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69" r:id="rId3"/>
    <p:sldId id="261" r:id="rId4"/>
    <p:sldId id="273" r:id="rId5"/>
    <p:sldId id="295" r:id="rId6"/>
    <p:sldId id="259" r:id="rId7"/>
    <p:sldId id="257" r:id="rId8"/>
    <p:sldId id="276" r:id="rId9"/>
    <p:sldId id="264" r:id="rId10"/>
    <p:sldId id="260" r:id="rId11"/>
    <p:sldId id="271" r:id="rId12"/>
    <p:sldId id="282" r:id="rId13"/>
    <p:sldId id="274" r:id="rId14"/>
    <p:sldId id="280" r:id="rId15"/>
    <p:sldId id="266" r:id="rId16"/>
    <p:sldId id="277"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Nunito" panose="020B0604020202020204" charset="0"/>
      <p:regular r:id="rId23"/>
      <p:bold r:id="rId24"/>
      <p:italic r:id="rId25"/>
      <p:boldItalic r:id="rId26"/>
    </p:embeddedFont>
    <p:embeddedFont>
      <p:font typeface="Walter Turncoa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568506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b2f7c811ed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b2f7c811e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a14ada1b7_1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a14ada1b7_1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1.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lnSpc>
                <a:spcPct val="150000"/>
              </a:lnSpc>
              <a:spcBef>
                <a:spcPts val="0"/>
              </a:spcBef>
              <a:spcAft>
                <a:spcPts val="0"/>
              </a:spcAft>
              <a:buNone/>
            </a:pPr>
            <a:r>
              <a:rPr lang="en-ID" sz="4000" dirty="0"/>
              <a:t>SIKAP DAN KARAKTERISTIK WIRAUSAHAWAN</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483768" y="483518"/>
            <a:ext cx="4478700" cy="56050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D"/>
              <a:t>Jenis-Jenis Risiko</a:t>
            </a:r>
            <a:endParaRPr/>
          </a:p>
        </p:txBody>
      </p:sp>
      <p:sp>
        <p:nvSpPr>
          <p:cNvPr id="251" name="Google Shape;251;p17"/>
          <p:cNvSpPr txBox="1">
            <a:spLocks noGrp="1"/>
          </p:cNvSpPr>
          <p:nvPr>
            <p:ph type="subTitle" idx="1"/>
          </p:nvPr>
        </p:nvSpPr>
        <p:spPr>
          <a:xfrm>
            <a:off x="2411760" y="1275606"/>
            <a:ext cx="4478700" cy="3240360"/>
          </a:xfrm>
          <a:prstGeom prst="rect">
            <a:avLst/>
          </a:prstGeom>
        </p:spPr>
        <p:txBody>
          <a:bodyPr spcFirstLastPara="1" wrap="square" lIns="0" tIns="0" rIns="0" bIns="0" anchor="t" anchorCtr="0">
            <a:noAutofit/>
          </a:bodyPr>
          <a:lstStyle/>
          <a:p>
            <a:pPr marL="0" lvl="0" indent="0" algn="just" rtl="0">
              <a:spcBef>
                <a:spcPts val="0"/>
              </a:spcBef>
              <a:spcAft>
                <a:spcPts val="800"/>
              </a:spcAft>
              <a:buNone/>
            </a:pPr>
            <a:r>
              <a:rPr lang="en" sz="1400" b="1">
                <a:solidFill>
                  <a:schemeClr val="accent3"/>
                </a:solidFill>
              </a:rPr>
              <a:t>Frank Knight </a:t>
            </a:r>
            <a:r>
              <a:rPr lang="en" sz="1400">
                <a:solidFill>
                  <a:schemeClr val="tx1"/>
                </a:solidFill>
              </a:rPr>
              <a:t>dan</a:t>
            </a:r>
            <a:r>
              <a:rPr lang="en" sz="1400">
                <a:solidFill>
                  <a:schemeClr val="accent3"/>
                </a:solidFill>
              </a:rPr>
              <a:t> </a:t>
            </a:r>
            <a:r>
              <a:rPr lang="en" sz="1400" b="1">
                <a:solidFill>
                  <a:schemeClr val="accent3"/>
                </a:solidFill>
              </a:rPr>
              <a:t>Peter Drucker </a:t>
            </a:r>
            <a:r>
              <a:rPr lang="en" sz="1400">
                <a:solidFill>
                  <a:schemeClr val="tx1"/>
                </a:solidFill>
              </a:rPr>
              <a:t>mendefinsikan kewirausahaan sebagai kegiatan menghindari risiko untuk mendapatkan keuntungan.</a:t>
            </a:r>
          </a:p>
          <a:p>
            <a:pPr marL="0" lvl="0" indent="0" algn="l" rtl="0">
              <a:spcBef>
                <a:spcPts val="0"/>
              </a:spcBef>
              <a:spcAft>
                <a:spcPts val="800"/>
              </a:spcAft>
              <a:buNone/>
            </a:pPr>
            <a:r>
              <a:rPr lang="en" sz="1400">
                <a:solidFill>
                  <a:schemeClr val="tx1"/>
                </a:solidFill>
              </a:rPr>
              <a:t>Knight mendefinisikan risiko menjadi beberapa bagian, yaitu:</a:t>
            </a:r>
          </a:p>
          <a:p>
            <a:pPr marL="342900" lvl="0" indent="-342900" algn="l" rtl="0">
              <a:spcBef>
                <a:spcPts val="0"/>
              </a:spcBef>
              <a:spcAft>
                <a:spcPts val="800"/>
              </a:spcAft>
              <a:buClr>
                <a:schemeClr val="tx1"/>
              </a:buClr>
              <a:buFont typeface="+mj-lt"/>
              <a:buAutoNum type="alphaLcPeriod"/>
            </a:pPr>
            <a:r>
              <a:rPr lang="en" sz="1400" b="1">
                <a:solidFill>
                  <a:schemeClr val="tx1"/>
                </a:solidFill>
              </a:rPr>
              <a:t>Risiko Biasa </a:t>
            </a:r>
            <a:r>
              <a:rPr lang="en" sz="1400">
                <a:solidFill>
                  <a:schemeClr val="tx1"/>
                </a:solidFill>
              </a:rPr>
              <a:t>adalah risiko yang dapat dihitung secara matematis</a:t>
            </a:r>
          </a:p>
          <a:p>
            <a:pPr marL="342900" lvl="0" indent="-342900" algn="l" rtl="0">
              <a:spcBef>
                <a:spcPts val="0"/>
              </a:spcBef>
              <a:spcAft>
                <a:spcPts val="800"/>
              </a:spcAft>
              <a:buClr>
                <a:schemeClr val="tx1"/>
              </a:buClr>
              <a:buFont typeface="+mj-lt"/>
              <a:buAutoNum type="alphaLcPeriod"/>
            </a:pPr>
            <a:r>
              <a:rPr lang="en" sz="1400" b="1">
                <a:solidFill>
                  <a:schemeClr val="tx1"/>
                </a:solidFill>
              </a:rPr>
              <a:t>Risiko yang Ambigu </a:t>
            </a:r>
            <a:r>
              <a:rPr lang="en" sz="1400">
                <a:solidFill>
                  <a:schemeClr val="tx1"/>
                </a:solidFill>
              </a:rPr>
              <a:t>adalah risiko yang tak dapat diukur secara matematis</a:t>
            </a:r>
          </a:p>
          <a:p>
            <a:pPr marL="342900" lvl="0" indent="-342900" algn="l" rtl="0">
              <a:spcBef>
                <a:spcPts val="0"/>
              </a:spcBef>
              <a:spcAft>
                <a:spcPts val="800"/>
              </a:spcAft>
              <a:buClr>
                <a:schemeClr val="tx1"/>
              </a:buClr>
              <a:buFont typeface="+mj-lt"/>
              <a:buAutoNum type="alphaLcPeriod"/>
            </a:pPr>
            <a:r>
              <a:rPr lang="en" sz="1400" b="1">
                <a:solidFill>
                  <a:schemeClr val="tx1"/>
                </a:solidFill>
              </a:rPr>
              <a:t>Risiko Ketidakpastian Murni </a:t>
            </a:r>
            <a:r>
              <a:rPr lang="en" sz="1400">
                <a:solidFill>
                  <a:schemeClr val="tx1"/>
                </a:solidFill>
              </a:rPr>
              <a:t>adalah ketidakpastian yang tidak bisa diukur dengan cara apapaun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8"/>
          <p:cNvSpPr txBox="1">
            <a:spLocks noGrp="1"/>
          </p:cNvSpPr>
          <p:nvPr>
            <p:ph type="title"/>
          </p:nvPr>
        </p:nvSpPr>
        <p:spPr>
          <a:xfrm>
            <a:off x="323528" y="411510"/>
            <a:ext cx="6552728" cy="100811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a:solidFill>
                  <a:schemeClr val="accent6"/>
                </a:solidFill>
              </a:rPr>
              <a:t>Keberhasilan &amp; Kegagalan Berwirausaha</a:t>
            </a:r>
            <a:endParaRPr sz="3200">
              <a:solidFill>
                <a:schemeClr val="accent6"/>
              </a:solidFill>
            </a:endParaRPr>
          </a:p>
        </p:txBody>
      </p:sp>
      <p:sp>
        <p:nvSpPr>
          <p:cNvPr id="353" name="Google Shape;353;p28"/>
          <p:cNvSpPr txBox="1">
            <a:spLocks noGrp="1"/>
          </p:cNvSpPr>
          <p:nvPr>
            <p:ph type="subTitle" idx="4294967295"/>
          </p:nvPr>
        </p:nvSpPr>
        <p:spPr>
          <a:xfrm>
            <a:off x="827583" y="1578956"/>
            <a:ext cx="5616625" cy="2648978"/>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sz="1800"/>
              <a:t>Kegagalan dalam melakukan suatu hal identik dengan bagian dari proses untuk menuju kesuksesan. </a:t>
            </a:r>
            <a:r>
              <a:rPr lang="en-US" sz="1800"/>
              <a:t>K</a:t>
            </a:r>
            <a:r>
              <a:rPr lang="en" sz="1800"/>
              <a:t>egagalan merupakan kesuksesan yang tertunda. </a:t>
            </a:r>
            <a:r>
              <a:rPr lang="en-US" sz="1800"/>
              <a:t>T</a:t>
            </a:r>
            <a:r>
              <a:rPr lang="en" sz="1800"/>
              <a:t>idak ada pengusa yang selalu sukses terus dan tidak ada pengusaha yang selalu gagal terus. </a:t>
            </a:r>
            <a:r>
              <a:rPr lang="en-US" sz="1800"/>
              <a:t>K</a:t>
            </a:r>
            <a:r>
              <a:rPr lang="en" sz="1800"/>
              <a:t>esuksesan dan kegagalan akan selalu dialami setiap bentuk wirausaha, baik karena </a:t>
            </a:r>
            <a:r>
              <a:rPr lang="en" sz="1800" b="1" i="1">
                <a:solidFill>
                  <a:schemeClr val="accent1"/>
                </a:solidFill>
              </a:rPr>
              <a:t>force major </a:t>
            </a:r>
            <a:r>
              <a:rPr lang="en" sz="1800"/>
              <a:t>(sesuatu yang tidak bisa dihindari) maupun karena hal hal yang lain.</a:t>
            </a:r>
            <a:endParaRPr sz="1800"/>
          </a:p>
        </p:txBody>
      </p:sp>
      <p:sp>
        <p:nvSpPr>
          <p:cNvPr id="358" name="Google Shape;358;p2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9"/>
          <p:cNvSpPr txBox="1">
            <a:spLocks noGrp="1"/>
          </p:cNvSpPr>
          <p:nvPr>
            <p:ph type="title" idx="4294967295"/>
          </p:nvPr>
        </p:nvSpPr>
        <p:spPr>
          <a:xfrm>
            <a:off x="0" y="195486"/>
            <a:ext cx="9144000" cy="57606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a:t>FAKTOR KEBERHASILAN BERWIRAUSAHA</a:t>
            </a:r>
            <a:endParaRPr sz="2800"/>
          </a:p>
        </p:txBody>
      </p:sp>
      <p:sp>
        <p:nvSpPr>
          <p:cNvPr id="511" name="Google Shape;511;p3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12" name="Google Shape;512;p39"/>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39"/>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14" name="Google Shape;514;p39"/>
          <p:cNvGrpSpPr/>
          <p:nvPr/>
        </p:nvGrpSpPr>
        <p:grpSpPr>
          <a:xfrm>
            <a:off x="1786339" y="1474801"/>
            <a:ext cx="473400" cy="473400"/>
            <a:chOff x="1786339" y="1474801"/>
            <a:chExt cx="473400" cy="473400"/>
          </a:xfrm>
        </p:grpSpPr>
        <p:sp>
          <p:nvSpPr>
            <p:cNvPr id="515" name="Google Shape;515;p39"/>
            <p:cNvSpPr/>
            <p:nvPr/>
          </p:nvSpPr>
          <p:spPr>
            <a:xfrm rot="8100000">
              <a:off x="1855667" y="15441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955989" y="1637899"/>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1</a:t>
              </a:r>
              <a:endParaRPr sz="600">
                <a:solidFill>
                  <a:schemeClr val="lt2"/>
                </a:solidFill>
                <a:latin typeface="Nunito"/>
                <a:ea typeface="Nunito"/>
                <a:cs typeface="Nunito"/>
                <a:sym typeface="Nunito"/>
              </a:endParaRPr>
            </a:p>
          </p:txBody>
        </p:sp>
      </p:grpSp>
      <p:grpSp>
        <p:nvGrpSpPr>
          <p:cNvPr id="517" name="Google Shape;517;p39"/>
          <p:cNvGrpSpPr/>
          <p:nvPr/>
        </p:nvGrpSpPr>
        <p:grpSpPr>
          <a:xfrm>
            <a:off x="3814414" y="1474801"/>
            <a:ext cx="473400" cy="473400"/>
            <a:chOff x="3814414" y="1474801"/>
            <a:chExt cx="473400" cy="473400"/>
          </a:xfrm>
        </p:grpSpPr>
        <p:sp>
          <p:nvSpPr>
            <p:cNvPr id="518" name="Google Shape;518;p39"/>
            <p:cNvSpPr/>
            <p:nvPr/>
          </p:nvSpPr>
          <p:spPr>
            <a:xfrm rot="8100000">
              <a:off x="3883742" y="15441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3984064" y="1637899"/>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3</a:t>
              </a:r>
              <a:endParaRPr sz="600">
                <a:solidFill>
                  <a:schemeClr val="lt2"/>
                </a:solidFill>
                <a:latin typeface="Nunito"/>
                <a:ea typeface="Nunito"/>
                <a:cs typeface="Nunito"/>
                <a:sym typeface="Nunito"/>
              </a:endParaRPr>
            </a:p>
          </p:txBody>
        </p:sp>
      </p:grpSp>
      <p:grpSp>
        <p:nvGrpSpPr>
          <p:cNvPr id="520" name="Google Shape;520;p39"/>
          <p:cNvGrpSpPr/>
          <p:nvPr/>
        </p:nvGrpSpPr>
        <p:grpSpPr>
          <a:xfrm>
            <a:off x="5842489" y="1474801"/>
            <a:ext cx="473400" cy="473400"/>
            <a:chOff x="5842489" y="1474801"/>
            <a:chExt cx="473400" cy="473400"/>
          </a:xfrm>
        </p:grpSpPr>
        <p:sp>
          <p:nvSpPr>
            <p:cNvPr id="521" name="Google Shape;521;p39"/>
            <p:cNvSpPr/>
            <p:nvPr/>
          </p:nvSpPr>
          <p:spPr>
            <a:xfrm rot="8100000">
              <a:off x="5911817" y="15441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6012139" y="1637899"/>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5</a:t>
              </a:r>
              <a:endParaRPr sz="600">
                <a:solidFill>
                  <a:schemeClr val="lt2"/>
                </a:solidFill>
                <a:latin typeface="Nunito"/>
                <a:ea typeface="Nunito"/>
                <a:cs typeface="Nunito"/>
                <a:sym typeface="Nunito"/>
              </a:endParaRPr>
            </a:p>
          </p:txBody>
        </p:sp>
      </p:grpSp>
      <p:grpSp>
        <p:nvGrpSpPr>
          <p:cNvPr id="526" name="Google Shape;526;p39"/>
          <p:cNvGrpSpPr/>
          <p:nvPr/>
        </p:nvGrpSpPr>
        <p:grpSpPr>
          <a:xfrm>
            <a:off x="4852739" y="3347700"/>
            <a:ext cx="473400" cy="473400"/>
            <a:chOff x="4852739" y="3347700"/>
            <a:chExt cx="473400" cy="473400"/>
          </a:xfrm>
        </p:grpSpPr>
        <p:sp>
          <p:nvSpPr>
            <p:cNvPr id="527" name="Google Shape;527;p39"/>
            <p:cNvSpPr/>
            <p:nvPr/>
          </p:nvSpPr>
          <p:spPr>
            <a:xfrm rot="-2700000">
              <a:off x="4922067" y="34170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flipH="1">
              <a:off x="5022389" y="3523902"/>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4</a:t>
              </a:r>
              <a:endParaRPr sz="600">
                <a:solidFill>
                  <a:schemeClr val="lt2"/>
                </a:solidFill>
                <a:latin typeface="Nunito"/>
                <a:ea typeface="Nunito"/>
                <a:cs typeface="Nunito"/>
                <a:sym typeface="Nunito"/>
              </a:endParaRPr>
            </a:p>
          </p:txBody>
        </p:sp>
      </p:grpSp>
      <p:grpSp>
        <p:nvGrpSpPr>
          <p:cNvPr id="529" name="Google Shape;529;p39"/>
          <p:cNvGrpSpPr/>
          <p:nvPr/>
        </p:nvGrpSpPr>
        <p:grpSpPr>
          <a:xfrm>
            <a:off x="2824664" y="3347700"/>
            <a:ext cx="473400" cy="473400"/>
            <a:chOff x="2824664" y="3347700"/>
            <a:chExt cx="473400" cy="473400"/>
          </a:xfrm>
        </p:grpSpPr>
        <p:sp>
          <p:nvSpPr>
            <p:cNvPr id="530" name="Google Shape;530;p39"/>
            <p:cNvSpPr/>
            <p:nvPr/>
          </p:nvSpPr>
          <p:spPr>
            <a:xfrm rot="-2700000">
              <a:off x="2893992" y="34170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flipH="1">
              <a:off x="2994314" y="3523902"/>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2</a:t>
              </a:r>
              <a:endParaRPr sz="600">
                <a:solidFill>
                  <a:schemeClr val="lt2"/>
                </a:solidFill>
                <a:latin typeface="Nunito"/>
                <a:ea typeface="Nunito"/>
                <a:cs typeface="Nunito"/>
                <a:sym typeface="Nunito"/>
              </a:endParaRPr>
            </a:p>
          </p:txBody>
        </p:sp>
      </p:grpSp>
      <p:sp>
        <p:nvSpPr>
          <p:cNvPr id="532" name="Google Shape;532;p39"/>
          <p:cNvSpPr txBox="1"/>
          <p:nvPr/>
        </p:nvSpPr>
        <p:spPr>
          <a:xfrm>
            <a:off x="683568" y="1491630"/>
            <a:ext cx="1286400" cy="42011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D" b="1">
                <a:solidFill>
                  <a:schemeClr val="dk2"/>
                </a:solidFill>
                <a:latin typeface="Nunito"/>
                <a:ea typeface="Nunito"/>
                <a:cs typeface="Nunito"/>
                <a:sym typeface="Nunito"/>
              </a:rPr>
              <a:t>Kerja Keras</a:t>
            </a:r>
          </a:p>
        </p:txBody>
      </p:sp>
      <p:sp>
        <p:nvSpPr>
          <p:cNvPr id="533" name="Google Shape;533;p39"/>
          <p:cNvSpPr txBox="1"/>
          <p:nvPr/>
        </p:nvSpPr>
        <p:spPr>
          <a:xfrm>
            <a:off x="3207715" y="1131590"/>
            <a:ext cx="1724325" cy="354073"/>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D" b="1">
                <a:solidFill>
                  <a:schemeClr val="dk2"/>
                </a:solidFill>
                <a:latin typeface="Nunito"/>
                <a:ea typeface="Nunito"/>
                <a:cs typeface="Nunito"/>
                <a:sym typeface="Nunito"/>
              </a:rPr>
              <a:t>Ambisi untuk Maju</a:t>
            </a:r>
            <a:endParaRPr b="1">
              <a:solidFill>
                <a:schemeClr val="dk2"/>
              </a:solidFill>
              <a:latin typeface="Nunito"/>
              <a:ea typeface="Nunito"/>
              <a:cs typeface="Nunito"/>
              <a:sym typeface="Nunito"/>
            </a:endParaRPr>
          </a:p>
        </p:txBody>
      </p:sp>
      <p:sp>
        <p:nvSpPr>
          <p:cNvPr id="534" name="Google Shape;534;p39"/>
          <p:cNvSpPr txBox="1"/>
          <p:nvPr/>
        </p:nvSpPr>
        <p:spPr>
          <a:xfrm>
            <a:off x="5724128" y="1131590"/>
            <a:ext cx="3098685"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D" b="1">
                <a:solidFill>
                  <a:schemeClr val="dk2"/>
                </a:solidFill>
                <a:latin typeface="Nunito"/>
                <a:ea typeface="Nunito"/>
                <a:cs typeface="Nunito"/>
                <a:sym typeface="Nunito"/>
              </a:rPr>
              <a:t>Memiliki Kemampuan Memimpin &amp; Mengambil Keputusan</a:t>
            </a:r>
            <a:endParaRPr b="1">
              <a:solidFill>
                <a:schemeClr val="dk2"/>
              </a:solidFill>
              <a:latin typeface="Nunito"/>
              <a:ea typeface="Nunito"/>
              <a:cs typeface="Nunito"/>
              <a:sym typeface="Nunito"/>
            </a:endParaRPr>
          </a:p>
        </p:txBody>
      </p:sp>
      <p:sp>
        <p:nvSpPr>
          <p:cNvPr id="535" name="Google Shape;535;p39"/>
          <p:cNvSpPr txBox="1"/>
          <p:nvPr/>
        </p:nvSpPr>
        <p:spPr>
          <a:xfrm>
            <a:off x="1701424" y="3402952"/>
            <a:ext cx="1286400" cy="392934"/>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D" b="1">
                <a:solidFill>
                  <a:schemeClr val="dk2"/>
                </a:solidFill>
                <a:latin typeface="Nunito"/>
                <a:ea typeface="Nunito"/>
                <a:cs typeface="Nunito"/>
                <a:sym typeface="Nunito"/>
              </a:rPr>
              <a:t>Relasi Luas</a:t>
            </a:r>
            <a:endParaRPr b="1">
              <a:solidFill>
                <a:schemeClr val="dk2"/>
              </a:solidFill>
              <a:latin typeface="Nunito"/>
              <a:ea typeface="Nunito"/>
              <a:cs typeface="Nunito"/>
              <a:sym typeface="Nunito"/>
            </a:endParaRPr>
          </a:p>
        </p:txBody>
      </p:sp>
      <p:sp>
        <p:nvSpPr>
          <p:cNvPr id="536" name="Google Shape;536;p39"/>
          <p:cNvSpPr txBox="1"/>
          <p:nvPr/>
        </p:nvSpPr>
        <p:spPr>
          <a:xfrm>
            <a:off x="4495311" y="3762992"/>
            <a:ext cx="1444841" cy="32092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b="1">
                <a:solidFill>
                  <a:schemeClr val="dk2"/>
                </a:solidFill>
                <a:latin typeface="Nunito"/>
                <a:ea typeface="Nunito"/>
                <a:cs typeface="Nunito"/>
                <a:sym typeface="Nunito"/>
              </a:rPr>
              <a:t>Jujur &amp; Disiplin</a:t>
            </a:r>
            <a:endParaRPr b="1">
              <a:solidFill>
                <a:schemeClr val="dk2"/>
              </a:solidFill>
              <a:latin typeface="Nunito"/>
              <a:ea typeface="Nunito"/>
              <a:cs typeface="Nunito"/>
              <a:sym typeface="Nunito"/>
            </a:endParaRPr>
          </a:p>
        </p:txBody>
      </p:sp>
      <p:grpSp>
        <p:nvGrpSpPr>
          <p:cNvPr id="33" name="Google Shape;526;p39"/>
          <p:cNvGrpSpPr/>
          <p:nvPr/>
        </p:nvGrpSpPr>
        <p:grpSpPr>
          <a:xfrm>
            <a:off x="6876256" y="3351646"/>
            <a:ext cx="473400" cy="473400"/>
            <a:chOff x="4852739" y="3347700"/>
            <a:chExt cx="473400" cy="473400"/>
          </a:xfrm>
        </p:grpSpPr>
        <p:sp>
          <p:nvSpPr>
            <p:cNvPr id="34" name="Google Shape;527;p39"/>
            <p:cNvSpPr/>
            <p:nvPr/>
          </p:nvSpPr>
          <p:spPr>
            <a:xfrm rot="-2700000">
              <a:off x="4922067" y="3417028"/>
              <a:ext cx="334744" cy="334744"/>
            </a:xfrm>
            <a:prstGeom prst="teardrop">
              <a:avLst>
                <a:gd name="adj" fmla="val 100000"/>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28;p39"/>
            <p:cNvSpPr/>
            <p:nvPr/>
          </p:nvSpPr>
          <p:spPr>
            <a:xfrm flipH="1">
              <a:off x="5022389" y="3523902"/>
              <a:ext cx="134100" cy="134100"/>
            </a:xfrm>
            <a:prstGeom prst="ellipse">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lt2"/>
                  </a:solidFill>
                  <a:latin typeface="Nunito"/>
                  <a:ea typeface="Nunito"/>
                  <a:cs typeface="Nunito"/>
                  <a:sym typeface="Nunito"/>
                </a:rPr>
                <a:t>6</a:t>
              </a:r>
              <a:endParaRPr sz="600">
                <a:solidFill>
                  <a:schemeClr val="lt2"/>
                </a:solidFill>
                <a:latin typeface="Nunito"/>
                <a:ea typeface="Nunito"/>
                <a:cs typeface="Nunito"/>
                <a:sym typeface="Nunito"/>
              </a:endParaRPr>
            </a:p>
          </p:txBody>
        </p:sp>
      </p:grpSp>
      <p:sp>
        <p:nvSpPr>
          <p:cNvPr id="36" name="Google Shape;535;p39"/>
          <p:cNvSpPr txBox="1"/>
          <p:nvPr/>
        </p:nvSpPr>
        <p:spPr>
          <a:xfrm>
            <a:off x="7164288" y="3356158"/>
            <a:ext cx="1784482" cy="65575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D" b="1">
                <a:solidFill>
                  <a:schemeClr val="dk2"/>
                </a:solidFill>
                <a:latin typeface="Nunito"/>
                <a:ea typeface="Nunito"/>
                <a:cs typeface="Nunito"/>
                <a:sym typeface="Nunito"/>
              </a:rPr>
              <a:t>Mengusai bidang usaha yang digeluti</a:t>
            </a:r>
            <a:endParaRPr b="1">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187623" y="1131590"/>
            <a:ext cx="3609815" cy="3512566"/>
          </a:xfrm>
          <a:prstGeom prst="rect">
            <a:avLst/>
          </a:prstGeom>
          <a:noFill/>
          <a:ln>
            <a:noFill/>
          </a:ln>
        </p:spPr>
      </p:pic>
      <p:sp>
        <p:nvSpPr>
          <p:cNvPr id="400" name="Google Shape;400;p31"/>
          <p:cNvSpPr txBox="1">
            <a:spLocks noGrp="1"/>
          </p:cNvSpPr>
          <p:nvPr>
            <p:ph type="body" idx="4294967295"/>
          </p:nvPr>
        </p:nvSpPr>
        <p:spPr>
          <a:xfrm>
            <a:off x="1475656" y="1347614"/>
            <a:ext cx="2845682" cy="3024335"/>
          </a:xfrm>
          <a:prstGeom prst="rect">
            <a:avLst/>
          </a:prstGeom>
        </p:spPr>
        <p:txBody>
          <a:bodyPr spcFirstLastPara="1" wrap="square" lIns="0" tIns="0" rIns="0" bIns="0" anchor="ctr" anchorCtr="0">
            <a:noAutofit/>
          </a:bodyPr>
          <a:lstStyle/>
          <a:p>
            <a:pPr marL="285750" lvl="0" indent="-285750" algn="l" rtl="0">
              <a:lnSpc>
                <a:spcPct val="100000"/>
              </a:lnSpc>
              <a:spcBef>
                <a:spcPts val="0"/>
              </a:spcBef>
              <a:spcAft>
                <a:spcPts val="0"/>
              </a:spcAft>
              <a:buClr>
                <a:schemeClr val="accent4"/>
              </a:buClr>
              <a:buFont typeface="Wingdings" pitchFamily="2" charset="2"/>
              <a:buChar char="§"/>
            </a:pPr>
            <a:r>
              <a:rPr lang="en-ID" sz="1400"/>
              <a:t>Kurang ulet dan cepat putus asa</a:t>
            </a:r>
          </a:p>
          <a:p>
            <a:pPr marL="285750" lvl="0" indent="-285750" algn="l" rtl="0">
              <a:lnSpc>
                <a:spcPct val="100000"/>
              </a:lnSpc>
              <a:spcBef>
                <a:spcPts val="0"/>
              </a:spcBef>
              <a:spcAft>
                <a:spcPts val="0"/>
              </a:spcAft>
              <a:buClr>
                <a:schemeClr val="accent4"/>
              </a:buClr>
              <a:buFont typeface="Wingdings" pitchFamily="2" charset="2"/>
              <a:buChar char="§"/>
            </a:pPr>
            <a:r>
              <a:rPr lang="en-ID" sz="1400"/>
              <a:t>Tidak jujur , kurang cekatan, kurang inisiatif dan kurang kreatif</a:t>
            </a:r>
          </a:p>
          <a:p>
            <a:pPr marL="285750" lvl="0" indent="-285750" algn="l" rtl="0">
              <a:lnSpc>
                <a:spcPct val="100000"/>
              </a:lnSpc>
              <a:spcBef>
                <a:spcPts val="0"/>
              </a:spcBef>
              <a:spcAft>
                <a:spcPts val="0"/>
              </a:spcAft>
              <a:buClr>
                <a:schemeClr val="accent4"/>
              </a:buClr>
              <a:buFont typeface="Wingdings" pitchFamily="2" charset="2"/>
              <a:buChar char="§"/>
            </a:pPr>
            <a:r>
              <a:rPr lang="en-ID" sz="1400"/>
              <a:t>Tidak dapat menyesuaikan selera konsumen</a:t>
            </a:r>
          </a:p>
          <a:p>
            <a:pPr marL="285750" lvl="0" indent="-285750" algn="l" rtl="0">
              <a:lnSpc>
                <a:spcPct val="100000"/>
              </a:lnSpc>
              <a:spcBef>
                <a:spcPts val="0"/>
              </a:spcBef>
              <a:spcAft>
                <a:spcPts val="0"/>
              </a:spcAft>
              <a:buClr>
                <a:schemeClr val="accent4"/>
              </a:buClr>
              <a:buFont typeface="Wingdings" pitchFamily="2" charset="2"/>
              <a:buChar char="§"/>
            </a:pPr>
            <a:r>
              <a:rPr lang="en-ID" sz="1400"/>
              <a:t>Pelayanan yang kurang baik</a:t>
            </a:r>
          </a:p>
          <a:p>
            <a:pPr marL="285750" lvl="0" indent="-285750" algn="l" rtl="0">
              <a:lnSpc>
                <a:spcPct val="100000"/>
              </a:lnSpc>
              <a:spcBef>
                <a:spcPts val="0"/>
              </a:spcBef>
              <a:spcAft>
                <a:spcPts val="0"/>
              </a:spcAft>
              <a:buClr>
                <a:schemeClr val="accent4"/>
              </a:buClr>
              <a:buFont typeface="Wingdings" pitchFamily="2" charset="2"/>
              <a:buChar char="§"/>
            </a:pPr>
            <a:r>
              <a:rPr lang="en-ID" sz="1400"/>
              <a:t>Lemahnya pemasaran produk</a:t>
            </a:r>
          </a:p>
          <a:p>
            <a:pPr marL="285750" lvl="0" indent="-285750" algn="l" rtl="0">
              <a:lnSpc>
                <a:spcPct val="100000"/>
              </a:lnSpc>
              <a:spcBef>
                <a:spcPts val="0"/>
              </a:spcBef>
              <a:spcAft>
                <a:spcPts val="0"/>
              </a:spcAft>
              <a:buClr>
                <a:schemeClr val="accent4"/>
              </a:buClr>
              <a:buFont typeface="Wingdings" pitchFamily="2" charset="2"/>
              <a:buChar char="§"/>
            </a:pPr>
            <a:r>
              <a:rPr lang="en-ID" sz="1400"/>
              <a:t>Lokasi usaha kurang strategis</a:t>
            </a:r>
          </a:p>
          <a:p>
            <a:pPr marL="285750" lvl="0" indent="-285750" algn="l" rtl="0">
              <a:lnSpc>
                <a:spcPct val="100000"/>
              </a:lnSpc>
              <a:spcBef>
                <a:spcPts val="0"/>
              </a:spcBef>
              <a:spcAft>
                <a:spcPts val="0"/>
              </a:spcAft>
              <a:buClr>
                <a:schemeClr val="accent4"/>
              </a:buClr>
              <a:buFont typeface="Wingdings" pitchFamily="2" charset="2"/>
              <a:buChar char="§"/>
            </a:pPr>
            <a:r>
              <a:rPr lang="en-ID" sz="1400"/>
              <a:t>Perencanaan usaha yang kurang matang</a:t>
            </a:r>
          </a:p>
          <a:p>
            <a:pPr marL="285750" lvl="0" indent="-285750" algn="l" rtl="0">
              <a:lnSpc>
                <a:spcPct val="100000"/>
              </a:lnSpc>
              <a:spcBef>
                <a:spcPts val="0"/>
              </a:spcBef>
              <a:spcAft>
                <a:spcPts val="0"/>
              </a:spcAft>
              <a:buClr>
                <a:schemeClr val="accent4"/>
              </a:buClr>
              <a:buFont typeface="Wingdings" pitchFamily="2" charset="2"/>
              <a:buChar char="§"/>
            </a:pPr>
            <a:r>
              <a:rPr lang="en-ID" sz="1400"/>
              <a:t>Tidak punya semangat berwirausaha</a:t>
            </a:r>
          </a:p>
        </p:txBody>
      </p:sp>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402" name="Google Shape;402;p31"/>
          <p:cNvGrpSpPr/>
          <p:nvPr/>
        </p:nvGrpSpPr>
        <p:grpSpPr>
          <a:xfrm>
            <a:off x="5037338" y="373572"/>
            <a:ext cx="2119546" cy="4396359"/>
            <a:chOff x="5037338" y="373572"/>
            <a:chExt cx="2119546" cy="4396359"/>
          </a:xfrm>
        </p:grpSpPr>
        <p:sp>
          <p:nvSpPr>
            <p:cNvPr id="403" name="Google Shape;403;p31"/>
            <p:cNvSpPr/>
            <p:nvPr/>
          </p:nvSpPr>
          <p:spPr>
            <a:xfrm>
              <a:off x="5037338" y="373572"/>
              <a:ext cx="2119546" cy="4396359"/>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884825" y="4493184"/>
              <a:ext cx="422999" cy="150972"/>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424125" y="529223"/>
              <a:ext cx="83354" cy="83354"/>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892692" y="538664"/>
              <a:ext cx="408837" cy="64493"/>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30;p47"/>
          <p:cNvGrpSpPr/>
          <p:nvPr/>
        </p:nvGrpSpPr>
        <p:grpSpPr>
          <a:xfrm>
            <a:off x="6228184" y="3219822"/>
            <a:ext cx="667508" cy="846854"/>
            <a:chOff x="5769688" y="2218704"/>
            <a:chExt cx="667508" cy="846854"/>
          </a:xfrm>
        </p:grpSpPr>
        <p:sp>
          <p:nvSpPr>
            <p:cNvPr id="12" name="Google Shape;731;p47"/>
            <p:cNvSpPr/>
            <p:nvPr/>
          </p:nvSpPr>
          <p:spPr>
            <a:xfrm flipH="1">
              <a:off x="5955995"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3" name="Google Shape;732;p47"/>
            <p:cNvSpPr/>
            <p:nvPr/>
          </p:nvSpPr>
          <p:spPr>
            <a:xfrm flipH="1">
              <a:off x="613529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4" name="Google Shape;733;p47"/>
            <p:cNvPicPr preferRelativeResize="0"/>
            <p:nvPr/>
          </p:nvPicPr>
          <p:blipFill>
            <a:blip r:embed="rId4">
              <a:alphaModFix/>
            </a:blip>
            <a:stretch>
              <a:fillRect/>
            </a:stretch>
          </p:blipFill>
          <p:spPr>
            <a:xfrm flipH="1">
              <a:off x="5769688" y="2218704"/>
              <a:ext cx="667508" cy="679471"/>
            </a:xfrm>
            <a:prstGeom prst="rect">
              <a:avLst/>
            </a:prstGeom>
            <a:noFill/>
            <a:ln>
              <a:noFill/>
            </a:ln>
          </p:spPr>
        </p:pic>
        <p:sp>
          <p:nvSpPr>
            <p:cNvPr id="15" name="Google Shape;734;p47"/>
            <p:cNvSpPr/>
            <p:nvPr/>
          </p:nvSpPr>
          <p:spPr>
            <a:xfrm flipH="1">
              <a:off x="6021283" y="26052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35;p47"/>
            <p:cNvSpPr/>
            <p:nvPr/>
          </p:nvSpPr>
          <p:spPr>
            <a:xfrm flipH="1">
              <a:off x="6172519" y="25934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 name="Google Shape;748;p47"/>
          <p:cNvGrpSpPr/>
          <p:nvPr/>
        </p:nvGrpSpPr>
        <p:grpSpPr>
          <a:xfrm>
            <a:off x="5359387" y="1027971"/>
            <a:ext cx="534466" cy="1041759"/>
            <a:chOff x="1453501" y="2023800"/>
            <a:chExt cx="534466" cy="1041759"/>
          </a:xfrm>
        </p:grpSpPr>
        <p:sp>
          <p:nvSpPr>
            <p:cNvPr id="24" name="Google Shape;749;p47"/>
            <p:cNvSpPr/>
            <p:nvPr/>
          </p:nvSpPr>
          <p:spPr>
            <a:xfrm flipH="1">
              <a:off x="177880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750;p47"/>
            <p:cNvSpPr/>
            <p:nvPr/>
          </p:nvSpPr>
          <p:spPr>
            <a:xfrm flipH="1">
              <a:off x="1586228"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6" name="Google Shape;751;p47"/>
            <p:cNvPicPr preferRelativeResize="0"/>
            <p:nvPr/>
          </p:nvPicPr>
          <p:blipFill>
            <a:blip r:embed="rId5">
              <a:alphaModFix/>
            </a:blip>
            <a:stretch>
              <a:fillRect/>
            </a:stretch>
          </p:blipFill>
          <p:spPr>
            <a:xfrm flipH="1">
              <a:off x="1453501" y="2023800"/>
              <a:ext cx="534466" cy="874375"/>
            </a:xfrm>
            <a:prstGeom prst="rect">
              <a:avLst/>
            </a:prstGeom>
            <a:noFill/>
            <a:ln>
              <a:noFill/>
            </a:ln>
          </p:spPr>
        </p:pic>
        <p:sp>
          <p:nvSpPr>
            <p:cNvPr id="27" name="Google Shape;752;p47"/>
            <p:cNvSpPr/>
            <p:nvPr/>
          </p:nvSpPr>
          <p:spPr>
            <a:xfrm flipH="1">
              <a:off x="1652246" y="25199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53;p47"/>
            <p:cNvSpPr/>
            <p:nvPr/>
          </p:nvSpPr>
          <p:spPr>
            <a:xfrm flipH="1">
              <a:off x="1803483" y="25081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760;p47"/>
          <p:cNvGrpSpPr/>
          <p:nvPr/>
        </p:nvGrpSpPr>
        <p:grpSpPr>
          <a:xfrm>
            <a:off x="5802270" y="2283718"/>
            <a:ext cx="667508" cy="844462"/>
            <a:chOff x="3169583" y="2221097"/>
            <a:chExt cx="667508" cy="844462"/>
          </a:xfrm>
        </p:grpSpPr>
        <p:sp>
          <p:nvSpPr>
            <p:cNvPr id="30" name="Google Shape;761;p47"/>
            <p:cNvSpPr/>
            <p:nvPr/>
          </p:nvSpPr>
          <p:spPr>
            <a:xfrm flipH="1">
              <a:off x="3234866" y="28611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31" name="Google Shape;762;p47"/>
            <p:cNvSpPr/>
            <p:nvPr/>
          </p:nvSpPr>
          <p:spPr>
            <a:xfrm>
              <a:off x="3575473"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32" name="Google Shape;763;p47"/>
            <p:cNvPicPr preferRelativeResize="0"/>
            <p:nvPr/>
          </p:nvPicPr>
          <p:blipFill>
            <a:blip r:embed="rId6">
              <a:alphaModFix/>
            </a:blip>
            <a:stretch>
              <a:fillRect/>
            </a:stretch>
          </p:blipFill>
          <p:spPr>
            <a:xfrm flipH="1">
              <a:off x="3169583" y="2221097"/>
              <a:ext cx="667508" cy="677078"/>
            </a:xfrm>
            <a:prstGeom prst="rect">
              <a:avLst/>
            </a:prstGeom>
            <a:noFill/>
            <a:ln>
              <a:noFill/>
            </a:ln>
          </p:spPr>
        </p:pic>
        <p:sp>
          <p:nvSpPr>
            <p:cNvPr id="33" name="Google Shape;764;p47"/>
            <p:cNvSpPr/>
            <p:nvPr/>
          </p:nvSpPr>
          <p:spPr>
            <a:xfrm rot="311666" flipH="1">
              <a:off x="3431867" y="25730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65;p47"/>
            <p:cNvSpPr/>
            <p:nvPr/>
          </p:nvSpPr>
          <p:spPr>
            <a:xfrm rot="392198" flipH="1">
              <a:off x="3595515" y="25770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66;p47"/>
            <p:cNvSpPr/>
            <p:nvPr/>
          </p:nvSpPr>
          <p:spPr>
            <a:xfrm rot="-1498374" flipH="1">
              <a:off x="3375021" y="26249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36" name="Google Shape;774;p47"/>
          <p:cNvGrpSpPr/>
          <p:nvPr/>
        </p:nvGrpSpPr>
        <p:grpSpPr>
          <a:xfrm>
            <a:off x="6247275" y="1043384"/>
            <a:ext cx="534466" cy="1041759"/>
            <a:chOff x="591641" y="2023800"/>
            <a:chExt cx="534466" cy="1041759"/>
          </a:xfrm>
        </p:grpSpPr>
        <p:sp>
          <p:nvSpPr>
            <p:cNvPr id="37" name="Google Shape;775;p47"/>
            <p:cNvSpPr/>
            <p:nvPr/>
          </p:nvSpPr>
          <p:spPr>
            <a:xfrm flipH="1">
              <a:off x="959177"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8" name="Google Shape;776;p47"/>
            <p:cNvSpPr/>
            <p:nvPr/>
          </p:nvSpPr>
          <p:spPr>
            <a:xfrm flipH="1">
              <a:off x="766603"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39" name="Google Shape;777;p47"/>
            <p:cNvPicPr preferRelativeResize="0"/>
            <p:nvPr/>
          </p:nvPicPr>
          <p:blipFill>
            <a:blip r:embed="rId7">
              <a:alphaModFix/>
            </a:blip>
            <a:stretch>
              <a:fillRect/>
            </a:stretch>
          </p:blipFill>
          <p:spPr>
            <a:xfrm>
              <a:off x="591641" y="2023800"/>
              <a:ext cx="534466" cy="874375"/>
            </a:xfrm>
            <a:prstGeom prst="rect">
              <a:avLst/>
            </a:prstGeom>
            <a:noFill/>
            <a:ln>
              <a:noFill/>
            </a:ln>
          </p:spPr>
        </p:pic>
        <p:sp>
          <p:nvSpPr>
            <p:cNvPr id="40" name="Google Shape;778;p47"/>
            <p:cNvSpPr/>
            <p:nvPr/>
          </p:nvSpPr>
          <p:spPr>
            <a:xfrm rot="-311666">
              <a:off x="939316" y="25483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79;p47"/>
            <p:cNvSpPr/>
            <p:nvPr/>
          </p:nvSpPr>
          <p:spPr>
            <a:xfrm rot="-392198">
              <a:off x="785500" y="25523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80;p47"/>
            <p:cNvSpPr/>
            <p:nvPr/>
          </p:nvSpPr>
          <p:spPr>
            <a:xfrm>
              <a:off x="804621" y="25872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788;p47"/>
          <p:cNvGrpSpPr/>
          <p:nvPr/>
        </p:nvGrpSpPr>
        <p:grpSpPr>
          <a:xfrm>
            <a:off x="5347379" y="3219822"/>
            <a:ext cx="741676" cy="846854"/>
            <a:chOff x="6680535" y="2218704"/>
            <a:chExt cx="741676" cy="846854"/>
          </a:xfrm>
        </p:grpSpPr>
        <p:sp>
          <p:nvSpPr>
            <p:cNvPr id="44" name="Google Shape;789;p47"/>
            <p:cNvSpPr/>
            <p:nvPr/>
          </p:nvSpPr>
          <p:spPr>
            <a:xfrm rot="-772385" flipH="1">
              <a:off x="6763725" y="28740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45" name="Google Shape;790;p47"/>
            <p:cNvSpPr/>
            <p:nvPr/>
          </p:nvSpPr>
          <p:spPr>
            <a:xfrm>
              <a:off x="7104337"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46" name="Google Shape;791;p47"/>
            <p:cNvPicPr preferRelativeResize="0"/>
            <p:nvPr/>
          </p:nvPicPr>
          <p:blipFill>
            <a:blip r:embed="rId8">
              <a:alphaModFix/>
            </a:blip>
            <a:stretch>
              <a:fillRect/>
            </a:stretch>
          </p:blipFill>
          <p:spPr>
            <a:xfrm>
              <a:off x="6680535" y="2218704"/>
              <a:ext cx="741676" cy="679471"/>
            </a:xfrm>
            <a:prstGeom prst="rect">
              <a:avLst/>
            </a:prstGeom>
            <a:noFill/>
            <a:ln>
              <a:noFill/>
            </a:ln>
          </p:spPr>
        </p:pic>
        <p:sp>
          <p:nvSpPr>
            <p:cNvPr id="47" name="Google Shape;792;p47"/>
            <p:cNvSpPr/>
            <p:nvPr/>
          </p:nvSpPr>
          <p:spPr>
            <a:xfrm rot="-311666">
              <a:off x="7166454" y="2588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93;p47"/>
            <p:cNvSpPr/>
            <p:nvPr/>
          </p:nvSpPr>
          <p:spPr>
            <a:xfrm rot="-392198">
              <a:off x="7012638" y="2592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94;p47"/>
            <p:cNvSpPr/>
            <p:nvPr/>
          </p:nvSpPr>
          <p:spPr>
            <a:xfrm>
              <a:off x="7087525" y="26932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10;p39"/>
          <p:cNvSpPr txBox="1">
            <a:spLocks/>
          </p:cNvSpPr>
          <p:nvPr/>
        </p:nvSpPr>
        <p:spPr>
          <a:xfrm>
            <a:off x="0" y="227260"/>
            <a:ext cx="5037338" cy="7603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1pPr>
            <a:lvl2pPr marR="0" lvl="1"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2pPr>
            <a:lvl3pPr marR="0" lvl="2"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3pPr>
            <a:lvl4pPr marR="0" lvl="3"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4pPr>
            <a:lvl5pPr marR="0" lvl="4"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5pPr>
            <a:lvl6pPr marR="0" lvl="5"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6pPr>
            <a:lvl7pPr marR="0" lvl="6"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7pPr>
            <a:lvl8pPr marR="0" lvl="7"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8pPr>
            <a:lvl9pPr marR="0" lvl="8"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9pPr>
          </a:lstStyle>
          <a:p>
            <a:pPr algn="ctr"/>
            <a:r>
              <a:rPr lang="en-US" sz="2400"/>
              <a:t>FAKTOR KEGAGALAN BERWIRAUSAHA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 name="Google Shape;235;p15"/>
          <p:cNvSpPr txBox="1">
            <a:spLocks/>
          </p:cNvSpPr>
          <p:nvPr/>
        </p:nvSpPr>
        <p:spPr>
          <a:xfrm>
            <a:off x="2123728" y="411510"/>
            <a:ext cx="5040560" cy="8640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1pPr>
            <a:lvl2pPr marR="0" lvl="1"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2pPr>
            <a:lvl3pPr marR="0" lvl="2"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3pPr>
            <a:lvl4pPr marR="0" lvl="3"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4pPr>
            <a:lvl5pPr marR="0" lvl="4"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5pPr>
            <a:lvl6pPr marR="0" lvl="5"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6pPr>
            <a:lvl7pPr marR="0" lvl="6"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7pPr>
            <a:lvl8pPr marR="0" lvl="7"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8pPr>
            <a:lvl9pPr marR="0" lvl="8"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9pPr>
          </a:lstStyle>
          <a:p>
            <a:pPr algn="ctr"/>
            <a:r>
              <a:rPr lang="en-US" sz="3200">
                <a:solidFill>
                  <a:schemeClr val="accent2"/>
                </a:solidFill>
              </a:rPr>
              <a:t>Sikap &amp; Perilaku Prestatif</a:t>
            </a:r>
          </a:p>
        </p:txBody>
      </p:sp>
      <p:sp>
        <p:nvSpPr>
          <p:cNvPr id="7" name="Google Shape;236;p15"/>
          <p:cNvSpPr txBox="1">
            <a:spLocks noGrp="1"/>
          </p:cNvSpPr>
          <p:nvPr>
            <p:ph type="subTitle" idx="4294967295"/>
          </p:nvPr>
        </p:nvSpPr>
        <p:spPr>
          <a:xfrm>
            <a:off x="2267744" y="1419622"/>
            <a:ext cx="4680520" cy="3240360"/>
          </a:xfrm>
          <a:prstGeom prst="rect">
            <a:avLst/>
          </a:prstGeom>
        </p:spPr>
        <p:txBody>
          <a:bodyPr spcFirstLastPara="1" wrap="square" lIns="0" tIns="0" rIns="0" bIns="0" anchor="t" anchorCtr="0">
            <a:noAutofit/>
          </a:bodyPr>
          <a:lstStyle/>
          <a:p>
            <a:pPr marL="101600" lvl="0" indent="0" algn="ctr">
              <a:buNone/>
            </a:pPr>
            <a:r>
              <a:rPr lang="en-US" sz="2000">
                <a:solidFill>
                  <a:schemeClr val="tx1"/>
                </a:solidFill>
                <a:latin typeface="Nunito" charset="0"/>
              </a:rPr>
              <a:t>Prestatif adalah seorang wirausaha dalam bekerja harus selalu berambisi ingin maju di segala bidang. Berambisi ingin selalu maju, harus melihat beberapa hal yaitu persaingan bebas, perubahan yang semakin cepat dan selarasnya arus informasi yang semakin mengglobal tanpa mengenal batas negara.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idx="4294967295"/>
          </p:nvPr>
        </p:nvSpPr>
        <p:spPr>
          <a:xfrm>
            <a:off x="1174200" y="186950"/>
            <a:ext cx="6795600" cy="353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400" b="0">
                <a:solidFill>
                  <a:schemeClr val="lt1"/>
                </a:solidFill>
              </a:rPr>
              <a:t>Want big impact?</a:t>
            </a:r>
            <a:r>
              <a:rPr lang="en" sz="2400">
                <a:solidFill>
                  <a:schemeClr val="lt1"/>
                </a:solidFill>
              </a:rPr>
              <a:t> Use big image.</a:t>
            </a:r>
            <a:endParaRPr sz="2400">
              <a:solidFill>
                <a:schemeClr val="lt1"/>
              </a:solidFill>
            </a:endParaRPr>
          </a:p>
        </p:txBody>
      </p:sp>
      <p:sp>
        <p:nvSpPr>
          <p:cNvPr id="299" name="Google Shape;299;p2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Google Shape;235;p15"/>
          <p:cNvSpPr txBox="1">
            <a:spLocks/>
          </p:cNvSpPr>
          <p:nvPr/>
        </p:nvSpPr>
        <p:spPr>
          <a:xfrm>
            <a:off x="0" y="156322"/>
            <a:ext cx="9144000" cy="50405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1pPr>
            <a:lvl2pPr marR="0" lvl="1"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2pPr>
            <a:lvl3pPr marR="0" lvl="2"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3pPr>
            <a:lvl4pPr marR="0" lvl="3"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4pPr>
            <a:lvl5pPr marR="0" lvl="4"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5pPr>
            <a:lvl6pPr marR="0" lvl="5"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6pPr>
            <a:lvl7pPr marR="0" lvl="6"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7pPr>
            <a:lvl8pPr marR="0" lvl="7"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8pPr>
            <a:lvl9pPr marR="0" lvl="8" algn="l" rtl="0">
              <a:lnSpc>
                <a:spcPct val="90000"/>
              </a:lnSpc>
              <a:spcBef>
                <a:spcPts val="0"/>
              </a:spcBef>
              <a:spcAft>
                <a:spcPts val="0"/>
              </a:spcAft>
              <a:buClr>
                <a:schemeClr val="dk1"/>
              </a:buClr>
              <a:buSzPts val="3000"/>
              <a:buFont typeface="Walter Turncoat"/>
              <a:buNone/>
              <a:defRPr sz="3000" b="0" i="0" u="none" strike="noStrike" cap="none">
                <a:solidFill>
                  <a:schemeClr val="dk1"/>
                </a:solidFill>
                <a:latin typeface="Walter Turncoat"/>
                <a:ea typeface="Walter Turncoat"/>
                <a:cs typeface="Walter Turncoat"/>
                <a:sym typeface="Walter Turncoat"/>
              </a:defRPr>
            </a:lvl9pPr>
          </a:lstStyle>
          <a:p>
            <a:pPr algn="ctr"/>
            <a:r>
              <a:rPr lang="en-US" sz="3200">
                <a:solidFill>
                  <a:schemeClr val="tx1"/>
                </a:solidFill>
              </a:rPr>
              <a:t>Sikap &amp; Perilaku Prestatif</a:t>
            </a:r>
          </a:p>
        </p:txBody>
      </p:sp>
      <p:graphicFrame>
        <p:nvGraphicFramePr>
          <p:cNvPr id="2" name="Table 1"/>
          <p:cNvGraphicFramePr>
            <a:graphicFrameLocks noGrp="1"/>
          </p:cNvGraphicFramePr>
          <p:nvPr>
            <p:extLst>
              <p:ext uri="{D42A27DB-BD31-4B8C-83A1-F6EECF244321}">
                <p14:modId xmlns:p14="http://schemas.microsoft.com/office/powerpoint/2010/main" val="408171091"/>
              </p:ext>
            </p:extLst>
          </p:nvPr>
        </p:nvGraphicFramePr>
        <p:xfrm>
          <a:off x="2267744" y="785727"/>
          <a:ext cx="6480720" cy="3188767"/>
        </p:xfrm>
        <a:graphic>
          <a:graphicData uri="http://schemas.openxmlformats.org/drawingml/2006/table">
            <a:tbl>
              <a:tblPr firstRow="1" firstCol="1" bandRow="1">
                <a:tableStyleId>{9DFB9461-E5AC-47F8-8AA6-5BF79E793501}</a:tableStyleId>
              </a:tblPr>
              <a:tblGrid>
                <a:gridCol w="434181">
                  <a:extLst>
                    <a:ext uri="{9D8B030D-6E8A-4147-A177-3AD203B41FA5}">
                      <a16:colId xmlns:a16="http://schemas.microsoft.com/office/drawing/2014/main" val="20000"/>
                    </a:ext>
                  </a:extLst>
                </a:gridCol>
                <a:gridCol w="2267642">
                  <a:extLst>
                    <a:ext uri="{9D8B030D-6E8A-4147-A177-3AD203B41FA5}">
                      <a16:colId xmlns:a16="http://schemas.microsoft.com/office/drawing/2014/main" val="20001"/>
                    </a:ext>
                  </a:extLst>
                </a:gridCol>
                <a:gridCol w="3778897">
                  <a:extLst>
                    <a:ext uri="{9D8B030D-6E8A-4147-A177-3AD203B41FA5}">
                      <a16:colId xmlns:a16="http://schemas.microsoft.com/office/drawing/2014/main" val="20002"/>
                    </a:ext>
                  </a:extLst>
                </a:gridCol>
              </a:tblGrid>
              <a:tr h="174734">
                <a:tc>
                  <a:txBody>
                    <a:bodyPr/>
                    <a:lstStyle/>
                    <a:p>
                      <a:pPr algn="ctr">
                        <a:lnSpc>
                          <a:spcPct val="115000"/>
                        </a:lnSpc>
                        <a:spcAft>
                          <a:spcPts val="0"/>
                        </a:spcAft>
                      </a:pPr>
                      <a:r>
                        <a:rPr lang="id-ID" sz="1050" b="1">
                          <a:solidFill>
                            <a:schemeClr val="tx1"/>
                          </a:solidFill>
                          <a:effectLst/>
                        </a:rPr>
                        <a:t>NO</a:t>
                      </a:r>
                      <a:endParaRPr lang="en-US" sz="1000" b="1">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id-ID" sz="1050" b="1">
                          <a:solidFill>
                            <a:schemeClr val="tx1"/>
                          </a:solidFill>
                          <a:effectLst/>
                        </a:rPr>
                        <a:t>CIRI-CIRI PRESTATIF</a:t>
                      </a:r>
                      <a:endParaRPr lang="en-US" sz="1000" b="1">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id-ID" sz="1050" b="1">
                          <a:solidFill>
                            <a:schemeClr val="tx1"/>
                          </a:solidFill>
                          <a:effectLst/>
                        </a:rPr>
                        <a:t>SIFAT-SIFAT PROFIL WIRAUSAHAWAN</a:t>
                      </a:r>
                      <a:endParaRPr lang="en-US" sz="1000" b="1">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65654">
                <a:tc>
                  <a:txBody>
                    <a:bodyPr/>
                    <a:lstStyle/>
                    <a:p>
                      <a:pPr>
                        <a:lnSpc>
                          <a:spcPct val="115000"/>
                        </a:lnSpc>
                        <a:spcAft>
                          <a:spcPts val="0"/>
                        </a:spcAft>
                      </a:pPr>
                      <a:r>
                        <a:rPr lang="id-ID" sz="1000">
                          <a:solidFill>
                            <a:schemeClr val="tx1"/>
                          </a:solidFill>
                          <a:effectLst/>
                        </a:rPr>
                        <a:t>1.</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Percaya diri</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Keyakinan</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Ketidaktergantungan</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Individualisme</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Optimisme</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15362">
                <a:tc>
                  <a:txBody>
                    <a:bodyPr/>
                    <a:lstStyle/>
                    <a:p>
                      <a:pPr>
                        <a:lnSpc>
                          <a:spcPct val="115000"/>
                        </a:lnSpc>
                        <a:spcAft>
                          <a:spcPts val="0"/>
                        </a:spcAft>
                      </a:pPr>
                      <a:r>
                        <a:rPr lang="id-ID" sz="1000">
                          <a:solidFill>
                            <a:schemeClr val="tx1"/>
                          </a:solidFill>
                          <a:effectLst/>
                        </a:rPr>
                        <a:t>2.</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Berorientasi pada tugas dan hasil</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Kebutuhan akan prestasi/berorientasi pada laba</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Ketekuanan dan ketabahan</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Kerja keras dan mempunyai dorongan kuat</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1522">
                <a:tc>
                  <a:txBody>
                    <a:bodyPr/>
                    <a:lstStyle/>
                    <a:p>
                      <a:pPr>
                        <a:lnSpc>
                          <a:spcPct val="115000"/>
                        </a:lnSpc>
                        <a:spcAft>
                          <a:spcPts val="0"/>
                        </a:spcAft>
                      </a:pPr>
                      <a:r>
                        <a:rPr lang="id-ID" sz="1000">
                          <a:solidFill>
                            <a:schemeClr val="tx1"/>
                          </a:solidFill>
                          <a:effectLst/>
                        </a:rPr>
                        <a:t>3.</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Pengambilan resiko</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Energi dan inisiatif</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Kemampuan mengambil resiko suka pada tantangan</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9241">
                <a:tc>
                  <a:txBody>
                    <a:bodyPr/>
                    <a:lstStyle/>
                    <a:p>
                      <a:pPr>
                        <a:lnSpc>
                          <a:spcPct val="115000"/>
                        </a:lnSpc>
                        <a:spcAft>
                          <a:spcPts val="0"/>
                        </a:spcAft>
                      </a:pPr>
                      <a:r>
                        <a:rPr lang="id-ID" sz="1000">
                          <a:solidFill>
                            <a:schemeClr val="tx1"/>
                          </a:solidFill>
                          <a:effectLst/>
                        </a:rPr>
                        <a:t>4.</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Kepemipinan</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Bertingkah laku sebagai pemimpin</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Dapat bergaul dengan orang lain</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Menanggapi saran dan kritik</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9241">
                <a:tc>
                  <a:txBody>
                    <a:bodyPr/>
                    <a:lstStyle/>
                    <a:p>
                      <a:pPr>
                        <a:lnSpc>
                          <a:spcPct val="115000"/>
                        </a:lnSpc>
                        <a:spcAft>
                          <a:spcPts val="0"/>
                        </a:spcAft>
                      </a:pPr>
                      <a:r>
                        <a:rPr lang="id-ID" sz="1000">
                          <a:solidFill>
                            <a:schemeClr val="tx1"/>
                          </a:solidFill>
                          <a:effectLst/>
                        </a:rPr>
                        <a:t>5.</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Keorisinilan</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Inovatif</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Punya banyak sumber</a:t>
                      </a:r>
                      <a:endParaRPr lang="en-US" sz="900">
                        <a:solidFill>
                          <a:schemeClr val="tx1"/>
                        </a:solidFill>
                        <a:effectLst/>
                      </a:endParaRPr>
                    </a:p>
                    <a:p>
                      <a:pPr marL="342900" lvl="0" indent="-342900">
                        <a:lnSpc>
                          <a:spcPct val="115000"/>
                        </a:lnSpc>
                        <a:spcAft>
                          <a:spcPts val="0"/>
                        </a:spcAft>
                        <a:buClr>
                          <a:schemeClr val="tx1"/>
                        </a:buClr>
                        <a:buFont typeface="Wingdings"/>
                        <a:buChar char=""/>
                      </a:pPr>
                      <a:r>
                        <a:rPr lang="id-ID" sz="1000">
                          <a:solidFill>
                            <a:schemeClr val="tx1"/>
                          </a:solidFill>
                          <a:effectLst/>
                        </a:rPr>
                        <a:t>Mengetahui banyak hal</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414">
                <a:tc>
                  <a:txBody>
                    <a:bodyPr/>
                    <a:lstStyle/>
                    <a:p>
                      <a:pPr>
                        <a:lnSpc>
                          <a:spcPct val="115000"/>
                        </a:lnSpc>
                        <a:spcAft>
                          <a:spcPts val="0"/>
                        </a:spcAft>
                      </a:pPr>
                      <a:r>
                        <a:rPr lang="id-ID" sz="1000">
                          <a:solidFill>
                            <a:schemeClr val="tx1"/>
                          </a:solidFill>
                          <a:effectLst/>
                        </a:rPr>
                        <a:t>6.</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0"/>
                        </a:spcAft>
                      </a:pPr>
                      <a:r>
                        <a:rPr lang="id-ID" sz="1000">
                          <a:solidFill>
                            <a:schemeClr val="tx1"/>
                          </a:solidFill>
                          <a:effectLst/>
                        </a:rPr>
                        <a:t>Berorientasi ke masa depan</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15000"/>
                        </a:lnSpc>
                        <a:spcAft>
                          <a:spcPts val="0"/>
                        </a:spcAft>
                        <a:buClr>
                          <a:schemeClr val="tx1"/>
                        </a:buClr>
                        <a:buFont typeface="Wingdings"/>
                        <a:buChar char=""/>
                      </a:pPr>
                      <a:r>
                        <a:rPr lang="id-ID" sz="1000">
                          <a:solidFill>
                            <a:schemeClr val="tx1"/>
                          </a:solidFill>
                          <a:effectLst/>
                        </a:rPr>
                        <a:t>Pandangan kemasa depan dan perspektif</a:t>
                      </a:r>
                      <a:endParaRPr lang="en-US" sz="900">
                        <a:solidFill>
                          <a:schemeClr val="tx1"/>
                        </a:solidFill>
                        <a:effectLst/>
                        <a:latin typeface="Calibri"/>
                        <a:ea typeface="Calibri"/>
                        <a:cs typeface="Times New Roman"/>
                      </a:endParaRPr>
                    </a:p>
                  </a:txBody>
                  <a:tcPr marL="56589" marR="5658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6" name="Google Shape;263;p19"/>
          <p:cNvSpPr txBox="1">
            <a:spLocks/>
          </p:cNvSpPr>
          <p:nvPr/>
        </p:nvSpPr>
        <p:spPr>
          <a:xfrm>
            <a:off x="179512" y="915566"/>
            <a:ext cx="1872208" cy="295232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400" b="0" i="0" u="none" strike="noStrike" cap="none">
                <a:solidFill>
                  <a:schemeClr val="dk2"/>
                </a:solidFill>
                <a:latin typeface="Nunito"/>
                <a:ea typeface="Nunito"/>
                <a:cs typeface="Nunito"/>
                <a:sym typeface="Nunito"/>
              </a:defRPr>
            </a:lvl1pPr>
            <a:lvl2pPr marL="914400" marR="0" lvl="1"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2pPr>
            <a:lvl3pPr marL="1371600" marR="0" lvl="2"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3pPr>
            <a:lvl4pPr marL="1828800" marR="0" lvl="3"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4pPr>
            <a:lvl5pPr marL="2286000" marR="0" lvl="4"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5pPr>
            <a:lvl6pPr marL="2743200" marR="0" lvl="5"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6pPr>
            <a:lvl7pPr marL="3200400" marR="0" lvl="6"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7pPr>
            <a:lvl8pPr marL="3657600" marR="0" lvl="7"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8pPr>
            <a:lvl9pPr marL="4114800" marR="0" lvl="8" indent="-381000" algn="l" rtl="0">
              <a:lnSpc>
                <a:spcPct val="115000"/>
              </a:lnSpc>
              <a:spcBef>
                <a:spcPts val="800"/>
              </a:spcBef>
              <a:spcAft>
                <a:spcPts val="800"/>
              </a:spcAft>
              <a:buClr>
                <a:schemeClr val="dk2"/>
              </a:buClr>
              <a:buSzPts val="2400"/>
              <a:buFont typeface="Nunito"/>
              <a:buChar char="■"/>
              <a:defRPr sz="2400" b="0" i="0" u="none" strike="noStrike" cap="none">
                <a:solidFill>
                  <a:schemeClr val="dk2"/>
                </a:solidFill>
                <a:latin typeface="Nunito"/>
                <a:ea typeface="Nunito"/>
                <a:cs typeface="Nunito"/>
                <a:sym typeface="Nunito"/>
              </a:defRPr>
            </a:lvl9pPr>
          </a:lstStyle>
          <a:p>
            <a:pPr marL="0" indent="0" algn="ctr">
              <a:spcAft>
                <a:spcPts val="800"/>
              </a:spcAft>
              <a:buNone/>
            </a:pPr>
            <a:r>
              <a:rPr lang="id-ID" sz="1200" i="1"/>
              <a:t>Menurut Geoffrey G. Meredith (dikutip dari bukunya Dr. Suryana M. Si) dan watak wirausaha, untuk menjadi wirausahawan yang berhasil harus memiliki ciri-ciri  karakteristik prestatif  sebagai berikut</a:t>
            </a:r>
            <a:r>
              <a:rPr lang="en-ID" sz="1200" i="1"/>
              <a:t> :</a:t>
            </a:r>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txBox="1">
            <a:spLocks noGrp="1"/>
          </p:cNvSpPr>
          <p:nvPr>
            <p:ph type="ctrTitle" idx="4294967295"/>
          </p:nvPr>
        </p:nvSpPr>
        <p:spPr>
          <a:xfrm>
            <a:off x="1359900" y="1707654"/>
            <a:ext cx="6424200" cy="451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5"/>
                </a:solidFill>
              </a:rPr>
              <a:t>Thanks!</a:t>
            </a:r>
            <a:endParaRPr dirty="0">
              <a:solidFill>
                <a:schemeClr val="accent5"/>
              </a:solidFill>
            </a:endParaRPr>
          </a:p>
        </p:txBody>
      </p:sp>
      <p:sp>
        <p:nvSpPr>
          <p:cNvPr id="439" name="Google Shape;439;p34"/>
          <p:cNvSpPr txBox="1">
            <a:spLocks noGrp="1"/>
          </p:cNvSpPr>
          <p:nvPr>
            <p:ph type="subTitle" idx="4294967295"/>
          </p:nvPr>
        </p:nvSpPr>
        <p:spPr>
          <a:xfrm>
            <a:off x="683568" y="2283718"/>
            <a:ext cx="7776864" cy="1224136"/>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200" b="1" dirty="0">
                <a:solidFill>
                  <a:schemeClr val="accent1"/>
                </a:solidFill>
              </a:rPr>
              <a:t>Any questions?</a:t>
            </a:r>
            <a:endParaRPr sz="2200" b="1" dirty="0">
              <a:solidFill>
                <a:schemeClr val="accent1"/>
              </a:solidFill>
            </a:endParaRPr>
          </a:p>
          <a:p>
            <a:pPr marL="0" lvl="0" indent="0" algn="ctr" rtl="0">
              <a:spcBef>
                <a:spcPts val="0"/>
              </a:spcBef>
              <a:spcAft>
                <a:spcPts val="0"/>
              </a:spcAft>
              <a:buNone/>
            </a:pPr>
            <a:r>
              <a:rPr lang="en" sz="2200" dirty="0"/>
              <a:t>You can find me at </a:t>
            </a:r>
            <a:r>
              <a:rPr lang="en-ID" sz="2200" dirty="0"/>
              <a:t>ambaryuliana27@gmail.com</a:t>
            </a:r>
            <a:endParaRPr lang="en" sz="2200" dirty="0"/>
          </a:p>
          <a:p>
            <a:pPr marL="0" lvl="0" indent="0" algn="ctr" rtl="0">
              <a:spcBef>
                <a:spcPts val="0"/>
              </a:spcBef>
              <a:spcAft>
                <a:spcPts val="0"/>
              </a:spcAft>
              <a:buNone/>
            </a:pPr>
            <a:r>
              <a:rPr lang="en-ID" sz="2200" dirty="0"/>
              <a:t>+62 85647634883</a:t>
            </a:r>
            <a:endParaRPr sz="2200" dirty="0"/>
          </a:p>
        </p:txBody>
      </p:sp>
      <p:sp>
        <p:nvSpPr>
          <p:cNvPr id="441" name="Google Shape;441;p3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1" name="Google Shape;331;p26"/>
          <p:cNvSpPr txBox="1">
            <a:spLocks noGrp="1"/>
          </p:cNvSpPr>
          <p:nvPr>
            <p:ph type="title"/>
          </p:nvPr>
        </p:nvSpPr>
        <p:spPr>
          <a:xfrm>
            <a:off x="2051720" y="555526"/>
            <a:ext cx="3744416" cy="82834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ID" sz="3200" dirty="0" err="1"/>
              <a:t>Sikap</a:t>
            </a:r>
            <a:r>
              <a:rPr lang="en-ID" sz="3200"/>
              <a:t> – sikap enterpreneur</a:t>
            </a:r>
            <a:endParaRPr sz="3200"/>
          </a:p>
        </p:txBody>
      </p:sp>
      <p:sp>
        <p:nvSpPr>
          <p:cNvPr id="333" name="Google Shape;333;p2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3" name="Google Shape;229;p14"/>
          <p:cNvSpPr txBox="1">
            <a:spLocks/>
          </p:cNvSpPr>
          <p:nvPr/>
        </p:nvSpPr>
        <p:spPr>
          <a:xfrm>
            <a:off x="1115616" y="1554658"/>
            <a:ext cx="5184575" cy="2889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lnSpc>
                <a:spcPct val="150000"/>
              </a:lnSpc>
              <a:buClr>
                <a:schemeClr val="dk1"/>
              </a:buClr>
              <a:buSzPct val="85000"/>
              <a:buFont typeface="+mj-lt"/>
              <a:buAutoNum type="arabicPeriod"/>
            </a:pPr>
            <a:r>
              <a:rPr lang="en-ID" sz="1800">
                <a:solidFill>
                  <a:srgbClr val="FFFFFF"/>
                </a:solidFill>
                <a:latin typeface="Nunito" charset="0"/>
              </a:rPr>
              <a:t>Selalu berani mengambil resiko</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Bersikap Fleksibel</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Berusaha mengenal bisnisnya sendiri</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Mengakui jika memiliki kekalahan</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Bersikap jujur</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Optimis dengan masa depan</a:t>
            </a:r>
          </a:p>
          <a:p>
            <a:pPr marL="228600" indent="-228600">
              <a:lnSpc>
                <a:spcPct val="150000"/>
              </a:lnSpc>
              <a:buClr>
                <a:schemeClr val="dk1"/>
              </a:buClr>
              <a:buSzPct val="85000"/>
              <a:buFont typeface="+mj-lt"/>
              <a:buAutoNum type="arabicPeriod"/>
            </a:pPr>
            <a:r>
              <a:rPr lang="en-ID" sz="1800">
                <a:solidFill>
                  <a:srgbClr val="FFFFFF"/>
                </a:solidFill>
                <a:latin typeface="Nunito" charset="0"/>
              </a:rPr>
              <a:t>memiliki gairah dalam melakukan wirausaha</a:t>
            </a:r>
            <a:endParaRPr lang="en-US" sz="1800">
              <a:solidFill>
                <a:srgbClr val="FFFFFF"/>
              </a:solidFill>
              <a:latin typeface="Nunito"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 sz="2000">
                <a:solidFill>
                  <a:schemeClr val="tx1"/>
                </a:solidFill>
              </a:rPr>
              <a:t>Ahli ekonomi politik </a:t>
            </a:r>
            <a:r>
              <a:rPr lang="en" sz="2000">
                <a:solidFill>
                  <a:schemeClr val="accent5"/>
                </a:solidFill>
              </a:rPr>
              <a:t>Robert Reich </a:t>
            </a:r>
            <a:r>
              <a:rPr lang="en" sz="2000">
                <a:solidFill>
                  <a:schemeClr val="tx1"/>
                </a:solidFill>
              </a:rPr>
              <a:t>mengungkapkan bahwa </a:t>
            </a:r>
            <a:r>
              <a:rPr lang="en" sz="2000" b="1">
                <a:solidFill>
                  <a:schemeClr val="tx1"/>
                </a:solidFill>
              </a:rPr>
              <a:t>kepemimpinan, kemampuan manajerial, dan membangun tim </a:t>
            </a:r>
            <a:r>
              <a:rPr lang="en" sz="2000">
                <a:solidFill>
                  <a:schemeClr val="tx1"/>
                </a:solidFill>
              </a:rPr>
              <a:t>merupakan karakteristik dasar seorang wirausahawan</a:t>
            </a:r>
            <a:endParaRPr sz="2000"/>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0"/>
          <p:cNvSpPr txBox="1">
            <a:spLocks noGrp="1"/>
          </p:cNvSpPr>
          <p:nvPr>
            <p:ph type="body" idx="1"/>
          </p:nvPr>
        </p:nvSpPr>
        <p:spPr>
          <a:xfrm>
            <a:off x="496550" y="1275606"/>
            <a:ext cx="6350700" cy="3096344"/>
          </a:xfrm>
          <a:prstGeom prst="rect">
            <a:avLst/>
          </a:prstGeom>
        </p:spPr>
        <p:txBody>
          <a:bodyPr spcFirstLastPara="1" wrap="square" lIns="0" tIns="0" rIns="0" bIns="0" anchor="t" anchorCtr="0">
            <a:noAutofit/>
          </a:bodyPr>
          <a:lstStyle/>
          <a:p>
            <a:pPr marL="342900" lvl="0" indent="-342900" algn="l" rtl="0">
              <a:spcBef>
                <a:spcPts val="0"/>
              </a:spcBef>
              <a:spcAft>
                <a:spcPts val="800"/>
              </a:spcAft>
              <a:buFont typeface="+mj-lt"/>
              <a:buAutoNum type="alphaLcPeriod"/>
            </a:pPr>
            <a:r>
              <a:rPr lang="en-ID"/>
              <a:t>Memiliki presepsi terhadap ketidakpastian dan mampu menanggung resiko yang dihadapi</a:t>
            </a:r>
          </a:p>
          <a:p>
            <a:pPr marL="342900" lvl="0" indent="-342900" algn="l" rtl="0">
              <a:spcBef>
                <a:spcPts val="0"/>
              </a:spcBef>
              <a:spcAft>
                <a:spcPts val="800"/>
              </a:spcAft>
              <a:buFont typeface="+mj-lt"/>
              <a:buAutoNum type="alphaLcPeriod"/>
            </a:pPr>
            <a:r>
              <a:rPr lang="en-ID"/>
              <a:t>Merancang dan menerapkan strategi</a:t>
            </a:r>
          </a:p>
          <a:p>
            <a:pPr marL="457200" lvl="1" indent="0">
              <a:spcBef>
                <a:spcPts val="0"/>
              </a:spcBef>
              <a:spcAft>
                <a:spcPts val="800"/>
              </a:spcAft>
            </a:pPr>
            <a:r>
              <a:rPr lang="en-ID"/>
              <a:t> </a:t>
            </a:r>
            <a:r>
              <a:rPr lang="en-ID" sz="1600"/>
              <a:t>Mencari pasar khusus (niche market) yang belum tergarap</a:t>
            </a:r>
          </a:p>
          <a:p>
            <a:pPr marL="457200" lvl="1" indent="0">
              <a:spcBef>
                <a:spcPts val="0"/>
              </a:spcBef>
              <a:spcAft>
                <a:spcPts val="800"/>
              </a:spcAft>
            </a:pPr>
            <a:r>
              <a:rPr lang="en-ID" sz="1600"/>
              <a:t> Peka terhadap tren terbaru dan berani memulainya</a:t>
            </a:r>
          </a:p>
          <a:p>
            <a:pPr marL="457200" lvl="1" indent="0">
              <a:spcBef>
                <a:spcPts val="0"/>
              </a:spcBef>
              <a:spcAft>
                <a:spcPts val="800"/>
              </a:spcAft>
            </a:pPr>
            <a:r>
              <a:rPr lang="en-ID" sz="1600"/>
              <a:t> Segera mengimplementasi ide menjadi sebuah tindakan</a:t>
            </a:r>
          </a:p>
          <a:p>
            <a:pPr marL="457200" lvl="1" indent="0">
              <a:spcBef>
                <a:spcPts val="0"/>
              </a:spcBef>
              <a:spcAft>
                <a:spcPts val="800"/>
              </a:spcAft>
            </a:pPr>
            <a:r>
              <a:rPr lang="en-ID" sz="1600"/>
              <a:t> Hindari kata-kata yang mematahkan semangat</a:t>
            </a:r>
          </a:p>
          <a:p>
            <a:pPr marL="457200" lvl="1" indent="0">
              <a:spcBef>
                <a:spcPts val="0"/>
              </a:spcBef>
              <a:spcAft>
                <a:spcPts val="800"/>
              </a:spcAft>
            </a:pPr>
            <a:r>
              <a:rPr lang="en-ID" sz="1600"/>
              <a:t> Eksplorasikan kelemahan kompetitor</a:t>
            </a:r>
            <a:endParaRPr sz="1600"/>
          </a:p>
        </p:txBody>
      </p:sp>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4" name="Google Shape;331;p26"/>
          <p:cNvSpPr txBox="1">
            <a:spLocks/>
          </p:cNvSpPr>
          <p:nvPr/>
        </p:nvSpPr>
        <p:spPr>
          <a:xfrm>
            <a:off x="755576" y="483518"/>
            <a:ext cx="5832648" cy="64807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3200">
                <a:solidFill>
                  <a:schemeClr val="tx1"/>
                </a:solidFill>
                <a:latin typeface="Walter Turncoat" charset="0"/>
              </a:rPr>
              <a:t>Karakteristik Enterpreneur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0"/>
          <p:cNvSpPr txBox="1">
            <a:spLocks noGrp="1"/>
          </p:cNvSpPr>
          <p:nvPr>
            <p:ph type="body" idx="1"/>
          </p:nvPr>
        </p:nvSpPr>
        <p:spPr>
          <a:xfrm>
            <a:off x="251520" y="987574"/>
            <a:ext cx="6768752" cy="3672408"/>
          </a:xfrm>
          <a:prstGeom prst="rect">
            <a:avLst/>
          </a:prstGeom>
        </p:spPr>
        <p:txBody>
          <a:bodyPr spcFirstLastPara="1" wrap="square" lIns="0" tIns="0" rIns="0" bIns="0" anchor="t" anchorCtr="0">
            <a:noAutofit/>
          </a:bodyPr>
          <a:lstStyle/>
          <a:p>
            <a:r>
              <a:rPr lang="en-US" sz="1050">
                <a:solidFill>
                  <a:schemeClr val="tx1"/>
                </a:solidFill>
              </a:rPr>
              <a:t>Karakteristik wirausahawan menurut </a:t>
            </a:r>
            <a:r>
              <a:rPr lang="en-US" sz="1050" b="1">
                <a:solidFill>
                  <a:schemeClr val="tx1"/>
                </a:solidFill>
              </a:rPr>
              <a:t>BY Grave </a:t>
            </a:r>
            <a:r>
              <a:rPr lang="en-US" sz="1050">
                <a:solidFill>
                  <a:schemeClr val="tx1"/>
                </a:solidFill>
              </a:rPr>
              <a:t>dikenal dengan istiah 10D, sebagai berikut : </a:t>
            </a:r>
          </a:p>
          <a:p>
            <a:pPr>
              <a:buClr>
                <a:schemeClr val="tx1"/>
              </a:buClr>
              <a:buSzPct val="100000"/>
              <a:buFont typeface="+mj-lt"/>
              <a:buAutoNum type="arabicPeriod"/>
            </a:pPr>
            <a:r>
              <a:rPr lang="en-US" sz="1050" b="1">
                <a:solidFill>
                  <a:schemeClr val="tx1"/>
                </a:solidFill>
              </a:rPr>
              <a:t>Dream, </a:t>
            </a:r>
            <a:r>
              <a:rPr lang="en-US" sz="1050">
                <a:solidFill>
                  <a:schemeClr val="tx1"/>
                </a:solidFill>
              </a:rPr>
              <a:t>yaitu mempunyai visi, keinginan di masa depan dan mempunyai kemampuan untuk mewujudkan impiannya</a:t>
            </a:r>
          </a:p>
          <a:p>
            <a:pPr>
              <a:buClr>
                <a:schemeClr val="tx1"/>
              </a:buClr>
              <a:buSzPct val="100000"/>
              <a:buFont typeface="+mj-lt"/>
              <a:buAutoNum type="arabicPeriod"/>
            </a:pPr>
            <a:r>
              <a:rPr lang="en-US" sz="1050" b="1">
                <a:solidFill>
                  <a:schemeClr val="tx1"/>
                </a:solidFill>
              </a:rPr>
              <a:t>Decisiveness, </a:t>
            </a:r>
            <a:r>
              <a:rPr lang="en-US" sz="1050">
                <a:solidFill>
                  <a:schemeClr val="tx1"/>
                </a:solidFill>
              </a:rPr>
              <a:t>yaitu orang yang berkerja cepat dan selalu memperhitungkan apa yang akan dilakukan</a:t>
            </a:r>
          </a:p>
          <a:p>
            <a:pPr>
              <a:buClr>
                <a:schemeClr val="tx1"/>
              </a:buClr>
              <a:buSzPct val="100000"/>
              <a:buFont typeface="+mj-lt"/>
              <a:buAutoNum type="arabicPeriod"/>
            </a:pPr>
            <a:r>
              <a:rPr lang="en-US" sz="1050" b="1">
                <a:solidFill>
                  <a:schemeClr val="tx1"/>
                </a:solidFill>
              </a:rPr>
              <a:t>Doers, </a:t>
            </a:r>
            <a:r>
              <a:rPr lang="en-US" sz="1050">
                <a:solidFill>
                  <a:schemeClr val="tx1"/>
                </a:solidFill>
              </a:rPr>
              <a:t>yaitu seorang wirausahawan dalam membuat keputusan akan langsung ditindaklanjuti</a:t>
            </a:r>
          </a:p>
          <a:p>
            <a:pPr>
              <a:buClr>
                <a:schemeClr val="tx1"/>
              </a:buClr>
              <a:buSzPct val="100000"/>
              <a:buFont typeface="+mj-lt"/>
              <a:buAutoNum type="arabicPeriod"/>
            </a:pPr>
            <a:r>
              <a:rPr lang="sv-SE" sz="1050" b="1">
                <a:solidFill>
                  <a:schemeClr val="tx1"/>
                </a:solidFill>
              </a:rPr>
              <a:t>Determination, </a:t>
            </a:r>
            <a:r>
              <a:rPr lang="sv-SE" sz="1050">
                <a:solidFill>
                  <a:schemeClr val="tx1"/>
                </a:solidFill>
              </a:rPr>
              <a:t>yaitu melakukan kegiatan dengan penuh perhatian</a:t>
            </a:r>
          </a:p>
          <a:p>
            <a:pPr>
              <a:buClr>
                <a:schemeClr val="tx1"/>
              </a:buClr>
              <a:buSzPct val="100000"/>
              <a:buFont typeface="+mj-lt"/>
              <a:buAutoNum type="arabicPeriod"/>
            </a:pPr>
            <a:r>
              <a:rPr lang="en-US" sz="1050" b="1">
                <a:solidFill>
                  <a:schemeClr val="tx1"/>
                </a:solidFill>
              </a:rPr>
              <a:t>Dedication, </a:t>
            </a:r>
            <a:r>
              <a:rPr lang="en-US" sz="1050">
                <a:solidFill>
                  <a:schemeClr val="tx1"/>
                </a:solidFill>
              </a:rPr>
              <a:t>yaitu mencurahkan perhatian pada bisnisnya </a:t>
            </a:r>
          </a:p>
          <a:p>
            <a:pPr>
              <a:buClr>
                <a:schemeClr val="tx1"/>
              </a:buClr>
              <a:buSzPct val="100000"/>
              <a:buFont typeface="+mj-lt"/>
              <a:buAutoNum type="arabicPeriod"/>
            </a:pPr>
            <a:r>
              <a:rPr lang="en-US" sz="1050" b="1">
                <a:solidFill>
                  <a:schemeClr val="tx1"/>
                </a:solidFill>
              </a:rPr>
              <a:t>Devotion, </a:t>
            </a:r>
            <a:r>
              <a:rPr lang="en-US" sz="1050">
                <a:solidFill>
                  <a:schemeClr val="tx1"/>
                </a:solidFill>
              </a:rPr>
              <a:t>yaitu mencintai pekerjaan bisnis dan hasil produksi </a:t>
            </a:r>
          </a:p>
          <a:p>
            <a:pPr>
              <a:buClr>
                <a:schemeClr val="tx1"/>
              </a:buClr>
              <a:buSzPct val="100000"/>
              <a:buFont typeface="+mj-lt"/>
              <a:buAutoNum type="arabicPeriod"/>
            </a:pPr>
            <a:r>
              <a:rPr lang="en-US" sz="1050" b="1">
                <a:solidFill>
                  <a:schemeClr val="tx1"/>
                </a:solidFill>
              </a:rPr>
              <a:t>Detail, </a:t>
            </a:r>
            <a:r>
              <a:rPr lang="en-US" sz="1050">
                <a:solidFill>
                  <a:schemeClr val="tx1"/>
                </a:solidFill>
              </a:rPr>
              <a:t>yaitu memperhatikan faktor yang terkecil secara rinci </a:t>
            </a:r>
          </a:p>
          <a:p>
            <a:pPr>
              <a:buClr>
                <a:schemeClr val="tx1"/>
              </a:buClr>
              <a:buSzPct val="100000"/>
              <a:buFont typeface="+mj-lt"/>
              <a:buAutoNum type="arabicPeriod"/>
            </a:pPr>
            <a:r>
              <a:rPr lang="en-US" sz="1050" b="1">
                <a:solidFill>
                  <a:schemeClr val="tx1"/>
                </a:solidFill>
              </a:rPr>
              <a:t>Destiny, </a:t>
            </a:r>
            <a:r>
              <a:rPr lang="en-US" sz="1050">
                <a:solidFill>
                  <a:schemeClr val="tx1"/>
                </a:solidFill>
              </a:rPr>
              <a:t>yaitu bertanggung jawab terhadap nasib dan tujuan yang hendak dicapai </a:t>
            </a:r>
          </a:p>
          <a:p>
            <a:pPr>
              <a:buClr>
                <a:schemeClr val="tx1"/>
              </a:buClr>
              <a:buSzPct val="100000"/>
              <a:buFont typeface="+mj-lt"/>
              <a:buAutoNum type="arabicPeriod"/>
            </a:pPr>
            <a:r>
              <a:rPr lang="en-US" sz="1050" b="1">
                <a:solidFill>
                  <a:schemeClr val="tx1"/>
                </a:solidFill>
              </a:rPr>
              <a:t>Dollars, </a:t>
            </a:r>
            <a:r>
              <a:rPr lang="en-US" sz="1050">
                <a:solidFill>
                  <a:schemeClr val="tx1"/>
                </a:solidFill>
              </a:rPr>
              <a:t>yaitu tidak mengutamakan mencapai kekayaan, motivasinya bukan uang karena uang dianggap sebagai ukuran kesuksesan </a:t>
            </a:r>
          </a:p>
          <a:p>
            <a:pPr>
              <a:buClr>
                <a:schemeClr val="tx1"/>
              </a:buClr>
              <a:buSzPct val="100000"/>
              <a:buFont typeface="+mj-lt"/>
              <a:buAutoNum type="arabicPeriod"/>
            </a:pPr>
            <a:r>
              <a:rPr lang="en-US" sz="1050" b="1">
                <a:solidFill>
                  <a:schemeClr val="tx1"/>
                </a:solidFill>
              </a:rPr>
              <a:t>Distribute, </a:t>
            </a:r>
            <a:r>
              <a:rPr lang="en-US" sz="1050">
                <a:solidFill>
                  <a:schemeClr val="tx1"/>
                </a:solidFill>
              </a:rPr>
              <a:t>yaitu bersedia mendistribusikan kepemilikan bisnis nya kepada orang-orang kepercayaannya </a:t>
            </a:r>
          </a:p>
        </p:txBody>
      </p:sp>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4" name="Google Shape;331;p26"/>
          <p:cNvSpPr txBox="1">
            <a:spLocks/>
          </p:cNvSpPr>
          <p:nvPr/>
        </p:nvSpPr>
        <p:spPr>
          <a:xfrm>
            <a:off x="755576" y="339502"/>
            <a:ext cx="5832648" cy="64807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3200">
                <a:solidFill>
                  <a:schemeClr val="tx1"/>
                </a:solidFill>
                <a:latin typeface="Walter Turncoat" charset="0"/>
              </a:rPr>
              <a:t>Karakteristik Enterpreneur</a:t>
            </a:r>
          </a:p>
        </p:txBody>
      </p:sp>
    </p:spTree>
    <p:extLst>
      <p:ext uri="{BB962C8B-B14F-4D97-AF65-F5344CB8AC3E}">
        <p14:creationId xmlns:p14="http://schemas.microsoft.com/office/powerpoint/2010/main" val="87043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4" y="553675"/>
            <a:ext cx="6328131" cy="50590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D" sz="2800"/>
              <a:t>Ketrampilan Khusus Wirausahawan</a:t>
            </a:r>
          </a:p>
        </p:txBody>
      </p:sp>
      <p:sp>
        <p:nvSpPr>
          <p:cNvPr id="244" name="Google Shape;244;p16"/>
          <p:cNvSpPr txBox="1">
            <a:spLocks noGrp="1"/>
          </p:cNvSpPr>
          <p:nvPr>
            <p:ph type="body" idx="1"/>
          </p:nvPr>
        </p:nvSpPr>
        <p:spPr>
          <a:xfrm>
            <a:off x="548125" y="1343608"/>
            <a:ext cx="6167100" cy="3028342"/>
          </a:xfrm>
          <a:prstGeom prst="rect">
            <a:avLst/>
          </a:prstGeom>
        </p:spPr>
        <p:txBody>
          <a:bodyPr spcFirstLastPara="1" wrap="square" lIns="0" tIns="0" rIns="0" bIns="0" anchor="t" anchorCtr="0">
            <a:noAutofit/>
          </a:bodyPr>
          <a:lstStyle/>
          <a:p>
            <a:pPr>
              <a:lnSpc>
                <a:spcPct val="150000"/>
              </a:lnSpc>
              <a:buClr>
                <a:schemeClr val="accent4"/>
              </a:buClr>
            </a:pPr>
            <a:r>
              <a:rPr lang="en" sz="1800" b="1"/>
              <a:t>Ketrampilan </a:t>
            </a:r>
            <a:r>
              <a:rPr lang="en-US" sz="1800" b="1"/>
              <a:t>konsep (</a:t>
            </a:r>
            <a:r>
              <a:rPr lang="en-US" sz="1800" b="1" i="1"/>
              <a:t>conceptual skill</a:t>
            </a:r>
            <a:r>
              <a:rPr lang="en-US" sz="1800" b="1"/>
              <a:t>) </a:t>
            </a:r>
            <a:r>
              <a:rPr lang="en-US" sz="1800"/>
              <a:t>yaitu ketrampilan untuk melakukan kegiatan usaha secara menyeluruh berdasar konsep yang dibuatnya</a:t>
            </a:r>
          </a:p>
          <a:p>
            <a:pPr>
              <a:lnSpc>
                <a:spcPct val="150000"/>
              </a:lnSpc>
              <a:buClr>
                <a:schemeClr val="accent4"/>
              </a:buClr>
            </a:pPr>
            <a:r>
              <a:rPr lang="en-US" sz="1800" b="1"/>
              <a:t>Ketrampilan teknik (</a:t>
            </a:r>
            <a:r>
              <a:rPr lang="en-US" sz="1800" b="1" i="1"/>
              <a:t>technical skill</a:t>
            </a:r>
            <a:r>
              <a:rPr lang="en-US" sz="1800" b="1"/>
              <a:t>) </a:t>
            </a:r>
            <a:r>
              <a:rPr lang="en-US" sz="1800"/>
              <a:t>yaitu ketrampilan melakukan tehnik tertentu dalam mengelola usahanya. </a:t>
            </a:r>
          </a:p>
          <a:p>
            <a:pPr>
              <a:lnSpc>
                <a:spcPct val="150000"/>
              </a:lnSpc>
              <a:buClr>
                <a:schemeClr val="accent4"/>
              </a:buClr>
            </a:pPr>
            <a:r>
              <a:rPr lang="en-US" sz="1800" b="1" i="1"/>
              <a:t>Human skill </a:t>
            </a:r>
            <a:r>
              <a:rPr lang="en-US" sz="1800"/>
              <a:t>yaitu ketrampilan bekerjasama dengan orang lain, bawahannya dan sesama wirausahawan</a:t>
            </a:r>
          </a:p>
        </p:txBody>
      </p:sp>
      <p:sp>
        <p:nvSpPr>
          <p:cNvPr id="245" name="Google Shape;245;p1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0" y="243075"/>
            <a:ext cx="91440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Kewirausahaan di Bidang Komputer</a:t>
            </a:r>
            <a:endParaRPr dirty="0"/>
          </a:p>
        </p:txBody>
      </p:sp>
      <p:sp>
        <p:nvSpPr>
          <p:cNvPr id="228" name="Google Shape;228;p14"/>
          <p:cNvSpPr txBox="1">
            <a:spLocks noGrp="1"/>
          </p:cNvSpPr>
          <p:nvPr>
            <p:ph type="body" idx="2"/>
          </p:nvPr>
        </p:nvSpPr>
        <p:spPr>
          <a:xfrm>
            <a:off x="4932040" y="1203598"/>
            <a:ext cx="2509800" cy="3168352"/>
          </a:xfrm>
          <a:prstGeom prst="rect">
            <a:avLst/>
          </a:prstGeom>
        </p:spPr>
        <p:txBody>
          <a:bodyPr spcFirstLastPara="1" wrap="square" lIns="0" tIns="0" rIns="0" bIns="0" anchor="t" anchorCtr="0">
            <a:noAutofit/>
          </a:bodyPr>
          <a:lstStyle/>
          <a:p>
            <a:pPr marL="0" lvl="0" indent="0" algn="ctr" rtl="0">
              <a:spcBef>
                <a:spcPts val="800"/>
              </a:spcBef>
              <a:spcAft>
                <a:spcPts val="800"/>
              </a:spcAft>
              <a:buClr>
                <a:schemeClr val="dk1"/>
              </a:buClr>
              <a:buSzPts val="1100"/>
              <a:buFont typeface="Arial"/>
              <a:buNone/>
            </a:pPr>
            <a:r>
              <a:rPr lang="en-ID" sz="1200" b="1" dirty="0"/>
              <a:t>Di </a:t>
            </a:r>
            <a:r>
              <a:rPr lang="en-ID" sz="1200" b="1" dirty="0" err="1"/>
              <a:t>sekeliling</a:t>
            </a:r>
            <a:r>
              <a:rPr lang="en-ID" sz="1200" b="1"/>
              <a:t> kita setiap kegiatan membutuhkan komputer, seperti urusan administrasi, pengiriman data, dokumentasi file, analisa data, multimedia dan lain sebagainya. Hal ini bisa kita jadikan pendorong agar kita mau membuka usaha di bidang komputer. Usaha bidang komputer bisa dibilang tidak pernah mati karena selalu ada pelanggannya, bahkan akan semakin meningkat seiring dengan perkembangan teknologi.</a:t>
            </a:r>
            <a:endParaRPr sz="1200" b="1"/>
          </a:p>
        </p:txBody>
      </p:sp>
      <p:sp>
        <p:nvSpPr>
          <p:cNvPr id="229" name="Google Shape;229;p14"/>
          <p:cNvSpPr txBox="1">
            <a:spLocks noGrp="1"/>
          </p:cNvSpPr>
          <p:nvPr>
            <p:ph type="body" idx="1"/>
          </p:nvPr>
        </p:nvSpPr>
        <p:spPr>
          <a:xfrm>
            <a:off x="1693075" y="1563638"/>
            <a:ext cx="2662901" cy="3024336"/>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 sz="1400" b="1"/>
              <a:t>Di zaman teknologi seperti sekarang ini, komputer bukanlah benda yang asing bagi kita masyarakat Indonesia. </a:t>
            </a:r>
            <a:r>
              <a:rPr lang="en-US" sz="1400" b="1"/>
              <a:t>S</a:t>
            </a:r>
            <a:r>
              <a:rPr lang="en" sz="1400" b="1"/>
              <a:t>elian itu perkembangan komputer juga sangat pesat karena tiap tahun atau bahkan tiap bulan selalu saja ada perangkat komputer baru, baik dari perangkat keras </a:t>
            </a:r>
            <a:r>
              <a:rPr lang="en" sz="1400" b="1" i="1"/>
              <a:t>(hardware) </a:t>
            </a:r>
            <a:r>
              <a:rPr lang="en" sz="1400" b="1"/>
              <a:t>ataupun perangkat lunak </a:t>
            </a:r>
            <a:r>
              <a:rPr lang="en" sz="1400" b="1" i="1"/>
              <a:t>(software).</a:t>
            </a:r>
            <a:endParaRPr sz="2400" i="1"/>
          </a:p>
        </p:txBody>
      </p:sp>
      <p:sp>
        <p:nvSpPr>
          <p:cNvPr id="230" name="Google Shape;230;p1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32" name="Google Shape;432;p33"/>
          <p:cNvPicPr preferRelativeResize="0"/>
          <p:nvPr/>
        </p:nvPicPr>
        <p:blipFill>
          <a:blip r:embed="rId3">
            <a:alphaModFix/>
          </a:blip>
          <a:stretch>
            <a:fillRect/>
          </a:stretch>
        </p:blipFill>
        <p:spPr>
          <a:xfrm>
            <a:off x="247540" y="843558"/>
            <a:ext cx="3608493" cy="3425595"/>
          </a:xfrm>
          <a:prstGeom prst="rect">
            <a:avLst/>
          </a:prstGeom>
          <a:noFill/>
          <a:ln>
            <a:noFill/>
          </a:ln>
        </p:spPr>
      </p:pic>
      <p:sp>
        <p:nvSpPr>
          <p:cNvPr id="433" name="Google Shape;433;p33"/>
          <p:cNvSpPr txBox="1">
            <a:spLocks noGrp="1"/>
          </p:cNvSpPr>
          <p:nvPr>
            <p:ph type="body" idx="4294967295"/>
          </p:nvPr>
        </p:nvSpPr>
        <p:spPr>
          <a:xfrm>
            <a:off x="575511" y="1013678"/>
            <a:ext cx="2700345" cy="2710200"/>
          </a:xfrm>
          <a:prstGeom prst="rect">
            <a:avLst/>
          </a:prstGeom>
        </p:spPr>
        <p:txBody>
          <a:bodyPr spcFirstLastPara="1" wrap="square" lIns="0" tIns="0" rIns="0" bIns="0" anchor="ctr" anchorCtr="0">
            <a:noAutofit/>
          </a:bodyPr>
          <a:lstStyle/>
          <a:p>
            <a:pPr marL="0" lvl="0" indent="0" algn="ctr" rtl="0">
              <a:spcBef>
                <a:spcPts val="800"/>
              </a:spcBef>
              <a:spcAft>
                <a:spcPts val="800"/>
              </a:spcAft>
              <a:buNone/>
            </a:pPr>
            <a:r>
              <a:rPr lang="en-ID" sz="1800"/>
              <a:t>Meskipun menjanjikan stabilitas keuntungan namun usaha berbasis perangkat keras komputer memiliki halangan yang besar,  di antaranya  :</a:t>
            </a:r>
            <a:endParaRPr sz="1800"/>
          </a:p>
        </p:txBody>
      </p:sp>
      <p:sp>
        <p:nvSpPr>
          <p:cNvPr id="11" name="Google Shape;363;p29"/>
          <p:cNvSpPr txBox="1">
            <a:spLocks/>
          </p:cNvSpPr>
          <p:nvPr/>
        </p:nvSpPr>
        <p:spPr>
          <a:xfrm>
            <a:off x="0" y="123478"/>
            <a:ext cx="9144000" cy="504056"/>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2800">
                <a:solidFill>
                  <a:schemeClr val="tx1"/>
                </a:solidFill>
                <a:latin typeface="Walter Turncoat" charset="0"/>
              </a:rPr>
              <a:t>Kendala Kewirausahaan di bidang komputer</a:t>
            </a:r>
            <a:endParaRPr lang="en-US" sz="2800">
              <a:solidFill>
                <a:schemeClr val="tx1"/>
              </a:solidFill>
              <a:latin typeface="Walter Turncoat" charset="0"/>
            </a:endParaRPr>
          </a:p>
        </p:txBody>
      </p:sp>
      <p:sp>
        <p:nvSpPr>
          <p:cNvPr id="12" name="Google Shape;433;p33"/>
          <p:cNvSpPr txBox="1">
            <a:spLocks/>
          </p:cNvSpPr>
          <p:nvPr/>
        </p:nvSpPr>
        <p:spPr>
          <a:xfrm>
            <a:off x="4499992" y="1563638"/>
            <a:ext cx="3305819" cy="194421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400" b="0" i="0" u="none" strike="noStrike" cap="none">
                <a:solidFill>
                  <a:schemeClr val="dk2"/>
                </a:solidFill>
                <a:latin typeface="Nunito"/>
                <a:ea typeface="Nunito"/>
                <a:cs typeface="Nunito"/>
                <a:sym typeface="Nunito"/>
              </a:defRPr>
            </a:lvl1pPr>
            <a:lvl2pPr marL="914400" marR="0" lvl="1"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2pPr>
            <a:lvl3pPr marL="1371600" marR="0" lvl="2" indent="-381000" algn="l" rtl="0">
              <a:lnSpc>
                <a:spcPct val="115000"/>
              </a:lnSpc>
              <a:spcBef>
                <a:spcPts val="800"/>
              </a:spcBef>
              <a:spcAft>
                <a:spcPts val="0"/>
              </a:spcAft>
              <a:buClr>
                <a:schemeClr val="accent1"/>
              </a:buClr>
              <a:buSzPts val="2400"/>
              <a:buFont typeface="Nunito"/>
              <a:buChar char="-"/>
              <a:defRPr sz="2400" b="0" i="0" u="none" strike="noStrike" cap="none">
                <a:solidFill>
                  <a:schemeClr val="dk2"/>
                </a:solidFill>
                <a:latin typeface="Nunito"/>
                <a:ea typeface="Nunito"/>
                <a:cs typeface="Nunito"/>
                <a:sym typeface="Nunito"/>
              </a:defRPr>
            </a:lvl3pPr>
            <a:lvl4pPr marL="1828800" marR="0" lvl="3"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4pPr>
            <a:lvl5pPr marL="2286000" marR="0" lvl="4"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5pPr>
            <a:lvl6pPr marL="2743200" marR="0" lvl="5"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6pPr>
            <a:lvl7pPr marL="3200400" marR="0" lvl="6"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7pPr>
            <a:lvl8pPr marL="3657600" marR="0" lvl="7" indent="-381000" algn="l" rtl="0">
              <a:lnSpc>
                <a:spcPct val="115000"/>
              </a:lnSpc>
              <a:spcBef>
                <a:spcPts val="800"/>
              </a:spcBef>
              <a:spcAft>
                <a:spcPts val="0"/>
              </a:spcAft>
              <a:buClr>
                <a:schemeClr val="dk2"/>
              </a:buClr>
              <a:buSzPts val="2400"/>
              <a:buFont typeface="Nunito"/>
              <a:buChar char="○"/>
              <a:defRPr sz="2400" b="0" i="0" u="none" strike="noStrike" cap="none">
                <a:solidFill>
                  <a:schemeClr val="dk2"/>
                </a:solidFill>
                <a:latin typeface="Nunito"/>
                <a:ea typeface="Nunito"/>
                <a:cs typeface="Nunito"/>
                <a:sym typeface="Nunito"/>
              </a:defRPr>
            </a:lvl8pPr>
            <a:lvl9pPr marL="4114800" marR="0" lvl="8" indent="-381000" algn="l" rtl="0">
              <a:lnSpc>
                <a:spcPct val="115000"/>
              </a:lnSpc>
              <a:spcBef>
                <a:spcPts val="800"/>
              </a:spcBef>
              <a:spcAft>
                <a:spcPts val="800"/>
              </a:spcAft>
              <a:buClr>
                <a:schemeClr val="dk2"/>
              </a:buClr>
              <a:buSzPts val="2400"/>
              <a:buFont typeface="Nunito"/>
              <a:buChar char="■"/>
              <a:defRPr sz="2400" b="0" i="0" u="none" strike="noStrike" cap="none">
                <a:solidFill>
                  <a:schemeClr val="dk2"/>
                </a:solidFill>
                <a:latin typeface="Nunito"/>
                <a:ea typeface="Nunito"/>
                <a:cs typeface="Nunito"/>
                <a:sym typeface="Nunito"/>
              </a:defRPr>
            </a:lvl9pPr>
          </a:lstStyle>
          <a:p>
            <a:pPr marL="342900" indent="-342900">
              <a:lnSpc>
                <a:spcPct val="100000"/>
              </a:lnSpc>
              <a:spcBef>
                <a:spcPts val="800"/>
              </a:spcBef>
              <a:spcAft>
                <a:spcPts val="800"/>
              </a:spcAft>
              <a:buClr>
                <a:schemeClr val="tx1"/>
              </a:buClr>
              <a:buFont typeface="+mj-lt"/>
              <a:buAutoNum type="alphaLcPeriod"/>
            </a:pPr>
            <a:r>
              <a:rPr lang="en-ID" sz="1800"/>
              <a:t>Kerasnya bisnis perangkat keras komputer</a:t>
            </a:r>
          </a:p>
          <a:p>
            <a:pPr marL="342900" indent="-342900">
              <a:lnSpc>
                <a:spcPct val="100000"/>
              </a:lnSpc>
              <a:spcBef>
                <a:spcPts val="800"/>
              </a:spcBef>
              <a:spcAft>
                <a:spcPts val="800"/>
              </a:spcAft>
              <a:buClr>
                <a:schemeClr val="tx1"/>
              </a:buClr>
              <a:buFont typeface="+mj-lt"/>
              <a:buAutoNum type="alphaLcPeriod"/>
            </a:pPr>
            <a:r>
              <a:rPr lang="en-ID" sz="1800"/>
              <a:t>Melawan perusahaan yang lebih besar</a:t>
            </a:r>
          </a:p>
          <a:p>
            <a:pPr marL="342900" indent="-342900">
              <a:spcBef>
                <a:spcPts val="800"/>
              </a:spcBef>
              <a:spcAft>
                <a:spcPts val="800"/>
              </a:spcAft>
              <a:buClr>
                <a:schemeClr val="tx1"/>
              </a:buClr>
              <a:buFont typeface="+mj-lt"/>
              <a:buAutoNum type="alphaLcPeriod"/>
            </a:pPr>
            <a:r>
              <a:rPr lang="en-ID" sz="1800"/>
              <a:t>Investor yang tidak sabaran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a:t>Tips Membangun usaha bidang komputer</a:t>
            </a:r>
            <a:endParaRPr sz="2400"/>
          </a:p>
        </p:txBody>
      </p:sp>
      <p:sp>
        <p:nvSpPr>
          <p:cNvPr id="282" name="Google Shape;282;p21"/>
          <p:cNvSpPr txBox="1">
            <a:spLocks noGrp="1"/>
          </p:cNvSpPr>
          <p:nvPr>
            <p:ph type="body" idx="1"/>
          </p:nvPr>
        </p:nvSpPr>
        <p:spPr>
          <a:xfrm>
            <a:off x="548124" y="1271600"/>
            <a:ext cx="5752067" cy="33075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
                <a:solidFill>
                  <a:schemeClr val="tx1"/>
                </a:solidFill>
              </a:rPr>
              <a:t>Terdapat beberapa </a:t>
            </a:r>
            <a:r>
              <a:rPr lang="en" b="1">
                <a:solidFill>
                  <a:schemeClr val="accent2"/>
                </a:solidFill>
              </a:rPr>
              <a:t>tips </a:t>
            </a:r>
            <a:r>
              <a:rPr lang="en">
                <a:solidFill>
                  <a:schemeClr val="tx1"/>
                </a:solidFill>
              </a:rPr>
              <a:t>dalam membangun mental agar kita sukses menjadi pengusaha perangkat keras komputer, yakni :</a:t>
            </a:r>
          </a:p>
          <a:p>
            <a:pPr marL="342900" lvl="0" algn="l" rtl="0">
              <a:spcBef>
                <a:spcPts val="800"/>
              </a:spcBef>
              <a:spcAft>
                <a:spcPts val="800"/>
              </a:spcAft>
              <a:buClr>
                <a:schemeClr val="tx1"/>
              </a:buClr>
              <a:buFont typeface="+mj-lt"/>
              <a:buAutoNum type="arabicPeriod"/>
            </a:pPr>
            <a:r>
              <a:rPr lang="en-ID">
                <a:solidFill>
                  <a:schemeClr val="tx1"/>
                </a:solidFill>
              </a:rPr>
              <a:t>Buatlah usahamu sesederhana mungkin</a:t>
            </a:r>
          </a:p>
          <a:p>
            <a:pPr marL="342900" lvl="0" algn="l" rtl="0">
              <a:spcBef>
                <a:spcPts val="800"/>
              </a:spcBef>
              <a:spcAft>
                <a:spcPts val="800"/>
              </a:spcAft>
              <a:buClr>
                <a:schemeClr val="tx1"/>
              </a:buClr>
              <a:buFont typeface="+mj-lt"/>
              <a:buAutoNum type="arabicPeriod"/>
            </a:pPr>
            <a:r>
              <a:rPr lang="en-ID">
                <a:solidFill>
                  <a:schemeClr val="tx1"/>
                </a:solidFill>
              </a:rPr>
              <a:t>Jangan takut memulai</a:t>
            </a:r>
          </a:p>
          <a:p>
            <a:pPr marL="342900" lvl="0" algn="l" rtl="0">
              <a:spcBef>
                <a:spcPts val="800"/>
              </a:spcBef>
              <a:spcAft>
                <a:spcPts val="800"/>
              </a:spcAft>
              <a:buClr>
                <a:schemeClr val="tx1"/>
              </a:buClr>
              <a:buFont typeface="+mj-lt"/>
              <a:buAutoNum type="arabicPeriod"/>
            </a:pPr>
            <a:r>
              <a:rPr lang="en-ID">
                <a:solidFill>
                  <a:schemeClr val="tx1"/>
                </a:solidFill>
              </a:rPr>
              <a:t>Minimalkan risiko</a:t>
            </a:r>
          </a:p>
          <a:p>
            <a:pPr marL="342900" lvl="0" algn="just" rtl="0">
              <a:spcBef>
                <a:spcPts val="800"/>
              </a:spcBef>
              <a:spcAft>
                <a:spcPts val="800"/>
              </a:spcAft>
              <a:buClr>
                <a:schemeClr val="tx1"/>
              </a:buClr>
              <a:buFont typeface="+mj-lt"/>
              <a:buAutoNum type="arabicPeriod"/>
            </a:pPr>
            <a:r>
              <a:rPr lang="en-ID">
                <a:solidFill>
                  <a:schemeClr val="tx1"/>
                </a:solidFill>
              </a:rPr>
              <a:t>Buatlah jalinan kerja sama dengan perusahaan (investor) perangkat keras lain</a:t>
            </a:r>
            <a:endParaRPr>
              <a:solidFill>
                <a:schemeClr val="tx1"/>
              </a:solidFill>
            </a:endParaRPr>
          </a:p>
        </p:txBody>
      </p:sp>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897</Words>
  <Application>Microsoft Office PowerPoint</Application>
  <PresentationFormat>On-screen Show (16:9)</PresentationFormat>
  <Paragraphs>131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Walter Turncoat</vt:lpstr>
      <vt:lpstr>Nunito</vt:lpstr>
      <vt:lpstr>Calibri</vt:lpstr>
      <vt:lpstr>Wingdings</vt:lpstr>
      <vt:lpstr>Osric template</vt:lpstr>
      <vt:lpstr>SIKAP DAN KARAKTERISTIK WIRAUSAHAWAN</vt:lpstr>
      <vt:lpstr>Sikap – sikap enterpreneur</vt:lpstr>
      <vt:lpstr>PowerPoint Presentation</vt:lpstr>
      <vt:lpstr>PowerPoint Presentation</vt:lpstr>
      <vt:lpstr>PowerPoint Presentation</vt:lpstr>
      <vt:lpstr>Ketrampilan Khusus Wirausahawan</vt:lpstr>
      <vt:lpstr>Kewirausahaan di Bidang Komputer</vt:lpstr>
      <vt:lpstr>PowerPoint Presentation</vt:lpstr>
      <vt:lpstr>Tips Membangun usaha bidang komputer</vt:lpstr>
      <vt:lpstr>Jenis-Jenis Risiko</vt:lpstr>
      <vt:lpstr>Keberhasilan &amp; Kegagalan Berwirausaha</vt:lpstr>
      <vt:lpstr>FAKTOR KEBERHASILAN BERWIRAUSAHA</vt:lpstr>
      <vt:lpstr>PowerPoint Presentation</vt:lpstr>
      <vt:lpstr>PowerPoint Presentation</vt:lpstr>
      <vt:lpstr>Want big impact? Use big image.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SIKAP DAN KARAKTERISTIK WIRAUSAHAWAN</dc:title>
  <dc:creator>Windows</dc:creator>
  <cp:lastModifiedBy>HP</cp:lastModifiedBy>
  <cp:revision>36</cp:revision>
  <dcterms:modified xsi:type="dcterms:W3CDTF">2022-07-20T14:32:20Z</dcterms:modified>
</cp:coreProperties>
</file>