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30" autoAdjust="0"/>
    <p:restoredTop sz="94660"/>
  </p:normalViewPr>
  <p:slideViewPr>
    <p:cSldViewPr>
      <p:cViewPr varScale="1">
        <p:scale>
          <a:sx n="83" d="100"/>
          <a:sy n="83" d="100"/>
        </p:scale>
        <p:origin x="33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10966" y="1756613"/>
            <a:ext cx="5370067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Yu Gothic UI Light"/>
                <a:cs typeface="Yu Gothic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1850" y="3993482"/>
            <a:ext cx="8988298" cy="1214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80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31012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8708" y="2001138"/>
            <a:ext cx="10514583" cy="137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3543024" cy="1235109"/>
          </a:xfrm>
          <a:prstGeom prst="rect">
            <a:avLst/>
          </a:prstGeom>
        </p:spPr>
      </p:pic>
      <p:sp>
        <p:nvSpPr>
          <p:cNvPr id="3" name="textbox 2"/>
          <p:cNvSpPr/>
          <p:nvPr/>
        </p:nvSpPr>
        <p:spPr>
          <a:xfrm>
            <a:off x="3070351" y="2772409"/>
            <a:ext cx="6086475" cy="7092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8000"/>
              </a:lnSpc>
            </a:pPr>
            <a:r>
              <a:rPr sz="5100" spc="-10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Compiler - L</a:t>
            </a:r>
            <a:r>
              <a:rPr sz="5100" spc="-5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a</a:t>
            </a:r>
            <a:r>
              <a:rPr sz="5100" spc="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b</a:t>
            </a:r>
            <a:r>
              <a:rPr sz="5100" spc="-10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</a:t>
            </a:r>
            <a:r>
              <a:rPr lang="en-US" altLang="zh-CN" sz="5100" spc="-10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4</a:t>
            </a:r>
            <a:endParaRPr lang="en-US" altLang="en-US" sz="5100" dirty="0"/>
          </a:p>
        </p:txBody>
      </p:sp>
      <p:sp>
        <p:nvSpPr>
          <p:cNvPr id="4" name="textbox 3"/>
          <p:cNvSpPr/>
          <p:nvPr/>
        </p:nvSpPr>
        <p:spPr>
          <a:xfrm>
            <a:off x="5596229" y="6477100"/>
            <a:ext cx="5677534" cy="1911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sz="1100" spc="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BUPT</a:t>
            </a:r>
            <a:r>
              <a:rPr sz="1100" spc="-1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-</a:t>
            </a:r>
            <a:r>
              <a:rPr sz="1100" spc="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Compiler</a:t>
            </a:r>
            <a:r>
              <a:rPr sz="1100" spc="-1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                                 </a:t>
            </a:r>
            <a:r>
              <a:rPr sz="1100" spc="0" dirty="0">
                <a:solidFill>
                  <a:srgbClr val="898989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                    </a:t>
            </a:r>
            <a:r>
              <a:rPr sz="1600" spc="0" baseline="3000" dirty="0">
                <a:solidFill>
                  <a:srgbClr val="898989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endParaRPr lang="en-US" altLang="en-US" sz="104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539953"/>
            <a:ext cx="80994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Reduce/Reduce</a:t>
            </a:r>
            <a:r>
              <a:rPr sz="4000" spc="25" dirty="0"/>
              <a:t> </a:t>
            </a:r>
            <a:r>
              <a:rPr sz="4000" spc="-5" dirty="0"/>
              <a:t>Conflict</a:t>
            </a:r>
            <a:r>
              <a:rPr sz="4000" spc="5" dirty="0"/>
              <a:t> </a:t>
            </a:r>
            <a:r>
              <a:rPr sz="4000" spc="-5" dirty="0"/>
              <a:t>Example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231517" y="1902333"/>
            <a:ext cx="3347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204" indent="-230504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43204" algn="l"/>
              </a:tabLst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P</a:t>
            </a:r>
            <a:r>
              <a:rPr sz="2400" spc="-15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rsing</a:t>
            </a:r>
            <a:r>
              <a:rPr sz="24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400" spc="-15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put</a:t>
            </a:r>
            <a:r>
              <a:rPr sz="24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431FF"/>
                </a:solidFill>
                <a:latin typeface="Cambria Math"/>
                <a:cs typeface="Cambria Math"/>
              </a:rPr>
              <a:t>𝐢</a:t>
            </a:r>
            <a:r>
              <a:rPr sz="2400" spc="-5" dirty="0">
                <a:solidFill>
                  <a:srgbClr val="0431FF"/>
                </a:solidFill>
                <a:latin typeface="Cambria Math"/>
                <a:cs typeface="Cambria Math"/>
              </a:rPr>
              <a:t>𝐝(</a:t>
            </a:r>
            <a:r>
              <a:rPr sz="2400" dirty="0">
                <a:solidFill>
                  <a:srgbClr val="0431FF"/>
                </a:solidFill>
                <a:latin typeface="Cambria Math"/>
                <a:cs typeface="Cambria Math"/>
              </a:rPr>
              <a:t>𝐢</a:t>
            </a:r>
            <a:r>
              <a:rPr sz="2400" spc="-10" dirty="0">
                <a:solidFill>
                  <a:srgbClr val="0431FF"/>
                </a:solidFill>
                <a:latin typeface="Cambria Math"/>
                <a:cs typeface="Cambria Math"/>
              </a:rPr>
              <a:t>𝐝</a:t>
            </a:r>
            <a:r>
              <a:rPr sz="2400" dirty="0">
                <a:solidFill>
                  <a:srgbClr val="0431FF"/>
                </a:solidFill>
                <a:latin typeface="Cambria Math"/>
                <a:cs typeface="Cambria Math"/>
              </a:rPr>
              <a:t>,</a:t>
            </a:r>
            <a:r>
              <a:rPr sz="2400" spc="-135" dirty="0">
                <a:solidFill>
                  <a:srgbClr val="0431FF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431FF"/>
                </a:solidFill>
                <a:latin typeface="Cambria Math"/>
                <a:cs typeface="Cambria Math"/>
              </a:rPr>
              <a:t>𝐢</a:t>
            </a:r>
            <a:r>
              <a:rPr sz="2400" spc="-10" dirty="0">
                <a:solidFill>
                  <a:srgbClr val="0431FF"/>
                </a:solidFill>
                <a:latin typeface="Cambria Math"/>
                <a:cs typeface="Cambria Math"/>
              </a:rPr>
              <a:t>𝐝</a:t>
            </a:r>
            <a:r>
              <a:rPr sz="2400" dirty="0">
                <a:solidFill>
                  <a:srgbClr val="0431FF"/>
                </a:solidFill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18984" y="3323590"/>
            <a:ext cx="5485130" cy="2522220"/>
            <a:chOff x="2218984" y="3323590"/>
            <a:chExt cx="5485130" cy="25222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8984" y="3323590"/>
              <a:ext cx="5484983" cy="25219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958083" y="4440935"/>
              <a:ext cx="2825750" cy="838200"/>
            </a:xfrm>
            <a:custGeom>
              <a:avLst/>
              <a:gdLst/>
              <a:ahLst/>
              <a:cxnLst/>
              <a:rect l="l" t="t" r="r" b="b"/>
              <a:pathLst>
                <a:path w="2825750" h="838200">
                  <a:moveTo>
                    <a:pt x="0" y="288036"/>
                  </a:moveTo>
                  <a:lnTo>
                    <a:pt x="2825496" y="288036"/>
                  </a:lnTo>
                  <a:lnTo>
                    <a:pt x="2825496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  <a:path w="2825750" h="838200">
                  <a:moveTo>
                    <a:pt x="0" y="838200"/>
                  </a:moveTo>
                  <a:lnTo>
                    <a:pt x="2825496" y="838200"/>
                  </a:lnTo>
                  <a:lnTo>
                    <a:pt x="2825496" y="548639"/>
                  </a:lnTo>
                  <a:lnTo>
                    <a:pt x="0" y="548639"/>
                  </a:lnTo>
                  <a:lnTo>
                    <a:pt x="0" y="83820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293992" y="1943861"/>
          <a:ext cx="2908300" cy="741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3975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35" dirty="0">
                          <a:latin typeface="Palatino Linotype"/>
                          <a:cs typeface="Palatino Linotype"/>
                        </a:rPr>
                        <a:t>S</a:t>
                      </a:r>
                      <a:r>
                        <a:rPr sz="1450" b="1" spc="-35" dirty="0">
                          <a:latin typeface="Palatino Linotype"/>
                          <a:cs typeface="Palatino Linotype"/>
                        </a:rPr>
                        <a:t>TACK</a:t>
                      </a:r>
                      <a:endParaRPr sz="1450">
                        <a:latin typeface="Palatino Linotype"/>
                        <a:cs typeface="Palatino Linotype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latin typeface="Palatino Linotype"/>
                          <a:cs typeface="Palatino Linotype"/>
                        </a:rPr>
                        <a:t>I</a:t>
                      </a:r>
                      <a:r>
                        <a:rPr sz="1450" b="1" spc="-10" dirty="0">
                          <a:latin typeface="Palatino Linotype"/>
                          <a:cs typeface="Palatino Linotype"/>
                        </a:rPr>
                        <a:t>NPUT</a:t>
                      </a:r>
                      <a:endParaRPr sz="1450">
                        <a:latin typeface="Palatino Linotype"/>
                        <a:cs typeface="Palatino Linotype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37973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ambria Math"/>
                          <a:cs typeface="Cambria Math"/>
                        </a:rPr>
                        <a:t>$𝐢𝐝(𝐢𝐝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𝐢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𝐝$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3605" y="3676554"/>
            <a:ext cx="745807" cy="105241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941311" y="4974463"/>
            <a:ext cx="336105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Reduce</a:t>
            </a:r>
            <a:r>
              <a:rPr sz="20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by</a:t>
            </a:r>
            <a:r>
              <a:rPr sz="20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which</a:t>
            </a:r>
            <a:r>
              <a:rPr sz="20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production?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39953"/>
            <a:ext cx="100476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How</a:t>
            </a:r>
            <a:r>
              <a:rPr sz="4000" spc="5" dirty="0"/>
              <a:t> </a:t>
            </a:r>
            <a:r>
              <a:rPr sz="4000" spc="-5" dirty="0"/>
              <a:t>Bison</a:t>
            </a:r>
            <a:r>
              <a:rPr sz="4000" spc="15" dirty="0"/>
              <a:t> </a:t>
            </a:r>
            <a:r>
              <a:rPr sz="4000" spc="-5" dirty="0"/>
              <a:t>deal</a:t>
            </a:r>
            <a:r>
              <a:rPr sz="4000" spc="10" dirty="0"/>
              <a:t> </a:t>
            </a:r>
            <a:r>
              <a:rPr sz="4000" spc="-5" dirty="0"/>
              <a:t>with</a:t>
            </a:r>
            <a:r>
              <a:rPr sz="4000" spc="5" dirty="0"/>
              <a:t> </a:t>
            </a:r>
            <a:r>
              <a:rPr sz="4000" spc="-5" dirty="0"/>
              <a:t>conflicts</a:t>
            </a:r>
            <a:r>
              <a:rPr sz="4000" spc="40" dirty="0"/>
              <a:t> </a:t>
            </a:r>
            <a:r>
              <a:rPr sz="4000" spc="-5" dirty="0"/>
              <a:t>by</a:t>
            </a:r>
            <a:r>
              <a:rPr sz="4000" spc="10" dirty="0"/>
              <a:t> </a:t>
            </a:r>
            <a:r>
              <a:rPr sz="4000" spc="-5" dirty="0"/>
              <a:t>default?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1504924"/>
            <a:ext cx="9664065" cy="112903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242570" indent="-230504">
              <a:lnSpc>
                <a:spcPct val="100000"/>
              </a:lnSpc>
              <a:spcBef>
                <a:spcPts val="1320"/>
              </a:spcBef>
              <a:buChar char="•"/>
              <a:tabLst>
                <a:tab pos="243204" algn="l"/>
              </a:tabLst>
            </a:pPr>
            <a:r>
              <a:rPr sz="2600" dirty="0">
                <a:latin typeface="Arial MT"/>
                <a:cs typeface="Arial MT"/>
              </a:rPr>
              <a:t>For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shift/reduce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conflict,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always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choose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shift</a:t>
            </a:r>
            <a:endParaRPr sz="2600">
              <a:latin typeface="Arial MT"/>
              <a:cs typeface="Arial MT"/>
            </a:endParaRPr>
          </a:p>
          <a:p>
            <a:pPr marL="242570" indent="-230504">
              <a:lnSpc>
                <a:spcPct val="100000"/>
              </a:lnSpc>
              <a:spcBef>
                <a:spcPts val="1225"/>
              </a:spcBef>
              <a:buChar char="•"/>
              <a:tabLst>
                <a:tab pos="243204" algn="l"/>
              </a:tabLst>
            </a:pPr>
            <a:r>
              <a:rPr sz="2600" dirty="0">
                <a:latin typeface="Arial MT"/>
                <a:cs typeface="Arial MT"/>
              </a:rPr>
              <a:t>For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reduce/reduce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conflict,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reducing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with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rule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declared</a:t>
            </a:r>
            <a:r>
              <a:rPr sz="2600" spc="-5" dirty="0">
                <a:latin typeface="Arial MT"/>
                <a:cs typeface="Arial MT"/>
              </a:rPr>
              <a:t> first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5260" y="3719906"/>
            <a:ext cx="58007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It</a:t>
            </a:r>
            <a:r>
              <a:rPr sz="20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is not</a:t>
            </a:r>
            <a:r>
              <a:rPr sz="20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recommended</a:t>
            </a:r>
            <a:r>
              <a:rPr sz="20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sz="20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adopt</a:t>
            </a:r>
            <a:r>
              <a:rPr sz="20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default</a:t>
            </a:r>
            <a:r>
              <a:rPr sz="20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Arial MT"/>
                <a:cs typeface="Arial MT"/>
              </a:rPr>
              <a:t>strategy.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4239" y="3718940"/>
            <a:ext cx="9227185" cy="1293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 indent="-229235">
              <a:lnSpc>
                <a:spcPct val="100000"/>
              </a:lnSpc>
              <a:spcBef>
                <a:spcPts val="100"/>
              </a:spcBef>
              <a:buChar char="•"/>
              <a:tabLst>
                <a:tab pos="254635" algn="l"/>
              </a:tabLst>
            </a:pPr>
            <a:r>
              <a:rPr sz="3200" spc="-5" dirty="0">
                <a:latin typeface="Arial MT"/>
                <a:cs typeface="Arial MT"/>
              </a:rPr>
              <a:t>When </a:t>
            </a:r>
            <a:r>
              <a:rPr sz="3200" dirty="0">
                <a:latin typeface="Arial MT"/>
                <a:cs typeface="Arial MT"/>
              </a:rPr>
              <a:t>we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see “E1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+ E2”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stack,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shift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or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reduce?</a:t>
            </a:r>
            <a:endParaRPr sz="3200">
              <a:latin typeface="Arial MT"/>
              <a:cs typeface="Arial MT"/>
            </a:endParaRPr>
          </a:p>
          <a:p>
            <a:pPr marL="1073785" algn="ctr">
              <a:lnSpc>
                <a:spcPct val="100000"/>
              </a:lnSpc>
              <a:spcBef>
                <a:spcPts val="2780"/>
              </a:spcBef>
            </a:pP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775" baseline="-21021" dirty="0">
                <a:solidFill>
                  <a:srgbClr val="FF0000"/>
                </a:solidFill>
                <a:latin typeface="Arial MT"/>
                <a:cs typeface="Arial MT"/>
              </a:rPr>
              <a:t>1</a:t>
            </a:r>
            <a:r>
              <a:rPr sz="2775" spc="352" baseline="-21021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4471C4"/>
                </a:solidFill>
                <a:latin typeface="Arial MT"/>
                <a:cs typeface="Arial MT"/>
              </a:rPr>
              <a:t>+</a:t>
            </a:r>
            <a:r>
              <a:rPr sz="2800" spc="-15" dirty="0">
                <a:solidFill>
                  <a:srgbClr val="4471C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775" baseline="-21021" dirty="0">
                <a:solidFill>
                  <a:srgbClr val="FF0000"/>
                </a:solidFill>
                <a:latin typeface="Arial MT"/>
                <a:cs typeface="Arial MT"/>
              </a:rPr>
              <a:t>2</a:t>
            </a:r>
            <a:r>
              <a:rPr sz="2775" spc="382" baseline="-21021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4471C4"/>
                </a:solidFill>
                <a:latin typeface="Arial MT"/>
                <a:cs typeface="Arial MT"/>
              </a:rPr>
              <a:t>*</a:t>
            </a:r>
            <a:r>
              <a:rPr sz="2800" spc="-25" dirty="0">
                <a:solidFill>
                  <a:srgbClr val="4471C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775" baseline="-21021" dirty="0">
                <a:solidFill>
                  <a:srgbClr val="FF0000"/>
                </a:solidFill>
                <a:latin typeface="Arial MT"/>
                <a:cs typeface="Arial MT"/>
              </a:rPr>
              <a:t>3</a:t>
            </a:r>
            <a:endParaRPr sz="2775" baseline="-21021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4682" y="2420272"/>
            <a:ext cx="6619696" cy="37610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5132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Addressing</a:t>
            </a:r>
            <a:r>
              <a:rPr sz="4000" spc="-25" dirty="0"/>
              <a:t> </a:t>
            </a:r>
            <a:r>
              <a:rPr sz="4000" spc="-5" dirty="0"/>
              <a:t>Conflicts</a:t>
            </a:r>
            <a:endParaRPr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5132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Addressing</a:t>
            </a:r>
            <a:r>
              <a:rPr sz="4000" spc="-25" dirty="0"/>
              <a:t> </a:t>
            </a:r>
            <a:r>
              <a:rPr sz="4000" spc="-5" dirty="0"/>
              <a:t>Conflicts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2001138"/>
            <a:ext cx="83966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Char char="•"/>
              <a:tabLst>
                <a:tab pos="241935" algn="l"/>
              </a:tabLst>
            </a:pPr>
            <a:r>
              <a:rPr sz="3200" dirty="0">
                <a:latin typeface="Arial MT"/>
                <a:cs typeface="Arial MT"/>
              </a:rPr>
              <a:t>Possible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solution: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rewriting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grammar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(In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lab3)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334154"/>
            <a:ext cx="634492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9235">
              <a:lnSpc>
                <a:spcPct val="150000"/>
              </a:lnSpc>
              <a:spcBef>
                <a:spcPts val="95"/>
              </a:spcBef>
              <a:buChar char="•"/>
              <a:tabLst>
                <a:tab pos="241935" algn="l"/>
              </a:tabLst>
            </a:pPr>
            <a:r>
              <a:rPr sz="3200" spc="-5" dirty="0">
                <a:latin typeface="Arial MT"/>
                <a:cs typeface="Arial MT"/>
              </a:rPr>
              <a:t>What</a:t>
            </a:r>
            <a:r>
              <a:rPr sz="3200" dirty="0">
                <a:latin typeface="Arial MT"/>
                <a:cs typeface="Arial MT"/>
              </a:rPr>
              <a:t> if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there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are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more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operators? </a:t>
            </a:r>
            <a:r>
              <a:rPr sz="3200" spc="-869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Not</a:t>
            </a:r>
            <a:r>
              <a:rPr sz="3200" spc="-5" dirty="0">
                <a:latin typeface="Arial MT"/>
                <a:cs typeface="Arial MT"/>
              </a:rPr>
              <a:t> only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arithmetic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operators?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4524" y="2967397"/>
            <a:ext cx="3599103" cy="12713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001138"/>
            <a:ext cx="93916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Char char="•"/>
              <a:tabLst>
                <a:tab pos="241935" algn="l"/>
              </a:tabLst>
            </a:pPr>
            <a:r>
              <a:rPr sz="3200" spc="-5" dirty="0">
                <a:latin typeface="Arial MT"/>
                <a:cs typeface="Arial MT"/>
              </a:rPr>
              <a:t>More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practical: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use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b="1" spc="-5" dirty="0">
                <a:latin typeface="Arial"/>
                <a:cs typeface="Arial"/>
              </a:rPr>
              <a:t>precedence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 MT"/>
                <a:cs typeface="Arial MT"/>
              </a:rPr>
              <a:t>and </a:t>
            </a:r>
            <a:r>
              <a:rPr sz="3200" b="1" spc="-5" dirty="0">
                <a:latin typeface="Arial"/>
                <a:cs typeface="Arial"/>
              </a:rPr>
              <a:t>associativity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4577334"/>
            <a:ext cx="9482455" cy="137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5" dirty="0">
                <a:latin typeface="Arial MT"/>
                <a:cs typeface="Arial MT"/>
              </a:rPr>
              <a:t>Token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defined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 </a:t>
            </a:r>
            <a:r>
              <a:rPr sz="3200" spc="-5" dirty="0">
                <a:latin typeface="Arial MT"/>
                <a:cs typeface="Arial MT"/>
              </a:rPr>
              <a:t>front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has lower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precedence.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20"/>
              </a:spcBef>
            </a:pPr>
            <a:r>
              <a:rPr sz="3200" dirty="0">
                <a:latin typeface="Arial MT"/>
                <a:cs typeface="Arial MT"/>
              </a:rPr>
              <a:t>Using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%left</a:t>
            </a:r>
            <a:r>
              <a:rPr sz="3200" dirty="0">
                <a:latin typeface="Arial MT"/>
                <a:cs typeface="Arial MT"/>
              </a:rPr>
              <a:t>,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%right</a:t>
            </a:r>
            <a:r>
              <a:rPr sz="2400" spc="24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and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%nonassoc</a:t>
            </a:r>
            <a:r>
              <a:rPr sz="2400" spc="254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 </a:t>
            </a:r>
            <a:r>
              <a:rPr sz="3200" spc="-5" dirty="0">
                <a:latin typeface="Arial MT"/>
                <a:cs typeface="Arial MT"/>
              </a:rPr>
              <a:t>define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20" dirty="0">
                <a:latin typeface="Arial MT"/>
                <a:cs typeface="Arial MT"/>
              </a:rPr>
              <a:t>associativity.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2503" y="2813554"/>
            <a:ext cx="2926992" cy="121071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5132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Addressing</a:t>
            </a:r>
            <a:r>
              <a:rPr sz="4000" spc="-25" dirty="0"/>
              <a:t> </a:t>
            </a:r>
            <a:r>
              <a:rPr sz="4000" spc="-5" dirty="0"/>
              <a:t>Conflicts</a:t>
            </a:r>
            <a:endParaRPr sz="4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708" y="2001138"/>
            <a:ext cx="10446385" cy="137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54000" algn="l"/>
              </a:tabLst>
            </a:pPr>
            <a:r>
              <a:rPr sz="3200" spc="-180" dirty="0">
                <a:latin typeface="Arial MT"/>
                <a:cs typeface="Arial MT"/>
              </a:rPr>
              <a:t>To</a:t>
            </a:r>
            <a:r>
              <a:rPr sz="3200" dirty="0">
                <a:latin typeface="Arial MT"/>
                <a:cs typeface="Arial MT"/>
              </a:rPr>
              <a:t> see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how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associativity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addresses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conflict,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consider</a:t>
            </a:r>
            <a:endParaRPr sz="3200">
              <a:latin typeface="Arial MT"/>
              <a:cs typeface="Arial MT"/>
            </a:endParaRPr>
          </a:p>
          <a:p>
            <a:pPr marR="7620" algn="ctr">
              <a:lnSpc>
                <a:spcPct val="100000"/>
              </a:lnSpc>
              <a:spcBef>
                <a:spcPts val="2915"/>
              </a:spcBef>
            </a:pPr>
            <a:r>
              <a:rPr sz="3200" spc="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3150" spc="7" baseline="-21164" dirty="0">
                <a:solidFill>
                  <a:srgbClr val="FF0000"/>
                </a:solidFill>
                <a:latin typeface="Arial MT"/>
                <a:cs typeface="Arial MT"/>
              </a:rPr>
              <a:t>1</a:t>
            </a:r>
            <a:r>
              <a:rPr sz="3150" spc="434" baseline="-21164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471C4"/>
                </a:solidFill>
                <a:latin typeface="Arial MT"/>
                <a:cs typeface="Arial MT"/>
              </a:rPr>
              <a:t>+</a:t>
            </a:r>
            <a:r>
              <a:rPr sz="3200" spc="-15" dirty="0">
                <a:solidFill>
                  <a:srgbClr val="4471C4"/>
                </a:solidFill>
                <a:latin typeface="Arial MT"/>
                <a:cs typeface="Arial MT"/>
              </a:rPr>
              <a:t> </a:t>
            </a:r>
            <a:r>
              <a:rPr sz="3200" spc="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3150" spc="7" baseline="-21164" dirty="0">
                <a:solidFill>
                  <a:srgbClr val="FF0000"/>
                </a:solidFill>
                <a:latin typeface="Arial MT"/>
                <a:cs typeface="Arial MT"/>
              </a:rPr>
              <a:t>2</a:t>
            </a:r>
            <a:r>
              <a:rPr sz="3150" spc="434" baseline="-21164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471C4"/>
                </a:solidFill>
                <a:latin typeface="Arial MT"/>
                <a:cs typeface="Arial MT"/>
              </a:rPr>
              <a:t>-</a:t>
            </a:r>
            <a:r>
              <a:rPr sz="3200" spc="-15" dirty="0">
                <a:solidFill>
                  <a:srgbClr val="4471C4"/>
                </a:solidFill>
                <a:latin typeface="Arial MT"/>
                <a:cs typeface="Arial MT"/>
              </a:rPr>
              <a:t> </a:t>
            </a:r>
            <a:r>
              <a:rPr sz="3200" spc="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3150" spc="7" baseline="-21164" dirty="0">
                <a:solidFill>
                  <a:srgbClr val="FF0000"/>
                </a:solidFill>
                <a:latin typeface="Arial MT"/>
                <a:cs typeface="Arial MT"/>
              </a:rPr>
              <a:t>3</a:t>
            </a:r>
            <a:endParaRPr sz="3150" baseline="-21164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6441" y="5149088"/>
            <a:ext cx="8601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When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E1+E2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stack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minus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sign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followed,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parser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choose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reduce,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since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 </a:t>
            </a:r>
            <a:r>
              <a:rPr sz="1800" spc="-5" dirty="0">
                <a:latin typeface="Arial MT"/>
                <a:cs typeface="Arial MT"/>
              </a:rPr>
              <a:t>and </a:t>
            </a:r>
            <a:r>
              <a:rPr sz="1800" dirty="0">
                <a:latin typeface="Arial MT"/>
                <a:cs typeface="Arial MT"/>
              </a:rPr>
              <a:t>-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both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left-to-right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associate.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5132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Addressing</a:t>
            </a:r>
            <a:r>
              <a:rPr sz="4000" spc="-25" dirty="0"/>
              <a:t> </a:t>
            </a:r>
            <a:r>
              <a:rPr sz="4000" spc="-5" dirty="0"/>
              <a:t>Conflicts</a:t>
            </a:r>
            <a:endParaRPr sz="4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708" y="2001138"/>
            <a:ext cx="10446385" cy="137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54000" algn="l"/>
              </a:tabLst>
            </a:pPr>
            <a:r>
              <a:rPr sz="3200" spc="-180" dirty="0">
                <a:latin typeface="Arial MT"/>
                <a:cs typeface="Arial MT"/>
              </a:rPr>
              <a:t>To</a:t>
            </a:r>
            <a:r>
              <a:rPr sz="3200" dirty="0">
                <a:latin typeface="Arial MT"/>
                <a:cs typeface="Arial MT"/>
              </a:rPr>
              <a:t> see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how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associativity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addresses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conflict,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consider</a:t>
            </a:r>
            <a:endParaRPr sz="3200">
              <a:latin typeface="Arial MT"/>
              <a:cs typeface="Arial MT"/>
            </a:endParaRPr>
          </a:p>
          <a:p>
            <a:pPr marR="8890" algn="ctr">
              <a:lnSpc>
                <a:spcPct val="100000"/>
              </a:lnSpc>
              <a:spcBef>
                <a:spcPts val="2915"/>
              </a:spcBef>
            </a:pPr>
            <a:r>
              <a:rPr sz="3200" spc="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3150" spc="7" baseline="-21164" dirty="0">
                <a:solidFill>
                  <a:srgbClr val="FF0000"/>
                </a:solidFill>
                <a:latin typeface="Arial MT"/>
                <a:cs typeface="Arial MT"/>
              </a:rPr>
              <a:t>1</a:t>
            </a:r>
            <a:r>
              <a:rPr sz="3150" spc="434" baseline="-21164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471C4"/>
                </a:solidFill>
                <a:latin typeface="Arial MT"/>
                <a:cs typeface="Arial MT"/>
              </a:rPr>
              <a:t>+</a:t>
            </a:r>
            <a:r>
              <a:rPr sz="3200" spc="-15" dirty="0">
                <a:solidFill>
                  <a:srgbClr val="4471C4"/>
                </a:solidFill>
                <a:latin typeface="Arial MT"/>
                <a:cs typeface="Arial MT"/>
              </a:rPr>
              <a:t> </a:t>
            </a:r>
            <a:r>
              <a:rPr sz="3200" spc="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3150" spc="7" baseline="-21164" dirty="0">
                <a:solidFill>
                  <a:srgbClr val="FF0000"/>
                </a:solidFill>
                <a:latin typeface="Arial MT"/>
                <a:cs typeface="Arial MT"/>
              </a:rPr>
              <a:t>2</a:t>
            </a:r>
            <a:r>
              <a:rPr sz="3150" spc="434" baseline="-21164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4471C4"/>
                </a:solidFill>
                <a:latin typeface="Arial MT"/>
                <a:cs typeface="Arial MT"/>
              </a:rPr>
              <a:t>*</a:t>
            </a:r>
            <a:r>
              <a:rPr sz="3200" spc="-15" dirty="0">
                <a:solidFill>
                  <a:srgbClr val="4471C4"/>
                </a:solidFill>
                <a:latin typeface="Arial MT"/>
                <a:cs typeface="Arial MT"/>
              </a:rPr>
              <a:t> </a:t>
            </a:r>
            <a:r>
              <a:rPr sz="3200" spc="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3150" spc="7" baseline="-21164" dirty="0">
                <a:solidFill>
                  <a:srgbClr val="FF0000"/>
                </a:solidFill>
                <a:latin typeface="Arial MT"/>
                <a:cs typeface="Arial MT"/>
              </a:rPr>
              <a:t>3</a:t>
            </a:r>
            <a:endParaRPr sz="3150" baseline="-21164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6441" y="5149088"/>
            <a:ext cx="8491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When </a:t>
            </a:r>
            <a:r>
              <a:rPr sz="1800" dirty="0">
                <a:latin typeface="Arial MT"/>
                <a:cs typeface="Arial MT"/>
              </a:rPr>
              <a:t>E1+E2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stack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multiply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sign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followed,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parser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choose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shift,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since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*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higher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precedence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5132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Addressing</a:t>
            </a:r>
            <a:r>
              <a:rPr sz="4000" spc="-25" dirty="0"/>
              <a:t> </a:t>
            </a:r>
            <a:r>
              <a:rPr sz="4000" spc="-5" dirty="0"/>
              <a:t>Conflicts</a:t>
            </a:r>
            <a:endParaRPr sz="4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001138"/>
            <a:ext cx="91516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Char char="•"/>
              <a:tabLst>
                <a:tab pos="241935" algn="l"/>
              </a:tabLst>
            </a:pPr>
            <a:r>
              <a:rPr sz="3200" dirty="0">
                <a:latin typeface="Arial MT"/>
                <a:cs typeface="Arial MT"/>
              </a:rPr>
              <a:t>For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dangling-else,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use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%prec</a:t>
            </a:r>
            <a:r>
              <a:rPr sz="2400" spc="2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</a:t>
            </a:r>
            <a:r>
              <a:rPr sz="3200" spc="-5" dirty="0">
                <a:latin typeface="Arial MT"/>
                <a:cs typeface="Arial MT"/>
              </a:rPr>
              <a:t> define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precedence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2383" y="2859023"/>
            <a:ext cx="6047232" cy="19217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96441" y="5149088"/>
            <a:ext cx="9359265" cy="1174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When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parser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if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exp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)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stmt </a:t>
            </a:r>
            <a:r>
              <a:rPr sz="1800" spc="-5" dirty="0">
                <a:latin typeface="Arial MT"/>
                <a:cs typeface="Arial MT"/>
              </a:rPr>
              <a:t>on </a:t>
            </a:r>
            <a:r>
              <a:rPr sz="1800" dirty="0">
                <a:latin typeface="Arial MT"/>
                <a:cs typeface="Arial MT"/>
              </a:rPr>
              <a:t>stack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next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input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symbol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else,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will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choose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shift since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else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token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higher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precedence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than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first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production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key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idea: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assign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precedence</a:t>
            </a:r>
            <a:r>
              <a:rPr sz="18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operator/production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5132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Addressing</a:t>
            </a:r>
            <a:r>
              <a:rPr sz="4000" spc="-25" dirty="0"/>
              <a:t> </a:t>
            </a:r>
            <a:r>
              <a:rPr sz="4000" spc="-5" dirty="0"/>
              <a:t>Conflicts</a:t>
            </a:r>
            <a:endParaRPr sz="4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1012"/>
            <a:ext cx="38836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Error</a:t>
            </a:r>
            <a:r>
              <a:rPr spc="-50" dirty="0"/>
              <a:t> </a:t>
            </a:r>
            <a:r>
              <a:rPr dirty="0"/>
              <a:t>recovery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207717"/>
            <a:ext cx="49371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Char char="•"/>
              <a:tabLst>
                <a:tab pos="241935" algn="l"/>
              </a:tabLst>
            </a:pPr>
            <a:r>
              <a:rPr sz="3200" dirty="0">
                <a:latin typeface="Arial MT"/>
                <a:cs typeface="Arial MT"/>
              </a:rPr>
              <a:t>Using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special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error</a:t>
            </a:r>
            <a:r>
              <a:rPr sz="2800" spc="114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symbol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9832" y="3429000"/>
            <a:ext cx="4212336" cy="115671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207717"/>
            <a:ext cx="26035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Char char="•"/>
              <a:tabLst>
                <a:tab pos="241935" algn="l"/>
              </a:tabLst>
            </a:pPr>
            <a:r>
              <a:rPr sz="3200" dirty="0">
                <a:latin typeface="Arial MT"/>
                <a:cs typeface="Arial MT"/>
              </a:rPr>
              <a:t>JSON</a:t>
            </a:r>
            <a:r>
              <a:rPr sz="3200" spc="-10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parser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31012"/>
            <a:ext cx="67437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Error</a:t>
            </a:r>
            <a:r>
              <a:rPr spc="-5" dirty="0"/>
              <a:t> </a:t>
            </a:r>
            <a:r>
              <a:rPr dirty="0"/>
              <a:t>recovery</a:t>
            </a:r>
            <a:r>
              <a:rPr spc="-35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dirty="0"/>
              <a:t>exercise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31012"/>
            <a:ext cx="42976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Syntax</a:t>
            </a:r>
            <a:r>
              <a:rPr sz="4400" b="1" spc="-21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Analysis</a:t>
            </a:r>
            <a:endParaRPr sz="4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94201" y="1698992"/>
            <a:ext cx="4403725" cy="4775835"/>
            <a:chOff x="3894201" y="1698992"/>
            <a:chExt cx="4403725" cy="47758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5576" y="1698992"/>
              <a:ext cx="4020847" cy="477549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22776" y="2234184"/>
              <a:ext cx="4346575" cy="821690"/>
            </a:xfrm>
            <a:custGeom>
              <a:avLst/>
              <a:gdLst/>
              <a:ahLst/>
              <a:cxnLst/>
              <a:rect l="l" t="t" r="r" b="b"/>
              <a:pathLst>
                <a:path w="4346575" h="821689">
                  <a:moveTo>
                    <a:pt x="0" y="821436"/>
                  </a:moveTo>
                  <a:lnTo>
                    <a:pt x="4346448" y="821436"/>
                  </a:lnTo>
                  <a:lnTo>
                    <a:pt x="4346448" y="0"/>
                  </a:lnTo>
                  <a:lnTo>
                    <a:pt x="0" y="0"/>
                  </a:lnTo>
                  <a:lnTo>
                    <a:pt x="0" y="821436"/>
                  </a:lnTo>
                  <a:close/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08886" y="3856101"/>
            <a:ext cx="20370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we’re</a:t>
            </a:r>
            <a:r>
              <a:rPr sz="3200" b="1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here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65120" y="3055620"/>
            <a:ext cx="830580" cy="800100"/>
          </a:xfrm>
          <a:custGeom>
            <a:avLst/>
            <a:gdLst/>
            <a:ahLst/>
            <a:cxnLst/>
            <a:rect l="l" t="t" r="r" b="b"/>
            <a:pathLst>
              <a:path w="830579" h="800100">
                <a:moveTo>
                  <a:pt x="686969" y="98240"/>
                </a:moveTo>
                <a:lnTo>
                  <a:pt x="0" y="758697"/>
                </a:lnTo>
                <a:lnTo>
                  <a:pt x="39624" y="799972"/>
                </a:lnTo>
                <a:lnTo>
                  <a:pt x="726574" y="139410"/>
                </a:lnTo>
                <a:lnTo>
                  <a:pt x="686969" y="98240"/>
                </a:lnTo>
                <a:close/>
              </a:path>
              <a:path w="830579" h="800100">
                <a:moveTo>
                  <a:pt x="802452" y="78485"/>
                </a:moveTo>
                <a:lnTo>
                  <a:pt x="707517" y="78485"/>
                </a:lnTo>
                <a:lnTo>
                  <a:pt x="747141" y="119633"/>
                </a:lnTo>
                <a:lnTo>
                  <a:pt x="726574" y="139410"/>
                </a:lnTo>
                <a:lnTo>
                  <a:pt x="766191" y="180593"/>
                </a:lnTo>
                <a:lnTo>
                  <a:pt x="802452" y="78485"/>
                </a:lnTo>
                <a:close/>
              </a:path>
              <a:path w="830579" h="800100">
                <a:moveTo>
                  <a:pt x="707517" y="78485"/>
                </a:moveTo>
                <a:lnTo>
                  <a:pt x="686969" y="98240"/>
                </a:lnTo>
                <a:lnTo>
                  <a:pt x="726574" y="139410"/>
                </a:lnTo>
                <a:lnTo>
                  <a:pt x="747141" y="119633"/>
                </a:lnTo>
                <a:lnTo>
                  <a:pt x="707517" y="78485"/>
                </a:lnTo>
                <a:close/>
              </a:path>
              <a:path w="830579" h="800100">
                <a:moveTo>
                  <a:pt x="830326" y="0"/>
                </a:moveTo>
                <a:lnTo>
                  <a:pt x="647319" y="57022"/>
                </a:lnTo>
                <a:lnTo>
                  <a:pt x="686969" y="98240"/>
                </a:lnTo>
                <a:lnTo>
                  <a:pt x="707517" y="78485"/>
                </a:lnTo>
                <a:lnTo>
                  <a:pt x="802452" y="78485"/>
                </a:lnTo>
                <a:lnTo>
                  <a:pt x="83032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1012"/>
            <a:ext cx="195198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Outli</a:t>
            </a:r>
            <a:r>
              <a:rPr spc="-15" dirty="0"/>
              <a:t>n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983689"/>
            <a:ext cx="3259454" cy="1987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Char char="•"/>
              <a:tabLst>
                <a:tab pos="241935" algn="l"/>
              </a:tabLst>
            </a:pPr>
            <a:r>
              <a:rPr sz="2800" spc="-5" dirty="0">
                <a:latin typeface="Arial MT"/>
                <a:cs typeface="Arial MT"/>
              </a:rPr>
              <a:t>Bottom-up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parsing</a:t>
            </a:r>
            <a:endParaRPr sz="28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2680"/>
              </a:spcBef>
              <a:buChar char="•"/>
              <a:tabLst>
                <a:tab pos="241935" algn="l"/>
              </a:tabLst>
            </a:pPr>
            <a:r>
              <a:rPr sz="2800" spc="-5" dirty="0">
                <a:latin typeface="Arial MT"/>
                <a:cs typeface="Arial MT"/>
              </a:rPr>
              <a:t>Conflicts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resolution</a:t>
            </a:r>
            <a:endParaRPr sz="28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2690"/>
              </a:spcBef>
              <a:buChar char="•"/>
              <a:tabLst>
                <a:tab pos="241935" algn="l"/>
              </a:tabLst>
            </a:pPr>
            <a:r>
              <a:rPr sz="2800" spc="-5" dirty="0">
                <a:latin typeface="Arial MT"/>
                <a:cs typeface="Arial MT"/>
              </a:rPr>
              <a:t>Error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recovery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1012"/>
            <a:ext cx="47498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 MT"/>
                <a:cs typeface="Arial MT"/>
              </a:rPr>
              <a:t>Bottom-Up</a:t>
            </a:r>
            <a:r>
              <a:rPr b="0" spc="-8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Parsing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19402"/>
            <a:ext cx="10172700" cy="128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ts val="2395"/>
              </a:lnSpc>
              <a:spcBef>
                <a:spcPts val="100"/>
              </a:spcBef>
              <a:buChar char="•"/>
              <a:tabLst>
                <a:tab pos="241300" algn="l"/>
                <a:tab pos="241935" algn="l"/>
              </a:tabLst>
            </a:pPr>
            <a:r>
              <a:rPr sz="2100" spc="-5" dirty="0">
                <a:latin typeface="Arial MT"/>
                <a:cs typeface="Arial MT"/>
              </a:rPr>
              <a:t>Constructing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a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parse</a:t>
            </a:r>
            <a:r>
              <a:rPr sz="2100" dirty="0">
                <a:latin typeface="Arial MT"/>
                <a:cs typeface="Arial MT"/>
              </a:rPr>
              <a:t> tree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for</a:t>
            </a:r>
            <a:r>
              <a:rPr sz="2100" spc="1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an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input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string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beginning </a:t>
            </a:r>
            <a:r>
              <a:rPr sz="2100" dirty="0">
                <a:latin typeface="Arial MT"/>
                <a:cs typeface="Arial MT"/>
              </a:rPr>
              <a:t>at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the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leaves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(</a:t>
            </a:r>
            <a:r>
              <a:rPr sz="2100" spc="-5" dirty="0">
                <a:solidFill>
                  <a:srgbClr val="FF0000"/>
                </a:solidFill>
                <a:latin typeface="Arial MT"/>
                <a:cs typeface="Arial MT"/>
              </a:rPr>
              <a:t>terminals</a:t>
            </a:r>
            <a:r>
              <a:rPr sz="21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Arial MT"/>
                <a:cs typeface="Arial MT"/>
              </a:rPr>
              <a:t>at</a:t>
            </a:r>
            <a:r>
              <a:rPr sz="21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endParaRPr sz="2100">
              <a:latin typeface="Arial MT"/>
              <a:cs typeface="Arial MT"/>
            </a:endParaRPr>
          </a:p>
          <a:p>
            <a:pPr marL="241300">
              <a:lnSpc>
                <a:spcPts val="2395"/>
              </a:lnSpc>
            </a:pPr>
            <a:r>
              <a:rPr sz="2100" spc="-5" dirty="0">
                <a:solidFill>
                  <a:srgbClr val="FF0000"/>
                </a:solidFill>
                <a:latin typeface="Arial MT"/>
                <a:cs typeface="Arial MT"/>
              </a:rPr>
              <a:t>bottom</a:t>
            </a:r>
            <a:r>
              <a:rPr sz="2100" spc="-5" dirty="0">
                <a:latin typeface="Arial MT"/>
                <a:cs typeface="Arial MT"/>
              </a:rPr>
              <a:t>)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and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working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up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towards </a:t>
            </a:r>
            <a:r>
              <a:rPr sz="2100" dirty="0">
                <a:latin typeface="Arial MT"/>
                <a:cs typeface="Arial MT"/>
              </a:rPr>
              <a:t>the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root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(</a:t>
            </a:r>
            <a:r>
              <a:rPr sz="2100" dirty="0">
                <a:solidFill>
                  <a:srgbClr val="FF0000"/>
                </a:solidFill>
                <a:latin typeface="Arial MT"/>
                <a:cs typeface="Arial MT"/>
              </a:rPr>
              <a:t>start</a:t>
            </a:r>
            <a:r>
              <a:rPr sz="21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Arial MT"/>
                <a:cs typeface="Arial MT"/>
              </a:rPr>
              <a:t>symbol</a:t>
            </a:r>
            <a:r>
              <a:rPr sz="21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FF0000"/>
                </a:solidFill>
                <a:latin typeface="Arial MT"/>
                <a:cs typeface="Arial MT"/>
              </a:rPr>
              <a:t>at</a:t>
            </a:r>
            <a:r>
              <a:rPr sz="21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FF0000"/>
                </a:solidFill>
                <a:latin typeface="Arial MT"/>
                <a:cs typeface="Arial MT"/>
              </a:rPr>
              <a:t>the top</a:t>
            </a:r>
            <a:r>
              <a:rPr sz="2100" dirty="0">
                <a:latin typeface="Arial MT"/>
                <a:cs typeface="Arial MT"/>
              </a:rPr>
              <a:t>)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buChar char="•"/>
              <a:tabLst>
                <a:tab pos="241300" algn="l"/>
                <a:tab pos="241935" algn="l"/>
              </a:tabLst>
            </a:pPr>
            <a:r>
              <a:rPr sz="2100" spc="-5" dirty="0">
                <a:solidFill>
                  <a:srgbClr val="0431FF"/>
                </a:solidFill>
                <a:latin typeface="Arial MT"/>
                <a:cs typeface="Arial MT"/>
              </a:rPr>
              <a:t>Shift-reduce</a:t>
            </a:r>
            <a:r>
              <a:rPr sz="2100" dirty="0">
                <a:solidFill>
                  <a:srgbClr val="0431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0431FF"/>
                </a:solidFill>
                <a:latin typeface="Arial MT"/>
                <a:cs typeface="Arial MT"/>
              </a:rPr>
              <a:t>parsing</a:t>
            </a:r>
            <a:r>
              <a:rPr sz="2100" spc="-20" dirty="0">
                <a:solidFill>
                  <a:srgbClr val="0431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0431FF"/>
                </a:solidFill>
                <a:latin typeface="Arial MT"/>
                <a:cs typeface="Arial MT"/>
              </a:rPr>
              <a:t>(</a:t>
            </a:r>
            <a:r>
              <a:rPr sz="2100" dirty="0">
                <a:solidFill>
                  <a:srgbClr val="0431FF"/>
                </a:solidFill>
                <a:latin typeface="SimSun"/>
                <a:cs typeface="SimSun"/>
              </a:rPr>
              <a:t>移入</a:t>
            </a:r>
            <a:r>
              <a:rPr sz="2100" spc="-5" dirty="0">
                <a:solidFill>
                  <a:srgbClr val="0431FF"/>
                </a:solidFill>
                <a:latin typeface="Arial MT"/>
                <a:cs typeface="Arial MT"/>
              </a:rPr>
              <a:t>-</a:t>
            </a:r>
            <a:r>
              <a:rPr sz="2100" dirty="0">
                <a:solidFill>
                  <a:srgbClr val="0431FF"/>
                </a:solidFill>
                <a:latin typeface="SimSun"/>
                <a:cs typeface="SimSun"/>
              </a:rPr>
              <a:t>归约分析技术</a:t>
            </a:r>
            <a:r>
              <a:rPr sz="2100" dirty="0">
                <a:solidFill>
                  <a:srgbClr val="0431FF"/>
                </a:solidFill>
                <a:latin typeface="Arial MT"/>
                <a:cs typeface="Arial MT"/>
              </a:rPr>
              <a:t>)</a:t>
            </a:r>
            <a:r>
              <a:rPr sz="2100" spc="15" dirty="0">
                <a:solidFill>
                  <a:srgbClr val="0431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is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a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Arial MT"/>
                <a:cs typeface="Arial MT"/>
              </a:rPr>
              <a:t>general</a:t>
            </a:r>
            <a:r>
              <a:rPr sz="2100" dirty="0">
                <a:solidFill>
                  <a:srgbClr val="FF0000"/>
                </a:solidFill>
                <a:latin typeface="Arial MT"/>
                <a:cs typeface="Arial MT"/>
              </a:rPr>
              <a:t> style</a:t>
            </a:r>
            <a:r>
              <a:rPr sz="21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of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bottom-up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parsing</a:t>
            </a:r>
            <a:endParaRPr sz="2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2963" y="4355334"/>
            <a:ext cx="7141581" cy="174799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775003" y="327215"/>
            <a:ext cx="1572260" cy="1149985"/>
            <a:chOff x="7775003" y="327215"/>
            <a:chExt cx="1572260" cy="114998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57888" y="446680"/>
              <a:ext cx="1319325" cy="9522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779766" y="331977"/>
              <a:ext cx="1562735" cy="1140460"/>
            </a:xfrm>
            <a:custGeom>
              <a:avLst/>
              <a:gdLst/>
              <a:ahLst/>
              <a:cxnLst/>
              <a:rect l="l" t="t" r="r" b="b"/>
              <a:pathLst>
                <a:path w="1562734" h="1140460">
                  <a:moveTo>
                    <a:pt x="0" y="1140333"/>
                  </a:moveTo>
                  <a:lnTo>
                    <a:pt x="1562480" y="1140333"/>
                  </a:lnTo>
                  <a:lnTo>
                    <a:pt x="1562480" y="0"/>
                  </a:lnTo>
                  <a:lnTo>
                    <a:pt x="0" y="0"/>
                  </a:lnTo>
                  <a:lnTo>
                    <a:pt x="0" y="11403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44710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 MT"/>
                <a:cs typeface="Arial MT"/>
              </a:rPr>
              <a:t>Reductions</a:t>
            </a:r>
            <a:r>
              <a:rPr b="0" spc="-55" dirty="0">
                <a:latin typeface="Arial MT"/>
                <a:cs typeface="Arial MT"/>
              </a:rPr>
              <a:t> </a:t>
            </a:r>
            <a:r>
              <a:rPr b="0" spc="-20" dirty="0">
                <a:latin typeface="Arial MT"/>
                <a:cs typeface="Arial MT"/>
              </a:rPr>
              <a:t>(</a:t>
            </a:r>
            <a:r>
              <a:rPr b="0" dirty="0">
                <a:latin typeface="SimSun"/>
                <a:cs typeface="SimSun"/>
              </a:rPr>
              <a:t>归约</a:t>
            </a:r>
            <a:r>
              <a:rPr b="0" dirty="0">
                <a:latin typeface="Arial MT"/>
                <a:cs typeface="Arial MT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17573"/>
            <a:ext cx="10143490" cy="1924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ts val="2510"/>
              </a:lnSpc>
              <a:spcBef>
                <a:spcPts val="95"/>
              </a:spcBef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latin typeface="Arial MT"/>
                <a:cs typeface="Arial MT"/>
              </a:rPr>
              <a:t>Bottom-up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parsing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can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seen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process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431FF"/>
                </a:solidFill>
                <a:latin typeface="Arial MT"/>
                <a:cs typeface="Arial MT"/>
              </a:rPr>
              <a:t>“reducing”</a:t>
            </a:r>
            <a:r>
              <a:rPr sz="2200" spc="20" dirty="0">
                <a:solidFill>
                  <a:srgbClr val="0431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431FF"/>
                </a:solidFill>
                <a:latin typeface="Arial MT"/>
                <a:cs typeface="Arial MT"/>
              </a:rPr>
              <a:t>a</a:t>
            </a:r>
            <a:r>
              <a:rPr sz="2200" spc="5" dirty="0">
                <a:solidFill>
                  <a:srgbClr val="0431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431FF"/>
                </a:solidFill>
                <a:latin typeface="Arial MT"/>
                <a:cs typeface="Arial MT"/>
              </a:rPr>
              <a:t>string</a:t>
            </a:r>
            <a:r>
              <a:rPr sz="2200" spc="30" dirty="0">
                <a:solidFill>
                  <a:srgbClr val="0431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431FF"/>
                </a:solidFill>
                <a:latin typeface="Cambria Math"/>
                <a:cs typeface="Cambria Math"/>
              </a:rPr>
              <a:t>𝑤</a:t>
            </a:r>
            <a:r>
              <a:rPr sz="2200" spc="204" dirty="0">
                <a:solidFill>
                  <a:srgbClr val="0431FF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0431FF"/>
                </a:solidFill>
                <a:latin typeface="Arial MT"/>
                <a:cs typeface="Arial MT"/>
              </a:rPr>
              <a:t>to</a:t>
            </a:r>
            <a:r>
              <a:rPr sz="2200" spc="5" dirty="0">
                <a:solidFill>
                  <a:srgbClr val="0431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431FF"/>
                </a:solidFill>
                <a:latin typeface="Arial MT"/>
                <a:cs typeface="Arial MT"/>
              </a:rPr>
              <a:t>the</a:t>
            </a:r>
            <a:r>
              <a:rPr sz="2200" spc="25" dirty="0">
                <a:solidFill>
                  <a:srgbClr val="0431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431FF"/>
                </a:solidFill>
                <a:latin typeface="Arial MT"/>
                <a:cs typeface="Arial MT"/>
              </a:rPr>
              <a:t>start</a:t>
            </a:r>
            <a:endParaRPr sz="2200">
              <a:latin typeface="Arial MT"/>
              <a:cs typeface="Arial MT"/>
            </a:endParaRPr>
          </a:p>
          <a:p>
            <a:pPr marL="241300">
              <a:lnSpc>
                <a:spcPts val="2510"/>
              </a:lnSpc>
            </a:pPr>
            <a:r>
              <a:rPr sz="2200" spc="-5" dirty="0">
                <a:solidFill>
                  <a:srgbClr val="0431FF"/>
                </a:solidFill>
                <a:latin typeface="Arial MT"/>
                <a:cs typeface="Arial MT"/>
              </a:rPr>
              <a:t>symbol of</a:t>
            </a:r>
            <a:r>
              <a:rPr sz="2200" spc="-20" dirty="0">
                <a:solidFill>
                  <a:srgbClr val="0431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431FF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0431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431FF"/>
                </a:solidFill>
                <a:latin typeface="Arial MT"/>
                <a:cs typeface="Arial MT"/>
              </a:rPr>
              <a:t>grammar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Arial MT"/>
              <a:cs typeface="Arial MT"/>
            </a:endParaRPr>
          </a:p>
          <a:p>
            <a:pPr marL="241300" marR="11430" indent="-229235" algn="just">
              <a:lnSpc>
                <a:spcPct val="90000"/>
              </a:lnSpc>
              <a:buChar char="•"/>
              <a:tabLst>
                <a:tab pos="241935" algn="l"/>
              </a:tabLst>
            </a:pPr>
            <a:r>
              <a:rPr sz="2200" spc="-5" dirty="0">
                <a:latin typeface="Arial MT"/>
                <a:cs typeface="Arial MT"/>
              </a:rPr>
              <a:t>At each </a:t>
            </a:r>
            <a:r>
              <a:rPr sz="2200" i="1" spc="-5" dirty="0">
                <a:solidFill>
                  <a:srgbClr val="FF0000"/>
                </a:solidFill>
                <a:latin typeface="Arial"/>
                <a:cs typeface="Arial"/>
              </a:rPr>
              <a:t>reduction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step</a:t>
            </a:r>
            <a:r>
              <a:rPr sz="2200" spc="-5" dirty="0">
                <a:latin typeface="Arial MT"/>
                <a:cs typeface="Arial MT"/>
              </a:rPr>
              <a:t>, a </a:t>
            </a:r>
            <a:r>
              <a:rPr sz="2200" dirty="0">
                <a:latin typeface="Arial MT"/>
                <a:cs typeface="Arial MT"/>
              </a:rPr>
              <a:t>specific </a:t>
            </a:r>
            <a:r>
              <a:rPr sz="2200" spc="-5" dirty="0">
                <a:latin typeface="Arial MT"/>
                <a:cs typeface="Arial MT"/>
              </a:rPr>
              <a:t>substring matching the body of a production </a:t>
            </a:r>
            <a:r>
              <a:rPr sz="2200" dirty="0">
                <a:latin typeface="Arial MT"/>
                <a:cs typeface="Arial MT"/>
              </a:rPr>
              <a:t>is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replaced by the nonterminal at the head of the production </a:t>
            </a:r>
            <a:r>
              <a:rPr sz="2200" spc="5" dirty="0">
                <a:latin typeface="Arial MT"/>
                <a:cs typeface="Arial MT"/>
              </a:rPr>
              <a:t>(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the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reverse of a step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in derivation</a:t>
            </a:r>
            <a:r>
              <a:rPr sz="2200" spc="-5" dirty="0">
                <a:latin typeface="Arial MT"/>
                <a:cs typeface="Arial MT"/>
              </a:rPr>
              <a:t>)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2963" y="4273038"/>
            <a:ext cx="7141581" cy="17479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10967" y="5454396"/>
            <a:ext cx="4737100" cy="722630"/>
          </a:xfrm>
          <a:prstGeom prst="rect">
            <a:avLst/>
          </a:prstGeom>
          <a:solidFill>
            <a:srgbClr val="FFF1CC"/>
          </a:solidFill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solidFill>
                  <a:srgbClr val="0431FF"/>
                </a:solidFill>
                <a:latin typeface="Arial"/>
                <a:cs typeface="Arial"/>
              </a:rPr>
              <a:t>Key</a:t>
            </a:r>
            <a:r>
              <a:rPr sz="1800" b="1" dirty="0">
                <a:solidFill>
                  <a:srgbClr val="0431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431FF"/>
                </a:solidFill>
                <a:latin typeface="Arial"/>
                <a:cs typeface="Arial"/>
              </a:rPr>
              <a:t>decisions</a:t>
            </a:r>
            <a:r>
              <a:rPr sz="1800" b="1" spc="-10" dirty="0">
                <a:solidFill>
                  <a:srgbClr val="0431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431FF"/>
                </a:solidFill>
                <a:latin typeface="Arial"/>
                <a:cs typeface="Arial"/>
              </a:rPr>
              <a:t>in</a:t>
            </a:r>
            <a:r>
              <a:rPr sz="1800" b="1" spc="-5" dirty="0">
                <a:solidFill>
                  <a:srgbClr val="0431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431FF"/>
                </a:solidFill>
                <a:latin typeface="Arial"/>
                <a:cs typeface="Arial"/>
              </a:rPr>
              <a:t>bottom-up</a:t>
            </a:r>
            <a:r>
              <a:rPr sz="1800" b="1" spc="-20" dirty="0">
                <a:solidFill>
                  <a:srgbClr val="0431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431FF"/>
                </a:solidFill>
                <a:latin typeface="Arial"/>
                <a:cs typeface="Arial"/>
              </a:rPr>
              <a:t>parsing: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605"/>
              </a:spcBef>
            </a:pP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When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 reduce?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What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 production</a:t>
            </a:r>
            <a:r>
              <a:rPr sz="18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apply?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31012"/>
            <a:ext cx="22034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Arial MT"/>
                <a:cs typeface="Arial MT"/>
              </a:rPr>
              <a:t>Exa</a:t>
            </a:r>
            <a:r>
              <a:rPr sz="4400" spc="10" dirty="0">
                <a:latin typeface="Arial MT"/>
                <a:cs typeface="Arial MT"/>
              </a:rPr>
              <a:t>m</a:t>
            </a:r>
            <a:r>
              <a:rPr sz="4400" dirty="0">
                <a:latin typeface="Arial MT"/>
                <a:cs typeface="Arial MT"/>
              </a:rPr>
              <a:t>ple</a:t>
            </a:r>
            <a:endParaRPr sz="4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7132" y="2732532"/>
            <a:ext cx="6012190" cy="306502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310695" y="327215"/>
            <a:ext cx="1570990" cy="1149985"/>
            <a:chOff x="5310695" y="327215"/>
            <a:chExt cx="1570990" cy="11499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3508" y="446680"/>
              <a:ext cx="1318030" cy="95225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15458" y="331977"/>
              <a:ext cx="1561465" cy="1140460"/>
            </a:xfrm>
            <a:custGeom>
              <a:avLst/>
              <a:gdLst/>
              <a:ahLst/>
              <a:cxnLst/>
              <a:rect l="l" t="t" r="r" b="b"/>
              <a:pathLst>
                <a:path w="1561465" h="1140460">
                  <a:moveTo>
                    <a:pt x="0" y="1140333"/>
                  </a:moveTo>
                  <a:lnTo>
                    <a:pt x="1560957" y="1140333"/>
                  </a:lnTo>
                  <a:lnTo>
                    <a:pt x="1560957" y="0"/>
                  </a:lnTo>
                  <a:lnTo>
                    <a:pt x="0" y="0"/>
                  </a:lnTo>
                  <a:lnTo>
                    <a:pt x="0" y="11403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06117" y="2070354"/>
            <a:ext cx="36715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Parsing</a:t>
            </a:r>
            <a:r>
              <a:rPr sz="20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steps</a:t>
            </a:r>
            <a:r>
              <a:rPr sz="20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on</a:t>
            </a:r>
            <a:r>
              <a:rPr sz="20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input</a:t>
            </a:r>
            <a:r>
              <a:rPr sz="20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431FF"/>
                </a:solidFill>
                <a:latin typeface="Cambria Math"/>
                <a:cs typeface="Cambria Math"/>
              </a:rPr>
              <a:t>𝐢𝐝</a:t>
            </a:r>
            <a:r>
              <a:rPr sz="1950" spc="7" baseline="-21367" dirty="0">
                <a:solidFill>
                  <a:srgbClr val="0431FF"/>
                </a:solidFill>
                <a:latin typeface="Cambria Math"/>
                <a:cs typeface="Cambria Math"/>
              </a:rPr>
              <a:t>1   </a:t>
            </a:r>
            <a:r>
              <a:rPr sz="2000" dirty="0">
                <a:solidFill>
                  <a:srgbClr val="0431FF"/>
                </a:solidFill>
                <a:latin typeface="Cambria Math"/>
                <a:cs typeface="Cambria Math"/>
              </a:rPr>
              <a:t>∗</a:t>
            </a:r>
            <a:r>
              <a:rPr sz="2000" spc="425" dirty="0">
                <a:solidFill>
                  <a:srgbClr val="0431FF"/>
                </a:solidFill>
                <a:latin typeface="Cambria Math"/>
                <a:cs typeface="Cambria Math"/>
              </a:rPr>
              <a:t> </a:t>
            </a:r>
            <a:r>
              <a:rPr sz="2000" spc="5" dirty="0">
                <a:solidFill>
                  <a:srgbClr val="0431FF"/>
                </a:solidFill>
                <a:latin typeface="Cambria Math"/>
                <a:cs typeface="Cambria Math"/>
              </a:rPr>
              <a:t>𝐢𝐝</a:t>
            </a:r>
            <a:r>
              <a:rPr sz="1950" spc="7" baseline="-21367" dirty="0">
                <a:solidFill>
                  <a:srgbClr val="0431FF"/>
                </a:solidFill>
                <a:latin typeface="Cambria Math"/>
                <a:cs typeface="Cambria Math"/>
              </a:rPr>
              <a:t>2</a:t>
            </a:r>
            <a:endParaRPr sz="1950" baseline="-21367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1012"/>
            <a:ext cx="41624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Possible</a:t>
            </a:r>
            <a:r>
              <a:rPr spc="-55" dirty="0"/>
              <a:t> </a:t>
            </a:r>
            <a:r>
              <a:rPr dirty="0"/>
              <a:t>Errors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001138"/>
            <a:ext cx="9150350" cy="193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Char char="•"/>
              <a:tabLst>
                <a:tab pos="241935" algn="l"/>
              </a:tabLst>
            </a:pPr>
            <a:r>
              <a:rPr sz="3200" dirty="0">
                <a:latin typeface="Arial MT"/>
                <a:cs typeface="Arial MT"/>
              </a:rPr>
              <a:t>Possible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erroneous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states</a:t>
            </a:r>
            <a:endParaRPr sz="3200">
              <a:latin typeface="Arial MT"/>
              <a:cs typeface="Arial MT"/>
            </a:endParaRPr>
          </a:p>
          <a:p>
            <a:pPr marL="984885" lvl="1" indent="-515620">
              <a:lnSpc>
                <a:spcPct val="100000"/>
              </a:lnSpc>
              <a:spcBef>
                <a:spcPts val="2280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800" spc="-5" dirty="0">
                <a:latin typeface="Arial MT"/>
                <a:cs typeface="Arial MT"/>
              </a:rPr>
              <a:t>Multiple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actions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can</a:t>
            </a:r>
            <a:r>
              <a:rPr sz="2800" dirty="0">
                <a:latin typeface="Arial MT"/>
                <a:cs typeface="Arial MT"/>
              </a:rPr>
              <a:t> be applied?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(conflict </a:t>
            </a:r>
            <a:r>
              <a:rPr sz="2800" spc="-5" dirty="0">
                <a:latin typeface="Arial MT"/>
                <a:cs typeface="Arial MT"/>
              </a:rPr>
              <a:t>resolution)</a:t>
            </a:r>
            <a:endParaRPr sz="2800">
              <a:latin typeface="Arial MT"/>
              <a:cs typeface="Arial MT"/>
            </a:endParaRPr>
          </a:p>
          <a:p>
            <a:pPr marL="984885" lvl="1" indent="-515620">
              <a:lnSpc>
                <a:spcPct val="100000"/>
              </a:lnSpc>
              <a:spcBef>
                <a:spcPts val="2175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800" spc="-5" dirty="0">
                <a:latin typeface="Arial MT"/>
                <a:cs typeface="Arial MT"/>
              </a:rPr>
              <a:t>No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action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can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applied?</a:t>
            </a:r>
            <a:r>
              <a:rPr sz="2800" spc="4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(error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recovery)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1012"/>
            <a:ext cx="27616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Ambiguity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8949"/>
            <a:ext cx="10069830" cy="4218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88595" indent="-229235">
              <a:lnSpc>
                <a:spcPct val="140100"/>
              </a:lnSpc>
              <a:spcBef>
                <a:spcPts val="100"/>
              </a:spcBef>
              <a:buChar char="•"/>
              <a:tabLst>
                <a:tab pos="241935" algn="l"/>
              </a:tabLst>
            </a:pPr>
            <a:r>
              <a:rPr sz="3200" dirty="0">
                <a:latin typeface="Arial MT"/>
                <a:cs typeface="Arial MT"/>
              </a:rPr>
              <a:t>A</a:t>
            </a:r>
            <a:r>
              <a:rPr sz="3200" spc="-18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grammar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is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i="1" spc="-5" dirty="0">
                <a:latin typeface="Arial"/>
                <a:cs typeface="Arial"/>
              </a:rPr>
              <a:t>ambiguous</a:t>
            </a:r>
            <a:r>
              <a:rPr sz="3200" i="1" spc="-10" dirty="0">
                <a:latin typeface="Arial"/>
                <a:cs typeface="Arial"/>
              </a:rPr>
              <a:t> </a:t>
            </a:r>
            <a:r>
              <a:rPr sz="3200" dirty="0">
                <a:latin typeface="Arial MT"/>
                <a:cs typeface="Arial MT"/>
              </a:rPr>
              <a:t>if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it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produces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more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than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one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parse </a:t>
            </a:r>
            <a:r>
              <a:rPr sz="3200" dirty="0">
                <a:latin typeface="Arial MT"/>
                <a:cs typeface="Arial MT"/>
              </a:rPr>
              <a:t>tree for some sentence (</a:t>
            </a:r>
            <a:r>
              <a:rPr sz="3200" dirty="0">
                <a:solidFill>
                  <a:srgbClr val="FF0000"/>
                </a:solidFill>
                <a:latin typeface="Arial MT"/>
                <a:cs typeface="Arial MT"/>
              </a:rPr>
              <a:t>it </a:t>
            </a:r>
            <a:r>
              <a:rPr sz="3200" spc="-10" dirty="0">
                <a:solidFill>
                  <a:srgbClr val="FF0000"/>
                </a:solidFill>
                <a:latin typeface="Arial MT"/>
                <a:cs typeface="Arial MT"/>
              </a:rPr>
              <a:t>is </a:t>
            </a:r>
            <a:r>
              <a:rPr sz="3200" dirty="0">
                <a:solidFill>
                  <a:srgbClr val="FF0000"/>
                </a:solidFill>
                <a:latin typeface="Arial MT"/>
                <a:cs typeface="Arial MT"/>
              </a:rPr>
              <a:t>very </a:t>
            </a:r>
            <a:r>
              <a:rPr sz="3200" spc="-5" dirty="0">
                <a:solidFill>
                  <a:srgbClr val="FF0000"/>
                </a:solidFill>
                <a:latin typeface="Arial MT"/>
                <a:cs typeface="Arial MT"/>
              </a:rPr>
              <a:t>easy </a:t>
            </a:r>
            <a:r>
              <a:rPr sz="3200" dirty="0">
                <a:solidFill>
                  <a:srgbClr val="FF0000"/>
                </a:solidFill>
                <a:latin typeface="Arial MT"/>
                <a:cs typeface="Arial MT"/>
              </a:rPr>
              <a:t>to write </a:t>
            </a:r>
            <a:r>
              <a:rPr sz="32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 MT"/>
                <a:cs typeface="Arial MT"/>
              </a:rPr>
              <a:t>ambiguous</a:t>
            </a:r>
            <a:r>
              <a:rPr sz="32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 MT"/>
                <a:cs typeface="Arial MT"/>
              </a:rPr>
              <a:t>grammars</a:t>
            </a:r>
            <a:r>
              <a:rPr sz="3200" spc="-5" dirty="0">
                <a:latin typeface="Arial MT"/>
                <a:cs typeface="Arial MT"/>
              </a:rPr>
              <a:t>)</a:t>
            </a:r>
            <a:endParaRPr sz="32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2530"/>
              </a:spcBef>
              <a:buChar char="•"/>
              <a:tabLst>
                <a:tab pos="241935" algn="l"/>
              </a:tabLst>
            </a:pPr>
            <a:r>
              <a:rPr sz="3200" spc="-5" dirty="0">
                <a:latin typeface="Arial MT"/>
                <a:cs typeface="Arial MT"/>
              </a:rPr>
              <a:t>Ambiguity</a:t>
            </a:r>
            <a:r>
              <a:rPr sz="3200" dirty="0">
                <a:latin typeface="Arial MT"/>
                <a:cs typeface="Arial MT"/>
              </a:rPr>
              <a:t> in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grammars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may </a:t>
            </a:r>
            <a:r>
              <a:rPr sz="3200" dirty="0">
                <a:latin typeface="Arial MT"/>
                <a:cs typeface="Arial MT"/>
              </a:rPr>
              <a:t>lead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conflicts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parsing</a:t>
            </a:r>
            <a:endParaRPr sz="320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1939"/>
              </a:spcBef>
              <a:buChar char="•"/>
              <a:tabLst>
                <a:tab pos="699135" algn="l"/>
              </a:tabLst>
            </a:pPr>
            <a:r>
              <a:rPr sz="2800" spc="-5" dirty="0">
                <a:latin typeface="Arial MT"/>
                <a:cs typeface="Arial MT"/>
              </a:rPr>
              <a:t>Shift/reduce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conflicts</a:t>
            </a:r>
            <a:endParaRPr sz="280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1850"/>
              </a:spcBef>
              <a:buChar char="•"/>
              <a:tabLst>
                <a:tab pos="699135" algn="l"/>
              </a:tabLst>
            </a:pPr>
            <a:r>
              <a:rPr sz="2800" dirty="0">
                <a:latin typeface="Arial MT"/>
                <a:cs typeface="Arial MT"/>
              </a:rPr>
              <a:t>Reduce/reduce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conflicts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39953"/>
            <a:ext cx="7394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Shift/Reduce</a:t>
            </a:r>
            <a:r>
              <a:rPr sz="4000" spc="5" dirty="0"/>
              <a:t> </a:t>
            </a:r>
            <a:r>
              <a:rPr sz="4000" spc="-5" dirty="0"/>
              <a:t>Conflict</a:t>
            </a:r>
            <a:r>
              <a:rPr sz="4000" spc="30" dirty="0"/>
              <a:t> </a:t>
            </a:r>
            <a:r>
              <a:rPr sz="4000" spc="-5" dirty="0"/>
              <a:t>Example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2835" y="2010535"/>
            <a:ext cx="5388408" cy="107053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47204" y="3785786"/>
            <a:ext cx="6137682" cy="62541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56407" y="5224348"/>
            <a:ext cx="57200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Reduce</a:t>
            </a:r>
            <a:r>
              <a:rPr sz="20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or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shift?</a:t>
            </a:r>
            <a:r>
              <a:rPr sz="20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What</a:t>
            </a:r>
            <a:r>
              <a:rPr sz="20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if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 there</a:t>
            </a:r>
            <a:r>
              <a:rPr sz="20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is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31FF"/>
                </a:solidFill>
                <a:latin typeface="Cambria Math"/>
                <a:cs typeface="Cambria Math"/>
              </a:rPr>
              <a:t>𝑠𝑡𝑚𝑡</a:t>
            </a:r>
            <a:r>
              <a:rPr sz="2000" spc="145" dirty="0">
                <a:solidFill>
                  <a:srgbClr val="0431FF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after</a:t>
            </a:r>
            <a:r>
              <a:rPr sz="20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431FF"/>
                </a:solidFill>
                <a:latin typeface="Cambria Math"/>
                <a:cs typeface="Cambria Math"/>
              </a:rPr>
              <a:t>𝐞𝐥𝐬𝐞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?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03957" y="4875942"/>
            <a:ext cx="745807" cy="10524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536</Words>
  <Application>Microsoft Office PowerPoint</Application>
  <PresentationFormat>宽屏</PresentationFormat>
  <Paragraphs>73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 MT</vt:lpstr>
      <vt:lpstr>Yu Gothic UI Light</vt:lpstr>
      <vt:lpstr>SimSun</vt:lpstr>
      <vt:lpstr>Arial</vt:lpstr>
      <vt:lpstr>Calibri</vt:lpstr>
      <vt:lpstr>Cambria Math</vt:lpstr>
      <vt:lpstr>Lucida Sans Typewriter</vt:lpstr>
      <vt:lpstr>Palatino Linotype</vt:lpstr>
      <vt:lpstr>Office Theme</vt:lpstr>
      <vt:lpstr>PowerPoint 演示文稿</vt:lpstr>
      <vt:lpstr>PowerPoint 演示文稿</vt:lpstr>
      <vt:lpstr>Outline</vt:lpstr>
      <vt:lpstr>Bottom-Up Parsing</vt:lpstr>
      <vt:lpstr>Reductions (归约)</vt:lpstr>
      <vt:lpstr>PowerPoint 演示文稿</vt:lpstr>
      <vt:lpstr>Possible Errors</vt:lpstr>
      <vt:lpstr>Ambiguity</vt:lpstr>
      <vt:lpstr>Shift/Reduce Conflict Example</vt:lpstr>
      <vt:lpstr>Reduce/Reduce Conflict Example</vt:lpstr>
      <vt:lpstr>How Bison deal with conflicts by default?</vt:lpstr>
      <vt:lpstr>Addressing Conflicts</vt:lpstr>
      <vt:lpstr>Addressing Conflicts</vt:lpstr>
      <vt:lpstr>Addressing Conflicts</vt:lpstr>
      <vt:lpstr>Addressing Conflicts</vt:lpstr>
      <vt:lpstr>Addressing Conflicts</vt:lpstr>
      <vt:lpstr>Addressing Conflicts</vt:lpstr>
      <vt:lpstr>Error recovery</vt:lpstr>
      <vt:lpstr>Error recovery –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Compilers – lab1</dc:title>
  <dc:creator>Wang Sinan</dc:creator>
  <cp:lastModifiedBy>gao yang</cp:lastModifiedBy>
  <cp:revision>2</cp:revision>
  <dcterms:created xsi:type="dcterms:W3CDTF">2023-10-30T01:06:41Z</dcterms:created>
  <dcterms:modified xsi:type="dcterms:W3CDTF">2023-10-30T01:26:38Z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2023-10-30T00:00:00Z</vt:filetime>
  </property>
</Properties>
</file>