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x-wav"/>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420" r:id="rId2"/>
    <p:sldId id="493" r:id="rId3"/>
    <p:sldId id="494" r:id="rId4"/>
    <p:sldId id="495" r:id="rId5"/>
    <p:sldId id="496" r:id="rId6"/>
    <p:sldId id="497" r:id="rId7"/>
    <p:sldId id="498" r:id="rId8"/>
    <p:sldId id="499" r:id="rId9"/>
    <p:sldId id="500" r:id="rId10"/>
    <p:sldId id="501" r:id="rId11"/>
    <p:sldId id="502" r:id="rId12"/>
    <p:sldId id="506" r:id="rId13"/>
    <p:sldId id="507" r:id="rId14"/>
    <p:sldId id="508" r:id="rId15"/>
    <p:sldId id="509" r:id="rId16"/>
    <p:sldId id="510" r:id="rId17"/>
    <p:sldId id="512" r:id="rId18"/>
    <p:sldId id="513" r:id="rId19"/>
    <p:sldId id="514" r:id="rId20"/>
    <p:sldId id="517" r:id="rId21"/>
    <p:sldId id="518" r:id="rId22"/>
    <p:sldId id="519" r:id="rId23"/>
    <p:sldId id="520" r:id="rId24"/>
    <p:sldId id="472" r:id="rId25"/>
    <p:sldId id="473" r:id="rId26"/>
    <p:sldId id="474" r:id="rId27"/>
    <p:sldId id="476" r:id="rId28"/>
    <p:sldId id="489" r:id="rId29"/>
    <p:sldId id="490" r:id="rId30"/>
    <p:sldId id="492" r:id="rId31"/>
    <p:sldId id="548" r:id="rId32"/>
    <p:sldId id="549" r:id="rId33"/>
    <p:sldId id="563" r:id="rId34"/>
    <p:sldId id="564" r:id="rId35"/>
    <p:sldId id="481" r:id="rId36"/>
    <p:sldId id="464" r:id="rId37"/>
    <p:sldId id="468" r:id="rId38"/>
    <p:sldId id="469" r:id="rId39"/>
    <p:sldId id="471" r:id="rId40"/>
    <p:sldId id="465" r:id="rId41"/>
    <p:sldId id="466" r:id="rId42"/>
    <p:sldId id="467" r:id="rId43"/>
    <p:sldId id="463" r:id="rId44"/>
    <p:sldId id="462" r:id="rId45"/>
    <p:sldId id="470" r:id="rId4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000000"/>
    <a:srgbClr val="777777"/>
    <a:srgbClr val="800000"/>
    <a:srgbClr val="3333CC"/>
    <a:srgbClr val="CC0000"/>
    <a:srgbClr val="0000CC"/>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50000"/>
  </p:normalViewPr>
  <p:slideViewPr>
    <p:cSldViewPr showGuides="1">
      <p:cViewPr varScale="1">
        <p:scale>
          <a:sx n="90" d="100"/>
          <a:sy n="90" d="100"/>
        </p:scale>
        <p:origin x="784" y="192"/>
      </p:cViewPr>
      <p:guideLst>
        <p:guide orient="horz" pos="212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026"/>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551037.htm" TargetMode="External"/><Relationship Id="rId4" Type="http://schemas.openxmlformats.org/officeDocument/2006/relationships/hyperlink" Target="http://baike.baidu.com/view/1449532.htm" TargetMode="External"/><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square" lIns="91440" tIns="45720" rIns="91440" bIns="45720" anchor="t" anchorCtr="0"/>
          <a:lstStyle/>
          <a:p>
            <a:pPr lvl="0"/>
            <a:r>
              <a:rPr lang="zh-CN" altLang="en-US" dirty="0"/>
              <a:t>软件开发进度难以预测</a:t>
            </a:r>
            <a:endParaRPr lang="en-US" altLang="zh-CN" dirty="0"/>
          </a:p>
          <a:p>
            <a:pPr lvl="0"/>
            <a:r>
              <a:rPr lang="zh-CN" altLang="en-US" dirty="0"/>
              <a:t>软件开发成本难以控制</a:t>
            </a:r>
            <a:endParaRPr lang="en-US" altLang="zh-CN" dirty="0"/>
          </a:p>
          <a:p>
            <a:pPr lvl="0"/>
            <a:r>
              <a:rPr lang="zh-CN" altLang="en-US" dirty="0"/>
              <a:t>用户对产品功能难以满足</a:t>
            </a:r>
            <a:endParaRPr lang="en-US" altLang="zh-CN" dirty="0"/>
          </a:p>
          <a:p>
            <a:pPr lvl="0"/>
            <a:r>
              <a:rPr lang="zh-CN" altLang="en-US" dirty="0"/>
              <a:t>软件产品质量无法保证</a:t>
            </a:r>
            <a:endParaRPr lang="en-US" altLang="zh-CN" dirty="0"/>
          </a:p>
          <a:p>
            <a:pPr lvl="0"/>
            <a:r>
              <a:rPr lang="zh-CN" altLang="en-US" dirty="0"/>
              <a:t>软件产品难以维护</a:t>
            </a:r>
            <a:endParaRPr lang="en-US" altLang="zh-CN" dirty="0"/>
          </a:p>
          <a:p>
            <a:pPr lvl="0"/>
            <a:r>
              <a:rPr lang="zh-CN" altLang="en-US" dirty="0"/>
              <a:t>缺乏正确的理论指导</a:t>
            </a:r>
            <a:endParaRPr lang="en-US" altLang="zh-CN" dirty="0"/>
          </a:p>
          <a:p>
            <a:pPr lvl="0"/>
            <a:r>
              <a:rPr lang="zh-CN" altLang="en-US" dirty="0"/>
              <a:t>软件开发规模越来越大 开发复杂度越来越高</a:t>
            </a:r>
          </a:p>
        </p:txBody>
      </p:sp>
      <p:sp>
        <p:nvSpPr>
          <p:cNvPr id="8195"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dirty="0"/>
              <a:t>2</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1440" tIns="45720" rIns="91440" bIns="45720" anchor="t" anchorCtr="0"/>
          <a:lstStyle/>
          <a:p>
            <a:pPr lvl="0"/>
            <a:r>
              <a:rPr lang="zh-CN" altLang="en-US" dirty="0"/>
              <a:t>强内聚、松耦合</a:t>
            </a:r>
          </a:p>
        </p:txBody>
      </p:sp>
      <p:sp>
        <p:nvSpPr>
          <p:cNvPr id="2253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dirty="0"/>
              <a:t>15</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p:sp>
      <p:sp>
        <p:nvSpPr>
          <p:cNvPr id="29698" name="备注占位符 2"/>
          <p:cNvSpPr>
            <a:spLocks noGrp="1"/>
          </p:cNvSpPr>
          <p:nvPr>
            <p:ph type="body"/>
          </p:nvPr>
        </p:nvSpPr>
        <p:spPr/>
        <p:txBody>
          <a:bodyPr wrap="square" lIns="91440" tIns="45720" rIns="91440" bIns="45720" anchor="t" anchorCtr="0"/>
          <a:lstStyle/>
          <a:p>
            <a:pPr lvl="0"/>
            <a:r>
              <a:rPr lang="zh-CN" altLang="en-US" dirty="0"/>
              <a:t>自上而下、相互衔接的固定次序，如同瀑布流水，逐级下落</a:t>
            </a:r>
            <a:endParaRPr lang="en-US" altLang="zh-CN" dirty="0"/>
          </a:p>
          <a:p>
            <a:pPr lvl="0"/>
            <a:r>
              <a:rPr lang="zh-CN" altLang="en-US" dirty="0"/>
              <a:t>其过程是从上一项活动接收该项活动的工作对象作为输入，利用这一输入实施该项活动应完成的内容给出该项活动的工作成果，并作为输出传给下一项活动。同时评审该项活动的实施，若确认，则继续下一项活动；否则返回前面，甚至更前面的活动。</a:t>
            </a:r>
          </a:p>
        </p:txBody>
      </p:sp>
      <p:sp>
        <p:nvSpPr>
          <p:cNvPr id="29699"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dirty="0"/>
              <a:t>21</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p:sp>
      <p:sp>
        <p:nvSpPr>
          <p:cNvPr id="32770" name="备注占位符 2"/>
          <p:cNvSpPr>
            <a:spLocks noGrp="1"/>
          </p:cNvSpPr>
          <p:nvPr>
            <p:ph type="body"/>
          </p:nvPr>
        </p:nvSpPr>
        <p:spPr/>
        <p:txBody>
          <a:bodyPr wrap="square" lIns="91440" tIns="45720" rIns="91440" bIns="45720" anchor="t" anchorCtr="0"/>
          <a:lstStyle/>
          <a:p>
            <a:pPr lvl="0"/>
            <a:r>
              <a:rPr lang="zh-CN" altLang="en-US" dirty="0"/>
              <a:t>它将</a:t>
            </a:r>
            <a:r>
              <a:rPr lang="zh-CN" altLang="en-US" dirty="0">
                <a:hlinkClick r:id="rId3"/>
              </a:rPr>
              <a:t>瀑布模型</a:t>
            </a:r>
            <a:r>
              <a:rPr lang="zh-CN" altLang="en-US" dirty="0"/>
              <a:t>和</a:t>
            </a:r>
            <a:r>
              <a:rPr lang="zh-CN" altLang="en-US" dirty="0">
                <a:hlinkClick r:id="rId4"/>
              </a:rPr>
              <a:t>快速原型模型</a:t>
            </a:r>
            <a:r>
              <a:rPr lang="zh-CN" altLang="en-US" dirty="0"/>
              <a:t>结合起来，强调了其他模型所忽视的风险分析，特别适合于大型复杂的系统。</a:t>
            </a:r>
            <a:endParaRPr lang="en-US" altLang="zh-CN" dirty="0"/>
          </a:p>
          <a:p>
            <a:pPr lvl="0"/>
            <a:r>
              <a:rPr lang="zh-CN" altLang="en-US" dirty="0"/>
              <a:t>该模型是快速原型法，以进化的开发方式为中心，在每个项目阶段使用</a:t>
            </a:r>
            <a:r>
              <a:rPr lang="zh-CN" altLang="en-US" dirty="0">
                <a:hlinkClick r:id="rId3"/>
              </a:rPr>
              <a:t>瀑布模型</a:t>
            </a:r>
            <a:r>
              <a:rPr lang="zh-CN" altLang="en-US" dirty="0"/>
              <a:t>法。这种模型的每一个周期都包括需求定义、风险分析、工程实现和评审</a:t>
            </a:r>
            <a:r>
              <a:rPr lang="en-US" altLang="zh-CN" dirty="0"/>
              <a:t>4</a:t>
            </a:r>
            <a:r>
              <a:rPr lang="zh-CN" altLang="en-US" dirty="0"/>
              <a:t>个阶段，由这</a:t>
            </a:r>
            <a:r>
              <a:rPr lang="en-US" altLang="zh-CN" dirty="0"/>
              <a:t>4</a:t>
            </a:r>
            <a:r>
              <a:rPr lang="zh-CN" altLang="en-US" dirty="0"/>
              <a:t>个阶段进行迭代。</a:t>
            </a:r>
          </a:p>
        </p:txBody>
      </p:sp>
      <p:sp>
        <p:nvSpPr>
          <p:cNvPr id="3277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dirty="0"/>
              <a:t>23</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7" descr="paint"/>
          <p:cNvPicPr>
            <a:picLocks noChangeAspect="1"/>
          </p:cNvPicPr>
          <p:nvPr/>
        </p:nvPicPr>
        <p:blipFill>
          <a:blip r:embed="rId2">
            <a:clrChange>
              <a:clrFrom>
                <a:srgbClr val="C0C0C0"/>
              </a:clrFrom>
              <a:clrTo>
                <a:srgbClr val="C0C0C0">
                  <a:alpha val="0"/>
                </a:srgbClr>
              </a:clrTo>
            </a:clrChange>
          </a:blip>
          <a:stretch>
            <a:fillRect/>
          </a:stretch>
        </p:blipFill>
        <p:spPr>
          <a:xfrm>
            <a:off x="914400" y="1828800"/>
            <a:ext cx="8229600" cy="384175"/>
          </a:xfrm>
          <a:prstGeom prst="rect">
            <a:avLst/>
          </a:prstGeom>
          <a:noFill/>
          <a:ln w="9525">
            <a:noFill/>
          </a:ln>
        </p:spPr>
      </p:pic>
      <p:sp>
        <p:nvSpPr>
          <p:cNvPr id="3074" name="Rectangle 2"/>
          <p:cNvSpPr>
            <a:spLocks noGrp="1" noChangeArrowheads="1"/>
          </p:cNvSpPr>
          <p:nvPr>
            <p:ph type="ctrTitle"/>
          </p:nvPr>
        </p:nvSpPr>
        <p:spPr>
          <a:xfrm>
            <a:off x="914400" y="685800"/>
            <a:ext cx="7721600" cy="1143000"/>
          </a:xfrm>
        </p:spPr>
        <p:txBody>
          <a:bodyPr/>
          <a:lstStyle>
            <a:lvl1pPr>
              <a:defRPr kumimoji="0" sz="4800">
                <a:solidFill>
                  <a:schemeClr val="tx1"/>
                </a:solidFill>
                <a:latin typeface="Times New Roman" panose="02020603050405020304" pitchFamily="18" charset="0"/>
              </a:defRPr>
            </a:lvl1pPr>
          </a:lstStyle>
          <a:p>
            <a:pPr lvl="0" fontAlgn="base"/>
            <a:r>
              <a:rPr lang="zh-CN" altLang="en-US" strike="noStrike" noProof="0" smtClean="0"/>
              <a:t>单击此处编辑母版标题样式</a:t>
            </a:r>
            <a:endParaRPr lang="zh-CN" altLang="zh-CN" strike="noStrike" noProof="0" smtClean="0"/>
          </a:p>
        </p:txBody>
      </p:sp>
      <p:sp>
        <p:nvSpPr>
          <p:cNvPr id="3075" name="Rectangle 3"/>
          <p:cNvSpPr>
            <a:spLocks noGrp="1" noChangeArrowheads="1"/>
          </p:cNvSpPr>
          <p:nvPr>
            <p:ph type="subTitle" idx="1"/>
          </p:nvPr>
        </p:nvSpPr>
        <p:spPr>
          <a:xfrm>
            <a:off x="2133600" y="3886200"/>
            <a:ext cx="6400800" cy="1771650"/>
          </a:xfrm>
        </p:spPr>
        <p:txBody>
          <a:bodyPr/>
          <a:lstStyle>
            <a:lvl1pPr marL="0" indent="0">
              <a:spcBef>
                <a:spcPct val="0"/>
              </a:spcBef>
              <a:buClrTx/>
              <a:buFontTx/>
              <a:buNone/>
              <a:defRPr kumimoji="0">
                <a:solidFill>
                  <a:srgbClr val="000000"/>
                </a:solidFill>
              </a:defRPr>
            </a:lvl1pPr>
          </a:lstStyle>
          <a:p>
            <a:pPr lvl="0" fontAlgn="base"/>
            <a:r>
              <a:rPr lang="zh-CN" altLang="en-US" strike="noStrike" noProof="0" smtClean="0"/>
              <a:t>单击此处编辑母版副标题样式</a:t>
            </a:r>
          </a:p>
        </p:txBody>
      </p:sp>
      <p:sp>
        <p:nvSpPr>
          <p:cNvPr id="9" name="Rectangle 4"/>
          <p:cNvSpPr>
            <a:spLocks noGrp="1" noChangeArrowheads="1"/>
          </p:cNvSpPr>
          <p:nvPr>
            <p:ph type="dt" sz="half" idx="2"/>
          </p:nvPr>
        </p:nvSpPr>
        <p:spPr bwMode="auto">
          <a:xfrm>
            <a:off x="711200" y="6229350"/>
            <a:ext cx="19304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a:solidFill>
                  <a:srgbClr val="5E574E"/>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5E574E"/>
              </a:solidFill>
              <a:effectLst/>
              <a:uLnTx/>
              <a:uFillTx/>
              <a:latin typeface="Arial" panose="020B0604020202020204" pitchFamily="34" charset="0"/>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49600" y="6229350"/>
            <a:ext cx="28448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a:solidFill>
                  <a:srgbClr val="5E574E"/>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5E574E"/>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Grp="1" noChangeArrowheads="1"/>
          </p:cNvSpPr>
          <p:nvPr>
            <p:ph type="sldNum" sz="quarter" idx="4"/>
          </p:nvPr>
        </p:nvSpPr>
        <p:spPr bwMode="auto">
          <a:xfrm>
            <a:off x="6604000" y="6229350"/>
            <a:ext cx="18288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p>
            <a:pPr algn="r" eaLnBrk="1" fontAlgn="base" hangingPunct="1">
              <a:spcBef>
                <a:spcPct val="50000"/>
              </a:spcBef>
              <a:buNone/>
            </a:pPr>
            <a:fld id="{9A0DB2DC-4C9A-4742-B13C-FB6460FD3503}" type="slidenum">
              <a:rPr lang="zh-CN" altLang="en-US" strike="noStrike" noProof="1" dirty="0">
                <a:solidFill>
                  <a:srgbClr val="5E574E"/>
                </a:solidFill>
                <a:latin typeface="Arial" panose="020B0604020202020204" pitchFamily="34" charset="0"/>
                <a:ea typeface="宋体" panose="02010600030101010101" pitchFamily="2" charset="-122"/>
                <a:cs typeface="+mn-cs"/>
              </a:rPr>
              <a:t>‹#›</a:t>
            </a:fld>
            <a:endParaRPr lang="zh-CN" altLang="en-US" strike="noStrike" noProof="1">
              <a:solidFill>
                <a:srgbClr val="5E574E"/>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228600"/>
            <a:ext cx="6019800" cy="58293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84213" y="1412875"/>
            <a:ext cx="8229600" cy="49688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8" name="Rectangle 1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p>
            <a:pPr algn="r" eaLnBrk="1" fontAlgn="base" hangingPunct="1">
              <a:spcBef>
                <a:spcPct val="50000"/>
              </a:spcBef>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
        <p:nvSpPr>
          <p:cNvPr id="4" name="日期占位符 3"/>
          <p:cNvSpPr>
            <a:spLocks noGrp="1"/>
          </p:cNvSpPr>
          <p:nvPr>
            <p:ph type="dt" sz="half" idx="10"/>
          </p:nvPr>
        </p:nvSpPr>
        <p:spPr>
          <a:xfrm>
            <a:off x="431800" y="6229350"/>
            <a:ext cx="1905000" cy="457200"/>
          </a:xfrm>
          <a:prstGeom prst="rect">
            <a:avLst/>
          </a:prstGeom>
          <a:noFill/>
          <a:ln>
            <a:noFill/>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29350"/>
            <a:ext cx="2895600" cy="457200"/>
          </a:xfrm>
          <a:prstGeom prst="rect">
            <a:avLst/>
          </a:prstGeom>
          <a:noFill/>
          <a:ln>
            <a:noFill/>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06400" y="228600"/>
            <a:ext cx="7772400" cy="1143000"/>
          </a:xfrm>
          <a:prstGeom prst="rect">
            <a:avLst/>
          </a:prstGeom>
          <a:noFill/>
          <a:ln w="9525">
            <a:noFill/>
          </a:ln>
        </p:spPr>
        <p:txBody>
          <a:bodyPr anchor="b" anchorCtr="0"/>
          <a:lstStyle/>
          <a:p>
            <a:pPr lvl="0"/>
            <a:r>
              <a:rPr lang="zh-CN" altLang="en-US" dirty="0"/>
              <a:t>单击此处编辑母版标题样式</a:t>
            </a:r>
          </a:p>
        </p:txBody>
      </p:sp>
      <p:sp>
        <p:nvSpPr>
          <p:cNvPr id="1027" name="Rectangle 3"/>
          <p:cNvSpPr>
            <a:spLocks noGrp="1"/>
          </p:cNvSpPr>
          <p:nvPr>
            <p:ph type="body"/>
          </p:nvPr>
        </p:nvSpPr>
        <p:spPr>
          <a:xfrm>
            <a:off x="457200" y="1885950"/>
            <a:ext cx="8178800" cy="417195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spcBef>
                <a:spcPct val="50000"/>
              </a:spcBef>
              <a:defRPr sz="1400">
                <a:solidFill>
                  <a:schemeClr val="bg2"/>
                </a:solidFill>
                <a:latin typeface="Arial" panose="020B0604020202020204" pitchFamily="34" charset="0"/>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ctr" eaLnBrk="1" hangingPunct="1">
              <a:spcBef>
                <a:spcPct val="50000"/>
              </a:spcBef>
              <a:defRPr sz="1400">
                <a:solidFill>
                  <a:schemeClr val="bg2"/>
                </a:solidFill>
                <a:latin typeface="Arial" panose="020B0604020202020204" pitchFamily="34" charset="0"/>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defRPr sz="1400">
                <a:solidFill>
                  <a:schemeClr val="bg2"/>
                </a:solidFill>
                <a:latin typeface="Arial" panose="020B0604020202020204" pitchFamily="34" charset="0"/>
              </a:defRPr>
            </a:lvl1pPr>
          </a:lstStyle>
          <a:p>
            <a:pPr lvl="0" eaLnBrk="1" fontAlgn="base" hangingPunct="1">
              <a:spcBef>
                <a:spcPct val="50000"/>
              </a:spcBef>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pic>
        <p:nvPicPr>
          <p:cNvPr id="1031" name="Picture 7" descr="paint"/>
          <p:cNvPicPr>
            <a:picLocks noChangeAspect="1"/>
          </p:cNvPicPr>
          <p:nvPr/>
        </p:nvPicPr>
        <p:blipFill>
          <a:blip r:embed="rId14">
            <a:clrChange>
              <a:clrFrom>
                <a:srgbClr val="C0C0C0"/>
              </a:clrFrom>
              <a:clrTo>
                <a:srgbClr val="C0C0C0">
                  <a:alpha val="0"/>
                </a:srgbClr>
              </a:clrTo>
            </a:clrChange>
          </a:blip>
          <a:stretch>
            <a:fillRect/>
          </a:stretch>
        </p:blipFill>
        <p:spPr>
          <a:xfrm>
            <a:off x="914400" y="1314450"/>
            <a:ext cx="8229600" cy="3841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kumimoji="1" sz="4000">
          <a:solidFill>
            <a:schemeClr val="tx2"/>
          </a:solidFill>
          <a:latin typeface="Arial Black" panose="020B0A040201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wav"/></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liujy@bupt.edu.c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026"/>
          <p:cNvSpPr>
            <a:spLocks noGrp="1"/>
          </p:cNvSpPr>
          <p:nvPr>
            <p:ph type="title"/>
          </p:nvPr>
        </p:nvSpPr>
        <p:spPr>
          <a:xfrm>
            <a:off x="0" y="228600"/>
            <a:ext cx="9144000" cy="1143000"/>
          </a:xfrm>
        </p:spPr>
        <p:txBody>
          <a:bodyPr vert="horz" wrap="square" lIns="91440" tIns="45720" rIns="91440" bIns="45720" anchor="b" anchorCtr="0"/>
          <a:lstStyle/>
          <a:p>
            <a:pPr algn="ctr" eaLnBrk="1" hangingPunct="1"/>
            <a:r>
              <a:rPr lang="zh-CN" altLang="en-US" sz="3600" b="1" dirty="0">
                <a:latin typeface="黑体" panose="02010609060101010101" pitchFamily="2" charset="-122"/>
                <a:ea typeface="黑体" panose="02010609060101010101" pitchFamily="2" charset="-122"/>
              </a:rPr>
              <a:t>大型程序设计</a:t>
            </a:r>
            <a:endParaRPr lang="zh-CN" altLang="en-US" sz="4400" b="1" dirty="0">
              <a:latin typeface="Times New Roman" panose="02020603050405020304" pitchFamily="18" charset="0"/>
            </a:endParaRPr>
          </a:p>
        </p:txBody>
      </p:sp>
      <p:grpSp>
        <p:nvGrpSpPr>
          <p:cNvPr id="181259" name="Group 1035"/>
          <p:cNvGrpSpPr/>
          <p:nvPr/>
        </p:nvGrpSpPr>
        <p:grpSpPr>
          <a:xfrm>
            <a:off x="1476375" y="2057400"/>
            <a:ext cx="6267450" cy="4179888"/>
            <a:chOff x="1200" y="1296"/>
            <a:chExt cx="3456" cy="2144"/>
          </a:xfrm>
        </p:grpSpPr>
        <p:sp>
          <p:nvSpPr>
            <p:cNvPr id="6147" name="AutoShape 1029"/>
            <p:cNvSpPr/>
            <p:nvPr/>
          </p:nvSpPr>
          <p:spPr>
            <a:xfrm>
              <a:off x="1200" y="1664"/>
              <a:ext cx="3456" cy="1776"/>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sz="2800" dirty="0">
                <a:latin typeface="Times New Roman" panose="02020603050405020304" pitchFamily="18" charset="0"/>
              </a:endParaRPr>
            </a:p>
          </p:txBody>
        </p:sp>
        <p:sp>
          <p:nvSpPr>
            <p:cNvPr id="6148" name="Text Box 1034"/>
            <p:cNvSpPr txBox="1"/>
            <p:nvPr/>
          </p:nvSpPr>
          <p:spPr>
            <a:xfrm>
              <a:off x="1200" y="1296"/>
              <a:ext cx="3456" cy="30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gn="ctr" eaLnBrk="0" hangingPunct="0">
                <a:spcBef>
                  <a:spcPct val="50000"/>
                </a:spcBef>
              </a:pPr>
              <a:r>
                <a:rPr lang="zh-CN" altLang="en-US" sz="3200" b="1" dirty="0">
                  <a:solidFill>
                    <a:srgbClr val="A50021"/>
                  </a:solidFill>
                  <a:latin typeface="Times New Roman" panose="02020603050405020304" pitchFamily="18" charset="0"/>
                </a:rPr>
                <a:t>主要内容</a:t>
              </a:r>
            </a:p>
          </p:txBody>
        </p:sp>
      </p:grpSp>
      <p:sp>
        <p:nvSpPr>
          <p:cNvPr id="181257" name="Text Box 1033"/>
          <p:cNvSpPr txBox="1"/>
          <p:nvPr/>
        </p:nvSpPr>
        <p:spPr>
          <a:xfrm>
            <a:off x="2085975" y="3048000"/>
            <a:ext cx="5297488" cy="3084513"/>
          </a:xfrm>
          <a:prstGeom prst="rect">
            <a:avLst/>
          </a:prstGeom>
          <a:noFill/>
          <a:ln w="9525">
            <a:noFill/>
          </a:ln>
        </p:spPr>
        <p:txBody>
          <a:bodyPr anchor="t" anchorCtr="0">
            <a:spAutoFit/>
          </a:bodyPr>
          <a:lstStyle/>
          <a:p>
            <a:pPr algn="ctr" eaLnBrk="0" hangingPunct="0">
              <a:spcBef>
                <a:spcPct val="50000"/>
              </a:spcBef>
            </a:pPr>
            <a:r>
              <a:rPr lang="zh-CN" altLang="en-US" sz="2800" dirty="0">
                <a:latin typeface="Times New Roman" panose="02020603050405020304" pitchFamily="18" charset="0"/>
                <a:ea typeface="楷体_GB2312" pitchFamily="49" charset="-122"/>
              </a:rPr>
              <a:t>软件工程开发方法的介绍</a:t>
            </a:r>
          </a:p>
          <a:p>
            <a:pPr algn="ctr" eaLnBrk="0" hangingPunct="0">
              <a:spcBef>
                <a:spcPct val="50000"/>
              </a:spcBef>
            </a:pPr>
            <a:r>
              <a:rPr lang="zh-CN" altLang="en-US" sz="2800" dirty="0">
                <a:latin typeface="Times New Roman" panose="02020603050405020304" pitchFamily="18" charset="0"/>
                <a:ea typeface="楷体_GB2312" pitchFamily="49" charset="-122"/>
              </a:rPr>
              <a:t>大型程序设计选题</a:t>
            </a:r>
          </a:p>
          <a:p>
            <a:pPr algn="ctr" eaLnBrk="0" hangingPunct="0">
              <a:spcBef>
                <a:spcPct val="50000"/>
              </a:spcBef>
            </a:pPr>
            <a:r>
              <a:rPr lang="zh-CN" altLang="en-US" sz="2800" dirty="0">
                <a:latin typeface="Times New Roman" panose="02020603050405020304" pitchFamily="18" charset="0"/>
                <a:ea typeface="楷体_GB2312" pitchFamily="49" charset="-122"/>
              </a:rPr>
              <a:t>设计要求</a:t>
            </a:r>
            <a:endParaRPr lang="en-US" altLang="zh-CN" sz="2800" dirty="0">
              <a:latin typeface="Times New Roman" panose="02020603050405020304" pitchFamily="18" charset="0"/>
              <a:ea typeface="楷体_GB2312" pitchFamily="49" charset="-122"/>
            </a:endParaRPr>
          </a:p>
          <a:p>
            <a:pPr algn="ctr" eaLnBrk="0" hangingPunct="0">
              <a:spcBef>
                <a:spcPct val="50000"/>
              </a:spcBef>
            </a:pPr>
            <a:r>
              <a:rPr lang="zh-CN" altLang="en-US" sz="2800" dirty="0">
                <a:latin typeface="Times New Roman" panose="02020603050405020304" pitchFamily="18" charset="0"/>
                <a:ea typeface="楷体_GB2312" pitchFamily="49" charset="-122"/>
              </a:rPr>
              <a:t>提交物</a:t>
            </a:r>
          </a:p>
          <a:p>
            <a:pPr algn="ctr" eaLnBrk="0" hangingPunct="0">
              <a:spcBef>
                <a:spcPct val="50000"/>
              </a:spcBef>
            </a:pPr>
            <a:r>
              <a:rPr lang="zh-CN" altLang="en-US" sz="2800" dirty="0">
                <a:latin typeface="Times New Roman" panose="02020603050405020304" pitchFamily="18" charset="0"/>
                <a:ea typeface="楷体_GB2312" pitchFamily="49" charset="-122"/>
              </a:rPr>
              <a:t>成绩考核</a:t>
            </a:r>
            <a:endParaRPr lang="en-US" altLang="zh-CN" sz="2800" dirty="0">
              <a:latin typeface="Times New Roman" panose="02020603050405020304" pitchFamily="18" charset="0"/>
              <a:ea typeface="楷体_GB2312" pitchFamily="49" charset="-122"/>
            </a:endParaRPr>
          </a:p>
        </p:txBody>
      </p:sp>
      <p:sp>
        <p:nvSpPr>
          <p:cNvPr id="181254" name="Line 1030"/>
          <p:cNvSpPr/>
          <p:nvPr/>
        </p:nvSpPr>
        <p:spPr>
          <a:xfrm>
            <a:off x="2851150" y="3581400"/>
            <a:ext cx="3810000" cy="0"/>
          </a:xfrm>
          <a:prstGeom prst="line">
            <a:avLst/>
          </a:prstGeom>
          <a:ln w="28575" cap="flat" cmpd="sng">
            <a:solidFill>
              <a:srgbClr val="CC0000"/>
            </a:solidFill>
            <a:prstDash val="sysDot"/>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1259"/>
                                        </p:tgtEl>
                                        <p:attrNameLst>
                                          <p:attrName>style.visibility</p:attrName>
                                        </p:attrNameLst>
                                      </p:cBhvr>
                                      <p:to>
                                        <p:strVal val="visible"/>
                                      </p:to>
                                    </p:set>
                                    <p:animEffect transition="in" filter="blinds(horizontal)">
                                      <p:cBhvr>
                                        <p:cTn id="7" dur="500"/>
                                        <p:tgtEl>
                                          <p:spTgt spid="1812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125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181254"/>
                                        </p:tgtEl>
                                        <p:attrNameLst>
                                          <p:attrName>style.visibility</p:attrName>
                                        </p:attrNameLst>
                                      </p:cBhvr>
                                      <p:to>
                                        <p:strVal val="visible"/>
                                      </p:to>
                                    </p:set>
                                    <p:animEffect transition="in" filter="strips(upRight)">
                                      <p:cBhvr>
                                        <p:cTn id="16" dur="500"/>
                                        <p:tgtEl>
                                          <p:spTgt spid="181254"/>
                                        </p:tgtEl>
                                      </p:cBhvr>
                                    </p:animEffect>
                                  </p:childTnLst>
                                  <p:subTnLst>
                                    <p:audio>
                                      <p:cMediaNode>
                                        <p:cTn display="0" masterRel="sameClick">
                                          <p:stCondLst>
                                            <p:cond evt="begin" delay="0">
                                              <p:tn val="14"/>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1440" tIns="45720" rIns="91440" bIns="45720" anchor="b" anchorCtr="0"/>
          <a:lstStyle/>
          <a:p>
            <a:r>
              <a:rPr lang="zh-CN" altLang="en-US" dirty="0"/>
              <a:t>需求分析</a:t>
            </a:r>
          </a:p>
        </p:txBody>
      </p:sp>
      <p:sp>
        <p:nvSpPr>
          <p:cNvPr id="16386" name="Rectangle 3"/>
          <p:cNvSpPr>
            <a:spLocks noGrp="1"/>
          </p:cNvSpPr>
          <p:nvPr>
            <p:ph idx="1"/>
          </p:nvPr>
        </p:nvSpPr>
        <p:spPr/>
        <p:txBody>
          <a:bodyPr vert="horz" wrap="square" lIns="91440" tIns="45720" rIns="91440" bIns="45720" anchor="t" anchorCtr="0"/>
          <a:lstStyle/>
          <a:p>
            <a:r>
              <a:rPr lang="zh-CN" altLang="en-US" dirty="0"/>
              <a:t>需求分析阶段的工作的</a:t>
            </a:r>
            <a:r>
              <a:rPr lang="en-US" altLang="zh-CN" dirty="0"/>
              <a:t>4</a:t>
            </a:r>
            <a:r>
              <a:rPr lang="zh-CN" altLang="en-US" dirty="0"/>
              <a:t>个方面 </a:t>
            </a:r>
          </a:p>
          <a:p>
            <a:pPr lvl="1"/>
            <a:r>
              <a:rPr lang="zh-CN" altLang="en-US" dirty="0"/>
              <a:t>需求获取 </a:t>
            </a:r>
          </a:p>
          <a:p>
            <a:pPr lvl="2"/>
            <a:r>
              <a:rPr lang="zh-CN" altLang="en-US" dirty="0"/>
              <a:t>需求获取是在同用户的交流过程中不断收集、积累用户的各种信息，并且通过认真理解用户的各项要求，澄清那些模糊的需求，排除不合理的，从而较全面地提炼系统的功能性与非功能性需求。 </a:t>
            </a:r>
          </a:p>
          <a:p>
            <a:pPr lvl="1"/>
            <a:r>
              <a:rPr lang="zh-CN" altLang="en-US" dirty="0"/>
              <a:t>需求分析 </a:t>
            </a:r>
          </a:p>
          <a:p>
            <a:pPr lvl="2"/>
            <a:r>
              <a:rPr lang="zh-CN" altLang="en-US" dirty="0"/>
              <a:t>对获取的需求进行分析和整理，最终给出适合目标系统的解决方案和目标系统的逻辑模型。 </a:t>
            </a:r>
          </a:p>
          <a:p>
            <a:pPr lvl="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vert="horz" wrap="square" lIns="91440" tIns="45720" rIns="91440" bIns="45720" anchor="b" anchorCtr="0"/>
          <a:lstStyle/>
          <a:p>
            <a:r>
              <a:rPr lang="zh-CN" altLang="en-US" dirty="0"/>
              <a:t>需求分析</a:t>
            </a:r>
          </a:p>
        </p:txBody>
      </p:sp>
      <p:sp>
        <p:nvSpPr>
          <p:cNvPr id="17410" name="Rectangle 3"/>
          <p:cNvSpPr>
            <a:spLocks noGrp="1"/>
          </p:cNvSpPr>
          <p:nvPr>
            <p:ph idx="1"/>
          </p:nvPr>
        </p:nvSpPr>
        <p:spPr/>
        <p:txBody>
          <a:bodyPr vert="horz" wrap="square" lIns="91440" tIns="45720" rIns="91440" bIns="45720" anchor="t" anchorCtr="0"/>
          <a:lstStyle/>
          <a:p>
            <a:pPr lvl="1"/>
            <a:r>
              <a:rPr lang="zh-CN" altLang="en-US" dirty="0"/>
              <a:t>编写需求规格说明书</a:t>
            </a:r>
          </a:p>
          <a:p>
            <a:pPr lvl="2"/>
            <a:r>
              <a:rPr lang="zh-CN" altLang="en-US" dirty="0"/>
              <a:t>需求规格说明书作为需求分析的阶段成果，可以为用户、分析人员和设计人员之间的交流提供方便，可以直接支持目标软件系统的确认，又可以作为控制软件开发进程的依据。 </a:t>
            </a:r>
          </a:p>
          <a:p>
            <a:pPr lvl="1"/>
            <a:r>
              <a:rPr lang="zh-CN" altLang="en-US" dirty="0"/>
              <a:t>需求评审 </a:t>
            </a:r>
          </a:p>
          <a:p>
            <a:pPr lvl="2"/>
            <a:r>
              <a:rPr lang="zh-CN" altLang="en-US" dirty="0"/>
              <a:t>对需求分析阶段的工作进行复审，验证需求文档的一致性、可行性、完整性和有效性。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vert="horz" wrap="square" lIns="91440" tIns="45720" rIns="91440" bIns="45720" anchor="b" anchorCtr="0"/>
          <a:lstStyle/>
          <a:p>
            <a:r>
              <a:rPr lang="zh-CN" altLang="en-US" dirty="0"/>
              <a:t> 软件设计 </a:t>
            </a:r>
          </a:p>
        </p:txBody>
      </p:sp>
      <p:sp>
        <p:nvSpPr>
          <p:cNvPr id="18434" name="Rectangle 3"/>
          <p:cNvSpPr>
            <a:spLocks noGrp="1"/>
          </p:cNvSpPr>
          <p:nvPr>
            <p:ph idx="1"/>
          </p:nvPr>
        </p:nvSpPr>
        <p:spPr/>
        <p:txBody>
          <a:bodyPr vert="horz" wrap="square" lIns="91440" tIns="45720" rIns="91440" bIns="45720" anchor="t" anchorCtr="0"/>
          <a:lstStyle/>
          <a:p>
            <a:r>
              <a:rPr lang="zh-CN" altLang="en-US" dirty="0"/>
              <a:t>软件设计是软件工程的重要阶段，是一个把软件需求转换为软件表示的过程。软件设计的基本目标是用比较抽象概括的方式确定目标系统如何完成预定的任务，即软件设计是确定系统的物理模型。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vert="horz" wrap="square" lIns="91440" tIns="45720" rIns="91440" bIns="45720" anchor="b" anchorCtr="0"/>
          <a:lstStyle/>
          <a:p>
            <a:r>
              <a:rPr lang="zh-CN" altLang="en-US" dirty="0"/>
              <a:t>软件设计</a:t>
            </a:r>
          </a:p>
        </p:txBody>
      </p:sp>
      <p:sp>
        <p:nvSpPr>
          <p:cNvPr id="19458" name="Rectangle 3"/>
          <p:cNvSpPr>
            <a:spLocks noGrp="1"/>
          </p:cNvSpPr>
          <p:nvPr>
            <p:ph idx="1"/>
          </p:nvPr>
        </p:nvSpPr>
        <p:spPr>
          <a:xfrm>
            <a:off x="457200" y="1557338"/>
            <a:ext cx="8178800" cy="4171950"/>
          </a:xfrm>
        </p:spPr>
        <p:txBody>
          <a:bodyPr vert="horz" wrap="square" lIns="91440" tIns="45720" rIns="91440" bIns="45720" anchor="t" anchorCtr="0"/>
          <a:lstStyle/>
          <a:p>
            <a:r>
              <a:rPr lang="zh-CN" altLang="en-US" sz="3000" dirty="0"/>
              <a:t>软件设计的重要性和地位概括为以下几点</a:t>
            </a:r>
          </a:p>
          <a:p>
            <a:r>
              <a:rPr lang="en-US" altLang="zh-CN" sz="3000" dirty="0"/>
              <a:t>(1)</a:t>
            </a:r>
            <a:r>
              <a:rPr lang="zh-CN" altLang="en-US" sz="3000" dirty="0"/>
              <a:t>软件开发阶段</a:t>
            </a:r>
            <a:r>
              <a:rPr lang="en-US" altLang="zh-CN" sz="3000" dirty="0"/>
              <a:t>(</a:t>
            </a:r>
            <a:r>
              <a:rPr lang="zh-CN" altLang="en-US" sz="3000" dirty="0"/>
              <a:t>设计、编码、测试</a:t>
            </a:r>
            <a:r>
              <a:rPr lang="en-US" altLang="zh-CN" sz="3000" dirty="0"/>
              <a:t>)</a:t>
            </a:r>
            <a:r>
              <a:rPr lang="zh-CN" altLang="en-US" sz="3000" dirty="0"/>
              <a:t>占据软件项目开发总成本绝大部分，是在软件开发中形成质量的关键环节；</a:t>
            </a:r>
          </a:p>
          <a:p>
            <a:r>
              <a:rPr lang="en-US" altLang="zh-CN" sz="3000" dirty="0"/>
              <a:t>(2)</a:t>
            </a:r>
            <a:r>
              <a:rPr lang="zh-CN" altLang="en-US" sz="3000" dirty="0"/>
              <a:t>软件设计是开发阶段最重要的步骤，是将需求准确地转化为完整的软件产品或系统的唯一途径；</a:t>
            </a:r>
          </a:p>
          <a:p>
            <a:r>
              <a:rPr lang="en-US" altLang="zh-CN" sz="3000" dirty="0"/>
              <a:t>(3)</a:t>
            </a:r>
            <a:r>
              <a:rPr lang="zh-CN" altLang="en-US" sz="3000" dirty="0"/>
              <a:t>软件设计做出的决策，最终影响软件实现的成败</a:t>
            </a:r>
            <a:r>
              <a:rPr lang="en-US" altLang="zh-CN" sz="3000" dirty="0"/>
              <a:t>;</a:t>
            </a:r>
          </a:p>
          <a:p>
            <a:r>
              <a:rPr lang="en-US" altLang="zh-CN" sz="3000" dirty="0"/>
              <a:t>(4)</a:t>
            </a:r>
            <a:r>
              <a:rPr lang="zh-CN" altLang="en-US" sz="3000" dirty="0"/>
              <a:t>设计是软件工程和软件维护的基础。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1440" tIns="45720" rIns="91440" bIns="45720" anchor="b" anchorCtr="0"/>
          <a:lstStyle/>
          <a:p>
            <a:r>
              <a:rPr lang="zh-CN" altLang="en-US" dirty="0"/>
              <a:t>软件设计遵循软件工程的基本目标和原则</a:t>
            </a:r>
          </a:p>
        </p:txBody>
      </p:sp>
      <p:sp>
        <p:nvSpPr>
          <p:cNvPr id="20482" name="Rectangle 3"/>
          <p:cNvSpPr>
            <a:spLocks noGrp="1"/>
          </p:cNvSpPr>
          <p:nvPr>
            <p:ph idx="1"/>
          </p:nvPr>
        </p:nvSpPr>
        <p:spPr>
          <a:xfrm>
            <a:off x="457200" y="1773238"/>
            <a:ext cx="8178800" cy="4171950"/>
          </a:xfrm>
        </p:spPr>
        <p:txBody>
          <a:bodyPr vert="horz" wrap="square" lIns="91440" tIns="45720" rIns="91440" bIns="45720" anchor="t" anchorCtr="0"/>
          <a:lstStyle/>
          <a:p>
            <a:r>
              <a:rPr lang="en-US" altLang="zh-CN" dirty="0"/>
              <a:t>(1)</a:t>
            </a:r>
            <a:r>
              <a:rPr lang="zh-CN" altLang="en-US" dirty="0"/>
              <a:t>抽象</a:t>
            </a:r>
          </a:p>
          <a:p>
            <a:pPr lvl="1"/>
            <a:r>
              <a:rPr lang="zh-CN" altLang="en-US" dirty="0"/>
              <a:t>抽象是一种思维工具，就是把事物本质的共同特性提取出来而不考虑其他细节。 </a:t>
            </a:r>
          </a:p>
          <a:p>
            <a:r>
              <a:rPr lang="en-US" altLang="zh-CN" dirty="0"/>
              <a:t>(2)</a:t>
            </a:r>
            <a:r>
              <a:rPr lang="zh-CN" altLang="en-US" dirty="0"/>
              <a:t>模块化</a:t>
            </a:r>
          </a:p>
          <a:p>
            <a:pPr lvl="1"/>
            <a:r>
              <a:rPr lang="zh-CN" altLang="en-US" dirty="0"/>
              <a:t>模块是指把一个待开发的软件分解成若干小的简单的部分。 </a:t>
            </a:r>
          </a:p>
          <a:p>
            <a:r>
              <a:rPr lang="en-US" altLang="zh-CN" dirty="0"/>
              <a:t>(3)</a:t>
            </a:r>
            <a:r>
              <a:rPr lang="zh-CN" altLang="en-US" dirty="0"/>
              <a:t>信息隐蔽</a:t>
            </a:r>
          </a:p>
          <a:p>
            <a:pPr lvl="1"/>
            <a:r>
              <a:rPr lang="zh-CN" altLang="en-US" dirty="0"/>
              <a:t>信息隐蔽是指在一个模块内包含的信息</a:t>
            </a:r>
            <a:r>
              <a:rPr lang="en-US" altLang="zh-CN" dirty="0"/>
              <a:t>(</a:t>
            </a:r>
            <a:r>
              <a:rPr lang="zh-CN" altLang="en-US" dirty="0"/>
              <a:t>过程或数据</a:t>
            </a:r>
            <a:r>
              <a:rPr lang="en-US" altLang="zh-CN" dirty="0"/>
              <a:t>)</a:t>
            </a:r>
            <a:r>
              <a:rPr lang="zh-CN" altLang="en-US" dirty="0"/>
              <a:t>，对于不需要这些信息的其他模块来说是不能访问的。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vert="horz" wrap="square" lIns="91440" tIns="45720" rIns="91440" bIns="45720" anchor="b" anchorCtr="0"/>
          <a:lstStyle/>
          <a:p>
            <a:r>
              <a:rPr lang="zh-CN" altLang="en-US" dirty="0"/>
              <a:t>软件设计</a:t>
            </a:r>
          </a:p>
        </p:txBody>
      </p:sp>
      <p:sp>
        <p:nvSpPr>
          <p:cNvPr id="21506" name="Rectangle 3"/>
          <p:cNvSpPr>
            <a:spLocks noGrp="1"/>
          </p:cNvSpPr>
          <p:nvPr>
            <p:ph idx="1"/>
          </p:nvPr>
        </p:nvSpPr>
        <p:spPr/>
        <p:txBody>
          <a:bodyPr vert="horz" wrap="square" lIns="91440" tIns="45720" rIns="91440" bIns="45720" anchor="t" anchorCtr="0"/>
          <a:lstStyle/>
          <a:p>
            <a:r>
              <a:rPr lang="en-US" altLang="zh-CN" dirty="0"/>
              <a:t>(4)</a:t>
            </a:r>
            <a:r>
              <a:rPr lang="zh-CN" altLang="en-US" dirty="0"/>
              <a:t>模块独立性</a:t>
            </a:r>
          </a:p>
          <a:p>
            <a:pPr lvl="1"/>
            <a:r>
              <a:rPr lang="zh-CN" altLang="en-US" dirty="0"/>
              <a:t>模块独立性是指每个模块只完成系统要求的独立的子功能，并且与其他模块的联系最少且接口简单。</a:t>
            </a:r>
          </a:p>
          <a:p>
            <a:pPr lvl="1"/>
            <a:r>
              <a:rPr lang="zh-CN" altLang="en-US" dirty="0"/>
              <a:t> ①内聚性是一个模块内部各个元素间彼此结合的紧密程度的质量。 </a:t>
            </a:r>
          </a:p>
          <a:p>
            <a:pPr lvl="1"/>
            <a:r>
              <a:rPr lang="zh-CN" altLang="en-US" dirty="0"/>
              <a:t>②耦合性是模块间互相连接的紧密程度的度量。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1440" tIns="45720" rIns="91440" bIns="45720" anchor="b" anchorCtr="0"/>
          <a:lstStyle/>
          <a:p>
            <a:r>
              <a:rPr lang="zh-CN" altLang="en-US" dirty="0"/>
              <a:t>软件编码 </a:t>
            </a:r>
          </a:p>
        </p:txBody>
      </p:sp>
      <p:sp>
        <p:nvSpPr>
          <p:cNvPr id="23554" name="Rectangle 3"/>
          <p:cNvSpPr>
            <a:spLocks noGrp="1"/>
          </p:cNvSpPr>
          <p:nvPr>
            <p:ph idx="1"/>
          </p:nvPr>
        </p:nvSpPr>
        <p:spPr/>
        <p:txBody>
          <a:bodyPr vert="horz" wrap="square" lIns="91440" tIns="45720" rIns="91440" bIns="45720" anchor="t" anchorCtr="0"/>
          <a:lstStyle/>
          <a:p>
            <a:r>
              <a:rPr lang="zh-CN" altLang="en-US" dirty="0"/>
              <a:t>编码是设计的自然结果，即把软件设计的结果译成用某种程序设计语言书写的程序。 </a:t>
            </a:r>
          </a:p>
          <a:p>
            <a:r>
              <a:rPr lang="zh-CN" altLang="en-US" dirty="0"/>
              <a:t>编写程序时需要注意的方面 </a:t>
            </a:r>
          </a:p>
          <a:p>
            <a:pPr lvl="1"/>
            <a:r>
              <a:rPr lang="en-US" altLang="zh-CN" dirty="0"/>
              <a:t>(1)</a:t>
            </a:r>
            <a:r>
              <a:rPr lang="zh-CN" altLang="en-US" dirty="0"/>
              <a:t>程序内部文档 </a:t>
            </a:r>
          </a:p>
          <a:p>
            <a:pPr lvl="1"/>
            <a:r>
              <a:rPr lang="en-US" altLang="zh-CN" dirty="0"/>
              <a:t>(2)</a:t>
            </a:r>
            <a:r>
              <a:rPr lang="zh-CN" altLang="en-US" dirty="0"/>
              <a:t>语句构造 </a:t>
            </a:r>
          </a:p>
          <a:p>
            <a:pPr lvl="1"/>
            <a:r>
              <a:rPr lang="en-US" altLang="zh-CN" dirty="0"/>
              <a:t>(3)</a:t>
            </a:r>
            <a:r>
              <a:rPr lang="zh-CN" altLang="en-US" dirty="0"/>
              <a:t>输入／输出 </a:t>
            </a:r>
          </a:p>
          <a:p>
            <a:pPr lvl="1"/>
            <a:r>
              <a:rPr lang="en-US" altLang="zh-CN" dirty="0"/>
              <a:t>(4)</a:t>
            </a:r>
            <a:r>
              <a:rPr lang="zh-CN" altLang="en-US" dirty="0"/>
              <a:t>效率 </a:t>
            </a:r>
          </a:p>
          <a:p>
            <a:pPr lvl="2">
              <a:buFont typeface="Wingdings" panose="05000000000000000000" pitchFamily="2" charset="2"/>
              <a:buNone/>
            </a:pPr>
            <a:r>
              <a:rPr lang="zh-CN" alt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1440" tIns="45720" rIns="91440" bIns="45720" anchor="b" anchorCtr="0"/>
          <a:lstStyle/>
          <a:p>
            <a:r>
              <a:rPr lang="zh-CN" altLang="en-US" dirty="0"/>
              <a:t>软件测试</a:t>
            </a:r>
          </a:p>
        </p:txBody>
      </p:sp>
      <p:sp>
        <p:nvSpPr>
          <p:cNvPr id="24578" name="Rectangle 3"/>
          <p:cNvSpPr>
            <a:spLocks noGrp="1"/>
          </p:cNvSpPr>
          <p:nvPr>
            <p:ph idx="1"/>
          </p:nvPr>
        </p:nvSpPr>
        <p:spPr/>
        <p:txBody>
          <a:bodyPr vert="horz" wrap="square" lIns="91440" tIns="45720" rIns="91440" bIns="45720" anchor="t" anchorCtr="0"/>
          <a:lstStyle/>
          <a:p>
            <a:r>
              <a:rPr lang="zh-CN" altLang="en-US" dirty="0"/>
              <a:t>软件测试是在软件投入运行前根据软件需求分析规格说明对软件编码进行查错和纠错。找错的活动称测试，纠错的活动称调试。</a:t>
            </a:r>
          </a:p>
          <a:p>
            <a:r>
              <a:rPr lang="zh-CN" altLang="en-US" dirty="0"/>
              <a:t>可以说</a:t>
            </a:r>
            <a:r>
              <a:rPr lang="en-US" altLang="zh-CN" dirty="0"/>
              <a:t>,</a:t>
            </a:r>
            <a:r>
              <a:rPr lang="zh-CN" altLang="en-US" dirty="0"/>
              <a:t>软件测试是为了发现错误而执行程序的过程。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b" anchorCtr="0"/>
          <a:lstStyle/>
          <a:p>
            <a:r>
              <a:rPr lang="zh-CN" altLang="en-US" dirty="0"/>
              <a:t>软件测试</a:t>
            </a:r>
          </a:p>
        </p:txBody>
      </p:sp>
      <p:sp>
        <p:nvSpPr>
          <p:cNvPr id="25602" name="Rectangle 3"/>
          <p:cNvSpPr>
            <a:spLocks noGrp="1"/>
          </p:cNvSpPr>
          <p:nvPr>
            <p:ph idx="1"/>
          </p:nvPr>
        </p:nvSpPr>
        <p:spPr/>
        <p:txBody>
          <a:bodyPr vert="horz" wrap="square" lIns="91440" tIns="45720" rIns="91440" bIns="45720" anchor="t" anchorCtr="0"/>
          <a:lstStyle/>
          <a:p>
            <a:r>
              <a:rPr lang="zh-CN" altLang="en-US" dirty="0"/>
              <a:t>软件测试的目的 </a:t>
            </a:r>
          </a:p>
          <a:p>
            <a:pPr lvl="1"/>
            <a:r>
              <a:rPr lang="zh-CN" altLang="en-US" dirty="0"/>
              <a:t>测试是一个为了寻找错误而运行程序的过程 </a:t>
            </a:r>
          </a:p>
          <a:p>
            <a:pPr lvl="1"/>
            <a:r>
              <a:rPr lang="zh-CN" altLang="en-US" dirty="0"/>
              <a:t>一个好的测试用例是指很可能找到迄今为止尚未发现的错误的用例 </a:t>
            </a:r>
          </a:p>
          <a:p>
            <a:pPr lvl="1"/>
            <a:r>
              <a:rPr lang="zh-CN" altLang="en-US" dirty="0"/>
              <a:t>一个成功的测试是指揭示了迄今为止尚未发现的错误的测试 </a:t>
            </a:r>
          </a:p>
          <a:p>
            <a:pPr lvl="1"/>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vert="horz" wrap="square" lIns="91440" tIns="45720" rIns="91440" bIns="45720" anchor="b" anchorCtr="0"/>
          <a:lstStyle/>
          <a:p>
            <a:r>
              <a:rPr lang="zh-CN" altLang="en-US" dirty="0"/>
              <a:t>软件测试</a:t>
            </a:r>
          </a:p>
        </p:txBody>
      </p:sp>
      <p:sp>
        <p:nvSpPr>
          <p:cNvPr id="26626" name="Rectangle 3"/>
          <p:cNvSpPr>
            <a:spLocks noGrp="1"/>
          </p:cNvSpPr>
          <p:nvPr>
            <p:ph idx="1"/>
          </p:nvPr>
        </p:nvSpPr>
        <p:spPr/>
        <p:txBody>
          <a:bodyPr vert="horz" wrap="square" lIns="91440" tIns="45720" rIns="91440" bIns="45720" anchor="t" anchorCtr="0"/>
          <a:lstStyle/>
          <a:p>
            <a:r>
              <a:rPr lang="zh-CN" altLang="en-US" dirty="0"/>
              <a:t>静态测试是指被测试程序不在机器上运行，而是采用人工检测和计算机辅助静态分析的手段对程序进行检测。</a:t>
            </a:r>
          </a:p>
          <a:p>
            <a:r>
              <a:rPr lang="zh-CN" altLang="en-US" dirty="0"/>
              <a:t>动态测试指基于计算机的测试，通过运行程序发现错误。一般意义上的测试大多是指动态测试。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3"/>
          <p:cNvSpPr>
            <a:spLocks noGrp="1"/>
          </p:cNvSpPr>
          <p:nvPr>
            <p:ph type="sldNum" sz="quarter" idx="12"/>
          </p:nvPr>
        </p:nvSpPr>
        <p:spPr>
          <a:xfrm>
            <a:off x="431800" y="6229350"/>
            <a:ext cx="1905000" cy="45720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spcBef>
                <a:spcPct val="50000"/>
              </a:spcBef>
            </a:pPr>
            <a:fld id="{9A0DB2DC-4C9A-4742-B13C-FB6460FD3503}" type="slidenum">
              <a:rPr lang="en-US" altLang="zh-CN" sz="1400" dirty="0">
                <a:latin typeface="Verdana" panose="020B0604030504040204" pitchFamily="34" charset="0"/>
              </a:rPr>
              <a:t>2</a:t>
            </a:fld>
            <a:endParaRPr lang="en-US" altLang="zh-CN" sz="1400" dirty="0">
              <a:latin typeface="Verdana" panose="020B0604030504040204" pitchFamily="34" charset="0"/>
            </a:endParaRPr>
          </a:p>
        </p:txBody>
      </p:sp>
      <p:sp>
        <p:nvSpPr>
          <p:cNvPr id="7170" name="Rectangle 2"/>
          <p:cNvSpPr>
            <a:spLocks noGrp="1"/>
          </p:cNvSpPr>
          <p:nvPr>
            <p:ph type="title"/>
          </p:nvPr>
        </p:nvSpPr>
        <p:spPr/>
        <p:txBody>
          <a:bodyPr vert="horz" wrap="square" lIns="91440" tIns="45720" rIns="91440" bIns="45720" anchor="b" anchorCtr="0"/>
          <a:lstStyle/>
          <a:p>
            <a:pPr eaLnBrk="1" hangingPunct="1"/>
            <a:r>
              <a:rPr lang="zh-CN" altLang="en-US" dirty="0"/>
              <a:t>软件工程</a:t>
            </a:r>
          </a:p>
        </p:txBody>
      </p:sp>
      <p:sp>
        <p:nvSpPr>
          <p:cNvPr id="516099" name="Rectangle 3"/>
          <p:cNvSpPr>
            <a:spLocks noGrp="1"/>
          </p:cNvSpPr>
          <p:nvPr>
            <p:ph idx="1"/>
          </p:nvPr>
        </p:nvSpPr>
        <p:spPr/>
        <p:txBody>
          <a:bodyPr vert="horz" wrap="square" lIns="91440" tIns="45720" rIns="91440" bIns="45720" anchor="t" anchorCtr="0"/>
          <a:lstStyle/>
          <a:p>
            <a:pPr eaLnBrk="1" hangingPunct="1"/>
            <a:r>
              <a:rPr lang="zh-CN" altLang="en-US" dirty="0"/>
              <a:t>软件工程是为了解决“软件危机”而提出来的</a:t>
            </a:r>
          </a:p>
          <a:p>
            <a:pPr eaLnBrk="1" hangingPunct="1"/>
            <a:r>
              <a:rPr lang="zh-CN" altLang="en-US" dirty="0"/>
              <a:t>“软件工程” 其核心思想是采用工程的概念、原理、技术与方法对软件进行计划、开发和维护，按预期的进度和经费完成软件开发任务。 </a:t>
            </a:r>
          </a:p>
          <a:p>
            <a:pPr eaLnBrk="1" hangingPunct="1"/>
            <a:r>
              <a:rPr lang="zh-CN" altLang="en-US" dirty="0"/>
              <a:t>所谓软件工程，就是研究大规模程序设计的方法、工具和管理的一门工程科学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wd">
                                    <p:tmPct val="5000"/>
                                  </p:iterate>
                                  <p:childTnLst>
                                    <p:set>
                                      <p:cBhvr>
                                        <p:cTn id="6" dur="1" fill="hold">
                                          <p:stCondLst>
                                            <p:cond delay="0"/>
                                          </p:stCondLst>
                                        </p:cTn>
                                        <p:tgtEl>
                                          <p:spTgt spid="516099">
                                            <p:txEl>
                                              <p:pRg st="0" end="0"/>
                                            </p:txEl>
                                          </p:spTgt>
                                        </p:tgtEl>
                                        <p:attrNameLst>
                                          <p:attrName>style.visibility</p:attrName>
                                        </p:attrNameLst>
                                      </p:cBhvr>
                                      <p:to>
                                        <p:strVal val="visible"/>
                                      </p:to>
                                    </p:set>
                                    <p:anim calcmode="lin" valueType="num">
                                      <p:cBhvr>
                                        <p:cTn id="7" dur="1000" fill="hold"/>
                                        <p:tgtEl>
                                          <p:spTgt spid="5160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1609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1609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160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wd">
                                    <p:tmPct val="5000"/>
                                  </p:iterate>
                                  <p:childTnLst>
                                    <p:set>
                                      <p:cBhvr>
                                        <p:cTn id="14" dur="1" fill="hold">
                                          <p:stCondLst>
                                            <p:cond delay="0"/>
                                          </p:stCondLst>
                                        </p:cTn>
                                        <p:tgtEl>
                                          <p:spTgt spid="516099">
                                            <p:txEl>
                                              <p:pRg st="1" end="1"/>
                                            </p:txEl>
                                          </p:spTgt>
                                        </p:tgtEl>
                                        <p:attrNameLst>
                                          <p:attrName>style.visibility</p:attrName>
                                        </p:attrNameLst>
                                      </p:cBhvr>
                                      <p:to>
                                        <p:strVal val="visible"/>
                                      </p:to>
                                    </p:set>
                                    <p:anim calcmode="lin" valueType="num">
                                      <p:cBhvr>
                                        <p:cTn id="15" dur="1000" fill="hold"/>
                                        <p:tgtEl>
                                          <p:spTgt spid="51609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51609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516099">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51609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wd">
                                    <p:tmPct val="5000"/>
                                  </p:iterate>
                                  <p:childTnLst>
                                    <p:set>
                                      <p:cBhvr>
                                        <p:cTn id="22" dur="1" fill="hold">
                                          <p:stCondLst>
                                            <p:cond delay="0"/>
                                          </p:stCondLst>
                                        </p:cTn>
                                        <p:tgtEl>
                                          <p:spTgt spid="516099">
                                            <p:txEl>
                                              <p:pRg st="2" end="2"/>
                                            </p:txEl>
                                          </p:spTgt>
                                        </p:tgtEl>
                                        <p:attrNameLst>
                                          <p:attrName>style.visibility</p:attrName>
                                        </p:attrNameLst>
                                      </p:cBhvr>
                                      <p:to>
                                        <p:strVal val="visible"/>
                                      </p:to>
                                    </p:set>
                                    <p:anim calcmode="lin" valueType="num">
                                      <p:cBhvr>
                                        <p:cTn id="23" dur="1000" fill="hold"/>
                                        <p:tgtEl>
                                          <p:spTgt spid="51609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51609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516099">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516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1440" tIns="45720" rIns="91440" bIns="45720" anchor="b" anchorCtr="0"/>
          <a:lstStyle/>
          <a:p>
            <a:r>
              <a:rPr lang="zh-CN" altLang="en-US" dirty="0"/>
              <a:t>常用软件开发模型 </a:t>
            </a:r>
          </a:p>
        </p:txBody>
      </p:sp>
      <p:sp>
        <p:nvSpPr>
          <p:cNvPr id="27650" name="Rectangle 3"/>
          <p:cNvSpPr>
            <a:spLocks noGrp="1"/>
          </p:cNvSpPr>
          <p:nvPr>
            <p:ph idx="1"/>
          </p:nvPr>
        </p:nvSpPr>
        <p:spPr/>
        <p:txBody>
          <a:bodyPr vert="horz" wrap="square" lIns="91440" tIns="45720" rIns="91440" bIns="45720" anchor="t" anchorCtr="0"/>
          <a:lstStyle/>
          <a:p>
            <a:r>
              <a:rPr lang="zh-CN" altLang="en-US" dirty="0"/>
              <a:t>软件开发模型</a:t>
            </a:r>
            <a:r>
              <a:rPr lang="en-US" altLang="zh-CN" dirty="0"/>
              <a:t>(Software Development Model)</a:t>
            </a:r>
            <a:r>
              <a:rPr lang="zh-CN" altLang="en-US" dirty="0"/>
              <a:t>又称软件生存期模型或软件过程模型</a:t>
            </a:r>
            <a:r>
              <a:rPr lang="en-US" altLang="zh-CN" dirty="0"/>
              <a:t>(Software Process Model)</a:t>
            </a:r>
            <a:r>
              <a:rPr lang="zh-CN" altLang="en-US" dirty="0"/>
              <a:t>，是软件开发实际过程的抽象与概括，是对软件开发过程各阶段之间关系的描述和表示。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1440" tIns="45720" rIns="91440" bIns="45720" anchor="b" anchorCtr="0"/>
          <a:lstStyle/>
          <a:p>
            <a:endParaRPr lang="zh-CN" altLang="en-US" dirty="0"/>
          </a:p>
        </p:txBody>
      </p:sp>
      <p:sp>
        <p:nvSpPr>
          <p:cNvPr id="28674" name="Rectangle 3"/>
          <p:cNvSpPr>
            <a:spLocks noGrp="1"/>
          </p:cNvSpPr>
          <p:nvPr>
            <p:ph idx="1"/>
          </p:nvPr>
        </p:nvSpPr>
        <p:spPr>
          <a:xfrm>
            <a:off x="539750" y="1628775"/>
            <a:ext cx="8178800" cy="4171950"/>
          </a:xfrm>
        </p:spPr>
        <p:txBody>
          <a:bodyPr vert="horz" wrap="square" lIns="91440" tIns="45720" rIns="91440" bIns="45720" anchor="t" anchorCtr="0"/>
          <a:lstStyle/>
          <a:p>
            <a:r>
              <a:rPr lang="zh-CN" altLang="en-US" dirty="0"/>
              <a:t>瀑布模型是最早被提出和使用的软件开发模型。由于这个模型描述了软件生命的一些基本过程活动，所以它称为软件生命周期模型。 </a:t>
            </a:r>
          </a:p>
        </p:txBody>
      </p:sp>
      <p:pic>
        <p:nvPicPr>
          <p:cNvPr id="28675" name="Picture 4"/>
          <p:cNvPicPr>
            <a:picLocks noChangeAspect="1"/>
          </p:cNvPicPr>
          <p:nvPr/>
        </p:nvPicPr>
        <p:blipFill>
          <a:blip r:embed="rId3"/>
          <a:stretch>
            <a:fillRect/>
          </a:stretch>
        </p:blipFill>
        <p:spPr>
          <a:xfrm>
            <a:off x="2771775" y="3259138"/>
            <a:ext cx="5645150" cy="3573462"/>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vert="horz" wrap="square" lIns="91440" tIns="45720" rIns="91440" bIns="45720" anchor="b" anchorCtr="0"/>
          <a:lstStyle/>
          <a:p>
            <a:r>
              <a:rPr lang="zh-CN" altLang="en-US" dirty="0"/>
              <a:t>原型进化模型 </a:t>
            </a:r>
          </a:p>
        </p:txBody>
      </p:sp>
      <p:sp>
        <p:nvSpPr>
          <p:cNvPr id="30722" name="Rectangle 3"/>
          <p:cNvSpPr>
            <a:spLocks noGrp="1"/>
          </p:cNvSpPr>
          <p:nvPr>
            <p:ph idx="1"/>
          </p:nvPr>
        </p:nvSpPr>
        <p:spPr/>
        <p:txBody>
          <a:bodyPr vert="horz" wrap="square" lIns="91440" tIns="45720" rIns="91440" bIns="45720" anchor="t" anchorCtr="0"/>
          <a:lstStyle/>
          <a:p>
            <a:r>
              <a:rPr lang="zh-CN" altLang="en-US" dirty="0"/>
              <a:t>原型进化模型的思路是：先开发一个原型软件系统交付用户使用，然后根据用户的使用意见和新的需求，对原型系统不断改进，推出新的软件版本，直到推出满足用户需求的最终软件版本。在这一模型中，软件定义、开发和软件验证是交替进行的，而不是像瀑布模型那样各个阶段是相互独立的。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vert="horz" wrap="square" lIns="91440" tIns="45720" rIns="91440" bIns="45720" anchor="b" anchorCtr="0"/>
          <a:lstStyle/>
          <a:p>
            <a:r>
              <a:rPr lang="zh-CN" altLang="en-US" dirty="0"/>
              <a:t>螺旋模型 </a:t>
            </a:r>
          </a:p>
        </p:txBody>
      </p:sp>
      <p:pic>
        <p:nvPicPr>
          <p:cNvPr id="31746" name="Picture 9" descr="a5b1277f959df30829388a7e"/>
          <p:cNvPicPr>
            <a:picLocks noGrp="1" noChangeAspect="1"/>
          </p:cNvPicPr>
          <p:nvPr>
            <p:ph idx="1"/>
          </p:nvPr>
        </p:nvPicPr>
        <p:blipFill>
          <a:blip r:embed="rId3"/>
          <a:stretch>
            <a:fillRect/>
          </a:stretch>
        </p:blipFill>
        <p:spPr>
          <a:xfrm>
            <a:off x="1450975" y="1412875"/>
            <a:ext cx="6696075" cy="496887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xfrm>
            <a:off x="0" y="228600"/>
            <a:ext cx="9144000" cy="1143000"/>
          </a:xfrm>
        </p:spPr>
        <p:txBody>
          <a:bodyPr vert="horz" wrap="square" lIns="91440" tIns="45720" rIns="91440" bIns="45720" anchor="b" anchorCtr="0"/>
          <a:lstStyle/>
          <a:p>
            <a:pPr algn="ctr" eaLnBrk="1" hangingPunct="1"/>
            <a:r>
              <a:rPr lang="zh-CN" altLang="en-US" sz="3600" b="1" dirty="0">
                <a:latin typeface="黑体" panose="02010609060101010101" pitchFamily="2" charset="-122"/>
                <a:ea typeface="黑体" panose="02010609060101010101" pitchFamily="2" charset="-122"/>
              </a:rPr>
              <a:t>大型程序设计</a:t>
            </a:r>
            <a:endParaRPr lang="zh-CN" altLang="en-US" sz="4400" b="1" dirty="0">
              <a:latin typeface="Times New Roman" panose="02020603050405020304" pitchFamily="18" charset="0"/>
            </a:endParaRPr>
          </a:p>
        </p:txBody>
      </p:sp>
      <p:grpSp>
        <p:nvGrpSpPr>
          <p:cNvPr id="256003" name="Group 3"/>
          <p:cNvGrpSpPr/>
          <p:nvPr/>
        </p:nvGrpSpPr>
        <p:grpSpPr>
          <a:xfrm>
            <a:off x="1476375" y="2057400"/>
            <a:ext cx="6267450" cy="4179888"/>
            <a:chOff x="1200" y="1296"/>
            <a:chExt cx="3456" cy="2144"/>
          </a:xfrm>
        </p:grpSpPr>
        <p:sp>
          <p:nvSpPr>
            <p:cNvPr id="40963" name="AutoShape 4"/>
            <p:cNvSpPr/>
            <p:nvPr/>
          </p:nvSpPr>
          <p:spPr>
            <a:xfrm>
              <a:off x="1200" y="1664"/>
              <a:ext cx="3456" cy="1776"/>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sz="2800" dirty="0">
                <a:latin typeface="Times New Roman" panose="02020603050405020304" pitchFamily="18" charset="0"/>
              </a:endParaRPr>
            </a:p>
          </p:txBody>
        </p:sp>
        <p:sp>
          <p:nvSpPr>
            <p:cNvPr id="40964" name="Text Box 5"/>
            <p:cNvSpPr txBox="1"/>
            <p:nvPr/>
          </p:nvSpPr>
          <p:spPr>
            <a:xfrm>
              <a:off x="1200" y="1296"/>
              <a:ext cx="3456" cy="30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gn="ctr" eaLnBrk="0" hangingPunct="0">
                <a:spcBef>
                  <a:spcPct val="50000"/>
                </a:spcBef>
              </a:pPr>
              <a:r>
                <a:rPr lang="zh-CN" altLang="en-US" sz="3200" b="1" dirty="0">
                  <a:solidFill>
                    <a:srgbClr val="A50021"/>
                  </a:solidFill>
                  <a:latin typeface="Times New Roman" panose="02020603050405020304" pitchFamily="18" charset="0"/>
                </a:rPr>
                <a:t>主要内容</a:t>
              </a:r>
            </a:p>
          </p:txBody>
        </p:sp>
      </p:grpSp>
      <p:sp>
        <p:nvSpPr>
          <p:cNvPr id="256006" name="Text Box 6"/>
          <p:cNvSpPr txBox="1"/>
          <p:nvPr/>
        </p:nvSpPr>
        <p:spPr>
          <a:xfrm>
            <a:off x="2085975" y="3048000"/>
            <a:ext cx="5297488" cy="3084513"/>
          </a:xfrm>
          <a:prstGeom prst="rect">
            <a:avLst/>
          </a:prstGeom>
          <a:noFill/>
          <a:ln w="9525">
            <a:noFill/>
          </a:ln>
        </p:spPr>
        <p:txBody>
          <a:bodyPr anchor="t" anchorCtr="0">
            <a:spAutoFit/>
          </a:bodyPr>
          <a:lstStyle/>
          <a:p>
            <a:pPr algn="ctr" eaLnBrk="0" hangingPunct="0">
              <a:spcBef>
                <a:spcPct val="50000"/>
              </a:spcBef>
            </a:pPr>
            <a:r>
              <a:rPr lang="zh-CN" altLang="en-US" sz="2800" dirty="0">
                <a:latin typeface="Times New Roman" panose="02020603050405020304" pitchFamily="18" charset="0"/>
                <a:ea typeface="楷体_GB2312" pitchFamily="49" charset="-122"/>
              </a:rPr>
              <a:t>软件工程开发方法的介绍</a:t>
            </a:r>
          </a:p>
          <a:p>
            <a:pPr algn="ctr" eaLnBrk="0" hangingPunct="0">
              <a:spcBef>
                <a:spcPct val="50000"/>
              </a:spcBef>
            </a:pPr>
            <a:r>
              <a:rPr lang="zh-CN" altLang="en-US" sz="2800" dirty="0">
                <a:latin typeface="Times New Roman" panose="02020603050405020304" pitchFamily="18" charset="0"/>
                <a:ea typeface="楷体_GB2312" pitchFamily="49" charset="-122"/>
              </a:rPr>
              <a:t>大型程序设计选题</a:t>
            </a:r>
          </a:p>
          <a:p>
            <a:pPr algn="ctr" eaLnBrk="0" hangingPunct="0">
              <a:spcBef>
                <a:spcPct val="50000"/>
              </a:spcBef>
            </a:pPr>
            <a:r>
              <a:rPr lang="zh-CN" altLang="en-US" sz="2800" dirty="0">
                <a:latin typeface="Times New Roman" panose="02020603050405020304" pitchFamily="18" charset="0"/>
                <a:ea typeface="楷体_GB2312" pitchFamily="49" charset="-122"/>
              </a:rPr>
              <a:t>设计要求</a:t>
            </a:r>
            <a:endParaRPr lang="en-US" altLang="zh-CN" sz="2800" dirty="0">
              <a:latin typeface="Times New Roman" panose="02020603050405020304" pitchFamily="18" charset="0"/>
              <a:ea typeface="楷体_GB2312" pitchFamily="49" charset="-122"/>
            </a:endParaRPr>
          </a:p>
          <a:p>
            <a:pPr algn="ctr" eaLnBrk="0" hangingPunct="0">
              <a:spcBef>
                <a:spcPct val="50000"/>
              </a:spcBef>
            </a:pPr>
            <a:r>
              <a:rPr lang="zh-CN" altLang="en-US" sz="2800" dirty="0">
                <a:latin typeface="Times New Roman" panose="02020603050405020304" pitchFamily="18" charset="0"/>
                <a:ea typeface="楷体_GB2312" pitchFamily="49" charset="-122"/>
              </a:rPr>
              <a:t>提交物</a:t>
            </a:r>
          </a:p>
          <a:p>
            <a:pPr algn="ctr" eaLnBrk="0" hangingPunct="0">
              <a:spcBef>
                <a:spcPct val="50000"/>
              </a:spcBef>
            </a:pPr>
            <a:r>
              <a:rPr lang="zh-CN" altLang="en-US" sz="2800" dirty="0">
                <a:latin typeface="Times New Roman" panose="02020603050405020304" pitchFamily="18" charset="0"/>
                <a:ea typeface="楷体_GB2312" pitchFamily="49" charset="-122"/>
              </a:rPr>
              <a:t>成绩考核</a:t>
            </a:r>
            <a:endParaRPr lang="en-US" altLang="zh-CN" sz="2800" dirty="0">
              <a:latin typeface="Times New Roman" panose="02020603050405020304" pitchFamily="18" charset="0"/>
              <a:ea typeface="楷体_GB2312" pitchFamily="49" charset="-122"/>
            </a:endParaRPr>
          </a:p>
        </p:txBody>
      </p:sp>
      <p:sp>
        <p:nvSpPr>
          <p:cNvPr id="256007" name="Line 7"/>
          <p:cNvSpPr/>
          <p:nvPr/>
        </p:nvSpPr>
        <p:spPr>
          <a:xfrm>
            <a:off x="2851150" y="4221163"/>
            <a:ext cx="3810000" cy="0"/>
          </a:xfrm>
          <a:prstGeom prst="line">
            <a:avLst/>
          </a:prstGeom>
          <a:ln w="28575" cap="flat" cmpd="sng">
            <a:solidFill>
              <a:srgbClr val="CC0000"/>
            </a:solidFill>
            <a:prstDash val="sysDot"/>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03"/>
                                        </p:tgtEl>
                                        <p:attrNameLst>
                                          <p:attrName>style.visibility</p:attrName>
                                        </p:attrNameLst>
                                      </p:cBhvr>
                                      <p:to>
                                        <p:strVal val="visible"/>
                                      </p:to>
                                    </p:set>
                                    <p:animEffect transition="in" filter="blinds(horizontal)">
                                      <p:cBhvr>
                                        <p:cTn id="7" dur="500"/>
                                        <p:tgtEl>
                                          <p:spTgt spid="2560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560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256007"/>
                                        </p:tgtEl>
                                        <p:attrNameLst>
                                          <p:attrName>style.visibility</p:attrName>
                                        </p:attrNameLst>
                                      </p:cBhvr>
                                      <p:to>
                                        <p:strVal val="visible"/>
                                      </p:to>
                                    </p:set>
                                    <p:animEffect transition="in" filter="strips(upRight)">
                                      <p:cBhvr>
                                        <p:cTn id="16" dur="500"/>
                                        <p:tgtEl>
                                          <p:spTgt spid="256007"/>
                                        </p:tgtEl>
                                      </p:cBhvr>
                                    </p:animEffect>
                                  </p:childTnLst>
                                  <p:subTnLst>
                                    <p:audio>
                                      <p:cMediaNode>
                                        <p:cTn display="0" masterRel="sameClick">
                                          <p:stCondLst>
                                            <p:cond evt="begin" delay="0">
                                              <p:tn val="14"/>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大型程序设计选题</a:t>
            </a:r>
          </a:p>
        </p:txBody>
      </p:sp>
      <p:sp>
        <p:nvSpPr>
          <p:cNvPr id="41986"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en-US" altLang="zh-CN" sz="2400" dirty="0">
                <a:solidFill>
                  <a:srgbClr val="000000"/>
                </a:solidFill>
              </a:rPr>
              <a:t>4</a:t>
            </a:r>
            <a:r>
              <a:rPr lang="zh-CN" altLang="en-US" sz="2400" dirty="0">
                <a:solidFill>
                  <a:srgbClr val="000000"/>
                </a:solidFill>
              </a:rPr>
              <a:t>个程序设计题目</a:t>
            </a:r>
          </a:p>
          <a:p>
            <a:pPr eaLnBrk="1" hangingPunct="1">
              <a:lnSpc>
                <a:spcPct val="120000"/>
              </a:lnSpc>
            </a:pPr>
            <a:r>
              <a:rPr lang="zh-CN" altLang="en-US" sz="2400" dirty="0">
                <a:solidFill>
                  <a:srgbClr val="000000"/>
                </a:solidFill>
              </a:rPr>
              <a:t>题目要求：每道题都给出了问题的描述、基本要求、高级要求、人数限制。 </a:t>
            </a:r>
          </a:p>
          <a:p>
            <a:pPr eaLnBrk="1" hangingPunct="1">
              <a:lnSpc>
                <a:spcPct val="120000"/>
              </a:lnSpc>
            </a:pPr>
            <a:r>
              <a:rPr lang="zh-CN" altLang="en-US" sz="2400" dirty="0">
                <a:solidFill>
                  <a:srgbClr val="000000"/>
                </a:solidFill>
              </a:rPr>
              <a:t>其中“基本要求”和“高级功能”是两个不同层次的功能要求。</a:t>
            </a:r>
            <a:endParaRPr lang="en-US" altLang="zh-CN" sz="2400"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大型程序设计选题</a:t>
            </a:r>
          </a:p>
        </p:txBody>
      </p:sp>
      <p:sp>
        <p:nvSpPr>
          <p:cNvPr id="43010"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b="1" dirty="0"/>
              <a:t>安全即时通讯系统</a:t>
            </a:r>
          </a:p>
          <a:p>
            <a:pPr eaLnBrk="1" hangingPunct="1">
              <a:lnSpc>
                <a:spcPct val="120000"/>
              </a:lnSpc>
            </a:pPr>
            <a:r>
              <a:rPr lang="zh-CN" altLang="en-US" sz="2400" b="1" dirty="0">
                <a:sym typeface="+mn-ea"/>
              </a:rPr>
              <a:t>新闻个性化采集推荐</a:t>
            </a:r>
            <a:r>
              <a:rPr lang="zh-CN" altLang="zh-CN" sz="2400" b="1" dirty="0">
                <a:sym typeface="+mn-ea"/>
              </a:rPr>
              <a:t>系统 </a:t>
            </a:r>
          </a:p>
          <a:p>
            <a:pPr eaLnBrk="1" hangingPunct="1">
              <a:lnSpc>
                <a:spcPct val="120000"/>
              </a:lnSpc>
            </a:pPr>
            <a:r>
              <a:rPr lang="zh-CN" altLang="en-US" sz="2400" b="1" dirty="0">
                <a:sym typeface="+mn-ea"/>
              </a:rPr>
              <a:t>恶意软件检测</a:t>
            </a:r>
            <a:r>
              <a:rPr lang="zh-CN" altLang="zh-CN" sz="2400" b="1" dirty="0">
                <a:sym typeface="+mn-ea"/>
              </a:rPr>
              <a:t>系统</a:t>
            </a:r>
          </a:p>
          <a:p>
            <a:pPr eaLnBrk="1" hangingPunct="1">
              <a:lnSpc>
                <a:spcPct val="120000"/>
              </a:lnSpc>
            </a:pPr>
            <a:r>
              <a:rPr lang="zh-CN" altLang="zh-CN" sz="2400" b="1" dirty="0">
                <a:sym typeface="+mn-ea"/>
              </a:rPr>
              <a:t>图像内容过滤系统</a:t>
            </a:r>
          </a:p>
          <a:p>
            <a:pPr eaLnBrk="1" hangingPunct="1">
              <a:lnSpc>
                <a:spcPct val="120000"/>
              </a:lnSpc>
            </a:pPr>
            <a:r>
              <a:rPr lang="zh-CN" altLang="zh-CN" sz="2400" b="1" dirty="0"/>
              <a:t>自选题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安全即时通讯系统</a:t>
            </a:r>
            <a:endParaRPr lang="en-US" altLang="zh-CN" sz="3600" b="1" dirty="0">
              <a:latin typeface="Times New Roman" panose="02020603050405020304" pitchFamily="18" charset="0"/>
            </a:endParaRPr>
          </a:p>
        </p:txBody>
      </p:sp>
      <p:sp>
        <p:nvSpPr>
          <p:cNvPr id="44034" name="Rectangle 3"/>
          <p:cNvSpPr>
            <a:spLocks noGrp="1"/>
          </p:cNvSpPr>
          <p:nvPr>
            <p:ph idx="1"/>
          </p:nvPr>
        </p:nvSpPr>
        <p:spPr>
          <a:xfrm>
            <a:off x="838200" y="1676400"/>
            <a:ext cx="8077200" cy="5181600"/>
          </a:xfrm>
        </p:spPr>
        <p:txBody>
          <a:bodyPr vert="horz" wrap="square" lIns="91440" tIns="45720" rIns="91440" bIns="45720" anchor="t" anchorCtr="0"/>
          <a:lstStyle/>
          <a:p>
            <a:pPr eaLnBrk="1" hangingPunct="1">
              <a:lnSpc>
                <a:spcPct val="120000"/>
              </a:lnSpc>
            </a:pPr>
            <a:r>
              <a:rPr lang="zh-CN" altLang="en-US" sz="2400" dirty="0">
                <a:solidFill>
                  <a:srgbClr val="000000"/>
                </a:solidFill>
              </a:rPr>
              <a:t>问题描述：</a:t>
            </a:r>
          </a:p>
          <a:p>
            <a:pPr lvl="1" eaLnBrk="1" hangingPunct="1">
              <a:lnSpc>
                <a:spcPct val="120000"/>
              </a:lnSpc>
            </a:pPr>
            <a:r>
              <a:rPr lang="zh-CN" altLang="zh-CN" sz="2000" dirty="0"/>
              <a:t>安全即时通讯系统是</a:t>
            </a:r>
            <a:r>
              <a:rPr lang="zh-CN" altLang="en-US" sz="2000" dirty="0"/>
              <a:t>利用</a:t>
            </a:r>
            <a:r>
              <a:rPr lang="en-US" altLang="zh-CN" sz="2000" dirty="0"/>
              <a:t>C/S</a:t>
            </a:r>
            <a:r>
              <a:rPr lang="zh-CN" altLang="en-US" sz="2000" dirty="0"/>
              <a:t>和</a:t>
            </a:r>
            <a:r>
              <a:rPr lang="en-US" altLang="zh-CN" sz="2000" dirty="0"/>
              <a:t>P2P</a:t>
            </a:r>
            <a:r>
              <a:rPr lang="zh-CN" altLang="en-US" sz="2000" dirty="0"/>
              <a:t>的混合架构实现即时通讯，采用对称密码、非对称密码、信息隐藏等实现消息的秘密传输。 </a:t>
            </a:r>
            <a:endParaRPr lang="en-US" altLang="zh-CN" sz="2000" dirty="0"/>
          </a:p>
          <a:p>
            <a:pPr eaLnBrk="1" hangingPunct="1">
              <a:lnSpc>
                <a:spcPct val="120000"/>
              </a:lnSpc>
            </a:pPr>
            <a:r>
              <a:rPr lang="zh-CN" altLang="en-US" sz="2400" dirty="0">
                <a:solidFill>
                  <a:srgbClr val="000000"/>
                </a:solidFill>
              </a:rPr>
              <a:t>基本功能（最低要求）</a:t>
            </a:r>
            <a:r>
              <a:rPr lang="en-US" altLang="zh-CN" sz="2400" dirty="0">
                <a:solidFill>
                  <a:srgbClr val="000000"/>
                </a:solidFill>
              </a:rPr>
              <a:t> </a:t>
            </a:r>
            <a:r>
              <a:rPr lang="zh-CN" altLang="en-US" sz="2400" dirty="0">
                <a:solidFill>
                  <a:srgbClr val="000000"/>
                </a:solidFill>
              </a:rPr>
              <a:t>：</a:t>
            </a:r>
            <a:endParaRPr lang="zh-CN" altLang="zh-CN" sz="1600" dirty="0"/>
          </a:p>
          <a:p>
            <a:pPr lvl="1" eaLnBrk="1" hangingPunct="1"/>
            <a:r>
              <a:rPr lang="zh-CN" altLang="en-US" sz="1600" dirty="0"/>
              <a:t>客户端：</a:t>
            </a:r>
            <a:endParaRPr lang="en-US" altLang="zh-CN" sz="1600" dirty="0"/>
          </a:p>
          <a:p>
            <a:pPr lvl="2" eaLnBrk="1" hangingPunct="1"/>
            <a:r>
              <a:rPr lang="zh-CN" altLang="en-US" sz="1600" dirty="0"/>
              <a:t>注册：与集中服务器通信完成注册，包括用户名、密码、邮箱</a:t>
            </a:r>
          </a:p>
          <a:p>
            <a:pPr lvl="2" eaLnBrk="1" hangingPunct="1"/>
            <a:r>
              <a:rPr lang="zh-CN" altLang="en-US" sz="1600" dirty="0"/>
              <a:t>认证登陆：与集中服务器通信完成用户名、口令认证登陆</a:t>
            </a:r>
          </a:p>
          <a:p>
            <a:pPr lvl="2" eaLnBrk="1" hangingPunct="1"/>
            <a:r>
              <a:rPr lang="zh-CN" altLang="en-US" sz="1600" dirty="0"/>
              <a:t>通信录管理功能，实现对通信录好友的添加、删除</a:t>
            </a:r>
          </a:p>
          <a:p>
            <a:pPr lvl="2" eaLnBrk="1" hangingPunct="1"/>
            <a:r>
              <a:rPr lang="zh-CN" altLang="en-US" sz="1600" dirty="0"/>
              <a:t>即时通讯功能：实现与通信录好友间的信息发送</a:t>
            </a:r>
            <a:r>
              <a:rPr lang="en-US" altLang="zh-CN" sz="1600" dirty="0"/>
              <a:t>/</a:t>
            </a:r>
            <a:r>
              <a:rPr lang="zh-CN" altLang="en-US" sz="1600" dirty="0"/>
              <a:t>接收</a:t>
            </a:r>
            <a:endParaRPr lang="en-US" altLang="zh-CN" sz="1600" dirty="0"/>
          </a:p>
          <a:p>
            <a:pPr lvl="2" eaLnBrk="1" hangingPunct="1"/>
            <a:r>
              <a:rPr lang="zh-CN" altLang="en-US" sz="1600" dirty="0"/>
              <a:t>端到端透明加解密功能：采用非对称密码体制协商加密秘钥，用对称密码算法进行加解密，实现端到端的透明加解密</a:t>
            </a:r>
            <a:endParaRPr lang="en-US" altLang="zh-CN" sz="1600" dirty="0"/>
          </a:p>
          <a:p>
            <a:pPr lvl="2" eaLnBrk="1" hangingPunct="1"/>
            <a:r>
              <a:rPr lang="zh-CN" altLang="en-US" sz="1600" dirty="0"/>
              <a:t>信息隐藏功能：实现以图片为载体的透明嵌入提取功能</a:t>
            </a:r>
            <a:endParaRPr lang="en-US" altLang="zh-CN" sz="1600" dirty="0"/>
          </a:p>
          <a:p>
            <a:pPr lvl="2" eaLnBrk="1" hangingPunct="1"/>
            <a:r>
              <a:rPr lang="zh-CN" altLang="en-US" sz="1600" dirty="0"/>
              <a:t>人机交互界面</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sym typeface="+mn-ea"/>
              </a:rPr>
              <a:t>安全即时通讯系统</a:t>
            </a:r>
            <a:endParaRPr lang="en-US" altLang="zh-CN" sz="3600" b="1" dirty="0">
              <a:latin typeface="Times New Roman" panose="02020603050405020304" pitchFamily="18" charset="0"/>
            </a:endParaRPr>
          </a:p>
        </p:txBody>
      </p:sp>
      <p:sp>
        <p:nvSpPr>
          <p:cNvPr id="260099" name="Rectangle 3"/>
          <p:cNvSpPr>
            <a:spLocks noGrp="1" noChangeArrowheads="1"/>
          </p:cNvSpPr>
          <p:nvPr>
            <p:ph idx="1"/>
          </p:nvPr>
        </p:nvSpPr>
        <p:spPr>
          <a:xfrm>
            <a:off x="838200" y="1676400"/>
            <a:ext cx="8077200" cy="4129088"/>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defRPr/>
            </a:pPr>
            <a:r>
              <a:rPr kumimoji="0" lang="zh-CN" altLang="en-US" sz="2400" b="0" i="0" u="none" strike="noStrike" kern="0" cap="none" spc="0" normalizeH="0" baseline="0" noProof="0" dirty="0" smtClean="0">
                <a:ln>
                  <a:noFill/>
                </a:ln>
                <a:solidFill>
                  <a:srgbClr val="000000"/>
                </a:solidFill>
                <a:effectLst/>
                <a:uLnTx/>
                <a:uFillTx/>
                <a:latin typeface="+mn-lt"/>
                <a:ea typeface="+mn-ea"/>
                <a:cs typeface="+mn-cs"/>
              </a:rPr>
              <a:t>基本功能（最低要求）</a:t>
            </a:r>
            <a:r>
              <a:rPr kumimoji="0" lang="en-US" altLang="zh-CN" sz="2400" b="0" i="0" u="none" strike="noStrike" kern="0" cap="none" spc="0" normalizeH="0" baseline="0" noProof="0" dirty="0" smtClean="0">
                <a:ln>
                  <a:noFill/>
                </a:ln>
                <a:solidFill>
                  <a:srgbClr val="000000"/>
                </a:solidFill>
                <a:effectLst/>
                <a:uLnTx/>
                <a:uFillTx/>
                <a:latin typeface="+mn-lt"/>
                <a:ea typeface="+mn-ea"/>
                <a:cs typeface="+mn-cs"/>
              </a:rPr>
              <a:t> </a:t>
            </a:r>
            <a:r>
              <a:rPr kumimoji="0" lang="zh-CN" altLang="en-US" sz="2400" b="0" i="0" u="none" strike="noStrike" kern="0" cap="none" spc="0" normalizeH="0" baseline="0" noProof="0" dirty="0" smtClean="0">
                <a:ln>
                  <a:noFill/>
                </a:ln>
                <a:solidFill>
                  <a:srgbClr val="000000"/>
                </a:solidFill>
                <a:effectLst/>
                <a:uLnTx/>
                <a:uFillTx/>
                <a:latin typeface="+mn-lt"/>
                <a:ea typeface="+mn-ea"/>
                <a:cs typeface="+mn-cs"/>
              </a:rPr>
              <a:t>：</a:t>
            </a:r>
            <a:endParaRPr kumimoji="0" lang="zh-CN" altLang="zh-CN" sz="16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defRPr/>
            </a:pP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集中服务器：</a:t>
            </a:r>
            <a:endParaRPr kumimoji="0" lang="en-US" altLang="zh-CN" sz="1600" b="0" i="0" u="none" strike="noStrike" kern="0" cap="none" spc="0" normalizeH="0" baseline="0" noProof="0" dirty="0" smtClean="0">
              <a:ln>
                <a:noFill/>
              </a:ln>
              <a:solidFill>
                <a:schemeClr val="tx1"/>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用户注册：与用户通信完成注册（做必要的检验）</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用户验证：验证用户名和密码</a:t>
            </a:r>
            <a:endParaRPr kumimoji="0" lang="en-US" altLang="zh-CN" sz="1600" b="0" i="0" u="none" strike="noStrike" kern="0" cap="none" spc="0" normalizeH="0" baseline="0" noProof="0" dirty="0" smtClean="0">
              <a:ln>
                <a:noFill/>
              </a:ln>
              <a:solidFill>
                <a:schemeClr val="tx1"/>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0" lang="zh-CN" altLang="en-US" sz="1600" b="0" i="0" u="none" strike="noStrike" kern="0" cap="none" spc="0" normalizeH="0" baseline="0" noProof="0" dirty="0">
                <a:ln>
                  <a:noFill/>
                </a:ln>
                <a:solidFill>
                  <a:schemeClr val="tx1"/>
                </a:solidFill>
                <a:effectLst/>
                <a:uLnTx/>
                <a:uFillTx/>
                <a:latin typeface="+mn-lt"/>
                <a:ea typeface="+mn-ea"/>
                <a:cs typeface="+mn-ea"/>
              </a:rPr>
              <a:t>用户公</a:t>
            </a: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钥提供：用户在发送</a:t>
            </a:r>
            <a:r>
              <a:rPr kumimoji="0" lang="zh-CN" altLang="en-US" sz="1600" b="0" i="0" u="none" strike="noStrike" kern="0" cap="none" spc="0" normalizeH="0" baseline="0" noProof="0" dirty="0">
                <a:ln>
                  <a:noFill/>
                </a:ln>
                <a:solidFill>
                  <a:schemeClr val="tx1"/>
                </a:solidFill>
                <a:effectLst/>
                <a:uLnTx/>
                <a:uFillTx/>
                <a:latin typeface="+mn-lt"/>
                <a:ea typeface="+mn-ea"/>
                <a:cs typeface="+mn-ea"/>
              </a:rPr>
              <a:t>文件</a:t>
            </a: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时，与用户通信发送好友的</a:t>
            </a:r>
            <a:r>
              <a:rPr kumimoji="0" lang="zh-CN" altLang="en-US" sz="1600" b="0" i="0" u="none" strike="noStrike" kern="0" cap="none" spc="0" normalizeH="0" baseline="0" noProof="0" dirty="0">
                <a:ln>
                  <a:noFill/>
                </a:ln>
                <a:solidFill>
                  <a:schemeClr val="tx1"/>
                </a:solidFill>
                <a:effectLst/>
                <a:uLnTx/>
                <a:uFillTx/>
                <a:latin typeface="+mn-lt"/>
                <a:ea typeface="+mn-ea"/>
                <a:cs typeface="+mn-ea"/>
              </a:rPr>
              <a:t>公钥</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用户在线状态维护：当用户在线时，记录</a:t>
            </a:r>
            <a:r>
              <a:rPr kumimoji="0" lang="zh-CN" altLang="en-US" sz="1600" b="0" i="0" u="none" strike="noStrike" kern="0" cap="none" spc="0" normalizeH="0" baseline="0" noProof="0" dirty="0">
                <a:ln>
                  <a:noFill/>
                </a:ln>
                <a:solidFill>
                  <a:schemeClr val="tx1"/>
                </a:solidFill>
                <a:effectLst/>
                <a:uLnTx/>
                <a:uFillTx/>
                <a:latin typeface="+mn-lt"/>
                <a:ea typeface="+mn-ea"/>
                <a:cs typeface="+mn-ea"/>
              </a:rPr>
              <a:t>保存</a:t>
            </a: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用户的在线状态、</a:t>
            </a:r>
            <a:r>
              <a:rPr kumimoji="0" lang="en-US" altLang="zh-CN" sz="1600" b="0" i="0" u="none" strike="noStrike" kern="0" cap="none" spc="0" normalizeH="0" baseline="0" noProof="0" dirty="0" smtClean="0">
                <a:ln>
                  <a:noFill/>
                </a:ln>
                <a:solidFill>
                  <a:schemeClr val="tx1"/>
                </a:solidFill>
                <a:effectLst/>
                <a:uLnTx/>
                <a:uFillTx/>
                <a:latin typeface="+mn-lt"/>
                <a:ea typeface="+mn-ea"/>
                <a:cs typeface="+mn-ea"/>
              </a:rPr>
              <a:t>IP</a:t>
            </a: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地址、端口号</a:t>
            </a:r>
            <a:endParaRPr kumimoji="0" lang="en-US" altLang="zh-CN" sz="1600" b="0" i="0" u="none" strike="noStrike" kern="0" cap="none" spc="0" normalizeH="0" baseline="0" noProof="0" dirty="0" smtClean="0">
              <a:ln>
                <a:noFill/>
              </a:ln>
              <a:solidFill>
                <a:schemeClr val="tx1"/>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用户在线列表发放：负责向用户发送其好友的在线列表（包括好友用户名、</a:t>
            </a:r>
            <a:r>
              <a:rPr kumimoji="0" lang="en-US" altLang="zh-CN" sz="1600" b="0" i="0" u="none" strike="noStrike" kern="0" cap="none" spc="0" normalizeH="0" baseline="0" noProof="0" dirty="0" smtClean="0">
                <a:ln>
                  <a:noFill/>
                </a:ln>
                <a:solidFill>
                  <a:schemeClr val="tx1"/>
                </a:solidFill>
                <a:effectLst/>
                <a:uLnTx/>
                <a:uFillTx/>
                <a:latin typeface="+mn-lt"/>
                <a:ea typeface="+mn-ea"/>
                <a:cs typeface="+mn-ea"/>
              </a:rPr>
              <a:t>IP</a:t>
            </a: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地址、端口号）</a:t>
            </a:r>
            <a:endParaRPr kumimoji="0" lang="en-US" altLang="zh-CN" sz="1400" b="0" i="0" u="none" strike="noStrike" kern="0" cap="none" spc="0" normalizeH="0" baseline="0" noProof="0" dirty="0" smtClean="0">
              <a:ln>
                <a:noFill/>
              </a:ln>
              <a:solidFill>
                <a:schemeClr val="tx1"/>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z"/>
              <a:defRPr/>
            </a:pPr>
            <a:r>
              <a:rPr kumimoji="0" lang="zh-CN" altLang="en-US" sz="2400" b="0" i="0" u="none" strike="noStrike" kern="0" cap="none" spc="0" normalizeH="0" baseline="0" noProof="0" dirty="0" smtClean="0">
                <a:ln>
                  <a:noFill/>
                </a:ln>
                <a:solidFill>
                  <a:srgbClr val="000000"/>
                </a:solidFill>
                <a:effectLst/>
                <a:uLnTx/>
                <a:uFillTx/>
                <a:latin typeface="+mn-lt"/>
                <a:ea typeface="+mn-ea"/>
                <a:cs typeface="+mn-cs"/>
              </a:rPr>
              <a:t>高级功能</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defRPr/>
            </a:pPr>
            <a:r>
              <a:rPr kumimoji="0" lang="zh-CN" altLang="en-US" sz="1600" b="0" i="0" u="none" strike="noStrike" kern="0" cap="none" spc="0" normalizeH="0" baseline="0" noProof="0" dirty="0" smtClean="0">
                <a:ln>
                  <a:noFill/>
                </a:ln>
                <a:solidFill>
                  <a:schemeClr val="tx1"/>
                </a:solidFill>
                <a:effectLst/>
                <a:uLnTx/>
                <a:uFillTx/>
                <a:latin typeface="+mn-lt"/>
                <a:ea typeface="+mn-ea"/>
                <a:cs typeface="+mn-ea"/>
              </a:rPr>
              <a:t>语音聊天透明加解密</a:t>
            </a:r>
            <a:endParaRPr kumimoji="0" lang="en-US" altLang="zh-CN" sz="16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defRPr/>
            </a:pPr>
            <a:r>
              <a:rPr kumimoji="1" lang="zh-CN" altLang="zh-CN" sz="1600" b="0" i="0" u="none" strike="noStrike" kern="0" cap="none" spc="0" normalizeH="0" baseline="0" noProof="0" dirty="0">
                <a:ln>
                  <a:noFill/>
                </a:ln>
                <a:solidFill>
                  <a:schemeClr val="tx1"/>
                </a:solidFill>
                <a:effectLst/>
                <a:uLnTx/>
                <a:uFillTx/>
                <a:latin typeface="+mn-lt"/>
                <a:ea typeface="+mn-ea"/>
                <a:cs typeface="+mn-ea"/>
              </a:rPr>
              <a:t>完成功能后，可进行创新设计</a:t>
            </a:r>
            <a:r>
              <a:rPr kumimoji="1" lang="zh-CN" altLang="zh-CN" sz="1600" b="0" i="0" u="none" strike="noStrike" kern="0" cap="none" spc="0" normalizeH="0" baseline="0" noProof="0" dirty="0" smtClean="0">
                <a:ln>
                  <a:noFill/>
                </a:ln>
                <a:solidFill>
                  <a:schemeClr val="tx1"/>
                </a:solidFill>
                <a:effectLst/>
                <a:uLnTx/>
                <a:uFillTx/>
                <a:latin typeface="+mn-lt"/>
                <a:ea typeface="+mn-ea"/>
                <a:cs typeface="+mn-ea"/>
              </a:rPr>
              <a:t>。</a:t>
            </a:r>
            <a:endParaRPr kumimoji="0" lang="en-US" altLang="zh-CN" sz="1600" b="0" i="0" u="none" strike="noStrike" kern="0" cap="none" spc="0" normalizeH="0" baseline="0" noProof="0" dirty="0" smtClean="0">
              <a:ln>
                <a:noFill/>
              </a:ln>
              <a:solidFill>
                <a:schemeClr val="tx1"/>
              </a:solidFill>
              <a:effectLst/>
              <a:uLnTx/>
              <a:uFillTx/>
              <a:latin typeface="+mn-lt"/>
              <a:ea typeface="+mn-ea"/>
              <a:cs typeface="+mn-ea"/>
            </a:endParaRPr>
          </a:p>
          <a:p>
            <a:pPr marL="342900" marR="0" lvl="1"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defRPr/>
            </a:pP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人数限制：</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5</a:t>
            </a:r>
            <a:r>
              <a:rPr kumimoji="0" lang="zh-CN" altLang="en-US" sz="2400" b="0" i="0" u="none" strike="noStrike" kern="0" cap="none" spc="0" normalizeH="0" baseline="0" noProof="0" dirty="0" smtClean="0">
                <a:ln>
                  <a:noFill/>
                </a:ln>
                <a:solidFill>
                  <a:schemeClr val="tx1"/>
                </a:solidFill>
                <a:effectLst/>
                <a:uLnTx/>
                <a:uFillTx/>
                <a:latin typeface="+mn-lt"/>
                <a:ea typeface="+mn-ea"/>
                <a:cs typeface="+mn-cs"/>
              </a:rPr>
              <a:t>人</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defRPr/>
            </a:pPr>
            <a:endParaRPr kumimoji="0" lang="zh-CN" altLang="zh-CN" sz="1600" b="0" i="0" u="none" strike="noStrike" kern="0" cap="none" spc="0" normalizeH="0" baseline="0" noProof="0" dirty="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defRPr/>
            </a:pPr>
            <a:endParaRPr kumimoji="0" lang="zh-CN" altLang="en-US" sz="1600" b="0" i="0" u="none" strike="noStrike" kern="0" cap="none" spc="0" normalizeH="0" baseline="0" noProof="0" dirty="0" smtClean="0">
              <a:ln>
                <a:noFill/>
              </a:ln>
              <a:solidFill>
                <a:schemeClr val="tx1"/>
              </a:solidFill>
              <a:effectLst/>
              <a:uLnTx/>
              <a:uFillTx/>
              <a:latin typeface="+mn-lt"/>
              <a:ea typeface="+mn-ea"/>
              <a:cs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t>新闻个性化采集推荐</a:t>
            </a:r>
            <a:r>
              <a:rPr lang="zh-CN" altLang="zh-CN" sz="3600" b="1" dirty="0"/>
              <a:t>系统 </a:t>
            </a:r>
            <a:endParaRPr lang="en-US" altLang="zh-CN" sz="3600" b="1" dirty="0"/>
          </a:p>
        </p:txBody>
      </p:sp>
      <p:sp>
        <p:nvSpPr>
          <p:cNvPr id="46082"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问题描述：新闻个性化采集推荐系统是基于开放的主流新闻平台、门户网站，利用网络爬虫、文本分类、相似度计算、个性化推荐等技术，根据个人的兴趣推送相关的实时新闻。</a:t>
            </a:r>
          </a:p>
          <a:p>
            <a:pPr eaLnBrk="1" hangingPunct="1">
              <a:lnSpc>
                <a:spcPct val="120000"/>
              </a:lnSpc>
            </a:pPr>
            <a:r>
              <a:rPr lang="zh-CN" altLang="en-US" sz="2400" dirty="0">
                <a:solidFill>
                  <a:srgbClr val="000000"/>
                </a:solidFill>
              </a:rPr>
              <a:t>基本功能：</a:t>
            </a:r>
          </a:p>
          <a:p>
            <a:pPr lvl="1" eaLnBrk="1" hangingPunct="1">
              <a:lnSpc>
                <a:spcPct val="120000"/>
              </a:lnSpc>
            </a:pPr>
            <a:r>
              <a:rPr lang="zh-CN" altLang="en-US" sz="2000" dirty="0"/>
              <a:t>用户注册、登录：用户基本信息及用户感兴趣新闻类别初选</a:t>
            </a:r>
          </a:p>
          <a:p>
            <a:pPr lvl="1" eaLnBrk="1" hangingPunct="1">
              <a:lnSpc>
                <a:spcPct val="120000"/>
              </a:lnSpc>
            </a:pPr>
            <a:r>
              <a:rPr lang="zh-CN" altLang="en-US" sz="2000" dirty="0"/>
              <a:t>网络爬虫</a:t>
            </a:r>
            <a:r>
              <a:rPr lang="zh-CN" altLang="zh-CN" sz="2000" dirty="0"/>
              <a:t>：</a:t>
            </a:r>
            <a:r>
              <a:rPr lang="zh-CN" altLang="en-US" sz="2000" dirty="0"/>
              <a:t>实现对主流新闻平台、门户网站中新闻的采集，只采集与用户兴趣相关的新闻，其他新闻过滤</a:t>
            </a:r>
            <a:r>
              <a:rPr lang="zh-CN" altLang="zh-CN" sz="2000" dirty="0"/>
              <a:t>；</a:t>
            </a:r>
          </a:p>
          <a:p>
            <a:pPr lvl="1" eaLnBrk="1" hangingPunct="1">
              <a:lnSpc>
                <a:spcPct val="120000"/>
              </a:lnSpc>
            </a:pPr>
            <a:r>
              <a:rPr lang="zh-CN" altLang="en-US" sz="2000" dirty="0"/>
              <a:t>新闻内容分析</a:t>
            </a:r>
            <a:r>
              <a:rPr lang="zh-CN" altLang="zh-CN" sz="2000" dirty="0"/>
              <a:t>：</a:t>
            </a:r>
            <a:r>
              <a:rPr lang="zh-CN" altLang="en-US" sz="2000" dirty="0"/>
              <a:t>实现对下载新闻网页的正文内容提取、自动分词、特征表示</a:t>
            </a:r>
            <a:r>
              <a:rPr lang="zh-CN" altLang="zh-CN" sz="2000" dirty="0"/>
              <a:t>；</a:t>
            </a:r>
            <a:endParaRPr lang="en-US" altLang="zh-CN" sz="2000" dirty="0"/>
          </a:p>
          <a:p>
            <a:pPr lvl="1" eaLnBrk="1" hangingPunct="1">
              <a:lnSpc>
                <a:spcPct val="120000"/>
              </a:lnSpc>
            </a:pPr>
            <a:r>
              <a:rPr lang="zh-CN" altLang="en-US" sz="2000" dirty="0"/>
              <a:t>用户浏览日志存储及分析：用户浏览新闻</a:t>
            </a:r>
            <a:r>
              <a:rPr lang="zh-CN" altLang="en-US" sz="2000" dirty="0">
                <a:sym typeface="+mn-ea"/>
              </a:rPr>
              <a:t>历史、用户浏览日志挖掘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3"/>
          <p:cNvSpPr>
            <a:spLocks noGrp="1"/>
          </p:cNvSpPr>
          <p:nvPr>
            <p:ph type="sldNum" sz="quarter" idx="12"/>
          </p:nvPr>
        </p:nvSpPr>
        <p:spPr>
          <a:xfrm>
            <a:off x="431800" y="6229350"/>
            <a:ext cx="1905000" cy="45720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spcBef>
                <a:spcPct val="50000"/>
              </a:spcBef>
            </a:pPr>
            <a:fld id="{9A0DB2DC-4C9A-4742-B13C-FB6460FD3503}" type="slidenum">
              <a:rPr lang="en-US" altLang="zh-CN" sz="1400" dirty="0">
                <a:latin typeface="Verdana" panose="020B0604030504040204" pitchFamily="34" charset="0"/>
              </a:rPr>
              <a:t>3</a:t>
            </a:fld>
            <a:endParaRPr lang="en-US" altLang="zh-CN" sz="1400" dirty="0">
              <a:latin typeface="Verdana" panose="020B0604030504040204" pitchFamily="34" charset="0"/>
            </a:endParaRPr>
          </a:p>
        </p:txBody>
      </p:sp>
      <p:sp>
        <p:nvSpPr>
          <p:cNvPr id="9218" name="Rectangle 2"/>
          <p:cNvSpPr>
            <a:spLocks noGrp="1"/>
          </p:cNvSpPr>
          <p:nvPr>
            <p:ph type="title"/>
          </p:nvPr>
        </p:nvSpPr>
        <p:spPr/>
        <p:txBody>
          <a:bodyPr vert="horz" wrap="square" lIns="91440" tIns="45720" rIns="91440" bIns="45720" anchor="b" anchorCtr="0"/>
          <a:lstStyle/>
          <a:p>
            <a:pPr eaLnBrk="1" hangingPunct="1"/>
            <a:r>
              <a:rPr lang="en-US" altLang="zh-CN" dirty="0"/>
              <a:t>“</a:t>
            </a:r>
            <a:r>
              <a:rPr lang="zh-CN" altLang="en-US" dirty="0"/>
              <a:t>工程化”的基本原则</a:t>
            </a:r>
          </a:p>
        </p:txBody>
      </p:sp>
      <p:sp>
        <p:nvSpPr>
          <p:cNvPr id="517123" name="Rectangle 3"/>
          <p:cNvSpPr>
            <a:spLocks noGrp="1"/>
          </p:cNvSpPr>
          <p:nvPr>
            <p:ph idx="1"/>
          </p:nvPr>
        </p:nvSpPr>
        <p:spPr/>
        <p:txBody>
          <a:bodyPr vert="horz" wrap="square" lIns="91440" tIns="45720" rIns="91440" bIns="45720" anchor="t" anchorCtr="0"/>
          <a:lstStyle/>
          <a:p>
            <a:pPr eaLnBrk="1" hangingPunct="1"/>
            <a:r>
              <a:rPr lang="zh-CN" altLang="en-US" dirty="0"/>
              <a:t>分解</a:t>
            </a:r>
          </a:p>
          <a:p>
            <a:pPr lvl="1" eaLnBrk="1" hangingPunct="1"/>
            <a:r>
              <a:rPr lang="zh-CN" altLang="en-US" dirty="0"/>
              <a:t>将复杂的、难操作的事物分解为较简单的、易处理的事物，然后一一加以解决</a:t>
            </a:r>
          </a:p>
          <a:p>
            <a:pPr eaLnBrk="1" hangingPunct="1"/>
            <a:r>
              <a:rPr lang="zh-CN" altLang="en-US" dirty="0"/>
              <a:t>计划</a:t>
            </a:r>
          </a:p>
          <a:p>
            <a:pPr lvl="1" eaLnBrk="1" hangingPunct="1"/>
            <a:r>
              <a:rPr lang="zh-CN" altLang="en-US" dirty="0"/>
              <a:t>统筹安排要解决问题的时间、费用等等，严格按计划组织工程实施</a:t>
            </a:r>
          </a:p>
          <a:p>
            <a:pPr eaLnBrk="1" hangingPunct="1"/>
            <a:r>
              <a:rPr lang="zh-CN" altLang="en-US" dirty="0"/>
              <a:t>规范</a:t>
            </a:r>
          </a:p>
          <a:p>
            <a:pPr lvl="1" eaLnBrk="1" hangingPunct="1"/>
            <a:r>
              <a:rPr lang="zh-CN" altLang="en-US" dirty="0"/>
              <a:t>工程实施过程中，严格按照各种规范、技术文件进行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Clr clrSpc="rgb" dir="cw">
                                      <p:cBhvr override="childStyle">
                                        <p:cTn id="6" dur="100" fill="hold"/>
                                        <p:tgtEl>
                                          <p:spTgt spid="517123">
                                            <p:txEl>
                                              <p:pRg st="0" end="0"/>
                                            </p:txEl>
                                          </p:spTgt>
                                        </p:tgtEl>
                                        <p:attrNameLst>
                                          <p:attrName>style.color</p:attrName>
                                        </p:attrNameLst>
                                      </p:cBhvr>
                                      <p:to>
                                        <a:schemeClr val="accent2"/>
                                      </p:to>
                                    </p:animClr>
                                    <p:animClr clrSpc="rgb" dir="cw">
                                      <p:cBhvr>
                                        <p:cTn id="7" dur="100" fill="hold"/>
                                        <p:tgtEl>
                                          <p:spTgt spid="517123">
                                            <p:txEl>
                                              <p:pRg st="0" end="0"/>
                                            </p:txEl>
                                          </p:spTgt>
                                        </p:tgtEl>
                                        <p:attrNameLst>
                                          <p:attrName>fillcolor</p:attrName>
                                        </p:attrNameLst>
                                      </p:cBhvr>
                                      <p:to>
                                        <a:schemeClr val="accent2"/>
                                      </p:to>
                                    </p:animClr>
                                    <p:set>
                                      <p:cBhvr>
                                        <p:cTn id="8" dur="100" fill="hold"/>
                                        <p:tgtEl>
                                          <p:spTgt spid="517123">
                                            <p:txEl>
                                              <p:pRg st="0" end="0"/>
                                            </p:txEl>
                                          </p:spTgt>
                                        </p:tgtEl>
                                        <p:attrNameLst>
                                          <p:attrName>fill.type</p:attrName>
                                        </p:attrNameLst>
                                      </p:cBhvr>
                                      <p:to>
                                        <p:strVal val="solid"/>
                                      </p:to>
                                    </p:set>
                                    <p:set>
                                      <p:cBhvr>
                                        <p:cTn id="9" dur="100" fill="hold"/>
                                        <p:tgtEl>
                                          <p:spTgt spid="517123">
                                            <p:txEl>
                                              <p:pRg st="0" end="0"/>
                                            </p:txEl>
                                          </p:spTgt>
                                        </p:tgtEl>
                                        <p:attrNameLst>
                                          <p:attrName>fill.on</p:attrName>
                                        </p:attrNameLst>
                                      </p:cBhvr>
                                      <p:to>
                                        <p:strVal val="true"/>
                                      </p:to>
                                    </p:set>
                                    <p:animRot by="120000">
                                      <p:cBhvr>
                                        <p:cTn id="10" dur="100" fill="hold">
                                          <p:stCondLst>
                                            <p:cond delay="0"/>
                                          </p:stCondLst>
                                        </p:cTn>
                                        <p:tgtEl>
                                          <p:spTgt spid="517123">
                                            <p:txEl>
                                              <p:pRg st="0" end="0"/>
                                            </p:txEl>
                                          </p:spTgt>
                                        </p:tgtEl>
                                        <p:attrNameLst>
                                          <p:attrName>r</p:attrName>
                                        </p:attrNameLst>
                                      </p:cBhvr>
                                    </p:animRot>
                                    <p:animRot by="-240000">
                                      <p:cBhvr>
                                        <p:cTn id="11" dur="200" fill="hold">
                                          <p:stCondLst>
                                            <p:cond delay="200"/>
                                          </p:stCondLst>
                                        </p:cTn>
                                        <p:tgtEl>
                                          <p:spTgt spid="517123">
                                            <p:txEl>
                                              <p:pRg st="0" end="0"/>
                                            </p:txEl>
                                          </p:spTgt>
                                        </p:tgtEl>
                                        <p:attrNameLst>
                                          <p:attrName>r</p:attrName>
                                        </p:attrNameLst>
                                      </p:cBhvr>
                                    </p:animRot>
                                    <p:animRot by="240000">
                                      <p:cBhvr>
                                        <p:cTn id="12" dur="200" fill="hold">
                                          <p:stCondLst>
                                            <p:cond delay="400"/>
                                          </p:stCondLst>
                                        </p:cTn>
                                        <p:tgtEl>
                                          <p:spTgt spid="517123">
                                            <p:txEl>
                                              <p:pRg st="0" end="0"/>
                                            </p:txEl>
                                          </p:spTgt>
                                        </p:tgtEl>
                                        <p:attrNameLst>
                                          <p:attrName>r</p:attrName>
                                        </p:attrNameLst>
                                      </p:cBhvr>
                                    </p:animRot>
                                    <p:animRot by="-240000">
                                      <p:cBhvr>
                                        <p:cTn id="13" dur="200" fill="hold">
                                          <p:stCondLst>
                                            <p:cond delay="600"/>
                                          </p:stCondLst>
                                        </p:cTn>
                                        <p:tgtEl>
                                          <p:spTgt spid="517123">
                                            <p:txEl>
                                              <p:pRg st="0" end="0"/>
                                            </p:txEl>
                                          </p:spTgt>
                                        </p:tgtEl>
                                        <p:attrNameLst>
                                          <p:attrName>r</p:attrName>
                                        </p:attrNameLst>
                                      </p:cBhvr>
                                    </p:animRot>
                                    <p:animRot by="120000">
                                      <p:cBhvr>
                                        <p:cTn id="14" dur="200" fill="hold">
                                          <p:stCondLst>
                                            <p:cond delay="800"/>
                                          </p:stCondLst>
                                        </p:cTn>
                                        <p:tgtEl>
                                          <p:spTgt spid="517123">
                                            <p:txEl>
                                              <p:pRg st="0" end="0"/>
                                            </p:txEl>
                                          </p:spTgt>
                                        </p:tgtEl>
                                        <p:attrNameLst>
                                          <p:attrName>r</p:attrName>
                                        </p:attrNameLst>
                                      </p:cBhvr>
                                    </p:animRot>
                                  </p:childTnLst>
                                </p:cTn>
                              </p:par>
                              <p:par>
                                <p:cTn id="15" presetID="32" presetClass="emph" presetSubtype="0" fill="hold" grpId="0" nodeType="withEffect">
                                  <p:stCondLst>
                                    <p:cond delay="0"/>
                                  </p:stCondLst>
                                  <p:childTnLst>
                                    <p:animClr clrSpc="rgb" dir="cw">
                                      <p:cBhvr override="childStyle">
                                        <p:cTn id="16" dur="100" fill="hold"/>
                                        <p:tgtEl>
                                          <p:spTgt spid="517123">
                                            <p:txEl>
                                              <p:pRg st="1" end="1"/>
                                            </p:txEl>
                                          </p:spTgt>
                                        </p:tgtEl>
                                        <p:attrNameLst>
                                          <p:attrName>style.color</p:attrName>
                                        </p:attrNameLst>
                                      </p:cBhvr>
                                      <p:to>
                                        <a:schemeClr val="accent2"/>
                                      </p:to>
                                    </p:animClr>
                                    <p:animClr clrSpc="rgb" dir="cw">
                                      <p:cBhvr>
                                        <p:cTn id="17" dur="100" fill="hold"/>
                                        <p:tgtEl>
                                          <p:spTgt spid="517123">
                                            <p:txEl>
                                              <p:pRg st="1" end="1"/>
                                            </p:txEl>
                                          </p:spTgt>
                                        </p:tgtEl>
                                        <p:attrNameLst>
                                          <p:attrName>fillcolor</p:attrName>
                                        </p:attrNameLst>
                                      </p:cBhvr>
                                      <p:to>
                                        <a:schemeClr val="accent2"/>
                                      </p:to>
                                    </p:animClr>
                                    <p:set>
                                      <p:cBhvr>
                                        <p:cTn id="18" dur="100" fill="hold"/>
                                        <p:tgtEl>
                                          <p:spTgt spid="517123">
                                            <p:txEl>
                                              <p:pRg st="1" end="1"/>
                                            </p:txEl>
                                          </p:spTgt>
                                        </p:tgtEl>
                                        <p:attrNameLst>
                                          <p:attrName>fill.type</p:attrName>
                                        </p:attrNameLst>
                                      </p:cBhvr>
                                      <p:to>
                                        <p:strVal val="solid"/>
                                      </p:to>
                                    </p:set>
                                    <p:set>
                                      <p:cBhvr>
                                        <p:cTn id="19" dur="100" fill="hold"/>
                                        <p:tgtEl>
                                          <p:spTgt spid="517123">
                                            <p:txEl>
                                              <p:pRg st="1" end="1"/>
                                            </p:txEl>
                                          </p:spTgt>
                                        </p:tgtEl>
                                        <p:attrNameLst>
                                          <p:attrName>fill.on</p:attrName>
                                        </p:attrNameLst>
                                      </p:cBhvr>
                                      <p:to>
                                        <p:strVal val="true"/>
                                      </p:to>
                                    </p:set>
                                    <p:animRot by="120000">
                                      <p:cBhvr>
                                        <p:cTn id="20" dur="100" fill="hold">
                                          <p:stCondLst>
                                            <p:cond delay="0"/>
                                          </p:stCondLst>
                                        </p:cTn>
                                        <p:tgtEl>
                                          <p:spTgt spid="517123">
                                            <p:txEl>
                                              <p:pRg st="1" end="1"/>
                                            </p:txEl>
                                          </p:spTgt>
                                        </p:tgtEl>
                                        <p:attrNameLst>
                                          <p:attrName>r</p:attrName>
                                        </p:attrNameLst>
                                      </p:cBhvr>
                                    </p:animRot>
                                    <p:animRot by="-240000">
                                      <p:cBhvr>
                                        <p:cTn id="21" dur="200" fill="hold">
                                          <p:stCondLst>
                                            <p:cond delay="200"/>
                                          </p:stCondLst>
                                        </p:cTn>
                                        <p:tgtEl>
                                          <p:spTgt spid="517123">
                                            <p:txEl>
                                              <p:pRg st="1" end="1"/>
                                            </p:txEl>
                                          </p:spTgt>
                                        </p:tgtEl>
                                        <p:attrNameLst>
                                          <p:attrName>r</p:attrName>
                                        </p:attrNameLst>
                                      </p:cBhvr>
                                    </p:animRot>
                                    <p:animRot by="240000">
                                      <p:cBhvr>
                                        <p:cTn id="22" dur="200" fill="hold">
                                          <p:stCondLst>
                                            <p:cond delay="400"/>
                                          </p:stCondLst>
                                        </p:cTn>
                                        <p:tgtEl>
                                          <p:spTgt spid="517123">
                                            <p:txEl>
                                              <p:pRg st="1" end="1"/>
                                            </p:txEl>
                                          </p:spTgt>
                                        </p:tgtEl>
                                        <p:attrNameLst>
                                          <p:attrName>r</p:attrName>
                                        </p:attrNameLst>
                                      </p:cBhvr>
                                    </p:animRot>
                                    <p:animRot by="-240000">
                                      <p:cBhvr>
                                        <p:cTn id="23" dur="200" fill="hold">
                                          <p:stCondLst>
                                            <p:cond delay="600"/>
                                          </p:stCondLst>
                                        </p:cTn>
                                        <p:tgtEl>
                                          <p:spTgt spid="517123">
                                            <p:txEl>
                                              <p:pRg st="1" end="1"/>
                                            </p:txEl>
                                          </p:spTgt>
                                        </p:tgtEl>
                                        <p:attrNameLst>
                                          <p:attrName>r</p:attrName>
                                        </p:attrNameLst>
                                      </p:cBhvr>
                                    </p:animRot>
                                    <p:animRot by="120000">
                                      <p:cBhvr>
                                        <p:cTn id="24" dur="200" fill="hold">
                                          <p:stCondLst>
                                            <p:cond delay="800"/>
                                          </p:stCondLst>
                                        </p:cTn>
                                        <p:tgtEl>
                                          <p:spTgt spid="517123">
                                            <p:txEl>
                                              <p:pRg st="1" end="1"/>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2" presetClass="emph" presetSubtype="0" fill="hold" grpId="0" nodeType="clickEffect">
                                  <p:stCondLst>
                                    <p:cond delay="0"/>
                                  </p:stCondLst>
                                  <p:childTnLst>
                                    <p:animClr clrSpc="rgb" dir="cw">
                                      <p:cBhvr override="childStyle">
                                        <p:cTn id="28" dur="100" fill="hold"/>
                                        <p:tgtEl>
                                          <p:spTgt spid="517123">
                                            <p:txEl>
                                              <p:pRg st="2" end="2"/>
                                            </p:txEl>
                                          </p:spTgt>
                                        </p:tgtEl>
                                        <p:attrNameLst>
                                          <p:attrName>style.color</p:attrName>
                                        </p:attrNameLst>
                                      </p:cBhvr>
                                      <p:to>
                                        <a:schemeClr val="accent2"/>
                                      </p:to>
                                    </p:animClr>
                                    <p:animClr clrSpc="rgb" dir="cw">
                                      <p:cBhvr>
                                        <p:cTn id="29" dur="100" fill="hold"/>
                                        <p:tgtEl>
                                          <p:spTgt spid="517123">
                                            <p:txEl>
                                              <p:pRg st="2" end="2"/>
                                            </p:txEl>
                                          </p:spTgt>
                                        </p:tgtEl>
                                        <p:attrNameLst>
                                          <p:attrName>fillcolor</p:attrName>
                                        </p:attrNameLst>
                                      </p:cBhvr>
                                      <p:to>
                                        <a:schemeClr val="accent2"/>
                                      </p:to>
                                    </p:animClr>
                                    <p:set>
                                      <p:cBhvr>
                                        <p:cTn id="30" dur="100" fill="hold"/>
                                        <p:tgtEl>
                                          <p:spTgt spid="517123">
                                            <p:txEl>
                                              <p:pRg st="2" end="2"/>
                                            </p:txEl>
                                          </p:spTgt>
                                        </p:tgtEl>
                                        <p:attrNameLst>
                                          <p:attrName>fill.type</p:attrName>
                                        </p:attrNameLst>
                                      </p:cBhvr>
                                      <p:to>
                                        <p:strVal val="solid"/>
                                      </p:to>
                                    </p:set>
                                    <p:set>
                                      <p:cBhvr>
                                        <p:cTn id="31" dur="100" fill="hold"/>
                                        <p:tgtEl>
                                          <p:spTgt spid="517123">
                                            <p:txEl>
                                              <p:pRg st="2" end="2"/>
                                            </p:txEl>
                                          </p:spTgt>
                                        </p:tgtEl>
                                        <p:attrNameLst>
                                          <p:attrName>fill.on</p:attrName>
                                        </p:attrNameLst>
                                      </p:cBhvr>
                                      <p:to>
                                        <p:strVal val="true"/>
                                      </p:to>
                                    </p:set>
                                    <p:animRot by="120000">
                                      <p:cBhvr>
                                        <p:cTn id="32" dur="100" fill="hold">
                                          <p:stCondLst>
                                            <p:cond delay="0"/>
                                          </p:stCondLst>
                                        </p:cTn>
                                        <p:tgtEl>
                                          <p:spTgt spid="517123">
                                            <p:txEl>
                                              <p:pRg st="2" end="2"/>
                                            </p:txEl>
                                          </p:spTgt>
                                        </p:tgtEl>
                                        <p:attrNameLst>
                                          <p:attrName>r</p:attrName>
                                        </p:attrNameLst>
                                      </p:cBhvr>
                                    </p:animRot>
                                    <p:animRot by="-240000">
                                      <p:cBhvr>
                                        <p:cTn id="33" dur="200" fill="hold">
                                          <p:stCondLst>
                                            <p:cond delay="200"/>
                                          </p:stCondLst>
                                        </p:cTn>
                                        <p:tgtEl>
                                          <p:spTgt spid="517123">
                                            <p:txEl>
                                              <p:pRg st="2" end="2"/>
                                            </p:txEl>
                                          </p:spTgt>
                                        </p:tgtEl>
                                        <p:attrNameLst>
                                          <p:attrName>r</p:attrName>
                                        </p:attrNameLst>
                                      </p:cBhvr>
                                    </p:animRot>
                                    <p:animRot by="240000">
                                      <p:cBhvr>
                                        <p:cTn id="34" dur="200" fill="hold">
                                          <p:stCondLst>
                                            <p:cond delay="400"/>
                                          </p:stCondLst>
                                        </p:cTn>
                                        <p:tgtEl>
                                          <p:spTgt spid="517123">
                                            <p:txEl>
                                              <p:pRg st="2" end="2"/>
                                            </p:txEl>
                                          </p:spTgt>
                                        </p:tgtEl>
                                        <p:attrNameLst>
                                          <p:attrName>r</p:attrName>
                                        </p:attrNameLst>
                                      </p:cBhvr>
                                    </p:animRot>
                                    <p:animRot by="-240000">
                                      <p:cBhvr>
                                        <p:cTn id="35" dur="200" fill="hold">
                                          <p:stCondLst>
                                            <p:cond delay="600"/>
                                          </p:stCondLst>
                                        </p:cTn>
                                        <p:tgtEl>
                                          <p:spTgt spid="517123">
                                            <p:txEl>
                                              <p:pRg st="2" end="2"/>
                                            </p:txEl>
                                          </p:spTgt>
                                        </p:tgtEl>
                                        <p:attrNameLst>
                                          <p:attrName>r</p:attrName>
                                        </p:attrNameLst>
                                      </p:cBhvr>
                                    </p:animRot>
                                    <p:animRot by="120000">
                                      <p:cBhvr>
                                        <p:cTn id="36" dur="200" fill="hold">
                                          <p:stCondLst>
                                            <p:cond delay="800"/>
                                          </p:stCondLst>
                                        </p:cTn>
                                        <p:tgtEl>
                                          <p:spTgt spid="517123">
                                            <p:txEl>
                                              <p:pRg st="2" end="2"/>
                                            </p:txEl>
                                          </p:spTgt>
                                        </p:tgtEl>
                                        <p:attrNameLst>
                                          <p:attrName>r</p:attrName>
                                        </p:attrNameLst>
                                      </p:cBhvr>
                                    </p:animRot>
                                  </p:childTnLst>
                                </p:cTn>
                              </p:par>
                              <p:par>
                                <p:cTn id="37" presetID="32" presetClass="emph" presetSubtype="0" fill="hold" grpId="0" nodeType="withEffect">
                                  <p:stCondLst>
                                    <p:cond delay="0"/>
                                  </p:stCondLst>
                                  <p:childTnLst>
                                    <p:animClr clrSpc="rgb" dir="cw">
                                      <p:cBhvr override="childStyle">
                                        <p:cTn id="38" dur="100" fill="hold"/>
                                        <p:tgtEl>
                                          <p:spTgt spid="517123">
                                            <p:txEl>
                                              <p:pRg st="3" end="3"/>
                                            </p:txEl>
                                          </p:spTgt>
                                        </p:tgtEl>
                                        <p:attrNameLst>
                                          <p:attrName>style.color</p:attrName>
                                        </p:attrNameLst>
                                      </p:cBhvr>
                                      <p:to>
                                        <a:schemeClr val="accent2"/>
                                      </p:to>
                                    </p:animClr>
                                    <p:animClr clrSpc="rgb" dir="cw">
                                      <p:cBhvr>
                                        <p:cTn id="39" dur="100" fill="hold"/>
                                        <p:tgtEl>
                                          <p:spTgt spid="517123">
                                            <p:txEl>
                                              <p:pRg st="3" end="3"/>
                                            </p:txEl>
                                          </p:spTgt>
                                        </p:tgtEl>
                                        <p:attrNameLst>
                                          <p:attrName>fillcolor</p:attrName>
                                        </p:attrNameLst>
                                      </p:cBhvr>
                                      <p:to>
                                        <a:schemeClr val="accent2"/>
                                      </p:to>
                                    </p:animClr>
                                    <p:set>
                                      <p:cBhvr>
                                        <p:cTn id="40" dur="100" fill="hold"/>
                                        <p:tgtEl>
                                          <p:spTgt spid="517123">
                                            <p:txEl>
                                              <p:pRg st="3" end="3"/>
                                            </p:txEl>
                                          </p:spTgt>
                                        </p:tgtEl>
                                        <p:attrNameLst>
                                          <p:attrName>fill.type</p:attrName>
                                        </p:attrNameLst>
                                      </p:cBhvr>
                                      <p:to>
                                        <p:strVal val="solid"/>
                                      </p:to>
                                    </p:set>
                                    <p:set>
                                      <p:cBhvr>
                                        <p:cTn id="41" dur="100" fill="hold"/>
                                        <p:tgtEl>
                                          <p:spTgt spid="517123">
                                            <p:txEl>
                                              <p:pRg st="3" end="3"/>
                                            </p:txEl>
                                          </p:spTgt>
                                        </p:tgtEl>
                                        <p:attrNameLst>
                                          <p:attrName>fill.on</p:attrName>
                                        </p:attrNameLst>
                                      </p:cBhvr>
                                      <p:to>
                                        <p:strVal val="true"/>
                                      </p:to>
                                    </p:set>
                                    <p:animRot by="120000">
                                      <p:cBhvr>
                                        <p:cTn id="42" dur="100" fill="hold">
                                          <p:stCondLst>
                                            <p:cond delay="0"/>
                                          </p:stCondLst>
                                        </p:cTn>
                                        <p:tgtEl>
                                          <p:spTgt spid="517123">
                                            <p:txEl>
                                              <p:pRg st="3" end="3"/>
                                            </p:txEl>
                                          </p:spTgt>
                                        </p:tgtEl>
                                        <p:attrNameLst>
                                          <p:attrName>r</p:attrName>
                                        </p:attrNameLst>
                                      </p:cBhvr>
                                    </p:animRot>
                                    <p:animRot by="-240000">
                                      <p:cBhvr>
                                        <p:cTn id="43" dur="200" fill="hold">
                                          <p:stCondLst>
                                            <p:cond delay="200"/>
                                          </p:stCondLst>
                                        </p:cTn>
                                        <p:tgtEl>
                                          <p:spTgt spid="517123">
                                            <p:txEl>
                                              <p:pRg st="3" end="3"/>
                                            </p:txEl>
                                          </p:spTgt>
                                        </p:tgtEl>
                                        <p:attrNameLst>
                                          <p:attrName>r</p:attrName>
                                        </p:attrNameLst>
                                      </p:cBhvr>
                                    </p:animRot>
                                    <p:animRot by="240000">
                                      <p:cBhvr>
                                        <p:cTn id="44" dur="200" fill="hold">
                                          <p:stCondLst>
                                            <p:cond delay="400"/>
                                          </p:stCondLst>
                                        </p:cTn>
                                        <p:tgtEl>
                                          <p:spTgt spid="517123">
                                            <p:txEl>
                                              <p:pRg st="3" end="3"/>
                                            </p:txEl>
                                          </p:spTgt>
                                        </p:tgtEl>
                                        <p:attrNameLst>
                                          <p:attrName>r</p:attrName>
                                        </p:attrNameLst>
                                      </p:cBhvr>
                                    </p:animRot>
                                    <p:animRot by="-240000">
                                      <p:cBhvr>
                                        <p:cTn id="45" dur="200" fill="hold">
                                          <p:stCondLst>
                                            <p:cond delay="600"/>
                                          </p:stCondLst>
                                        </p:cTn>
                                        <p:tgtEl>
                                          <p:spTgt spid="517123">
                                            <p:txEl>
                                              <p:pRg st="3" end="3"/>
                                            </p:txEl>
                                          </p:spTgt>
                                        </p:tgtEl>
                                        <p:attrNameLst>
                                          <p:attrName>r</p:attrName>
                                        </p:attrNameLst>
                                      </p:cBhvr>
                                    </p:animRot>
                                    <p:animRot by="120000">
                                      <p:cBhvr>
                                        <p:cTn id="46" dur="200" fill="hold">
                                          <p:stCondLst>
                                            <p:cond delay="800"/>
                                          </p:stCondLst>
                                        </p:cTn>
                                        <p:tgtEl>
                                          <p:spTgt spid="517123">
                                            <p:txEl>
                                              <p:pRg st="3" end="3"/>
                                            </p:txEl>
                                          </p:spTgt>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grpId="0" nodeType="clickEffect">
                                  <p:stCondLst>
                                    <p:cond delay="0"/>
                                  </p:stCondLst>
                                  <p:childTnLst>
                                    <p:animClr clrSpc="rgb" dir="cw">
                                      <p:cBhvr override="childStyle">
                                        <p:cTn id="50" dur="100" fill="hold"/>
                                        <p:tgtEl>
                                          <p:spTgt spid="517123">
                                            <p:txEl>
                                              <p:pRg st="4" end="4"/>
                                            </p:txEl>
                                          </p:spTgt>
                                        </p:tgtEl>
                                        <p:attrNameLst>
                                          <p:attrName>style.color</p:attrName>
                                        </p:attrNameLst>
                                      </p:cBhvr>
                                      <p:to>
                                        <a:schemeClr val="accent2"/>
                                      </p:to>
                                    </p:animClr>
                                    <p:animClr clrSpc="rgb" dir="cw">
                                      <p:cBhvr>
                                        <p:cTn id="51" dur="100" fill="hold"/>
                                        <p:tgtEl>
                                          <p:spTgt spid="517123">
                                            <p:txEl>
                                              <p:pRg st="4" end="4"/>
                                            </p:txEl>
                                          </p:spTgt>
                                        </p:tgtEl>
                                        <p:attrNameLst>
                                          <p:attrName>fillcolor</p:attrName>
                                        </p:attrNameLst>
                                      </p:cBhvr>
                                      <p:to>
                                        <a:schemeClr val="accent2"/>
                                      </p:to>
                                    </p:animClr>
                                    <p:set>
                                      <p:cBhvr>
                                        <p:cTn id="52" dur="100" fill="hold"/>
                                        <p:tgtEl>
                                          <p:spTgt spid="517123">
                                            <p:txEl>
                                              <p:pRg st="4" end="4"/>
                                            </p:txEl>
                                          </p:spTgt>
                                        </p:tgtEl>
                                        <p:attrNameLst>
                                          <p:attrName>fill.type</p:attrName>
                                        </p:attrNameLst>
                                      </p:cBhvr>
                                      <p:to>
                                        <p:strVal val="solid"/>
                                      </p:to>
                                    </p:set>
                                    <p:set>
                                      <p:cBhvr>
                                        <p:cTn id="53" dur="100" fill="hold"/>
                                        <p:tgtEl>
                                          <p:spTgt spid="517123">
                                            <p:txEl>
                                              <p:pRg st="4" end="4"/>
                                            </p:txEl>
                                          </p:spTgt>
                                        </p:tgtEl>
                                        <p:attrNameLst>
                                          <p:attrName>fill.on</p:attrName>
                                        </p:attrNameLst>
                                      </p:cBhvr>
                                      <p:to>
                                        <p:strVal val="true"/>
                                      </p:to>
                                    </p:set>
                                    <p:animRot by="120000">
                                      <p:cBhvr>
                                        <p:cTn id="54" dur="100" fill="hold">
                                          <p:stCondLst>
                                            <p:cond delay="0"/>
                                          </p:stCondLst>
                                        </p:cTn>
                                        <p:tgtEl>
                                          <p:spTgt spid="517123">
                                            <p:txEl>
                                              <p:pRg st="4" end="4"/>
                                            </p:txEl>
                                          </p:spTgt>
                                        </p:tgtEl>
                                        <p:attrNameLst>
                                          <p:attrName>r</p:attrName>
                                        </p:attrNameLst>
                                      </p:cBhvr>
                                    </p:animRot>
                                    <p:animRot by="-240000">
                                      <p:cBhvr>
                                        <p:cTn id="55" dur="200" fill="hold">
                                          <p:stCondLst>
                                            <p:cond delay="200"/>
                                          </p:stCondLst>
                                        </p:cTn>
                                        <p:tgtEl>
                                          <p:spTgt spid="517123">
                                            <p:txEl>
                                              <p:pRg st="4" end="4"/>
                                            </p:txEl>
                                          </p:spTgt>
                                        </p:tgtEl>
                                        <p:attrNameLst>
                                          <p:attrName>r</p:attrName>
                                        </p:attrNameLst>
                                      </p:cBhvr>
                                    </p:animRot>
                                    <p:animRot by="240000">
                                      <p:cBhvr>
                                        <p:cTn id="56" dur="200" fill="hold">
                                          <p:stCondLst>
                                            <p:cond delay="400"/>
                                          </p:stCondLst>
                                        </p:cTn>
                                        <p:tgtEl>
                                          <p:spTgt spid="517123">
                                            <p:txEl>
                                              <p:pRg st="4" end="4"/>
                                            </p:txEl>
                                          </p:spTgt>
                                        </p:tgtEl>
                                        <p:attrNameLst>
                                          <p:attrName>r</p:attrName>
                                        </p:attrNameLst>
                                      </p:cBhvr>
                                    </p:animRot>
                                    <p:animRot by="-240000">
                                      <p:cBhvr>
                                        <p:cTn id="57" dur="200" fill="hold">
                                          <p:stCondLst>
                                            <p:cond delay="600"/>
                                          </p:stCondLst>
                                        </p:cTn>
                                        <p:tgtEl>
                                          <p:spTgt spid="517123">
                                            <p:txEl>
                                              <p:pRg st="4" end="4"/>
                                            </p:txEl>
                                          </p:spTgt>
                                        </p:tgtEl>
                                        <p:attrNameLst>
                                          <p:attrName>r</p:attrName>
                                        </p:attrNameLst>
                                      </p:cBhvr>
                                    </p:animRot>
                                    <p:animRot by="120000">
                                      <p:cBhvr>
                                        <p:cTn id="58" dur="200" fill="hold">
                                          <p:stCondLst>
                                            <p:cond delay="800"/>
                                          </p:stCondLst>
                                        </p:cTn>
                                        <p:tgtEl>
                                          <p:spTgt spid="517123">
                                            <p:txEl>
                                              <p:pRg st="4" end="4"/>
                                            </p:txEl>
                                          </p:spTgt>
                                        </p:tgtEl>
                                        <p:attrNameLst>
                                          <p:attrName>r</p:attrName>
                                        </p:attrNameLst>
                                      </p:cBhvr>
                                    </p:animRot>
                                  </p:childTnLst>
                                </p:cTn>
                              </p:par>
                              <p:par>
                                <p:cTn id="59" presetID="32" presetClass="emph" presetSubtype="0" fill="hold" grpId="0" nodeType="withEffect">
                                  <p:stCondLst>
                                    <p:cond delay="0"/>
                                  </p:stCondLst>
                                  <p:childTnLst>
                                    <p:animClr clrSpc="rgb" dir="cw">
                                      <p:cBhvr override="childStyle">
                                        <p:cTn id="60" dur="100" fill="hold"/>
                                        <p:tgtEl>
                                          <p:spTgt spid="517123">
                                            <p:txEl>
                                              <p:pRg st="5" end="5"/>
                                            </p:txEl>
                                          </p:spTgt>
                                        </p:tgtEl>
                                        <p:attrNameLst>
                                          <p:attrName>style.color</p:attrName>
                                        </p:attrNameLst>
                                      </p:cBhvr>
                                      <p:to>
                                        <a:schemeClr val="accent2"/>
                                      </p:to>
                                    </p:animClr>
                                    <p:animClr clrSpc="rgb" dir="cw">
                                      <p:cBhvr>
                                        <p:cTn id="61" dur="100" fill="hold"/>
                                        <p:tgtEl>
                                          <p:spTgt spid="517123">
                                            <p:txEl>
                                              <p:pRg st="5" end="5"/>
                                            </p:txEl>
                                          </p:spTgt>
                                        </p:tgtEl>
                                        <p:attrNameLst>
                                          <p:attrName>fillcolor</p:attrName>
                                        </p:attrNameLst>
                                      </p:cBhvr>
                                      <p:to>
                                        <a:schemeClr val="accent2"/>
                                      </p:to>
                                    </p:animClr>
                                    <p:set>
                                      <p:cBhvr>
                                        <p:cTn id="62" dur="100" fill="hold"/>
                                        <p:tgtEl>
                                          <p:spTgt spid="517123">
                                            <p:txEl>
                                              <p:pRg st="5" end="5"/>
                                            </p:txEl>
                                          </p:spTgt>
                                        </p:tgtEl>
                                        <p:attrNameLst>
                                          <p:attrName>fill.type</p:attrName>
                                        </p:attrNameLst>
                                      </p:cBhvr>
                                      <p:to>
                                        <p:strVal val="solid"/>
                                      </p:to>
                                    </p:set>
                                    <p:set>
                                      <p:cBhvr>
                                        <p:cTn id="63" dur="100" fill="hold"/>
                                        <p:tgtEl>
                                          <p:spTgt spid="517123">
                                            <p:txEl>
                                              <p:pRg st="5" end="5"/>
                                            </p:txEl>
                                          </p:spTgt>
                                        </p:tgtEl>
                                        <p:attrNameLst>
                                          <p:attrName>fill.on</p:attrName>
                                        </p:attrNameLst>
                                      </p:cBhvr>
                                      <p:to>
                                        <p:strVal val="true"/>
                                      </p:to>
                                    </p:set>
                                    <p:animRot by="120000">
                                      <p:cBhvr>
                                        <p:cTn id="64" dur="100" fill="hold">
                                          <p:stCondLst>
                                            <p:cond delay="0"/>
                                          </p:stCondLst>
                                        </p:cTn>
                                        <p:tgtEl>
                                          <p:spTgt spid="517123">
                                            <p:txEl>
                                              <p:pRg st="5" end="5"/>
                                            </p:txEl>
                                          </p:spTgt>
                                        </p:tgtEl>
                                        <p:attrNameLst>
                                          <p:attrName>r</p:attrName>
                                        </p:attrNameLst>
                                      </p:cBhvr>
                                    </p:animRot>
                                    <p:animRot by="-240000">
                                      <p:cBhvr>
                                        <p:cTn id="65" dur="200" fill="hold">
                                          <p:stCondLst>
                                            <p:cond delay="200"/>
                                          </p:stCondLst>
                                        </p:cTn>
                                        <p:tgtEl>
                                          <p:spTgt spid="517123">
                                            <p:txEl>
                                              <p:pRg st="5" end="5"/>
                                            </p:txEl>
                                          </p:spTgt>
                                        </p:tgtEl>
                                        <p:attrNameLst>
                                          <p:attrName>r</p:attrName>
                                        </p:attrNameLst>
                                      </p:cBhvr>
                                    </p:animRot>
                                    <p:animRot by="240000">
                                      <p:cBhvr>
                                        <p:cTn id="66" dur="200" fill="hold">
                                          <p:stCondLst>
                                            <p:cond delay="400"/>
                                          </p:stCondLst>
                                        </p:cTn>
                                        <p:tgtEl>
                                          <p:spTgt spid="517123">
                                            <p:txEl>
                                              <p:pRg st="5" end="5"/>
                                            </p:txEl>
                                          </p:spTgt>
                                        </p:tgtEl>
                                        <p:attrNameLst>
                                          <p:attrName>r</p:attrName>
                                        </p:attrNameLst>
                                      </p:cBhvr>
                                    </p:animRot>
                                    <p:animRot by="-240000">
                                      <p:cBhvr>
                                        <p:cTn id="67" dur="200" fill="hold">
                                          <p:stCondLst>
                                            <p:cond delay="600"/>
                                          </p:stCondLst>
                                        </p:cTn>
                                        <p:tgtEl>
                                          <p:spTgt spid="517123">
                                            <p:txEl>
                                              <p:pRg st="5" end="5"/>
                                            </p:txEl>
                                          </p:spTgt>
                                        </p:tgtEl>
                                        <p:attrNameLst>
                                          <p:attrName>r</p:attrName>
                                        </p:attrNameLst>
                                      </p:cBhvr>
                                    </p:animRot>
                                    <p:animRot by="120000">
                                      <p:cBhvr>
                                        <p:cTn id="68" dur="200" fill="hold">
                                          <p:stCondLst>
                                            <p:cond delay="800"/>
                                          </p:stCondLst>
                                        </p:cTn>
                                        <p:tgtEl>
                                          <p:spTgt spid="51712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sym typeface="+mn-ea"/>
              </a:rPr>
              <a:t>新闻个性化采集推荐</a:t>
            </a:r>
            <a:r>
              <a:rPr lang="zh-CN" altLang="zh-CN" sz="3600" b="1" dirty="0">
                <a:sym typeface="+mn-ea"/>
              </a:rPr>
              <a:t>系统 </a:t>
            </a:r>
            <a:endParaRPr lang="en-US" altLang="zh-CN" sz="3600" b="1" dirty="0"/>
          </a:p>
        </p:txBody>
      </p:sp>
      <p:sp>
        <p:nvSpPr>
          <p:cNvPr id="47106"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基本功能：</a:t>
            </a:r>
          </a:p>
          <a:p>
            <a:pPr lvl="1" eaLnBrk="1" hangingPunct="1">
              <a:lnSpc>
                <a:spcPct val="120000"/>
              </a:lnSpc>
            </a:pPr>
            <a:r>
              <a:rPr lang="zh-CN" altLang="en-US" sz="2000" dirty="0"/>
              <a:t>用户兴趣模型建模</a:t>
            </a:r>
            <a:r>
              <a:rPr lang="zh-CN" altLang="zh-CN" sz="2000" dirty="0"/>
              <a:t>：根据用户历史浏览记录对用户兴趣进行建模，考虑用户的多兴趣</a:t>
            </a:r>
          </a:p>
          <a:p>
            <a:pPr lvl="1" eaLnBrk="1" hangingPunct="1">
              <a:lnSpc>
                <a:spcPct val="120000"/>
              </a:lnSpc>
            </a:pPr>
            <a:r>
              <a:rPr lang="zh-CN" altLang="en-US" sz="2000" dirty="0"/>
              <a:t>相似用户聚类：对有相同兴趣的用户进行聚类</a:t>
            </a:r>
          </a:p>
          <a:p>
            <a:pPr lvl="1" eaLnBrk="1" hangingPunct="1">
              <a:lnSpc>
                <a:spcPct val="120000"/>
              </a:lnSpc>
            </a:pPr>
            <a:r>
              <a:rPr lang="zh-CN" altLang="en-US" sz="2000" dirty="0"/>
              <a:t>基于内容的个性化推荐</a:t>
            </a:r>
            <a:r>
              <a:rPr lang="zh-CN" altLang="zh-CN" sz="2000" dirty="0"/>
              <a:t>：</a:t>
            </a:r>
            <a:r>
              <a:rPr lang="zh-CN" altLang="en-US" sz="2000" dirty="0"/>
              <a:t>根据新闻内容与用户兴趣的相关度进行推荐</a:t>
            </a:r>
            <a:r>
              <a:rPr lang="zh-CN" altLang="zh-CN" sz="2000" dirty="0"/>
              <a:t>；</a:t>
            </a:r>
          </a:p>
          <a:p>
            <a:pPr lvl="1" eaLnBrk="1" hangingPunct="1">
              <a:lnSpc>
                <a:spcPct val="120000"/>
              </a:lnSpc>
            </a:pPr>
            <a:r>
              <a:rPr lang="zh-CN" altLang="zh-CN" sz="2000" dirty="0"/>
              <a:t>基于用户相似度的协同推荐：将与该用户相似的用户看过的新闻推荐给该用户</a:t>
            </a:r>
          </a:p>
          <a:p>
            <a:pPr eaLnBrk="1" hangingPunct="1">
              <a:lnSpc>
                <a:spcPct val="120000"/>
              </a:lnSpc>
            </a:pPr>
            <a:r>
              <a:rPr lang="zh-CN" altLang="en-US" sz="2400" dirty="0"/>
              <a:t>高级功能</a:t>
            </a:r>
            <a:r>
              <a:rPr lang="en-US" altLang="zh-CN" sz="2400" dirty="0"/>
              <a:t> </a:t>
            </a:r>
            <a:r>
              <a:rPr lang="zh-CN" altLang="en-US" sz="2400" dirty="0"/>
              <a:t>：</a:t>
            </a:r>
          </a:p>
          <a:p>
            <a:pPr lvl="1" eaLnBrk="1" hangingPunct="1">
              <a:lnSpc>
                <a:spcPct val="120000"/>
              </a:lnSpc>
            </a:pPr>
            <a:r>
              <a:rPr lang="zh-CN" altLang="en-US" sz="2000" dirty="0"/>
              <a:t>用户兴趣漂移：实现算法解决用户兴趣动态变化的问题；</a:t>
            </a:r>
          </a:p>
          <a:p>
            <a:pPr lvl="1" eaLnBrk="1" hangingPunct="1">
              <a:lnSpc>
                <a:spcPct val="120000"/>
              </a:lnSpc>
            </a:pPr>
            <a:r>
              <a:rPr lang="zh-CN" altLang="zh-CN" sz="2000" dirty="0"/>
              <a:t>完成功能后，可进行创新设计。</a:t>
            </a:r>
            <a:endParaRPr lang="en-US" altLang="zh-CN" sz="2000" dirty="0"/>
          </a:p>
          <a:p>
            <a:pPr eaLnBrk="1" hangingPunct="1">
              <a:lnSpc>
                <a:spcPct val="120000"/>
              </a:lnSpc>
            </a:pPr>
            <a:r>
              <a:rPr lang="zh-CN" altLang="en-US" sz="2400" dirty="0">
                <a:solidFill>
                  <a:srgbClr val="000000"/>
                </a:solidFill>
              </a:rPr>
              <a:t>人数限制：</a:t>
            </a:r>
            <a:r>
              <a:rPr lang="en-US" altLang="zh-CN" sz="2400" dirty="0">
                <a:solidFill>
                  <a:srgbClr val="000000"/>
                </a:solidFill>
              </a:rPr>
              <a:t>5</a:t>
            </a:r>
            <a:r>
              <a:rPr lang="zh-CN" altLang="en-US" sz="2400" dirty="0">
                <a:solidFill>
                  <a:srgbClr val="000000"/>
                </a:solidFill>
              </a:rPr>
              <a:t>人</a:t>
            </a:r>
          </a:p>
          <a:p>
            <a:pPr lvl="1" eaLnBrk="1" hangingPunct="1"/>
            <a:endParaRPr lang="zh-CN" altLang="zh-CN" sz="1600" dirty="0"/>
          </a:p>
          <a:p>
            <a:pPr lvl="1" eaLnBrk="1" hangingPunct="1"/>
            <a:endParaRPr lang="zh-CN" altLang="zh-C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zh-CN" sz="3600" b="1" dirty="0"/>
              <a:t>恶意软件检测系统 </a:t>
            </a:r>
            <a:endParaRPr lang="en-US" altLang="zh-CN" sz="3600" b="1" dirty="0"/>
          </a:p>
        </p:txBody>
      </p:sp>
      <p:sp>
        <p:nvSpPr>
          <p:cNvPr id="44035" name="Rectangle 3"/>
          <p:cNvSpPr>
            <a:spLocks noGrp="1"/>
          </p:cNvSpPr>
          <p:nvPr>
            <p:ph idx="1"/>
          </p:nvPr>
        </p:nvSpPr>
        <p:spPr>
          <a:xfrm>
            <a:off x="838200" y="1604645"/>
            <a:ext cx="8077200" cy="3408363"/>
          </a:xfrm>
        </p:spPr>
        <p:txBody>
          <a:bodyPr vert="horz" wrap="square" lIns="91440" tIns="45720" rIns="91440" bIns="45720" anchor="t"/>
          <a:lstStyle/>
          <a:p>
            <a:pPr marL="342900" marR="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问题描述：恶意软件检测系统是利用恶意软件分析技术和机器学习技术，对样本集进行静态分析和动态分析，提取正常软件样本和恶意软件样本的特征，对机器学习分类器进行监督式学习训练，可以对于未知程序做出判定，高效地识别出恶意软件</a:t>
            </a:r>
            <a:r>
              <a:rPr kumimoji="1" lang="zh-CN" altLang="zh-CN" sz="2400" b="0" i="0" u="none" strike="noStrike" kern="0" cap="none" spc="0" normalizeH="0" baseline="0" noProof="1">
                <a:solidFill>
                  <a:srgbClr val="000000"/>
                </a:solidFill>
                <a:latin typeface="+mn-lt"/>
                <a:ea typeface="+mn-ea"/>
                <a:cs typeface="+mn-cs"/>
              </a:rPr>
              <a:t>。</a:t>
            </a:r>
            <a:endParaRPr kumimoji="1" lang="zh-CN" altLang="en-US" sz="2400" b="0" i="0" u="none" strike="noStrike" kern="0" cap="none" spc="0" normalizeH="0" baseline="0" noProof="1">
              <a:solidFill>
                <a:srgbClr val="000000"/>
              </a:solidFill>
              <a:latin typeface="+mn-lt"/>
              <a:ea typeface="+mn-ea"/>
              <a:cs typeface="+mn-cs"/>
            </a:endParaRPr>
          </a:p>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基本功能：</a:t>
            </a: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en-US" sz="2100" b="0" i="0" u="none" strike="noStrike" kern="0" cap="none" spc="0" normalizeH="0" baseline="0" noProof="1">
                <a:solidFill>
                  <a:srgbClr val="000000"/>
                </a:solidFill>
                <a:latin typeface="+mn-lt"/>
                <a:ea typeface="+mn-ea"/>
                <a:cs typeface="+mn-ea"/>
              </a:rPr>
              <a:t>前端</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710" b="0" i="0" u="none" strike="noStrike" kern="0" cap="none" spc="0" normalizeH="0" baseline="0" noProof="1">
                <a:solidFill>
                  <a:schemeClr val="tx1"/>
                </a:solidFill>
                <a:latin typeface="+mn-lt"/>
                <a:ea typeface="+mn-ea"/>
                <a:cs typeface="+mn-ea"/>
              </a:rPr>
              <a:t>样本上传</a:t>
            </a:r>
            <a:endParaRPr kumimoji="1" lang="en-US" altLang="zh-CN" sz="1710" b="0" i="0" u="none" strike="noStrike" kern="0" cap="none" spc="0" normalizeH="0" baseline="0" noProof="1">
              <a:solidFill>
                <a:schemeClr val="tx1"/>
              </a:solidFill>
              <a:latin typeface="+mn-lt"/>
              <a:ea typeface="+mn-ea"/>
              <a:cs typeface="+mn-ea"/>
            </a:endParaRP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710" b="0" i="0" u="none" strike="noStrike" kern="0" cap="none" spc="0" normalizeH="0" baseline="0" noProof="1">
                <a:solidFill>
                  <a:schemeClr val="tx1"/>
                </a:solidFill>
                <a:latin typeface="+mn-lt"/>
                <a:ea typeface="+mn-ea"/>
                <a:cs typeface="+mn-ea"/>
              </a:rPr>
              <a:t>样本基本信息展示，包括文件名、大小、文件类型、操作系统、</a:t>
            </a:r>
            <a:r>
              <a:rPr kumimoji="1" lang="en-US" altLang="zh-CN" sz="1710" b="0" i="0" u="none" strike="noStrike" kern="0" cap="none" spc="0" normalizeH="0" baseline="0" noProof="1">
                <a:solidFill>
                  <a:schemeClr val="tx1"/>
                </a:solidFill>
                <a:latin typeface="+mn-lt"/>
                <a:ea typeface="+mn-ea"/>
                <a:cs typeface="+mn-ea"/>
              </a:rPr>
              <a:t>SHA256</a:t>
            </a:r>
            <a:r>
              <a:rPr kumimoji="1" lang="zh-CN" altLang="en-US" sz="1710" b="0" i="0" u="none" strike="noStrike" kern="0" cap="none" spc="0" normalizeH="0" baseline="0" noProof="1">
                <a:solidFill>
                  <a:schemeClr val="tx1"/>
                </a:solidFill>
                <a:latin typeface="+mn-lt"/>
                <a:ea typeface="+mn-ea"/>
                <a:cs typeface="+mn-ea"/>
              </a:rPr>
              <a:t>值</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710" b="0" i="0" u="none" strike="noStrike" kern="0" cap="none" spc="0" normalizeH="0" baseline="0" noProof="1">
                <a:solidFill>
                  <a:schemeClr val="tx1"/>
                </a:solidFill>
                <a:latin typeface="+mn-lt"/>
                <a:ea typeface="+mn-ea"/>
                <a:cs typeface="+mn-ea"/>
                <a:sym typeface="+mn-ea"/>
              </a:rPr>
              <a:t>样本静态特征展示</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710" b="0" i="0" u="none" strike="noStrike" kern="0" cap="none" spc="0" normalizeH="0" baseline="0" noProof="1">
                <a:solidFill>
                  <a:schemeClr val="tx1"/>
                </a:solidFill>
                <a:latin typeface="+mn-lt"/>
                <a:ea typeface="+mn-ea"/>
                <a:cs typeface="+mn-ea"/>
              </a:rPr>
              <a:t>样本动态特征展示，包括样本运行过程中产生的</a:t>
            </a:r>
            <a:r>
              <a:rPr kumimoji="1" lang="en-US" altLang="zh-CN" sz="1710" b="0" i="0" u="none" strike="noStrike" kern="0" cap="none" spc="0" normalizeH="0" baseline="0" noProof="1">
                <a:solidFill>
                  <a:schemeClr val="tx1"/>
                </a:solidFill>
                <a:latin typeface="+mn-lt"/>
                <a:ea typeface="+mn-ea"/>
                <a:cs typeface="+mn-ea"/>
              </a:rPr>
              <a:t>IP</a:t>
            </a:r>
            <a:r>
              <a:rPr kumimoji="1" lang="zh-CN" altLang="en-US" sz="1710" b="0" i="0" u="none" strike="noStrike" kern="0" cap="none" spc="0" normalizeH="0" baseline="0" noProof="1">
                <a:solidFill>
                  <a:schemeClr val="tx1"/>
                </a:solidFill>
                <a:latin typeface="+mn-lt"/>
                <a:ea typeface="+mn-ea"/>
                <a:cs typeface="+mn-ea"/>
              </a:rPr>
              <a:t>、域名、注册表、字符串、文件名等</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zh-CN" sz="1710" b="0" i="0" u="none" strike="noStrike" kern="0" cap="none" spc="0" normalizeH="0" baseline="0" noProof="1">
                <a:solidFill>
                  <a:schemeClr val="tx1"/>
                </a:solidFill>
                <a:latin typeface="+mn-lt"/>
                <a:ea typeface="+mn-ea"/>
                <a:cs typeface="+mn-ea"/>
              </a:rPr>
              <a:t>判定结果及置信度</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t>恶意软件检测</a:t>
            </a:r>
            <a:r>
              <a:rPr lang="zh-CN" altLang="zh-CN" sz="3600" b="1" dirty="0"/>
              <a:t>系统 </a:t>
            </a:r>
            <a:endParaRPr lang="en-US" altLang="zh-CN" sz="3600" b="1" dirty="0"/>
          </a:p>
        </p:txBody>
      </p:sp>
      <p:sp>
        <p:nvSpPr>
          <p:cNvPr id="45059" name="Rectangle 3"/>
          <p:cNvSpPr>
            <a:spLocks noGrp="1"/>
          </p:cNvSpPr>
          <p:nvPr>
            <p:ph idx="1"/>
          </p:nvPr>
        </p:nvSpPr>
        <p:spPr>
          <a:xfrm>
            <a:off x="838200" y="1676400"/>
            <a:ext cx="8077200" cy="3408363"/>
          </a:xfrm>
        </p:spPr>
        <p:txBody>
          <a:bodyPr vert="horz" wrap="square" lIns="91440" tIns="45720" rIns="91440" bIns="45720" anchor="t"/>
          <a:lstStyle/>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基本功能：</a:t>
            </a: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en-US" sz="2000" b="0" i="0" u="none" strike="noStrike" kern="0" cap="none" spc="0" normalizeH="0" baseline="0" noProof="1">
                <a:solidFill>
                  <a:schemeClr val="tx1"/>
                </a:solidFill>
                <a:latin typeface="+mn-lt"/>
                <a:ea typeface="+mn-ea"/>
                <a:cs typeface="+mn-ea"/>
              </a:rPr>
              <a:t>后端</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0" lang="zh-CN" altLang="en-US" sz="1710" b="0" i="0" u="none" strike="noStrike" kern="0" cap="none" spc="0" normalizeH="0" baseline="0" noProof="0" dirty="0" smtClean="0">
                <a:ln>
                  <a:noFill/>
                </a:ln>
                <a:solidFill>
                  <a:schemeClr val="tx1"/>
                </a:solidFill>
                <a:effectLst/>
                <a:uLnTx/>
                <a:uFillTx/>
                <a:latin typeface="+mn-lt"/>
                <a:ea typeface="+mn-ea"/>
                <a:cs typeface="+mn-ea"/>
                <a:sym typeface="+mn-ea"/>
              </a:rPr>
              <a:t>样本数据库存储：</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0" lang="zh-CN" altLang="en-US" sz="1710" b="0" i="0" u="none" strike="noStrike" kern="0" cap="none" spc="0" normalizeH="0" baseline="0" noProof="0" dirty="0" smtClean="0">
                <a:ln>
                  <a:noFill/>
                </a:ln>
                <a:solidFill>
                  <a:schemeClr val="tx1"/>
                </a:solidFill>
                <a:effectLst/>
                <a:uLnTx/>
                <a:uFillTx/>
                <a:latin typeface="+mn-lt"/>
                <a:ea typeface="+mn-ea"/>
                <a:cs typeface="+mn-ea"/>
                <a:sym typeface="+mn-ea"/>
              </a:rPr>
              <a:t>静态分析：即对PE文件进行分析</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710" b="0" i="0" u="none" strike="noStrike" kern="0" cap="none" spc="0" normalizeH="0" baseline="0" noProof="1">
                <a:solidFill>
                  <a:schemeClr val="tx1"/>
                </a:solidFill>
                <a:latin typeface="+mn-lt"/>
                <a:ea typeface="+mn-ea"/>
                <a:cs typeface="+mn-ea"/>
              </a:rPr>
              <a:t>动态分析：沙箱（可调用开源沙箱CuckooSandbox ）</a:t>
            </a:r>
            <a:endParaRPr kumimoji="1" lang="en-US" altLang="zh-CN" sz="1710" b="0" i="0" u="none" strike="noStrike" kern="0" cap="none" spc="0" normalizeH="0" baseline="0" noProof="1">
              <a:solidFill>
                <a:schemeClr val="tx1"/>
              </a:solidFill>
              <a:latin typeface="+mn-lt"/>
              <a:ea typeface="+mn-ea"/>
              <a:cs typeface="+mn-ea"/>
            </a:endParaRP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710" b="0" i="0" u="none" strike="noStrike" kern="0" cap="none" spc="0" normalizeH="0" baseline="0" noProof="1">
                <a:solidFill>
                  <a:schemeClr val="tx1"/>
                </a:solidFill>
                <a:latin typeface="+mn-lt"/>
                <a:ea typeface="+mn-ea"/>
                <a:cs typeface="+mn-ea"/>
              </a:rPr>
              <a:t>特征选择：选择合适的静态特征或动态特征</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665" b="0" i="0" u="none" strike="noStrike" kern="0" cap="none" spc="0" normalizeH="0" baseline="0" noProof="1">
                <a:solidFill>
                  <a:schemeClr val="tx1"/>
                </a:solidFill>
                <a:latin typeface="+mn-lt"/>
                <a:ea typeface="+mn-ea"/>
                <a:cs typeface="+mn-ea"/>
                <a:sym typeface="+mn-ea"/>
              </a:rPr>
              <a:t>恶意软件分类器训练：选择机器学习算法或深度学习算法进行训练</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lang="zh-CN" altLang="en-US" sz="1710" dirty="0">
                <a:cs typeface="+mn-ea"/>
                <a:sym typeface="+mn-ea"/>
              </a:rPr>
              <a:t>恶意软件分类器检测：</a:t>
            </a:r>
            <a:r>
              <a:rPr kumimoji="1" lang="zh-CN" altLang="en-US" sz="1710" b="0" i="0" u="none" strike="noStrike" kern="0" cap="none" spc="0" normalizeH="0" baseline="0" noProof="1">
                <a:solidFill>
                  <a:schemeClr val="tx1"/>
                </a:solidFill>
                <a:latin typeface="+mn-lt"/>
                <a:ea typeface="+mn-ea"/>
                <a:cs typeface="+mn-ea"/>
              </a:rPr>
              <a:t>测试集的指标</a:t>
            </a:r>
          </a:p>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chemeClr val="tx1"/>
                </a:solidFill>
                <a:latin typeface="+mn-lt"/>
                <a:ea typeface="+mn-ea"/>
                <a:cs typeface="+mn-cs"/>
              </a:rPr>
              <a:t>高级功能</a:t>
            </a:r>
            <a:r>
              <a:rPr kumimoji="1" lang="en-US" altLang="zh-CN" sz="2400" b="0" i="0" u="none" strike="noStrike" kern="0" cap="none" spc="0" normalizeH="0" baseline="0" noProof="1">
                <a:solidFill>
                  <a:schemeClr val="tx1"/>
                </a:solidFill>
                <a:latin typeface="+mn-lt"/>
                <a:ea typeface="+mn-ea"/>
                <a:cs typeface="+mn-cs"/>
              </a:rPr>
              <a:t> </a:t>
            </a:r>
            <a:r>
              <a:rPr kumimoji="1" lang="zh-CN" altLang="en-US" sz="2400" b="0" i="0" u="none" strike="noStrike" kern="0" cap="none" spc="0" normalizeH="0" baseline="0" noProof="1">
                <a:solidFill>
                  <a:schemeClr val="tx1"/>
                </a:solidFill>
                <a:latin typeface="+mn-lt"/>
                <a:ea typeface="+mn-ea"/>
                <a:cs typeface="+mn-cs"/>
              </a:rPr>
              <a:t>：</a:t>
            </a: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en-US" sz="2000" b="0" i="0" u="none" strike="noStrike" kern="0" cap="none" spc="0" normalizeH="0" baseline="0" noProof="1">
                <a:solidFill>
                  <a:schemeClr val="tx1"/>
                </a:solidFill>
                <a:latin typeface="+mn-lt"/>
                <a:ea typeface="+mn-ea"/>
                <a:cs typeface="+mn-ea"/>
              </a:rPr>
              <a:t>恶意软件同源分析</a:t>
            </a:r>
            <a:endParaRPr kumimoji="1" lang="en-US" altLang="zh-CN" sz="2000" b="0"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zh-CN" sz="2000" b="0" i="0" u="none" strike="noStrike" kern="0" cap="none" spc="0" normalizeH="0" baseline="0" noProof="1">
                <a:solidFill>
                  <a:schemeClr val="tx1"/>
                </a:solidFill>
                <a:latin typeface="+mn-lt"/>
                <a:ea typeface="+mn-ea"/>
                <a:cs typeface="+mn-ea"/>
              </a:rPr>
              <a:t>完成功能后，可进行创新设计。</a:t>
            </a:r>
            <a:endParaRPr kumimoji="1" lang="en-US" altLang="zh-CN" sz="2000" b="0" i="0" u="none" strike="noStrike" kern="0" cap="none" spc="0" normalizeH="0" baseline="0" noProof="1">
              <a:solidFill>
                <a:schemeClr val="tx1"/>
              </a:solidFill>
              <a:latin typeface="+mn-lt"/>
              <a:ea typeface="+mn-ea"/>
              <a:cs typeface="+mn-ea"/>
            </a:endParaRPr>
          </a:p>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人数限制：</a:t>
            </a:r>
            <a:r>
              <a:rPr kumimoji="1" lang="en-US" altLang="zh-CN" sz="2400" b="0" i="0" u="none" strike="noStrike" kern="0" cap="none" spc="0" normalizeH="0" baseline="0" noProof="1">
                <a:solidFill>
                  <a:srgbClr val="000000"/>
                </a:solidFill>
                <a:latin typeface="+mn-lt"/>
                <a:ea typeface="+mn-ea"/>
                <a:cs typeface="+mn-cs"/>
              </a:rPr>
              <a:t>5</a:t>
            </a:r>
            <a:r>
              <a:rPr kumimoji="1" lang="zh-CN" altLang="en-US" sz="2400" b="0" i="0" u="none" strike="noStrike" kern="0" cap="none" spc="0" normalizeH="0" baseline="0" noProof="1">
                <a:solidFill>
                  <a:srgbClr val="000000"/>
                </a:solidFill>
                <a:latin typeface="+mn-lt"/>
                <a:ea typeface="+mn-ea"/>
                <a:cs typeface="+mn-cs"/>
              </a:rPr>
              <a:t>人</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pPr>
            <a:endParaRPr kumimoji="1" lang="zh-CN" altLang="zh-CN" sz="1600" b="0"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pPr>
            <a:endParaRPr kumimoji="1" lang="zh-CN" altLang="zh-CN" sz="2000" b="0" i="0" u="none" strike="noStrike" kern="0" cap="none" spc="0" normalizeH="0" baseline="0" noProof="1">
              <a:solidFill>
                <a:schemeClr val="tx1"/>
              </a:solidFill>
              <a:latin typeface="+mn-lt"/>
              <a:ea typeface="+mn-ea"/>
              <a:cs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zh-CN" sz="3600" b="1" dirty="0"/>
              <a:t>图像内容过滤系统 </a:t>
            </a:r>
            <a:endParaRPr lang="en-US" altLang="zh-CN" sz="3600" b="1" dirty="0"/>
          </a:p>
        </p:txBody>
      </p:sp>
      <p:sp>
        <p:nvSpPr>
          <p:cNvPr id="44035" name="Rectangle 3"/>
          <p:cNvSpPr>
            <a:spLocks noGrp="1"/>
          </p:cNvSpPr>
          <p:nvPr>
            <p:ph idx="1"/>
          </p:nvPr>
        </p:nvSpPr>
        <p:spPr>
          <a:xfrm>
            <a:off x="827405" y="1701165"/>
            <a:ext cx="8077200" cy="4634230"/>
          </a:xfrm>
        </p:spPr>
        <p:txBody>
          <a:bodyPr vert="horz" wrap="square" lIns="91440" tIns="45720" rIns="91440" bIns="45720" anchor="t"/>
          <a:lstStyle/>
          <a:p>
            <a:pPr marL="342900" marR="0" indent="-342900" algn="l" defTabSz="914400" rtl="0" eaLnBrk="0" fontAlgn="base" latinLnBrk="0" hangingPunct="0">
              <a:lnSpc>
                <a:spcPct val="10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问题描述：图像内容过滤系统是机器学习技术对互联网图像样本集进行基于内容的分类，提取同类样本的特征，对机器学习分类器进行监督式学习训练，可以对于待测样本做出判定，高效地识别出同类样本</a:t>
            </a:r>
            <a:r>
              <a:rPr kumimoji="1" lang="zh-CN" altLang="zh-CN" sz="2400" b="0" i="0" u="none" strike="noStrike" kern="0" cap="none" spc="0" normalizeH="0" baseline="0" noProof="1">
                <a:solidFill>
                  <a:srgbClr val="000000"/>
                </a:solidFill>
                <a:latin typeface="+mn-lt"/>
                <a:ea typeface="+mn-ea"/>
                <a:cs typeface="+mn-cs"/>
              </a:rPr>
              <a:t>。</a:t>
            </a:r>
            <a:endParaRPr kumimoji="1" lang="zh-CN" altLang="en-US" sz="2400" b="0" i="0" u="none" strike="noStrike" kern="0" cap="none" spc="0" normalizeH="0" baseline="0" noProof="1">
              <a:solidFill>
                <a:srgbClr val="000000"/>
              </a:solidFill>
              <a:latin typeface="+mn-lt"/>
              <a:ea typeface="+mn-ea"/>
              <a:cs typeface="+mn-cs"/>
            </a:endParaRPr>
          </a:p>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基本功能：</a:t>
            </a: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en-US" sz="2100" b="0" i="0" u="none" strike="noStrike" kern="0" cap="none" spc="0" normalizeH="0" baseline="0" noProof="1">
                <a:solidFill>
                  <a:srgbClr val="000000"/>
                </a:solidFill>
                <a:latin typeface="+mn-lt"/>
                <a:ea typeface="+mn-ea"/>
                <a:cs typeface="+mn-ea"/>
              </a:rPr>
              <a:t>前端</a:t>
            </a:r>
          </a:p>
          <a:p>
            <a:pPr lvl="2" eaLnBrk="1" hangingPunct="1">
              <a:lnSpc>
                <a:spcPct val="120000"/>
              </a:lnSpc>
            </a:pPr>
            <a:r>
              <a:rPr lang="zh-CN" altLang="en-US" sz="1710" dirty="0">
                <a:cs typeface="+mn-ea"/>
                <a:sym typeface="+mn-ea"/>
              </a:rPr>
              <a:t>用户注册、登录：用户基本信息</a:t>
            </a:r>
            <a:endParaRPr lang="zh-CN" altLang="en-US" sz="1710" dirty="0">
              <a:cs typeface="+mn-ea"/>
            </a:endParaRPr>
          </a:p>
          <a:p>
            <a:pPr lvl="2" eaLnBrk="1" hangingPunct="1">
              <a:lnSpc>
                <a:spcPct val="120000"/>
              </a:lnSpc>
            </a:pPr>
            <a:r>
              <a:rPr lang="zh-CN" altLang="en-US" sz="1710" dirty="0">
                <a:cs typeface="+mn-ea"/>
                <a:sym typeface="+mn-ea"/>
              </a:rPr>
              <a:t>网络爬虫：实现对主流门户网站、社交网站中照片的采集</a:t>
            </a:r>
          </a:p>
          <a:p>
            <a:pPr lvl="2" eaLnBrk="1" hangingPunct="1">
              <a:lnSpc>
                <a:spcPct val="120000"/>
              </a:lnSpc>
            </a:pPr>
            <a:r>
              <a:rPr lang="zh-CN" altLang="en-US" sz="1710" dirty="0">
                <a:cs typeface="+mn-ea"/>
                <a:sym typeface="+mn-ea"/>
              </a:rPr>
              <a:t>照片存储</a:t>
            </a:r>
          </a:p>
          <a:p>
            <a:pPr lvl="2" eaLnBrk="1" hangingPunct="1">
              <a:lnSpc>
                <a:spcPct val="120000"/>
              </a:lnSpc>
            </a:pPr>
            <a:r>
              <a:rPr lang="zh-CN" altLang="en-US" sz="1710" dirty="0">
                <a:cs typeface="+mn-ea"/>
                <a:sym typeface="+mn-ea"/>
              </a:rPr>
              <a:t>用户感兴趣图像类别查询：初步实现标签选项式查询</a:t>
            </a:r>
            <a:endParaRPr kumimoji="1" lang="zh-CN" altLang="en-US" sz="1710" b="0" i="0" u="none" strike="noStrike" kern="0" cap="none" spc="0" normalizeH="0" baseline="0" noProof="1">
              <a:solidFill>
                <a:schemeClr val="tx1"/>
              </a:solidFill>
              <a:latin typeface="+mn-lt"/>
              <a:ea typeface="+mn-ea"/>
              <a:cs typeface="+mn-ea"/>
              <a:sym typeface="+mn-ea"/>
            </a:endParaRPr>
          </a:p>
          <a:p>
            <a:pPr lvl="2" eaLnBrk="1" hangingPunct="1">
              <a:lnSpc>
                <a:spcPct val="120000"/>
              </a:lnSpc>
            </a:pPr>
            <a:endParaRPr kumimoji="1" lang="zh-CN" altLang="en-US" sz="1425" b="0" i="0" u="none" strike="noStrike" kern="0" cap="none" spc="0" normalizeH="0" baseline="0" noProof="1">
              <a:solidFill>
                <a:schemeClr val="tx1"/>
              </a:solidFill>
              <a:latin typeface="+mn-lt"/>
              <a:ea typeface="+mn-ea"/>
              <a:cs typeface="+mn-ea"/>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zh-CN" sz="3600" b="1" dirty="0"/>
              <a:t>图像内容过滤系统 </a:t>
            </a:r>
            <a:endParaRPr lang="en-US" altLang="zh-CN" sz="3600" b="1" dirty="0"/>
          </a:p>
        </p:txBody>
      </p:sp>
      <p:sp>
        <p:nvSpPr>
          <p:cNvPr id="45059" name="Rectangle 3"/>
          <p:cNvSpPr>
            <a:spLocks noGrp="1"/>
          </p:cNvSpPr>
          <p:nvPr>
            <p:ph idx="1"/>
          </p:nvPr>
        </p:nvSpPr>
        <p:spPr>
          <a:xfrm>
            <a:off x="838200" y="1676400"/>
            <a:ext cx="8077200" cy="4221480"/>
          </a:xfrm>
        </p:spPr>
        <p:txBody>
          <a:bodyPr vert="horz" wrap="square" lIns="91440" tIns="45720" rIns="91440" bIns="45720" anchor="t"/>
          <a:lstStyle/>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基本功能：</a:t>
            </a: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en-US" sz="2000" b="0" i="0" u="none" strike="noStrike" kern="0" cap="none" spc="0" normalizeH="0" baseline="0" noProof="1">
                <a:solidFill>
                  <a:schemeClr val="tx1"/>
                </a:solidFill>
                <a:latin typeface="+mn-lt"/>
                <a:ea typeface="+mn-ea"/>
                <a:cs typeface="+mn-ea"/>
              </a:rPr>
              <a:t>后端</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lang="zh-CN" altLang="en-US" sz="1660" dirty="0">
                <a:cs typeface="+mn-ea"/>
                <a:sym typeface="+mn-ea"/>
              </a:rPr>
              <a:t>训练样本集标注：</a:t>
            </a:r>
            <a:endParaRPr kumimoji="1" lang="zh-CN" altLang="en-US" sz="1660" b="0" i="0" u="none" strike="noStrike" kern="0" cap="none" spc="0" normalizeH="0" baseline="0" noProof="1">
              <a:solidFill>
                <a:schemeClr val="tx1"/>
              </a:solidFill>
              <a:latin typeface="+mn-lt"/>
              <a:ea typeface="+mn-ea"/>
              <a:cs typeface="+mn-ea"/>
            </a:endParaRPr>
          </a:p>
          <a:p>
            <a:pPr marL="1600200" marR="0" lvl="3"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lang="zh-CN" altLang="en-US" sz="1660" dirty="0">
                <a:cs typeface="+mn-ea"/>
                <a:sym typeface="+mn-ea"/>
              </a:rPr>
              <a:t>样本集至少包含</a:t>
            </a:r>
            <a:r>
              <a:rPr lang="en-US" altLang="zh-CN" sz="1660" dirty="0">
                <a:cs typeface="+mn-ea"/>
                <a:sym typeface="+mn-ea"/>
              </a:rPr>
              <a:t>1000</a:t>
            </a:r>
            <a:r>
              <a:rPr lang="zh-CN" altLang="en-US" sz="1660" dirty="0">
                <a:cs typeface="+mn-ea"/>
                <a:sym typeface="+mn-ea"/>
              </a:rPr>
              <a:t>张用户感兴趣的同类照片（如人脸照片）和</a:t>
            </a:r>
            <a:r>
              <a:rPr lang="en-US" altLang="zh-CN" sz="1660" dirty="0">
                <a:cs typeface="+mn-ea"/>
                <a:sym typeface="+mn-ea"/>
              </a:rPr>
              <a:t>1000</a:t>
            </a:r>
            <a:r>
              <a:rPr lang="zh-CN" altLang="en-US" sz="1660" dirty="0">
                <a:cs typeface="+mn-ea"/>
                <a:sym typeface="+mn-ea"/>
              </a:rPr>
              <a:t>张其他类型照片。</a:t>
            </a:r>
            <a:endParaRPr kumimoji="1" lang="zh-CN" altLang="en-US" sz="1660" b="0" i="0" u="none" strike="noStrike" kern="0" cap="none" spc="0" normalizeH="0" baseline="0" noProof="1">
              <a:solidFill>
                <a:schemeClr val="tx1"/>
              </a:solidFill>
              <a:latin typeface="+mn-lt"/>
              <a:ea typeface="+mn-ea"/>
              <a:cs typeface="+mn-ea"/>
            </a:endParaRPr>
          </a:p>
          <a:p>
            <a:pPr marL="1600200" marR="0" lvl="3"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lang="zh-CN" altLang="en-US" sz="1660" dirty="0">
                <a:cs typeface="+mn-ea"/>
                <a:sym typeface="+mn-ea"/>
              </a:rPr>
              <a:t>将用户感兴趣的同类照片和其他照片进行标注</a:t>
            </a:r>
            <a:endParaRPr kumimoji="1" lang="zh-CN" altLang="en-US" sz="1660" b="0" i="0" u="none" strike="noStrike" kern="0" cap="none" spc="0" normalizeH="0" baseline="0" noProof="1">
              <a:solidFill>
                <a:schemeClr val="tx1"/>
              </a:solidFill>
              <a:latin typeface="+mn-lt"/>
              <a:ea typeface="+mn-ea"/>
              <a:cs typeface="+mn-ea"/>
              <a:sym typeface="+mn-ea"/>
            </a:endParaRP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1" lang="zh-CN" altLang="en-US" sz="1665" b="0" i="0" u="none" strike="noStrike" kern="0" cap="none" spc="0" normalizeH="0" baseline="0" noProof="1">
                <a:solidFill>
                  <a:schemeClr val="tx1"/>
                </a:solidFill>
                <a:latin typeface="+mn-lt"/>
                <a:ea typeface="+mn-ea"/>
                <a:cs typeface="+mn-ea"/>
                <a:sym typeface="+mn-ea"/>
              </a:rPr>
              <a:t>分类器训练：选择深度学习算法（可选用</a:t>
            </a:r>
            <a:r>
              <a:rPr lang="zh-CN" altLang="en-US" sz="1660" dirty="0">
                <a:sym typeface="+mn-ea"/>
              </a:rPr>
              <a:t>LeNet-5模型</a:t>
            </a:r>
            <a:r>
              <a:rPr kumimoji="1" lang="zh-CN" altLang="en-US" sz="1665" b="0" i="0" u="none" strike="noStrike" kern="0" cap="none" spc="0" normalizeH="0" baseline="0" noProof="1">
                <a:solidFill>
                  <a:schemeClr val="tx1"/>
                </a:solidFill>
                <a:latin typeface="+mn-lt"/>
                <a:ea typeface="+mn-ea"/>
                <a:cs typeface="+mn-ea"/>
                <a:sym typeface="+mn-ea"/>
              </a:rPr>
              <a:t>）进行训练</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Monotype Sorts" pitchFamily="2" charset="2"/>
              <a:buChar char="x"/>
              <a:defRPr/>
            </a:pPr>
            <a:r>
              <a:rPr kumimoji="1" lang="zh-CN" altLang="en-US" sz="1665" b="0" i="0" u="none" strike="noStrike" kern="0" cap="none" spc="0" normalizeH="0" baseline="0" noProof="1">
                <a:solidFill>
                  <a:schemeClr val="tx1"/>
                </a:solidFill>
                <a:latin typeface="+mn-lt"/>
                <a:ea typeface="+mn-ea"/>
                <a:cs typeface="+mn-ea"/>
                <a:sym typeface="+mn-ea"/>
              </a:rPr>
              <a:t>分类结果存储、展示</a:t>
            </a:r>
          </a:p>
          <a:p>
            <a:pPr marL="1143000" marR="0" lvl="2" indent="-2286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x"/>
            </a:pPr>
            <a:r>
              <a:rPr kumimoji="1" lang="zh-CN" altLang="en-US" sz="1710" b="0" i="0" u="none" strike="noStrike" kern="0" cap="none" spc="0" normalizeH="0" baseline="0" noProof="1">
                <a:solidFill>
                  <a:schemeClr val="tx1"/>
                </a:solidFill>
                <a:latin typeface="+mn-lt"/>
                <a:ea typeface="+mn-ea"/>
                <a:cs typeface="+mn-ea"/>
              </a:rPr>
              <a:t>测试集的指标</a:t>
            </a:r>
          </a:p>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chemeClr val="tx1"/>
                </a:solidFill>
                <a:latin typeface="+mn-lt"/>
                <a:ea typeface="+mn-ea"/>
                <a:cs typeface="+mn-cs"/>
              </a:rPr>
              <a:t>高级功能</a:t>
            </a:r>
            <a:r>
              <a:rPr kumimoji="1" lang="en-US" altLang="zh-CN" sz="2400" b="0" i="0" u="none" strike="noStrike" kern="0" cap="none" spc="0" normalizeH="0" baseline="0" noProof="1">
                <a:solidFill>
                  <a:schemeClr val="tx1"/>
                </a:solidFill>
                <a:latin typeface="+mn-lt"/>
                <a:ea typeface="+mn-ea"/>
                <a:cs typeface="+mn-cs"/>
              </a:rPr>
              <a:t> </a:t>
            </a:r>
            <a:r>
              <a:rPr kumimoji="1" lang="zh-CN" altLang="en-US" sz="2400" b="0" i="0" u="none" strike="noStrike" kern="0" cap="none" spc="0" normalizeH="0" baseline="0" noProof="1">
                <a:solidFill>
                  <a:schemeClr val="tx1"/>
                </a:solidFill>
                <a:latin typeface="+mn-lt"/>
                <a:ea typeface="+mn-ea"/>
                <a:cs typeface="+mn-cs"/>
              </a:rPr>
              <a:t>：</a:t>
            </a: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en-US" sz="2000" b="0" i="0" u="none" strike="noStrike" kern="0" cap="none" spc="0" normalizeH="0" baseline="0" noProof="1">
                <a:solidFill>
                  <a:schemeClr val="tx1"/>
                </a:solidFill>
                <a:latin typeface="+mn-lt"/>
                <a:ea typeface="+mn-ea"/>
                <a:cs typeface="+mn-ea"/>
              </a:rPr>
              <a:t>文本输入查询</a:t>
            </a:r>
            <a:endParaRPr kumimoji="1" lang="en-US" altLang="zh-CN" sz="2000" b="0"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120000"/>
              </a:lnSpc>
              <a:spcBef>
                <a:spcPct val="20000"/>
              </a:spcBef>
              <a:spcAft>
                <a:spcPct val="0"/>
              </a:spcAft>
              <a:buClr>
                <a:schemeClr val="accent2"/>
              </a:buClr>
              <a:buSzTx/>
              <a:buFont typeface="Monotype Sorts" pitchFamily="2" charset="2"/>
              <a:buChar char="y"/>
            </a:pPr>
            <a:r>
              <a:rPr kumimoji="1" lang="zh-CN" altLang="zh-CN" sz="2000" b="0" i="0" u="none" strike="noStrike" kern="0" cap="none" spc="0" normalizeH="0" baseline="0" noProof="1">
                <a:solidFill>
                  <a:schemeClr val="tx1"/>
                </a:solidFill>
                <a:latin typeface="+mn-lt"/>
                <a:ea typeface="+mn-ea"/>
                <a:cs typeface="+mn-ea"/>
              </a:rPr>
              <a:t>完成功能后，可进行创新设计。</a:t>
            </a:r>
            <a:endParaRPr kumimoji="1" lang="en-US" altLang="zh-CN" sz="2000" b="0" i="0" u="none" strike="noStrike" kern="0" cap="none" spc="0" normalizeH="0" baseline="0" noProof="1">
              <a:solidFill>
                <a:schemeClr val="tx1"/>
              </a:solidFill>
              <a:latin typeface="+mn-lt"/>
              <a:ea typeface="+mn-ea"/>
              <a:cs typeface="+mn-ea"/>
            </a:endParaRPr>
          </a:p>
          <a:p>
            <a:pPr marL="342900" marR="0" indent="-342900" algn="l" defTabSz="914400" rtl="0" eaLnBrk="1" fontAlgn="base" latinLnBrk="0" hangingPunct="1">
              <a:lnSpc>
                <a:spcPct val="120000"/>
              </a:lnSpc>
              <a:spcBef>
                <a:spcPct val="20000"/>
              </a:spcBef>
              <a:spcAft>
                <a:spcPct val="0"/>
              </a:spcAft>
              <a:buClr>
                <a:schemeClr val="accent2"/>
              </a:buClr>
              <a:buSzTx/>
              <a:buFont typeface="Monotype Sorts" pitchFamily="2" charset="2"/>
              <a:buChar char="z"/>
            </a:pPr>
            <a:r>
              <a:rPr kumimoji="1" lang="zh-CN" altLang="en-US" sz="2400" b="0" i="0" u="none" strike="noStrike" kern="0" cap="none" spc="0" normalizeH="0" baseline="0" noProof="1">
                <a:solidFill>
                  <a:srgbClr val="000000"/>
                </a:solidFill>
                <a:latin typeface="+mn-lt"/>
                <a:ea typeface="+mn-ea"/>
                <a:cs typeface="+mn-cs"/>
              </a:rPr>
              <a:t>人数限制：</a:t>
            </a:r>
            <a:r>
              <a:rPr kumimoji="1" lang="en-US" altLang="zh-CN" sz="2400" b="0" i="0" u="none" strike="noStrike" kern="0" cap="none" spc="0" normalizeH="0" baseline="0" noProof="1">
                <a:solidFill>
                  <a:srgbClr val="000000"/>
                </a:solidFill>
                <a:latin typeface="+mn-lt"/>
                <a:ea typeface="+mn-ea"/>
                <a:cs typeface="+mn-cs"/>
              </a:rPr>
              <a:t>5</a:t>
            </a:r>
            <a:r>
              <a:rPr kumimoji="1" lang="zh-CN" altLang="en-US" sz="2400" b="0" i="0" u="none" strike="noStrike" kern="0" cap="none" spc="0" normalizeH="0" baseline="0" noProof="1">
                <a:solidFill>
                  <a:srgbClr val="000000"/>
                </a:solidFill>
                <a:latin typeface="+mn-lt"/>
                <a:ea typeface="+mn-ea"/>
                <a:cs typeface="+mn-cs"/>
              </a:rPr>
              <a:t>人</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pPr>
            <a:endParaRPr kumimoji="1" lang="zh-CN" altLang="zh-CN" sz="1600" b="0"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Monotype Sorts" pitchFamily="2" charset="2"/>
              <a:buChar char="y"/>
            </a:pPr>
            <a:endParaRPr kumimoji="1" lang="zh-CN" altLang="zh-CN" sz="2000" b="0" i="0" u="none" strike="noStrike" kern="0" cap="none" spc="0" normalizeH="0" baseline="0" noProof="1">
              <a:solidFill>
                <a:schemeClr val="tx1"/>
              </a:solidFill>
              <a:latin typeface="+mn-lt"/>
              <a:ea typeface="+mn-ea"/>
              <a:cs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自选题</a:t>
            </a:r>
            <a:endParaRPr lang="en-US" altLang="zh-CN" sz="3600" dirty="0">
              <a:solidFill>
                <a:srgbClr val="000000"/>
              </a:solidFill>
            </a:endParaRPr>
          </a:p>
        </p:txBody>
      </p:sp>
      <p:sp>
        <p:nvSpPr>
          <p:cNvPr id="53250"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要求：需由学生向教师提出申请，经批准后方可作为正式课题。</a:t>
            </a:r>
          </a:p>
          <a:p>
            <a:pPr eaLnBrk="1" hangingPunct="1">
              <a:lnSpc>
                <a:spcPct val="120000"/>
              </a:lnSpc>
            </a:pPr>
            <a:r>
              <a:rPr lang="zh-CN" altLang="en-US" sz="2400" dirty="0">
                <a:solidFill>
                  <a:srgbClr val="000000"/>
                </a:solidFill>
              </a:rPr>
              <a:t>人数限制：最多</a:t>
            </a:r>
            <a:r>
              <a:rPr lang="en-US" altLang="zh-CN" sz="2400" dirty="0">
                <a:solidFill>
                  <a:srgbClr val="000000"/>
                </a:solidFill>
              </a:rPr>
              <a:t>5</a:t>
            </a:r>
            <a:r>
              <a:rPr lang="zh-CN" altLang="en-US" sz="2400" dirty="0">
                <a:solidFill>
                  <a:srgbClr val="000000"/>
                </a:solidFill>
              </a:rPr>
              <a:t>人，视题目难度而定</a:t>
            </a:r>
            <a:endParaRPr lang="en-US" altLang="zh-CN" sz="2400" dirty="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0" y="228600"/>
            <a:ext cx="9144000" cy="1143000"/>
          </a:xfrm>
        </p:spPr>
        <p:txBody>
          <a:bodyPr vert="horz" wrap="square" lIns="91440" tIns="45720" rIns="91440" bIns="45720" anchor="b" anchorCtr="0"/>
          <a:lstStyle/>
          <a:p>
            <a:pPr algn="ctr" eaLnBrk="1" hangingPunct="1"/>
            <a:r>
              <a:rPr lang="zh-CN" altLang="en-US" sz="3600" b="1" dirty="0">
                <a:latin typeface="黑体" panose="02010609060101010101" pitchFamily="2" charset="-122"/>
                <a:ea typeface="黑体" panose="02010609060101010101" pitchFamily="2" charset="-122"/>
              </a:rPr>
              <a:t>大型程序设计</a:t>
            </a:r>
            <a:endParaRPr lang="zh-CN" altLang="en-US" sz="4400" b="1" dirty="0">
              <a:latin typeface="Times New Roman" panose="02020603050405020304" pitchFamily="18" charset="0"/>
            </a:endParaRPr>
          </a:p>
        </p:txBody>
      </p:sp>
      <p:grpSp>
        <p:nvGrpSpPr>
          <p:cNvPr id="247811" name="Group 3"/>
          <p:cNvGrpSpPr/>
          <p:nvPr/>
        </p:nvGrpSpPr>
        <p:grpSpPr>
          <a:xfrm>
            <a:off x="1476375" y="2057400"/>
            <a:ext cx="6267450" cy="4179888"/>
            <a:chOff x="1200" y="1296"/>
            <a:chExt cx="3456" cy="2144"/>
          </a:xfrm>
        </p:grpSpPr>
        <p:sp>
          <p:nvSpPr>
            <p:cNvPr id="54275" name="AutoShape 4"/>
            <p:cNvSpPr/>
            <p:nvPr/>
          </p:nvSpPr>
          <p:spPr>
            <a:xfrm>
              <a:off x="1200" y="1664"/>
              <a:ext cx="3456" cy="1776"/>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sz="2800" dirty="0">
                <a:latin typeface="Times New Roman" panose="02020603050405020304" pitchFamily="18" charset="0"/>
              </a:endParaRPr>
            </a:p>
          </p:txBody>
        </p:sp>
        <p:sp>
          <p:nvSpPr>
            <p:cNvPr id="54276" name="Text Box 5"/>
            <p:cNvSpPr txBox="1"/>
            <p:nvPr/>
          </p:nvSpPr>
          <p:spPr>
            <a:xfrm>
              <a:off x="1200" y="1296"/>
              <a:ext cx="3456" cy="30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gn="ctr" eaLnBrk="0" hangingPunct="0">
                <a:spcBef>
                  <a:spcPct val="50000"/>
                </a:spcBef>
              </a:pPr>
              <a:r>
                <a:rPr lang="zh-CN" altLang="en-US" sz="3200" b="1" dirty="0">
                  <a:solidFill>
                    <a:srgbClr val="A50021"/>
                  </a:solidFill>
                  <a:latin typeface="Times New Roman" panose="02020603050405020304" pitchFamily="18" charset="0"/>
                </a:rPr>
                <a:t>主要内容</a:t>
              </a:r>
            </a:p>
          </p:txBody>
        </p:sp>
      </p:grpSp>
      <p:sp>
        <p:nvSpPr>
          <p:cNvPr id="247814" name="Text Box 6"/>
          <p:cNvSpPr txBox="1"/>
          <p:nvPr/>
        </p:nvSpPr>
        <p:spPr>
          <a:xfrm>
            <a:off x="2085975" y="3048000"/>
            <a:ext cx="5297488" cy="3084513"/>
          </a:xfrm>
          <a:prstGeom prst="rect">
            <a:avLst/>
          </a:prstGeom>
          <a:noFill/>
          <a:ln w="9525">
            <a:noFill/>
          </a:ln>
        </p:spPr>
        <p:txBody>
          <a:bodyPr anchor="t" anchorCtr="0">
            <a:spAutoFit/>
          </a:bodyPr>
          <a:lstStyle/>
          <a:p>
            <a:pPr algn="ctr" eaLnBrk="0" hangingPunct="0">
              <a:spcBef>
                <a:spcPct val="50000"/>
              </a:spcBef>
            </a:pPr>
            <a:r>
              <a:rPr lang="zh-CN" altLang="en-US" sz="2800" dirty="0">
                <a:latin typeface="Times New Roman" panose="02020603050405020304" pitchFamily="18" charset="0"/>
                <a:ea typeface="楷体_GB2312" pitchFamily="49" charset="-122"/>
              </a:rPr>
              <a:t>软件工程开发方法的介绍</a:t>
            </a:r>
          </a:p>
          <a:p>
            <a:pPr algn="ctr" eaLnBrk="0" hangingPunct="0">
              <a:spcBef>
                <a:spcPct val="50000"/>
              </a:spcBef>
            </a:pPr>
            <a:r>
              <a:rPr lang="zh-CN" altLang="en-US" sz="2800" dirty="0">
                <a:latin typeface="Times New Roman" panose="02020603050405020304" pitchFamily="18" charset="0"/>
                <a:ea typeface="楷体_GB2312" pitchFamily="49" charset="-122"/>
              </a:rPr>
              <a:t>大型程序设计选题</a:t>
            </a:r>
          </a:p>
          <a:p>
            <a:pPr algn="ctr" eaLnBrk="0" hangingPunct="0">
              <a:spcBef>
                <a:spcPct val="50000"/>
              </a:spcBef>
            </a:pPr>
            <a:r>
              <a:rPr lang="zh-CN" altLang="en-US" sz="2800" dirty="0">
                <a:latin typeface="Times New Roman" panose="02020603050405020304" pitchFamily="18" charset="0"/>
                <a:ea typeface="楷体_GB2312" pitchFamily="49" charset="-122"/>
              </a:rPr>
              <a:t>设计要求</a:t>
            </a:r>
            <a:endParaRPr lang="en-US" altLang="zh-CN" sz="2800" dirty="0">
              <a:latin typeface="Times New Roman" panose="02020603050405020304" pitchFamily="18" charset="0"/>
              <a:ea typeface="楷体_GB2312" pitchFamily="49" charset="-122"/>
            </a:endParaRPr>
          </a:p>
          <a:p>
            <a:pPr algn="ctr" eaLnBrk="0" hangingPunct="0">
              <a:spcBef>
                <a:spcPct val="50000"/>
              </a:spcBef>
            </a:pPr>
            <a:r>
              <a:rPr lang="zh-CN" altLang="en-US" sz="2800" dirty="0">
                <a:latin typeface="Times New Roman" panose="02020603050405020304" pitchFamily="18" charset="0"/>
                <a:ea typeface="楷体_GB2312" pitchFamily="49" charset="-122"/>
              </a:rPr>
              <a:t>提交物</a:t>
            </a:r>
          </a:p>
          <a:p>
            <a:pPr algn="ctr" eaLnBrk="0" hangingPunct="0">
              <a:spcBef>
                <a:spcPct val="50000"/>
              </a:spcBef>
            </a:pPr>
            <a:r>
              <a:rPr lang="zh-CN" altLang="en-US" sz="2800" dirty="0">
                <a:latin typeface="Times New Roman" panose="02020603050405020304" pitchFamily="18" charset="0"/>
                <a:ea typeface="楷体_GB2312" pitchFamily="49" charset="-122"/>
              </a:rPr>
              <a:t>成绩考核</a:t>
            </a:r>
            <a:endParaRPr lang="en-US" altLang="zh-CN" sz="2800" dirty="0">
              <a:latin typeface="Times New Roman" panose="02020603050405020304" pitchFamily="18" charset="0"/>
              <a:ea typeface="楷体_GB2312" pitchFamily="49" charset="-122"/>
            </a:endParaRPr>
          </a:p>
        </p:txBody>
      </p:sp>
      <p:sp>
        <p:nvSpPr>
          <p:cNvPr id="247815" name="Line 7"/>
          <p:cNvSpPr/>
          <p:nvPr/>
        </p:nvSpPr>
        <p:spPr>
          <a:xfrm>
            <a:off x="2851150" y="4868863"/>
            <a:ext cx="3810000" cy="0"/>
          </a:xfrm>
          <a:prstGeom prst="line">
            <a:avLst/>
          </a:prstGeom>
          <a:ln w="28575" cap="flat" cmpd="sng">
            <a:solidFill>
              <a:srgbClr val="CC0000"/>
            </a:solidFill>
            <a:prstDash val="sysDot"/>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blinds(horizontal)">
                                      <p:cBhvr>
                                        <p:cTn id="7" dur="500"/>
                                        <p:tgtEl>
                                          <p:spTgt spid="2478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478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247815"/>
                                        </p:tgtEl>
                                        <p:attrNameLst>
                                          <p:attrName>style.visibility</p:attrName>
                                        </p:attrNameLst>
                                      </p:cBhvr>
                                      <p:to>
                                        <p:strVal val="visible"/>
                                      </p:to>
                                    </p:set>
                                    <p:animEffect transition="in" filter="strips(upRight)">
                                      <p:cBhvr>
                                        <p:cTn id="16" dur="500"/>
                                        <p:tgtEl>
                                          <p:spTgt spid="247815"/>
                                        </p:tgtEl>
                                      </p:cBhvr>
                                    </p:animEffect>
                                  </p:childTnLst>
                                  <p:subTnLst>
                                    <p:audio>
                                      <p:cMediaNode>
                                        <p:cTn display="0" masterRel="sameClick">
                                          <p:stCondLst>
                                            <p:cond evt="begin" delay="0">
                                              <p:tn val="14"/>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设计要求</a:t>
            </a:r>
          </a:p>
        </p:txBody>
      </p:sp>
      <p:sp>
        <p:nvSpPr>
          <p:cNvPr id="55298"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大型程序设计不仅是对程序设计能力的综合锻炼，更是对团队合作、软件开发与项目管理过程的训练。要求以团队合作形式，根据选题难度，每题</a:t>
            </a:r>
            <a:r>
              <a:rPr lang="en-US" altLang="zh-CN" sz="2400" dirty="0">
                <a:solidFill>
                  <a:srgbClr val="000000"/>
                </a:solidFill>
              </a:rPr>
              <a:t>4-5</a:t>
            </a:r>
            <a:r>
              <a:rPr lang="zh-CN" altLang="en-US" sz="2400" dirty="0">
                <a:solidFill>
                  <a:srgbClr val="000000"/>
                </a:solidFill>
              </a:rPr>
              <a:t>人。在确定题目后，确定小组长及每个人的分工，并制定项目开发进度表。</a:t>
            </a:r>
          </a:p>
          <a:p>
            <a:pPr eaLnBrk="1" hangingPunct="1">
              <a:lnSpc>
                <a:spcPct val="120000"/>
              </a:lnSpc>
            </a:pPr>
            <a:r>
              <a:rPr lang="zh-CN" altLang="en-US" sz="2400" dirty="0">
                <a:solidFill>
                  <a:srgbClr val="000000"/>
                </a:solidFill>
              </a:rPr>
              <a:t>大型程序设计按照软件项目的开发过程进行。分以下几个阶段进行：选题、系统设计、系统编码实现、系统测试、系统评价与验收。</a:t>
            </a:r>
            <a:endParaRPr lang="en-US" altLang="zh-CN" sz="2400" dirty="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设计要求</a:t>
            </a:r>
          </a:p>
        </p:txBody>
      </p:sp>
      <p:sp>
        <p:nvSpPr>
          <p:cNvPr id="56322"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chemeClr val="accent1"/>
                </a:solidFill>
              </a:rPr>
              <a:t>认真做好需求分析：</a:t>
            </a:r>
          </a:p>
          <a:p>
            <a:pPr lvl="1" eaLnBrk="1" hangingPunct="1">
              <a:lnSpc>
                <a:spcPct val="120000"/>
              </a:lnSpc>
            </a:pPr>
            <a:r>
              <a:rPr lang="zh-CN" altLang="en-US" sz="2000" dirty="0"/>
              <a:t>对要解决的问题进行详细的分析，弄清楚问题的要求，包括需要输入什么数据，要得到什么结果，最后应输出什么 </a:t>
            </a:r>
            <a:endParaRPr lang="zh-CN" altLang="en-US" sz="2000" dirty="0">
              <a:solidFill>
                <a:schemeClr val="accent1"/>
              </a:solidFill>
            </a:endParaRPr>
          </a:p>
          <a:p>
            <a:pPr eaLnBrk="1" hangingPunct="1">
              <a:lnSpc>
                <a:spcPct val="120000"/>
              </a:lnSpc>
            </a:pPr>
            <a:r>
              <a:rPr lang="zh-CN" altLang="en-US" sz="2400" dirty="0"/>
              <a:t>系统设计：</a:t>
            </a:r>
          </a:p>
          <a:p>
            <a:pPr lvl="1" eaLnBrk="1" hangingPunct="1">
              <a:lnSpc>
                <a:spcPct val="120000"/>
              </a:lnSpc>
            </a:pPr>
            <a:r>
              <a:rPr lang="zh-CN" altLang="en-US" sz="2000" dirty="0"/>
              <a:t>程序的总体结构，包括几个模块</a:t>
            </a:r>
          </a:p>
          <a:p>
            <a:pPr lvl="1" eaLnBrk="1" hangingPunct="1">
              <a:lnSpc>
                <a:spcPct val="120000"/>
              </a:lnSpc>
            </a:pPr>
            <a:r>
              <a:rPr lang="zh-CN" altLang="en-US" sz="2000" dirty="0"/>
              <a:t>数据结构设计</a:t>
            </a:r>
          </a:p>
          <a:p>
            <a:pPr lvl="1" eaLnBrk="1" hangingPunct="1">
              <a:lnSpc>
                <a:spcPct val="120000"/>
              </a:lnSpc>
            </a:pPr>
            <a:r>
              <a:rPr lang="zh-CN" altLang="en-US" sz="2000" dirty="0"/>
              <a:t>类设计、函数设计</a:t>
            </a:r>
          </a:p>
          <a:p>
            <a:pPr eaLnBrk="1" hangingPunct="1">
              <a:lnSpc>
                <a:spcPct val="120000"/>
              </a:lnSpc>
            </a:pPr>
            <a:r>
              <a:rPr lang="zh-CN" altLang="en-US" sz="2400" dirty="0"/>
              <a:t>系统实现：</a:t>
            </a:r>
          </a:p>
          <a:p>
            <a:pPr lvl="1" eaLnBrk="1" hangingPunct="1">
              <a:lnSpc>
                <a:spcPct val="120000"/>
              </a:lnSpc>
            </a:pPr>
            <a:r>
              <a:rPr lang="zh-CN" altLang="en-US" sz="2000" dirty="0"/>
              <a:t>编程简练，程序功能齐全，能正确运行 </a:t>
            </a:r>
          </a:p>
          <a:p>
            <a:pPr lvl="1" eaLnBrk="1" hangingPunct="1">
              <a:lnSpc>
                <a:spcPct val="120000"/>
              </a:lnSpc>
            </a:pPr>
            <a:r>
              <a:rPr lang="zh-CN" altLang="en-US" sz="2000" dirty="0"/>
              <a:t>良好的编码风格</a:t>
            </a:r>
          </a:p>
          <a:p>
            <a:pPr lvl="1" eaLnBrk="1" hangingPunct="1">
              <a:lnSpc>
                <a:spcPct val="120000"/>
              </a:lnSpc>
            </a:pPr>
            <a:r>
              <a:rPr lang="zh-CN" altLang="en-US" sz="2000" dirty="0"/>
              <a:t>必要的注释</a:t>
            </a:r>
            <a:endParaRPr lang="en-US" altLang="zh-CN"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设计要求</a:t>
            </a:r>
          </a:p>
        </p:txBody>
      </p:sp>
      <p:sp>
        <p:nvSpPr>
          <p:cNvPr id="57346"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开发语言：</a:t>
            </a:r>
            <a:r>
              <a:rPr lang="en-US" altLang="zh-CN" sz="2400" dirty="0">
                <a:solidFill>
                  <a:srgbClr val="000000"/>
                </a:solidFill>
                <a:latin typeface="Times New Roman" panose="02020603050405020304" pitchFamily="18" charset="0"/>
              </a:rPr>
              <a:t>C/C++/C#</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JAVA</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Python</a:t>
            </a:r>
            <a:r>
              <a:rPr lang="zh-CN" altLang="en-US" sz="2400" dirty="0">
                <a:solidFill>
                  <a:srgbClr val="000000"/>
                </a:solidFill>
                <a:latin typeface="Times New Roman" panose="02020603050405020304" pitchFamily="18" charset="0"/>
              </a:rPr>
              <a:t>等</a:t>
            </a:r>
            <a:endParaRPr lang="en-US" altLang="zh-CN" sz="2400" dirty="0">
              <a:solidFill>
                <a:srgbClr val="000000"/>
              </a:solidFill>
              <a:latin typeface="Times New Roman" panose="02020603050405020304" pitchFamily="18" charset="0"/>
            </a:endParaRPr>
          </a:p>
          <a:p>
            <a:pPr eaLnBrk="1" hangingPunct="1">
              <a:lnSpc>
                <a:spcPct val="120000"/>
              </a:lnSpc>
            </a:pPr>
            <a:r>
              <a:rPr lang="zh-CN" altLang="en-US" sz="2400" dirty="0">
                <a:solidFill>
                  <a:srgbClr val="000000"/>
                </a:solidFill>
              </a:rPr>
              <a:t>开发环境：</a:t>
            </a:r>
            <a:r>
              <a:rPr lang="en-US" altLang="zh-CN" sz="2400" dirty="0">
                <a:solidFill>
                  <a:srgbClr val="000000"/>
                </a:solidFill>
                <a:latin typeface="Times New Roman" panose="02020603050405020304" pitchFamily="18" charset="0"/>
              </a:rPr>
              <a:t>VC</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VS .NET</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Eclipse</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Jbuilder</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Python</a:t>
            </a:r>
            <a:r>
              <a:rPr lang="zh-CN" altLang="en-US" sz="2400" dirty="0">
                <a:solidFill>
                  <a:srgbClr val="000000"/>
                </a:solidFill>
                <a:latin typeface="Times New Roman" panose="02020603050405020304" pitchFamily="18" charset="0"/>
              </a:rPr>
              <a:t>等</a:t>
            </a:r>
            <a:endParaRPr lang="en-US" altLang="zh-CN" sz="2400" dirty="0">
              <a:solidFill>
                <a:srgbClr val="000000"/>
              </a:solidFill>
              <a:latin typeface="Times New Roman" panose="02020603050405020304" pitchFamily="18" charset="0"/>
            </a:endParaRPr>
          </a:p>
          <a:p>
            <a:pPr eaLnBrk="1" hangingPunct="1">
              <a:lnSpc>
                <a:spcPct val="120000"/>
              </a:lnSpc>
            </a:pP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3"/>
          <p:cNvSpPr>
            <a:spLocks noGrp="1"/>
          </p:cNvSpPr>
          <p:nvPr>
            <p:ph type="sldNum" sz="quarter" idx="12"/>
          </p:nvPr>
        </p:nvSpPr>
        <p:spPr>
          <a:xfrm>
            <a:off x="431800" y="6229350"/>
            <a:ext cx="1905000" cy="45720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spcBef>
                <a:spcPct val="50000"/>
              </a:spcBef>
            </a:pPr>
            <a:fld id="{9A0DB2DC-4C9A-4742-B13C-FB6460FD3503}" type="slidenum">
              <a:rPr lang="en-US" altLang="zh-CN" sz="1400" dirty="0">
                <a:latin typeface="Verdana" panose="020B0604030504040204" pitchFamily="34" charset="0"/>
              </a:rPr>
              <a:t>4</a:t>
            </a:fld>
            <a:endParaRPr lang="en-US" altLang="zh-CN" sz="1400" dirty="0">
              <a:latin typeface="Verdana" panose="020B0604030504040204" pitchFamily="34" charset="0"/>
            </a:endParaRPr>
          </a:p>
        </p:txBody>
      </p:sp>
      <p:sp>
        <p:nvSpPr>
          <p:cNvPr id="10242" name="Rectangle 2"/>
          <p:cNvSpPr>
            <a:spLocks noGrp="1"/>
          </p:cNvSpPr>
          <p:nvPr>
            <p:ph type="title"/>
          </p:nvPr>
        </p:nvSpPr>
        <p:spPr/>
        <p:txBody>
          <a:bodyPr vert="horz" wrap="square" lIns="91440" tIns="45720" rIns="91440" bIns="45720" anchor="b" anchorCtr="0"/>
          <a:lstStyle/>
          <a:p>
            <a:pPr eaLnBrk="1" hangingPunct="1"/>
            <a:r>
              <a:rPr lang="zh-CN" altLang="en-US" dirty="0"/>
              <a:t>软件工程的基本原则</a:t>
            </a:r>
          </a:p>
        </p:txBody>
      </p:sp>
      <p:sp>
        <p:nvSpPr>
          <p:cNvPr id="518147" name="Rectangle 3"/>
          <p:cNvSpPr>
            <a:spLocks noGrp="1"/>
          </p:cNvSpPr>
          <p:nvPr>
            <p:ph idx="1"/>
          </p:nvPr>
        </p:nvSpPr>
        <p:spPr/>
        <p:txBody>
          <a:bodyPr vert="horz" wrap="square" lIns="91440" tIns="45720" rIns="91440" bIns="45720" anchor="t" anchorCtr="0"/>
          <a:lstStyle/>
          <a:p>
            <a:pPr eaLnBrk="1" hangingPunct="1"/>
            <a:r>
              <a:rPr lang="zh-CN" altLang="en-US" dirty="0"/>
              <a:t>划分软件生命期</a:t>
            </a:r>
          </a:p>
          <a:p>
            <a:pPr lvl="1" eaLnBrk="1" hangingPunct="1"/>
            <a:r>
              <a:rPr lang="zh-CN" altLang="en-US" dirty="0"/>
              <a:t>在时间上进行分解，将软件开发过程分解为一系列的分阶段的任务</a:t>
            </a:r>
          </a:p>
          <a:p>
            <a:pPr eaLnBrk="1" hangingPunct="1"/>
            <a:r>
              <a:rPr lang="zh-CN" altLang="en-US" dirty="0"/>
              <a:t>进行计划评审</a:t>
            </a:r>
          </a:p>
          <a:p>
            <a:pPr lvl="1" eaLnBrk="1" hangingPunct="1"/>
            <a:r>
              <a:rPr lang="zh-CN" altLang="en-US" dirty="0"/>
              <a:t>和一般工程项目一样，软件开发要严格按计划管理，坚持进行阶段评审</a:t>
            </a:r>
          </a:p>
          <a:p>
            <a:pPr eaLnBrk="1" hangingPunct="1"/>
            <a:r>
              <a:rPr lang="zh-CN" altLang="en-US" dirty="0"/>
              <a:t>编制软件文档</a:t>
            </a:r>
          </a:p>
          <a:p>
            <a:pPr lvl="1" eaLnBrk="1" hangingPunct="1"/>
            <a:r>
              <a:rPr lang="zh-CN" altLang="en-US" dirty="0"/>
              <a:t>在软件工程每一阶段都要编制完整、精确的文档</a:t>
            </a:r>
          </a:p>
        </p:txBody>
      </p:sp>
      <p:sp>
        <p:nvSpPr>
          <p:cNvPr id="518148" name="AutoShape 4"/>
          <p:cNvSpPr/>
          <p:nvPr/>
        </p:nvSpPr>
        <p:spPr>
          <a:xfrm>
            <a:off x="830263" y="1309688"/>
            <a:ext cx="2209800" cy="911225"/>
          </a:xfrm>
          <a:prstGeom prst="roundRect">
            <a:avLst>
              <a:gd name="adj" fmla="val 16667"/>
            </a:avLst>
          </a:prstGeom>
          <a:gradFill rotWithShape="1">
            <a:gsLst>
              <a:gs pos="0">
                <a:srgbClr val="6699FF"/>
              </a:gs>
              <a:gs pos="100000">
                <a:srgbClr val="D3EBED"/>
              </a:gs>
            </a:gsLst>
            <a:lin ang="2700000" scaled="1"/>
            <a:tileRect/>
          </a:gradFill>
          <a:ln w="9525" cap="flat" cmpd="sng">
            <a:solidFill>
              <a:schemeClr val="tx1"/>
            </a:solidFill>
            <a:prstDash val="solid"/>
            <a:round/>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b="1" dirty="0">
                <a:latin typeface="黑体" panose="02010609060101010101" pitchFamily="2" charset="-122"/>
                <a:ea typeface="黑体" panose="02010609060101010101" pitchFamily="2" charset="-122"/>
              </a:rPr>
              <a:t>可行性研究与开发计划 </a:t>
            </a:r>
          </a:p>
        </p:txBody>
      </p:sp>
      <p:sp>
        <p:nvSpPr>
          <p:cNvPr id="518149" name="AutoShape 5"/>
          <p:cNvSpPr/>
          <p:nvPr/>
        </p:nvSpPr>
        <p:spPr>
          <a:xfrm>
            <a:off x="2201863" y="2528888"/>
            <a:ext cx="1727200" cy="508000"/>
          </a:xfrm>
          <a:prstGeom prst="roundRect">
            <a:avLst>
              <a:gd name="adj" fmla="val 16667"/>
            </a:avLst>
          </a:prstGeom>
          <a:gradFill rotWithShape="1">
            <a:gsLst>
              <a:gs pos="0">
                <a:srgbClr val="6699FF"/>
              </a:gs>
              <a:gs pos="100000">
                <a:srgbClr val="D3EBED"/>
              </a:gs>
            </a:gsLst>
            <a:lin ang="2700000" scaled="1"/>
            <a:tileRect/>
          </a:gradFill>
          <a:ln w="9525" cap="flat" cmpd="sng">
            <a:solidFill>
              <a:schemeClr val="tx1"/>
            </a:solidFill>
            <a:prstDash val="solid"/>
            <a:round/>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b="1" dirty="0">
                <a:latin typeface="黑体" panose="02010609060101010101" pitchFamily="2" charset="-122"/>
                <a:ea typeface="黑体" panose="02010609060101010101" pitchFamily="2" charset="-122"/>
              </a:rPr>
              <a:t>需求分析 </a:t>
            </a:r>
          </a:p>
        </p:txBody>
      </p:sp>
      <p:sp>
        <p:nvSpPr>
          <p:cNvPr id="518150" name="AutoShape 6"/>
          <p:cNvSpPr/>
          <p:nvPr/>
        </p:nvSpPr>
        <p:spPr>
          <a:xfrm>
            <a:off x="3368675" y="3165475"/>
            <a:ext cx="1736725" cy="911225"/>
          </a:xfrm>
          <a:prstGeom prst="roundRect">
            <a:avLst>
              <a:gd name="adj" fmla="val 16667"/>
            </a:avLst>
          </a:prstGeom>
          <a:gradFill rotWithShape="1">
            <a:gsLst>
              <a:gs pos="0">
                <a:srgbClr val="6699FF"/>
              </a:gs>
              <a:gs pos="100000">
                <a:srgbClr val="D3EBED"/>
              </a:gs>
            </a:gsLst>
            <a:lin ang="2700000" scaled="1"/>
            <a:tileRect/>
          </a:gradFill>
          <a:ln w="9525" cap="flat" cmpd="sng">
            <a:solidFill>
              <a:schemeClr val="tx1"/>
            </a:solidFill>
            <a:prstDash val="solid"/>
            <a:round/>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b="1" dirty="0">
                <a:latin typeface="黑体" panose="02010609060101010101" pitchFamily="2" charset="-122"/>
                <a:ea typeface="黑体" panose="02010609060101010101" pitchFamily="2" charset="-122"/>
              </a:rPr>
              <a:t>概要设计</a:t>
            </a:r>
          </a:p>
          <a:p>
            <a:pPr eaLnBrk="0" hangingPunct="0"/>
            <a:r>
              <a:rPr lang="zh-CN" altLang="en-US" b="1" dirty="0">
                <a:latin typeface="黑体" panose="02010609060101010101" pitchFamily="2" charset="-122"/>
                <a:ea typeface="黑体" panose="02010609060101010101" pitchFamily="2" charset="-122"/>
              </a:rPr>
              <a:t>详细设计 </a:t>
            </a:r>
          </a:p>
        </p:txBody>
      </p:sp>
      <p:cxnSp>
        <p:nvCxnSpPr>
          <p:cNvPr id="7176" name="AutoShape 7"/>
          <p:cNvCxnSpPr>
            <a:stCxn id="518148" idx="2"/>
            <a:endCxn id="518149" idx="1"/>
          </p:cNvCxnSpPr>
          <p:nvPr/>
        </p:nvCxnSpPr>
        <p:spPr>
          <a:xfrm rot="-5400000" flipH="1">
            <a:off x="1787525" y="2368550"/>
            <a:ext cx="561975" cy="266700"/>
          </a:xfrm>
          <a:prstGeom prst="bentConnector2">
            <a:avLst/>
          </a:prstGeom>
          <a:ln w="25400" cap="flat" cmpd="sng">
            <a:solidFill>
              <a:srgbClr val="FF6600"/>
            </a:solidFill>
            <a:prstDash val="solid"/>
            <a:miter/>
            <a:headEnd type="none" w="med" len="med"/>
            <a:tailEnd type="triangle" w="med" len="med"/>
          </a:ln>
        </p:spPr>
      </p:cxnSp>
      <p:sp>
        <p:nvSpPr>
          <p:cNvPr id="518152" name="AutoShape 8"/>
          <p:cNvSpPr/>
          <p:nvPr/>
        </p:nvSpPr>
        <p:spPr>
          <a:xfrm>
            <a:off x="4449763" y="4267200"/>
            <a:ext cx="1897062" cy="506413"/>
          </a:xfrm>
          <a:prstGeom prst="roundRect">
            <a:avLst>
              <a:gd name="adj" fmla="val 16667"/>
            </a:avLst>
          </a:prstGeom>
          <a:gradFill rotWithShape="1">
            <a:gsLst>
              <a:gs pos="0">
                <a:srgbClr val="6699FF"/>
              </a:gs>
              <a:gs pos="100000">
                <a:srgbClr val="D3EBED"/>
              </a:gs>
            </a:gsLst>
            <a:lin ang="2700000" scaled="1"/>
            <a:tileRect/>
          </a:gradFill>
          <a:ln w="9525" cap="flat" cmpd="sng">
            <a:solidFill>
              <a:schemeClr val="tx1"/>
            </a:solidFill>
            <a:prstDash val="solid"/>
            <a:round/>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b="1" dirty="0">
                <a:latin typeface="黑体" panose="02010609060101010101" pitchFamily="2" charset="-122"/>
                <a:ea typeface="黑体" panose="02010609060101010101" pitchFamily="2" charset="-122"/>
              </a:rPr>
              <a:t>开发</a:t>
            </a:r>
            <a:r>
              <a:rPr lang="en-US" altLang="zh-CN" b="1" dirty="0">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编码 </a:t>
            </a:r>
          </a:p>
        </p:txBody>
      </p:sp>
      <p:cxnSp>
        <p:nvCxnSpPr>
          <p:cNvPr id="7178" name="AutoShape 9"/>
          <p:cNvCxnSpPr>
            <a:stCxn id="518150" idx="2"/>
            <a:endCxn id="518152" idx="1"/>
          </p:cNvCxnSpPr>
          <p:nvPr/>
        </p:nvCxnSpPr>
        <p:spPr>
          <a:xfrm rot="-5400000" flipH="1">
            <a:off x="4121150" y="4192588"/>
            <a:ext cx="444500" cy="212725"/>
          </a:xfrm>
          <a:prstGeom prst="bentConnector2">
            <a:avLst/>
          </a:prstGeom>
          <a:ln w="25400" cap="flat" cmpd="sng">
            <a:solidFill>
              <a:srgbClr val="FF6600"/>
            </a:solidFill>
            <a:prstDash val="solid"/>
            <a:miter/>
            <a:headEnd type="none" w="med" len="med"/>
            <a:tailEnd type="triangle" w="med" len="med"/>
          </a:ln>
        </p:spPr>
      </p:cxnSp>
      <p:sp>
        <p:nvSpPr>
          <p:cNvPr id="518154" name="AutoShape 10"/>
          <p:cNvSpPr/>
          <p:nvPr/>
        </p:nvSpPr>
        <p:spPr>
          <a:xfrm>
            <a:off x="5602288" y="5105400"/>
            <a:ext cx="2597150" cy="506413"/>
          </a:xfrm>
          <a:prstGeom prst="roundRect">
            <a:avLst>
              <a:gd name="adj" fmla="val 16667"/>
            </a:avLst>
          </a:prstGeom>
          <a:gradFill rotWithShape="1">
            <a:gsLst>
              <a:gs pos="0">
                <a:srgbClr val="6699FF"/>
              </a:gs>
              <a:gs pos="100000">
                <a:schemeClr val="accent1"/>
              </a:gs>
            </a:gsLst>
            <a:lin ang="2700000" scaled="1"/>
            <a:tileRect/>
          </a:gradFill>
          <a:ln w="9525" cap="flat" cmpd="sng">
            <a:solidFill>
              <a:schemeClr val="tx1"/>
            </a:solidFill>
            <a:prstDash val="solid"/>
            <a:round/>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b="1" dirty="0">
                <a:latin typeface="黑体" panose="02010609060101010101" pitchFamily="2" charset="-122"/>
                <a:ea typeface="黑体" panose="02010609060101010101" pitchFamily="2" charset="-122"/>
              </a:rPr>
              <a:t>维护阶段的测试 </a:t>
            </a:r>
          </a:p>
        </p:txBody>
      </p:sp>
      <p:cxnSp>
        <p:nvCxnSpPr>
          <p:cNvPr id="7180" name="AutoShape 11"/>
          <p:cNvCxnSpPr>
            <a:stCxn id="518152" idx="2"/>
            <a:endCxn id="518154" idx="1"/>
          </p:cNvCxnSpPr>
          <p:nvPr/>
        </p:nvCxnSpPr>
        <p:spPr>
          <a:xfrm rot="-5400000" flipH="1">
            <a:off x="5207000" y="4964113"/>
            <a:ext cx="585788" cy="203200"/>
          </a:xfrm>
          <a:prstGeom prst="bentConnector2">
            <a:avLst/>
          </a:prstGeom>
          <a:ln w="25400" cap="flat" cmpd="sng">
            <a:solidFill>
              <a:srgbClr val="FF6600"/>
            </a:solidFill>
            <a:prstDash val="solid"/>
            <a:miter/>
            <a:headEnd type="none" w="med" len="med"/>
            <a:tailEnd type="triangle" w="med" len="med"/>
          </a:ln>
        </p:spPr>
      </p:cxnSp>
      <p:cxnSp>
        <p:nvCxnSpPr>
          <p:cNvPr id="7181" name="AutoShape 12"/>
          <p:cNvCxnSpPr>
            <a:stCxn id="518154" idx="2"/>
            <a:endCxn id="518158" idx="1"/>
          </p:cNvCxnSpPr>
          <p:nvPr/>
        </p:nvCxnSpPr>
        <p:spPr>
          <a:xfrm rot="-5400000" flipH="1">
            <a:off x="6772275" y="5738813"/>
            <a:ext cx="433388" cy="177800"/>
          </a:xfrm>
          <a:prstGeom prst="bentConnector2">
            <a:avLst/>
          </a:prstGeom>
          <a:ln w="25400" cap="flat" cmpd="sng">
            <a:solidFill>
              <a:srgbClr val="FF6600"/>
            </a:solidFill>
            <a:prstDash val="solid"/>
            <a:miter/>
            <a:headEnd type="none" w="med" len="med"/>
            <a:tailEnd type="triangle" w="med" len="med"/>
          </a:ln>
        </p:spPr>
      </p:cxnSp>
      <p:cxnSp>
        <p:nvCxnSpPr>
          <p:cNvPr id="7182" name="AutoShape 13"/>
          <p:cNvCxnSpPr>
            <a:stCxn id="518149" idx="2"/>
            <a:endCxn id="518150" idx="1"/>
          </p:cNvCxnSpPr>
          <p:nvPr/>
        </p:nvCxnSpPr>
        <p:spPr>
          <a:xfrm rot="-5400000" flipH="1">
            <a:off x="2924175" y="3178175"/>
            <a:ext cx="584200" cy="301625"/>
          </a:xfrm>
          <a:prstGeom prst="bentConnector2">
            <a:avLst/>
          </a:prstGeom>
          <a:ln w="25400" cap="flat" cmpd="sng">
            <a:solidFill>
              <a:srgbClr val="FF6600"/>
            </a:solidFill>
            <a:prstDash val="solid"/>
            <a:miter/>
            <a:headEnd type="none" w="med" len="med"/>
            <a:tailEnd type="triangle" w="med" len="med"/>
          </a:ln>
        </p:spPr>
      </p:cxnSp>
      <p:sp>
        <p:nvSpPr>
          <p:cNvPr id="518158" name="AutoShape 14"/>
          <p:cNvSpPr/>
          <p:nvPr/>
        </p:nvSpPr>
        <p:spPr>
          <a:xfrm>
            <a:off x="7078663" y="5791200"/>
            <a:ext cx="1814512" cy="506413"/>
          </a:xfrm>
          <a:prstGeom prst="roundRect">
            <a:avLst>
              <a:gd name="adj" fmla="val 16667"/>
            </a:avLst>
          </a:prstGeom>
          <a:gradFill rotWithShape="1">
            <a:gsLst>
              <a:gs pos="0">
                <a:srgbClr val="6699FF"/>
              </a:gs>
              <a:gs pos="100000">
                <a:schemeClr val="accent1"/>
              </a:gs>
            </a:gsLst>
            <a:lin ang="2700000" scaled="1"/>
            <a:tileRect/>
          </a:gradFill>
          <a:ln w="9525" cap="flat" cmpd="sng">
            <a:solidFill>
              <a:schemeClr val="tx1"/>
            </a:solidFill>
            <a:prstDash val="solid"/>
            <a:round/>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b="1" dirty="0">
                <a:latin typeface="黑体" panose="02010609060101010101" pitchFamily="2" charset="-122"/>
                <a:ea typeface="黑体" panose="02010609060101010101" pitchFamily="2" charset="-122"/>
              </a:rPr>
              <a:t>运行维护 </a:t>
            </a:r>
          </a:p>
        </p:txBody>
      </p:sp>
      <p:sp>
        <p:nvSpPr>
          <p:cNvPr id="518164" name="AutoShape 20"/>
          <p:cNvSpPr/>
          <p:nvPr/>
        </p:nvSpPr>
        <p:spPr>
          <a:xfrm>
            <a:off x="684213" y="1196975"/>
            <a:ext cx="8208962" cy="4895850"/>
          </a:xfrm>
          <a:prstGeom prst="roundRect">
            <a:avLst>
              <a:gd name="adj" fmla="val 16667"/>
            </a:avLst>
          </a:prstGeom>
          <a:gradFill rotWithShape="1">
            <a:gsLst>
              <a:gs pos="0">
                <a:srgbClr val="1387F1"/>
              </a:gs>
              <a:gs pos="100000">
                <a:srgbClr val="FFFFFF"/>
              </a:gs>
            </a:gsLst>
            <a:lin ang="5400000" scaled="1"/>
            <a:tileRect/>
          </a:gradFill>
          <a:ln w="9525" cap="flat" cmpd="sng">
            <a:solidFill>
              <a:srgbClr val="5F5F5F"/>
            </a:solidFill>
            <a:prstDash val="solid"/>
            <a:round/>
            <a:headEnd type="none" w="med" len="med"/>
            <a:tailEnd type="none" w="med" len="med"/>
          </a:ln>
        </p:spPr>
        <p:txBody>
          <a:bodyPr wrap="none" anchor="ctr" anchorCtr="0"/>
          <a:lstStyle/>
          <a:p>
            <a:r>
              <a:rPr lang="zh-CN" altLang="en-US" sz="2800" b="1" dirty="0">
                <a:latin typeface="Arial" panose="020B0604020202020204" pitchFamily="34" charset="0"/>
                <a:ea typeface="黑体" panose="02010609060101010101" pitchFamily="2" charset="-122"/>
              </a:rPr>
              <a:t>软件工程按软件开发活动步骤应制定的计划</a:t>
            </a:r>
          </a:p>
          <a:p>
            <a:pPr lvl="1" indent="0" eaLnBrk="1" hangingPunct="1"/>
            <a:r>
              <a:rPr lang="zh-CN" altLang="en-US" b="1" dirty="0">
                <a:latin typeface="Arial" panose="020B0604020202020204" pitchFamily="34" charset="0"/>
                <a:ea typeface="黑体" panose="02010609060101010101" pitchFamily="2" charset="-122"/>
              </a:rPr>
              <a:t>项目实施总计划</a:t>
            </a:r>
          </a:p>
          <a:p>
            <a:pPr lvl="1" indent="0" eaLnBrk="1" hangingPunct="1"/>
            <a:r>
              <a:rPr lang="zh-CN" altLang="en-US" b="1" dirty="0">
                <a:latin typeface="Arial" panose="020B0604020202020204" pitchFamily="34" charset="0"/>
                <a:ea typeface="黑体" panose="02010609060101010101" pitchFamily="2" charset="-122"/>
              </a:rPr>
              <a:t>软件配置管理计划</a:t>
            </a:r>
          </a:p>
          <a:p>
            <a:pPr lvl="1" indent="0" eaLnBrk="1" hangingPunct="1"/>
            <a:r>
              <a:rPr lang="zh-CN" altLang="en-US" b="1" dirty="0">
                <a:latin typeface="Arial" panose="020B0604020202020204" pitchFamily="34" charset="0"/>
                <a:ea typeface="黑体" panose="02010609060101010101" pitchFamily="2" charset="-122"/>
              </a:rPr>
              <a:t>软件质量保证计划</a:t>
            </a:r>
          </a:p>
          <a:p>
            <a:pPr lvl="1" indent="0" eaLnBrk="1" hangingPunct="1"/>
            <a:r>
              <a:rPr lang="zh-CN" altLang="en-US" b="1" dirty="0">
                <a:latin typeface="Arial" panose="020B0604020202020204" pitchFamily="34" charset="0"/>
                <a:ea typeface="黑体" panose="02010609060101010101" pitchFamily="2" charset="-122"/>
              </a:rPr>
              <a:t>测试计划</a:t>
            </a:r>
          </a:p>
          <a:p>
            <a:pPr lvl="1" indent="0" eaLnBrk="1" hangingPunct="1"/>
            <a:r>
              <a:rPr lang="zh-CN" altLang="en-US" b="1" dirty="0">
                <a:latin typeface="Arial" panose="020B0604020202020204" pitchFamily="34" charset="0"/>
                <a:ea typeface="黑体" panose="02010609060101010101" pitchFamily="2" charset="-122"/>
              </a:rPr>
              <a:t>安全保密计划</a:t>
            </a:r>
          </a:p>
          <a:p>
            <a:pPr lvl="1" indent="0" eaLnBrk="1" hangingPunct="1"/>
            <a:r>
              <a:rPr lang="zh-CN" altLang="en-US" b="1" dirty="0">
                <a:latin typeface="Arial" panose="020B0604020202020204" pitchFamily="34" charset="0"/>
                <a:ea typeface="黑体" panose="02010609060101010101" pitchFamily="2" charset="-122"/>
              </a:rPr>
              <a:t>系统安装计划</a:t>
            </a:r>
          </a:p>
          <a:p>
            <a:pPr lvl="1" indent="0" eaLnBrk="1" hangingPunct="1"/>
            <a:r>
              <a:rPr lang="zh-CN" altLang="en-US" b="1" dirty="0">
                <a:latin typeface="Arial" panose="020B0604020202020204" pitchFamily="34" charset="0"/>
                <a:ea typeface="黑体" panose="02010609060101010101" pitchFamily="2" charset="-122"/>
              </a:rPr>
              <a:t>运行和维护管理计划</a:t>
            </a:r>
          </a:p>
          <a:p>
            <a:r>
              <a:rPr lang="zh-CN" altLang="en-US" sz="2800" b="1" dirty="0">
                <a:latin typeface="Arial" panose="020B0604020202020204" pitchFamily="34" charset="0"/>
                <a:ea typeface="黑体" panose="02010609060101010101" pitchFamily="2" charset="-122"/>
              </a:rPr>
              <a:t>必须严格按照计划执行</a:t>
            </a:r>
          </a:p>
          <a:p>
            <a:r>
              <a:rPr lang="zh-CN" altLang="en-US" sz="2800" b="1" dirty="0">
                <a:latin typeface="Arial" panose="020B0604020202020204" pitchFamily="34" charset="0"/>
                <a:ea typeface="黑体" panose="02010609060101010101" pitchFamily="2" charset="-122"/>
              </a:rPr>
              <a:t>必要的计划修改，必须经过严格的审批手续</a:t>
            </a:r>
          </a:p>
        </p:txBody>
      </p:sp>
      <p:sp>
        <p:nvSpPr>
          <p:cNvPr id="518165" name="AutoShape 21"/>
          <p:cNvSpPr/>
          <p:nvPr/>
        </p:nvSpPr>
        <p:spPr>
          <a:xfrm>
            <a:off x="4572000" y="1196975"/>
            <a:ext cx="4321175" cy="3311525"/>
          </a:xfrm>
          <a:prstGeom prst="irregularSeal2">
            <a:avLst/>
          </a:prstGeom>
          <a:gradFill rotWithShape="1">
            <a:gsLst>
              <a:gs pos="0">
                <a:srgbClr val="FFCC99"/>
              </a:gs>
              <a:gs pos="100000">
                <a:srgbClr val="FFEBD6"/>
              </a:gs>
            </a:gsLst>
            <a:path path="shape">
              <a:fillToRect l="50000" t="50000" r="50000" b="50000"/>
            </a:path>
            <a:tileRect/>
          </a:gradFill>
          <a:ln w="9525" cap="flat" cmpd="sng">
            <a:solidFill>
              <a:srgbClr val="FF6600"/>
            </a:solidFill>
            <a:prstDash val="solid"/>
            <a:miter/>
            <a:headEnd type="none" w="med" len="med"/>
            <a:tailEnd type="none" w="med" len="med"/>
          </a:ln>
        </p:spPr>
        <p:txBody>
          <a:bodyPr wrap="none" anchor="ctr" anchorCtr="0"/>
          <a:lstStyle/>
          <a:p>
            <a:pPr>
              <a:buFont typeface="Wingdings" panose="05000000000000000000" pitchFamily="2" charset="2"/>
            </a:pPr>
            <a:r>
              <a:rPr lang="zh-CN" altLang="en-US" b="1" dirty="0">
                <a:latin typeface="Arial" panose="020B0604020202020204" pitchFamily="34" charset="0"/>
                <a:ea typeface="黑体" panose="02010609060101010101" pitchFamily="2" charset="-122"/>
              </a:rPr>
              <a:t>文档具有非常</a:t>
            </a:r>
          </a:p>
          <a:p>
            <a:pPr>
              <a:buFont typeface="Wingdings" panose="05000000000000000000" pitchFamily="2" charset="2"/>
            </a:pPr>
            <a:r>
              <a:rPr lang="zh-CN" altLang="en-US" b="1" dirty="0">
                <a:latin typeface="Arial" panose="020B0604020202020204" pitchFamily="34" charset="0"/>
                <a:ea typeface="黑体" panose="02010609060101010101" pitchFamily="2" charset="-122"/>
              </a:rPr>
              <a:t>重要的作用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Clr clrSpc="rgb" dir="cw">
                                      <p:cBhvr override="childStyle">
                                        <p:cTn id="6" dur="100" fill="hold"/>
                                        <p:tgtEl>
                                          <p:spTgt spid="518147">
                                            <p:txEl>
                                              <p:pRg st="0" end="0"/>
                                            </p:txEl>
                                          </p:spTgt>
                                        </p:tgtEl>
                                        <p:attrNameLst>
                                          <p:attrName>style.color</p:attrName>
                                        </p:attrNameLst>
                                      </p:cBhvr>
                                      <p:to>
                                        <a:schemeClr val="accent2"/>
                                      </p:to>
                                    </p:animClr>
                                    <p:animClr clrSpc="rgb" dir="cw">
                                      <p:cBhvr>
                                        <p:cTn id="7" dur="100" fill="hold"/>
                                        <p:tgtEl>
                                          <p:spTgt spid="518147">
                                            <p:txEl>
                                              <p:pRg st="0" end="0"/>
                                            </p:txEl>
                                          </p:spTgt>
                                        </p:tgtEl>
                                        <p:attrNameLst>
                                          <p:attrName>fillcolor</p:attrName>
                                        </p:attrNameLst>
                                      </p:cBhvr>
                                      <p:to>
                                        <a:schemeClr val="accent2"/>
                                      </p:to>
                                    </p:animClr>
                                    <p:set>
                                      <p:cBhvr>
                                        <p:cTn id="8" dur="100" fill="hold"/>
                                        <p:tgtEl>
                                          <p:spTgt spid="518147">
                                            <p:txEl>
                                              <p:pRg st="0" end="0"/>
                                            </p:txEl>
                                          </p:spTgt>
                                        </p:tgtEl>
                                        <p:attrNameLst>
                                          <p:attrName>fill.type</p:attrName>
                                        </p:attrNameLst>
                                      </p:cBhvr>
                                      <p:to>
                                        <p:strVal val="solid"/>
                                      </p:to>
                                    </p:set>
                                    <p:set>
                                      <p:cBhvr>
                                        <p:cTn id="9" dur="100" fill="hold"/>
                                        <p:tgtEl>
                                          <p:spTgt spid="518147">
                                            <p:txEl>
                                              <p:pRg st="0" end="0"/>
                                            </p:txEl>
                                          </p:spTgt>
                                        </p:tgtEl>
                                        <p:attrNameLst>
                                          <p:attrName>fill.on</p:attrName>
                                        </p:attrNameLst>
                                      </p:cBhvr>
                                      <p:to>
                                        <p:strVal val="true"/>
                                      </p:to>
                                    </p:set>
                                    <p:animRot by="120000">
                                      <p:cBhvr>
                                        <p:cTn id="10" dur="100" fill="hold">
                                          <p:stCondLst>
                                            <p:cond delay="0"/>
                                          </p:stCondLst>
                                        </p:cTn>
                                        <p:tgtEl>
                                          <p:spTgt spid="518147">
                                            <p:txEl>
                                              <p:pRg st="0" end="0"/>
                                            </p:txEl>
                                          </p:spTgt>
                                        </p:tgtEl>
                                        <p:attrNameLst>
                                          <p:attrName>r</p:attrName>
                                        </p:attrNameLst>
                                      </p:cBhvr>
                                    </p:animRot>
                                    <p:animRot by="-240000">
                                      <p:cBhvr>
                                        <p:cTn id="11" dur="200" fill="hold">
                                          <p:stCondLst>
                                            <p:cond delay="200"/>
                                          </p:stCondLst>
                                        </p:cTn>
                                        <p:tgtEl>
                                          <p:spTgt spid="518147">
                                            <p:txEl>
                                              <p:pRg st="0" end="0"/>
                                            </p:txEl>
                                          </p:spTgt>
                                        </p:tgtEl>
                                        <p:attrNameLst>
                                          <p:attrName>r</p:attrName>
                                        </p:attrNameLst>
                                      </p:cBhvr>
                                    </p:animRot>
                                    <p:animRot by="240000">
                                      <p:cBhvr>
                                        <p:cTn id="12" dur="200" fill="hold">
                                          <p:stCondLst>
                                            <p:cond delay="400"/>
                                          </p:stCondLst>
                                        </p:cTn>
                                        <p:tgtEl>
                                          <p:spTgt spid="518147">
                                            <p:txEl>
                                              <p:pRg st="0" end="0"/>
                                            </p:txEl>
                                          </p:spTgt>
                                        </p:tgtEl>
                                        <p:attrNameLst>
                                          <p:attrName>r</p:attrName>
                                        </p:attrNameLst>
                                      </p:cBhvr>
                                    </p:animRot>
                                    <p:animRot by="-240000">
                                      <p:cBhvr>
                                        <p:cTn id="13" dur="200" fill="hold">
                                          <p:stCondLst>
                                            <p:cond delay="600"/>
                                          </p:stCondLst>
                                        </p:cTn>
                                        <p:tgtEl>
                                          <p:spTgt spid="518147">
                                            <p:txEl>
                                              <p:pRg st="0" end="0"/>
                                            </p:txEl>
                                          </p:spTgt>
                                        </p:tgtEl>
                                        <p:attrNameLst>
                                          <p:attrName>r</p:attrName>
                                        </p:attrNameLst>
                                      </p:cBhvr>
                                    </p:animRot>
                                    <p:animRot by="120000">
                                      <p:cBhvr>
                                        <p:cTn id="14" dur="200" fill="hold">
                                          <p:stCondLst>
                                            <p:cond delay="800"/>
                                          </p:stCondLst>
                                        </p:cTn>
                                        <p:tgtEl>
                                          <p:spTgt spid="518147">
                                            <p:txEl>
                                              <p:pRg st="0" end="0"/>
                                            </p:txEl>
                                          </p:spTgt>
                                        </p:tgtEl>
                                        <p:attrNameLst>
                                          <p:attrName>r</p:attrName>
                                        </p:attrNameLst>
                                      </p:cBhvr>
                                    </p:animRot>
                                  </p:childTnLst>
                                </p:cTn>
                              </p:par>
                              <p:par>
                                <p:cTn id="15" presetID="32" presetClass="emph" presetSubtype="0" fill="hold" grpId="0" nodeType="withEffect">
                                  <p:stCondLst>
                                    <p:cond delay="0"/>
                                  </p:stCondLst>
                                  <p:childTnLst>
                                    <p:animClr clrSpc="rgb" dir="cw">
                                      <p:cBhvr override="childStyle">
                                        <p:cTn id="16" dur="100" fill="hold"/>
                                        <p:tgtEl>
                                          <p:spTgt spid="518147">
                                            <p:txEl>
                                              <p:pRg st="1" end="1"/>
                                            </p:txEl>
                                          </p:spTgt>
                                        </p:tgtEl>
                                        <p:attrNameLst>
                                          <p:attrName>style.color</p:attrName>
                                        </p:attrNameLst>
                                      </p:cBhvr>
                                      <p:to>
                                        <a:schemeClr val="accent2"/>
                                      </p:to>
                                    </p:animClr>
                                    <p:animClr clrSpc="rgb" dir="cw">
                                      <p:cBhvr>
                                        <p:cTn id="17" dur="100" fill="hold"/>
                                        <p:tgtEl>
                                          <p:spTgt spid="518147">
                                            <p:txEl>
                                              <p:pRg st="1" end="1"/>
                                            </p:txEl>
                                          </p:spTgt>
                                        </p:tgtEl>
                                        <p:attrNameLst>
                                          <p:attrName>fillcolor</p:attrName>
                                        </p:attrNameLst>
                                      </p:cBhvr>
                                      <p:to>
                                        <a:schemeClr val="accent2"/>
                                      </p:to>
                                    </p:animClr>
                                    <p:set>
                                      <p:cBhvr>
                                        <p:cTn id="18" dur="100" fill="hold"/>
                                        <p:tgtEl>
                                          <p:spTgt spid="518147">
                                            <p:txEl>
                                              <p:pRg st="1" end="1"/>
                                            </p:txEl>
                                          </p:spTgt>
                                        </p:tgtEl>
                                        <p:attrNameLst>
                                          <p:attrName>fill.type</p:attrName>
                                        </p:attrNameLst>
                                      </p:cBhvr>
                                      <p:to>
                                        <p:strVal val="solid"/>
                                      </p:to>
                                    </p:set>
                                    <p:set>
                                      <p:cBhvr>
                                        <p:cTn id="19" dur="100" fill="hold"/>
                                        <p:tgtEl>
                                          <p:spTgt spid="518147">
                                            <p:txEl>
                                              <p:pRg st="1" end="1"/>
                                            </p:txEl>
                                          </p:spTgt>
                                        </p:tgtEl>
                                        <p:attrNameLst>
                                          <p:attrName>fill.on</p:attrName>
                                        </p:attrNameLst>
                                      </p:cBhvr>
                                      <p:to>
                                        <p:strVal val="true"/>
                                      </p:to>
                                    </p:set>
                                    <p:animRot by="120000">
                                      <p:cBhvr>
                                        <p:cTn id="20" dur="100" fill="hold">
                                          <p:stCondLst>
                                            <p:cond delay="0"/>
                                          </p:stCondLst>
                                        </p:cTn>
                                        <p:tgtEl>
                                          <p:spTgt spid="518147">
                                            <p:txEl>
                                              <p:pRg st="1" end="1"/>
                                            </p:txEl>
                                          </p:spTgt>
                                        </p:tgtEl>
                                        <p:attrNameLst>
                                          <p:attrName>r</p:attrName>
                                        </p:attrNameLst>
                                      </p:cBhvr>
                                    </p:animRot>
                                    <p:animRot by="-240000">
                                      <p:cBhvr>
                                        <p:cTn id="21" dur="200" fill="hold">
                                          <p:stCondLst>
                                            <p:cond delay="200"/>
                                          </p:stCondLst>
                                        </p:cTn>
                                        <p:tgtEl>
                                          <p:spTgt spid="518147">
                                            <p:txEl>
                                              <p:pRg st="1" end="1"/>
                                            </p:txEl>
                                          </p:spTgt>
                                        </p:tgtEl>
                                        <p:attrNameLst>
                                          <p:attrName>r</p:attrName>
                                        </p:attrNameLst>
                                      </p:cBhvr>
                                    </p:animRot>
                                    <p:animRot by="240000">
                                      <p:cBhvr>
                                        <p:cTn id="22" dur="200" fill="hold">
                                          <p:stCondLst>
                                            <p:cond delay="400"/>
                                          </p:stCondLst>
                                        </p:cTn>
                                        <p:tgtEl>
                                          <p:spTgt spid="518147">
                                            <p:txEl>
                                              <p:pRg st="1" end="1"/>
                                            </p:txEl>
                                          </p:spTgt>
                                        </p:tgtEl>
                                        <p:attrNameLst>
                                          <p:attrName>r</p:attrName>
                                        </p:attrNameLst>
                                      </p:cBhvr>
                                    </p:animRot>
                                    <p:animRot by="-240000">
                                      <p:cBhvr>
                                        <p:cTn id="23" dur="200" fill="hold">
                                          <p:stCondLst>
                                            <p:cond delay="600"/>
                                          </p:stCondLst>
                                        </p:cTn>
                                        <p:tgtEl>
                                          <p:spTgt spid="518147">
                                            <p:txEl>
                                              <p:pRg st="1" end="1"/>
                                            </p:txEl>
                                          </p:spTgt>
                                        </p:tgtEl>
                                        <p:attrNameLst>
                                          <p:attrName>r</p:attrName>
                                        </p:attrNameLst>
                                      </p:cBhvr>
                                    </p:animRot>
                                    <p:animRot by="120000">
                                      <p:cBhvr>
                                        <p:cTn id="24" dur="200" fill="hold">
                                          <p:stCondLst>
                                            <p:cond delay="800"/>
                                          </p:stCondLst>
                                        </p:cTn>
                                        <p:tgtEl>
                                          <p:spTgt spid="518147">
                                            <p:txEl>
                                              <p:pRg st="1" end="1"/>
                                            </p:txEl>
                                          </p:spTgt>
                                        </p:tgtEl>
                                        <p:attrNameLst>
                                          <p:attrName>r</p:attrName>
                                        </p:attrNameLst>
                                      </p:cBhvr>
                                    </p:animRo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499"/>
                                          </p:stCondLst>
                                        </p:cTn>
                                        <p:tgtEl>
                                          <p:spTgt spid="518148"/>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7176"/>
                                        </p:tgtEl>
                                        <p:attrNameLst>
                                          <p:attrName>style.visibility</p:attrName>
                                        </p:attrNameLst>
                                      </p:cBhvr>
                                      <p:to>
                                        <p:strVal val="visible"/>
                                      </p:to>
                                    </p:set>
                                    <p:animEffect transition="in" filter="wipe(up)">
                                      <p:cBhvr>
                                        <p:cTn id="31" dur="500"/>
                                        <p:tgtEl>
                                          <p:spTgt spid="7176"/>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518149"/>
                                        </p:tgtEl>
                                        <p:attrNameLst>
                                          <p:attrName>style.visibility</p:attrName>
                                        </p:attrNameLst>
                                      </p:cBhvr>
                                      <p:to>
                                        <p:strVal val="visible"/>
                                      </p:to>
                                    </p:set>
                                  </p:childTnLst>
                                </p:cTn>
                              </p:par>
                            </p:childTnLst>
                          </p:cTn>
                        </p:par>
                        <p:par>
                          <p:cTn id="35" fill="hold">
                            <p:stCondLst>
                              <p:cond delay="2500"/>
                            </p:stCondLst>
                            <p:childTnLst>
                              <p:par>
                                <p:cTn id="36" presetID="22" presetClass="entr" presetSubtype="1" fill="hold" nodeType="afterEffect">
                                  <p:stCondLst>
                                    <p:cond delay="0"/>
                                  </p:stCondLst>
                                  <p:childTnLst>
                                    <p:set>
                                      <p:cBhvr>
                                        <p:cTn id="37" dur="1" fill="hold">
                                          <p:stCondLst>
                                            <p:cond delay="0"/>
                                          </p:stCondLst>
                                        </p:cTn>
                                        <p:tgtEl>
                                          <p:spTgt spid="7182"/>
                                        </p:tgtEl>
                                        <p:attrNameLst>
                                          <p:attrName>style.visibility</p:attrName>
                                        </p:attrNameLst>
                                      </p:cBhvr>
                                      <p:to>
                                        <p:strVal val="visible"/>
                                      </p:to>
                                    </p:set>
                                    <p:animEffect transition="in" filter="wipe(up)">
                                      <p:cBhvr>
                                        <p:cTn id="38" dur="500"/>
                                        <p:tgtEl>
                                          <p:spTgt spid="7182"/>
                                        </p:tgtEl>
                                      </p:cBhvr>
                                    </p:animEffec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518150"/>
                                        </p:tgtEl>
                                        <p:attrNameLst>
                                          <p:attrName>style.visibility</p:attrName>
                                        </p:attrNameLst>
                                      </p:cBhvr>
                                      <p:to>
                                        <p:strVal val="visible"/>
                                      </p:to>
                                    </p:set>
                                  </p:childTnLst>
                                </p:cTn>
                              </p:par>
                            </p:childTnLst>
                          </p:cTn>
                        </p:par>
                        <p:par>
                          <p:cTn id="42" fill="hold">
                            <p:stCondLst>
                              <p:cond delay="3500"/>
                            </p:stCondLst>
                            <p:childTnLst>
                              <p:par>
                                <p:cTn id="43" presetID="22" presetClass="entr" presetSubtype="1" fill="hold" nodeType="afterEffect">
                                  <p:stCondLst>
                                    <p:cond delay="0"/>
                                  </p:stCondLst>
                                  <p:childTnLst>
                                    <p:set>
                                      <p:cBhvr>
                                        <p:cTn id="44" dur="1" fill="hold">
                                          <p:stCondLst>
                                            <p:cond delay="0"/>
                                          </p:stCondLst>
                                        </p:cTn>
                                        <p:tgtEl>
                                          <p:spTgt spid="7178"/>
                                        </p:tgtEl>
                                        <p:attrNameLst>
                                          <p:attrName>style.visibility</p:attrName>
                                        </p:attrNameLst>
                                      </p:cBhvr>
                                      <p:to>
                                        <p:strVal val="visible"/>
                                      </p:to>
                                    </p:set>
                                    <p:animEffect transition="in" filter="wipe(up)">
                                      <p:cBhvr>
                                        <p:cTn id="45" dur="500"/>
                                        <p:tgtEl>
                                          <p:spTgt spid="7178"/>
                                        </p:tgtEl>
                                      </p:cBhvr>
                                    </p:animEffect>
                                  </p:childTnLst>
                                </p:cTn>
                              </p:par>
                            </p:childTnLst>
                          </p:cTn>
                        </p:par>
                        <p:par>
                          <p:cTn id="46" fill="hold">
                            <p:stCondLst>
                              <p:cond delay="4000"/>
                            </p:stCondLst>
                            <p:childTnLst>
                              <p:par>
                                <p:cTn id="47" presetID="1" presetClass="entr" presetSubtype="0" fill="hold" grpId="0" nodeType="afterEffect">
                                  <p:stCondLst>
                                    <p:cond delay="0"/>
                                  </p:stCondLst>
                                  <p:childTnLst>
                                    <p:set>
                                      <p:cBhvr>
                                        <p:cTn id="48" dur="1" fill="hold">
                                          <p:stCondLst>
                                            <p:cond delay="499"/>
                                          </p:stCondLst>
                                        </p:cTn>
                                        <p:tgtEl>
                                          <p:spTgt spid="518152"/>
                                        </p:tgtEl>
                                        <p:attrNameLst>
                                          <p:attrName>style.visibility</p:attrName>
                                        </p:attrNameLst>
                                      </p:cBhvr>
                                      <p:to>
                                        <p:strVal val="visible"/>
                                      </p:to>
                                    </p:se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7180"/>
                                        </p:tgtEl>
                                        <p:attrNameLst>
                                          <p:attrName>style.visibility</p:attrName>
                                        </p:attrNameLst>
                                      </p:cBhvr>
                                      <p:to>
                                        <p:strVal val="visible"/>
                                      </p:to>
                                    </p:set>
                                    <p:animEffect transition="in" filter="wipe(up)">
                                      <p:cBhvr>
                                        <p:cTn id="52" dur="500"/>
                                        <p:tgtEl>
                                          <p:spTgt spid="7180"/>
                                        </p:tgtEl>
                                      </p:cBhvr>
                                    </p:animEffect>
                                  </p:childTnLst>
                                </p:cTn>
                              </p:par>
                            </p:childTnLst>
                          </p:cTn>
                        </p:par>
                        <p:par>
                          <p:cTn id="53" fill="hold">
                            <p:stCondLst>
                              <p:cond delay="5000"/>
                            </p:stCondLst>
                            <p:childTnLst>
                              <p:par>
                                <p:cTn id="54" presetID="1" presetClass="entr" presetSubtype="0" fill="hold" grpId="0" nodeType="afterEffect">
                                  <p:stCondLst>
                                    <p:cond delay="0"/>
                                  </p:stCondLst>
                                  <p:childTnLst>
                                    <p:set>
                                      <p:cBhvr>
                                        <p:cTn id="55" dur="1" fill="hold">
                                          <p:stCondLst>
                                            <p:cond delay="499"/>
                                          </p:stCondLst>
                                        </p:cTn>
                                        <p:tgtEl>
                                          <p:spTgt spid="518154"/>
                                        </p:tgtEl>
                                        <p:attrNameLst>
                                          <p:attrName>style.visibility</p:attrName>
                                        </p:attrNameLst>
                                      </p:cBhvr>
                                      <p:to>
                                        <p:strVal val="visible"/>
                                      </p:to>
                                    </p:set>
                                  </p:childTnLst>
                                </p:cTn>
                              </p:par>
                            </p:childTnLst>
                          </p:cTn>
                        </p:par>
                        <p:par>
                          <p:cTn id="56" fill="hold">
                            <p:stCondLst>
                              <p:cond delay="5500"/>
                            </p:stCondLst>
                            <p:childTnLst>
                              <p:par>
                                <p:cTn id="57" presetID="22" presetClass="entr" presetSubtype="1" fill="hold" nodeType="afterEffect">
                                  <p:stCondLst>
                                    <p:cond delay="0"/>
                                  </p:stCondLst>
                                  <p:childTnLst>
                                    <p:set>
                                      <p:cBhvr>
                                        <p:cTn id="58" dur="1" fill="hold">
                                          <p:stCondLst>
                                            <p:cond delay="0"/>
                                          </p:stCondLst>
                                        </p:cTn>
                                        <p:tgtEl>
                                          <p:spTgt spid="7181"/>
                                        </p:tgtEl>
                                        <p:attrNameLst>
                                          <p:attrName>style.visibility</p:attrName>
                                        </p:attrNameLst>
                                      </p:cBhvr>
                                      <p:to>
                                        <p:strVal val="visible"/>
                                      </p:to>
                                    </p:set>
                                    <p:animEffect transition="in" filter="wipe(up)">
                                      <p:cBhvr>
                                        <p:cTn id="59" dur="500"/>
                                        <p:tgtEl>
                                          <p:spTgt spid="7181"/>
                                        </p:tgtEl>
                                      </p:cBhvr>
                                    </p:animEffect>
                                  </p:childTnLst>
                                </p:cTn>
                              </p:par>
                            </p:childTnLst>
                          </p:cTn>
                        </p:par>
                        <p:par>
                          <p:cTn id="60" fill="hold">
                            <p:stCondLst>
                              <p:cond delay="6000"/>
                            </p:stCondLst>
                            <p:childTnLst>
                              <p:par>
                                <p:cTn id="61" presetID="1" presetClass="entr" presetSubtype="0" fill="hold" grpId="0" nodeType="afterEffect">
                                  <p:stCondLst>
                                    <p:cond delay="0"/>
                                  </p:stCondLst>
                                  <p:childTnLst>
                                    <p:set>
                                      <p:cBhvr>
                                        <p:cTn id="62" dur="1" fill="hold">
                                          <p:stCondLst>
                                            <p:cond delay="499"/>
                                          </p:stCondLst>
                                        </p:cTn>
                                        <p:tgtEl>
                                          <p:spTgt spid="5181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2" presetClass="emph" presetSubtype="0" fill="hold" grpId="0" nodeType="clickEffect">
                                  <p:stCondLst>
                                    <p:cond delay="0"/>
                                  </p:stCondLst>
                                  <p:childTnLst>
                                    <p:animClr clrSpc="rgb" dir="cw">
                                      <p:cBhvr override="childStyle">
                                        <p:cTn id="66" dur="100" fill="hold"/>
                                        <p:tgtEl>
                                          <p:spTgt spid="518147">
                                            <p:txEl>
                                              <p:pRg st="2" end="2"/>
                                            </p:txEl>
                                          </p:spTgt>
                                        </p:tgtEl>
                                        <p:attrNameLst>
                                          <p:attrName>style.color</p:attrName>
                                        </p:attrNameLst>
                                      </p:cBhvr>
                                      <p:to>
                                        <a:schemeClr val="accent2"/>
                                      </p:to>
                                    </p:animClr>
                                    <p:animClr clrSpc="rgb" dir="cw">
                                      <p:cBhvr>
                                        <p:cTn id="67" dur="100" fill="hold"/>
                                        <p:tgtEl>
                                          <p:spTgt spid="518147">
                                            <p:txEl>
                                              <p:pRg st="2" end="2"/>
                                            </p:txEl>
                                          </p:spTgt>
                                        </p:tgtEl>
                                        <p:attrNameLst>
                                          <p:attrName>fillcolor</p:attrName>
                                        </p:attrNameLst>
                                      </p:cBhvr>
                                      <p:to>
                                        <a:schemeClr val="accent2"/>
                                      </p:to>
                                    </p:animClr>
                                    <p:set>
                                      <p:cBhvr>
                                        <p:cTn id="68" dur="100" fill="hold"/>
                                        <p:tgtEl>
                                          <p:spTgt spid="518147">
                                            <p:txEl>
                                              <p:pRg st="2" end="2"/>
                                            </p:txEl>
                                          </p:spTgt>
                                        </p:tgtEl>
                                        <p:attrNameLst>
                                          <p:attrName>fill.type</p:attrName>
                                        </p:attrNameLst>
                                      </p:cBhvr>
                                      <p:to>
                                        <p:strVal val="solid"/>
                                      </p:to>
                                    </p:set>
                                    <p:set>
                                      <p:cBhvr>
                                        <p:cTn id="69" dur="100" fill="hold"/>
                                        <p:tgtEl>
                                          <p:spTgt spid="518147">
                                            <p:txEl>
                                              <p:pRg st="2" end="2"/>
                                            </p:txEl>
                                          </p:spTgt>
                                        </p:tgtEl>
                                        <p:attrNameLst>
                                          <p:attrName>fill.on</p:attrName>
                                        </p:attrNameLst>
                                      </p:cBhvr>
                                      <p:to>
                                        <p:strVal val="true"/>
                                      </p:to>
                                    </p:set>
                                    <p:animRot by="120000">
                                      <p:cBhvr>
                                        <p:cTn id="70" dur="100" fill="hold">
                                          <p:stCondLst>
                                            <p:cond delay="0"/>
                                          </p:stCondLst>
                                        </p:cTn>
                                        <p:tgtEl>
                                          <p:spTgt spid="518147">
                                            <p:txEl>
                                              <p:pRg st="2" end="2"/>
                                            </p:txEl>
                                          </p:spTgt>
                                        </p:tgtEl>
                                        <p:attrNameLst>
                                          <p:attrName>r</p:attrName>
                                        </p:attrNameLst>
                                      </p:cBhvr>
                                    </p:animRot>
                                    <p:animRot by="-240000">
                                      <p:cBhvr>
                                        <p:cTn id="71" dur="200" fill="hold">
                                          <p:stCondLst>
                                            <p:cond delay="200"/>
                                          </p:stCondLst>
                                        </p:cTn>
                                        <p:tgtEl>
                                          <p:spTgt spid="518147">
                                            <p:txEl>
                                              <p:pRg st="2" end="2"/>
                                            </p:txEl>
                                          </p:spTgt>
                                        </p:tgtEl>
                                        <p:attrNameLst>
                                          <p:attrName>r</p:attrName>
                                        </p:attrNameLst>
                                      </p:cBhvr>
                                    </p:animRot>
                                    <p:animRot by="240000">
                                      <p:cBhvr>
                                        <p:cTn id="72" dur="200" fill="hold">
                                          <p:stCondLst>
                                            <p:cond delay="400"/>
                                          </p:stCondLst>
                                        </p:cTn>
                                        <p:tgtEl>
                                          <p:spTgt spid="518147">
                                            <p:txEl>
                                              <p:pRg st="2" end="2"/>
                                            </p:txEl>
                                          </p:spTgt>
                                        </p:tgtEl>
                                        <p:attrNameLst>
                                          <p:attrName>r</p:attrName>
                                        </p:attrNameLst>
                                      </p:cBhvr>
                                    </p:animRot>
                                    <p:animRot by="-240000">
                                      <p:cBhvr>
                                        <p:cTn id="73" dur="200" fill="hold">
                                          <p:stCondLst>
                                            <p:cond delay="600"/>
                                          </p:stCondLst>
                                        </p:cTn>
                                        <p:tgtEl>
                                          <p:spTgt spid="518147">
                                            <p:txEl>
                                              <p:pRg st="2" end="2"/>
                                            </p:txEl>
                                          </p:spTgt>
                                        </p:tgtEl>
                                        <p:attrNameLst>
                                          <p:attrName>r</p:attrName>
                                        </p:attrNameLst>
                                      </p:cBhvr>
                                    </p:animRot>
                                    <p:animRot by="120000">
                                      <p:cBhvr>
                                        <p:cTn id="74" dur="200" fill="hold">
                                          <p:stCondLst>
                                            <p:cond delay="800"/>
                                          </p:stCondLst>
                                        </p:cTn>
                                        <p:tgtEl>
                                          <p:spTgt spid="518147">
                                            <p:txEl>
                                              <p:pRg st="2" end="2"/>
                                            </p:txEl>
                                          </p:spTgt>
                                        </p:tgtEl>
                                        <p:attrNameLst>
                                          <p:attrName>r</p:attrName>
                                        </p:attrNameLst>
                                      </p:cBhvr>
                                    </p:animRot>
                                  </p:childTnLst>
                                </p:cTn>
                              </p:par>
                              <p:par>
                                <p:cTn id="75" presetID="32" presetClass="emph" presetSubtype="0" fill="hold" grpId="0" nodeType="withEffect">
                                  <p:stCondLst>
                                    <p:cond delay="0"/>
                                  </p:stCondLst>
                                  <p:childTnLst>
                                    <p:animClr clrSpc="rgb" dir="cw">
                                      <p:cBhvr override="childStyle">
                                        <p:cTn id="76" dur="100" fill="hold"/>
                                        <p:tgtEl>
                                          <p:spTgt spid="518147">
                                            <p:txEl>
                                              <p:pRg st="3" end="3"/>
                                            </p:txEl>
                                          </p:spTgt>
                                        </p:tgtEl>
                                        <p:attrNameLst>
                                          <p:attrName>style.color</p:attrName>
                                        </p:attrNameLst>
                                      </p:cBhvr>
                                      <p:to>
                                        <a:schemeClr val="accent2"/>
                                      </p:to>
                                    </p:animClr>
                                    <p:animClr clrSpc="rgb" dir="cw">
                                      <p:cBhvr>
                                        <p:cTn id="77" dur="100" fill="hold"/>
                                        <p:tgtEl>
                                          <p:spTgt spid="518147">
                                            <p:txEl>
                                              <p:pRg st="3" end="3"/>
                                            </p:txEl>
                                          </p:spTgt>
                                        </p:tgtEl>
                                        <p:attrNameLst>
                                          <p:attrName>fillcolor</p:attrName>
                                        </p:attrNameLst>
                                      </p:cBhvr>
                                      <p:to>
                                        <a:schemeClr val="accent2"/>
                                      </p:to>
                                    </p:animClr>
                                    <p:set>
                                      <p:cBhvr>
                                        <p:cTn id="78" dur="100" fill="hold"/>
                                        <p:tgtEl>
                                          <p:spTgt spid="518147">
                                            <p:txEl>
                                              <p:pRg st="3" end="3"/>
                                            </p:txEl>
                                          </p:spTgt>
                                        </p:tgtEl>
                                        <p:attrNameLst>
                                          <p:attrName>fill.type</p:attrName>
                                        </p:attrNameLst>
                                      </p:cBhvr>
                                      <p:to>
                                        <p:strVal val="solid"/>
                                      </p:to>
                                    </p:set>
                                    <p:set>
                                      <p:cBhvr>
                                        <p:cTn id="79" dur="100" fill="hold"/>
                                        <p:tgtEl>
                                          <p:spTgt spid="518147">
                                            <p:txEl>
                                              <p:pRg st="3" end="3"/>
                                            </p:txEl>
                                          </p:spTgt>
                                        </p:tgtEl>
                                        <p:attrNameLst>
                                          <p:attrName>fill.on</p:attrName>
                                        </p:attrNameLst>
                                      </p:cBhvr>
                                      <p:to>
                                        <p:strVal val="true"/>
                                      </p:to>
                                    </p:set>
                                    <p:animRot by="120000">
                                      <p:cBhvr>
                                        <p:cTn id="80" dur="100" fill="hold">
                                          <p:stCondLst>
                                            <p:cond delay="0"/>
                                          </p:stCondLst>
                                        </p:cTn>
                                        <p:tgtEl>
                                          <p:spTgt spid="518147">
                                            <p:txEl>
                                              <p:pRg st="3" end="3"/>
                                            </p:txEl>
                                          </p:spTgt>
                                        </p:tgtEl>
                                        <p:attrNameLst>
                                          <p:attrName>r</p:attrName>
                                        </p:attrNameLst>
                                      </p:cBhvr>
                                    </p:animRot>
                                    <p:animRot by="-240000">
                                      <p:cBhvr>
                                        <p:cTn id="81" dur="200" fill="hold">
                                          <p:stCondLst>
                                            <p:cond delay="200"/>
                                          </p:stCondLst>
                                        </p:cTn>
                                        <p:tgtEl>
                                          <p:spTgt spid="518147">
                                            <p:txEl>
                                              <p:pRg st="3" end="3"/>
                                            </p:txEl>
                                          </p:spTgt>
                                        </p:tgtEl>
                                        <p:attrNameLst>
                                          <p:attrName>r</p:attrName>
                                        </p:attrNameLst>
                                      </p:cBhvr>
                                    </p:animRot>
                                    <p:animRot by="240000">
                                      <p:cBhvr>
                                        <p:cTn id="82" dur="200" fill="hold">
                                          <p:stCondLst>
                                            <p:cond delay="400"/>
                                          </p:stCondLst>
                                        </p:cTn>
                                        <p:tgtEl>
                                          <p:spTgt spid="518147">
                                            <p:txEl>
                                              <p:pRg st="3" end="3"/>
                                            </p:txEl>
                                          </p:spTgt>
                                        </p:tgtEl>
                                        <p:attrNameLst>
                                          <p:attrName>r</p:attrName>
                                        </p:attrNameLst>
                                      </p:cBhvr>
                                    </p:animRot>
                                    <p:animRot by="-240000">
                                      <p:cBhvr>
                                        <p:cTn id="83" dur="200" fill="hold">
                                          <p:stCondLst>
                                            <p:cond delay="600"/>
                                          </p:stCondLst>
                                        </p:cTn>
                                        <p:tgtEl>
                                          <p:spTgt spid="518147">
                                            <p:txEl>
                                              <p:pRg st="3" end="3"/>
                                            </p:txEl>
                                          </p:spTgt>
                                        </p:tgtEl>
                                        <p:attrNameLst>
                                          <p:attrName>r</p:attrName>
                                        </p:attrNameLst>
                                      </p:cBhvr>
                                    </p:animRot>
                                    <p:animRot by="120000">
                                      <p:cBhvr>
                                        <p:cTn id="84" dur="200" fill="hold">
                                          <p:stCondLst>
                                            <p:cond delay="800"/>
                                          </p:stCondLst>
                                        </p:cTn>
                                        <p:tgtEl>
                                          <p:spTgt spid="518147">
                                            <p:txEl>
                                              <p:pRg st="3" end="3"/>
                                            </p:txEl>
                                          </p:spTgt>
                                        </p:tgtEl>
                                        <p:attrNameLst>
                                          <p:attrName>r</p:attrName>
                                        </p:attrNameLst>
                                      </p:cBhvr>
                                    </p:animRot>
                                  </p:childTnLst>
                                </p:cTn>
                              </p:par>
                              <p:par>
                                <p:cTn id="85" presetID="1" presetClass="exit" presetSubtype="0" fill="hold" grpId="1" nodeType="withEffect">
                                  <p:stCondLst>
                                    <p:cond delay="0"/>
                                  </p:stCondLst>
                                  <p:childTnLst>
                                    <p:set>
                                      <p:cBhvr>
                                        <p:cTn id="86" dur="1" fill="hold">
                                          <p:stCondLst>
                                            <p:cond delay="0"/>
                                          </p:stCondLst>
                                        </p:cTn>
                                        <p:tgtEl>
                                          <p:spTgt spid="51814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1814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51815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17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181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717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1815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7180"/>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718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18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18158"/>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8164"/>
                                        </p:tgtEl>
                                        <p:attrNameLst>
                                          <p:attrName>style.visibility</p:attrName>
                                        </p:attrNameLst>
                                      </p:cBhvr>
                                      <p:to>
                                        <p:strVal val="visible"/>
                                      </p:to>
                                    </p:set>
                                    <p:animEffect transition="in" filter="randombar(horizontal)">
                                      <p:cBhvr>
                                        <p:cTn id="111" dur="500"/>
                                        <p:tgtEl>
                                          <p:spTgt spid="518164"/>
                                        </p:tgtEl>
                                      </p:cBhvr>
                                    </p:animEffect>
                                  </p:childTnLst>
                                </p:cTn>
                              </p:par>
                            </p:childTnLst>
                          </p:cTn>
                        </p:par>
                      </p:childTnLst>
                    </p:cTn>
                  </p:par>
                  <p:par>
                    <p:cTn id="112" fill="hold">
                      <p:stCondLst>
                        <p:cond delay="indefinite"/>
                      </p:stCondLst>
                      <p:childTnLst>
                        <p:par>
                          <p:cTn id="113" fill="hold">
                            <p:stCondLst>
                              <p:cond delay="0"/>
                            </p:stCondLst>
                            <p:childTnLst>
                              <p:par>
                                <p:cTn id="114" presetID="32" presetClass="emph" presetSubtype="0" fill="hold" grpId="0" nodeType="clickEffect">
                                  <p:stCondLst>
                                    <p:cond delay="0"/>
                                  </p:stCondLst>
                                  <p:childTnLst>
                                    <p:animClr clrSpc="rgb" dir="cw">
                                      <p:cBhvr override="childStyle">
                                        <p:cTn id="115" dur="100" fill="hold"/>
                                        <p:tgtEl>
                                          <p:spTgt spid="518147">
                                            <p:txEl>
                                              <p:pRg st="4" end="4"/>
                                            </p:txEl>
                                          </p:spTgt>
                                        </p:tgtEl>
                                        <p:attrNameLst>
                                          <p:attrName>style.color</p:attrName>
                                        </p:attrNameLst>
                                      </p:cBhvr>
                                      <p:to>
                                        <a:schemeClr val="accent2"/>
                                      </p:to>
                                    </p:animClr>
                                    <p:animClr clrSpc="rgb" dir="cw">
                                      <p:cBhvr>
                                        <p:cTn id="116" dur="100" fill="hold"/>
                                        <p:tgtEl>
                                          <p:spTgt spid="518147">
                                            <p:txEl>
                                              <p:pRg st="4" end="4"/>
                                            </p:txEl>
                                          </p:spTgt>
                                        </p:tgtEl>
                                        <p:attrNameLst>
                                          <p:attrName>fillcolor</p:attrName>
                                        </p:attrNameLst>
                                      </p:cBhvr>
                                      <p:to>
                                        <a:schemeClr val="accent2"/>
                                      </p:to>
                                    </p:animClr>
                                    <p:set>
                                      <p:cBhvr>
                                        <p:cTn id="117" dur="100" fill="hold"/>
                                        <p:tgtEl>
                                          <p:spTgt spid="518147">
                                            <p:txEl>
                                              <p:pRg st="4" end="4"/>
                                            </p:txEl>
                                          </p:spTgt>
                                        </p:tgtEl>
                                        <p:attrNameLst>
                                          <p:attrName>fill.type</p:attrName>
                                        </p:attrNameLst>
                                      </p:cBhvr>
                                      <p:to>
                                        <p:strVal val="solid"/>
                                      </p:to>
                                    </p:set>
                                    <p:set>
                                      <p:cBhvr>
                                        <p:cTn id="118" dur="100" fill="hold"/>
                                        <p:tgtEl>
                                          <p:spTgt spid="518147">
                                            <p:txEl>
                                              <p:pRg st="4" end="4"/>
                                            </p:txEl>
                                          </p:spTgt>
                                        </p:tgtEl>
                                        <p:attrNameLst>
                                          <p:attrName>fill.on</p:attrName>
                                        </p:attrNameLst>
                                      </p:cBhvr>
                                      <p:to>
                                        <p:strVal val="true"/>
                                      </p:to>
                                    </p:set>
                                    <p:animRot by="120000">
                                      <p:cBhvr>
                                        <p:cTn id="119" dur="100" fill="hold">
                                          <p:stCondLst>
                                            <p:cond delay="0"/>
                                          </p:stCondLst>
                                        </p:cTn>
                                        <p:tgtEl>
                                          <p:spTgt spid="518147">
                                            <p:txEl>
                                              <p:pRg st="4" end="4"/>
                                            </p:txEl>
                                          </p:spTgt>
                                        </p:tgtEl>
                                        <p:attrNameLst>
                                          <p:attrName>r</p:attrName>
                                        </p:attrNameLst>
                                      </p:cBhvr>
                                    </p:animRot>
                                    <p:animRot by="-240000">
                                      <p:cBhvr>
                                        <p:cTn id="120" dur="200" fill="hold">
                                          <p:stCondLst>
                                            <p:cond delay="200"/>
                                          </p:stCondLst>
                                        </p:cTn>
                                        <p:tgtEl>
                                          <p:spTgt spid="518147">
                                            <p:txEl>
                                              <p:pRg st="4" end="4"/>
                                            </p:txEl>
                                          </p:spTgt>
                                        </p:tgtEl>
                                        <p:attrNameLst>
                                          <p:attrName>r</p:attrName>
                                        </p:attrNameLst>
                                      </p:cBhvr>
                                    </p:animRot>
                                    <p:animRot by="240000">
                                      <p:cBhvr>
                                        <p:cTn id="121" dur="200" fill="hold">
                                          <p:stCondLst>
                                            <p:cond delay="400"/>
                                          </p:stCondLst>
                                        </p:cTn>
                                        <p:tgtEl>
                                          <p:spTgt spid="518147">
                                            <p:txEl>
                                              <p:pRg st="4" end="4"/>
                                            </p:txEl>
                                          </p:spTgt>
                                        </p:tgtEl>
                                        <p:attrNameLst>
                                          <p:attrName>r</p:attrName>
                                        </p:attrNameLst>
                                      </p:cBhvr>
                                    </p:animRot>
                                    <p:animRot by="-240000">
                                      <p:cBhvr>
                                        <p:cTn id="122" dur="200" fill="hold">
                                          <p:stCondLst>
                                            <p:cond delay="600"/>
                                          </p:stCondLst>
                                        </p:cTn>
                                        <p:tgtEl>
                                          <p:spTgt spid="518147">
                                            <p:txEl>
                                              <p:pRg st="4" end="4"/>
                                            </p:txEl>
                                          </p:spTgt>
                                        </p:tgtEl>
                                        <p:attrNameLst>
                                          <p:attrName>r</p:attrName>
                                        </p:attrNameLst>
                                      </p:cBhvr>
                                    </p:animRot>
                                    <p:animRot by="120000">
                                      <p:cBhvr>
                                        <p:cTn id="123" dur="200" fill="hold">
                                          <p:stCondLst>
                                            <p:cond delay="800"/>
                                          </p:stCondLst>
                                        </p:cTn>
                                        <p:tgtEl>
                                          <p:spTgt spid="518147">
                                            <p:txEl>
                                              <p:pRg st="4" end="4"/>
                                            </p:txEl>
                                          </p:spTgt>
                                        </p:tgtEl>
                                        <p:attrNameLst>
                                          <p:attrName>r</p:attrName>
                                        </p:attrNameLst>
                                      </p:cBhvr>
                                    </p:animRot>
                                  </p:childTnLst>
                                </p:cTn>
                              </p:par>
                              <p:par>
                                <p:cTn id="124" presetID="32" presetClass="emph" presetSubtype="0" fill="hold" grpId="0" nodeType="withEffect">
                                  <p:stCondLst>
                                    <p:cond delay="0"/>
                                  </p:stCondLst>
                                  <p:childTnLst>
                                    <p:animClr clrSpc="rgb" dir="cw">
                                      <p:cBhvr override="childStyle">
                                        <p:cTn id="125" dur="100" fill="hold"/>
                                        <p:tgtEl>
                                          <p:spTgt spid="518147">
                                            <p:txEl>
                                              <p:pRg st="5" end="5"/>
                                            </p:txEl>
                                          </p:spTgt>
                                        </p:tgtEl>
                                        <p:attrNameLst>
                                          <p:attrName>style.color</p:attrName>
                                        </p:attrNameLst>
                                      </p:cBhvr>
                                      <p:to>
                                        <a:schemeClr val="accent2"/>
                                      </p:to>
                                    </p:animClr>
                                    <p:animClr clrSpc="rgb" dir="cw">
                                      <p:cBhvr>
                                        <p:cTn id="126" dur="100" fill="hold"/>
                                        <p:tgtEl>
                                          <p:spTgt spid="518147">
                                            <p:txEl>
                                              <p:pRg st="5" end="5"/>
                                            </p:txEl>
                                          </p:spTgt>
                                        </p:tgtEl>
                                        <p:attrNameLst>
                                          <p:attrName>fillcolor</p:attrName>
                                        </p:attrNameLst>
                                      </p:cBhvr>
                                      <p:to>
                                        <a:schemeClr val="accent2"/>
                                      </p:to>
                                    </p:animClr>
                                    <p:set>
                                      <p:cBhvr>
                                        <p:cTn id="127" dur="100" fill="hold"/>
                                        <p:tgtEl>
                                          <p:spTgt spid="518147">
                                            <p:txEl>
                                              <p:pRg st="5" end="5"/>
                                            </p:txEl>
                                          </p:spTgt>
                                        </p:tgtEl>
                                        <p:attrNameLst>
                                          <p:attrName>fill.type</p:attrName>
                                        </p:attrNameLst>
                                      </p:cBhvr>
                                      <p:to>
                                        <p:strVal val="solid"/>
                                      </p:to>
                                    </p:set>
                                    <p:set>
                                      <p:cBhvr>
                                        <p:cTn id="128" dur="100" fill="hold"/>
                                        <p:tgtEl>
                                          <p:spTgt spid="518147">
                                            <p:txEl>
                                              <p:pRg st="5" end="5"/>
                                            </p:txEl>
                                          </p:spTgt>
                                        </p:tgtEl>
                                        <p:attrNameLst>
                                          <p:attrName>fill.on</p:attrName>
                                        </p:attrNameLst>
                                      </p:cBhvr>
                                      <p:to>
                                        <p:strVal val="true"/>
                                      </p:to>
                                    </p:set>
                                    <p:animRot by="120000">
                                      <p:cBhvr>
                                        <p:cTn id="129" dur="100" fill="hold">
                                          <p:stCondLst>
                                            <p:cond delay="0"/>
                                          </p:stCondLst>
                                        </p:cTn>
                                        <p:tgtEl>
                                          <p:spTgt spid="518147">
                                            <p:txEl>
                                              <p:pRg st="5" end="5"/>
                                            </p:txEl>
                                          </p:spTgt>
                                        </p:tgtEl>
                                        <p:attrNameLst>
                                          <p:attrName>r</p:attrName>
                                        </p:attrNameLst>
                                      </p:cBhvr>
                                    </p:animRot>
                                    <p:animRot by="-240000">
                                      <p:cBhvr>
                                        <p:cTn id="130" dur="200" fill="hold">
                                          <p:stCondLst>
                                            <p:cond delay="200"/>
                                          </p:stCondLst>
                                        </p:cTn>
                                        <p:tgtEl>
                                          <p:spTgt spid="518147">
                                            <p:txEl>
                                              <p:pRg st="5" end="5"/>
                                            </p:txEl>
                                          </p:spTgt>
                                        </p:tgtEl>
                                        <p:attrNameLst>
                                          <p:attrName>r</p:attrName>
                                        </p:attrNameLst>
                                      </p:cBhvr>
                                    </p:animRot>
                                    <p:animRot by="240000">
                                      <p:cBhvr>
                                        <p:cTn id="131" dur="200" fill="hold">
                                          <p:stCondLst>
                                            <p:cond delay="400"/>
                                          </p:stCondLst>
                                        </p:cTn>
                                        <p:tgtEl>
                                          <p:spTgt spid="518147">
                                            <p:txEl>
                                              <p:pRg st="5" end="5"/>
                                            </p:txEl>
                                          </p:spTgt>
                                        </p:tgtEl>
                                        <p:attrNameLst>
                                          <p:attrName>r</p:attrName>
                                        </p:attrNameLst>
                                      </p:cBhvr>
                                    </p:animRot>
                                    <p:animRot by="-240000">
                                      <p:cBhvr>
                                        <p:cTn id="132" dur="200" fill="hold">
                                          <p:stCondLst>
                                            <p:cond delay="600"/>
                                          </p:stCondLst>
                                        </p:cTn>
                                        <p:tgtEl>
                                          <p:spTgt spid="518147">
                                            <p:txEl>
                                              <p:pRg st="5" end="5"/>
                                            </p:txEl>
                                          </p:spTgt>
                                        </p:tgtEl>
                                        <p:attrNameLst>
                                          <p:attrName>r</p:attrName>
                                        </p:attrNameLst>
                                      </p:cBhvr>
                                    </p:animRot>
                                    <p:animRot by="120000">
                                      <p:cBhvr>
                                        <p:cTn id="133" dur="200" fill="hold">
                                          <p:stCondLst>
                                            <p:cond delay="800"/>
                                          </p:stCondLst>
                                        </p:cTn>
                                        <p:tgtEl>
                                          <p:spTgt spid="518147">
                                            <p:txEl>
                                              <p:pRg st="5" end="5"/>
                                            </p:txEl>
                                          </p:spTgt>
                                        </p:tgtEl>
                                        <p:attrNameLst>
                                          <p:attrName>r</p:attrName>
                                        </p:attrNameLst>
                                      </p:cBhvr>
                                    </p:animRot>
                                  </p:childTnLst>
                                </p:cTn>
                              </p:par>
                              <p:par>
                                <p:cTn id="134" presetID="39" presetClass="exit" presetSubtype="0" decel="100000" fill="hold" grpId="1" nodeType="withEffect">
                                  <p:stCondLst>
                                    <p:cond delay="0"/>
                                  </p:stCondLst>
                                  <p:childTnLst>
                                    <p:anim calcmode="lin" valueType="num">
                                      <p:cBhvr>
                                        <p:cTn id="135" dur="500"/>
                                        <p:tgtEl>
                                          <p:spTgt spid="518164"/>
                                        </p:tgtEl>
                                        <p:attrNameLst>
                                          <p:attrName>ppt_h</p:attrName>
                                        </p:attrNameLst>
                                      </p:cBhvr>
                                      <p:tavLst>
                                        <p:tav tm="0">
                                          <p:val>
                                            <p:strVal val="ppt_h"/>
                                          </p:val>
                                        </p:tav>
                                        <p:tav tm="50000">
                                          <p:val>
                                            <p:strVal val="ppt_h/20"/>
                                          </p:val>
                                        </p:tav>
                                        <p:tav tm="100000">
                                          <p:val>
                                            <p:strVal val="ppt_h/20"/>
                                          </p:val>
                                        </p:tav>
                                      </p:tavLst>
                                    </p:anim>
                                    <p:anim calcmode="lin" valueType="num">
                                      <p:cBhvr>
                                        <p:cTn id="136" dur="500"/>
                                        <p:tgtEl>
                                          <p:spTgt spid="518164"/>
                                        </p:tgtEl>
                                        <p:attrNameLst>
                                          <p:attrName>ppt_w</p:attrName>
                                        </p:attrNameLst>
                                      </p:cBhvr>
                                      <p:tavLst>
                                        <p:tav tm="0">
                                          <p:val>
                                            <p:strVal val="ppt_w"/>
                                          </p:val>
                                        </p:tav>
                                        <p:tav tm="50000">
                                          <p:val>
                                            <p:strVal val="ppt_w+.3"/>
                                          </p:val>
                                        </p:tav>
                                        <p:tav tm="100000">
                                          <p:val>
                                            <p:strVal val="ppt_w+.3"/>
                                          </p:val>
                                        </p:tav>
                                      </p:tavLst>
                                    </p:anim>
                                    <p:anim calcmode="lin" valueType="num">
                                      <p:cBhvr>
                                        <p:cTn id="137" dur="500"/>
                                        <p:tgtEl>
                                          <p:spTgt spid="518164"/>
                                        </p:tgtEl>
                                        <p:attrNameLst>
                                          <p:attrName>ppt_x</p:attrName>
                                        </p:attrNameLst>
                                      </p:cBhvr>
                                      <p:tavLst>
                                        <p:tav tm="0">
                                          <p:val>
                                            <p:strVal val="ppt_x"/>
                                          </p:val>
                                        </p:tav>
                                        <p:tav tm="50000">
                                          <p:val>
                                            <p:strVal val="ppt_x"/>
                                          </p:val>
                                        </p:tav>
                                        <p:tav tm="100000">
                                          <p:val>
                                            <p:strVal val="ppt_x-.3"/>
                                          </p:val>
                                        </p:tav>
                                      </p:tavLst>
                                    </p:anim>
                                    <p:anim calcmode="lin" valueType="num">
                                      <p:cBhvr>
                                        <p:cTn id="138" dur="500"/>
                                        <p:tgtEl>
                                          <p:spTgt spid="518164"/>
                                        </p:tgtEl>
                                        <p:attrNameLst>
                                          <p:attrName>ppt_y</p:attrName>
                                        </p:attrNameLst>
                                      </p:cBhvr>
                                      <p:tavLst>
                                        <p:tav tm="0">
                                          <p:val>
                                            <p:strVal val="ppt_y"/>
                                          </p:val>
                                        </p:tav>
                                        <p:tav tm="100000">
                                          <p:val>
                                            <p:strVal val="ppt_y"/>
                                          </p:val>
                                        </p:tav>
                                      </p:tavLst>
                                    </p:anim>
                                    <p:set>
                                      <p:cBhvr>
                                        <p:cTn id="139" dur="1" fill="hold">
                                          <p:stCondLst>
                                            <p:cond delay="499"/>
                                          </p:stCondLst>
                                        </p:cTn>
                                        <p:tgtEl>
                                          <p:spTgt spid="518164"/>
                                        </p:tgtEl>
                                        <p:attrNameLst>
                                          <p:attrName>style.visibility</p:attrName>
                                        </p:attrNameLst>
                                      </p:cBhvr>
                                      <p:to>
                                        <p:strVal val="hidden"/>
                                      </p:to>
                                    </p:set>
                                  </p:childTnLst>
                                </p:cTn>
                              </p:par>
                            </p:childTnLst>
                          </p:cTn>
                        </p:par>
                        <p:par>
                          <p:cTn id="140" fill="hold">
                            <p:stCondLst>
                              <p:cond delay="1000"/>
                            </p:stCondLst>
                            <p:childTnLst>
                              <p:par>
                                <p:cTn id="141" presetID="9" presetClass="entr" presetSubtype="0" fill="hold" grpId="0" nodeType="afterEffect">
                                  <p:stCondLst>
                                    <p:cond delay="0"/>
                                  </p:stCondLst>
                                  <p:childTnLst>
                                    <p:set>
                                      <p:cBhvr>
                                        <p:cTn id="142" dur="1" fill="hold">
                                          <p:stCondLst>
                                            <p:cond delay="0"/>
                                          </p:stCondLst>
                                        </p:cTn>
                                        <p:tgtEl>
                                          <p:spTgt spid="518165"/>
                                        </p:tgtEl>
                                        <p:attrNameLst>
                                          <p:attrName>style.visibility</p:attrName>
                                        </p:attrNameLst>
                                      </p:cBhvr>
                                      <p:to>
                                        <p:strVal val="visible"/>
                                      </p:to>
                                    </p:set>
                                    <p:animEffect transition="in" filter="dissolve">
                                      <p:cBhvr>
                                        <p:cTn id="143" dur="500"/>
                                        <p:tgtEl>
                                          <p:spTgt spid="51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P spid="518148" grpId="0" animBg="1"/>
      <p:bldP spid="518148" grpId="1" animBg="1"/>
      <p:bldP spid="518149" grpId="0" animBg="1"/>
      <p:bldP spid="518149" grpId="1" animBg="1"/>
      <p:bldP spid="518150" grpId="0" animBg="1"/>
      <p:bldP spid="518150" grpId="1" animBg="1"/>
      <p:bldP spid="518152" grpId="0" animBg="1"/>
      <p:bldP spid="518152" grpId="1" animBg="1"/>
      <p:bldP spid="518154" grpId="0" animBg="1"/>
      <p:bldP spid="518154" grpId="1" animBg="1"/>
      <p:bldP spid="518158" grpId="0" animBg="1"/>
      <p:bldP spid="518158" grpId="1" animBg="1"/>
      <p:bldP spid="518164" grpId="0" animBg="1"/>
      <p:bldP spid="518164" grpId="1" animBg="1"/>
      <p:bldP spid="5181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0" y="228600"/>
            <a:ext cx="9144000" cy="1143000"/>
          </a:xfrm>
        </p:spPr>
        <p:txBody>
          <a:bodyPr vert="horz" wrap="square" lIns="91440" tIns="45720" rIns="91440" bIns="45720" anchor="b" anchorCtr="0"/>
          <a:lstStyle/>
          <a:p>
            <a:pPr algn="ctr" eaLnBrk="1" hangingPunct="1"/>
            <a:r>
              <a:rPr lang="zh-CN" altLang="en-US" sz="3600" b="1" dirty="0">
                <a:latin typeface="黑体" panose="02010609060101010101" pitchFamily="2" charset="-122"/>
                <a:ea typeface="黑体" panose="02010609060101010101" pitchFamily="2" charset="-122"/>
              </a:rPr>
              <a:t>大型程序设计</a:t>
            </a:r>
            <a:endParaRPr lang="zh-CN" altLang="en-US" sz="4400" b="1" dirty="0">
              <a:latin typeface="Times New Roman" panose="02020603050405020304" pitchFamily="18" charset="0"/>
            </a:endParaRPr>
          </a:p>
        </p:txBody>
      </p:sp>
      <p:grpSp>
        <p:nvGrpSpPr>
          <p:cNvPr id="248835" name="Group 3"/>
          <p:cNvGrpSpPr/>
          <p:nvPr/>
        </p:nvGrpSpPr>
        <p:grpSpPr>
          <a:xfrm>
            <a:off x="1476375" y="2057400"/>
            <a:ext cx="6267450" cy="4179888"/>
            <a:chOff x="1200" y="1296"/>
            <a:chExt cx="3456" cy="2144"/>
          </a:xfrm>
        </p:grpSpPr>
        <p:sp>
          <p:nvSpPr>
            <p:cNvPr id="58371" name="AutoShape 4"/>
            <p:cNvSpPr/>
            <p:nvPr/>
          </p:nvSpPr>
          <p:spPr>
            <a:xfrm>
              <a:off x="1200" y="1664"/>
              <a:ext cx="3456" cy="1776"/>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sz="2800" dirty="0">
                <a:latin typeface="Times New Roman" panose="02020603050405020304" pitchFamily="18" charset="0"/>
              </a:endParaRPr>
            </a:p>
          </p:txBody>
        </p:sp>
        <p:sp>
          <p:nvSpPr>
            <p:cNvPr id="58372" name="Text Box 5"/>
            <p:cNvSpPr txBox="1"/>
            <p:nvPr/>
          </p:nvSpPr>
          <p:spPr>
            <a:xfrm>
              <a:off x="1200" y="1296"/>
              <a:ext cx="3456" cy="30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gn="ctr" eaLnBrk="0" hangingPunct="0">
                <a:spcBef>
                  <a:spcPct val="50000"/>
                </a:spcBef>
              </a:pPr>
              <a:r>
                <a:rPr lang="zh-CN" altLang="en-US" sz="3200" b="1" dirty="0">
                  <a:solidFill>
                    <a:srgbClr val="A50021"/>
                  </a:solidFill>
                  <a:latin typeface="Times New Roman" panose="02020603050405020304" pitchFamily="18" charset="0"/>
                </a:rPr>
                <a:t>主要内容</a:t>
              </a:r>
            </a:p>
          </p:txBody>
        </p:sp>
      </p:grpSp>
      <p:sp>
        <p:nvSpPr>
          <p:cNvPr id="248838" name="Text Box 6"/>
          <p:cNvSpPr txBox="1"/>
          <p:nvPr/>
        </p:nvSpPr>
        <p:spPr>
          <a:xfrm>
            <a:off x="2085975" y="3048000"/>
            <a:ext cx="5297488" cy="3084513"/>
          </a:xfrm>
          <a:prstGeom prst="rect">
            <a:avLst/>
          </a:prstGeom>
          <a:noFill/>
          <a:ln w="9525">
            <a:noFill/>
          </a:ln>
        </p:spPr>
        <p:txBody>
          <a:bodyPr anchor="t" anchorCtr="0">
            <a:spAutoFit/>
          </a:bodyPr>
          <a:lstStyle/>
          <a:p>
            <a:pPr algn="ctr" eaLnBrk="0" hangingPunct="0">
              <a:spcBef>
                <a:spcPct val="50000"/>
              </a:spcBef>
            </a:pPr>
            <a:r>
              <a:rPr lang="zh-CN" altLang="en-US" sz="2800" dirty="0">
                <a:latin typeface="Times New Roman" panose="02020603050405020304" pitchFamily="18" charset="0"/>
                <a:ea typeface="楷体_GB2312" pitchFamily="49" charset="-122"/>
              </a:rPr>
              <a:t>软件工程开发方法的介绍</a:t>
            </a:r>
          </a:p>
          <a:p>
            <a:pPr algn="ctr" eaLnBrk="0" hangingPunct="0">
              <a:spcBef>
                <a:spcPct val="50000"/>
              </a:spcBef>
            </a:pPr>
            <a:r>
              <a:rPr lang="zh-CN" altLang="en-US" sz="2800" dirty="0">
                <a:latin typeface="Times New Roman" panose="02020603050405020304" pitchFamily="18" charset="0"/>
                <a:ea typeface="楷体_GB2312" pitchFamily="49" charset="-122"/>
              </a:rPr>
              <a:t>大型程序设计选题</a:t>
            </a:r>
          </a:p>
          <a:p>
            <a:pPr algn="ctr" eaLnBrk="0" hangingPunct="0">
              <a:spcBef>
                <a:spcPct val="50000"/>
              </a:spcBef>
            </a:pPr>
            <a:r>
              <a:rPr lang="zh-CN" altLang="en-US" sz="2800" dirty="0">
                <a:latin typeface="Times New Roman" panose="02020603050405020304" pitchFamily="18" charset="0"/>
                <a:ea typeface="楷体_GB2312" pitchFamily="49" charset="-122"/>
              </a:rPr>
              <a:t>设计要求</a:t>
            </a:r>
            <a:endParaRPr lang="en-US" altLang="zh-CN" sz="2800" dirty="0">
              <a:latin typeface="Times New Roman" panose="02020603050405020304" pitchFamily="18" charset="0"/>
              <a:ea typeface="楷体_GB2312" pitchFamily="49" charset="-122"/>
            </a:endParaRPr>
          </a:p>
          <a:p>
            <a:pPr algn="ctr" eaLnBrk="0" hangingPunct="0">
              <a:spcBef>
                <a:spcPct val="50000"/>
              </a:spcBef>
            </a:pPr>
            <a:r>
              <a:rPr lang="zh-CN" altLang="en-US" sz="2800" dirty="0">
                <a:latin typeface="Times New Roman" panose="02020603050405020304" pitchFamily="18" charset="0"/>
                <a:ea typeface="楷体_GB2312" pitchFamily="49" charset="-122"/>
              </a:rPr>
              <a:t>提交物</a:t>
            </a:r>
          </a:p>
          <a:p>
            <a:pPr algn="ctr" eaLnBrk="0" hangingPunct="0">
              <a:spcBef>
                <a:spcPct val="50000"/>
              </a:spcBef>
            </a:pPr>
            <a:r>
              <a:rPr lang="zh-CN" altLang="en-US" sz="2800" dirty="0">
                <a:latin typeface="Times New Roman" panose="02020603050405020304" pitchFamily="18" charset="0"/>
                <a:ea typeface="楷体_GB2312" pitchFamily="49" charset="-122"/>
              </a:rPr>
              <a:t>成绩考核</a:t>
            </a:r>
            <a:endParaRPr lang="en-US" altLang="zh-CN" sz="2800" dirty="0">
              <a:latin typeface="Times New Roman" panose="02020603050405020304" pitchFamily="18" charset="0"/>
              <a:ea typeface="楷体_GB2312" pitchFamily="49" charset="-122"/>
            </a:endParaRPr>
          </a:p>
        </p:txBody>
      </p:sp>
      <p:sp>
        <p:nvSpPr>
          <p:cNvPr id="248839" name="Line 7"/>
          <p:cNvSpPr/>
          <p:nvPr/>
        </p:nvSpPr>
        <p:spPr>
          <a:xfrm>
            <a:off x="2851150" y="5516563"/>
            <a:ext cx="3810000" cy="0"/>
          </a:xfrm>
          <a:prstGeom prst="line">
            <a:avLst/>
          </a:prstGeom>
          <a:ln w="28575" cap="flat" cmpd="sng">
            <a:solidFill>
              <a:srgbClr val="CC0000"/>
            </a:solidFill>
            <a:prstDash val="sysDot"/>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blinds(horizontal)">
                                      <p:cBhvr>
                                        <p:cTn id="7" dur="500"/>
                                        <p:tgtEl>
                                          <p:spTgt spid="2488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488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248839"/>
                                        </p:tgtEl>
                                        <p:attrNameLst>
                                          <p:attrName>style.visibility</p:attrName>
                                        </p:attrNameLst>
                                      </p:cBhvr>
                                      <p:to>
                                        <p:strVal val="visible"/>
                                      </p:to>
                                    </p:set>
                                    <p:animEffect transition="in" filter="strips(upRight)">
                                      <p:cBhvr>
                                        <p:cTn id="16" dur="500"/>
                                        <p:tgtEl>
                                          <p:spTgt spid="248839"/>
                                        </p:tgtEl>
                                      </p:cBhvr>
                                    </p:animEffect>
                                  </p:childTnLst>
                                  <p:subTnLst>
                                    <p:audio>
                                      <p:cMediaNode>
                                        <p:cTn display="0" masterRel="sameClick">
                                          <p:stCondLst>
                                            <p:cond evt="begin" delay="0">
                                              <p:tn val="14"/>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设计报告</a:t>
            </a:r>
            <a:endParaRPr lang="en-US" altLang="zh-CN" sz="3600" b="1" dirty="0">
              <a:latin typeface="Times New Roman" panose="02020603050405020304" pitchFamily="18" charset="0"/>
            </a:endParaRPr>
          </a:p>
        </p:txBody>
      </p:sp>
      <p:sp>
        <p:nvSpPr>
          <p:cNvPr id="59394"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每组需要递交 “总结报告”、源程序</a:t>
            </a:r>
          </a:p>
          <a:p>
            <a:pPr eaLnBrk="1" hangingPunct="1">
              <a:lnSpc>
                <a:spcPct val="120000"/>
              </a:lnSpc>
            </a:pPr>
            <a:r>
              <a:rPr lang="zh-CN" altLang="en-US" sz="2400" dirty="0">
                <a:solidFill>
                  <a:srgbClr val="000000"/>
                </a:solidFill>
              </a:rPr>
              <a:t>总结报告对整个开发进行全面的总结，包括：</a:t>
            </a:r>
          </a:p>
          <a:p>
            <a:pPr lvl="1" eaLnBrk="1" hangingPunct="1">
              <a:lnSpc>
                <a:spcPct val="120000"/>
              </a:lnSpc>
            </a:pPr>
            <a:r>
              <a:rPr lang="zh-CN" altLang="en-US" sz="2000" dirty="0"/>
              <a:t>课程设计目的 </a:t>
            </a:r>
          </a:p>
          <a:p>
            <a:pPr lvl="1" eaLnBrk="1" hangingPunct="1">
              <a:lnSpc>
                <a:spcPct val="120000"/>
              </a:lnSpc>
            </a:pPr>
            <a:r>
              <a:rPr lang="zh-CN" altLang="en-US" sz="2000" dirty="0"/>
              <a:t>需求分析：系统功能、性能及其他约束</a:t>
            </a:r>
          </a:p>
          <a:p>
            <a:pPr lvl="1" eaLnBrk="1" hangingPunct="1">
              <a:lnSpc>
                <a:spcPct val="120000"/>
              </a:lnSpc>
            </a:pPr>
            <a:r>
              <a:rPr lang="zh-CN" altLang="en-US" sz="2000" dirty="0"/>
              <a:t>详细设计：总体框架、算法分析、流程图等</a:t>
            </a:r>
          </a:p>
          <a:p>
            <a:pPr lvl="1" eaLnBrk="1" hangingPunct="1">
              <a:lnSpc>
                <a:spcPct val="120000"/>
              </a:lnSpc>
            </a:pPr>
            <a:r>
              <a:rPr lang="zh-CN" altLang="en-US" sz="2000" dirty="0"/>
              <a:t>系统设计难点与亮点</a:t>
            </a:r>
          </a:p>
          <a:p>
            <a:pPr lvl="1" eaLnBrk="1" hangingPunct="1">
              <a:lnSpc>
                <a:spcPct val="120000"/>
              </a:lnSpc>
            </a:pPr>
            <a:r>
              <a:rPr lang="zh-CN" altLang="en-US" sz="2000" dirty="0"/>
              <a:t>设计成果：运行界面、测试结果等</a:t>
            </a:r>
          </a:p>
          <a:p>
            <a:pPr lvl="1" eaLnBrk="1" hangingPunct="1">
              <a:lnSpc>
                <a:spcPct val="120000"/>
              </a:lnSpc>
            </a:pPr>
            <a:r>
              <a:rPr lang="zh-CN" altLang="en-US" sz="2000" dirty="0"/>
              <a:t>设计心得</a:t>
            </a:r>
            <a:endParaRPr lang="en-US" altLang="zh-CN" sz="2000" dirty="0"/>
          </a:p>
          <a:p>
            <a:pPr lvl="1" eaLnBrk="1" hangingPunct="1">
              <a:lnSpc>
                <a:spcPct val="120000"/>
              </a:lnSpc>
            </a:pPr>
            <a:r>
              <a:rPr lang="zh-CN" altLang="en-US" sz="2000" dirty="0"/>
              <a:t>团队分工情况</a:t>
            </a:r>
            <a:endParaRPr lang="en-US" altLang="zh-CN" sz="2000" dirty="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Times New Roman" panose="02020603050405020304" pitchFamily="18" charset="0"/>
              </a:rPr>
              <a:t>设计报告</a:t>
            </a:r>
            <a:endParaRPr lang="en-US" altLang="zh-CN" sz="3600" b="1" dirty="0">
              <a:latin typeface="Times New Roman" panose="02020603050405020304" pitchFamily="18" charset="0"/>
            </a:endParaRPr>
          </a:p>
        </p:txBody>
      </p:sp>
      <p:sp>
        <p:nvSpPr>
          <p:cNvPr id="60418"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格式要求</a:t>
            </a:r>
          </a:p>
          <a:p>
            <a:pPr lvl="1" eaLnBrk="1" hangingPunct="1">
              <a:lnSpc>
                <a:spcPct val="120000"/>
              </a:lnSpc>
            </a:pPr>
            <a:r>
              <a:rPr lang="zh-CN" altLang="en-US" sz="2000" dirty="0">
                <a:solidFill>
                  <a:srgbClr val="000000"/>
                </a:solidFill>
              </a:rPr>
              <a:t>总结报告书封面和正文格式要符合课程设计报告书封面与正文标准格式要求，设计报告内容不少于</a:t>
            </a:r>
            <a:r>
              <a:rPr lang="en-US" altLang="zh-CN" sz="2000" dirty="0">
                <a:solidFill>
                  <a:srgbClr val="000000"/>
                </a:solidFill>
              </a:rPr>
              <a:t>20</a:t>
            </a:r>
            <a:r>
              <a:rPr lang="zh-CN" altLang="en-US" sz="2000" dirty="0">
                <a:solidFill>
                  <a:srgbClr val="000000"/>
                </a:solidFill>
              </a:rPr>
              <a:t>页。</a:t>
            </a:r>
            <a:endParaRPr lang="en-US" altLang="zh-CN" sz="1800" dirty="0">
              <a:solidFill>
                <a:srgbClr val="000000"/>
              </a:solidFill>
            </a:endParaRPr>
          </a:p>
          <a:p>
            <a:pPr eaLnBrk="1" hangingPunct="1">
              <a:lnSpc>
                <a:spcPct val="120000"/>
              </a:lnSpc>
            </a:pPr>
            <a:r>
              <a:rPr lang="zh-CN" altLang="en-US" sz="2400" dirty="0">
                <a:solidFill>
                  <a:srgbClr val="000000"/>
                </a:solidFill>
              </a:rPr>
              <a:t>提交时间</a:t>
            </a:r>
          </a:p>
          <a:p>
            <a:pPr lvl="1" eaLnBrk="1" hangingPunct="1">
              <a:lnSpc>
                <a:spcPct val="120000"/>
              </a:lnSpc>
            </a:pPr>
            <a:r>
              <a:rPr lang="zh-CN" altLang="en-US" sz="2000" dirty="0">
                <a:solidFill>
                  <a:srgbClr val="000000"/>
                </a:solidFill>
              </a:rPr>
              <a:t>总结报告及源程序：</a:t>
            </a:r>
            <a:r>
              <a:rPr lang="en-US" altLang="zh-CN" sz="2000" dirty="0">
                <a:solidFill>
                  <a:srgbClr val="000000"/>
                </a:solidFill>
              </a:rPr>
              <a:t>7</a:t>
            </a:r>
            <a:r>
              <a:rPr lang="zh-CN" altLang="en-US" sz="2000" dirty="0">
                <a:solidFill>
                  <a:srgbClr val="000000"/>
                </a:solidFill>
              </a:rPr>
              <a:t>月</a:t>
            </a:r>
            <a:r>
              <a:rPr lang="en-US" altLang="zh-CN" sz="2000" dirty="0">
                <a:solidFill>
                  <a:srgbClr val="000000"/>
                </a:solidFill>
              </a:rPr>
              <a:t>12</a:t>
            </a:r>
            <a:r>
              <a:rPr lang="zh-CN" altLang="en-US" sz="2000" dirty="0">
                <a:solidFill>
                  <a:srgbClr val="000000"/>
                </a:solidFill>
              </a:rPr>
              <a:t>日前，提交电子版即可，发送到 </a:t>
            </a:r>
            <a:r>
              <a:rPr lang="en-US" altLang="zh-CN" sz="2000" dirty="0">
                <a:solidFill>
                  <a:srgbClr val="000000"/>
                </a:solidFill>
              </a:rPr>
              <a:t>8610250@qq.com</a:t>
            </a:r>
          </a:p>
          <a:p>
            <a:pPr lvl="1" eaLnBrk="1" hangingPunct="1">
              <a:lnSpc>
                <a:spcPct val="120000"/>
              </a:lnSpc>
            </a:pPr>
            <a:r>
              <a:rPr lang="zh-CN" altLang="en-US" sz="2000" dirty="0">
                <a:solidFill>
                  <a:srgbClr val="000000"/>
                </a:solidFill>
              </a:rPr>
              <a:t>报告封面表格（分组版）：</a:t>
            </a:r>
            <a:r>
              <a:rPr lang="en-US" altLang="zh-CN" sz="2000" dirty="0">
                <a:solidFill>
                  <a:srgbClr val="000000"/>
                </a:solidFill>
              </a:rPr>
              <a:t>7</a:t>
            </a:r>
            <a:r>
              <a:rPr lang="zh-CN" altLang="en-US" sz="2000" dirty="0">
                <a:solidFill>
                  <a:srgbClr val="000000"/>
                </a:solidFill>
              </a:rPr>
              <a:t>月</a:t>
            </a:r>
            <a:r>
              <a:rPr lang="en-US" altLang="zh-CN" sz="2000" dirty="0">
                <a:solidFill>
                  <a:srgbClr val="000000"/>
                </a:solidFill>
              </a:rPr>
              <a:t>11</a:t>
            </a:r>
            <a:r>
              <a:rPr lang="zh-CN" altLang="en-US" sz="2000" dirty="0">
                <a:solidFill>
                  <a:srgbClr val="000000"/>
                </a:solidFill>
              </a:rPr>
              <a:t>日验收时打印</a:t>
            </a:r>
            <a:endParaRPr lang="en-US" altLang="zh-CN" sz="2000" dirty="0">
              <a:solidFill>
                <a:srgbClr val="000000"/>
              </a:solidFill>
            </a:endParaRPr>
          </a:p>
          <a:p>
            <a:pPr lvl="1" eaLnBrk="1" hangingPunct="1">
              <a:lnSpc>
                <a:spcPct val="120000"/>
              </a:lnSpc>
              <a:buNone/>
            </a:pPr>
            <a:endParaRPr lang="zh-CN" altLang="en-US" sz="2000" dirty="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0" y="228600"/>
            <a:ext cx="9144000" cy="1143000"/>
          </a:xfrm>
        </p:spPr>
        <p:txBody>
          <a:bodyPr vert="horz" wrap="square" lIns="91440" tIns="45720" rIns="91440" bIns="45720" anchor="b" anchorCtr="0"/>
          <a:lstStyle/>
          <a:p>
            <a:pPr algn="ctr" eaLnBrk="1" hangingPunct="1"/>
            <a:r>
              <a:rPr lang="zh-CN" altLang="en-US" sz="3600" b="1" dirty="0">
                <a:latin typeface="黑体" panose="02010609060101010101" pitchFamily="2" charset="-122"/>
                <a:ea typeface="黑体" panose="02010609060101010101" pitchFamily="2" charset="-122"/>
              </a:rPr>
              <a:t>大型程序设计</a:t>
            </a:r>
            <a:endParaRPr lang="zh-CN" altLang="en-US" sz="4400" b="1" dirty="0">
              <a:latin typeface="Times New Roman" panose="02020603050405020304" pitchFamily="18" charset="0"/>
            </a:endParaRPr>
          </a:p>
        </p:txBody>
      </p:sp>
      <p:grpSp>
        <p:nvGrpSpPr>
          <p:cNvPr id="246787" name="Group 3"/>
          <p:cNvGrpSpPr/>
          <p:nvPr/>
        </p:nvGrpSpPr>
        <p:grpSpPr>
          <a:xfrm>
            <a:off x="1476375" y="2057400"/>
            <a:ext cx="6267450" cy="4179888"/>
            <a:chOff x="1200" y="1296"/>
            <a:chExt cx="3456" cy="2144"/>
          </a:xfrm>
        </p:grpSpPr>
        <p:sp>
          <p:nvSpPr>
            <p:cNvPr id="61443" name="AutoShape 4"/>
            <p:cNvSpPr/>
            <p:nvPr/>
          </p:nvSpPr>
          <p:spPr>
            <a:xfrm>
              <a:off x="1200" y="1664"/>
              <a:ext cx="3456" cy="1776"/>
            </a:xfrm>
            <a:prstGeom prst="foldedCorner">
              <a:avLst>
                <a:gd name="adj" fmla="val 12500"/>
              </a:avLst>
            </a:prstGeom>
            <a:noFill/>
            <a:ln w="9525" cap="flat" cmpd="sng">
              <a:solidFill>
                <a:schemeClr val="tx1"/>
              </a:solidFill>
              <a:prstDash val="solid"/>
              <a:round/>
              <a:headEnd type="none" w="med" len="med"/>
              <a:tailEnd type="none" w="med" len="med"/>
            </a:ln>
          </p:spPr>
          <p:txBody>
            <a:bodyPr wrap="none" anchor="ctr" anchorCtr="0"/>
            <a:lstStyle/>
            <a:p>
              <a:pPr algn="ctr" eaLnBrk="0" hangingPunct="0">
                <a:spcBef>
                  <a:spcPct val="50000"/>
                </a:spcBef>
              </a:pPr>
              <a:endParaRPr lang="zh-CN" altLang="en-US" sz="2800" dirty="0">
                <a:latin typeface="Times New Roman" panose="02020603050405020304" pitchFamily="18" charset="0"/>
              </a:endParaRPr>
            </a:p>
          </p:txBody>
        </p:sp>
        <p:sp>
          <p:nvSpPr>
            <p:cNvPr id="61444" name="Text Box 5"/>
            <p:cNvSpPr txBox="1"/>
            <p:nvPr/>
          </p:nvSpPr>
          <p:spPr>
            <a:xfrm>
              <a:off x="1200" y="1296"/>
              <a:ext cx="3456" cy="30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gn="ctr" eaLnBrk="0" hangingPunct="0">
                <a:spcBef>
                  <a:spcPct val="50000"/>
                </a:spcBef>
              </a:pPr>
              <a:r>
                <a:rPr lang="zh-CN" altLang="en-US" sz="3200" b="1" dirty="0">
                  <a:solidFill>
                    <a:srgbClr val="A50021"/>
                  </a:solidFill>
                  <a:latin typeface="Times New Roman" panose="02020603050405020304" pitchFamily="18" charset="0"/>
                </a:rPr>
                <a:t>主要内容</a:t>
              </a:r>
            </a:p>
          </p:txBody>
        </p:sp>
      </p:grpSp>
      <p:sp>
        <p:nvSpPr>
          <p:cNvPr id="246790" name="Text Box 6"/>
          <p:cNvSpPr txBox="1"/>
          <p:nvPr/>
        </p:nvSpPr>
        <p:spPr>
          <a:xfrm>
            <a:off x="2085975" y="3048000"/>
            <a:ext cx="5297488" cy="3084513"/>
          </a:xfrm>
          <a:prstGeom prst="rect">
            <a:avLst/>
          </a:prstGeom>
          <a:noFill/>
          <a:ln w="9525">
            <a:noFill/>
          </a:ln>
        </p:spPr>
        <p:txBody>
          <a:bodyPr anchor="t" anchorCtr="0">
            <a:spAutoFit/>
          </a:bodyPr>
          <a:lstStyle/>
          <a:p>
            <a:pPr algn="ctr" eaLnBrk="0" hangingPunct="0">
              <a:spcBef>
                <a:spcPct val="50000"/>
              </a:spcBef>
            </a:pPr>
            <a:r>
              <a:rPr lang="zh-CN" altLang="en-US" sz="2800" dirty="0">
                <a:latin typeface="Times New Roman" panose="02020603050405020304" pitchFamily="18" charset="0"/>
                <a:ea typeface="楷体_GB2312" pitchFamily="49" charset="-122"/>
              </a:rPr>
              <a:t>软件工程开发方法的介绍</a:t>
            </a:r>
          </a:p>
          <a:p>
            <a:pPr algn="ctr" eaLnBrk="0" hangingPunct="0">
              <a:spcBef>
                <a:spcPct val="50000"/>
              </a:spcBef>
            </a:pPr>
            <a:r>
              <a:rPr lang="zh-CN" altLang="en-US" sz="2800" dirty="0">
                <a:latin typeface="Times New Roman" panose="02020603050405020304" pitchFamily="18" charset="0"/>
                <a:ea typeface="楷体_GB2312" pitchFamily="49" charset="-122"/>
              </a:rPr>
              <a:t>大型程序设计选题</a:t>
            </a:r>
          </a:p>
          <a:p>
            <a:pPr algn="ctr" eaLnBrk="0" hangingPunct="0">
              <a:spcBef>
                <a:spcPct val="50000"/>
              </a:spcBef>
            </a:pPr>
            <a:r>
              <a:rPr lang="zh-CN" altLang="en-US" sz="2800" dirty="0">
                <a:latin typeface="Times New Roman" panose="02020603050405020304" pitchFamily="18" charset="0"/>
                <a:ea typeface="楷体_GB2312" pitchFamily="49" charset="-122"/>
              </a:rPr>
              <a:t>设计要求</a:t>
            </a:r>
            <a:endParaRPr lang="en-US" altLang="zh-CN" sz="2800" dirty="0">
              <a:latin typeface="Times New Roman" panose="02020603050405020304" pitchFamily="18" charset="0"/>
              <a:ea typeface="楷体_GB2312" pitchFamily="49" charset="-122"/>
            </a:endParaRPr>
          </a:p>
          <a:p>
            <a:pPr algn="ctr" eaLnBrk="0" hangingPunct="0">
              <a:spcBef>
                <a:spcPct val="50000"/>
              </a:spcBef>
            </a:pPr>
            <a:r>
              <a:rPr lang="zh-CN" altLang="en-US" sz="2800" dirty="0">
                <a:latin typeface="Times New Roman" panose="02020603050405020304" pitchFamily="18" charset="0"/>
                <a:ea typeface="楷体_GB2312" pitchFamily="49" charset="-122"/>
              </a:rPr>
              <a:t>提交物</a:t>
            </a:r>
          </a:p>
          <a:p>
            <a:pPr algn="ctr" eaLnBrk="0" hangingPunct="0">
              <a:spcBef>
                <a:spcPct val="50000"/>
              </a:spcBef>
            </a:pPr>
            <a:r>
              <a:rPr lang="zh-CN" altLang="en-US" sz="2800" dirty="0">
                <a:latin typeface="Times New Roman" panose="02020603050405020304" pitchFamily="18" charset="0"/>
                <a:ea typeface="楷体_GB2312" pitchFamily="49" charset="-122"/>
              </a:rPr>
              <a:t>成绩考核</a:t>
            </a:r>
            <a:endParaRPr lang="en-US" altLang="zh-CN" sz="2800" dirty="0">
              <a:latin typeface="Times New Roman" panose="02020603050405020304" pitchFamily="18" charset="0"/>
              <a:ea typeface="楷体_GB2312" pitchFamily="49" charset="-122"/>
            </a:endParaRPr>
          </a:p>
        </p:txBody>
      </p:sp>
      <p:sp>
        <p:nvSpPr>
          <p:cNvPr id="246791" name="Line 7"/>
          <p:cNvSpPr/>
          <p:nvPr/>
        </p:nvSpPr>
        <p:spPr>
          <a:xfrm>
            <a:off x="2851150" y="6165850"/>
            <a:ext cx="3810000" cy="0"/>
          </a:xfrm>
          <a:prstGeom prst="line">
            <a:avLst/>
          </a:prstGeom>
          <a:ln w="28575" cap="flat" cmpd="sng">
            <a:solidFill>
              <a:srgbClr val="CC0000"/>
            </a:solidFill>
            <a:prstDash val="sysDot"/>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blinds(horizontal)">
                                      <p:cBhvr>
                                        <p:cTn id="7" dur="500"/>
                                        <p:tgtEl>
                                          <p:spTgt spid="2467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467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246791"/>
                                        </p:tgtEl>
                                        <p:attrNameLst>
                                          <p:attrName>style.visibility</p:attrName>
                                        </p:attrNameLst>
                                      </p:cBhvr>
                                      <p:to>
                                        <p:strVal val="visible"/>
                                      </p:to>
                                    </p:set>
                                    <p:animEffect transition="in" filter="strips(upRight)">
                                      <p:cBhvr>
                                        <p:cTn id="16" dur="500"/>
                                        <p:tgtEl>
                                          <p:spTgt spid="246791"/>
                                        </p:tgtEl>
                                      </p:cBhvr>
                                    </p:animEffect>
                                  </p:childTnLst>
                                  <p:subTnLst>
                                    <p:audio>
                                      <p:cMediaNode>
                                        <p:cTn display="0" masterRel="sameClick">
                                          <p:stCondLst>
                                            <p:cond evt="begin" delay="0">
                                              <p:tn val="14"/>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黑体" panose="02010609060101010101" pitchFamily="2" charset="-122"/>
                <a:ea typeface="黑体" panose="02010609060101010101" pitchFamily="2" charset="-122"/>
              </a:rPr>
              <a:t>成绩考核</a:t>
            </a:r>
            <a:endParaRPr lang="en-US" altLang="zh-CN" sz="4400" b="1" dirty="0">
              <a:latin typeface="Times New Roman" panose="02020603050405020304" pitchFamily="18" charset="0"/>
            </a:endParaRPr>
          </a:p>
        </p:txBody>
      </p:sp>
      <p:sp>
        <p:nvSpPr>
          <p:cNvPr id="62466"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从四个方面考核一组程序设计综合实验的成绩：文档及程序风格（20%）、界面设计及操作方便性（20%）、功能完成情况及编程工作量（40%）、编程难度和程序亮点（20%）； </a:t>
            </a:r>
          </a:p>
          <a:p>
            <a:pPr eaLnBrk="1" hangingPunct="1">
              <a:lnSpc>
                <a:spcPct val="120000"/>
              </a:lnSpc>
            </a:pPr>
            <a:r>
              <a:rPr lang="zh-CN" altLang="en-US" sz="2400" dirty="0">
                <a:solidFill>
                  <a:srgbClr val="000000"/>
                </a:solidFill>
              </a:rPr>
              <a:t>若大型作业的选题新颖或实现了额外的特色功能，给予适当加分。</a:t>
            </a:r>
          </a:p>
          <a:p>
            <a:pPr eaLnBrk="1" hangingPunct="1">
              <a:lnSpc>
                <a:spcPct val="120000"/>
              </a:lnSpc>
            </a:pPr>
            <a:r>
              <a:rPr lang="zh-CN" altLang="en-US" sz="2400" dirty="0">
                <a:solidFill>
                  <a:srgbClr val="000000"/>
                </a:solidFill>
              </a:rPr>
              <a:t>若发现抄袭情况，成绩均按“不及格”处理。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903288" y="228600"/>
            <a:ext cx="7772400" cy="1143000"/>
          </a:xfrm>
        </p:spPr>
        <p:txBody>
          <a:bodyPr vert="horz" wrap="square" lIns="91440" tIns="45720" rIns="91440" bIns="45720" anchor="b" anchorCtr="0"/>
          <a:lstStyle/>
          <a:p>
            <a:pPr algn="ctr" eaLnBrk="1" hangingPunct="1"/>
            <a:r>
              <a:rPr lang="zh-CN" altLang="en-US" sz="3600" b="1" dirty="0">
                <a:latin typeface="黑体" panose="02010609060101010101" pitchFamily="2" charset="-122"/>
                <a:ea typeface="黑体" panose="02010609060101010101" pitchFamily="2" charset="-122"/>
              </a:rPr>
              <a:t>关于选题与分组</a:t>
            </a:r>
            <a:endParaRPr lang="en-US" altLang="zh-CN" sz="4400" b="1" dirty="0">
              <a:latin typeface="Times New Roman" panose="02020603050405020304" pitchFamily="18" charset="0"/>
            </a:endParaRPr>
          </a:p>
        </p:txBody>
      </p:sp>
      <p:sp>
        <p:nvSpPr>
          <p:cNvPr id="63490" name="Rectangle 3"/>
          <p:cNvSpPr>
            <a:spLocks noGrp="1"/>
          </p:cNvSpPr>
          <p:nvPr>
            <p:ph idx="1"/>
          </p:nvPr>
        </p:nvSpPr>
        <p:spPr>
          <a:xfrm>
            <a:off x="838200" y="1676400"/>
            <a:ext cx="8077200" cy="3408363"/>
          </a:xfrm>
        </p:spPr>
        <p:txBody>
          <a:bodyPr vert="horz" wrap="square" lIns="91440" tIns="45720" rIns="91440" bIns="45720" anchor="t" anchorCtr="0"/>
          <a:lstStyle/>
          <a:p>
            <a:pPr eaLnBrk="1" hangingPunct="1">
              <a:lnSpc>
                <a:spcPct val="120000"/>
              </a:lnSpc>
            </a:pPr>
            <a:r>
              <a:rPr lang="zh-CN" altLang="en-US" sz="2400" dirty="0">
                <a:solidFill>
                  <a:srgbClr val="000000"/>
                </a:solidFill>
              </a:rPr>
              <a:t>请大家自由组队，自由选题，每组人数根据题目要求，每组选出一名组长，并报给班长。</a:t>
            </a:r>
          </a:p>
          <a:p>
            <a:pPr eaLnBrk="1" hangingPunct="1">
              <a:lnSpc>
                <a:spcPct val="120000"/>
              </a:lnSpc>
            </a:pPr>
            <a:r>
              <a:rPr lang="zh-CN" altLang="en-US" sz="2400" dirty="0">
                <a:solidFill>
                  <a:srgbClr val="000000"/>
                </a:solidFill>
              </a:rPr>
              <a:t>请各班班长汇总组队选题情况，于明天发给我。 </a:t>
            </a:r>
            <a:r>
              <a:rPr lang="en-US" altLang="zh-CN" sz="2400" dirty="0">
                <a:solidFill>
                  <a:srgbClr val="000000"/>
                </a:solidFill>
              </a:rPr>
              <a:t>8610250@qq.com</a:t>
            </a:r>
          </a:p>
          <a:p>
            <a:pPr eaLnBrk="1" hangingPunct="1">
              <a:lnSpc>
                <a:spcPct val="120000"/>
              </a:lnSpc>
            </a:pPr>
            <a:r>
              <a:rPr lang="zh-CN" altLang="en-US" sz="2400" dirty="0">
                <a:solidFill>
                  <a:srgbClr val="000000"/>
                </a:solidFill>
              </a:rPr>
              <a:t>答疑：</a:t>
            </a:r>
          </a:p>
          <a:p>
            <a:pPr lvl="1" eaLnBrk="1" hangingPunct="1">
              <a:lnSpc>
                <a:spcPct val="120000"/>
              </a:lnSpc>
            </a:pPr>
            <a:r>
              <a:rPr lang="en-US" altLang="zh-CN" sz="2000" dirty="0">
                <a:solidFill>
                  <a:srgbClr val="000000"/>
                </a:solidFill>
                <a:hlinkClick r:id="rId2"/>
              </a:rPr>
              <a:t>QQ</a:t>
            </a:r>
            <a:r>
              <a:rPr lang="zh-CN" altLang="en-US" sz="2000" dirty="0">
                <a:solidFill>
                  <a:srgbClr val="000000"/>
                </a:solidFill>
                <a:hlinkClick r:id="rId2"/>
              </a:rPr>
              <a:t>群</a:t>
            </a:r>
            <a:endParaRPr lang="en-US" altLang="zh-CN" sz="2000" dirty="0">
              <a:solidFill>
                <a:srgbClr val="000000"/>
              </a:solidFill>
              <a:hlinkClick r:id="rId2"/>
            </a:endParaRPr>
          </a:p>
          <a:p>
            <a:pPr lvl="1" eaLnBrk="1" hangingPunct="1">
              <a:lnSpc>
                <a:spcPct val="120000"/>
              </a:lnSpc>
            </a:pPr>
            <a:r>
              <a:rPr lang="en-US" altLang="zh-CN" sz="2000" dirty="0">
                <a:solidFill>
                  <a:srgbClr val="000000"/>
                </a:solidFill>
              </a:rPr>
              <a:t>8610250@qq.com</a:t>
            </a:r>
          </a:p>
          <a:p>
            <a:pPr eaLnBrk="1" hangingPunct="1">
              <a:lnSpc>
                <a:spcPct val="120000"/>
              </a:lnSpc>
            </a:pPr>
            <a:r>
              <a:rPr lang="zh-CN" altLang="en-US" sz="2400" dirty="0">
                <a:solidFill>
                  <a:srgbClr val="000000"/>
                </a:solidFill>
              </a:rPr>
              <a:t>验收</a:t>
            </a:r>
            <a:endParaRPr lang="en-US" altLang="zh-CN" sz="2400" dirty="0">
              <a:solidFill>
                <a:srgbClr val="000000"/>
              </a:solidFill>
            </a:endParaRPr>
          </a:p>
          <a:p>
            <a:pPr lvl="1" eaLnBrk="1" hangingPunct="1">
              <a:lnSpc>
                <a:spcPct val="120000"/>
              </a:lnSpc>
            </a:pPr>
            <a:r>
              <a:rPr lang="en-US" altLang="zh-CN" sz="2000" dirty="0">
                <a:solidFill>
                  <a:srgbClr val="000000"/>
                </a:solidFill>
              </a:rPr>
              <a:t>7</a:t>
            </a:r>
            <a:r>
              <a:rPr lang="zh-CN" altLang="en-US" sz="2000" dirty="0">
                <a:solidFill>
                  <a:srgbClr val="000000"/>
                </a:solidFill>
              </a:rPr>
              <a:t>月</a:t>
            </a:r>
            <a:r>
              <a:rPr lang="en-US" altLang="zh-CN" sz="2000" dirty="0">
                <a:solidFill>
                  <a:srgbClr val="000000"/>
                </a:solidFill>
              </a:rPr>
              <a:t>11</a:t>
            </a:r>
            <a:r>
              <a:rPr lang="zh-CN" altLang="en-US" sz="2000" dirty="0">
                <a:solidFill>
                  <a:srgbClr val="000000"/>
                </a:solidFill>
              </a:rPr>
              <a:t>日下午</a:t>
            </a:r>
            <a:r>
              <a:rPr lang="en-US" altLang="zh-CN" sz="2000" dirty="0">
                <a:solidFill>
                  <a:srgbClr val="000000"/>
                </a:solidFill>
              </a:rPr>
              <a:t>1</a:t>
            </a:r>
            <a:r>
              <a:rPr lang="zh-CN" altLang="en-US" sz="2000" dirty="0">
                <a:solidFill>
                  <a:srgbClr val="000000"/>
                </a:solidFill>
              </a:rPr>
              <a:t>点半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3"/>
          <p:cNvSpPr>
            <a:spLocks noGrp="1"/>
          </p:cNvSpPr>
          <p:nvPr>
            <p:ph type="sldNum" sz="quarter" idx="12"/>
          </p:nvPr>
        </p:nvSpPr>
        <p:spPr>
          <a:xfrm>
            <a:off x="431800" y="6229350"/>
            <a:ext cx="1905000" cy="45720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spcBef>
                <a:spcPct val="50000"/>
              </a:spcBef>
            </a:pPr>
            <a:fld id="{9A0DB2DC-4C9A-4742-B13C-FB6460FD3503}" type="slidenum">
              <a:rPr lang="en-US" altLang="zh-CN" sz="1400" dirty="0">
                <a:latin typeface="Verdana" panose="020B0604030504040204" pitchFamily="34" charset="0"/>
              </a:rPr>
              <a:t>5</a:t>
            </a:fld>
            <a:endParaRPr lang="en-US" altLang="zh-CN" sz="1400" dirty="0">
              <a:latin typeface="Verdana" panose="020B0604030504040204" pitchFamily="34" charset="0"/>
            </a:endParaRPr>
          </a:p>
        </p:txBody>
      </p:sp>
      <p:sp>
        <p:nvSpPr>
          <p:cNvPr id="700418" name="Rectangle 2"/>
          <p:cNvSpPr>
            <a:spLocks noGrp="1"/>
          </p:cNvSpPr>
          <p:nvPr>
            <p:ph idx="1"/>
          </p:nvPr>
        </p:nvSpPr>
        <p:spPr>
          <a:xfrm>
            <a:off x="684213" y="1412875"/>
            <a:ext cx="8208962" cy="1439863"/>
          </a:xfrm>
        </p:spPr>
        <p:txBody>
          <a:bodyPr vert="horz" wrap="square" lIns="91440" tIns="45720" rIns="91440" bIns="45720" anchor="t" anchorCtr="0"/>
          <a:lstStyle/>
          <a:p>
            <a:pPr eaLnBrk="1" hangingPunct="1"/>
            <a:r>
              <a:rPr lang="zh-CN" altLang="en-US" dirty="0">
                <a:latin typeface="黑体" panose="02010609060101010101" pitchFamily="2" charset="-122"/>
              </a:rPr>
              <a:t>软件开发基本都需要经历软件开发过程中的几个步骤</a:t>
            </a:r>
          </a:p>
          <a:p>
            <a:pPr eaLnBrk="1" hangingPunct="1"/>
            <a:r>
              <a:rPr lang="zh-CN" altLang="en-US" dirty="0">
                <a:latin typeface="黑体" panose="02010609060101010101" pitchFamily="2" charset="-122"/>
              </a:rPr>
              <a:t>但这几个步骤具体如何实施，根据具体项目不同，也有所区别</a:t>
            </a:r>
          </a:p>
          <a:p>
            <a:pPr eaLnBrk="1" hangingPunct="1"/>
            <a:r>
              <a:rPr lang="zh-CN" altLang="en-US" dirty="0">
                <a:latin typeface="黑体" panose="02010609060101010101" pitchFamily="2" charset="-122"/>
              </a:rPr>
              <a:t>制作具体软件时，开发步骤的具体实施方法称为软开发过程模型</a:t>
            </a:r>
          </a:p>
        </p:txBody>
      </p:sp>
      <p:sp>
        <p:nvSpPr>
          <p:cNvPr id="11267" name="Rectangle 3"/>
          <p:cNvSpPr>
            <a:spLocks noGrp="1"/>
          </p:cNvSpPr>
          <p:nvPr>
            <p:ph type="title"/>
          </p:nvPr>
        </p:nvSpPr>
        <p:spPr/>
        <p:txBody>
          <a:bodyPr vert="horz" wrap="square" lIns="91440" tIns="45720" rIns="91440" bIns="45720" anchor="b" anchorCtr="0"/>
          <a:lstStyle/>
          <a:p>
            <a:pPr eaLnBrk="1" hangingPunct="1"/>
            <a:r>
              <a:rPr lang="zh-CN" altLang="en-US" dirty="0">
                <a:latin typeface="黑体" panose="02010609060101010101" pitchFamily="2" charset="-122"/>
              </a:rPr>
              <a:t>软件开发过程模型 </a:t>
            </a:r>
          </a:p>
        </p:txBody>
      </p:sp>
      <p:sp>
        <p:nvSpPr>
          <p:cNvPr id="700420" name="AutoShape 4"/>
          <p:cNvSpPr/>
          <p:nvPr/>
        </p:nvSpPr>
        <p:spPr>
          <a:xfrm>
            <a:off x="2435225" y="4478338"/>
            <a:ext cx="3916363" cy="576262"/>
          </a:xfrm>
          <a:prstGeom prst="roundRect">
            <a:avLst>
              <a:gd name="adj" fmla="val 16667"/>
            </a:avLst>
          </a:prstGeom>
          <a:gradFill rotWithShape="1">
            <a:gsLst>
              <a:gs pos="0">
                <a:schemeClr val="accent2"/>
              </a:gs>
              <a:gs pos="100000">
                <a:srgbClr val="6699FF"/>
              </a:gs>
            </a:gsLst>
            <a:path path="shape">
              <a:fillToRect l="50000" t="50000" r="50000" b="50000"/>
            </a:path>
            <a:tileRect/>
          </a:gradFill>
          <a:ln w="9525" cap="flat" cmpd="sng">
            <a:solidFill>
              <a:schemeClr val="tx1"/>
            </a:solidFill>
            <a:prstDash val="solid"/>
            <a:round/>
            <a:headEnd type="none" w="med" len="med"/>
            <a:tailEnd type="none" w="med" len="med"/>
          </a:ln>
          <a:effectLst>
            <a:outerShdw dist="56796" dir="3806096" algn="ctr" rotWithShape="0">
              <a:schemeClr val="bg2">
                <a:alpha val="50000"/>
              </a:schemeClr>
            </a:outerShdw>
          </a:effectLst>
        </p:spPr>
        <p:txBody>
          <a:bodyPr anchor="ctr" anchorCtr="0"/>
          <a:lstStyle/>
          <a:p>
            <a:pPr eaLnBrk="0" hangingPunct="0"/>
            <a:r>
              <a:rPr lang="zh-CN" altLang="en-US" b="1" dirty="0">
                <a:solidFill>
                  <a:schemeClr val="bg1"/>
                </a:solidFill>
                <a:latin typeface="黑体" panose="02010609060101010101" pitchFamily="2" charset="-122"/>
                <a:ea typeface="黑体" panose="02010609060101010101" pitchFamily="2" charset="-122"/>
              </a:rPr>
              <a:t>软件开发过程模型 </a:t>
            </a:r>
          </a:p>
        </p:txBody>
      </p:sp>
      <p:sp>
        <p:nvSpPr>
          <p:cNvPr id="700421" name="Rectangle 5"/>
          <p:cNvSpPr/>
          <p:nvPr/>
        </p:nvSpPr>
        <p:spPr>
          <a:xfrm>
            <a:off x="1187450" y="5924550"/>
            <a:ext cx="2592388" cy="528638"/>
          </a:xfrm>
          <a:prstGeom prst="rect">
            <a:avLst/>
          </a:prstGeom>
          <a:gradFill rotWithShape="1">
            <a:gsLst>
              <a:gs pos="0">
                <a:srgbClr val="FFCC66"/>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sz="2800" b="1" dirty="0">
                <a:latin typeface="黑体" panose="02010609060101010101" pitchFamily="2" charset="-122"/>
                <a:ea typeface="黑体" panose="02010609060101010101" pitchFamily="2" charset="-122"/>
              </a:rPr>
              <a:t>瀑布模型 </a:t>
            </a:r>
          </a:p>
        </p:txBody>
      </p:sp>
      <p:sp>
        <p:nvSpPr>
          <p:cNvPr id="700422" name="Rectangle 6"/>
          <p:cNvSpPr/>
          <p:nvPr/>
        </p:nvSpPr>
        <p:spPr>
          <a:xfrm>
            <a:off x="5076825" y="5916613"/>
            <a:ext cx="2590800" cy="528637"/>
          </a:xfrm>
          <a:prstGeom prst="rect">
            <a:avLst/>
          </a:prstGeom>
          <a:gradFill rotWithShape="1">
            <a:gsLst>
              <a:gs pos="0">
                <a:srgbClr val="FFCC66"/>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nchorCtr="0">
            <a:spAutoFit/>
          </a:bodyPr>
          <a:lstStyle/>
          <a:p>
            <a:pPr eaLnBrk="0" hangingPunct="0"/>
            <a:r>
              <a:rPr lang="zh-CN" altLang="en-US" sz="2800" b="1" dirty="0">
                <a:latin typeface="黑体" panose="02010609060101010101" pitchFamily="2" charset="-122"/>
                <a:ea typeface="黑体" panose="02010609060101010101" pitchFamily="2" charset="-122"/>
              </a:rPr>
              <a:t>螺旋模型 </a:t>
            </a:r>
          </a:p>
        </p:txBody>
      </p:sp>
      <p:cxnSp>
        <p:nvCxnSpPr>
          <p:cNvPr id="700423" name="AutoShape 7"/>
          <p:cNvCxnSpPr>
            <a:stCxn id="700420" idx="2"/>
            <a:endCxn id="700421" idx="0"/>
          </p:cNvCxnSpPr>
          <p:nvPr/>
        </p:nvCxnSpPr>
        <p:spPr>
          <a:xfrm flipH="1">
            <a:off x="2484438" y="5054600"/>
            <a:ext cx="1909762" cy="869950"/>
          </a:xfrm>
          <a:prstGeom prst="straightConnector1">
            <a:avLst/>
          </a:prstGeom>
          <a:ln w="9525" cap="flat" cmpd="sng">
            <a:solidFill>
              <a:schemeClr val="tx1"/>
            </a:solidFill>
            <a:prstDash val="solid"/>
            <a:round/>
            <a:headEnd type="none" w="med" len="med"/>
            <a:tailEnd type="triangle" w="med" len="med"/>
          </a:ln>
        </p:spPr>
      </p:cxnSp>
      <p:cxnSp>
        <p:nvCxnSpPr>
          <p:cNvPr id="700424" name="AutoShape 8"/>
          <p:cNvCxnSpPr>
            <a:stCxn id="700420" idx="2"/>
            <a:endCxn id="700422" idx="0"/>
          </p:cNvCxnSpPr>
          <p:nvPr/>
        </p:nvCxnSpPr>
        <p:spPr>
          <a:xfrm>
            <a:off x="4394200" y="5054600"/>
            <a:ext cx="1978025" cy="862013"/>
          </a:xfrm>
          <a:prstGeom prst="straightConnector1">
            <a:avLst/>
          </a:prstGeom>
          <a:ln w="9525" cap="flat" cmpd="sng">
            <a:solidFill>
              <a:schemeClr val="tx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00418">
                                            <p:txEl>
                                              <p:pRg st="0" end="0"/>
                                            </p:txEl>
                                          </p:spTgt>
                                        </p:tgtEl>
                                        <p:attrNameLst>
                                          <p:attrName>style.visibility</p:attrName>
                                        </p:attrNameLst>
                                      </p:cBhvr>
                                      <p:to>
                                        <p:strVal val="visible"/>
                                      </p:to>
                                    </p:set>
                                    <p:animEffect transition="in" filter="fade">
                                      <p:cBhvr>
                                        <p:cTn id="7" dur="1000"/>
                                        <p:tgtEl>
                                          <p:spTgt spid="70041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00418">
                                            <p:txEl>
                                              <p:pRg st="1" end="1"/>
                                            </p:txEl>
                                          </p:spTgt>
                                        </p:tgtEl>
                                        <p:attrNameLst>
                                          <p:attrName>style.visibility</p:attrName>
                                        </p:attrNameLst>
                                      </p:cBhvr>
                                      <p:to>
                                        <p:strVal val="visible"/>
                                      </p:to>
                                    </p:set>
                                    <p:animEffect transition="in" filter="fade">
                                      <p:cBhvr>
                                        <p:cTn id="11" dur="1000"/>
                                        <p:tgtEl>
                                          <p:spTgt spid="700418">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00418">
                                            <p:txEl>
                                              <p:pRg st="2" end="2"/>
                                            </p:txEl>
                                          </p:spTgt>
                                        </p:tgtEl>
                                        <p:attrNameLst>
                                          <p:attrName>style.visibility</p:attrName>
                                        </p:attrNameLst>
                                      </p:cBhvr>
                                      <p:to>
                                        <p:strVal val="visible"/>
                                      </p:to>
                                    </p:set>
                                    <p:animEffect transition="in" filter="fade">
                                      <p:cBhvr>
                                        <p:cTn id="15" dur="1000"/>
                                        <p:tgtEl>
                                          <p:spTgt spid="70041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00420"/>
                                        </p:tgtEl>
                                        <p:attrNameLst>
                                          <p:attrName>style.visibility</p:attrName>
                                        </p:attrNameLst>
                                      </p:cBhvr>
                                      <p:to>
                                        <p:strVal val="visible"/>
                                      </p:to>
                                    </p:set>
                                    <p:animEffect transition="in" filter="fade">
                                      <p:cBhvr>
                                        <p:cTn id="20" dur="1000"/>
                                        <p:tgtEl>
                                          <p:spTgt spid="700420"/>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00423"/>
                                        </p:tgtEl>
                                        <p:attrNameLst>
                                          <p:attrName>style.visibility</p:attrName>
                                        </p:attrNameLst>
                                      </p:cBhvr>
                                      <p:to>
                                        <p:strVal val="visible"/>
                                      </p:to>
                                    </p:set>
                                    <p:animEffect transition="in" filter="wipe(up)">
                                      <p:cBhvr>
                                        <p:cTn id="24" dur="1000"/>
                                        <p:tgtEl>
                                          <p:spTgt spid="700423"/>
                                        </p:tgtEl>
                                      </p:cBhvr>
                                    </p:animEffect>
                                  </p:childTnLst>
                                </p:cTn>
                              </p:par>
                              <p:par>
                                <p:cTn id="25" presetID="22" presetClass="entr" presetSubtype="1" fill="hold" nodeType="withEffect">
                                  <p:stCondLst>
                                    <p:cond delay="0"/>
                                  </p:stCondLst>
                                  <p:childTnLst>
                                    <p:set>
                                      <p:cBhvr>
                                        <p:cTn id="26" dur="1" fill="hold">
                                          <p:stCondLst>
                                            <p:cond delay="0"/>
                                          </p:stCondLst>
                                        </p:cTn>
                                        <p:tgtEl>
                                          <p:spTgt spid="700424"/>
                                        </p:tgtEl>
                                        <p:attrNameLst>
                                          <p:attrName>style.visibility</p:attrName>
                                        </p:attrNameLst>
                                      </p:cBhvr>
                                      <p:to>
                                        <p:strVal val="visible"/>
                                      </p:to>
                                    </p:set>
                                    <p:animEffect transition="in" filter="wipe(up)">
                                      <p:cBhvr>
                                        <p:cTn id="27" dur="1000"/>
                                        <p:tgtEl>
                                          <p:spTgt spid="70042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700421"/>
                                        </p:tgtEl>
                                        <p:attrNameLst>
                                          <p:attrName>style.visibility</p:attrName>
                                        </p:attrNameLst>
                                      </p:cBhvr>
                                      <p:to>
                                        <p:strVal val="visible"/>
                                      </p:to>
                                    </p:set>
                                    <p:animEffect transition="in" filter="fade">
                                      <p:cBhvr>
                                        <p:cTn id="31" dur="1000"/>
                                        <p:tgtEl>
                                          <p:spTgt spid="700421"/>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700422"/>
                                        </p:tgtEl>
                                        <p:attrNameLst>
                                          <p:attrName>style.visibility</p:attrName>
                                        </p:attrNameLst>
                                      </p:cBhvr>
                                      <p:to>
                                        <p:strVal val="visible"/>
                                      </p:to>
                                    </p:set>
                                    <p:animEffect transition="in" filter="fade">
                                      <p:cBhvr>
                                        <p:cTn id="35" dur="1000"/>
                                        <p:tgtEl>
                                          <p:spTgt spid="70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0" grpId="0" animBg="1"/>
      <p:bldP spid="700421" grpId="0" animBg="1"/>
      <p:bldP spid="7004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1440" tIns="45720" rIns="91440" bIns="45720" anchor="b" anchorCtr="0"/>
          <a:lstStyle/>
          <a:p>
            <a:r>
              <a:rPr lang="zh-CN" altLang="en-US" dirty="0">
                <a:latin typeface="黑体" panose="02010609060101010101" pitchFamily="2" charset="-122"/>
              </a:rPr>
              <a:t>软件开发过程模型</a:t>
            </a:r>
          </a:p>
        </p:txBody>
      </p:sp>
      <p:sp>
        <p:nvSpPr>
          <p:cNvPr id="531460" name="AutoShape 4"/>
          <p:cNvSpPr/>
          <p:nvPr/>
        </p:nvSpPr>
        <p:spPr>
          <a:xfrm>
            <a:off x="4787900" y="1484313"/>
            <a:ext cx="3168650" cy="611187"/>
          </a:xfrm>
          <a:prstGeom prst="roundRect">
            <a:avLst>
              <a:gd name="adj" fmla="val 16667"/>
            </a:avLst>
          </a:prstGeom>
          <a:gradFill rotWithShape="1">
            <a:gsLst>
              <a:gs pos="0">
                <a:srgbClr val="CC99FF"/>
              </a:gs>
              <a:gs pos="100000">
                <a:srgbClr val="FFFFFF"/>
              </a:gs>
            </a:gsLst>
            <a:lin ang="5400000" scaled="1"/>
            <a:tileRect/>
          </a:gradFill>
          <a:ln w="9525" cap="flat" cmpd="sng">
            <a:solidFill>
              <a:srgbClr val="B563CF"/>
            </a:solidFill>
            <a:prstDash val="solid"/>
            <a:round/>
            <a:headEnd type="none" w="med" len="med"/>
            <a:tailEnd type="none" w="med" len="med"/>
          </a:ln>
          <a:effectLst>
            <a:outerShdw dist="107763" dir="8100000" algn="ctr" rotWithShape="0">
              <a:schemeClr val="bg2">
                <a:alpha val="50000"/>
              </a:schemeClr>
            </a:outerShdw>
          </a:effectLst>
        </p:spPr>
        <p:txBody>
          <a:bodyPr wrap="none" anchor="ctr" anchorCtr="0"/>
          <a:lstStyle/>
          <a:p>
            <a:pPr eaLnBrk="0" hangingPunct="0"/>
            <a:r>
              <a:rPr lang="zh-CN" altLang="en-US" b="1" dirty="0">
                <a:latin typeface="Arial" panose="020B0604020202020204" pitchFamily="34" charset="0"/>
                <a:ea typeface="黑体" panose="02010609060101010101" pitchFamily="2" charset="-122"/>
              </a:rPr>
              <a:t>软件开发</a:t>
            </a:r>
          </a:p>
        </p:txBody>
      </p:sp>
      <p:sp>
        <p:nvSpPr>
          <p:cNvPr id="531461" name="AutoShape 5"/>
          <p:cNvSpPr/>
          <p:nvPr/>
        </p:nvSpPr>
        <p:spPr>
          <a:xfrm>
            <a:off x="5256213" y="2333625"/>
            <a:ext cx="23352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可行性研究与计划 </a:t>
            </a:r>
          </a:p>
        </p:txBody>
      </p:sp>
      <p:sp>
        <p:nvSpPr>
          <p:cNvPr id="531462" name="AutoShape 6"/>
          <p:cNvSpPr/>
          <p:nvPr/>
        </p:nvSpPr>
        <p:spPr>
          <a:xfrm>
            <a:off x="5256213" y="2981325"/>
            <a:ext cx="23352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需求分析 </a:t>
            </a:r>
          </a:p>
        </p:txBody>
      </p:sp>
      <p:sp>
        <p:nvSpPr>
          <p:cNvPr id="531463" name="AutoShape 7"/>
          <p:cNvSpPr/>
          <p:nvPr/>
        </p:nvSpPr>
        <p:spPr>
          <a:xfrm>
            <a:off x="5256213" y="3630613"/>
            <a:ext cx="2333625"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设计 </a:t>
            </a:r>
          </a:p>
        </p:txBody>
      </p:sp>
      <p:sp>
        <p:nvSpPr>
          <p:cNvPr id="531464" name="AutoShape 8"/>
          <p:cNvSpPr/>
          <p:nvPr/>
        </p:nvSpPr>
        <p:spPr>
          <a:xfrm>
            <a:off x="5256213" y="4278313"/>
            <a:ext cx="23352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开发 </a:t>
            </a:r>
          </a:p>
        </p:txBody>
      </p:sp>
      <p:sp>
        <p:nvSpPr>
          <p:cNvPr id="531465" name="AutoShape 9"/>
          <p:cNvSpPr/>
          <p:nvPr/>
        </p:nvSpPr>
        <p:spPr>
          <a:xfrm>
            <a:off x="5256213" y="4997450"/>
            <a:ext cx="23352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评估</a:t>
            </a:r>
            <a:r>
              <a:rPr lang="en-US" altLang="zh-CN" b="1" dirty="0">
                <a:latin typeface="Arial" panose="020B0604020202020204" pitchFamily="34" charset="0"/>
                <a:ea typeface="黑体" panose="02010609060101010101" pitchFamily="2" charset="-122"/>
              </a:rPr>
              <a:t>/</a:t>
            </a:r>
            <a:r>
              <a:rPr lang="zh-CN" altLang="en-US" b="1" dirty="0">
                <a:latin typeface="Arial" panose="020B0604020202020204" pitchFamily="34" charset="0"/>
                <a:ea typeface="黑体" panose="02010609060101010101" pitchFamily="2" charset="-122"/>
              </a:rPr>
              <a:t>测试 </a:t>
            </a:r>
          </a:p>
        </p:txBody>
      </p:sp>
      <p:sp>
        <p:nvSpPr>
          <p:cNvPr id="531466" name="AutoShape 10"/>
          <p:cNvSpPr/>
          <p:nvPr/>
        </p:nvSpPr>
        <p:spPr>
          <a:xfrm>
            <a:off x="5218113" y="5759450"/>
            <a:ext cx="239236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维护 </a:t>
            </a:r>
          </a:p>
        </p:txBody>
      </p:sp>
      <p:sp>
        <p:nvSpPr>
          <p:cNvPr id="531467" name="AutoShape 11"/>
          <p:cNvSpPr/>
          <p:nvPr/>
        </p:nvSpPr>
        <p:spPr>
          <a:xfrm>
            <a:off x="900113" y="1484313"/>
            <a:ext cx="3311525" cy="611187"/>
          </a:xfrm>
          <a:prstGeom prst="roundRect">
            <a:avLst>
              <a:gd name="adj" fmla="val 16667"/>
            </a:avLst>
          </a:prstGeom>
          <a:gradFill rotWithShape="1">
            <a:gsLst>
              <a:gs pos="0">
                <a:srgbClr val="CC99FF"/>
              </a:gs>
              <a:gs pos="100000">
                <a:srgbClr val="FFFFFF"/>
              </a:gs>
            </a:gsLst>
            <a:lin ang="5400000" scaled="1"/>
            <a:tileRect/>
          </a:gradFill>
          <a:ln w="9525" cap="flat" cmpd="sng">
            <a:solidFill>
              <a:srgbClr val="B563CF"/>
            </a:solidFill>
            <a:prstDash val="solid"/>
            <a:round/>
            <a:headEnd type="none" w="med" len="med"/>
            <a:tailEnd type="none" w="med" len="med"/>
          </a:ln>
          <a:effectLst>
            <a:outerShdw dist="107763" dir="8100000" algn="ctr" rotWithShape="0">
              <a:schemeClr val="bg2">
                <a:alpha val="50000"/>
              </a:schemeClr>
            </a:outerShdw>
          </a:effectLst>
        </p:spPr>
        <p:txBody>
          <a:bodyPr wrap="none" anchor="ctr" anchorCtr="0"/>
          <a:lstStyle/>
          <a:p>
            <a:pPr eaLnBrk="0" hangingPunct="0"/>
            <a:r>
              <a:rPr lang="zh-CN" altLang="en-US" b="1" dirty="0">
                <a:latin typeface="Arial" panose="020B0604020202020204" pitchFamily="34" charset="0"/>
                <a:ea typeface="黑体" panose="02010609060101010101" pitchFamily="2" charset="-122"/>
              </a:rPr>
              <a:t>建造房屋</a:t>
            </a:r>
          </a:p>
        </p:txBody>
      </p:sp>
      <p:sp>
        <p:nvSpPr>
          <p:cNvPr id="531468" name="AutoShape 12"/>
          <p:cNvSpPr/>
          <p:nvPr/>
        </p:nvSpPr>
        <p:spPr>
          <a:xfrm>
            <a:off x="1458913" y="2333625"/>
            <a:ext cx="21193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构想</a:t>
            </a:r>
          </a:p>
        </p:txBody>
      </p:sp>
      <p:sp>
        <p:nvSpPr>
          <p:cNvPr id="531469" name="AutoShape 13"/>
          <p:cNvSpPr/>
          <p:nvPr/>
        </p:nvSpPr>
        <p:spPr>
          <a:xfrm>
            <a:off x="1458913" y="2981325"/>
            <a:ext cx="21193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分析</a:t>
            </a:r>
          </a:p>
        </p:txBody>
      </p:sp>
      <p:sp>
        <p:nvSpPr>
          <p:cNvPr id="531470" name="AutoShape 14"/>
          <p:cNvSpPr/>
          <p:nvPr/>
        </p:nvSpPr>
        <p:spPr>
          <a:xfrm>
            <a:off x="1458913" y="3630613"/>
            <a:ext cx="21193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设计</a:t>
            </a:r>
          </a:p>
        </p:txBody>
      </p:sp>
      <p:sp>
        <p:nvSpPr>
          <p:cNvPr id="531471" name="AutoShape 15"/>
          <p:cNvSpPr/>
          <p:nvPr/>
        </p:nvSpPr>
        <p:spPr>
          <a:xfrm>
            <a:off x="1458913" y="4278313"/>
            <a:ext cx="21193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构造</a:t>
            </a:r>
          </a:p>
        </p:txBody>
      </p:sp>
      <p:sp>
        <p:nvSpPr>
          <p:cNvPr id="531472" name="AutoShape 16"/>
          <p:cNvSpPr/>
          <p:nvPr/>
        </p:nvSpPr>
        <p:spPr>
          <a:xfrm>
            <a:off x="1458913" y="4926013"/>
            <a:ext cx="2119312"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评估</a:t>
            </a:r>
          </a:p>
        </p:txBody>
      </p:sp>
      <p:sp>
        <p:nvSpPr>
          <p:cNvPr id="531473" name="AutoShape 17"/>
          <p:cNvSpPr/>
          <p:nvPr/>
        </p:nvSpPr>
        <p:spPr>
          <a:xfrm>
            <a:off x="1460500" y="5718175"/>
            <a:ext cx="2174875" cy="406400"/>
          </a:xfrm>
          <a:prstGeom prst="roundRect">
            <a:avLst>
              <a:gd name="adj" fmla="val 16667"/>
            </a:avLst>
          </a:prstGeom>
          <a:gradFill rotWithShape="1">
            <a:gsLst>
              <a:gs pos="0">
                <a:srgbClr val="FFFF99"/>
              </a:gs>
              <a:gs pos="100000">
                <a:srgbClr val="FFFFFF"/>
              </a:gs>
            </a:gsLst>
            <a:lin ang="5400000" scaled="1"/>
            <a:tileRect/>
          </a:gradFill>
          <a:ln w="9525" cap="flat" cmpd="sng">
            <a:solidFill>
              <a:srgbClr val="FF6600"/>
            </a:solidFill>
            <a:prstDash val="solid"/>
            <a:round/>
            <a:headEnd type="none" w="med" len="med"/>
            <a:tailEnd type="none" w="med" len="med"/>
          </a:ln>
          <a:effectLst>
            <a:outerShdw dist="53882" dir="2699999" algn="ctr" rotWithShape="0">
              <a:schemeClr val="bg2">
                <a:alpha val="50000"/>
              </a:schemeClr>
            </a:outerShdw>
          </a:effectLst>
        </p:spPr>
        <p:txBody>
          <a:bodyPr anchor="t" anchorCtr="1">
            <a:spAutoFit/>
          </a:bodyPr>
          <a:lstStyle/>
          <a:p>
            <a:pPr eaLnBrk="0" hangingPunct="0"/>
            <a:r>
              <a:rPr lang="zh-CN" altLang="en-US" b="1" dirty="0">
                <a:latin typeface="Arial" panose="020B0604020202020204" pitchFamily="34" charset="0"/>
                <a:ea typeface="黑体" panose="02010609060101010101" pitchFamily="2" charset="-122"/>
              </a:rPr>
              <a:t>维护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1467"/>
                                        </p:tgtEl>
                                        <p:attrNameLst>
                                          <p:attrName>style.visibility</p:attrName>
                                        </p:attrNameLst>
                                      </p:cBhvr>
                                      <p:to>
                                        <p:strVal val="visible"/>
                                      </p:to>
                                    </p:set>
                                    <p:animEffect transition="in" filter="wipe(left)">
                                      <p:cBhvr>
                                        <p:cTn id="7" dur="500"/>
                                        <p:tgtEl>
                                          <p:spTgt spid="53146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31460"/>
                                        </p:tgtEl>
                                        <p:attrNameLst>
                                          <p:attrName>style.visibility</p:attrName>
                                        </p:attrNameLst>
                                      </p:cBhvr>
                                      <p:to>
                                        <p:strVal val="visible"/>
                                      </p:to>
                                    </p:set>
                                    <p:animEffect transition="in" filter="wipe(left)">
                                      <p:cBhvr>
                                        <p:cTn id="10" dur="500"/>
                                        <p:tgtEl>
                                          <p:spTgt spid="53146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31468"/>
                                        </p:tgtEl>
                                        <p:attrNameLst>
                                          <p:attrName>style.visibility</p:attrName>
                                        </p:attrNameLst>
                                      </p:cBhvr>
                                      <p:to>
                                        <p:strVal val="visible"/>
                                      </p:to>
                                    </p:set>
                                    <p:animEffect transition="in" filter="wipe(left)">
                                      <p:cBhvr>
                                        <p:cTn id="14" dur="500"/>
                                        <p:tgtEl>
                                          <p:spTgt spid="53146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31461"/>
                                        </p:tgtEl>
                                        <p:attrNameLst>
                                          <p:attrName>style.visibility</p:attrName>
                                        </p:attrNameLst>
                                      </p:cBhvr>
                                      <p:to>
                                        <p:strVal val="visible"/>
                                      </p:to>
                                    </p:set>
                                    <p:animEffect transition="in" filter="wipe(left)">
                                      <p:cBhvr>
                                        <p:cTn id="17" dur="500"/>
                                        <p:tgtEl>
                                          <p:spTgt spid="531461"/>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531469"/>
                                        </p:tgtEl>
                                        <p:attrNameLst>
                                          <p:attrName>style.visibility</p:attrName>
                                        </p:attrNameLst>
                                      </p:cBhvr>
                                      <p:to>
                                        <p:strVal val="visible"/>
                                      </p:to>
                                    </p:set>
                                    <p:animEffect transition="in" filter="wipe(left)">
                                      <p:cBhvr>
                                        <p:cTn id="21" dur="500"/>
                                        <p:tgtEl>
                                          <p:spTgt spid="53146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31462"/>
                                        </p:tgtEl>
                                        <p:attrNameLst>
                                          <p:attrName>style.visibility</p:attrName>
                                        </p:attrNameLst>
                                      </p:cBhvr>
                                      <p:to>
                                        <p:strVal val="visible"/>
                                      </p:to>
                                    </p:set>
                                    <p:animEffect transition="in" filter="wipe(left)">
                                      <p:cBhvr>
                                        <p:cTn id="24" dur="500"/>
                                        <p:tgtEl>
                                          <p:spTgt spid="53146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531470"/>
                                        </p:tgtEl>
                                        <p:attrNameLst>
                                          <p:attrName>style.visibility</p:attrName>
                                        </p:attrNameLst>
                                      </p:cBhvr>
                                      <p:to>
                                        <p:strVal val="visible"/>
                                      </p:to>
                                    </p:set>
                                    <p:animEffect transition="in" filter="wipe(left)">
                                      <p:cBhvr>
                                        <p:cTn id="28" dur="500"/>
                                        <p:tgtEl>
                                          <p:spTgt spid="53147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31463"/>
                                        </p:tgtEl>
                                        <p:attrNameLst>
                                          <p:attrName>style.visibility</p:attrName>
                                        </p:attrNameLst>
                                      </p:cBhvr>
                                      <p:to>
                                        <p:strVal val="visible"/>
                                      </p:to>
                                    </p:set>
                                    <p:animEffect transition="in" filter="wipe(left)">
                                      <p:cBhvr>
                                        <p:cTn id="31" dur="500"/>
                                        <p:tgtEl>
                                          <p:spTgt spid="531463"/>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531471"/>
                                        </p:tgtEl>
                                        <p:attrNameLst>
                                          <p:attrName>style.visibility</p:attrName>
                                        </p:attrNameLst>
                                      </p:cBhvr>
                                      <p:to>
                                        <p:strVal val="visible"/>
                                      </p:to>
                                    </p:set>
                                    <p:animEffect transition="in" filter="wipe(left)">
                                      <p:cBhvr>
                                        <p:cTn id="35" dur="500"/>
                                        <p:tgtEl>
                                          <p:spTgt spid="53147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31464"/>
                                        </p:tgtEl>
                                        <p:attrNameLst>
                                          <p:attrName>style.visibility</p:attrName>
                                        </p:attrNameLst>
                                      </p:cBhvr>
                                      <p:to>
                                        <p:strVal val="visible"/>
                                      </p:to>
                                    </p:set>
                                    <p:animEffect transition="in" filter="wipe(left)">
                                      <p:cBhvr>
                                        <p:cTn id="38" dur="500"/>
                                        <p:tgtEl>
                                          <p:spTgt spid="531464"/>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531472"/>
                                        </p:tgtEl>
                                        <p:attrNameLst>
                                          <p:attrName>style.visibility</p:attrName>
                                        </p:attrNameLst>
                                      </p:cBhvr>
                                      <p:to>
                                        <p:strVal val="visible"/>
                                      </p:to>
                                    </p:set>
                                    <p:animEffect transition="in" filter="wipe(left)">
                                      <p:cBhvr>
                                        <p:cTn id="42" dur="500"/>
                                        <p:tgtEl>
                                          <p:spTgt spid="53147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31465"/>
                                        </p:tgtEl>
                                        <p:attrNameLst>
                                          <p:attrName>style.visibility</p:attrName>
                                        </p:attrNameLst>
                                      </p:cBhvr>
                                      <p:to>
                                        <p:strVal val="visible"/>
                                      </p:to>
                                    </p:set>
                                    <p:animEffect transition="in" filter="wipe(left)">
                                      <p:cBhvr>
                                        <p:cTn id="45" dur="500"/>
                                        <p:tgtEl>
                                          <p:spTgt spid="531465"/>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531473"/>
                                        </p:tgtEl>
                                        <p:attrNameLst>
                                          <p:attrName>style.visibility</p:attrName>
                                        </p:attrNameLst>
                                      </p:cBhvr>
                                      <p:to>
                                        <p:strVal val="visible"/>
                                      </p:to>
                                    </p:set>
                                    <p:animEffect transition="in" filter="wipe(left)">
                                      <p:cBhvr>
                                        <p:cTn id="49" dur="500"/>
                                        <p:tgtEl>
                                          <p:spTgt spid="53147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31466"/>
                                        </p:tgtEl>
                                        <p:attrNameLst>
                                          <p:attrName>style.visibility</p:attrName>
                                        </p:attrNameLst>
                                      </p:cBhvr>
                                      <p:to>
                                        <p:strVal val="visible"/>
                                      </p:to>
                                    </p:set>
                                    <p:animEffect transition="in" filter="wipe(left)">
                                      <p:cBhvr>
                                        <p:cTn id="52" dur="500"/>
                                        <p:tgtEl>
                                          <p:spTgt spid="531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animBg="1"/>
      <p:bldP spid="531461" grpId="0" animBg="1"/>
      <p:bldP spid="531462" grpId="0" animBg="1"/>
      <p:bldP spid="531463" grpId="0" animBg="1"/>
      <p:bldP spid="531464" grpId="0" animBg="1"/>
      <p:bldP spid="531465" grpId="0" animBg="1"/>
      <p:bldP spid="531466" grpId="0" animBg="1"/>
      <p:bldP spid="531467" grpId="0" animBg="1"/>
      <p:bldP spid="531468" grpId="0" animBg="1"/>
      <p:bldP spid="531469" grpId="0" animBg="1"/>
      <p:bldP spid="531470" grpId="0" animBg="1"/>
      <p:bldP spid="531471" grpId="0" animBg="1"/>
      <p:bldP spid="531472" grpId="0" animBg="1"/>
      <p:bldP spid="5314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vert="horz" wrap="square" lIns="91440" tIns="45720" rIns="91440" bIns="45720" anchor="b" anchorCtr="0"/>
          <a:lstStyle/>
          <a:p>
            <a:r>
              <a:rPr lang="zh-CN" altLang="en-US" dirty="0"/>
              <a:t>软件开发生命周期</a:t>
            </a:r>
          </a:p>
        </p:txBody>
      </p:sp>
      <p:sp>
        <p:nvSpPr>
          <p:cNvPr id="497667" name="Rectangle 3"/>
          <p:cNvSpPr>
            <a:spLocks noGrp="1"/>
          </p:cNvSpPr>
          <p:nvPr>
            <p:ph idx="1"/>
          </p:nvPr>
        </p:nvSpPr>
        <p:spPr/>
        <p:txBody>
          <a:bodyPr vert="horz" wrap="square" lIns="91440" tIns="45720" rIns="91440" bIns="45720" anchor="t" anchorCtr="0"/>
          <a:lstStyle/>
          <a:p>
            <a:r>
              <a:rPr lang="zh-CN" altLang="en-US" dirty="0"/>
              <a:t>一个软件从提出开发要求到抛弃不用的整个过程，被定义为软件的生存周期。 </a:t>
            </a:r>
          </a:p>
          <a:p>
            <a:r>
              <a:rPr lang="zh-CN" altLang="en-US" dirty="0"/>
              <a:t>采用生存周期方法就是从时间角度对软件开发和维护等复杂问题进行分解，将软件的生存周期划分为若干个阶段，采用各个击破的策略降低了整个软件开发的难度。 </a:t>
            </a:r>
          </a:p>
        </p:txBody>
      </p:sp>
      <p:sp>
        <p:nvSpPr>
          <p:cNvPr id="13315"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2" charset="-122"/>
            </a:endParaRPr>
          </a:p>
        </p:txBody>
      </p:sp>
      <p:graphicFrame>
        <p:nvGraphicFramePr>
          <p:cNvPr id="497668" name="Object 4"/>
          <p:cNvGraphicFramePr>
            <a:graphicFrameLocks noChangeAspect="1"/>
          </p:cNvGraphicFramePr>
          <p:nvPr/>
        </p:nvGraphicFramePr>
        <p:xfrm>
          <a:off x="2339975" y="2060575"/>
          <a:ext cx="5903913" cy="3998913"/>
        </p:xfrm>
        <a:graphic>
          <a:graphicData uri="http://schemas.openxmlformats.org/presentationml/2006/ole">
            <mc:AlternateContent xmlns:mc="http://schemas.openxmlformats.org/markup-compatibility/2006">
              <mc:Choice xmlns:v="urn:schemas-microsoft-com:vml" Requires="v">
                <p:oleObj spid="_x0000_s3077" r:id="rId3" imgW="7303770" imgH="4955540" progId="Visio.Drawing.11">
                  <p:embed/>
                </p:oleObj>
              </mc:Choice>
              <mc:Fallback>
                <p:oleObj r:id="rId3" imgW="7303770" imgH="4955540" progId="Visio.Drawing.11">
                  <p:embed/>
                  <p:pic>
                    <p:nvPicPr>
                      <p:cNvPr id="0" name="图片 3075"/>
                      <p:cNvPicPr/>
                      <p:nvPr/>
                    </p:nvPicPr>
                    <p:blipFill>
                      <a:blip r:embed="rId4"/>
                      <a:stretch>
                        <a:fillRect/>
                      </a:stretch>
                    </p:blipFill>
                    <p:spPr>
                      <a:xfrm>
                        <a:off x="2339975" y="2060575"/>
                        <a:ext cx="5903913" cy="39989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97668"/>
                                        </p:tgtEl>
                                        <p:attrNameLst>
                                          <p:attrName>style.visibility</p:attrName>
                                        </p:attrNameLst>
                                      </p:cBhvr>
                                      <p:to>
                                        <p:strVal val="visible"/>
                                      </p:to>
                                    </p:set>
                                    <p:animEffect transition="in" filter="blinds(horizontal)">
                                      <p:cBhvr>
                                        <p:cTn id="15" dur="500"/>
                                        <p:tgtEl>
                                          <p:spTgt spid="497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p:txBody>
          <a:bodyPr vert="horz" wrap="square" lIns="91440" tIns="45720" rIns="91440" bIns="45720" anchor="b" anchorCtr="0"/>
          <a:lstStyle/>
          <a:p>
            <a:r>
              <a:rPr lang="zh-CN" altLang="en-US" dirty="0"/>
              <a:t>需求分析</a:t>
            </a:r>
            <a:endParaRPr lang="en-US" altLang="zh-CN" dirty="0"/>
          </a:p>
        </p:txBody>
      </p:sp>
      <p:sp>
        <p:nvSpPr>
          <p:cNvPr id="14338" name="Rectangle 3"/>
          <p:cNvSpPr>
            <a:spLocks noGrp="1"/>
          </p:cNvSpPr>
          <p:nvPr>
            <p:ph idx="1"/>
          </p:nvPr>
        </p:nvSpPr>
        <p:spPr>
          <a:xfrm>
            <a:off x="457200" y="1773238"/>
            <a:ext cx="8178800" cy="4171950"/>
          </a:xfrm>
        </p:spPr>
        <p:txBody>
          <a:bodyPr vert="horz" wrap="square" lIns="91440" tIns="45720" rIns="91440" bIns="45720" anchor="t" anchorCtr="0"/>
          <a:lstStyle/>
          <a:p>
            <a:r>
              <a:rPr lang="zh-CN" altLang="en-US" dirty="0"/>
              <a:t>所谓需求是指软件系统必须满足的所有功能、性能和限制等用户要求。通常包括功能要求、性能要求、可靠性要求、安全保密要求以及开发费用、开发周期、可使用的资源等方面的限制。 </a:t>
            </a:r>
          </a:p>
          <a:p>
            <a:r>
              <a:rPr lang="zh-CN" altLang="en-US" dirty="0"/>
              <a:t>需求说明书主要有三个作用</a:t>
            </a:r>
          </a:p>
          <a:p>
            <a:pPr lvl="1"/>
            <a:r>
              <a:rPr lang="zh-CN" altLang="en-US" dirty="0"/>
              <a:t>作为用户和软件开发人员双方对开发的软件系统共同理解的成果；</a:t>
            </a:r>
          </a:p>
          <a:p>
            <a:pPr lvl="1"/>
            <a:r>
              <a:rPr lang="zh-CN" altLang="en-US" dirty="0"/>
              <a:t>作为开发人员进行设计和编程的根据；</a:t>
            </a:r>
          </a:p>
          <a:p>
            <a:pPr lvl="1"/>
            <a:r>
              <a:rPr lang="zh-CN" altLang="en-US" dirty="0"/>
              <a:t>作为软件开发完成后验收的依据。 </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vert="horz" wrap="square" lIns="91440" tIns="45720" rIns="91440" bIns="45720" anchor="b" anchorCtr="0"/>
          <a:lstStyle/>
          <a:p>
            <a:r>
              <a:rPr lang="zh-CN" altLang="en-US" dirty="0"/>
              <a:t>需求分析阶段</a:t>
            </a:r>
          </a:p>
        </p:txBody>
      </p:sp>
      <p:sp>
        <p:nvSpPr>
          <p:cNvPr id="15362" name="Rectangle 3"/>
          <p:cNvSpPr>
            <a:spLocks noGrp="1"/>
          </p:cNvSpPr>
          <p:nvPr>
            <p:ph idx="1"/>
          </p:nvPr>
        </p:nvSpPr>
        <p:spPr/>
        <p:txBody>
          <a:bodyPr vert="horz" wrap="square" lIns="91440" tIns="45720" rIns="91440" bIns="45720" anchor="t" anchorCtr="0"/>
          <a:lstStyle/>
          <a:p>
            <a:endParaRPr lang="zh-CN" altLang="en-US" dirty="0"/>
          </a:p>
        </p:txBody>
      </p:sp>
      <p:pic>
        <p:nvPicPr>
          <p:cNvPr id="15363" name="Picture 3" descr="需求误解"/>
          <p:cNvPicPr>
            <a:picLocks noChangeAspect="1"/>
          </p:cNvPicPr>
          <p:nvPr/>
        </p:nvPicPr>
        <p:blipFill>
          <a:blip r:embed="rId2"/>
          <a:stretch>
            <a:fillRect/>
          </a:stretch>
        </p:blipFill>
        <p:spPr>
          <a:xfrm>
            <a:off x="609600" y="969963"/>
            <a:ext cx="8229600" cy="5888037"/>
          </a:xfrm>
          <a:prstGeom prst="rect">
            <a:avLst/>
          </a:prstGeom>
          <a:noFill/>
          <a:ln w="9525">
            <a:noFill/>
          </a:ln>
        </p:spPr>
      </p:pic>
    </p:spTree>
  </p:cSld>
  <p:clrMapOvr>
    <a:masterClrMapping/>
  </p:clrMapOvr>
</p:sld>
</file>

<file path=ppt/theme/theme1.xml><?xml version="1.0" encoding="utf-8"?>
<a:theme xmlns:a="http://schemas.openxmlformats.org/drawingml/2006/main" name="简洁型模板">
  <a:themeElements>
    <a:clrScheme name="简洁型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简洁型模板">
      <a:majorFont>
        <a:latin typeface="Arial Black"/>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简洁型模板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简洁型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简洁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简洁型模板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简洁型模板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简洁型模板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简洁型模板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Office\Templates\演示文稿设计\简洁型模板.pot</Template>
  <TotalTime>0</TotalTime>
  <Words>3248</Words>
  <Application>Microsoft Macintosh PowerPoint</Application>
  <PresentationFormat>全屏显示(4:3)</PresentationFormat>
  <Paragraphs>322</Paragraphs>
  <Slides>45</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7" baseType="lpstr">
      <vt:lpstr>Arial Black</vt:lpstr>
      <vt:lpstr>Monotype Sorts</vt:lpstr>
      <vt:lpstr>Tahoma</vt:lpstr>
      <vt:lpstr>Times New Roman</vt:lpstr>
      <vt:lpstr>Verdana</vt:lpstr>
      <vt:lpstr>Wingdings</vt:lpstr>
      <vt:lpstr>黑体</vt:lpstr>
      <vt:lpstr>楷体_GB2312</vt:lpstr>
      <vt:lpstr>宋体</vt:lpstr>
      <vt:lpstr>Arial</vt:lpstr>
      <vt:lpstr>简洁型模板</vt:lpstr>
      <vt:lpstr>Visio.Drawing.11</vt:lpstr>
      <vt:lpstr>大型程序设计</vt:lpstr>
      <vt:lpstr>软件工程</vt:lpstr>
      <vt:lpstr>“工程化”的基本原则</vt:lpstr>
      <vt:lpstr>软件工程的基本原则</vt:lpstr>
      <vt:lpstr>软件开发过程模型 </vt:lpstr>
      <vt:lpstr>软件开发过程模型</vt:lpstr>
      <vt:lpstr>软件开发生命周期</vt:lpstr>
      <vt:lpstr>需求分析</vt:lpstr>
      <vt:lpstr>需求分析阶段</vt:lpstr>
      <vt:lpstr>需求分析</vt:lpstr>
      <vt:lpstr>需求分析</vt:lpstr>
      <vt:lpstr> 软件设计 </vt:lpstr>
      <vt:lpstr>软件设计</vt:lpstr>
      <vt:lpstr>软件设计遵循软件工程的基本目标和原则</vt:lpstr>
      <vt:lpstr>软件设计</vt:lpstr>
      <vt:lpstr>软件编码 </vt:lpstr>
      <vt:lpstr>软件测试</vt:lpstr>
      <vt:lpstr>软件测试</vt:lpstr>
      <vt:lpstr>软件测试</vt:lpstr>
      <vt:lpstr>常用软件开发模型 </vt:lpstr>
      <vt:lpstr>PowerPoint 演示文稿</vt:lpstr>
      <vt:lpstr>原型进化模型 </vt:lpstr>
      <vt:lpstr>螺旋模型 </vt:lpstr>
      <vt:lpstr>大型程序设计</vt:lpstr>
      <vt:lpstr>大型程序设计选题</vt:lpstr>
      <vt:lpstr>大型程序设计选题</vt:lpstr>
      <vt:lpstr>安全即时通讯系统</vt:lpstr>
      <vt:lpstr>安全即时通讯系统</vt:lpstr>
      <vt:lpstr>新闻个性化采集推荐系统 </vt:lpstr>
      <vt:lpstr>新闻个性化采集推荐系统 </vt:lpstr>
      <vt:lpstr>恶意软件检测系统 </vt:lpstr>
      <vt:lpstr>恶意软件检测系统 </vt:lpstr>
      <vt:lpstr>图像内容过滤系统 </vt:lpstr>
      <vt:lpstr>图像内容过滤系统 </vt:lpstr>
      <vt:lpstr>自选题</vt:lpstr>
      <vt:lpstr>大型程序设计</vt:lpstr>
      <vt:lpstr>设计要求</vt:lpstr>
      <vt:lpstr>设计要求</vt:lpstr>
      <vt:lpstr>设计要求</vt:lpstr>
      <vt:lpstr>大型程序设计</vt:lpstr>
      <vt:lpstr>设计报告</vt:lpstr>
      <vt:lpstr>设计报告</vt:lpstr>
      <vt:lpstr>大型程序设计</vt:lpstr>
      <vt:lpstr>成绩考核</vt:lpstr>
      <vt:lpstr>关于选题与分组</vt:lpstr>
    </vt:vector>
  </TitlesOfParts>
  <Company>Civil engineering</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高级编程技术</dc:title>
  <dc:creator>Wei-Liang Jin</dc:creator>
  <cp:lastModifiedBy>Microsoft Office 用户</cp:lastModifiedBy>
  <cp:revision>479</cp:revision>
  <dcterms:created xsi:type="dcterms:W3CDTF">2002-03-15T12:41:00Z</dcterms:created>
  <dcterms:modified xsi:type="dcterms:W3CDTF">2021-07-04T12:34:43Z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C2AC961812AA4B25A673705A73AC5A42</vt:lpwstr>
  </property>
</Properties>
</file>