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2" r:id="rId5"/>
    <p:sldId id="266" r:id="rId6"/>
    <p:sldId id="269" r:id="rId7"/>
    <p:sldId id="259" r:id="rId8"/>
    <p:sldId id="274" r:id="rId9"/>
    <p:sldId id="258" r:id="rId10"/>
    <p:sldId id="272" r:id="rId11"/>
    <p:sldId id="260" r:id="rId12"/>
    <p:sldId id="264" r:id="rId13"/>
    <p:sldId id="267" r:id="rId14"/>
    <p:sldId id="268" r:id="rId15"/>
    <p:sldId id="265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28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8071-6C7A-4087-A7A9-B389D4764C69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27161-AFF7-41BA-9478-2E9B2B3BFF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512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ics.comp.nus.edu.sg/~moosha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sourceforge.net/projects/mingw/files/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.kattis.com/problems/treasurehunt" TargetMode="External"/><Relationship Id="rId3" Type="http://schemas.openxmlformats.org/officeDocument/2006/relationships/hyperlink" Target="https://open.kattis.com/problems/statistics" TargetMode="External"/><Relationship Id="rId7" Type="http://schemas.openxmlformats.org/officeDocument/2006/relationships/hyperlink" Target="https://open.kattis.com/problems/mia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pen.kattis.com/problems/timeloop" TargetMode="External"/><Relationship Id="rId5" Type="http://schemas.openxmlformats.org/officeDocument/2006/relationships/hyperlink" Target="https://open.kattis.com/problems/judgingmoose" TargetMode="External"/><Relationship Id="rId4" Type="http://schemas.openxmlformats.org/officeDocument/2006/relationships/hyperlink" Target="https://open.kattis.com/problems/hell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princesspeach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.kattis.com/problems/bookingaroom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Aging </a:t>
            </a:r>
            <a:r>
              <a:rPr lang="en-US" dirty="0" err="1"/>
              <a:t>UVa</a:t>
            </a:r>
            <a:r>
              <a:rPr lang="en-US" dirty="0"/>
              <a:t> online judge is not used from 2018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Aging </a:t>
            </a:r>
            <a:r>
              <a:rPr lang="en-US" strike="noStrike" dirty="0" err="1"/>
              <a:t>Mooshak</a:t>
            </a:r>
            <a:r>
              <a:rPr lang="en-US" strike="noStrike" dirty="0"/>
              <a:t> online judge (</a:t>
            </a:r>
            <a:r>
              <a:rPr lang="en-US" strike="noStrike" dirty="0">
                <a:hlinkClick r:id="rId3"/>
              </a:rPr>
              <a:t>http://algorithmics.comp.nus.edu.sg/~mooshak</a:t>
            </a:r>
            <a:r>
              <a:rPr lang="en-US" strike="noStrike" dirty="0"/>
              <a:t>) is</a:t>
            </a:r>
            <a:r>
              <a:rPr lang="en-US" strike="noStrike" baseline="0" dirty="0"/>
              <a:t> a</a:t>
            </a:r>
            <a:r>
              <a:rPr lang="en-US" strike="noStrike" dirty="0"/>
              <a:t>lso not used from Jan 2019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81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49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Those coming from CS1010/E know C, (but CS1010E switches to Python from S1 AY2019/20)</a:t>
            </a:r>
          </a:p>
          <a:p>
            <a:pPr lvl="0"/>
            <a:r>
              <a:rPr lang="en-US" dirty="0"/>
              <a:t>Those coming from CS1010S know Python</a:t>
            </a:r>
          </a:p>
          <a:p>
            <a:pPr lvl="0"/>
            <a:r>
              <a:rPr lang="en-US" i="1" dirty="0"/>
              <a:t>Very few</a:t>
            </a:r>
            <a:r>
              <a:rPr lang="en-US" dirty="0"/>
              <a:t> already know Java before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27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tracking (no</a:t>
            </a:r>
            <a:r>
              <a:rPr lang="en-US" baseline="0" dirty="0"/>
              <a:t> need for 2019++ until I fix that </a:t>
            </a:r>
            <a:r>
              <a:rPr lang="en-US" baseline="0" dirty="0" err="1"/>
              <a:t>sytem</a:t>
            </a:r>
            <a:r>
              <a:rPr lang="en-US" baseline="0" dirty="0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6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For Sublime setup,</a:t>
            </a:r>
            <a:r>
              <a:rPr lang="en-US" baseline="0" dirty="0"/>
              <a:t> i</a:t>
            </a:r>
            <a:r>
              <a:rPr lang="en-US" dirty="0"/>
              <a:t>f you want, myself, tutorial, or lab TA can help you on this setup thing</a:t>
            </a:r>
          </a:p>
          <a:p>
            <a:pPr lvl="0"/>
            <a:r>
              <a:rPr lang="en-US" dirty="0"/>
              <a:t>But you can stick to your own setup if you don’t prefer this 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CS2040C:</a:t>
            </a:r>
          </a:p>
          <a:p>
            <a:pPr lvl="0"/>
            <a:r>
              <a:rPr lang="en-US" dirty="0">
                <a:hlinkClick r:id="rId3"/>
              </a:rPr>
              <a:t>Cygwin64</a:t>
            </a:r>
            <a:r>
              <a:rPr lang="en-US" dirty="0"/>
              <a:t> or </a:t>
            </a:r>
            <a:r>
              <a:rPr lang="en-US" dirty="0" err="1">
                <a:hlinkClick r:id="rId4"/>
              </a:rPr>
              <a:t>MinGW</a:t>
            </a:r>
            <a:r>
              <a:rPr lang="en-US" dirty="0"/>
              <a:t>, install g++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CS2040C: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Yet another alternative: </a:t>
            </a:r>
            <a:r>
              <a:rPr lang="en-US" dirty="0" err="1">
                <a:hlinkClick r:id="rId5"/>
              </a:rPr>
              <a:t>CodeBlocks</a:t>
            </a:r>
            <a:r>
              <a:rPr lang="en-US" dirty="0"/>
              <a:t> (but this software is notoriously buggy)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16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sem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statistics</a:t>
            </a:r>
            <a:r>
              <a:rPr lang="en-US" dirty="0"/>
              <a:t>, highlighting either a simple array or on-the-fly computation with built</a:t>
            </a:r>
            <a:r>
              <a:rPr lang="en-US" baseline="0" dirty="0"/>
              <a:t> in library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Remarks about indentation, preference of as local variable as possible vs global variables :O, variable naming,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Last AY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hello</a:t>
            </a:r>
            <a:r>
              <a:rPr lang="en-US" dirty="0"/>
              <a:t>, really just to test the O part of I/O</a:t>
            </a:r>
          </a:p>
          <a:p>
            <a:r>
              <a:rPr lang="en-US" baseline="0" dirty="0" err="1"/>
              <a:t>Kattis</a:t>
            </a:r>
            <a:r>
              <a:rPr lang="en-US" baseline="0" dirty="0"/>
              <a:t> </a:t>
            </a:r>
            <a:r>
              <a:rPr lang="en-US" dirty="0" err="1">
                <a:hlinkClick r:id="rId5"/>
              </a:rPr>
              <a:t>judgingmoose</a:t>
            </a:r>
            <a:r>
              <a:rPr lang="en-US" dirty="0"/>
              <a:t>, simple if else</a:t>
            </a:r>
            <a:endParaRPr lang="en-SG" dirty="0"/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6"/>
              </a:rPr>
              <a:t>timeloop</a:t>
            </a:r>
            <a:r>
              <a:rPr lang="en-US" dirty="0"/>
              <a:t>, simple I and N times O, curly braces styles, indentation styles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7"/>
              </a:rPr>
              <a:t>mia</a:t>
            </a:r>
            <a:r>
              <a:rPr lang="en-US" dirty="0"/>
              <a:t>, can be used to demonstrate the usage of function to simplify/</a:t>
            </a:r>
            <a:r>
              <a:rPr lang="en-US" dirty="0" err="1"/>
              <a:t>modularise</a:t>
            </a:r>
            <a:r>
              <a:rPr lang="en-US" dirty="0"/>
              <a:t> code, if-else</a:t>
            </a:r>
          </a:p>
          <a:p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8"/>
              </a:rPr>
              <a:t>treasurehunt</a:t>
            </a:r>
            <a:r>
              <a:rPr lang="en-US" dirty="0"/>
              <a:t>, chosen to showcase recursive function</a:t>
            </a:r>
            <a:r>
              <a:rPr lang="en-US" baseline="0" dirty="0"/>
              <a:t> (can be written iteratively), also</a:t>
            </a:r>
            <a:r>
              <a:rPr lang="en-US" dirty="0"/>
              <a:t> about 2d array and recursive function :O, and first time showing the</a:t>
            </a:r>
            <a:r>
              <a:rPr lang="en-US" baseline="0" dirty="0"/>
              <a:t> usage of … global variable :O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62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3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CS2040C only -&gt; Remarks about #include &lt;bits/</a:t>
            </a:r>
            <a:r>
              <a:rPr lang="en-US" dirty="0" err="1"/>
              <a:t>stdc</a:t>
            </a:r>
            <a:r>
              <a:rPr lang="en-US" dirty="0"/>
              <a:t>++.h&gt;,</a:t>
            </a:r>
            <a:r>
              <a:rPr lang="en-US" baseline="0" dirty="0"/>
              <a:t> </a:t>
            </a:r>
            <a:r>
              <a:rPr lang="en-US" dirty="0"/>
              <a:t>https://www.quora.com/Is-it-good-practice-to-use-include-bits-stdc++-h-in-programming-contests-instead-of-listing-a-lot-of-includes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princesspeach</a:t>
            </a:r>
            <a:r>
              <a:rPr lang="en-US" dirty="0"/>
              <a:t> / </a:t>
            </a:r>
            <a:r>
              <a:rPr lang="en-US" dirty="0" err="1"/>
              <a:t>Kattis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bookingaroom</a:t>
            </a:r>
            <a:r>
              <a:rPr lang="en-US" dirty="0"/>
              <a:t>, a practice using a C++/Java class, we actually can solve this problem without even using a class,</a:t>
            </a:r>
            <a:r>
              <a:rPr lang="en-US" baseline="0" dirty="0"/>
              <a:t> but I have to teach you C++/Java class :O, so…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84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27161-AFF7-41BA-9478-2E9B2B3BFFBB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7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93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5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7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61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2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1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3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8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3A21-44B2-4CD2-BB4D-C5E897AD4461}" type="datetimeFigureOut">
              <a:rPr lang="en-SG" smtClean="0"/>
              <a:t>16/8/2019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6360-19F8-4158-A7C2-321C1859A6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81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NUS.CS2040C/" TargetMode="External"/><Relationship Id="rId2" Type="http://schemas.openxmlformats.org/officeDocument/2006/relationships/hyperlink" Target="https://www.comp.nus.edu.sg/~stevenha/cs2040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app.com/invite/gSjzER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faktor" TargetMode="External"/><Relationship Id="rId4" Type="http://schemas.openxmlformats.org/officeDocument/2006/relationships/hyperlink" Target="https://nus.kattis.com/problems/statist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3wF_Nff5ORsfURWh7aLOvDIwsFnAz59nELoWCmzXUl858hA/view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quickbrownfo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.kattis.com/problems/princesspeach" TargetMode="External"/><Relationship Id="rId4" Type="http://schemas.openxmlformats.org/officeDocument/2006/relationships/hyperlink" Target="https://nus.kattis.com/problems/bookingaro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us.edu.sg/provost/2012/01/20/the-bell-curve/" TargetMode="External"/><Relationship Id="rId2" Type="http://schemas.openxmlformats.org/officeDocument/2006/relationships/hyperlink" Target="http://www.nus.edu.sg/registrar/education-at-nus/undergraduate-education/continuation-and-graduation-requirements.html#S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uminus.nus.edu.sg/modules/9a0814fc-bd0a-42de-97ed-ffd8ccfbe8f2/web-lectures?fbclid=IwAR0k-v7LqDGqRlkgEL-DQNUFjypZqSQCXry9RnRMJ1nie5hYGlUaIKGUzm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kattis.com/" TargetMode="External"/><Relationship Id="rId5" Type="http://schemas.openxmlformats.org/officeDocument/2006/relationships/hyperlink" Target="https://nus.kattis.com/" TargetMode="External"/><Relationship Id="rId4" Type="http://schemas.openxmlformats.org/officeDocument/2006/relationships/hyperlink" Target="https://www.comp.nus.edu.sg/~stevenha/cs2040c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.nus.edu.sg/news/3082-2019ioi/" TargetMode="External"/><Relationship Id="rId3" Type="http://schemas.openxmlformats.org/officeDocument/2006/relationships/hyperlink" Target="https://www.comp.nus.edu.sg/news/2743-2018-ioi/" TargetMode="External"/><Relationship Id="rId7" Type="http://schemas.openxmlformats.org/officeDocument/2006/relationships/hyperlink" Target="http://www.cdtl.nus.edu.sg/tawards/winners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ws.nus.edu.sg/highlights/computing-teams-shine-regional-competition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comp.nus.edu.sg/news/2829-2018-icpc-sg/" TargetMode="External"/><Relationship Id="rId10" Type="http://schemas.openxmlformats.org/officeDocument/2006/relationships/hyperlink" Target="mailto:stevenhalim@gmail.com" TargetMode="External"/><Relationship Id="rId4" Type="http://schemas.openxmlformats.org/officeDocument/2006/relationships/hyperlink" Target="https://www.comp.nus.edu.sg/news/2812-2018-icpc-nakhon-jakarta/" TargetMode="External"/><Relationship Id="rId9" Type="http://schemas.openxmlformats.org/officeDocument/2006/relationships/hyperlink" Target="https://www.youtube.com/watch?v=1R98afSGytY&amp;feature=youtu.be&amp;t=744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job-survival-in-the-age-of-robots-and-intelligent-machines-3390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training?diff=Medium&amp;n=5&amp;tl=0&amp;module=sorting" TargetMode="External"/><Relationship Id="rId5" Type="http://schemas.openxmlformats.org/officeDocument/2006/relationships/hyperlink" Target="https://visualgo.net/en/sorting" TargetMode="External"/><Relationship Id="rId4" Type="http://schemas.openxmlformats.org/officeDocument/2006/relationships/hyperlink" Target="https://visualgo.net/en/sorting?slide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.it/languages/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13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Practical Exam (PE) on Week 06+11 (TBC)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PE on Week 06, we will do it in lecture (bring your own laptop :O)</a:t>
            </a:r>
          </a:p>
          <a:p>
            <a:r>
              <a:rPr lang="en-US" dirty="0"/>
              <a:t>You have 5 weeks from now to get up to speed with basic C++</a:t>
            </a:r>
          </a:p>
          <a:p>
            <a:r>
              <a:rPr lang="en-US" dirty="0"/>
              <a:t>For PE on Week 11 (Details TBC, lots of admin to sort out), you actually just need </a:t>
            </a:r>
            <a:r>
              <a:rPr lang="en-US" b="1" dirty="0"/>
              <a:t>“any” text editor</a:t>
            </a:r>
            <a:r>
              <a:rPr lang="en-US" dirty="0"/>
              <a:t> + a </a:t>
            </a:r>
            <a:r>
              <a:rPr lang="en-US" b="1" dirty="0" err="1"/>
              <a:t>cpp</a:t>
            </a:r>
            <a:r>
              <a:rPr lang="en-US" b="1" dirty="0"/>
              <a:t> compiler </a:t>
            </a:r>
            <a:r>
              <a:rPr lang="en-US" dirty="0"/>
              <a:t>although you are free to use any tool available in our PLs</a:t>
            </a:r>
          </a:p>
          <a:p>
            <a:r>
              <a:rPr lang="en-US" dirty="0"/>
              <a:t>You have 11 weeks from now to familiarize yourself with C++ related tools that we have in our various PLs, preferably </a:t>
            </a:r>
            <a:r>
              <a:rPr lang="en-US" dirty="0" err="1"/>
              <a:t>DevC</a:t>
            </a:r>
            <a:r>
              <a:rPr lang="en-US" dirty="0"/>
              <a:t>++</a:t>
            </a:r>
          </a:p>
          <a:p>
            <a:r>
              <a:rPr lang="en-US" dirty="0"/>
              <a:t>You will have to use a PC (laptop) in our PLs for actual PE (controlled environment), PL2+PL4 labs have used new Acer Nitro laptops from last year’s ICPC Asia Singapore 2018</a:t>
            </a:r>
          </a:p>
        </p:txBody>
      </p:sp>
    </p:spTree>
    <p:extLst>
      <p:ext uri="{BB962C8B-B14F-4D97-AF65-F5344CB8AC3E}">
        <p14:creationId xmlns:p14="http://schemas.microsoft.com/office/powerpoint/2010/main" val="31314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Steven’s CS2040C Private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LumiNUS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https://www.comp.nus.edu.sg/~stevenha/cs2040c.html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SG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Let’s do a tour:</a:t>
            </a:r>
          </a:p>
          <a:p>
            <a:pPr lvl="1"/>
            <a:r>
              <a:rPr lang="en-US" dirty="0"/>
              <a:t>Overview of the module, TAs, syllabus, and course registration information</a:t>
            </a:r>
          </a:p>
          <a:p>
            <a:pPr lvl="1"/>
            <a:r>
              <a:rPr lang="en-US" dirty="0"/>
              <a:t>Latest news will be prominent upon loading that page</a:t>
            </a:r>
          </a:p>
          <a:p>
            <a:pPr lvl="1"/>
            <a:r>
              <a:rPr lang="en-US" dirty="0"/>
              <a:t>Very detailed lesson plan, detailing each week, with integrated ‘Files’ and clear weightage indicator for each weekly milestones</a:t>
            </a:r>
          </a:p>
          <a:p>
            <a:pPr lvl="2"/>
            <a:r>
              <a:rPr lang="en-US" dirty="0"/>
              <a:t>Bookmark important dates on your calendar!</a:t>
            </a:r>
          </a:p>
          <a:p>
            <a:pPr lvl="1"/>
            <a:r>
              <a:rPr lang="en-US" dirty="0"/>
              <a:t>Class roster with mini gamification component</a:t>
            </a:r>
          </a:p>
          <a:p>
            <a:pPr lvl="2"/>
            <a:r>
              <a:rPr lang="en-US" dirty="0"/>
              <a:t>But since there are many of you, only student with at least one achievement will appear in that partial class roster list</a:t>
            </a:r>
          </a:p>
          <a:p>
            <a:r>
              <a:rPr lang="en-US" dirty="0"/>
              <a:t>PS: Discussion forum are at </a:t>
            </a:r>
            <a:r>
              <a:rPr lang="en-US" dirty="0">
                <a:hlinkClick r:id="rId3"/>
              </a:rPr>
              <a:t>CS2040C Facebook Group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Discord</a:t>
            </a:r>
            <a:endParaRPr lang="en-US" dirty="0"/>
          </a:p>
          <a:p>
            <a:pPr lvl="1"/>
            <a:r>
              <a:rPr lang="en-US" dirty="0"/>
              <a:t>Join if you haven’t, you may miss interesting updates otherwise</a:t>
            </a:r>
          </a:p>
          <a:p>
            <a:pPr lvl="2"/>
            <a:r>
              <a:rPr lang="en-US" dirty="0"/>
              <a:t>Create a dummy FB account that contains nothing if you actually don’t like FB</a:t>
            </a:r>
          </a:p>
          <a:p>
            <a:pPr lvl="2"/>
            <a:r>
              <a:rPr lang="en-US" dirty="0"/>
              <a:t>New this semester: We start using Discord too (can be anonymous)</a:t>
            </a:r>
          </a:p>
        </p:txBody>
      </p:sp>
    </p:spTree>
    <p:extLst>
      <p:ext uri="{BB962C8B-B14F-4D97-AF65-F5344CB8AC3E}">
        <p14:creationId xmlns:p14="http://schemas.microsoft.com/office/powerpoint/2010/main" val="4015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Kattis</a:t>
            </a:r>
            <a:r>
              <a:rPr lang="en-US" dirty="0"/>
              <a:t> Online Judge (OJ), NUS version :O</a:t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https://nus.kattis.com</a:t>
            </a:r>
            <a:r>
              <a:rPr lang="en-US" sz="3200" dirty="0"/>
              <a:t>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74680" cy="5032375"/>
          </a:xfrm>
        </p:spPr>
        <p:txBody>
          <a:bodyPr>
            <a:normAutofit/>
          </a:bodyPr>
          <a:lstStyle/>
          <a:p>
            <a:r>
              <a:rPr lang="en-US" dirty="0"/>
              <a:t>Online judges for (much) more programming exercises</a:t>
            </a:r>
          </a:p>
          <a:p>
            <a:r>
              <a:rPr lang="en-US" dirty="0"/>
              <a:t>Steven will mention relevant, CS2040C level problems from these OJs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PSes</a:t>
            </a:r>
            <a:r>
              <a:rPr lang="en-US" dirty="0"/>
              <a:t> will use </a:t>
            </a:r>
            <a:r>
              <a:rPr lang="en-US" dirty="0" err="1"/>
              <a:t>nus.kattis</a:t>
            </a:r>
            <a:r>
              <a:rPr lang="en-US" dirty="0"/>
              <a:t> too</a:t>
            </a:r>
          </a:p>
          <a:p>
            <a:r>
              <a:rPr lang="en-US" dirty="0"/>
              <a:t>Let’s do a live demo of solving a few simple problems with C++</a:t>
            </a:r>
          </a:p>
          <a:p>
            <a:pPr lvl="1"/>
            <a:r>
              <a:rPr lang="en-US" dirty="0"/>
              <a:t>PS: This is actually a CS1020 ‘first lecture’, see slide notes for the ‘lesson’</a:t>
            </a:r>
          </a:p>
          <a:p>
            <a:r>
              <a:rPr lang="en-US" dirty="0"/>
              <a:t>Week 01 stuffs: </a:t>
            </a:r>
            <a:r>
              <a:rPr lang="en-US" dirty="0">
                <a:hlinkClick r:id="rId4"/>
              </a:rPr>
              <a:t>statistics</a:t>
            </a:r>
            <a:r>
              <a:rPr lang="en-US" dirty="0"/>
              <a:t> (‘wk1 set’) + one from Week -01 or 00: </a:t>
            </a:r>
            <a:r>
              <a:rPr lang="en-US" dirty="0" err="1">
                <a:hlinkClick r:id="rId5"/>
              </a:rPr>
              <a:t>faktor</a:t>
            </a:r>
            <a:endParaRPr lang="en-US" dirty="0"/>
          </a:p>
          <a:p>
            <a:pPr lvl="1"/>
            <a:r>
              <a:rPr lang="en-US" dirty="0"/>
              <a:t>Live coding, wish me luck!!</a:t>
            </a:r>
          </a:p>
        </p:txBody>
      </p:sp>
    </p:spTree>
    <p:extLst>
      <p:ext uri="{BB962C8B-B14F-4D97-AF65-F5344CB8AC3E}">
        <p14:creationId xmlns:p14="http://schemas.microsoft.com/office/powerpoint/2010/main" val="27856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admin slides and all relevant C++/Java demo code will be uploaded to (real) </a:t>
            </a:r>
            <a:r>
              <a:rPr lang="en-US" dirty="0" err="1"/>
              <a:t>LumiNUS</a:t>
            </a:r>
            <a:r>
              <a:rPr lang="en-US" dirty="0"/>
              <a:t> “Files” after Lecture 01b</a:t>
            </a:r>
          </a:p>
          <a:p>
            <a:r>
              <a:rPr lang="en-US" dirty="0"/>
              <a:t>PS: CP3.19a customized for CS2040C+CS4234 S1 AY 19/20</a:t>
            </a:r>
          </a:p>
          <a:p>
            <a:pPr lvl="1"/>
            <a:r>
              <a:rPr lang="en-US" dirty="0"/>
              <a:t>Pre-order at 25 SGD/copy</a:t>
            </a:r>
          </a:p>
          <a:p>
            <a:pPr lvl="1"/>
            <a:r>
              <a:rPr lang="en-US" dirty="0"/>
              <a:t>I am only going to mass print once this weekend, expected ready by Week 02</a:t>
            </a:r>
          </a:p>
          <a:p>
            <a:pPr lvl="1"/>
            <a:r>
              <a:rPr lang="en-US" dirty="0">
                <a:hlinkClick r:id="rId3"/>
              </a:rPr>
              <a:t>https://docs.google.com/forms/d/e/1FAIpQLSf3wF_Nff5ORsfURWh7aLOvDIwsFnAz59nELoWCmzXUl858hA/viewform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can borrow older editions</a:t>
            </a:r>
            <a:br>
              <a:rPr lang="en-US" dirty="0"/>
            </a:br>
            <a:r>
              <a:rPr lang="en-US" dirty="0"/>
              <a:t>from seniors/friends</a:t>
            </a:r>
          </a:p>
          <a:p>
            <a:pPr lvl="1"/>
            <a:r>
              <a:rPr lang="en-US" dirty="0"/>
              <a:t>This version is A5, </a:t>
            </a:r>
            <a:r>
              <a:rPr lang="en-US" u="sng" dirty="0"/>
              <a:t>without</a:t>
            </a:r>
            <a:r>
              <a:rPr lang="en-US" dirty="0"/>
              <a:t> the fancy cover</a:t>
            </a:r>
          </a:p>
        </p:txBody>
      </p:sp>
      <p:pic>
        <p:nvPicPr>
          <p:cNvPr id="4" name="Picture 2" descr="Image may contain: Steven Halim and Felix Halim, people smiling, people sitting, table and indo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54" y="4478098"/>
            <a:ext cx="2887341" cy="216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Demos, continued</a:t>
            </a:r>
            <a:br>
              <a:rPr lang="en-US" dirty="0"/>
            </a:br>
            <a:r>
              <a:rPr lang="en-US" sz="1400" dirty="0"/>
              <a:t>The actual Java/C++ lesson topics are written as comments in Java/C++ code; All source code will be zipped together and sent to you later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we discuss a bit of Object Oriented Programming in C++</a:t>
            </a:r>
          </a:p>
          <a:p>
            <a:r>
              <a:rPr lang="en-US" dirty="0"/>
              <a:t>For exposure </a:t>
            </a:r>
            <a:r>
              <a:rPr lang="en-US" dirty="0" smtClean="0"/>
              <a:t>only, will be revisited in future lectures/tutorials/labs</a:t>
            </a:r>
            <a:endParaRPr lang="en-US" dirty="0"/>
          </a:p>
          <a:p>
            <a:r>
              <a:rPr lang="en-US" dirty="0" err="1">
                <a:hlinkClick r:id="rId3"/>
              </a:rPr>
              <a:t>quickbrownfox</a:t>
            </a:r>
            <a:r>
              <a:rPr lang="en-US" dirty="0"/>
              <a:t> (chosen to illustrate C++ ‘class’, a bit overkill)</a:t>
            </a:r>
          </a:p>
          <a:p>
            <a:pPr lvl="1"/>
            <a:r>
              <a:rPr lang="en-US" dirty="0"/>
              <a:t>Similar problem from last AYs: </a:t>
            </a:r>
            <a:r>
              <a:rPr lang="en-US" dirty="0" err="1">
                <a:hlinkClick r:id="rId4"/>
              </a:rPr>
              <a:t>bookingaroom</a:t>
            </a:r>
            <a:r>
              <a:rPr lang="en-US" dirty="0"/>
              <a:t>, </a:t>
            </a:r>
            <a:r>
              <a:rPr lang="en-US" dirty="0" err="1" smtClean="0">
                <a:hlinkClick r:id="rId5"/>
              </a:rPr>
              <a:t>princesspeach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err="1">
                <a:hlinkClick r:id="rId2"/>
              </a:rPr>
              <a:t>canNOT</a:t>
            </a:r>
            <a:r>
              <a:rPr lang="en-US" dirty="0">
                <a:hlinkClick r:id="rId2"/>
              </a:rPr>
              <a:t> S/U</a:t>
            </a:r>
            <a:r>
              <a:rPr lang="en-US" dirty="0"/>
              <a:t> this level 2 module (it has pre-requisites :O)</a:t>
            </a:r>
          </a:p>
          <a:p>
            <a:pPr lvl="1"/>
            <a:r>
              <a:rPr lang="en-US" dirty="0"/>
              <a:t>Aim for the best possible grade that you can get</a:t>
            </a:r>
          </a:p>
          <a:p>
            <a:pPr lvl="1"/>
            <a:r>
              <a:rPr lang="en-US" i="1" dirty="0"/>
              <a:t>CS1231 is NOT set as pre-</a:t>
            </a:r>
            <a:r>
              <a:rPr lang="en-US" i="1" dirty="0" err="1"/>
              <a:t>req</a:t>
            </a:r>
            <a:r>
              <a:rPr lang="en-US" i="1" dirty="0"/>
              <a:t>; relevant material will be pre-discussed</a:t>
            </a:r>
          </a:p>
          <a:p>
            <a:r>
              <a:rPr lang="en-US" dirty="0"/>
              <a:t>With </a:t>
            </a:r>
            <a:r>
              <a:rPr lang="en-US" dirty="0" smtClean="0"/>
              <a:t>77* </a:t>
            </a:r>
            <a:r>
              <a:rPr lang="en-US" dirty="0"/>
              <a:t>students (S2), NUS standard Bell Curve system is used</a:t>
            </a:r>
          </a:p>
          <a:p>
            <a:pPr lvl="1"/>
            <a:r>
              <a:rPr lang="en-US" dirty="0"/>
              <a:t>Read this public </a:t>
            </a:r>
            <a:r>
              <a:rPr lang="en-US" dirty="0" err="1"/>
              <a:t>writeup</a:t>
            </a:r>
            <a:r>
              <a:rPr lang="en-US" dirty="0"/>
              <a:t> of the </a:t>
            </a:r>
            <a:r>
              <a:rPr lang="en-US" dirty="0">
                <a:hlinkClick r:id="rId3"/>
              </a:rPr>
              <a:t>2012 version</a:t>
            </a:r>
            <a:r>
              <a:rPr lang="en-US" dirty="0"/>
              <a:t> of NUS Bell Curve system written by the previous NUS provost, now current NUS president</a:t>
            </a:r>
          </a:p>
          <a:p>
            <a:r>
              <a:rPr lang="en-US" dirty="0"/>
              <a:t>Work hard to self learn as many programming language components</a:t>
            </a:r>
          </a:p>
          <a:p>
            <a:pPr lvl="1"/>
            <a:r>
              <a:rPr lang="en-US" dirty="0"/>
              <a:t>As I said, we will help along the way, throughout this module</a:t>
            </a:r>
          </a:p>
          <a:p>
            <a:pPr lvl="1"/>
            <a:r>
              <a:rPr lang="en-US" dirty="0"/>
              <a:t>CS2040/C will NOT use very deep Java/C++ concepts</a:t>
            </a:r>
          </a:p>
          <a:p>
            <a:pPr lvl="2"/>
            <a:r>
              <a:rPr lang="en-US" dirty="0"/>
              <a:t>For CS students, you will learn deeper Java stuffs in CS2030</a:t>
            </a:r>
          </a:p>
          <a:p>
            <a:pPr lvl="1"/>
            <a:r>
              <a:rPr lang="en-US" dirty="0"/>
              <a:t>CS2040/C assignments will be short (&lt; 50 SLOC), unlike CS2030/CS2103++</a:t>
            </a:r>
          </a:p>
        </p:txBody>
      </p:sp>
    </p:spTree>
    <p:extLst>
      <p:ext uri="{BB962C8B-B14F-4D97-AF65-F5344CB8AC3E}">
        <p14:creationId xmlns:p14="http://schemas.microsoft.com/office/powerpoint/2010/main" val="33357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r>
              <a:rPr lang="en-US" dirty="0"/>
              <a:t>This learning technique is likely very new for many of you</a:t>
            </a:r>
          </a:p>
          <a:p>
            <a:pPr lvl="1"/>
            <a:r>
              <a:rPr lang="en-US" dirty="0"/>
              <a:t>It takes lots of self-discipline to make it work</a:t>
            </a:r>
          </a:p>
          <a:p>
            <a:r>
              <a:rPr lang="en-US" dirty="0"/>
              <a:t>Pre-read the e-Lecture slides @ </a:t>
            </a:r>
            <a:r>
              <a:rPr lang="en-US" dirty="0" err="1"/>
              <a:t>VisuAlgo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coming to live lecture</a:t>
            </a:r>
          </a:p>
          <a:p>
            <a:pPr lvl="1"/>
            <a:r>
              <a:rPr lang="en-US" dirty="0"/>
              <a:t>You will be </a:t>
            </a:r>
            <a:r>
              <a:rPr lang="en-US" b="1" i="1" dirty="0"/>
              <a:t>very</a:t>
            </a:r>
            <a:r>
              <a:rPr lang="en-US" dirty="0"/>
              <a:t> lost otherwise…, I will be very strict on this :O</a:t>
            </a:r>
          </a:p>
          <a:p>
            <a:pPr lvl="1"/>
            <a:r>
              <a:rPr lang="en-US" dirty="0"/>
              <a:t>Ok, finally I do webcast… (I didn’t do that in the past 2 AYs) :O</a:t>
            </a:r>
          </a:p>
          <a:p>
            <a:pPr lvl="1"/>
            <a:r>
              <a:rPr lang="en-US" dirty="0">
                <a:hlinkClick r:id="rId2"/>
              </a:rPr>
              <a:t>https://luminus.nus.edu.sg/modules/9a0814fc-bd0a-42de-97ed-ffd8ccfbe8f2/web-lectures?fbclid=IwAR0k-v7LqDGqRlkgEL-DQNUFjypZqSQCXry9RnRMJ1nie5hYGlUaIKGUzm4</a:t>
            </a:r>
            <a:endParaRPr lang="en-US" dirty="0"/>
          </a:p>
          <a:p>
            <a:r>
              <a:rPr lang="en-US" dirty="0"/>
              <a:t>Ask lecturer or TAs for help, especially during early days</a:t>
            </a:r>
          </a:p>
          <a:p>
            <a:r>
              <a:rPr lang="en-US" dirty="0"/>
              <a:t>Our consultation hours are shown in Steven’s private </a:t>
            </a:r>
            <a:r>
              <a:rPr lang="en-US" dirty="0" err="1"/>
              <a:t>LumiNUS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15" y="78656"/>
            <a:ext cx="1570190" cy="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0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 to the First Real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Skim through CS1020/E Analysis of Algorithms lecture note that will be zipped and sent to you after this together with some demo code so far (in C++ and perhaps also in Java</a:t>
            </a:r>
            <a:r>
              <a:rPr lang="en-US"/>
              <a:t>/Python </a:t>
            </a:r>
            <a:r>
              <a:rPr lang="en-US" dirty="0"/>
              <a:t>:O)</a:t>
            </a:r>
          </a:p>
          <a:p>
            <a:r>
              <a:rPr lang="en-US" dirty="0"/>
              <a:t>By next Wednesday, 21 Aug 2019, you must have read </a:t>
            </a:r>
            <a:r>
              <a:rPr lang="en-US" dirty="0">
                <a:hlinkClick r:id="rId3"/>
              </a:rPr>
              <a:t>https://visualgo.net/en/sorting?slide=1</a:t>
            </a:r>
            <a:r>
              <a:rPr lang="en-US" dirty="0"/>
              <a:t> until slide 8-3 </a:t>
            </a:r>
            <a:r>
              <a:rPr lang="en-US" i="1" dirty="0"/>
              <a:t>at least</a:t>
            </a:r>
          </a:p>
          <a:p>
            <a:pPr lvl="1"/>
            <a:r>
              <a:rPr lang="en-US" i="1" dirty="0"/>
              <a:t>Super duper lost otherwise…</a:t>
            </a:r>
          </a:p>
          <a:p>
            <a:r>
              <a:rPr lang="en-US" dirty="0"/>
              <a:t>See you again soon…</a:t>
            </a:r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1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First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About me</a:t>
            </a:r>
          </a:p>
          <a:p>
            <a:pPr lvl="1"/>
            <a:r>
              <a:rPr lang="en-US" dirty="0"/>
              <a:t>About (76++* of) you</a:t>
            </a:r>
          </a:p>
          <a:p>
            <a:r>
              <a:rPr lang="en-US" dirty="0"/>
              <a:t>Course (online) tool</a:t>
            </a:r>
            <a:r>
              <a:rPr lang="en-US" b="1" u="sng" dirty="0"/>
              <a:t>s</a:t>
            </a:r>
            <a:r>
              <a:rPr lang="en-US" dirty="0"/>
              <a:t> + live demos</a:t>
            </a:r>
          </a:p>
          <a:p>
            <a:pPr lvl="1"/>
            <a:r>
              <a:rPr lang="en-US" dirty="0" err="1"/>
              <a:t>VisuAlgo</a:t>
            </a:r>
            <a:r>
              <a:rPr lang="en-US" dirty="0"/>
              <a:t> (type </a:t>
            </a:r>
            <a:r>
              <a:rPr lang="en-US" dirty="0">
                <a:hlinkClick r:id="rId3"/>
              </a:rPr>
              <a:t>https://visualgo.net</a:t>
            </a:r>
            <a:r>
              <a:rPr lang="en-US" dirty="0"/>
              <a:t> or… </a:t>
            </a:r>
            <a:r>
              <a:rPr lang="en-US" b="1" dirty="0"/>
              <a:t>Google search </a:t>
            </a:r>
            <a:r>
              <a:rPr lang="en-US" dirty="0"/>
              <a:t>“</a:t>
            </a:r>
            <a:r>
              <a:rPr lang="en-US" dirty="0" err="1"/>
              <a:t>algo</a:t>
            </a:r>
            <a:r>
              <a:rPr lang="en-US" dirty="0"/>
              <a:t> visualization”</a:t>
            </a:r>
            <a:r>
              <a:rPr lang="en-US" b="1" dirty="0"/>
              <a:t> </a:t>
            </a:r>
            <a:r>
              <a:rPr lang="en-US" dirty="0"/>
              <a:t>:O)</a:t>
            </a:r>
          </a:p>
          <a:p>
            <a:pPr lvl="1"/>
            <a:r>
              <a:rPr lang="en-US" dirty="0"/>
              <a:t>Steven’s </a:t>
            </a:r>
            <a:r>
              <a:rPr lang="en-US" dirty="0">
                <a:hlinkClick r:id="rId4"/>
              </a:rPr>
              <a:t>private “</a:t>
            </a:r>
            <a:r>
              <a:rPr lang="en-US" dirty="0" err="1">
                <a:hlinkClick r:id="rId4"/>
              </a:rPr>
              <a:t>LumiNUS</a:t>
            </a:r>
            <a:r>
              <a:rPr lang="en-US" dirty="0">
                <a:hlinkClick r:id="rId4"/>
              </a:rPr>
              <a:t>”</a:t>
            </a:r>
            <a:r>
              <a:rPr lang="en-US" dirty="0"/>
              <a:t> (doubles as course admin talk, intro of TAs)</a:t>
            </a:r>
          </a:p>
          <a:p>
            <a:pPr lvl="2"/>
            <a:r>
              <a:rPr lang="en-US" dirty="0"/>
              <a:t>I am still learning how </a:t>
            </a:r>
            <a:r>
              <a:rPr lang="en-US" dirty="0" err="1"/>
              <a:t>LumiNUS</a:t>
            </a:r>
            <a:r>
              <a:rPr lang="en-US" dirty="0"/>
              <a:t> works… seems not that different from IVLE??</a:t>
            </a:r>
          </a:p>
          <a:p>
            <a:pPr lvl="1"/>
            <a:r>
              <a:rPr lang="en-US" dirty="0" err="1"/>
              <a:t>Kattis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https://nus.kattis.com</a:t>
            </a:r>
            <a:r>
              <a:rPr lang="en-US" dirty="0"/>
              <a:t>) online judge (extras at </a:t>
            </a:r>
            <a:r>
              <a:rPr lang="en-US" dirty="0">
                <a:hlinkClick r:id="rId6"/>
              </a:rPr>
              <a:t>https://open.kattis.com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(with C++ introduction, using some problems from Week -01/00/01 sets)</a:t>
            </a:r>
          </a:p>
          <a:p>
            <a:r>
              <a:rPr lang="en-US" dirty="0"/>
              <a:t>Setting Expectations</a:t>
            </a:r>
          </a:p>
          <a:p>
            <a:r>
              <a:rPr lang="en-US" dirty="0"/>
              <a:t>CP3.19a pre-order (optional, delivery by end of Week 02 :O)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99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Lecturer: </a:t>
            </a:r>
            <a:r>
              <a:rPr lang="en-US" dirty="0" err="1">
                <a:sym typeface="Calibri"/>
              </a:rPr>
              <a:t>Dr</a:t>
            </a:r>
            <a:r>
              <a:rPr lang="en-US" dirty="0">
                <a:sym typeface="Calibri"/>
              </a:rPr>
              <a:t> </a:t>
            </a:r>
            <a:r>
              <a:rPr lang="en-US" u="sng" dirty="0">
                <a:sym typeface="Calibri"/>
              </a:rPr>
              <a:t>STEVEN</a:t>
            </a:r>
            <a:r>
              <a:rPr lang="en-US" dirty="0">
                <a:sym typeface="Calibri"/>
              </a:rPr>
              <a:t> Halim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8200" y="1614610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sym typeface="Calibri"/>
              </a:rPr>
              <a:t>Read </a:t>
            </a:r>
            <a:r>
              <a:rPr lang="en-SG" dirty="0">
                <a:sym typeface="Calibri"/>
                <a:hlinkClick r:id="rId3"/>
              </a:rPr>
              <a:t>this</a:t>
            </a:r>
            <a:r>
              <a:rPr lang="en-SG" dirty="0">
                <a:sym typeface="Calibri"/>
              </a:rPr>
              <a:t>, </a:t>
            </a:r>
            <a:r>
              <a:rPr lang="en-SG" dirty="0">
                <a:sym typeface="Calibri"/>
                <a:hlinkClick r:id="rId4"/>
              </a:rPr>
              <a:t>this</a:t>
            </a:r>
            <a:r>
              <a:rPr lang="en-SG" dirty="0">
                <a:sym typeface="Calibri"/>
              </a:rPr>
              <a:t>, </a:t>
            </a:r>
            <a:r>
              <a:rPr lang="en-SG" dirty="0">
                <a:sym typeface="Calibri"/>
                <a:hlinkClick r:id="rId5"/>
              </a:rPr>
              <a:t>this</a:t>
            </a:r>
            <a:r>
              <a:rPr lang="en-SG" dirty="0">
                <a:sym typeface="Calibri"/>
              </a:rPr>
              <a:t>, </a:t>
            </a:r>
            <a:r>
              <a:rPr lang="en-SG" dirty="0">
                <a:sym typeface="Calibri"/>
                <a:hlinkClick r:id="rId6"/>
              </a:rPr>
              <a:t>this</a:t>
            </a:r>
            <a:r>
              <a:rPr lang="en-SG" dirty="0">
                <a:sym typeface="Calibri"/>
              </a:rPr>
              <a:t>, </a:t>
            </a:r>
            <a:r>
              <a:rPr lang="en-SG" dirty="0">
                <a:sym typeface="Calibri"/>
                <a:hlinkClick r:id="rId7"/>
              </a:rPr>
              <a:t>this</a:t>
            </a:r>
            <a:r>
              <a:rPr lang="en-SG" dirty="0">
                <a:sym typeface="Calibri"/>
              </a:rPr>
              <a:t>, </a:t>
            </a:r>
            <a:r>
              <a:rPr lang="en-SG" dirty="0">
                <a:sym typeface="Calibri"/>
                <a:hlinkClick r:id="rId8"/>
              </a:rPr>
              <a:t>this</a:t>
            </a:r>
            <a:r>
              <a:rPr lang="en-SG" dirty="0">
                <a:sym typeface="Calibri"/>
              </a:rPr>
              <a:t>, or </a:t>
            </a:r>
            <a:r>
              <a:rPr lang="en-SG" dirty="0">
                <a:sym typeface="Calibri"/>
                <a:hlinkClick r:id="rId9"/>
              </a:rPr>
              <a:t>this</a:t>
            </a:r>
            <a:endParaRPr lang="en-SG" dirty="0"/>
          </a:p>
          <a:p>
            <a:r>
              <a:rPr lang="en-SG" dirty="0">
                <a:sym typeface="Calibri"/>
              </a:rPr>
              <a:t>Office: COM2-03-37</a:t>
            </a:r>
            <a:endParaRPr lang="en-SG" dirty="0"/>
          </a:p>
          <a:p>
            <a:pPr lvl="1"/>
            <a:r>
              <a:rPr lang="en-SG" dirty="0">
                <a:sym typeface="Calibri"/>
              </a:rPr>
              <a:t>(usually in every Mon-Fri, 10am-5pm)</a:t>
            </a:r>
            <a:endParaRPr lang="en-SG" dirty="0"/>
          </a:p>
          <a:p>
            <a:r>
              <a:rPr lang="en-SG" dirty="0">
                <a:sym typeface="Calibri"/>
              </a:rPr>
              <a:t>Office Phone: 6516 7361</a:t>
            </a:r>
            <a:endParaRPr lang="en-SG" dirty="0"/>
          </a:p>
          <a:p>
            <a:pPr lvl="1"/>
            <a:r>
              <a:rPr lang="en-SG" dirty="0">
                <a:sym typeface="Calibri"/>
              </a:rPr>
              <a:t>(if nobody answers, I am not in office)</a:t>
            </a:r>
            <a:endParaRPr lang="en-SG" dirty="0"/>
          </a:p>
          <a:p>
            <a:r>
              <a:rPr lang="en-SG" dirty="0">
                <a:sym typeface="Calibri"/>
              </a:rPr>
              <a:t>Email: </a:t>
            </a:r>
            <a:r>
              <a:rPr lang="en-SG" dirty="0">
                <a:sym typeface="Calibri"/>
                <a:hlinkClick r:id="rId10"/>
              </a:rPr>
              <a:t>stevenhalim@gmail.com</a:t>
            </a:r>
            <a:endParaRPr lang="en-SG" dirty="0">
              <a:sym typeface="Calibri"/>
            </a:endParaRPr>
          </a:p>
          <a:p>
            <a:pPr lvl="1"/>
            <a:r>
              <a:rPr lang="en-SG" dirty="0">
                <a:sym typeface="Calibri"/>
              </a:rPr>
              <a:t>(search this on Facebook)</a:t>
            </a:r>
            <a:endParaRPr lang="en-SG" dirty="0"/>
          </a:p>
          <a:p>
            <a:r>
              <a:rPr lang="en-SG" dirty="0">
                <a:sym typeface="Calibri"/>
              </a:rPr>
              <a:t>Has 1 wife (Grace) and</a:t>
            </a:r>
            <a:br>
              <a:rPr lang="en-SG" dirty="0">
                <a:sym typeface="Calibri"/>
              </a:rPr>
            </a:br>
            <a:r>
              <a:rPr lang="en-SG" dirty="0">
                <a:sym typeface="Calibri"/>
              </a:rPr>
              <a:t>3 ‘J’ kids (</a:t>
            </a:r>
            <a:r>
              <a:rPr lang="en-SG" b="1" u="sng" dirty="0">
                <a:solidFill>
                  <a:srgbClr val="FF0000"/>
                </a:solidFill>
                <a:sym typeface="Calibri"/>
              </a:rPr>
              <a:t>J</a:t>
            </a:r>
            <a:r>
              <a:rPr lang="en-SG" dirty="0">
                <a:sym typeface="Calibri"/>
              </a:rPr>
              <a:t>ane, </a:t>
            </a:r>
            <a:r>
              <a:rPr lang="en-SG" b="1" u="sng" dirty="0">
                <a:solidFill>
                  <a:srgbClr val="FF0000"/>
                </a:solidFill>
                <a:sym typeface="Calibri"/>
              </a:rPr>
              <a:t>J</a:t>
            </a:r>
            <a:r>
              <a:rPr lang="en-SG" dirty="0">
                <a:sym typeface="Calibri"/>
              </a:rPr>
              <a:t>oshua, </a:t>
            </a:r>
            <a:r>
              <a:rPr lang="en-SG" b="1" u="sng" dirty="0" err="1">
                <a:solidFill>
                  <a:srgbClr val="FF0000"/>
                </a:solidFill>
                <a:sym typeface="Calibri"/>
              </a:rPr>
              <a:t>J</a:t>
            </a:r>
            <a:r>
              <a:rPr lang="en-SG" dirty="0" err="1">
                <a:sym typeface="Calibri"/>
              </a:rPr>
              <a:t>emimah</a:t>
            </a:r>
            <a:r>
              <a:rPr lang="en-SG" dirty="0">
                <a:sym typeface="Calibri"/>
              </a:rPr>
              <a:t>)</a:t>
            </a:r>
            <a:endParaRPr lang="en-SG" dirty="0"/>
          </a:p>
          <a:p>
            <a:r>
              <a:rPr lang="en-SG" dirty="0">
                <a:sym typeface="Calibri"/>
              </a:rPr>
              <a:t>Wish for CS2040C S1 AY19/20:</a:t>
            </a:r>
            <a:endParaRPr lang="en-SG" dirty="0"/>
          </a:p>
          <a:p>
            <a:pPr lvl="1"/>
            <a:r>
              <a:rPr lang="en-US" dirty="0">
                <a:sym typeface="Calibri"/>
              </a:rPr>
              <a:t>To get my usual 0 F (failure) back :O…</a:t>
            </a:r>
            <a:endParaRPr lang="en-SG" dirty="0"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06C45-2F68-48D2-9B50-75EE1C820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9369" y="220340"/>
            <a:ext cx="3565058" cy="6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77* </a:t>
            </a:r>
            <a:r>
              <a:rPr lang="en-US" dirty="0"/>
              <a:t>of you… (quota 200 :O)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38543"/>
              </p:ext>
            </p:extLst>
          </p:nvPr>
        </p:nvGraphicFramePr>
        <p:xfrm>
          <a:off x="249383" y="1640993"/>
          <a:ext cx="116853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2995011849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1613401504"/>
                    </a:ext>
                  </a:extLst>
                </a:gridCol>
                <a:gridCol w="1958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CEG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Poly PP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Minor/2</a:t>
                      </a:r>
                      <a:r>
                        <a:rPr lang="en-US" sz="2000" baseline="30000" dirty="0"/>
                        <a:t>nd</a:t>
                      </a:r>
                      <a:r>
                        <a:rPr lang="en-US" sz="2000" baseline="0" dirty="0"/>
                        <a:t> Major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Jul 2019 (Steven’s)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Reality (as of 13 Aug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39</a:t>
                      </a:r>
                      <a:endParaRPr lang="en-US" sz="20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9384" y="5685133"/>
            <a:ext cx="1168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PS:</a:t>
            </a:r>
          </a:p>
          <a:p>
            <a:pPr marL="342900" indent="-342900">
              <a:buAutoNum type="arabicPeriod"/>
            </a:pPr>
            <a:r>
              <a:rPr lang="en-US" dirty="0"/>
              <a:t>There are a </a:t>
            </a:r>
            <a:r>
              <a:rPr lang="en-US" dirty="0" smtClean="0"/>
              <a:t>no other known appeal cases as of Fri, 16 August, max 77?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Only “18” first years (freshmen)? The rest are not.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35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77* </a:t>
            </a:r>
            <a:r>
              <a:rPr lang="en-US" dirty="0"/>
              <a:t>of you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You should have background in at least </a:t>
            </a:r>
            <a:r>
              <a:rPr lang="en-US" u="sng" dirty="0"/>
              <a:t>one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By passing/exempted from CS1010/its variants</a:t>
            </a:r>
          </a:p>
          <a:p>
            <a:pPr lvl="2"/>
            <a:r>
              <a:rPr lang="en-US" dirty="0"/>
              <a:t>This is true for CEG/InfoSec (the main audience)</a:t>
            </a:r>
          </a:p>
          <a:p>
            <a:pPr lvl="2"/>
            <a:r>
              <a:rPr lang="en-US" dirty="0" smtClean="0"/>
              <a:t>Mixed background for </a:t>
            </a:r>
            <a:r>
              <a:rPr lang="en-US" dirty="0"/>
              <a:t>Exchange/Poly PP students</a:t>
            </a:r>
          </a:p>
          <a:p>
            <a:pPr lvl="2"/>
            <a:r>
              <a:rPr lang="en-US" i="1" dirty="0"/>
              <a:t>But historically, ~40% students (your seniors) S-</a:t>
            </a:r>
            <a:r>
              <a:rPr lang="en-US" i="1" dirty="0" err="1"/>
              <a:t>ed</a:t>
            </a:r>
            <a:r>
              <a:rPr lang="en-US" i="1" dirty="0"/>
              <a:t> CS1010/its variants :O</a:t>
            </a:r>
          </a:p>
          <a:p>
            <a:pPr lvl="1"/>
            <a:r>
              <a:rPr lang="en-US" dirty="0"/>
              <a:t>So I assume </a:t>
            </a:r>
            <a:r>
              <a:rPr lang="en-US" i="1" dirty="0"/>
              <a:t>most of you</a:t>
            </a:r>
            <a:r>
              <a:rPr lang="en-US" dirty="0"/>
              <a:t> have some basic knowledge of C language,</a:t>
            </a:r>
            <a:br>
              <a:rPr lang="en-US" dirty="0"/>
            </a:br>
            <a:r>
              <a:rPr lang="en-US" dirty="0"/>
              <a:t>and the others with some other programming languages (e.g. Python, Java)</a:t>
            </a:r>
          </a:p>
          <a:p>
            <a:pPr lvl="2"/>
            <a:r>
              <a:rPr lang="en-US" dirty="0"/>
              <a:t>Convert yourself to C++ coder along the way</a:t>
            </a:r>
          </a:p>
          <a:p>
            <a:r>
              <a:rPr lang="en-US" dirty="0"/>
              <a:t>(No longer) surprising </a:t>
            </a:r>
            <a:r>
              <a:rPr lang="en-US" sz="1800" dirty="0"/>
              <a:t>(because I have said so in my welcome emails :O)</a:t>
            </a:r>
            <a:endParaRPr lang="en-US" dirty="0"/>
          </a:p>
          <a:p>
            <a:pPr lvl="1"/>
            <a:r>
              <a:rPr lang="en-US" dirty="0"/>
              <a:t>I prefer not to teach too much basic C++ in my version of CS2040C</a:t>
            </a:r>
          </a:p>
          <a:p>
            <a:pPr lvl="2"/>
            <a:r>
              <a:rPr lang="en-US" dirty="0"/>
              <a:t>You will mostly self-learn, GIYF, see demos today</a:t>
            </a:r>
          </a:p>
          <a:p>
            <a:pPr lvl="2"/>
            <a:r>
              <a:rPr lang="en-US" dirty="0"/>
              <a:t>We will help A LOT along the way</a:t>
            </a:r>
          </a:p>
          <a:p>
            <a:pPr lvl="2"/>
            <a:r>
              <a:rPr lang="en-US" dirty="0"/>
              <a:t>Real life experience: My kids learning (real) language(s)</a:t>
            </a:r>
          </a:p>
        </p:txBody>
      </p:sp>
    </p:spTree>
    <p:extLst>
      <p:ext uri="{BB962C8B-B14F-4D97-AF65-F5344CB8AC3E}">
        <p14:creationId xmlns:p14="http://schemas.microsoft.com/office/powerpoint/2010/main" val="25045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2050" name="Picture 2" descr="https://cdn.theconversation.com/files/67279/width754/image-20141215-24297-6jsb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018" y="0"/>
            <a:ext cx="137159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10938" y="4954385"/>
            <a:ext cx="768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hlinkClick r:id="rId3"/>
              </a:rPr>
              <a:t>Age of Machines</a:t>
            </a:r>
            <a:endParaRPr lang="en-SG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VisuAlgo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https://visualgo.net</a:t>
            </a:r>
            <a:r>
              <a:rPr lang="en-US" sz="3200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Built (since 2011) and controlled by myself (</a:t>
            </a:r>
            <a:r>
              <a:rPr lang="en-US" sz="1600" dirty="0"/>
              <a:t>but currently on development freeze</a:t>
            </a:r>
            <a:r>
              <a:rPr lang="en-US" dirty="0"/>
              <a:t>)</a:t>
            </a:r>
          </a:p>
          <a:p>
            <a:r>
              <a:rPr lang="en-US" dirty="0"/>
              <a:t>My dream is to have a virtual copy of myself available 24/7</a:t>
            </a:r>
          </a:p>
          <a:p>
            <a:pPr lvl="1"/>
            <a:r>
              <a:rPr lang="en-US" dirty="0"/>
              <a:t>Very patient in explaining basic concepts; Never complains; Always available</a:t>
            </a:r>
          </a:p>
          <a:p>
            <a:r>
              <a:rPr lang="en-US" dirty="0"/>
              <a:t>Your lecture notes (the e-Lecture mode, </a:t>
            </a:r>
            <a:r>
              <a:rPr lang="en-US" dirty="0">
                <a:hlinkClick r:id="rId4"/>
              </a:rPr>
              <a:t>demo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zh</a:t>
            </a:r>
            <a:r>
              <a:rPr lang="en-US" dirty="0"/>
              <a:t>/id languages will/have been made ready for 8 CS2040C modules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Print-friendly (trial mode): Open console, type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openPrinterFriendly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” :O</a:t>
            </a:r>
          </a:p>
          <a:p>
            <a:r>
              <a:rPr lang="en-US" dirty="0"/>
              <a:t>Your personal instructor/tutor (the exploration mode, </a:t>
            </a:r>
            <a:r>
              <a:rPr lang="en-US" dirty="0">
                <a:hlinkClick r:id="rId5"/>
              </a:rPr>
              <a:t>demo</a:t>
            </a:r>
            <a:r>
              <a:rPr lang="en-US" dirty="0"/>
              <a:t>)</a:t>
            </a:r>
          </a:p>
          <a:p>
            <a:r>
              <a:rPr lang="en-US" dirty="0"/>
              <a:t>Your examiner (the 12% Online Quiz, </a:t>
            </a:r>
            <a:r>
              <a:rPr lang="en-US" dirty="0">
                <a:hlinkClick r:id="rId6"/>
              </a:rPr>
              <a:t>demo</a:t>
            </a:r>
            <a:r>
              <a:rPr lang="en-US" dirty="0"/>
              <a:t>)</a:t>
            </a:r>
          </a:p>
          <a:p>
            <a:r>
              <a:rPr lang="en-US" dirty="0"/>
              <a:t>Register an account (optional)</a:t>
            </a:r>
          </a:p>
          <a:p>
            <a:pPr lvl="1"/>
            <a:r>
              <a:rPr lang="en-US" dirty="0"/>
              <a:t>The current user account system is not that useful yet</a:t>
            </a:r>
          </a:p>
        </p:txBody>
      </p:sp>
    </p:spTree>
    <p:extLst>
      <p:ext uri="{BB962C8B-B14F-4D97-AF65-F5344CB8AC3E}">
        <p14:creationId xmlns:p14="http://schemas.microsoft.com/office/powerpoint/2010/main" val="40803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Strategies </a:t>
            </a:r>
            <a:r>
              <a:rPr lang="en-US" sz="2000" dirty="0"/>
              <a:t>(for medium to large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The style will continue to be enforced, i.e. no basic discussion of ‘trivial stuffs’ if </a:t>
            </a:r>
            <a:r>
              <a:rPr lang="en-US" sz="2400" dirty="0" err="1"/>
              <a:t>VisuAlgo</a:t>
            </a:r>
            <a:r>
              <a:rPr lang="en-US" sz="2400" dirty="0"/>
              <a:t> e-Lecture slides are already clear enough for majority of students</a:t>
            </a:r>
          </a:p>
          <a:p>
            <a:pPr lvl="1"/>
            <a:r>
              <a:rPr lang="en-US" sz="2000" dirty="0"/>
              <a:t>Consequently, those who do not read the prescribed e-Lecture slides </a:t>
            </a:r>
            <a:r>
              <a:rPr lang="en-US" sz="2000" i="1" u="sng" dirty="0"/>
              <a:t>before lecture</a:t>
            </a:r>
            <a:r>
              <a:rPr lang="en-US" sz="2000" dirty="0"/>
              <a:t> will be really lost during the real lecture…</a:t>
            </a:r>
          </a:p>
          <a:p>
            <a:r>
              <a:rPr lang="en-US" sz="2400" dirty="0"/>
              <a:t>Steven may? use Facebook polls to gather </a:t>
            </a:r>
            <a:r>
              <a:rPr lang="en-US" sz="2400" i="1" dirty="0"/>
              <a:t>pre-lecture data</a:t>
            </a:r>
            <a:r>
              <a:rPr lang="en-US" sz="2400" dirty="0"/>
              <a:t> on which slides are harder, and will pick top-X hardest slides to be re-explained live, in class</a:t>
            </a:r>
          </a:p>
          <a:p>
            <a:pPr lvl="1"/>
            <a:r>
              <a:rPr lang="en-US" sz="2000" dirty="0"/>
              <a:t>Then for next semester, Steven will polish those slides so that there we lesser such requests</a:t>
            </a:r>
          </a:p>
          <a:p>
            <a:pPr lvl="1"/>
            <a:r>
              <a:rPr lang="en-US" sz="2000" dirty="0"/>
              <a:t>This is a medium-sized class, so I will perhaps use in-class polling tool, e.g. </a:t>
            </a:r>
            <a:r>
              <a:rPr lang="en-US" sz="2000" dirty="0">
                <a:solidFill>
                  <a:srgbClr val="FF0000"/>
                </a:solidFill>
              </a:rPr>
              <a:t>Archipelago (TBC)</a:t>
            </a:r>
            <a:endParaRPr lang="en-US" sz="2000" dirty="0"/>
          </a:p>
          <a:p>
            <a:r>
              <a:rPr lang="en-US" sz="2400" dirty="0"/>
              <a:t>We will then able to use remaining lecture time to solve some (easier) </a:t>
            </a:r>
            <a:r>
              <a:rPr lang="en-US" sz="2400" dirty="0" err="1"/>
              <a:t>Kattis</a:t>
            </a:r>
            <a:r>
              <a:rPr lang="en-US" sz="2400" dirty="0"/>
              <a:t> problems that require understanding of the ongoing topic that week</a:t>
            </a:r>
          </a:p>
        </p:txBody>
      </p:sp>
    </p:spTree>
    <p:extLst>
      <p:ext uri="{BB962C8B-B14F-4D97-AF65-F5344CB8AC3E}">
        <p14:creationId xmlns:p14="http://schemas.microsoft.com/office/powerpoint/2010/main" val="30794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 (or lack thereof)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744"/>
            <a:ext cx="10515600" cy="4873559"/>
          </a:xfrm>
        </p:spPr>
        <p:txBody>
          <a:bodyPr>
            <a:noAutofit/>
          </a:bodyPr>
          <a:lstStyle/>
          <a:p>
            <a:r>
              <a:rPr lang="en-US" dirty="0"/>
              <a:t>As you should have passed (or exempted from) CS1010 (/variant),</a:t>
            </a:r>
            <a:br>
              <a:rPr lang="en-US" dirty="0"/>
            </a:br>
            <a:r>
              <a:rPr lang="en-US" dirty="0"/>
              <a:t>I assume you know a bit or two about C/C++ compiler</a:t>
            </a:r>
          </a:p>
          <a:p>
            <a:pPr lvl="1"/>
            <a:r>
              <a:rPr lang="en-US" dirty="0"/>
              <a:t>Our default is C++17 now</a:t>
            </a:r>
          </a:p>
          <a:p>
            <a:r>
              <a:rPr lang="en-US" dirty="0"/>
              <a:t>My setup is simply a text editor and a compiler</a:t>
            </a:r>
          </a:p>
          <a:p>
            <a:pPr lvl="1"/>
            <a:r>
              <a:rPr lang="en-US" dirty="0"/>
              <a:t>Editor: </a:t>
            </a:r>
            <a:r>
              <a:rPr lang="en-US" dirty="0">
                <a:hlinkClick r:id="rId3"/>
              </a:rPr>
              <a:t>Sublime Text</a:t>
            </a:r>
            <a:r>
              <a:rPr lang="en-US" dirty="0"/>
              <a:t> 2 (“free”), Compiler: g++</a:t>
            </a:r>
          </a:p>
          <a:p>
            <a:r>
              <a:rPr lang="en-US" dirty="0"/>
              <a:t>For lectures </a:t>
            </a:r>
            <a:r>
              <a:rPr lang="en-US" dirty="0">
                <a:sym typeface="Wingdings" panose="05000000000000000000" pitchFamily="2" charset="2"/>
              </a:rPr>
              <a:t> I use this i</a:t>
            </a:r>
            <a:r>
              <a:rPr lang="en-US" dirty="0"/>
              <a:t>nstant stuff: </a:t>
            </a:r>
            <a:r>
              <a:rPr lang="en-US" dirty="0">
                <a:hlinkClick r:id="rId4"/>
              </a:rPr>
              <a:t>https://repl.it/languages/cpp</a:t>
            </a:r>
            <a:endParaRPr lang="en-US" dirty="0"/>
          </a:p>
          <a:p>
            <a:pPr lvl="1"/>
            <a:r>
              <a:rPr lang="en-US" dirty="0"/>
              <a:t>But be careful that everything here is public and only good for quick testing</a:t>
            </a:r>
          </a:p>
          <a:p>
            <a:pPr lvl="1"/>
            <a:r>
              <a:rPr lang="en-US" dirty="0"/>
              <a:t>If you do your </a:t>
            </a:r>
            <a:r>
              <a:rPr lang="en-US" dirty="0" err="1"/>
              <a:t>PSes</a:t>
            </a:r>
            <a:r>
              <a:rPr lang="en-US" dirty="0"/>
              <a:t> online like this, your code can become the source of plagiarism by others who Googled :O…</a:t>
            </a:r>
          </a:p>
          <a:p>
            <a:r>
              <a:rPr lang="en-US" dirty="0"/>
              <a:t>For PE preparation, I suggest that you learn to use </a:t>
            </a:r>
            <a:r>
              <a:rPr lang="en-US" dirty="0" err="1"/>
              <a:t>DevC</a:t>
            </a:r>
            <a:r>
              <a:rPr lang="en-US" dirty="0"/>
              <a:t>++ though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1746</Words>
  <Application>Microsoft Office PowerPoint</Application>
  <PresentationFormat>Widescreen</PresentationFormat>
  <Paragraphs>186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CS2040C</vt:lpstr>
      <vt:lpstr>Agenda for the First Lecture</vt:lpstr>
      <vt:lpstr>Lecturer: Dr STEVEN Halim</vt:lpstr>
      <vt:lpstr>77* of you… (quota 200 :O)</vt:lpstr>
      <vt:lpstr>77* of you (continued)</vt:lpstr>
      <vt:lpstr>PowerPoint Presentation</vt:lpstr>
      <vt:lpstr>VisuAlgo (https://visualgo.net)</vt:lpstr>
      <vt:lpstr>Flipped Classroom Strategies (for medium to large class)</vt:lpstr>
      <vt:lpstr>C++ IDE (or lack thereof)</vt:lpstr>
      <vt:lpstr>For Practical Exam (PE) on Week 06+11 (TBC)</vt:lpstr>
      <vt:lpstr>Steven’s CS2040C Private LumiNUS (https://www.comp.nus.edu.sg/~stevenha/cs2040c.html)</vt:lpstr>
      <vt:lpstr>Kattis Online Judge (OJ), NUS version :O (https://nus.kattis.com)</vt:lpstr>
      <vt:lpstr>Notes</vt:lpstr>
      <vt:lpstr>Demos, continued The actual Java/C++ lesson topics are written as comments in Java/C++ code; All source code will be zipped together and sent to you later</vt:lpstr>
      <vt:lpstr>Setting Expectations</vt:lpstr>
      <vt:lpstr>Help with Flipped Classroom</vt:lpstr>
      <vt:lpstr>Prelude to the First Real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CS2040C</dc:title>
  <dc:creator>Steven Halim</dc:creator>
  <cp:lastModifiedBy>Steven Halim</cp:lastModifiedBy>
  <cp:revision>229</cp:revision>
  <dcterms:created xsi:type="dcterms:W3CDTF">2017-08-11T03:34:03Z</dcterms:created>
  <dcterms:modified xsi:type="dcterms:W3CDTF">2019-08-16T06:48:13Z</dcterms:modified>
</cp:coreProperties>
</file>