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8" r:id="rId4"/>
    <p:sldId id="259" r:id="rId5"/>
    <p:sldId id="256" r:id="rId6"/>
    <p:sldId id="264" r:id="rId7"/>
    <p:sldId id="260" r:id="rId8"/>
    <p:sldId id="265" r:id="rId9"/>
    <p:sldId id="261" r:id="rId10"/>
    <p:sldId id="262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60" y="1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gs" Target="tags/tag7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箭头: 五边形 34"/>
          <p:cNvSpPr/>
          <p:nvPr userDrawn="1"/>
        </p:nvSpPr>
        <p:spPr>
          <a:xfrm>
            <a:off x="0" y="413146"/>
            <a:ext cx="942109" cy="584775"/>
          </a:xfrm>
          <a:prstGeom prst="homePlate">
            <a:avLst/>
          </a:prstGeom>
          <a:gradFill>
            <a:gsLst>
              <a:gs pos="0">
                <a:srgbClr val="B00002"/>
              </a:gs>
              <a:gs pos="100000">
                <a:srgbClr val="E70C12"/>
              </a:gs>
            </a:gsLst>
            <a:lin ang="0" scaled="1"/>
          </a:gradFill>
          <a:ln>
            <a:noFill/>
          </a:ln>
          <a:effectLst>
            <a:outerShdw blurRad="254000" dist="127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2870672" y="1030431"/>
            <a:ext cx="495306" cy="4779635"/>
            <a:chOff x="7636995" y="1679426"/>
            <a:chExt cx="421216" cy="4092334"/>
          </a:xfrm>
        </p:grpSpPr>
        <p:pic>
          <p:nvPicPr>
            <p:cNvPr id="4" name="图片 3"/>
            <p:cNvPicPr preferRelativeResize="0"/>
            <p:nvPr/>
          </p:nvPicPr>
          <p:blipFill rotWithShape="1">
            <a:blip r:embed="rId2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16200000" flipV="1">
              <a:off x="5801436" y="3514985"/>
              <a:ext cx="4092334" cy="42121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" name="图片 4"/>
            <p:cNvPicPr preferRelativeResize="0"/>
            <p:nvPr/>
          </p:nvPicPr>
          <p:blipFill rotWithShape="1">
            <a:blip r:embed="rId2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16200000" flipV="1">
              <a:off x="5801436" y="3514985"/>
              <a:ext cx="4092334" cy="42121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" name="任意多边形 4"/>
          <p:cNvSpPr/>
          <p:nvPr userDrawn="1"/>
        </p:nvSpPr>
        <p:spPr>
          <a:xfrm>
            <a:off x="2423042" y="2319266"/>
            <a:ext cx="7643595" cy="1592519"/>
          </a:xfrm>
          <a:custGeom>
            <a:avLst/>
            <a:gdLst>
              <a:gd name="connsiteX0" fmla="*/ 0 w 5229817"/>
              <a:gd name="connsiteY0" fmla="*/ 0 h 1429030"/>
              <a:gd name="connsiteX1" fmla="*/ 4515302 w 5229817"/>
              <a:gd name="connsiteY1" fmla="*/ 0 h 1429030"/>
              <a:gd name="connsiteX2" fmla="*/ 5229817 w 5229817"/>
              <a:gd name="connsiteY2" fmla="*/ 714515 h 1429030"/>
              <a:gd name="connsiteX3" fmla="*/ 5229816 w 5229817"/>
              <a:gd name="connsiteY3" fmla="*/ 714515 h 1429030"/>
              <a:gd name="connsiteX4" fmla="*/ 4515301 w 5229817"/>
              <a:gd name="connsiteY4" fmla="*/ 1429030 h 1429030"/>
              <a:gd name="connsiteX5" fmla="*/ 0 w 5229817"/>
              <a:gd name="connsiteY5" fmla="*/ 1429029 h 1429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9817" h="1429030">
                <a:moveTo>
                  <a:pt x="0" y="0"/>
                </a:moveTo>
                <a:lnTo>
                  <a:pt x="4515302" y="0"/>
                </a:lnTo>
                <a:cubicBezTo>
                  <a:pt x="4909918" y="0"/>
                  <a:pt x="5229817" y="319899"/>
                  <a:pt x="5229817" y="714515"/>
                </a:cubicBezTo>
                <a:lnTo>
                  <a:pt x="5229816" y="714515"/>
                </a:lnTo>
                <a:cubicBezTo>
                  <a:pt x="5229816" y="1109131"/>
                  <a:pt x="4909917" y="1429030"/>
                  <a:pt x="4515301" y="1429030"/>
                </a:cubicBezTo>
                <a:lnTo>
                  <a:pt x="0" y="1429029"/>
                </a:lnTo>
                <a:close/>
              </a:path>
            </a:pathLst>
          </a:custGeom>
          <a:gradFill>
            <a:gsLst>
              <a:gs pos="0">
                <a:srgbClr val="B00002"/>
              </a:gs>
              <a:gs pos="100000">
                <a:srgbClr val="E70C12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i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5" r="30758"/>
          <a:stretch>
            <a:fillRect/>
          </a:stretch>
        </p:blipFill>
        <p:spPr>
          <a:xfrm>
            <a:off x="-24558" y="0"/>
            <a:ext cx="4025348" cy="6858000"/>
          </a:xfrm>
          <a:prstGeom prst="rect">
            <a:avLst/>
          </a:prstGeom>
        </p:spPr>
      </p:pic>
      <p:sp>
        <p:nvSpPr>
          <p:cNvPr id="3" name="任意多边形: 形状 76"/>
          <p:cNvSpPr/>
          <p:nvPr userDrawn="1"/>
        </p:nvSpPr>
        <p:spPr>
          <a:xfrm>
            <a:off x="0" y="3269285"/>
            <a:ext cx="5304426" cy="1437615"/>
          </a:xfrm>
          <a:custGeom>
            <a:avLst/>
            <a:gdLst>
              <a:gd name="connsiteX0" fmla="*/ 5148624 w 5999018"/>
              <a:gd name="connsiteY0" fmla="*/ 0 h 1700788"/>
              <a:gd name="connsiteX1" fmla="*/ 3953495 w 5999018"/>
              <a:gd name="connsiteY1" fmla="*/ 0 h 1700788"/>
              <a:gd name="connsiteX2" fmla="*/ 1195129 w 5999018"/>
              <a:gd name="connsiteY2" fmla="*/ 0 h 1700788"/>
              <a:gd name="connsiteX3" fmla="*/ 0 w 5999018"/>
              <a:gd name="connsiteY3" fmla="*/ 0 h 1700788"/>
              <a:gd name="connsiteX4" fmla="*/ 0 w 5999018"/>
              <a:gd name="connsiteY4" fmla="*/ 1700788 h 1700788"/>
              <a:gd name="connsiteX5" fmla="*/ 1195129 w 5999018"/>
              <a:gd name="connsiteY5" fmla="*/ 1700788 h 1700788"/>
              <a:gd name="connsiteX6" fmla="*/ 3953495 w 5999018"/>
              <a:gd name="connsiteY6" fmla="*/ 1700788 h 1700788"/>
              <a:gd name="connsiteX7" fmla="*/ 5148624 w 5999018"/>
              <a:gd name="connsiteY7" fmla="*/ 1700788 h 1700788"/>
              <a:gd name="connsiteX8" fmla="*/ 5999018 w 5999018"/>
              <a:gd name="connsiteY8" fmla="*/ 850394 h 170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99018" h="1700788">
                <a:moveTo>
                  <a:pt x="5148624" y="0"/>
                </a:moveTo>
                <a:lnTo>
                  <a:pt x="3953495" y="0"/>
                </a:lnTo>
                <a:lnTo>
                  <a:pt x="1195129" y="0"/>
                </a:lnTo>
                <a:lnTo>
                  <a:pt x="0" y="0"/>
                </a:lnTo>
                <a:lnTo>
                  <a:pt x="0" y="1700788"/>
                </a:lnTo>
                <a:lnTo>
                  <a:pt x="1195129" y="1700788"/>
                </a:lnTo>
                <a:lnTo>
                  <a:pt x="3953495" y="1700788"/>
                </a:lnTo>
                <a:lnTo>
                  <a:pt x="5148624" y="1700788"/>
                </a:lnTo>
                <a:lnTo>
                  <a:pt x="5999018" y="850394"/>
                </a:lnTo>
                <a:close/>
              </a:path>
            </a:pathLst>
          </a:custGeom>
          <a:gradFill>
            <a:gsLst>
              <a:gs pos="0">
                <a:srgbClr val="B00002"/>
              </a:gs>
              <a:gs pos="100000">
                <a:srgbClr val="E70C12"/>
              </a:gs>
            </a:gsLst>
            <a:lin ang="0" scaled="1"/>
          </a:gradFill>
          <a:ln>
            <a:noFill/>
          </a:ln>
          <a:effectLst>
            <a:outerShdw blurRad="254000" dist="127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99" t="430" r="20469" b="4660"/>
          <a:stretch>
            <a:fillRect/>
          </a:stretch>
        </p:blipFill>
        <p:spPr>
          <a:xfrm>
            <a:off x="7656071" y="1907819"/>
            <a:ext cx="4535929" cy="3006676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435340" y="1907819"/>
            <a:ext cx="11460595" cy="30106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67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1416818" y="1601876"/>
            <a:ext cx="1433897" cy="695739"/>
          </a:xfrm>
          <a:prstGeom prst="rect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13"/>
          <p:cNvSpPr/>
          <p:nvPr userDrawn="1"/>
        </p:nvSpPr>
        <p:spPr>
          <a:xfrm>
            <a:off x="0" y="1458771"/>
            <a:ext cx="2864941" cy="981947"/>
          </a:xfrm>
          <a:custGeom>
            <a:avLst/>
            <a:gdLst>
              <a:gd name="connsiteX0" fmla="*/ 0 w 2864941"/>
              <a:gd name="connsiteY0" fmla="*/ 0 h 981947"/>
              <a:gd name="connsiteX1" fmla="*/ 2864941 w 2864941"/>
              <a:gd name="connsiteY1" fmla="*/ 0 h 981947"/>
              <a:gd name="connsiteX2" fmla="*/ 2041802 w 2864941"/>
              <a:gd name="connsiteY2" fmla="*/ 981947 h 981947"/>
              <a:gd name="connsiteX3" fmla="*/ 0 w 2864941"/>
              <a:gd name="connsiteY3" fmla="*/ 981947 h 98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4941" h="981947">
                <a:moveTo>
                  <a:pt x="0" y="0"/>
                </a:moveTo>
                <a:lnTo>
                  <a:pt x="2864941" y="0"/>
                </a:lnTo>
                <a:lnTo>
                  <a:pt x="2041802" y="981947"/>
                </a:lnTo>
                <a:lnTo>
                  <a:pt x="0" y="98194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 b="1" dirty="0"/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9255510" y="4503873"/>
            <a:ext cx="3038061" cy="652026"/>
            <a:chOff x="9013270" y="4438183"/>
            <a:chExt cx="3178730" cy="795131"/>
          </a:xfrm>
        </p:grpSpPr>
        <p:sp>
          <p:nvSpPr>
            <p:cNvPr id="18" name="矩形 17"/>
            <p:cNvSpPr/>
            <p:nvPr/>
          </p:nvSpPr>
          <p:spPr>
            <a:xfrm>
              <a:off x="9352722" y="4438184"/>
              <a:ext cx="2839278" cy="79513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9013270" y="4438183"/>
              <a:ext cx="339452" cy="643598"/>
            </a:xfrm>
            <a:prstGeom prst="rtTriangle">
              <a:avLst/>
            </a:prstGeom>
            <a:solidFill>
              <a:srgbClr val="A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116850" y="4573828"/>
            <a:ext cx="1639810" cy="5781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燕尾形 29"/>
          <p:cNvSpPr/>
          <p:nvPr userDrawn="1"/>
        </p:nvSpPr>
        <p:spPr>
          <a:xfrm>
            <a:off x="599136" y="552449"/>
            <a:ext cx="333375" cy="309995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燕尾形 34"/>
          <p:cNvSpPr/>
          <p:nvPr userDrawn="1"/>
        </p:nvSpPr>
        <p:spPr>
          <a:xfrm>
            <a:off x="318581" y="552449"/>
            <a:ext cx="337705" cy="309995"/>
          </a:xfrm>
          <a:prstGeom prst="chevron">
            <a:avLst/>
          </a:prstGeom>
          <a:solidFill>
            <a:srgbClr val="B50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080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1"/>
            <a:ext cx="12192000" cy="5079999"/>
          </a:xfrm>
          <a:prstGeom prst="rect">
            <a:avLst/>
          </a:prstGeom>
          <a:blipFill dpi="0" rotWithShape="1">
            <a:blip r:embed="rId3">
              <a:alphaModFix amt="9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kern="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tags" Target="../tags/tag5.xml"/><Relationship Id="rId4" Type="http://schemas.openxmlformats.org/officeDocument/2006/relationships/image" Target="../media/image10.png"/><Relationship Id="rId3" Type="http://schemas.openxmlformats.org/officeDocument/2006/relationships/tags" Target="../tags/tag4.xml"/><Relationship Id="rId2" Type="http://schemas.openxmlformats.org/officeDocument/2006/relationships/image" Target="../media/image9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51230" y="402590"/>
            <a:ext cx="87534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进度安排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951230" y="1185545"/>
          <a:ext cx="10436225" cy="5347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3815"/>
                <a:gridCol w="7852410"/>
              </a:tblGrid>
              <a:tr h="70548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900" spc="130">
                          <a:latin typeface="微软雅黑" panose="020B0503020204020204" charset="-122"/>
                          <a:ea typeface="微软雅黑" panose="020B0503020204020204" charset="-122"/>
                        </a:rPr>
                        <a:t>时间</a:t>
                      </a:r>
                      <a:endParaRPr lang="zh-CN" altLang="en-US" sz="1900" spc="13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900" spc="130">
                          <a:latin typeface="微软雅黑" panose="020B0503020204020204" charset="-122"/>
                          <a:ea typeface="微软雅黑" panose="020B0503020204020204" charset="-122"/>
                        </a:rPr>
                        <a:t>计划</a:t>
                      </a:r>
                      <a:endParaRPr lang="zh-CN" altLang="en-US" sz="1900" spc="13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/>
                </a:tc>
              </a:tr>
              <a:tr h="66357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spc="130">
                          <a:latin typeface="微软雅黑" panose="020B0503020204020204" charset="-122"/>
                          <a:ea typeface="微软雅黑" panose="020B0503020204020204" charset="-122"/>
                        </a:rPr>
                        <a:t>第</a:t>
                      </a:r>
                      <a:r>
                        <a:rPr lang="en-US" altLang="zh-CN" sz="1700" spc="130">
                          <a:latin typeface="微软雅黑" panose="020B0503020204020204" charset="-122"/>
                          <a:ea typeface="微软雅黑" panose="020B0503020204020204" charset="-122"/>
                        </a:rPr>
                        <a:t>6～7</a:t>
                      </a:r>
                      <a:r>
                        <a:rPr lang="zh-CN" altLang="en-US" sz="1700" spc="130">
                          <a:latin typeface="微软雅黑" panose="020B0503020204020204" charset="-122"/>
                          <a:ea typeface="微软雅黑" panose="020B0503020204020204" charset="-122"/>
                        </a:rPr>
                        <a:t>周</a:t>
                      </a:r>
                      <a:endParaRPr lang="zh-CN" altLang="en-US" sz="1700" spc="13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spc="13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开展各个硬件模块的学习</a:t>
                      </a:r>
                      <a:r>
                        <a:rPr lang="en-US" altLang="zh-CN" sz="1700" spc="13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，</a:t>
                      </a:r>
                      <a:r>
                        <a:rPr lang="zh-CN" altLang="en-US" sz="1700" spc="13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搭建模型推理训练环境</a:t>
                      </a:r>
                      <a:endParaRPr lang="zh-CN" altLang="en-US" sz="1700" spc="13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/>
                </a:tc>
              </a:tr>
              <a:tr h="66357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spc="130">
                          <a:latin typeface="微软雅黑" panose="020B0503020204020204" charset="-122"/>
                          <a:ea typeface="微软雅黑" panose="020B0503020204020204" charset="-122"/>
                        </a:rPr>
                        <a:t>第</a:t>
                      </a:r>
                      <a:r>
                        <a:rPr lang="en-US" altLang="zh-CN" sz="1700" spc="13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r>
                        <a:rPr lang="zh-CN" altLang="en-US" sz="1700" spc="130">
                          <a:latin typeface="微软雅黑" panose="020B0503020204020204" charset="-122"/>
                          <a:ea typeface="微软雅黑" panose="020B0503020204020204" charset="-122"/>
                        </a:rPr>
                        <a:t>周</a:t>
                      </a:r>
                      <a:endParaRPr lang="zh-CN" altLang="en-US" sz="1700" spc="13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spc="13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开展模型推理训练，调试氛围灯模块</a:t>
                      </a:r>
                      <a:endParaRPr lang="zh-CN" altLang="en-US" sz="1700" spc="13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/>
                </a:tc>
              </a:tr>
              <a:tr h="66230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spc="130">
                          <a:latin typeface="微软雅黑" panose="020B0503020204020204" charset="-122"/>
                          <a:ea typeface="微软雅黑" panose="020B0503020204020204" charset="-122"/>
                        </a:rPr>
                        <a:t>第</a:t>
                      </a:r>
                      <a:r>
                        <a:rPr lang="en-US" altLang="zh-CN" sz="1700" spc="130">
                          <a:latin typeface="微软雅黑" panose="020B0503020204020204" charset="-122"/>
                          <a:ea typeface="微软雅黑" panose="020B0503020204020204" charset="-122"/>
                        </a:rPr>
                        <a:t>9</a:t>
                      </a:r>
                      <a:r>
                        <a:rPr lang="zh-CN" altLang="en-US" sz="1700" spc="130">
                          <a:latin typeface="微软雅黑" panose="020B0503020204020204" charset="-122"/>
                          <a:ea typeface="微软雅黑" panose="020B0503020204020204" charset="-122"/>
                        </a:rPr>
                        <a:t>周</a:t>
                      </a:r>
                      <a:endParaRPr lang="zh-CN" altLang="en-US" sz="1700" spc="13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spc="13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搭建音乐播放模块，测试情绪识别，进行有关功能的整合</a:t>
                      </a:r>
                      <a:endParaRPr lang="en-US" altLang="zh-CN" sz="1700" spc="13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/>
                </a:tc>
              </a:tr>
              <a:tr h="66357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spc="13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第</a:t>
                      </a:r>
                      <a:r>
                        <a:rPr lang="en-US" altLang="zh-CN" sz="1700" spc="13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10</a:t>
                      </a:r>
                      <a:r>
                        <a:rPr lang="zh-CN" altLang="en-US" sz="1700" spc="13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周</a:t>
                      </a:r>
                      <a:endParaRPr lang="zh-CN" altLang="en-US" sz="1700" spc="13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spc="13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进一步完善情绪识别系统</a:t>
                      </a:r>
                      <a:r>
                        <a:rPr lang="en-US" altLang="zh-CN" sz="1700" spc="13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，</a:t>
                      </a:r>
                      <a:r>
                        <a:rPr lang="zh-CN" altLang="en-US" sz="1700" spc="13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搭建蓝牙模块</a:t>
                      </a:r>
                      <a:endParaRPr lang="zh-CN" altLang="en-US" sz="1700" spc="13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/>
                </a:tc>
              </a:tr>
              <a:tr h="6629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spc="13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第</a:t>
                      </a:r>
                      <a:r>
                        <a:rPr lang="en-US" altLang="zh-CN" sz="1700" spc="13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11</a:t>
                      </a:r>
                      <a:r>
                        <a:rPr lang="zh-CN" altLang="en-US" sz="1700" spc="13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周</a:t>
                      </a:r>
                      <a:endParaRPr lang="zh-CN" altLang="en-US" sz="1700" spc="13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spc="13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搭建语音模块，完成上位机下位机之间的通信与控制</a:t>
                      </a:r>
                      <a:endParaRPr lang="zh-CN" altLang="en-US" sz="1700" spc="13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/>
                </a:tc>
              </a:tr>
              <a:tr h="66357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spc="13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第</a:t>
                      </a:r>
                      <a:r>
                        <a:rPr lang="en-US" altLang="zh-CN" sz="1700" spc="13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12</a:t>
                      </a:r>
                      <a:r>
                        <a:rPr lang="zh-CN" altLang="en-US" sz="1700" spc="13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周</a:t>
                      </a:r>
                      <a:endParaRPr lang="zh-CN" altLang="en-US" sz="1700" spc="13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spc="13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初步得到成品</a:t>
                      </a:r>
                      <a:r>
                        <a:rPr lang="en-US" altLang="zh-CN" sz="1700" spc="13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，</a:t>
                      </a:r>
                      <a:r>
                        <a:rPr lang="zh-CN" altLang="en-US" sz="1700" spc="13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整理所有代码</a:t>
                      </a:r>
                      <a:r>
                        <a:rPr lang="en-US" altLang="zh-CN" sz="1700" spc="13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，</a:t>
                      </a:r>
                      <a:r>
                        <a:rPr lang="zh-CN" altLang="en-US" sz="1700" spc="13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撰写实验报告</a:t>
                      </a:r>
                      <a:endParaRPr lang="en-US" altLang="zh-CN" sz="1700" spc="13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/>
                </a:tc>
              </a:tr>
              <a:tr h="6629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spc="13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第</a:t>
                      </a:r>
                      <a:r>
                        <a:rPr lang="en-US" altLang="zh-CN" sz="1700" spc="13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13</a:t>
                      </a:r>
                      <a:r>
                        <a:rPr lang="zh-CN" altLang="en-US" sz="1700" spc="13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周</a:t>
                      </a:r>
                      <a:endParaRPr lang="zh-CN" altLang="en-US" sz="1700" spc="13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spc="13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制作作品讲解</a:t>
                      </a:r>
                      <a:r>
                        <a:rPr lang="en-US" altLang="zh-CN" sz="1700" spc="13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ppt</a:t>
                      </a:r>
                      <a:r>
                        <a:rPr lang="zh-CN" altLang="en-US" sz="1700" spc="13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，对有问题的相关功能与代码再次进行调试</a:t>
                      </a:r>
                      <a:endParaRPr lang="zh-CN" altLang="en-US" sz="1700" spc="13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51230" y="402590"/>
            <a:ext cx="87534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人员分工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951230" y="1185545"/>
          <a:ext cx="10436225" cy="4823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3815"/>
                <a:gridCol w="7852410"/>
              </a:tblGrid>
              <a:tr h="101346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900" spc="130">
                          <a:latin typeface="微软雅黑" panose="020B0503020204020204" charset="-122"/>
                          <a:ea typeface="微软雅黑" panose="020B0503020204020204" charset="-122"/>
                        </a:rPr>
                        <a:t>组员</a:t>
                      </a:r>
                      <a:endParaRPr lang="zh-CN" altLang="en-US" sz="1900" spc="13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900" spc="130">
                          <a:latin typeface="微软雅黑" panose="020B0503020204020204" charset="-122"/>
                          <a:ea typeface="微软雅黑" panose="020B0503020204020204" charset="-122"/>
                        </a:rPr>
                        <a:t>分工</a:t>
                      </a:r>
                      <a:endParaRPr lang="zh-CN" altLang="en-US" sz="1900" spc="13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/>
                </a:tc>
              </a:tr>
              <a:tr h="9525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spc="13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王</a:t>
                      </a:r>
                      <a:endParaRPr lang="zh-CN" altLang="en-US" sz="1700" spc="13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700" spc="13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进行推理环境平台的</a:t>
                      </a:r>
                      <a:r>
                        <a:rPr lang="zh-CN" altLang="en-US" sz="1700" spc="130">
                          <a:latin typeface="微软雅黑" panose="020B0503020204020204" charset="-122"/>
                          <a:ea typeface="微软雅黑" panose="020B0503020204020204" charset="-122"/>
                        </a:rPr>
                        <a:t>搭建，建立上</a:t>
                      </a:r>
                      <a:r>
                        <a:rPr lang="zh-CN" altLang="en-US" sz="1700" spc="13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zh-CN" altLang="en-US" sz="1700" spc="130">
                          <a:latin typeface="微软雅黑" panose="020B0503020204020204" charset="-122"/>
                          <a:ea typeface="微软雅黑" panose="020B0503020204020204" charset="-122"/>
                        </a:rPr>
                        <a:t>下位机之间的连接，</a:t>
                      </a:r>
                      <a:endParaRPr lang="en-US" altLang="zh-CN" sz="1700" spc="13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700" spc="13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开展模型推理研究</a:t>
                      </a:r>
                      <a:endParaRPr lang="zh-CN" altLang="en-US" sz="1700" spc="13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/>
                </a:tc>
              </a:tr>
              <a:tr h="95377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spc="13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蔡</a:t>
                      </a:r>
                      <a:endParaRPr lang="zh-CN" altLang="en-US" sz="1700" spc="13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700" spc="13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情绪识别、音乐分类相关算法挖掘及编写，</a:t>
                      </a:r>
                      <a:endParaRPr lang="en-US" altLang="zh-CN" sz="1700" spc="13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700" spc="13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开展模型训练</a:t>
                      </a:r>
                      <a:endParaRPr lang="zh-CN" altLang="en-US" sz="1700" spc="13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/>
                </a:tc>
              </a:tr>
              <a:tr h="95059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spc="13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唐</a:t>
                      </a:r>
                      <a:endParaRPr lang="zh-CN" altLang="en-US" sz="1700" spc="13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spc="130">
                          <a:latin typeface="微软雅黑" panose="020B0503020204020204" charset="-122"/>
                          <a:ea typeface="微软雅黑" panose="020B0503020204020204" charset="-122"/>
                        </a:rPr>
                        <a:t>MCU</a:t>
                      </a:r>
                      <a:r>
                        <a:rPr lang="zh-CN" altLang="en-US" sz="1700" spc="130">
                          <a:latin typeface="微软雅黑" panose="020B0503020204020204" charset="-122"/>
                          <a:ea typeface="微软雅黑" panose="020B0503020204020204" charset="-122"/>
                        </a:rPr>
                        <a:t>灯带、语音模块搭建</a:t>
                      </a:r>
                      <a:endParaRPr lang="zh-CN" altLang="en-US" sz="1700" spc="13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/>
                </a:tc>
              </a:tr>
              <a:tr h="95313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spc="13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王</a:t>
                      </a:r>
                      <a:endParaRPr lang="zh-CN" altLang="en-US" sz="1700" spc="13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700" spc="130">
                          <a:latin typeface="微软雅黑" panose="020B0503020204020204" charset="-122"/>
                          <a:ea typeface="微软雅黑" panose="020B0503020204020204" charset="-122"/>
                        </a:rPr>
                        <a:t>MCU</a:t>
                      </a:r>
                      <a:r>
                        <a:rPr lang="zh-CN" altLang="en-US" sz="1700" spc="130">
                          <a:latin typeface="微软雅黑" panose="020B0503020204020204" charset="-122"/>
                          <a:ea typeface="微软雅黑" panose="020B0503020204020204" charset="-122"/>
                        </a:rPr>
                        <a:t>显示屏、音乐播放、语音模块搭建</a:t>
                      </a:r>
                      <a:endParaRPr lang="zh-CN" altLang="en-US" sz="1700" spc="13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700" spc="13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9415" y="302260"/>
            <a:ext cx="7176135" cy="1072515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基于情绪感知的智能灯光音乐交互系统</a:t>
            </a:r>
            <a:br>
              <a:rPr lang="zh-CN" altLang="en-US"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</a:br>
            <a:r>
              <a:rPr lang="en-US" altLang="zh-CN"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Atlas</a:t>
            </a:r>
            <a:r>
              <a:rPr lang="zh-CN" altLang="en-US"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开发板部分：</a:t>
            </a:r>
            <a:endParaRPr lang="en-US" altLang="zh-CN" sz="32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6550" y="1513840"/>
            <a:ext cx="7724140" cy="4817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/>
              <a:t>蔡：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6</a:t>
            </a:r>
            <a:r>
              <a:rPr lang="zh-CN" altLang="en-US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周：</a:t>
            </a:r>
            <a:r>
              <a:rPr lang="zh-CN" altLang="en-US" sz="2400"/>
              <a:t>学习</a:t>
            </a:r>
            <a:r>
              <a:rPr lang="en-US" altLang="zh-CN" sz="2400"/>
              <a:t>“</a:t>
            </a:r>
            <a:r>
              <a:rPr lang="zh-CN" altLang="en-US" sz="2400"/>
              <a:t>人脸情绪识别</a:t>
            </a:r>
            <a:r>
              <a:rPr lang="en-US" altLang="zh-CN" sz="2400"/>
              <a:t>”</a:t>
            </a:r>
            <a:r>
              <a:rPr lang="zh-CN" altLang="en-US" sz="2400"/>
              <a:t>、</a:t>
            </a:r>
            <a:r>
              <a:rPr lang="en-US" altLang="zh-CN" sz="2400"/>
              <a:t>“</a:t>
            </a:r>
            <a:r>
              <a:rPr lang="zh-CN" altLang="en-US" sz="2400"/>
              <a:t>音乐情绪分类器</a:t>
            </a:r>
            <a:r>
              <a:rPr lang="en-US" altLang="zh-CN" sz="2400"/>
              <a:t>”</a:t>
            </a:r>
            <a:r>
              <a:rPr lang="zh-CN" altLang="en-US" sz="2400"/>
              <a:t>相关算法；</a:t>
            </a:r>
            <a:r>
              <a:rPr lang="zh-CN" altLang="en-US" sz="2400">
                <a:sym typeface="+mn-ea"/>
              </a:rPr>
              <a:t>搜集深度学习模型所需要的相关数据集。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7</a:t>
            </a:r>
            <a:r>
              <a:rPr lang="zh-CN" altLang="en-US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周：编写</a:t>
            </a:r>
            <a:r>
              <a:rPr lang="en-US" altLang="zh-CN" sz="2400">
                <a:sym typeface="+mn-ea"/>
              </a:rPr>
              <a:t>“</a:t>
            </a:r>
            <a:r>
              <a:rPr lang="zh-CN" altLang="en-US" sz="2400">
                <a:sym typeface="+mn-ea"/>
              </a:rPr>
              <a:t>人脸情绪识别</a:t>
            </a:r>
            <a:r>
              <a:rPr lang="en-US" altLang="zh-CN" sz="2400">
                <a:sym typeface="+mn-ea"/>
              </a:rPr>
              <a:t>”</a:t>
            </a:r>
            <a:r>
              <a:rPr lang="zh-CN" altLang="en-US" sz="2400">
                <a:sym typeface="+mn-ea"/>
              </a:rPr>
              <a:t>模型代码，通过训练得到模型、</a:t>
            </a:r>
            <a:r>
              <a:rPr lang="zh-CN" altLang="en-US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编写</a:t>
            </a:r>
            <a:r>
              <a:rPr lang="zh-CN" altLang="en-US" sz="2400">
                <a:sym typeface="+mn-ea"/>
              </a:rPr>
              <a:t>调用测试代码。</a:t>
            </a:r>
            <a:endParaRPr lang="zh-CN" altLang="en-US" sz="2400"/>
          </a:p>
          <a:p>
            <a:pPr indent="0">
              <a:buFont typeface="Arial" panose="020B0604020202020204" pitchFamily="34" charset="0"/>
              <a:buNone/>
            </a:pP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8</a:t>
            </a:r>
            <a:r>
              <a:rPr lang="zh-CN" altLang="en-US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周：编写</a:t>
            </a:r>
            <a:r>
              <a:rPr lang="en-US" altLang="zh-CN" sz="2400">
                <a:sym typeface="+mn-ea"/>
              </a:rPr>
              <a:t>“</a:t>
            </a:r>
            <a:r>
              <a:rPr lang="zh-CN" altLang="en-US" sz="2400">
                <a:sym typeface="+mn-ea"/>
              </a:rPr>
              <a:t>音乐情绪分类器</a:t>
            </a:r>
            <a:r>
              <a:rPr lang="en-US" altLang="zh-CN" sz="2400">
                <a:sym typeface="+mn-ea"/>
              </a:rPr>
              <a:t>”</a:t>
            </a:r>
            <a:r>
              <a:rPr lang="zh-CN" altLang="en-US" sz="2400">
                <a:sym typeface="+mn-ea"/>
              </a:rPr>
              <a:t>模型代码，通过训练得到模型</a:t>
            </a:r>
            <a:r>
              <a:rPr lang="zh-CN" altLang="en-US" sz="2400">
                <a:sym typeface="+mn-ea"/>
              </a:rPr>
              <a:t>、</a:t>
            </a:r>
            <a:r>
              <a:rPr lang="zh-CN" altLang="en-US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编写</a:t>
            </a:r>
            <a:r>
              <a:rPr lang="zh-CN" altLang="en-US" sz="2400">
                <a:sym typeface="+mn-ea"/>
              </a:rPr>
              <a:t>调用测试代码。</a:t>
            </a: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9</a:t>
            </a:r>
            <a:r>
              <a:rPr lang="zh-CN" altLang="en-US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周：</a:t>
            </a:r>
            <a:r>
              <a:rPr lang="zh-CN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由于测试后发现原模型（卷积神经网络）效果不佳，猜测可能是模型不好、过拟合，于是重新用其他算法</a:t>
            </a:r>
            <a:r>
              <a:rPr lang="en-US" altLang="zh-CN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(kmeans)</a:t>
            </a:r>
            <a:r>
              <a:rPr lang="zh-CN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训练了模型。</a:t>
            </a:r>
            <a:endParaRPr lang="zh-CN" altLang="en-US" sz="2400" spc="13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spc="13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357360" y="2163445"/>
            <a:ext cx="2350770" cy="8674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999220" y="3345815"/>
            <a:ext cx="3067050" cy="4432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46795" y="4215130"/>
            <a:ext cx="3419475" cy="18954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9415" y="302260"/>
            <a:ext cx="7176135" cy="1072515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基于情绪感知的智能灯光音乐交互系统</a:t>
            </a:r>
            <a:br>
              <a:rPr lang="zh-CN" altLang="en-US"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</a:br>
            <a:r>
              <a:rPr lang="en-US" altLang="zh-CN"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Atlas</a:t>
            </a:r>
            <a:r>
              <a:rPr lang="zh-CN" altLang="en-US"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开发板部分：</a:t>
            </a:r>
            <a:endParaRPr lang="en-US" altLang="zh-CN" sz="32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6550" y="1513840"/>
            <a:ext cx="6713855" cy="4817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/>
              <a:t>蔡：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pc="130">
                <a:latin typeface="微软雅黑" panose="020B0503020204020204" charset="-122"/>
                <a:ea typeface="微软雅黑" panose="020B0503020204020204" charset="-122"/>
              </a:rPr>
              <a:t>接下来的计划：</a:t>
            </a:r>
            <a:endParaRPr lang="zh-CN" altLang="en-US" spc="13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pc="130">
                <a:latin typeface="微软雅黑" panose="020B0503020204020204" charset="-122"/>
                <a:ea typeface="微软雅黑" panose="020B0503020204020204" charset="-122"/>
              </a:rPr>
              <a:t>GUI</a:t>
            </a:r>
            <a:r>
              <a:rPr lang="zh-CN" altLang="en-US" spc="130">
                <a:latin typeface="微软雅黑" panose="020B0503020204020204" charset="-122"/>
                <a:ea typeface="微软雅黑" panose="020B0503020204020204" charset="-122"/>
              </a:rPr>
              <a:t>桌面应用：制作、完善平台，预计能做成一个软件。（本地将下载的歌曲导入开发板进行测试，并保存结果，传输到下位机）</a:t>
            </a:r>
            <a:r>
              <a:rPr lang="zh-CN" altLang="en-US" spc="13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现在在写代码，还没完全做好。</a:t>
            </a:r>
            <a:endParaRPr lang="zh-CN" altLang="en-US" spc="13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pc="13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接下来如果有时间就做一个云平台。</a:t>
            </a:r>
            <a:r>
              <a:rPr lang="zh-CN" altLang="en-US" spc="13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使用Flask构建Web服务，创建一个服务器（难点在于前端界面开发（</a:t>
            </a:r>
            <a:r>
              <a:rPr lang="en-US" altLang="zh-CN" spc="13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HTML)</a:t>
            </a:r>
            <a:r>
              <a:rPr lang="zh-CN" altLang="en-US" spc="13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、交互逻辑（</a:t>
            </a:r>
            <a:r>
              <a:rPr lang="en-US" altLang="zh-CN" spc="13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JAVA)</a:t>
            </a:r>
            <a:r>
              <a:rPr lang="zh-CN" altLang="en-US" spc="13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pc="13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也可以直接使用阿里云平台等付费应用。</a:t>
            </a:r>
            <a:endParaRPr lang="zh-CN" altLang="en-US" spc="13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pc="13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因为在开发板</a:t>
            </a:r>
            <a:r>
              <a:rPr lang="en-US" altLang="zh-CN" spc="13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Atlas</a:t>
            </a:r>
            <a:r>
              <a:rPr lang="zh-CN" altLang="en-US" spc="13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安装</a:t>
            </a:r>
            <a:r>
              <a:rPr lang="en-US" altLang="zh-CN" spc="13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kmeans</a:t>
            </a:r>
            <a:r>
              <a:rPr lang="zh-CN" altLang="en-US" spc="13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所需要的包比较麻烦（包太多了、内存不够）。所以需要硬编码，将模型转化成数组，保存在运行脚本里面。</a:t>
            </a:r>
            <a:endParaRPr lang="zh-CN" altLang="en-US" spc="13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pc="13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在传统的机器学习流程中，首先需要使用训练数据来训练 KMeans 模型。训练完成后，模型会学习到一些关键参数，例如聚类中心（centroids）和每个数据点的标签（labels）</a:t>
            </a:r>
            <a:endParaRPr lang="zh-CN" altLang="en-US" spc="130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pc="13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将训练好的模型的关键参数（如聚类中心）直接嵌入到代码中。</a:t>
            </a:r>
            <a:r>
              <a:rPr lang="zh-CN" altLang="en-US" spc="13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（之前做过</a:t>
            </a:r>
            <a:r>
              <a:rPr lang="en-US" altLang="zh-CN" spc="13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CNN</a:t>
            </a:r>
            <a:r>
              <a:rPr lang="zh-CN" altLang="en-US" spc="13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的硬编码，</a:t>
            </a:r>
            <a:r>
              <a:rPr lang="en-US" altLang="zh-CN" spc="13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kmeans</a:t>
            </a:r>
            <a:r>
              <a:rPr lang="zh-CN" altLang="en-US" spc="13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会更简单）</a:t>
            </a:r>
            <a:endParaRPr lang="zh-CN" altLang="en-US" spc="130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pc="13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pc="13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pc="13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pc="13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72300" y="1374775"/>
            <a:ext cx="5101590" cy="31711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9415" y="302260"/>
            <a:ext cx="7176135" cy="1072515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基于情绪感知的智能灯光音乐交互系统</a:t>
            </a:r>
            <a:br>
              <a:rPr lang="zh-CN" altLang="en-US"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</a:br>
            <a:r>
              <a:rPr lang="en-US" altLang="zh-CN"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Atlas</a:t>
            </a:r>
            <a:r>
              <a:rPr lang="zh-CN" altLang="en-US"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开发板部分：</a:t>
            </a:r>
            <a:endParaRPr lang="en-US" altLang="zh-CN" sz="32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0980" y="1513840"/>
            <a:ext cx="11741785" cy="51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/>
              <a:t>王：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6</a:t>
            </a:r>
            <a:r>
              <a:rPr lang="zh-CN" altLang="en-US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周：学习上</a:t>
            </a:r>
            <a:r>
              <a:rPr lang="zh-CN" altLang="en-US" sz="2400" spc="13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zh-CN" altLang="en-US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下位机之间的连接方法</a:t>
            </a:r>
            <a:r>
              <a:rPr lang="zh-CN" altLang="en-US" sz="2400">
                <a:sym typeface="+mn-ea"/>
              </a:rPr>
              <a:t>；搜集深度学习模型所需要的相关数据集。</a:t>
            </a:r>
            <a:endParaRPr lang="zh-CN" altLang="en-US" sz="2400"/>
          </a:p>
          <a:p>
            <a:pPr indent="0">
              <a:buFont typeface="Arial" panose="020B0604020202020204" pitchFamily="34" charset="0"/>
              <a:buNone/>
            </a:pP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7</a:t>
            </a:r>
            <a:r>
              <a:rPr lang="zh-CN" altLang="en-US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周：重新配置</a:t>
            </a:r>
            <a:r>
              <a:rPr lang="en-US" altLang="zh-CN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Atlas</a:t>
            </a:r>
            <a:r>
              <a:rPr lang="zh-CN" altLang="en-US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IP</a:t>
            </a:r>
            <a:r>
              <a:rPr lang="zh-CN" altLang="en-US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地址，完成电脑与开发板的联网共享（仅使用一条</a:t>
            </a:r>
            <a:r>
              <a:rPr lang="en-US" altLang="zh-CN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USB</a:t>
            </a:r>
            <a:r>
              <a:rPr lang="zh-CN" altLang="en-US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线，不再需要网线，更加便捷）；在开发板上下载所需要的包。</a:t>
            </a: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8</a:t>
            </a:r>
            <a:r>
              <a:rPr lang="zh-CN" altLang="en-US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周：将训练完成的</a:t>
            </a:r>
            <a:r>
              <a:rPr lang="en-US" altLang="zh-CN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.h5</a:t>
            </a:r>
            <a:r>
              <a:rPr lang="zh-CN" altLang="en-US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文件导入开发板中，并使用</a:t>
            </a:r>
            <a:r>
              <a:rPr lang="en-US" altLang="zh-CN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ATC</a:t>
            </a:r>
            <a:r>
              <a:rPr lang="zh-CN" altLang="en-US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工具将模型转化成</a:t>
            </a:r>
            <a:r>
              <a:rPr lang="en-US" altLang="zh-CN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Atlas</a:t>
            </a:r>
            <a:r>
              <a:rPr lang="zh-CN" altLang="en-US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开发板能识别调用运行的</a:t>
            </a:r>
            <a:r>
              <a:rPr lang="en-US" altLang="zh-CN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.om</a:t>
            </a:r>
            <a:r>
              <a:rPr lang="zh-CN" altLang="en-US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</a:t>
            </a:r>
            <a:endParaRPr lang="zh-CN" altLang="en-US" sz="2400" spc="13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spc="13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9</a:t>
            </a:r>
            <a:r>
              <a:rPr lang="zh-CN" altLang="en-US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周：连接并测试摄像头，目前遇到困难（换了好几个摄像头，只有一款可以插入板子；</a:t>
            </a:r>
            <a:r>
              <a:rPr lang="zh-CN" altLang="en-US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安装摄像头的驱动错误，问了客服说是缺少一些系统文件，客服让我们重新制卡尝试一下，但是现在网上已经下架相关的驱动文件了）</a:t>
            </a:r>
            <a:endParaRPr lang="zh-CN" altLang="en-US" sz="2400" spc="13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spc="13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下策：使用</a:t>
            </a:r>
            <a:r>
              <a:rPr lang="en-US" altLang="zh-CN" sz="2400" spc="13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USB</a:t>
            </a:r>
            <a:r>
              <a:rPr lang="zh-CN" altLang="en-US" sz="2400" spc="13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连接到电脑相机</a:t>
            </a:r>
            <a:endParaRPr lang="zh-CN" altLang="en-US" sz="2400" spc="13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spc="13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spc="13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9415" y="302260"/>
            <a:ext cx="7176135" cy="1072515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基于情绪感知的智能灯光音乐交互系统</a:t>
            </a:r>
            <a:br>
              <a:rPr lang="zh-CN" altLang="en-US" sz="32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</a:br>
            <a:r>
              <a:rPr lang="en-US" altLang="zh-CN" sz="32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Atlas</a:t>
            </a:r>
            <a:r>
              <a:rPr lang="zh-CN" altLang="en-US" sz="32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开发板部分</a:t>
            </a:r>
            <a:r>
              <a:rPr lang="zh-CN" altLang="en-US" sz="32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：</a:t>
            </a:r>
            <a:endParaRPr lang="en-US" altLang="zh-CN" sz="32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6550" y="1513840"/>
            <a:ext cx="11453495" cy="4817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/>
              <a:t>王：</a:t>
            </a:r>
            <a:endParaRPr lang="en-US" altLang="zh-CN" sz="2400" dirty="0"/>
          </a:p>
          <a:p>
            <a:r>
              <a:rPr lang="zh-CN" altLang="en-US" sz="2400" dirty="0"/>
              <a:t>接下来的计划：</a:t>
            </a:r>
            <a:endParaRPr lang="en-US" altLang="zh-CN" sz="2400" dirty="0"/>
          </a:p>
          <a:p>
            <a:endParaRPr lang="zh-CN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继续调试摄像头模块，编写</a:t>
            </a:r>
            <a:r>
              <a:rPr lang="en-US" altLang="zh-CN" sz="2400" dirty="0"/>
              <a:t>CV</a:t>
            </a:r>
            <a:r>
              <a:rPr lang="zh-CN" altLang="en-US" sz="2400" dirty="0"/>
              <a:t>调用摄像头的脚本，测试情绪识别模型。（需要连续</a:t>
            </a:r>
            <a:r>
              <a:rPr lang="en-US" altLang="zh-CN" sz="2400" dirty="0"/>
              <a:t>5</a:t>
            </a:r>
            <a:r>
              <a:rPr lang="zh-CN" altLang="en-US" sz="2400" dirty="0"/>
              <a:t>秒拍摄，取</a:t>
            </a:r>
            <a:r>
              <a:rPr lang="en-US" altLang="zh-CN" sz="2400" dirty="0"/>
              <a:t>50</a:t>
            </a:r>
            <a:r>
              <a:rPr lang="zh-CN" altLang="en-US" sz="2400" dirty="0"/>
              <a:t>张拍摄截取的图片；将原本的调用模型脚本由</a:t>
            </a:r>
            <a:r>
              <a:rPr lang="en-US" altLang="zh-CN" sz="2400" dirty="0"/>
              <a:t>“</a:t>
            </a:r>
            <a:r>
              <a:rPr lang="zh-CN" altLang="en-US" sz="2400" dirty="0"/>
              <a:t>测试图片</a:t>
            </a:r>
            <a:r>
              <a:rPr lang="en-US" altLang="zh-CN" sz="2400" dirty="0"/>
              <a:t>”</a:t>
            </a:r>
            <a:r>
              <a:rPr lang="zh-CN" altLang="en-US" sz="2400" dirty="0"/>
              <a:t>改成</a:t>
            </a:r>
            <a:r>
              <a:rPr lang="en-US" altLang="zh-CN" sz="2400" dirty="0"/>
              <a:t>“</a:t>
            </a:r>
            <a:r>
              <a:rPr lang="zh-CN" altLang="en-US" sz="2400" dirty="0"/>
              <a:t>测试</a:t>
            </a:r>
            <a:r>
              <a:rPr lang="en-US" altLang="zh-CN" sz="2400" dirty="0"/>
              <a:t>50</a:t>
            </a:r>
            <a:r>
              <a:rPr lang="zh-CN" altLang="en-US" sz="2400" dirty="0"/>
              <a:t>张图片并且输出最高分的标签</a:t>
            </a:r>
            <a:r>
              <a:rPr lang="en-US" altLang="zh-CN" sz="2400" dirty="0"/>
              <a:t>”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进行推理模型的测试与优化，轻量化调用脚本，确保开发板内存够用。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研究</a:t>
            </a:r>
            <a:r>
              <a:rPr lang="en-US" altLang="zh-CN" sz="2400" dirty="0"/>
              <a:t>stm32</a:t>
            </a:r>
            <a:r>
              <a:rPr lang="zh-CN" altLang="en-US" sz="2400" dirty="0"/>
              <a:t>与</a:t>
            </a:r>
            <a:r>
              <a:rPr lang="en-US" altLang="zh-CN" sz="2400" dirty="0"/>
              <a:t>Atlas</a:t>
            </a:r>
            <a:r>
              <a:rPr lang="zh-CN" altLang="en-US" sz="2400" dirty="0"/>
              <a:t>之间的通信，进行有关功能的整合与控制，进行系统的集成测试。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9415" y="302260"/>
            <a:ext cx="7176135" cy="1072515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基于情绪感知的智能灯光音乐交互系统</a:t>
            </a:r>
            <a:br>
              <a:rPr lang="zh-CN" altLang="en-US"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</a:br>
            <a:r>
              <a:rPr lang="en-US" altLang="zh-CN"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STM32</a:t>
            </a:r>
            <a:r>
              <a:rPr lang="zh-CN" altLang="en-US"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单片机部分：</a:t>
            </a:r>
            <a:endParaRPr lang="en-US" altLang="zh-CN" sz="32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6550" y="1513840"/>
            <a:ext cx="7724140" cy="4817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/>
              <a:t>唐：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6</a:t>
            </a:r>
            <a:r>
              <a:rPr lang="zh-CN" altLang="en-US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周：学习</a:t>
            </a:r>
            <a:r>
              <a:rPr lang="en-US" altLang="zh-CN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WS2812</a:t>
            </a:r>
            <a:r>
              <a:rPr lang="zh-CN" altLang="en-US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灯带所用到的</a:t>
            </a:r>
            <a:r>
              <a:rPr lang="en-US" altLang="zh-CN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DMA</a:t>
            </a:r>
            <a:r>
              <a:rPr lang="zh-CN" altLang="en-US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数据传输方式、</a:t>
            </a:r>
            <a:r>
              <a:rPr lang="en-US" altLang="zh-CN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SPI</a:t>
            </a:r>
            <a:r>
              <a:rPr lang="zh-CN" altLang="en-US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通信、语音模块所用到的串口通信和外部中断代码等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/>
          </a:p>
          <a:p>
            <a:pPr indent="0">
              <a:buFont typeface="Arial" panose="020B0604020202020204" pitchFamily="34" charset="0"/>
              <a:buNone/>
            </a:pP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7</a:t>
            </a:r>
            <a:r>
              <a:rPr lang="zh-CN" altLang="en-US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周：初步实现上述代码的配置；实现</a:t>
            </a:r>
            <a:r>
              <a:rPr lang="en-US" altLang="zh-CN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WS2812</a:t>
            </a:r>
            <a:r>
              <a:rPr lang="zh-CN" altLang="en-US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灯带的各种灯光效果，如七色循环闪烁，流水、渐变开灯关灯的效果。</a:t>
            </a: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8</a:t>
            </a:r>
            <a:r>
              <a:rPr lang="zh-CN" altLang="en-US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周：学习语音识别模块</a:t>
            </a:r>
            <a:r>
              <a:rPr lang="en-US" altLang="zh-CN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LD3320</a:t>
            </a:r>
            <a:r>
              <a:rPr lang="zh-CN" altLang="en-US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的用法，配置为口令模式，通过串口通信发送字符串可以通过识别字符串，从而可以对灯带的效果进行操控。</a:t>
            </a:r>
            <a:endParaRPr lang="zh-CN" altLang="en-US" sz="2400" spc="13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spc="13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9415" y="302260"/>
            <a:ext cx="7176135" cy="1072515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基于情绪感知的智能灯光音乐交互系统</a:t>
            </a:r>
            <a:br>
              <a:rPr lang="zh-CN" altLang="en-US"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</a:br>
            <a:r>
              <a:rPr lang="en-US" altLang="zh-CN"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STM32</a:t>
            </a:r>
            <a:r>
              <a:rPr lang="zh-CN" altLang="en-US"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单片机部分：</a:t>
            </a:r>
            <a:endParaRPr lang="en-US" altLang="zh-CN" sz="32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6549" y="1513840"/>
            <a:ext cx="8245591" cy="4817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/>
              <a:t>王：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6</a:t>
            </a:r>
            <a:r>
              <a:rPr lang="zh-CN" altLang="en-US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周：</a:t>
            </a:r>
            <a:r>
              <a:rPr lang="zh-CN" altLang="en-US" sz="2400" b="0" i="0">
                <a:effectLst/>
                <a:latin typeface="DeepSeek-CJK-patch"/>
              </a:rPr>
              <a:t>学习触屏的</a:t>
            </a:r>
            <a:r>
              <a:rPr lang="en-US" altLang="zh-CN" sz="2400" b="0" i="0">
                <a:effectLst/>
                <a:latin typeface="DeepSeek-CJK-patch"/>
              </a:rPr>
              <a:t>SPI</a:t>
            </a:r>
            <a:r>
              <a:rPr lang="zh-CN" altLang="en-US" sz="2400" b="0" i="0">
                <a:effectLst/>
                <a:latin typeface="DeepSeek-CJK-patch"/>
              </a:rPr>
              <a:t>通信配置和音频模块的</a:t>
            </a:r>
            <a:r>
              <a:rPr lang="en-US" altLang="zh-CN" sz="2400" b="0" i="0">
                <a:effectLst/>
                <a:latin typeface="DeepSeek-CJK-patch"/>
              </a:rPr>
              <a:t>I2S</a:t>
            </a:r>
            <a:r>
              <a:rPr lang="zh-CN" altLang="en-US" sz="2400" b="0" i="0">
                <a:effectLst/>
                <a:latin typeface="DeepSeek-CJK-patch"/>
              </a:rPr>
              <a:t>协议，搭建音乐播放器基础框架，实现</a:t>
            </a:r>
            <a:r>
              <a:rPr lang="en-US" altLang="zh-CN" sz="2400" b="0" i="0">
                <a:effectLst/>
                <a:latin typeface="DeepSeek-CJK-patch"/>
              </a:rPr>
              <a:t>SD</a:t>
            </a:r>
            <a:r>
              <a:rPr lang="zh-CN" altLang="en-US" sz="2400" b="0" i="0">
                <a:effectLst/>
                <a:latin typeface="DeepSeek-CJK-patch"/>
              </a:rPr>
              <a:t>卡音乐文件读取功能。</a:t>
            </a:r>
            <a:endParaRPr lang="en-US" altLang="zh-CN" sz="2400" b="0" i="0">
              <a:effectLst/>
              <a:latin typeface="DeepSeek-CJK-patch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0" i="0">
              <a:effectLst/>
              <a:latin typeface="DeepSeek-CJK-patch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7</a:t>
            </a:r>
            <a:r>
              <a:rPr lang="zh-CN" altLang="en-US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周：</a:t>
            </a:r>
            <a:r>
              <a:rPr lang="zh-CN" altLang="en-US" sz="2400" b="0" i="0">
                <a:effectLst/>
                <a:latin typeface="DeepSeek-CJK-patch"/>
              </a:rPr>
              <a:t>学习</a:t>
            </a:r>
            <a:r>
              <a:rPr lang="zh-CN" altLang="en-US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串口通信和外部中断代码，</a:t>
            </a:r>
            <a:r>
              <a:rPr lang="zh-CN" altLang="en-US" sz="2400" b="0" i="0">
                <a:effectLst/>
                <a:latin typeface="DeepSeek-CJK-patch"/>
              </a:rPr>
              <a:t>通过串口调试和配置语音模块基本指令识别。</a:t>
            </a:r>
            <a:endParaRPr lang="en-US" altLang="zh-CN" sz="2400" b="0" i="0">
              <a:effectLst/>
              <a:latin typeface="DeepSeek-CJK-patch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0" i="0">
              <a:effectLst/>
              <a:latin typeface="DeepSeek-CJK-patch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8</a:t>
            </a:r>
            <a:r>
              <a:rPr lang="zh-CN" altLang="en-US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周：</a:t>
            </a:r>
            <a:r>
              <a:rPr lang="zh-CN" altLang="en-US" sz="2400" b="0" i="0">
                <a:effectLst/>
                <a:latin typeface="DeepSeek-CJK-patch"/>
              </a:rPr>
              <a:t>初步完成音乐播放功能，实现触屏界面基础操作（播放</a:t>
            </a:r>
            <a:r>
              <a:rPr lang="en-US" altLang="zh-CN" sz="2400" b="0" i="0">
                <a:effectLst/>
                <a:latin typeface="DeepSeek-CJK-patch"/>
              </a:rPr>
              <a:t>/</a:t>
            </a:r>
            <a:r>
              <a:rPr lang="zh-CN" altLang="en-US" sz="2400" b="0" i="0">
                <a:effectLst/>
                <a:latin typeface="DeepSeek-CJK-patch"/>
              </a:rPr>
              <a:t>暂停</a:t>
            </a:r>
            <a:r>
              <a:rPr lang="en-US" altLang="zh-CN" sz="2400" b="0" i="0">
                <a:effectLst/>
                <a:latin typeface="DeepSeek-CJK-patch"/>
              </a:rPr>
              <a:t>/</a:t>
            </a:r>
            <a:r>
              <a:rPr lang="zh-CN" altLang="en-US" sz="2400" b="0" i="0">
                <a:effectLst/>
                <a:latin typeface="DeepSeek-CJK-patch"/>
              </a:rPr>
              <a:t>切歌）。</a:t>
            </a:r>
            <a:endParaRPr lang="en-US" altLang="zh-CN" sz="2400" b="0" i="0">
              <a:effectLst/>
              <a:latin typeface="DeepSeek-CJK-patch"/>
            </a:endParaRPr>
          </a:p>
          <a:p>
            <a:endParaRPr lang="en-US" altLang="zh-CN" sz="2400" b="0" i="0">
              <a:effectLst/>
              <a:latin typeface="DeepSeek-CJK-patch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9</a:t>
            </a:r>
            <a:r>
              <a:rPr lang="zh-CN" altLang="en-US" sz="2400" spc="130">
                <a:latin typeface="微软雅黑" panose="020B0503020204020204" charset="-122"/>
                <a:ea typeface="微软雅黑" panose="020B0503020204020204" charset="-122"/>
                <a:sym typeface="+mn-ea"/>
              </a:rPr>
              <a:t>周：实现语音模块控制音乐播放和触屏控制音乐播放的协同。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1" t="20046" r="19656" b="19839"/>
          <a:stretch>
            <a:fillRect/>
          </a:stretch>
        </p:blipFill>
        <p:spPr>
          <a:xfrm rot="176284">
            <a:off x="8710278" y="766173"/>
            <a:ext cx="2318670" cy="30988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2" t="13741" r="22730" b="33388"/>
          <a:stretch>
            <a:fillRect/>
          </a:stretch>
        </p:blipFill>
        <p:spPr>
          <a:xfrm rot="5400000">
            <a:off x="9148588" y="3191510"/>
            <a:ext cx="3009047" cy="2322386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21*421"/>
  <p:tag name="TABLE_ENDDRAG_RECT" val="74*93*821*421"/>
  <p:tag name="TABLE_AUTOADJUST_FLAG" val="1"/>
</p:tagLst>
</file>

<file path=ppt/tags/tag2.xml><?xml version="1.0" encoding="utf-8"?>
<p:tagLst xmlns:p="http://schemas.openxmlformats.org/presentationml/2006/main">
  <p:tag name="TABLE_ENDDRAG_ORIGIN_RECT" val="821*379"/>
  <p:tag name="TABLE_ENDDRAG_RECT" val="74*93*821*379"/>
  <p:tag name="TABLE_AUTOADJUST_FLAG" val="1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COMMONDATA" val="eyJoZGlkIjoiOWQyODUyMGQ1NDhmYjU4OGEzNDNiZGE3MjMzYWVmYWY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1814</Words>
  <Application>WPS 演示</Application>
  <PresentationFormat>宽屏</PresentationFormat>
  <Paragraphs>147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华文中宋</vt:lpstr>
      <vt:lpstr>DeepSeek-CJK-patch</vt:lpstr>
      <vt:lpstr>Segoe Print</vt:lpstr>
      <vt:lpstr>等线</vt:lpstr>
      <vt:lpstr>Arial Unicode MS</vt:lpstr>
      <vt:lpstr>Calibri</vt:lpstr>
      <vt:lpstr>WPS</vt:lpstr>
      <vt:lpstr>Office 主题​​</vt:lpstr>
      <vt:lpstr>PowerPoint 演示文稿</vt:lpstr>
      <vt:lpstr>PowerPoint 演示文稿</vt:lpstr>
      <vt:lpstr>基于情绪感知的智能灯光音乐交互系统 Atlas开发板部分：</vt:lpstr>
      <vt:lpstr>基于情绪感知的智能灯光音乐交互系统 Atlas开发板部分：</vt:lpstr>
      <vt:lpstr>基于情绪感知的智能灯光音乐交互系统 Atlas开发板部分：</vt:lpstr>
      <vt:lpstr>基于情绪感知的智能灯光音乐交互系统 Atlas开发板部分：</vt:lpstr>
      <vt:lpstr>基于情绪感知的智能灯光音乐交互系统 STM32单片机部分：</vt:lpstr>
      <vt:lpstr>基于情绪感知的智能灯光音乐交互系统 STM32单片机部分：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</dc:creator>
  <cp:lastModifiedBy>c</cp:lastModifiedBy>
  <cp:revision>11</cp:revision>
  <dcterms:created xsi:type="dcterms:W3CDTF">2023-08-09T12:44:00Z</dcterms:created>
  <dcterms:modified xsi:type="dcterms:W3CDTF">2025-07-29T08:56:33Z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B20F3A4020764182B4DA860515587591_12</vt:lpwstr>
  </property>
  <property fmtid="{D5CDD505-2E9C-101B-9397-08002B2CF9AE}" pid="3" name="KSOProductBuildVer">
    <vt:lpwstr>2052-12.1.0.16120</vt:lpwstr>
  </property>
</Properties>
</file>