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316" r:id="rId4"/>
    <p:sldId id="321" r:id="rId5"/>
    <p:sldId id="322" r:id="rId6"/>
    <p:sldId id="323" r:id="rId7"/>
    <p:sldId id="324" r:id="rId9"/>
    <p:sldId id="328" r:id="rId10"/>
    <p:sldId id="329" r:id="rId11"/>
    <p:sldId id="330" r:id="rId12"/>
    <p:sldId id="331" r:id="rId13"/>
    <p:sldId id="314" r:id="rId14"/>
    <p:sldId id="315" r:id="rId15"/>
    <p:sldId id="320" r:id="rId16"/>
    <p:sldId id="313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334" r:id="rId29"/>
    <p:sldId id="269" r:id="rId30"/>
    <p:sldId id="332" r:id="rId31"/>
    <p:sldId id="333" r:id="rId32"/>
    <p:sldId id="335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</p:sldIdLst>
  <p:sldSz cx="9144000" cy="6858000" type="screen4x3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3T03:52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8335 8359 0</inkml:trace>
  <inkml:trace contextRef="#ctx0" brushRef="#br0">16967 5184 0</inkml:trace>
  <inkml:trace contextRef="#ctx0" brushRef="#br0">16892 5680 0</inkml:trace>
  <inkml:trace contextRef="#ctx0" brushRef="#br0">16892 5680 0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F1D7-701C-4D69-A428-E90402B649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55C35-8E75-4FD2-82FD-1872BED234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C51FDC3-656C-4F43-BB3F-26905ED4C7DA}" type="slidenum">
              <a:rPr lang="en-US" altLang="zh-CN">
                <a:solidFill>
                  <a:prstClr val="black"/>
                </a:solidFill>
                <a:ea typeface="微软雅黑" panose="020B0503020204020204" pitchFamily="34" charset="-122"/>
              </a:rPr>
            </a:fld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446B37D-C6EB-4940-B812-172DA8F0E7DD}" type="slidenum">
              <a:rPr lang="en-US" altLang="zh-CN">
                <a:solidFill>
                  <a:prstClr val="black"/>
                </a:solidFill>
                <a:ea typeface="微软雅黑" panose="020B0503020204020204" pitchFamily="34" charset="-122"/>
              </a:rPr>
            </a:fld>
            <a:endParaRPr lang="en-US" altLang="zh-CN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1946</a:t>
            </a:r>
            <a:r>
              <a:rPr lang="zh-CN" altLang="en-US">
                <a:latin typeface="Arial" panose="020B0604020202020204" pitchFamily="34" charset="0"/>
              </a:rPr>
              <a:t>年，第一台电子计算机问世，应用领域迅速扩大，软硬件飞速发展，程序设计语言相继问世。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将自然语言形式化为有格式的语言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。机器语言：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计算机能够认识的语言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计算机的基础是数字电路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机器语言就是数字电路里的电信号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将在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计算机组成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课程中学习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都是二进制文件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一条机器语言成为一条指令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指令是不可分割的最小功能单元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定义：一种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的指令系统，由该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可识别的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序列构成的指令码组成。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执行效率高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不直观，不易查错，生产效率低。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。汇编语言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定义：用助记符号描述的指令系统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生产效率高，质量好，执行效率较高；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要经汇编程序汇编成目标程序（机器语言）才能执行，依赖硬件。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（面向机器的语言</a:t>
            </a:r>
            <a:r>
              <a:rPr lang="en-US" altLang="zh-CN">
                <a:latin typeface="Arial" panose="020B0604020202020204" pitchFamily="34" charset="0"/>
              </a:rPr>
              <a:t>----</a:t>
            </a:r>
            <a:r>
              <a:rPr lang="zh-CN" altLang="en-US">
                <a:latin typeface="Arial" panose="020B0604020202020204" pitchFamily="34" charset="0"/>
              </a:rPr>
              <a:t>依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不同而异）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。高级语言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编程效率高，不必考虑硬件；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执行效率低，要经编译、连接后才能执行。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面向过程的程序设计语言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认为解题过程是数据被加工的过程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数据结构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算法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语言是面向过程的高级语言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     面向对象的程序设计语言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一种结构模拟方法。认为：现实世界由对象组成，对象是数据和方法的封装体；客观世界可以分类，每个对象是类的一个实例。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特点：比面向过程的语言更清晰、易懂，适宜编更大规模程序，是程序设计的主流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程序设计语言基本成分：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。数据成分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。运算成分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。控制成分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。传输成分	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程序设计语言定义：用于书写计算机程序的语言。通常指实现高级语言。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语言的基础是一组记号与一组规则。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程序设计语言包括：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语法：记号的组合规则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语义：记号的特定意义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语用：程序与使用者的关系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9BA1D88-52B1-460A-B67D-E6912F9973BF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1946</a:t>
            </a:r>
            <a:r>
              <a:rPr lang="zh-CN" altLang="en-US">
                <a:latin typeface="Arial" panose="020B0604020202020204" pitchFamily="34" charset="0"/>
              </a:rPr>
              <a:t>年，第一台电子计算机问世，应用领域迅速扩大，软硬件飞速发展，程序设计语言相继问世。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将自然语言形式化为有格式的语言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。机器语言：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计算机能够认识的语言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计算机的基础是数字电路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机器语言就是数字电路里的电信号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将在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计算机组成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课程中学习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都是二进制文件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一条机器语言成为一条指令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指令是不可分割的最小功能单元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定义：一种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的指令系统，由该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可识别的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序列构成的指令码组成。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执行效率高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不直观，不易查错，生产效率低。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。汇编语言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定义：用助记符号描述的指令系统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生产效率高，质量好，执行效率较高；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要经汇编程序汇编成目标程序（机器语言）才能执行，依赖硬件。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（面向机器的语言</a:t>
            </a:r>
            <a:r>
              <a:rPr lang="en-US" altLang="zh-CN">
                <a:latin typeface="Arial" panose="020B0604020202020204" pitchFamily="34" charset="0"/>
              </a:rPr>
              <a:t>----</a:t>
            </a:r>
            <a:r>
              <a:rPr lang="zh-CN" altLang="en-US">
                <a:latin typeface="Arial" panose="020B0604020202020204" pitchFamily="34" charset="0"/>
              </a:rPr>
              <a:t>依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不同而异）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。高级语言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编程效率高，不必考虑硬件；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执行效率低，要经编译、连接后才能执行。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面向过程的程序设计语言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认为解题过程是数据被加工的过程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数据结构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算法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语言是面向过程的高级语言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     面向对象的程序设计语言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一种结构模拟方法。认为：现实世界由对象组成，对象是数据和方法的封装体；客观世界可以分类，每个对象是类的一个实例。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特点：比面向过程的语言更清晰、易懂，适宜编更大规模程序，是程序设计的主流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程序设计语言基本成分：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。数据成分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。运算成分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。控制成分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。传输成分	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程序设计语言定义：用于书写计算机程序的语言。通常指实现高级语言。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语言的基础是一组记号与一组规则。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程序设计语言包括：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语法：记号的组合规则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语义：记号的特定意义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语用：程序与使用者的关系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5460AD1-58CF-4028-B285-072773A57CD4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1946</a:t>
            </a:r>
            <a:r>
              <a:rPr lang="zh-CN" altLang="en-US">
                <a:latin typeface="Arial" panose="020B0604020202020204" pitchFamily="34" charset="0"/>
              </a:rPr>
              <a:t>年，第一台电子计算机问世，应用领域迅速扩大，软硬件飞速发展，程序设计语言相继问世。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将自然语言形式化为有格式的语言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。机器语言：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计算机能够认识的语言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计算机的基础是数字电路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机器语言就是数字电路里的电信号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将在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计算机组成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课程中学习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都是二进制文件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一条机器语言成为一条指令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指令是不可分割的最小功能单元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定义：一种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的指令系统，由该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可识别的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序列构成的指令码组成。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执行效率高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不直观，不易查错，生产效率低。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。汇编语言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定义：用助记符号描述的指令系统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生产效率高，质量好，执行效率较高；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要经汇编程序汇编成目标程序（机器语言）才能执行，依赖硬件。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（面向机器的语言</a:t>
            </a:r>
            <a:r>
              <a:rPr lang="en-US" altLang="zh-CN">
                <a:latin typeface="Arial" panose="020B0604020202020204" pitchFamily="34" charset="0"/>
              </a:rPr>
              <a:t>----</a:t>
            </a:r>
            <a:r>
              <a:rPr lang="zh-CN" altLang="en-US">
                <a:latin typeface="Arial" panose="020B0604020202020204" pitchFamily="34" charset="0"/>
              </a:rPr>
              <a:t>依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不同而异）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。高级语言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编程效率高，不必考虑硬件；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执行效率低，要经编译、连接后才能执行。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面向过程的程序设计语言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认为解题过程是数据被加工的过程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数据结构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算法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语言是面向过程的高级语言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     面向对象的程序设计语言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一种结构模拟方法。认为：现实世界由对象组成，对象是数据和方法的封装体；客观世界可以分类，每个对象是类的一个实例。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特点：比面向过程的语言更清晰、易懂，适宜编更大规模程序，是程序设计的主流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程序设计语言基本成分：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。数据成分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。运算成分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。控制成分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。传输成分	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程序设计语言定义：用于书写计算机程序的语言。通常指实现高级语言。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语言的基础是一组记号与一组规则。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程序设计语言包括：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语法：记号的组合规则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语义：记号的特定意义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语用：程序与使用者的关系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172EBD1-71E2-4FD3-9631-E8571479099B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1946</a:t>
            </a:r>
            <a:r>
              <a:rPr lang="zh-CN" altLang="en-US">
                <a:latin typeface="Arial" panose="020B0604020202020204" pitchFamily="34" charset="0"/>
              </a:rPr>
              <a:t>年，第一台电子计算机问世，应用领域迅速扩大，软硬件飞速发展，程序设计语言相继问世。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将自然语言形式化为有格式的语言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。机器语言：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计算机能够认识的语言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计算机的基础是数字电路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机器语言就是数字电路里的电信号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将在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计算机组成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课程中学习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都是二进制文件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一条机器语言成为一条指令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指令是不可分割的最小功能单元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定义：一种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的指令系统，由该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可识别的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序列构成的指令码组成。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执行效率高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不直观，不易查错，生产效率低。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。汇编语言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定义：用助记符号描述的指令系统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生产效率高，质量好，执行效率较高；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要经汇编程序汇编成目标程序（机器语言）才能执行，依赖硬件。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（面向机器的语言</a:t>
            </a:r>
            <a:r>
              <a:rPr lang="en-US" altLang="zh-CN">
                <a:latin typeface="Arial" panose="020B0604020202020204" pitchFamily="34" charset="0"/>
              </a:rPr>
              <a:t>----</a:t>
            </a:r>
            <a:r>
              <a:rPr lang="zh-CN" altLang="en-US">
                <a:latin typeface="Arial" panose="020B0604020202020204" pitchFamily="34" charset="0"/>
              </a:rPr>
              <a:t>依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不同而异）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。高级语言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编程效率高，不必考虑硬件；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执行效率低，要经编译、连接后才能执行。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面向过程的程序设计语言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认为解题过程是数据被加工的过程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数据结构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算法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语言是面向过程的高级语言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     面向对象的程序设计语言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一种结构模拟方法。认为：现实世界由对象组成，对象是数据和方法的封装体；客观世界可以分类，每个对象是类的一个实例。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特点：比面向过程的语言更清晰、易懂，适宜编更大规模程序，是程序设计的主流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程序设计语言基本成分：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。数据成分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。运算成分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。控制成分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。传输成分	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程序设计语言定义：用于书写计算机程序的语言。通常指实现高级语言。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语言的基础是一组记号与一组规则。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程序设计语言包括：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语法：记号的组合规则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语义：记号的特定意义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语用：程序与使用者的关系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8538EB7-8AC9-4C81-BF16-7305426BC47D}" type="slidenum">
              <a:rPr lang="en-US" altLang="zh-CN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1946</a:t>
            </a:r>
            <a:r>
              <a:rPr lang="zh-CN" altLang="en-US">
                <a:latin typeface="Arial" panose="020B0604020202020204" pitchFamily="34" charset="0"/>
              </a:rPr>
              <a:t>年，第一台电子计算机问世，应用领域迅速扩大，软硬件飞速发展，程序设计语言相继问世。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</a:t>
            </a:r>
            <a:r>
              <a:rPr lang="en-US" altLang="zh-CN">
                <a:latin typeface="Arial" panose="020B0604020202020204" pitchFamily="34" charset="0"/>
              </a:rPr>
              <a:t>:</a:t>
            </a:r>
            <a:r>
              <a:rPr lang="zh-CN" altLang="en-US">
                <a:latin typeface="Arial" panose="020B0604020202020204" pitchFamily="34" charset="0"/>
              </a:rPr>
              <a:t>将自然语言形式化为有格式的语言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。机器语言：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计算机能够认识的语言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计算机的基础是数字电路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机器语言就是数字电路里的电信号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将在</a:t>
            </a: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计算机组成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课程中学习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都是二进制文件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一条机器语言成为一条指令</a:t>
            </a:r>
            <a:endParaRPr lang="zh-CN" altLang="en-US">
              <a:latin typeface="Arial" panose="020B0604020202020204" pitchFamily="34" charset="0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>
                <a:latin typeface="Arial" panose="020B0604020202020204" pitchFamily="34" charset="0"/>
              </a:rPr>
              <a:t>指令是不可分割的最小功能单元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定义：一种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的指令系统，由该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可识别的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序列构成的指令码组成。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执行效率高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不直观，不易查错，生产效率低。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。汇编语言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定义：用助记符号描述的指令系统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生产效率高，质量好，执行效率较高；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要经汇编程序汇编成目标程序（机器语言）才能执行，依赖硬件。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（面向机器的语言</a:t>
            </a:r>
            <a:r>
              <a:rPr lang="en-US" altLang="zh-CN">
                <a:latin typeface="Arial" panose="020B0604020202020204" pitchFamily="34" charset="0"/>
              </a:rPr>
              <a:t>----</a:t>
            </a:r>
            <a:r>
              <a:rPr lang="zh-CN" altLang="en-US">
                <a:latin typeface="Arial" panose="020B0604020202020204" pitchFamily="34" charset="0"/>
              </a:rPr>
              <a:t>依</a:t>
            </a:r>
            <a:r>
              <a:rPr lang="en-US" altLang="zh-CN">
                <a:latin typeface="Arial" panose="020B0604020202020204" pitchFamily="34" charset="0"/>
              </a:rPr>
              <a:t>CPU</a:t>
            </a:r>
            <a:r>
              <a:rPr lang="zh-CN" altLang="en-US">
                <a:latin typeface="Arial" panose="020B0604020202020204" pitchFamily="34" charset="0"/>
              </a:rPr>
              <a:t>不同而异）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3</a:t>
            </a:r>
            <a:r>
              <a:rPr lang="zh-CN" altLang="en-US">
                <a:latin typeface="Arial" panose="020B0604020202020204" pitchFamily="34" charset="0"/>
              </a:rPr>
              <a:t>。高级语言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编程效率高，不必考虑硬件；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执行效率低，要经编译、连接后才能执行。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面向过程的程序设计语言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认为解题过程是数据被加工的过程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</a:t>
            </a:r>
            <a:r>
              <a:rPr lang="en-US" altLang="zh-CN">
                <a:latin typeface="Arial" panose="020B0604020202020204" pitchFamily="34" charset="0"/>
              </a:rPr>
              <a:t>=</a:t>
            </a:r>
            <a:r>
              <a:rPr lang="zh-CN" altLang="en-US">
                <a:latin typeface="Arial" panose="020B0604020202020204" pitchFamily="34" charset="0"/>
              </a:rPr>
              <a:t>数据结构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算法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语言是面向过程的高级语言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           面向对象的程序设计语言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一种结构模拟方法。认为：现实世界由对象组成，对象是数据和方法的封装体；客观世界可以分类，每个对象是类的一个实例。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特点：比面向过程的语言更清晰、易懂，适宜编更大规模程序，是程序设计的主流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程序设计语言基本成分：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。数据成分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。运算成分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。控制成分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。传输成分	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程序设计语言定义：用于书写计算机程序的语言。通常指实现高级语言。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语言的基础是一组记号与一组规则。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程序设计语言包括：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语法：记号的组合规则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语义：记号的特定意义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语用：程序与使用者的关系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000000"/>
              </a:solidFill>
            </a:endParaRPr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0820CF-B880-4189-942D-D702A7CBA730}" type="datetimeFigureOut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smtClean="0"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smtClean="0"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E7594348-4FF8-4266-99FA-37E9EF5D7577}" type="slidenum"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40976"/>
            <a:ext cx="7772400" cy="1470025"/>
          </a:xfrm>
        </p:spPr>
        <p:txBody>
          <a:bodyPr/>
          <a:lstStyle/>
          <a:p>
            <a:r>
              <a:rPr lang="zh-CN" altLang="en-US" dirty="0"/>
              <a:t>期中回顾与习题课</a:t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选择结构 循环结构 数组 函数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058863" y="1524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一般格式</a:t>
            </a:r>
            <a:endParaRPr kumimoji="1" lang="zh-CN" altLang="en-US" sz="2400" dirty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042988" y="881063"/>
            <a:ext cx="7777162" cy="70788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kumimoji="1" lang="en-US" altLang="zh-CN" sz="2000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anf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(“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格式控制字符串”，变量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的地址，变量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的地址，</a:t>
            </a:r>
            <a:endParaRPr kumimoji="1" lang="zh-CN" altLang="en-US" sz="20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，变量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的地址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031875" y="19050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功能</a:t>
            </a:r>
            <a:endParaRPr kumimoji="1" lang="zh-CN" altLang="en-US" sz="2400" dirty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92148" y="2388579"/>
            <a:ext cx="82089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第一个参数格式控制字符串的控制下，接受用户的键盘输入，并将输入的数据依此存放在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、变量</a:t>
            </a: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微软雅黑" panose="020B0503020204020204" pitchFamily="34" charset="-122"/>
              </a:rPr>
              <a:t>……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、变量</a:t>
            </a: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032" name="Group 24"/>
          <p:cNvGrpSpPr/>
          <p:nvPr/>
        </p:nvGrpSpPr>
        <p:grpSpPr bwMode="auto">
          <a:xfrm>
            <a:off x="1838098" y="4138362"/>
            <a:ext cx="5126037" cy="2216150"/>
            <a:chOff x="1701" y="2251"/>
            <a:chExt cx="3229" cy="1396"/>
          </a:xfrm>
        </p:grpSpPr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1701" y="2251"/>
              <a:ext cx="3229" cy="542"/>
            </a:xfrm>
            <a:prstGeom prst="rect">
              <a:avLst/>
            </a:prstGeom>
            <a:solidFill>
              <a:srgbClr val="FFFFCD"/>
            </a:solidFill>
            <a:ln w="3810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 indent="2667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en-US" altLang="zh-CN" sz="2400" b="0" dirty="0" err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int</a:t>
              </a:r>
              <a:r>
                <a:rPr kumimoji="1" lang="en-US" altLang="zh-CN" sz="2400" b="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a;</a:t>
              </a:r>
              <a:endParaRPr kumimoji="1" lang="en-US" altLang="zh-CN" sz="2400" b="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kumimoji="1" lang="en-US" altLang="zh-CN" sz="2400" b="0" dirty="0" err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scanf</a:t>
              </a:r>
              <a:r>
                <a:rPr kumimoji="1" lang="en-US" altLang="zh-CN" sz="2400" b="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("%d", &amp;a);</a:t>
              </a:r>
              <a:endParaRPr kumimoji="1" lang="en-US" altLang="zh-CN" sz="2400" b="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571" name="AutoShape 12"/>
            <p:cNvSpPr>
              <a:spLocks noChangeArrowheads="1"/>
            </p:cNvSpPr>
            <p:nvPr/>
          </p:nvSpPr>
          <p:spPr bwMode="auto">
            <a:xfrm>
              <a:off x="2784" y="2976"/>
              <a:ext cx="1777" cy="671"/>
            </a:xfrm>
            <a:prstGeom prst="wedgeRoundRectCallout">
              <a:avLst>
                <a:gd name="adj1" fmla="val -33847"/>
                <a:gd name="adj2" fmla="val -82338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取地址运算符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与按位“与”同符号</a:t>
              </a:r>
              <a:r>
                <a:rPr kumimoji="1"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，只能作用于变量！</a:t>
              </a:r>
              <a:endPara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910999" y="3588908"/>
            <a:ext cx="6980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格式控制符与后续参数中的变量地址的对应关系</a:t>
            </a:r>
            <a:r>
              <a:rPr kumimoji="1" lang="zh-CN" altLang="en-US" sz="2400" b="0" dirty="0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b="0" dirty="0">
              <a:solidFill>
                <a:srgbClr val="FF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1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3E3E4E-2983-4748-9143-7ADE8B6C12E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1498564"/>
            <a:ext cx="4572000" cy="369331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i,j,k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d%c%d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",&amp;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k,&amp;j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d,j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c,k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=%d\n",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i,k,j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A. 10,a,15&lt;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回车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B. 10&lt;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回车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&gt;a&lt;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回车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&gt;15&lt;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回车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C. 10’a’15&lt;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回车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D. 10a15&lt;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回车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339752" y="832074"/>
            <a:ext cx="4572000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为下面的程序输入数据，使得</a:t>
            </a:r>
            <a:r>
              <a:rPr lang="en-US" altLang="zh-CN" b="1" dirty="0" err="1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</a:t>
            </a:r>
            <a:r>
              <a:rPr lang="en-US" altLang="zh-CN" b="1" dirty="0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=10</a:t>
            </a:r>
            <a:r>
              <a:rPr lang="zh-CN" altLang="en-US" b="1" dirty="0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k=’a’</a:t>
            </a:r>
            <a:r>
              <a:rPr lang="zh-CN" altLang="en-US" b="1" dirty="0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，</a:t>
            </a:r>
            <a:r>
              <a:rPr lang="en-US" altLang="zh-CN" b="1" dirty="0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j=15</a:t>
            </a:r>
            <a:r>
              <a:rPr lang="zh-CN" altLang="en-US" b="1" dirty="0">
                <a:solidFill>
                  <a:srgbClr val="FFFFFF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，正确的键盘输入方法是</a:t>
            </a:r>
            <a:endParaRPr lang="zh-CN" altLang="en-US" b="1" dirty="0">
              <a:solidFill>
                <a:srgbClr val="FFFFFF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339752" y="4797152"/>
            <a:ext cx="1800200" cy="394731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8491" y="1502539"/>
            <a:ext cx="4572000" cy="34163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#include &lt;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stdio.h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&gt;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int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main()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{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double x=68.7563,y=-789.127;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("%f, %10.2f\n\n",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x,y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return 0;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}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A. 68.756300,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  <a:sym typeface="Wingdings" panose="05000000000000000000"/>
              </a:rPr>
              <a:t>   -789.12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B. 68.756300,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  <a:sym typeface="Wingdings" panose="05000000000000000000"/>
              </a:rPr>
              <a:t>   -789.13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C. 68.75,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  <a:sym typeface="Wingdings" panose="05000000000000000000"/>
              </a:rPr>
              <a:t>   -789.13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D. 68.75,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  <a:sym typeface="Wingdings" panose="05000000000000000000"/>
              </a:rPr>
              <a:t> -789.12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2308491" y="1097797"/>
            <a:ext cx="4572000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运行下面的程序，正确的输出结果为</a:t>
            </a:r>
            <a:endParaRPr lang="zh-CN" altLang="en-US" b="1" dirty="0">
              <a:solidFill>
                <a:schemeClr val="bg1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87207" y="3964190"/>
            <a:ext cx="2973612" cy="39473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514056-BCB2-46F6-AFC1-F6FA59C800D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39752" y="2060848"/>
            <a:ext cx="4572000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A.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(“x=%8.2f,y=%8.2f”,x,y);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=%4.2f,y-x=%4.2f\n”,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y+x,y-x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B.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(“x=%8.6f,y=%8.6f\n”,x,y);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=%4.2f,y-x=%4.2f\n”,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y+x,y-x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C.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(“x=%7.2f,y=%7.2f\n”,x,y);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=%3.2f,y-x=%3.2f\n”,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y+x,y-x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D.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(“x=%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f,y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=%f\n”,x,y);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     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printf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(“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=%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f,y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-x=%f\n”,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y+x,y-x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);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832074"/>
            <a:ext cx="4572000" cy="12003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已知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float x=2.23,y=4.35;</a:t>
            </a:r>
            <a:endParaRPr lang="en-US" altLang="zh-CN" b="1" dirty="0">
              <a:solidFill>
                <a:schemeClr val="bg1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根据下面的输出结果，正确的程序段是</a:t>
            </a:r>
            <a:endParaRPr lang="en-US" altLang="zh-CN" b="1" dirty="0">
              <a:solidFill>
                <a:schemeClr val="bg1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x=2.230000,y=4.350000</a:t>
            </a:r>
            <a:endParaRPr lang="en-US" altLang="zh-CN" b="1" dirty="0">
              <a:solidFill>
                <a:schemeClr val="bg1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b="1" dirty="0" err="1">
                <a:solidFill>
                  <a:schemeClr val="bg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y+x</a:t>
            </a:r>
            <a:r>
              <a:rPr lang="en-US" altLang="zh-CN" b="1" dirty="0">
                <a:solidFill>
                  <a:schemeClr val="bg1"/>
                </a:solidFill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=6.58,y-x=2.12</a:t>
            </a:r>
            <a:endParaRPr lang="zh-CN" altLang="en-US" b="1" dirty="0">
              <a:solidFill>
                <a:schemeClr val="bg1"/>
              </a:solidFill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39752" y="2636912"/>
            <a:ext cx="4176464" cy="5780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32523" y="316523"/>
            <a:ext cx="6172200" cy="193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indent="469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defRPr/>
            </a:pP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已知字符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码是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，若有： </a:t>
            </a:r>
            <a:endParaRPr lang="zh-CN" altLang="pt-BR" sz="2400" dirty="0"/>
          </a:p>
          <a:p>
            <a:pPr>
              <a:defRPr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a=5, b=2, c; </a:t>
            </a:r>
            <a:endParaRPr lang="pt-BR" altLang="zh-CN" sz="2400" dirty="0"/>
          </a:p>
          <a:p>
            <a:pPr>
              <a:defRPr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a/b+'d'; </a:t>
            </a:r>
            <a:endParaRPr lang="pt-BR" altLang="zh-CN" sz="2400" dirty="0"/>
          </a:p>
          <a:p>
            <a:pPr>
              <a:defRPr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则执行后，变量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的值是（</a:t>
            </a:r>
            <a:r>
              <a:rPr lang="zh-CN" altLang="pt-BR" sz="2400" dirty="0">
                <a:latin typeface="Times New Roman" panose="02020603050405020304" pitchFamily="18" charset="0"/>
                <a:cs typeface="宋体" panose="02010600030101010101" pitchFamily="2" charset="-122"/>
              </a:rPr>
              <a:t>  </a:t>
            </a:r>
            <a:r>
              <a:rPr lang="zh-CN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zh-CN" altLang="pt-BR" sz="2400" dirty="0"/>
          </a:p>
          <a:p>
            <a:pPr>
              <a:defRPr/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100      B)  102.5       C) 101       D)  102</a:t>
            </a:r>
            <a:endParaRPr lang="pt-BR" altLang="zh-CN" sz="2400" dirty="0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828323" y="1459523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523" y="3233371"/>
            <a:ext cx="5832648" cy="175432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已知梯形的上底为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</a:t>
            </a:r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，下底为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b</a:t>
            </a:r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，高为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h</a:t>
            </a:r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，用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C</a:t>
            </a:r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语言写的正确的面积公式为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_______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A. 1/2</a:t>
            </a:r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*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a+b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)*h	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B. 1.0/2</a:t>
            </a:r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*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a+b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)*h 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C. 1.0/2(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a+b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)*h 	</a:t>
            </a:r>
            <a:endParaRPr lang="en-US" altLang="zh-CN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  <a:p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D. 1.0\2</a:t>
            </a:r>
            <a:r>
              <a:rPr lang="zh-CN" altLang="en-US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*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(</a:t>
            </a:r>
            <a:r>
              <a:rPr lang="en-US" altLang="zh-CN" dirty="0" err="1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a+b</a:t>
            </a:r>
            <a:r>
              <a:rPr lang="en-US" altLang="zh-CN" dirty="0">
                <a:latin typeface="Calibri" panose="020F0502020204030204" charset="0"/>
                <a:ea typeface="楷体" panose="02010609060101010101" pitchFamily="49" charset="-122"/>
                <a:cs typeface="Calibri" panose="020F0502020204030204" charset="0"/>
              </a:rPr>
              <a:t>)*h</a:t>
            </a:r>
            <a:endParaRPr lang="zh-CN" altLang="en-US" dirty="0">
              <a:latin typeface="Calibri" panose="020F0502020204030204" charset="0"/>
              <a:ea typeface="楷体" panose="02010609060101010101" pitchFamily="49" charset="-122"/>
              <a:cs typeface="Calibri" panose="020F0502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2523" y="4052568"/>
            <a:ext cx="1728192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2670011"/>
            <a:ext cx="513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选择结构程序设计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选择结构的程序设计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98550" y="907406"/>
            <a:ext cx="26677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语句形式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03413" y="1836738"/>
            <a:ext cx="3241675" cy="7207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3529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 (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79550" y="1339206"/>
            <a:ext cx="1208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79550" y="2573338"/>
            <a:ext cx="209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执行流程：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9"/>
          <p:cNvGrpSpPr/>
          <p:nvPr/>
        </p:nvGrpSpPr>
        <p:grpSpPr bwMode="auto">
          <a:xfrm>
            <a:off x="5648325" y="685800"/>
            <a:ext cx="2733675" cy="2233613"/>
            <a:chOff x="3729" y="2618"/>
            <a:chExt cx="1722" cy="1407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729" y="3263"/>
              <a:ext cx="589" cy="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语句</a:t>
              </a:r>
              <a:endPara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0" name="Group 11"/>
            <p:cNvGrpSpPr/>
            <p:nvPr/>
          </p:nvGrpSpPr>
          <p:grpSpPr bwMode="auto">
            <a:xfrm>
              <a:off x="3990" y="2618"/>
              <a:ext cx="1461" cy="1407"/>
              <a:chOff x="4229" y="1129"/>
              <a:chExt cx="1461" cy="1407"/>
            </a:xfrm>
          </p:grpSpPr>
          <p:sp>
            <p:nvSpPr>
              <p:cNvPr id="11" name="AutoShape 12"/>
              <p:cNvSpPr>
                <a:spLocks noChangeArrowheads="1"/>
              </p:cNvSpPr>
              <p:nvPr/>
            </p:nvSpPr>
            <p:spPr bwMode="auto">
              <a:xfrm>
                <a:off x="4419" y="1356"/>
                <a:ext cx="1044" cy="272"/>
              </a:xfrm>
              <a:prstGeom prst="flowChartDecision">
                <a:avLst/>
              </a:prstGeom>
              <a:solidFill>
                <a:srgbClr val="FFFFCD"/>
              </a:solidFill>
              <a:ln w="9525">
                <a:solidFill>
                  <a:schemeClr val="tx1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kumimoji="1" lang="zh-CN" altLang="en-US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表达式</a:t>
                </a:r>
                <a:endPara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13"/>
              <p:cNvSpPr>
                <a:spLocks noChangeShapeType="1"/>
              </p:cNvSpPr>
              <p:nvPr/>
            </p:nvSpPr>
            <p:spPr bwMode="auto">
              <a:xfrm>
                <a:off x="4946" y="1129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Group 14"/>
              <p:cNvGrpSpPr/>
              <p:nvPr/>
            </p:nvGrpSpPr>
            <p:grpSpPr bwMode="auto">
              <a:xfrm>
                <a:off x="4229" y="1492"/>
                <a:ext cx="227" cy="272"/>
                <a:chOff x="2236" y="1797"/>
                <a:chExt cx="227" cy="272"/>
              </a:xfrm>
            </p:grpSpPr>
            <p:sp>
              <p:nvSpPr>
                <p:cNvPr id="22" name="Line 15"/>
                <p:cNvSpPr>
                  <a:spLocks noChangeShapeType="1"/>
                </p:cNvSpPr>
                <p:nvPr/>
              </p:nvSpPr>
              <p:spPr bwMode="auto">
                <a:xfrm>
                  <a:off x="2236" y="1797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2236" y="1797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Group 17"/>
              <p:cNvGrpSpPr/>
              <p:nvPr/>
            </p:nvGrpSpPr>
            <p:grpSpPr bwMode="auto">
              <a:xfrm>
                <a:off x="4238" y="1483"/>
                <a:ext cx="1452" cy="1053"/>
                <a:chOff x="4021" y="609"/>
                <a:chExt cx="1452" cy="1053"/>
              </a:xfrm>
            </p:grpSpPr>
            <p:sp>
              <p:nvSpPr>
                <p:cNvPr id="17" name="Line 18"/>
                <p:cNvSpPr>
                  <a:spLocks noChangeShapeType="1"/>
                </p:cNvSpPr>
                <p:nvPr/>
              </p:nvSpPr>
              <p:spPr bwMode="auto">
                <a:xfrm>
                  <a:off x="5246" y="61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Line 19"/>
                <p:cNvSpPr>
                  <a:spLocks noChangeShapeType="1"/>
                </p:cNvSpPr>
                <p:nvPr/>
              </p:nvSpPr>
              <p:spPr bwMode="auto">
                <a:xfrm>
                  <a:off x="4021" y="1435"/>
                  <a:ext cx="1451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4021" y="1162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>
                  <a:off x="5465" y="609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Line 22"/>
                <p:cNvSpPr>
                  <a:spLocks noChangeShapeType="1"/>
                </p:cNvSpPr>
                <p:nvPr/>
              </p:nvSpPr>
              <p:spPr bwMode="auto">
                <a:xfrm>
                  <a:off x="4692" y="1435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Text Box 23"/>
              <p:cNvSpPr txBox="1">
                <a:spLocks noChangeArrowheads="1"/>
              </p:cNvSpPr>
              <p:nvPr/>
            </p:nvSpPr>
            <p:spPr bwMode="auto">
              <a:xfrm>
                <a:off x="4230" y="128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5461" y="1290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211263" y="3198168"/>
            <a:ext cx="21739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if_else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965325" y="4198938"/>
            <a:ext cx="3241675" cy="13684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3529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  (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1541463" y="3701406"/>
            <a:ext cx="1208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601788" y="5673725"/>
            <a:ext cx="209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执行流程：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" name="Group 29"/>
          <p:cNvGrpSpPr/>
          <p:nvPr/>
        </p:nvGrpSpPr>
        <p:grpSpPr bwMode="auto">
          <a:xfrm>
            <a:off x="5649913" y="3406775"/>
            <a:ext cx="3189287" cy="2233613"/>
            <a:chOff x="1894" y="1137"/>
            <a:chExt cx="2009" cy="1407"/>
          </a:xfrm>
        </p:grpSpPr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2345" y="1364"/>
              <a:ext cx="1044" cy="272"/>
            </a:xfrm>
            <a:prstGeom prst="flowChartDecision">
              <a:avLst/>
            </a:prstGeom>
            <a:solidFill>
              <a:srgbClr val="FFFFCD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表达式</a:t>
              </a:r>
              <a:endPara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894" y="1782"/>
              <a:ext cx="589" cy="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314" y="1772"/>
              <a:ext cx="589" cy="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872" y="113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34"/>
            <p:cNvGrpSpPr/>
            <p:nvPr/>
          </p:nvGrpSpPr>
          <p:grpSpPr bwMode="auto">
            <a:xfrm>
              <a:off x="2155" y="1500"/>
              <a:ext cx="227" cy="272"/>
              <a:chOff x="2236" y="1797"/>
              <a:chExt cx="227" cy="272"/>
            </a:xfrm>
          </p:grpSpPr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2236" y="1797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2236" y="1797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4" name="Group 37"/>
            <p:cNvGrpSpPr/>
            <p:nvPr/>
          </p:nvGrpSpPr>
          <p:grpSpPr bwMode="auto">
            <a:xfrm>
              <a:off x="3389" y="1500"/>
              <a:ext cx="227" cy="272"/>
              <a:chOff x="3470" y="1797"/>
              <a:chExt cx="227" cy="272"/>
            </a:xfrm>
          </p:grpSpPr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3470" y="1797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3696" y="1797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2164" y="2317"/>
              <a:ext cx="145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2164" y="2044"/>
              <a:ext cx="0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3615" y="2044"/>
              <a:ext cx="0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2835" y="2317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9" name="Text Box 44"/>
            <p:cNvSpPr txBox="1">
              <a:spLocks noChangeArrowheads="1"/>
            </p:cNvSpPr>
            <p:nvPr/>
          </p:nvSpPr>
          <p:spPr bwMode="auto">
            <a:xfrm>
              <a:off x="2165" y="129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45"/>
            <p:cNvSpPr txBox="1">
              <a:spLocks noChangeArrowheads="1"/>
            </p:cNvSpPr>
            <p:nvPr/>
          </p:nvSpPr>
          <p:spPr bwMode="auto">
            <a:xfrm>
              <a:off x="3408" y="129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Rectangle 46" descr="再生纸"/>
          <p:cNvSpPr>
            <a:spLocks noChangeArrowheads="1"/>
          </p:cNvSpPr>
          <p:nvPr/>
        </p:nvSpPr>
        <p:spPr bwMode="auto">
          <a:xfrm>
            <a:off x="5257800" y="44450"/>
            <a:ext cx="388620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选择结构</a:t>
            </a:r>
            <a:r>
              <a:rPr kumimoji="1" lang="en-US" altLang="zh-CN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—— if</a:t>
            </a:r>
            <a:r>
              <a:rPr kumimoji="1" lang="zh-CN" altLang="en-US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24" grpId="0"/>
      <p:bldP spid="25" grpId="0" animBg="1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0" y="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选择结构的程序设计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365" name="Rectangle 5" descr="再生纸"/>
          <p:cNvSpPr>
            <a:spLocks noChangeArrowheads="1"/>
          </p:cNvSpPr>
          <p:nvPr/>
        </p:nvSpPr>
        <p:spPr bwMode="auto">
          <a:xfrm>
            <a:off x="5257800" y="44450"/>
            <a:ext cx="388620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选择结构</a:t>
            </a:r>
            <a:r>
              <a:rPr kumimoji="1" lang="en-US" altLang="zh-CN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—— if</a:t>
            </a:r>
            <a:r>
              <a:rPr kumimoji="1" lang="zh-CN" altLang="en-US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6" name="Group 6"/>
          <p:cNvGrpSpPr/>
          <p:nvPr/>
        </p:nvGrpSpPr>
        <p:grpSpPr bwMode="auto">
          <a:xfrm>
            <a:off x="4591050" y="3724275"/>
            <a:ext cx="4352925" cy="2282825"/>
            <a:chOff x="2928" y="2400"/>
            <a:chExt cx="2742" cy="1438"/>
          </a:xfrm>
        </p:grpSpPr>
        <p:sp>
          <p:nvSpPr>
            <p:cNvPr id="15367" name="Text Box 7"/>
            <p:cNvSpPr txBox="1">
              <a:spLocks noChangeArrowheads="1"/>
            </p:cNvSpPr>
            <p:nvPr/>
          </p:nvSpPr>
          <p:spPr bwMode="auto">
            <a:xfrm>
              <a:off x="2928" y="2400"/>
              <a:ext cx="207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(expr1)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</a:t>
              </a: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(expr2)  statement1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else            statement2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</a:t>
              </a: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(expr3)  statement3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else            statement4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5053" y="275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kumimoji="1" lang="en-US" altLang="zh-CN" sz="24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5053" y="341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kumimoji="1" lang="en-US" altLang="zh-CN" sz="24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213" name="AutoShape 10"/>
            <p:cNvSpPr/>
            <p:nvPr/>
          </p:nvSpPr>
          <p:spPr bwMode="auto">
            <a:xfrm>
              <a:off x="4988" y="2771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254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4" name="AutoShape 11"/>
            <p:cNvSpPr/>
            <p:nvPr/>
          </p:nvSpPr>
          <p:spPr bwMode="auto">
            <a:xfrm>
              <a:off x="4995" y="3445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254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72" name="Group 12"/>
          <p:cNvGrpSpPr/>
          <p:nvPr/>
        </p:nvGrpSpPr>
        <p:grpSpPr bwMode="auto">
          <a:xfrm>
            <a:off x="768350" y="1216025"/>
            <a:ext cx="3357563" cy="1917700"/>
            <a:chOff x="484" y="766"/>
            <a:chExt cx="2115" cy="1208"/>
          </a:xfrm>
        </p:grpSpPr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484" y="766"/>
              <a:ext cx="1348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(expr1)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</a:t>
              </a: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(expr2)   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   statement1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else   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   statement2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1982" y="1315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kumimoji="1" lang="en-US" altLang="zh-CN" sz="24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209" name="AutoShape 15"/>
            <p:cNvSpPr/>
            <p:nvPr/>
          </p:nvSpPr>
          <p:spPr bwMode="auto">
            <a:xfrm>
              <a:off x="1895" y="1117"/>
              <a:ext cx="44" cy="757"/>
            </a:xfrm>
            <a:prstGeom prst="rightBracket">
              <a:avLst>
                <a:gd name="adj" fmla="val 118202"/>
              </a:avLst>
            </a:prstGeom>
            <a:noFill/>
            <a:ln w="254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76" name="Group 16"/>
          <p:cNvGrpSpPr/>
          <p:nvPr/>
        </p:nvGrpSpPr>
        <p:grpSpPr bwMode="auto">
          <a:xfrm>
            <a:off x="4622800" y="1193800"/>
            <a:ext cx="3281363" cy="2282825"/>
            <a:chOff x="3344" y="752"/>
            <a:chExt cx="2067" cy="1438"/>
          </a:xfrm>
        </p:grpSpPr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3344" y="752"/>
              <a:ext cx="1472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(expr1)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{</a:t>
              </a: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(expr2)   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    statement1</a:t>
              </a: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}</a:t>
              </a:r>
              <a:endPara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statement3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    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4794" y="1090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kumimoji="1" lang="en-US" altLang="zh-CN" sz="24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206" name="AutoShape 19"/>
            <p:cNvSpPr/>
            <p:nvPr/>
          </p:nvSpPr>
          <p:spPr bwMode="auto">
            <a:xfrm>
              <a:off x="4722" y="1098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254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80" name="Group 20"/>
          <p:cNvGrpSpPr/>
          <p:nvPr/>
        </p:nvGrpSpPr>
        <p:grpSpPr bwMode="auto">
          <a:xfrm>
            <a:off x="808038" y="3463925"/>
            <a:ext cx="3338512" cy="2647950"/>
            <a:chOff x="311" y="2299"/>
            <a:chExt cx="2103" cy="1668"/>
          </a:xfrm>
        </p:grpSpPr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311" y="2299"/>
              <a:ext cx="1396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(expr1)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statement1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else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</a:t>
              </a: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 (expr3)    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    statement3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else   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0" hangingPunct="0"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        statement4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1797" y="3310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内嵌</a:t>
              </a:r>
              <a:r>
                <a:rPr kumimoji="1" lang="en-US" altLang="zh-CN" sz="2400" b="1">
                  <a:solidFill>
                    <a:srgbClr val="FF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if</a:t>
              </a:r>
              <a:endParaRPr kumimoji="1" lang="en-US" altLang="zh-CN" sz="24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8203" name="AutoShape 23"/>
            <p:cNvSpPr/>
            <p:nvPr/>
          </p:nvSpPr>
          <p:spPr bwMode="auto">
            <a:xfrm>
              <a:off x="1739" y="3118"/>
              <a:ext cx="47" cy="734"/>
            </a:xfrm>
            <a:prstGeom prst="rightBracket">
              <a:avLst>
                <a:gd name="adj" fmla="val 130142"/>
              </a:avLst>
            </a:prstGeom>
            <a:noFill/>
            <a:ln w="254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838200" y="3505200"/>
            <a:ext cx="7777163" cy="9842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57647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Ｃ语言规定，在缺省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总是和它上面离它最近的未配对的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配对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0" y="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选择结构的程序设计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6389" name="Rectangle 5" descr="再生纸"/>
          <p:cNvSpPr>
            <a:spLocks noChangeArrowheads="1"/>
          </p:cNvSpPr>
          <p:nvPr/>
        </p:nvSpPr>
        <p:spPr bwMode="auto">
          <a:xfrm>
            <a:off x="4191000" y="44450"/>
            <a:ext cx="495300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选择结构</a:t>
            </a:r>
            <a:r>
              <a:rPr kumimoji="1" lang="en-US" altLang="zh-CN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—— switch</a:t>
            </a:r>
            <a:r>
              <a:rPr kumimoji="1" lang="zh-CN" altLang="en-US" sz="2800" b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语句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1219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0" hangingPunct="0"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执行过程：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0" y="838200"/>
            <a:ext cx="30099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 eaLnBrk="0" hangingPunct="0">
              <a:buClr>
                <a:srgbClr val="FF33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一般形式：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148263" y="169863"/>
            <a:ext cx="3671887" cy="65357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0784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switch (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表达式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{      case     E</a:t>
            </a:r>
            <a:r>
              <a:rPr kumimoji="1" lang="en-US" altLang="zh-CN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语句组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1;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break;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case     E</a:t>
            </a:r>
            <a:r>
              <a:rPr kumimoji="1" lang="en-US" altLang="zh-CN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语句组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2;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break;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…….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case    E</a:t>
            </a:r>
            <a:r>
              <a:rPr kumimoji="1" lang="en-US" altLang="zh-CN" sz="2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语句组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n;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break;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[default: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语句组 </a:t>
            </a: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;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break;]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}  </a:t>
            </a:r>
            <a:endParaRPr kumimoji="1" lang="en-US" altLang="zh-CN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392" name="Group 8"/>
          <p:cNvGrpSpPr/>
          <p:nvPr/>
        </p:nvGrpSpPr>
        <p:grpSpPr bwMode="auto">
          <a:xfrm>
            <a:off x="539750" y="1773238"/>
            <a:ext cx="6496050" cy="3865562"/>
            <a:chOff x="476" y="981"/>
            <a:chExt cx="4092" cy="2435"/>
          </a:xfrm>
        </p:grpSpPr>
        <p:sp>
          <p:nvSpPr>
            <p:cNvPr id="9224" name="Rectangle 9"/>
            <p:cNvSpPr>
              <a:spLocks noChangeArrowheads="1"/>
            </p:cNvSpPr>
            <p:nvPr/>
          </p:nvSpPr>
          <p:spPr bwMode="auto">
            <a:xfrm>
              <a:off x="476" y="981"/>
              <a:ext cx="4092" cy="243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1C1C1"/>
                </a:gs>
              </a:gsLst>
              <a:lin ang="5400000" scaled="1"/>
            </a:gradFill>
            <a:ln w="3810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225" name="Group 10"/>
            <p:cNvGrpSpPr/>
            <p:nvPr/>
          </p:nvGrpSpPr>
          <p:grpSpPr bwMode="auto">
            <a:xfrm>
              <a:off x="544" y="1205"/>
              <a:ext cx="3948" cy="2016"/>
              <a:chOff x="544" y="1205"/>
              <a:chExt cx="3948" cy="2016"/>
            </a:xfrm>
          </p:grpSpPr>
          <p:sp>
            <p:nvSpPr>
              <p:cNvPr id="9226" name="Line 11"/>
              <p:cNvSpPr>
                <a:spLocks noChangeShapeType="1"/>
              </p:cNvSpPr>
              <p:nvPr/>
            </p:nvSpPr>
            <p:spPr bwMode="auto">
              <a:xfrm>
                <a:off x="880" y="2981"/>
                <a:ext cx="307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227" name="Group 12"/>
              <p:cNvGrpSpPr/>
              <p:nvPr/>
            </p:nvGrpSpPr>
            <p:grpSpPr bwMode="auto">
              <a:xfrm>
                <a:off x="544" y="1205"/>
                <a:ext cx="3948" cy="2016"/>
                <a:chOff x="544" y="1205"/>
                <a:chExt cx="3948" cy="2016"/>
              </a:xfrm>
            </p:grpSpPr>
            <p:sp>
              <p:nvSpPr>
                <p:cNvPr id="16397" name="AutoShape 13"/>
                <p:cNvSpPr>
                  <a:spLocks noChangeArrowheads="1"/>
                </p:cNvSpPr>
                <p:nvPr/>
              </p:nvSpPr>
              <p:spPr bwMode="auto">
                <a:xfrm>
                  <a:off x="1984" y="1205"/>
                  <a:ext cx="720" cy="240"/>
                </a:xfrm>
                <a:prstGeom prst="flowChartAlternateProcess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switch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9229" name="Line 14"/>
                <p:cNvSpPr>
                  <a:spLocks noChangeShapeType="1"/>
                </p:cNvSpPr>
                <p:nvPr/>
              </p:nvSpPr>
              <p:spPr bwMode="auto">
                <a:xfrm>
                  <a:off x="2320" y="144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399" name="AutoShape 15"/>
                <p:cNvSpPr>
                  <a:spLocks noChangeArrowheads="1"/>
                </p:cNvSpPr>
                <p:nvPr/>
              </p:nvSpPr>
              <p:spPr bwMode="auto">
                <a:xfrm>
                  <a:off x="1792" y="1637"/>
                  <a:ext cx="1056" cy="336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表达式</a:t>
                  </a:r>
                  <a:endPara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9231" name="Line 16"/>
                <p:cNvSpPr>
                  <a:spLocks noChangeShapeType="1"/>
                </p:cNvSpPr>
                <p:nvPr/>
              </p:nvSpPr>
              <p:spPr bwMode="auto">
                <a:xfrm>
                  <a:off x="2320" y="1973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0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44" y="2501"/>
                  <a:ext cx="682" cy="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语句组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56" y="2501"/>
                  <a:ext cx="682" cy="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语句组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64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2" y="2501"/>
                  <a:ext cx="682" cy="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语句组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n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64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656" y="2501"/>
                  <a:ext cx="602" cy="25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69804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语句组</a:t>
                  </a:r>
                  <a:endPara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923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24" y="2549"/>
                  <a:ext cx="3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…...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64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99" y="2213"/>
                  <a:ext cx="3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33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E </a:t>
                  </a:r>
                  <a:r>
                    <a:rPr kumimoji="1" lang="en-US" altLang="zh-CN" sz="2000" b="1" baseline="-25000">
                      <a:solidFill>
                        <a:srgbClr val="3333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1</a:t>
                  </a:r>
                  <a:endParaRPr kumimoji="1" lang="en-US" altLang="zh-CN" sz="2000" b="1" baseline="-25000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238" name="Group 23"/>
                <p:cNvGrpSpPr/>
                <p:nvPr/>
              </p:nvGrpSpPr>
              <p:grpSpPr bwMode="auto">
                <a:xfrm>
                  <a:off x="880" y="2213"/>
                  <a:ext cx="3072" cy="288"/>
                  <a:chOff x="880" y="2213"/>
                  <a:chExt cx="3072" cy="288"/>
                </a:xfrm>
              </p:grpSpPr>
              <p:sp>
                <p:nvSpPr>
                  <p:cNvPr id="92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880" y="2213"/>
                    <a:ext cx="307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</a:ln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4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880" y="2213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tailEnd type="triangle" w="med" len="med"/>
                  </a:ln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5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792" y="2213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tailEnd type="triangle" w="med" len="med"/>
                  </a:ln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136" y="2213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tailEnd type="triangle" w="med" len="med"/>
                  </a:ln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5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952" y="2213"/>
                    <a:ext cx="0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triangle" w="med" len="med"/>
                  </a:ln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641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11" y="2213"/>
                  <a:ext cx="3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33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E </a:t>
                  </a:r>
                  <a:r>
                    <a:rPr kumimoji="1" lang="en-US" altLang="zh-CN" sz="2000" b="1" baseline="-25000">
                      <a:solidFill>
                        <a:srgbClr val="3333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</a:t>
                  </a:r>
                  <a:endParaRPr kumimoji="1" lang="en-US" altLang="zh-CN" sz="2000" b="1" baseline="-25000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75" y="2213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33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E</a:t>
                  </a:r>
                  <a:r>
                    <a:rPr kumimoji="1" lang="en-US" altLang="zh-CN" sz="2000" b="1" baseline="-25000">
                      <a:solidFill>
                        <a:srgbClr val="3333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n</a:t>
                  </a:r>
                  <a:endParaRPr kumimoji="1" lang="en-US" altLang="zh-CN" sz="2000" b="1" baseline="-25000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64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33" y="2223"/>
                  <a:ext cx="55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default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64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368" y="1973"/>
                  <a:ext cx="43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case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 </a:t>
                  </a:r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9243" name="Line 33"/>
                <p:cNvSpPr>
                  <a:spLocks noChangeShapeType="1"/>
                </p:cNvSpPr>
                <p:nvPr/>
              </p:nvSpPr>
              <p:spPr bwMode="auto">
                <a:xfrm>
                  <a:off x="880" y="2741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44" name="Line 34"/>
                <p:cNvSpPr>
                  <a:spLocks noChangeShapeType="1"/>
                </p:cNvSpPr>
                <p:nvPr/>
              </p:nvSpPr>
              <p:spPr bwMode="auto">
                <a:xfrm>
                  <a:off x="1792" y="2741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45" name="Line 35"/>
                <p:cNvSpPr>
                  <a:spLocks noChangeShapeType="1"/>
                </p:cNvSpPr>
                <p:nvPr/>
              </p:nvSpPr>
              <p:spPr bwMode="auto">
                <a:xfrm>
                  <a:off x="3136" y="2741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46" name="Line 36"/>
                <p:cNvSpPr>
                  <a:spLocks noChangeShapeType="1"/>
                </p:cNvSpPr>
                <p:nvPr/>
              </p:nvSpPr>
              <p:spPr bwMode="auto">
                <a:xfrm>
                  <a:off x="3952" y="2741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47" name="Line 37"/>
                <p:cNvSpPr>
                  <a:spLocks noChangeShapeType="1"/>
                </p:cNvSpPr>
                <p:nvPr/>
              </p:nvSpPr>
              <p:spPr bwMode="auto">
                <a:xfrm>
                  <a:off x="2416" y="2981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utoUpdateAnimBg="0" build="p"/>
      <p:bldP spid="16422" grpId="0"/>
      <p:bldP spid="1642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08949-18A6-45D5-B1D8-31F66B4C3A0B}" type="slidenum"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334" y="116632"/>
            <a:ext cx="7340471" cy="36933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以下程序的功能是将两个数从小到大输出。填空补充程序的其他语句。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float a, b, ___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___;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(___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②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___,&amp;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a,&amp;b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if (a&gt;b)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t=a;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___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③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___;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b=t;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(“%5.2f, %5.2f\n”,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a,b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); 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836712"/>
            <a:ext cx="1488613" cy="120032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① </a:t>
            </a:r>
            <a:r>
              <a:rPr lang="en-US" altLang="zh-CN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t</a:t>
            </a:r>
            <a:endParaRPr lang="en-US" altLang="zh-CN" sz="2400" b="1" dirty="0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② </a:t>
            </a:r>
            <a:r>
              <a:rPr lang="en-US" altLang="zh-CN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“%</a:t>
            </a:r>
            <a:r>
              <a:rPr lang="en-US" altLang="zh-CN" sz="2400" b="1" dirty="0" err="1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f%f</a:t>
            </a:r>
            <a:r>
              <a:rPr lang="en-US" altLang="zh-CN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”</a:t>
            </a:r>
            <a:endParaRPr lang="en-US" altLang="zh-CN" sz="2400" b="1" dirty="0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③ </a:t>
            </a:r>
            <a:r>
              <a:rPr lang="en-US" altLang="zh-CN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a=b</a:t>
            </a:r>
            <a:endParaRPr lang="zh-CN" altLang="en-US" sz="2400" b="1" dirty="0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9632" y="2060848"/>
            <a:ext cx="1224136" cy="86409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096" y="2308230"/>
            <a:ext cx="1338828" cy="369332"/>
          </a:xfrm>
          <a:prstGeom prst="rect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交换两个数</a:t>
            </a:r>
            <a:endParaRPr lang="zh-CN" altLang="en-US" b="1" dirty="0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/>
          <p:cNvCxnSpPr>
            <a:stCxn id="13" idx="3"/>
          </p:cNvCxnSpPr>
          <p:nvPr/>
        </p:nvCxnSpPr>
        <p:spPr>
          <a:xfrm>
            <a:off x="2483768" y="2492896"/>
            <a:ext cx="2952328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334" y="3933056"/>
            <a:ext cx="7340471" cy="258532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以下程序计算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三个数中的最小值。填空补充程序的其他语句。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x=4, y=5, z=8;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u, v;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u=x&lt;y?____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____;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v=u&lt;z?____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②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____;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d”,v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); 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36096" y="4521894"/>
            <a:ext cx="933269" cy="8309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① </a:t>
            </a:r>
            <a:r>
              <a:rPr lang="en-US" altLang="zh-CN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x:y</a:t>
            </a:r>
            <a:endParaRPr lang="en-US" altLang="zh-CN" sz="2400" b="1" dirty="0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② </a:t>
            </a:r>
            <a:r>
              <a:rPr lang="en-US" altLang="zh-CN" sz="2400" b="1" dirty="0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rPr>
              <a:t>u:z</a:t>
            </a:r>
            <a:endParaRPr lang="en-US" altLang="zh-CN" sz="2400" b="1" dirty="0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08466" y="263093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输入与输出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08949-18A6-45D5-B1D8-31F66B4C3A0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71600" y="548680"/>
            <a:ext cx="8172400" cy="3440128"/>
            <a:chOff x="683568" y="188640"/>
            <a:chExt cx="8172400" cy="3440128"/>
          </a:xfrm>
        </p:grpSpPr>
        <p:sp>
          <p:nvSpPr>
            <p:cNvPr id="6" name="矩形 5"/>
            <p:cNvSpPr/>
            <p:nvPr/>
          </p:nvSpPr>
          <p:spPr>
            <a:xfrm>
              <a:off x="755576" y="188640"/>
              <a:ext cx="6624736" cy="1015663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若有定义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:</a:t>
              </a:r>
              <a:endParaRPr lang="en-US" altLang="zh-CN" sz="2000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float x=1.5;int a=1,b=3,c=2;</a:t>
              </a:r>
              <a:endParaRPr lang="en-US" altLang="zh-CN" sz="2000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zh-CN" altLang="en-US" sz="2000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则正确的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switch</a:t>
              </a:r>
              <a:r>
                <a:rPr lang="zh-CN" altLang="en-US" sz="2000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语句是 </a:t>
              </a:r>
              <a:r>
                <a:rPr lang="en-US" altLang="zh-CN" sz="2000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( )</a:t>
              </a:r>
              <a:endParaRPr lang="zh-CN" altLang="en-US" sz="2000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83968" y="1204303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B.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switch((</a:t>
              </a:r>
              <a:r>
                <a:rPr lang="en-US" altLang="zh-CN" dirty="0" err="1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int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)x);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{case 1: </a:t>
              </a:r>
              <a:r>
                <a:rPr lang="en-US" altLang="zh-CN" dirty="0" err="1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printf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("*\n");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 case 2: </a:t>
              </a:r>
              <a:r>
                <a:rPr lang="en-US" altLang="zh-CN" dirty="0" err="1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printf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("**\n");}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55576" y="2428439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C.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switch(</a:t>
              </a:r>
              <a:r>
                <a:rPr lang="en-US" altLang="zh-CN" dirty="0" err="1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a+b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)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{case 1:printf("*\n");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 case 2+1:printf("**\n");}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83968" y="2428439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D.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switch(</a:t>
              </a:r>
              <a:r>
                <a:rPr lang="en-US" altLang="zh-CN" dirty="0" err="1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a+b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)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{case 1: </a:t>
              </a:r>
              <a:r>
                <a:rPr lang="en-US" altLang="zh-CN" dirty="0" err="1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printf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(**\n);}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 case c: </a:t>
              </a:r>
              <a:r>
                <a:rPr lang="en-US" altLang="zh-CN" dirty="0" err="1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printf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(**\n);}</a:t>
              </a:r>
              <a:endPara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55576" y="1204303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A.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switch(x)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{case 1.0:printf("*\n"); 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 case 2.0:printf("**\n");}</a:t>
              </a:r>
              <a:endPara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83568" y="188640"/>
              <a:ext cx="5886400" cy="344012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395536" y="2764672"/>
            <a:ext cx="3384376" cy="14564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03345" y="4437112"/>
            <a:ext cx="2954655" cy="9233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A. x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为浮点型数据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B. switch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表达式后面有分号</a:t>
            </a:r>
            <a:endParaRPr lang="en-US" altLang="zh-CN" b="1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D. case c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c</a:t>
            </a:r>
            <a:r>
              <a:rPr lang="zh-CN" altLang="en-US" b="1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为变量</a:t>
            </a:r>
            <a:endParaRPr lang="zh-CN" altLang="en-US" b="1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08949-18A6-45D5-B1D8-31F66B4C3A0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116632"/>
            <a:ext cx="3954929" cy="39703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若输入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，则以下程序的输出结果是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void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char grade;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c”,&amp;grade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switch(grade)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case ‘A’: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(“&gt;=85.”);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case ‘B’: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case ‘C’: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(“&gt;=60.”);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case ‘D’: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(“&lt;60.”);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default: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(“error.”);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8765" y="1882916"/>
            <a:ext cx="2166042" cy="230832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AutoNum type="alphaUcPeriod"/>
            </a:pPr>
            <a:r>
              <a:rPr lang="en-US" altLang="zh-CN" b="1" dirty="0">
                <a:solidFill>
                  <a:srgbClr val="FFFFFF"/>
                </a:solidFill>
                <a:ea typeface="微软雅黑" panose="020B0503020204020204" pitchFamily="34" charset="-122"/>
              </a:rPr>
              <a:t>&gt;85.</a:t>
            </a:r>
            <a:endParaRPr lang="en-US" altLang="zh-CN" b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Tx/>
              <a:buAutoNum type="alphaUcPeriod"/>
            </a:pPr>
            <a:r>
              <a:rPr lang="en-US" altLang="zh-CN" b="1" dirty="0">
                <a:solidFill>
                  <a:srgbClr val="FFFFFF"/>
                </a:solidFill>
                <a:ea typeface="微软雅黑" panose="020B0503020204020204" pitchFamily="34" charset="-122"/>
              </a:rPr>
              <a:t>&gt;=60.</a:t>
            </a:r>
            <a:endParaRPr lang="en-US" altLang="zh-CN" b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Tx/>
              <a:buAutoNum type="alphaUcPeriod"/>
            </a:pPr>
            <a:r>
              <a:rPr lang="en-US" altLang="zh-CN" b="1" dirty="0">
                <a:solidFill>
                  <a:srgbClr val="FFFFFF"/>
                </a:solidFill>
                <a:ea typeface="微软雅黑" panose="020B0503020204020204" pitchFamily="34" charset="-122"/>
              </a:rPr>
              <a:t>&gt;=60.&lt;60.error.</a:t>
            </a:r>
            <a:endParaRPr lang="en-US" altLang="zh-CN" b="1" dirty="0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Tx/>
              <a:buAutoNum type="alphaUcPeriod"/>
            </a:pPr>
            <a:r>
              <a:rPr lang="en-US" altLang="zh-CN" b="1" dirty="0">
                <a:solidFill>
                  <a:srgbClr val="FFFFFF"/>
                </a:solidFill>
                <a:ea typeface="微软雅黑" panose="020B0503020204020204" pitchFamily="34" charset="-122"/>
              </a:rPr>
              <a:t>error.</a:t>
            </a:r>
            <a:endParaRPr lang="zh-CN" altLang="en-US" b="1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24236" y="2994117"/>
            <a:ext cx="2808312" cy="66354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57228" y="4293096"/>
            <a:ext cx="7375212" cy="1944216"/>
            <a:chOff x="899592" y="548680"/>
            <a:chExt cx="7375212" cy="1944216"/>
          </a:xfrm>
        </p:grpSpPr>
        <p:sp>
          <p:nvSpPr>
            <p:cNvPr id="18" name="TextBox 17"/>
            <p:cNvSpPr txBox="1"/>
            <p:nvPr/>
          </p:nvSpPr>
          <p:spPr>
            <a:xfrm>
              <a:off x="899592" y="548680"/>
              <a:ext cx="6383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设</a:t>
              </a:r>
              <a:r>
                <a:rPr lang="en-US" altLang="zh-CN" b="1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为整型变量，</a:t>
              </a:r>
              <a:r>
                <a:rPr lang="zh-CN" altLang="en-US" b="1" u="sng" dirty="0">
                  <a:solidFill>
                    <a:srgbClr val="FF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不能</a:t>
              </a:r>
              <a:r>
                <a:rPr lang="zh-CN" altLang="en-US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正确表达数学关系</a:t>
              </a:r>
              <a:r>
                <a:rPr lang="en-US" altLang="zh-CN" b="1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10&lt;a&lt;15</a:t>
              </a:r>
              <a:r>
                <a:rPr lang="zh-CN" altLang="en-US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的表达式是</a:t>
              </a:r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( )</a:t>
              </a:r>
              <a:endPara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334" y="980728"/>
              <a:ext cx="1285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A. 10&lt;a&lt;15</a:t>
              </a:r>
              <a:endPara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334" y="1340768"/>
              <a:ext cx="3357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B. a==11||a==12||a==13||a==14</a:t>
              </a:r>
              <a:endPara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4334" y="1700808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C. a&gt;10&amp;&amp;a&lt;15</a:t>
              </a:r>
              <a:endPara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4334" y="2060848"/>
              <a:ext cx="2417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Calibri" panose="020F0502020204030204" charset="0"/>
                  <a:ea typeface="华文楷体" panose="02010600040101010101" pitchFamily="2" charset="-122"/>
                </a:rPr>
                <a:t>D. !(a&lt;=10)&amp;&amp;!(a&gt;=15)</a:t>
              </a:r>
              <a:endPara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34333" y="548680"/>
              <a:ext cx="7340471" cy="19442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anose="020F050202020403020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1013212" y="4725144"/>
            <a:ext cx="1800200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636911"/>
            <a:ext cx="513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循环结构程序设计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10133" y="197653"/>
            <a:ext cx="2514600" cy="70788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while (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表达式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) 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0" hangingPunct="0"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zh-CN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循环体语句；</a:t>
            </a:r>
            <a:endParaRPr kumimoji="1" lang="zh-CN" altLang="en-US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9222" name="Group 6"/>
          <p:cNvGrpSpPr/>
          <p:nvPr/>
        </p:nvGrpSpPr>
        <p:grpSpPr bwMode="auto">
          <a:xfrm>
            <a:off x="254027" y="1648123"/>
            <a:ext cx="2325688" cy="3438525"/>
            <a:chOff x="2256" y="1755"/>
            <a:chExt cx="1465" cy="2166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3470" y="226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2880" y="2614"/>
              <a:ext cx="3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T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5143" name="Group 9"/>
            <p:cNvGrpSpPr/>
            <p:nvPr/>
          </p:nvGrpSpPr>
          <p:grpSpPr bwMode="auto">
            <a:xfrm>
              <a:off x="2256" y="1755"/>
              <a:ext cx="1465" cy="2166"/>
              <a:chOff x="2256" y="1728"/>
              <a:chExt cx="1465" cy="2166"/>
            </a:xfrm>
          </p:grpSpPr>
          <p:sp>
            <p:nvSpPr>
              <p:cNvPr id="5144" name="Line 10"/>
              <p:cNvSpPr>
                <a:spLocks noChangeShapeType="1"/>
              </p:cNvSpPr>
              <p:nvPr/>
            </p:nvSpPr>
            <p:spPr bwMode="auto">
              <a:xfrm>
                <a:off x="2966" y="2016"/>
                <a:ext cx="0" cy="30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227" name="AutoShape 11"/>
              <p:cNvSpPr>
                <a:spLocks noChangeArrowheads="1"/>
              </p:cNvSpPr>
              <p:nvPr/>
            </p:nvSpPr>
            <p:spPr bwMode="auto">
              <a:xfrm>
                <a:off x="2460" y="2320"/>
                <a:ext cx="985" cy="301"/>
              </a:xfrm>
              <a:prstGeom prst="flowChartDecision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expr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6" name="Line 12"/>
              <p:cNvSpPr>
                <a:spLocks noChangeShapeType="1"/>
              </p:cNvSpPr>
              <p:nvPr/>
            </p:nvSpPr>
            <p:spPr bwMode="auto">
              <a:xfrm>
                <a:off x="2966" y="2621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229" name="Text Box 13"/>
              <p:cNvSpPr txBox="1">
                <a:spLocks noChangeArrowheads="1"/>
              </p:cNvSpPr>
              <p:nvPr/>
            </p:nvSpPr>
            <p:spPr bwMode="auto">
              <a:xfrm>
                <a:off x="2640" y="2894"/>
                <a:ext cx="649" cy="256"/>
              </a:xfrm>
              <a:prstGeom prst="rect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zh-CN" altLang="en-US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循环体</a:t>
                </a:r>
                <a:endPara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8" name="Line 14"/>
              <p:cNvSpPr>
                <a:spLocks noChangeShapeType="1"/>
              </p:cNvSpPr>
              <p:nvPr/>
            </p:nvSpPr>
            <p:spPr bwMode="auto">
              <a:xfrm>
                <a:off x="2966" y="3150"/>
                <a:ext cx="0" cy="1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49" name="Line 15"/>
              <p:cNvSpPr>
                <a:spLocks noChangeShapeType="1"/>
              </p:cNvSpPr>
              <p:nvPr/>
            </p:nvSpPr>
            <p:spPr bwMode="auto">
              <a:xfrm flipH="1">
                <a:off x="2256" y="3305"/>
                <a:ext cx="71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50" name="Line 16"/>
              <p:cNvSpPr>
                <a:spLocks noChangeShapeType="1"/>
              </p:cNvSpPr>
              <p:nvPr/>
            </p:nvSpPr>
            <p:spPr bwMode="auto">
              <a:xfrm flipV="1">
                <a:off x="2256" y="2150"/>
                <a:ext cx="0" cy="11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51" name="Line 17"/>
              <p:cNvSpPr>
                <a:spLocks noChangeShapeType="1"/>
              </p:cNvSpPr>
              <p:nvPr/>
            </p:nvSpPr>
            <p:spPr bwMode="auto">
              <a:xfrm>
                <a:off x="2256" y="2150"/>
                <a:ext cx="71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52" name="Line 18"/>
              <p:cNvSpPr>
                <a:spLocks noChangeShapeType="1"/>
              </p:cNvSpPr>
              <p:nvPr/>
            </p:nvSpPr>
            <p:spPr bwMode="auto">
              <a:xfrm>
                <a:off x="3445" y="2460"/>
                <a:ext cx="2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53" name="Line 19"/>
              <p:cNvSpPr>
                <a:spLocks noChangeShapeType="1"/>
              </p:cNvSpPr>
              <p:nvPr/>
            </p:nvSpPr>
            <p:spPr bwMode="auto">
              <a:xfrm>
                <a:off x="3721" y="2460"/>
                <a:ext cx="0" cy="10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54" name="Line 20"/>
              <p:cNvSpPr>
                <a:spLocks noChangeShapeType="1"/>
              </p:cNvSpPr>
              <p:nvPr/>
            </p:nvSpPr>
            <p:spPr bwMode="auto">
              <a:xfrm flipH="1">
                <a:off x="2966" y="3461"/>
                <a:ext cx="75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155" name="Line 21"/>
              <p:cNvSpPr>
                <a:spLocks noChangeShapeType="1"/>
              </p:cNvSpPr>
              <p:nvPr/>
            </p:nvSpPr>
            <p:spPr bwMode="auto">
              <a:xfrm>
                <a:off x="2966" y="3461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9238" name="AutoShape 22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720" cy="288"/>
              </a:xfrm>
              <a:prstGeom prst="flowChartAlternateProcess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while</a:t>
                </a:r>
                <a:endParaRPr kumimoji="1" lang="en-US" altLang="zh-CN" sz="2000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872035" y="185873"/>
            <a:ext cx="2132013" cy="10156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do 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kumimoji="1" lang="zh-CN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循环体语句；</a:t>
            </a:r>
            <a:endParaRPr kumimoji="1" lang="zh-CN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while(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);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9240" name="Group 24"/>
          <p:cNvGrpSpPr/>
          <p:nvPr/>
        </p:nvGrpSpPr>
        <p:grpSpPr bwMode="auto">
          <a:xfrm>
            <a:off x="2976662" y="1790998"/>
            <a:ext cx="2035175" cy="3044825"/>
            <a:chOff x="3608" y="1845"/>
            <a:chExt cx="1282" cy="1918"/>
          </a:xfrm>
        </p:grpSpPr>
        <p:sp>
          <p:nvSpPr>
            <p:cNvPr id="5126" name="Line 25"/>
            <p:cNvSpPr>
              <a:spLocks noChangeShapeType="1"/>
            </p:cNvSpPr>
            <p:nvPr/>
          </p:nvSpPr>
          <p:spPr bwMode="auto">
            <a:xfrm>
              <a:off x="3642" y="2267"/>
              <a:ext cx="71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5127" name="Group 26"/>
            <p:cNvGrpSpPr/>
            <p:nvPr/>
          </p:nvGrpSpPr>
          <p:grpSpPr bwMode="auto">
            <a:xfrm>
              <a:off x="3608" y="1845"/>
              <a:ext cx="1282" cy="1918"/>
              <a:chOff x="3608" y="1845"/>
              <a:chExt cx="1282" cy="1918"/>
            </a:xfrm>
          </p:grpSpPr>
          <p:grpSp>
            <p:nvGrpSpPr>
              <p:cNvPr id="5128" name="Group 27"/>
              <p:cNvGrpSpPr/>
              <p:nvPr/>
            </p:nvGrpSpPr>
            <p:grpSpPr bwMode="auto">
              <a:xfrm>
                <a:off x="3608" y="1845"/>
                <a:ext cx="1247" cy="1918"/>
                <a:chOff x="3608" y="1845"/>
                <a:chExt cx="1247" cy="1918"/>
              </a:xfrm>
            </p:grpSpPr>
            <p:sp>
              <p:nvSpPr>
                <p:cNvPr id="92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356" y="3339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4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608" y="2958"/>
                  <a:ext cx="36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kumimoji="1" lang="en-US" altLang="zh-CN" sz="2000" b="1" dirty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T</a:t>
                  </a:r>
                  <a:endPara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132" name="Line 30"/>
                <p:cNvSpPr>
                  <a:spLocks noChangeShapeType="1"/>
                </p:cNvSpPr>
                <p:nvPr/>
              </p:nvSpPr>
              <p:spPr bwMode="auto">
                <a:xfrm>
                  <a:off x="4352" y="2133"/>
                  <a:ext cx="0" cy="30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47" name="AutoShape 31"/>
                <p:cNvSpPr>
                  <a:spLocks noChangeArrowheads="1"/>
                </p:cNvSpPr>
                <p:nvPr/>
              </p:nvSpPr>
              <p:spPr bwMode="auto">
                <a:xfrm>
                  <a:off x="3870" y="3027"/>
                  <a:ext cx="985" cy="301"/>
                </a:xfrm>
                <a:prstGeom prst="flowChartDecision">
                  <a:avLst/>
                </a:prstGeom>
                <a:solidFill>
                  <a:srgbClr val="FFFFCD"/>
                </a:soli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expr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34" name="Line 32"/>
                <p:cNvSpPr>
                  <a:spLocks noChangeShapeType="1"/>
                </p:cNvSpPr>
                <p:nvPr/>
              </p:nvSpPr>
              <p:spPr bwMode="auto">
                <a:xfrm>
                  <a:off x="4352" y="2738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49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049" y="2456"/>
                  <a:ext cx="649" cy="256"/>
                </a:xfrm>
                <a:prstGeom prst="rect">
                  <a:avLst/>
                </a:prstGeom>
                <a:solidFill>
                  <a:srgbClr val="FFFFCD"/>
                </a:soli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anchor="ctr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kumimoji="1" lang="zh-CN" altLang="en-US" sz="20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循环体</a:t>
                  </a:r>
                  <a:endParaRPr kumimoji="1" lang="zh-CN" altLang="en-US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5136" name="Group 34"/>
                <p:cNvGrpSpPr/>
                <p:nvPr/>
              </p:nvGrpSpPr>
              <p:grpSpPr bwMode="auto">
                <a:xfrm>
                  <a:off x="3634" y="2267"/>
                  <a:ext cx="256" cy="927"/>
                  <a:chOff x="3634" y="2267"/>
                  <a:chExt cx="256" cy="927"/>
                </a:xfrm>
              </p:grpSpPr>
              <p:sp>
                <p:nvSpPr>
                  <p:cNvPr id="5139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34" y="3182"/>
                    <a:ext cx="25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140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42" y="2267"/>
                    <a:ext cx="0" cy="927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0000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137" name="Line 37"/>
                <p:cNvSpPr>
                  <a:spLocks noChangeShapeType="1"/>
                </p:cNvSpPr>
                <p:nvPr/>
              </p:nvSpPr>
              <p:spPr bwMode="auto">
                <a:xfrm>
                  <a:off x="4352" y="3330"/>
                  <a:ext cx="0" cy="43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0000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54" name="AutoShape 38"/>
                <p:cNvSpPr>
                  <a:spLocks noChangeArrowheads="1"/>
                </p:cNvSpPr>
                <p:nvPr/>
              </p:nvSpPr>
              <p:spPr bwMode="auto">
                <a:xfrm>
                  <a:off x="3978" y="1845"/>
                  <a:ext cx="720" cy="288"/>
                </a:xfrm>
                <a:prstGeom prst="flowChartAlternateProcess">
                  <a:avLst/>
                </a:prstGeom>
                <a:solidFill>
                  <a:srgbClr val="FFFFCD"/>
                </a:solidFill>
                <a:ln w="9525">
                  <a:solidFill>
                    <a:srgbClr val="0000FF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solidFill>
                        <a:srgbClr val="CC33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do</a:t>
                  </a:r>
                  <a:endParaRPr kumimoji="1" lang="en-US" altLang="zh-CN" sz="20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9255" name="Text Box 39"/>
              <p:cNvSpPr txBox="1">
                <a:spLocks noChangeArrowheads="1"/>
              </p:cNvSpPr>
              <p:nvPr/>
            </p:nvSpPr>
            <p:spPr bwMode="auto">
              <a:xfrm>
                <a:off x="4300" y="2742"/>
                <a:ext cx="5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while</a:t>
                </a:r>
                <a:endParaRPr kumimoji="1" lang="en-US" altLang="zh-CN" sz="20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196063" y="190381"/>
            <a:ext cx="3883025" cy="64633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for (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；表达式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r>
              <a:rPr kumimoji="1" lang="zh-CN" altLang="en-US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表达式</a:t>
            </a:r>
            <a:r>
              <a:rPr kumimoji="1" lang="en-US" altLang="zh-CN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kumimoji="1"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r>
              <a:rPr kumimoji="1"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kumimoji="1"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循环体语句；</a:t>
            </a:r>
            <a:endParaRPr kumimoji="1"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8" name="Group 5"/>
          <p:cNvGrpSpPr/>
          <p:nvPr/>
        </p:nvGrpSpPr>
        <p:grpSpPr bwMode="auto">
          <a:xfrm>
            <a:off x="6070674" y="1196752"/>
            <a:ext cx="2317750" cy="4665663"/>
            <a:chOff x="3904" y="1253"/>
            <a:chExt cx="1460" cy="2939"/>
          </a:xfrm>
        </p:grpSpPr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5103" y="21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4558" y="2515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" name="Group 8"/>
            <p:cNvGrpSpPr/>
            <p:nvPr/>
          </p:nvGrpSpPr>
          <p:grpSpPr bwMode="auto">
            <a:xfrm>
              <a:off x="3904" y="1253"/>
              <a:ext cx="1460" cy="2939"/>
              <a:chOff x="3904" y="1253"/>
              <a:chExt cx="1460" cy="2939"/>
            </a:xfrm>
          </p:grpSpPr>
          <p:sp>
            <p:nvSpPr>
              <p:cNvPr id="42" name="AutoShape 9"/>
              <p:cNvSpPr>
                <a:spLocks noChangeArrowheads="1"/>
              </p:cNvSpPr>
              <p:nvPr/>
            </p:nvSpPr>
            <p:spPr bwMode="auto">
              <a:xfrm>
                <a:off x="4116" y="2223"/>
                <a:ext cx="985" cy="301"/>
              </a:xfrm>
              <a:prstGeom prst="flowChartDecision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expr2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4598" y="2524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Text Box 11"/>
              <p:cNvSpPr txBox="1">
                <a:spLocks noChangeArrowheads="1"/>
              </p:cNvSpPr>
              <p:nvPr/>
            </p:nvSpPr>
            <p:spPr bwMode="auto">
              <a:xfrm>
                <a:off x="4272" y="2797"/>
                <a:ext cx="649" cy="256"/>
              </a:xfrm>
              <a:prstGeom prst="rect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zh-CN" altLang="en-US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循环体</a:t>
                </a:r>
                <a:endPara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3904" y="2101"/>
                <a:ext cx="71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5077" y="2363"/>
                <a:ext cx="2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4596" y="3903"/>
                <a:ext cx="0" cy="28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AutoShape 15"/>
              <p:cNvSpPr>
                <a:spLocks noChangeArrowheads="1"/>
              </p:cNvSpPr>
              <p:nvPr/>
            </p:nvSpPr>
            <p:spPr bwMode="auto">
              <a:xfrm>
                <a:off x="4286" y="1253"/>
                <a:ext cx="720" cy="240"/>
              </a:xfrm>
              <a:prstGeom prst="flowChartAlternateProcess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for</a:t>
                </a:r>
                <a:endParaRPr kumimoji="1" lang="en-US" altLang="zh-CN" sz="2000" b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49" name="Line 16"/>
              <p:cNvSpPr>
                <a:spLocks noChangeShapeType="1"/>
              </p:cNvSpPr>
              <p:nvPr/>
            </p:nvSpPr>
            <p:spPr bwMode="auto">
              <a:xfrm>
                <a:off x="4620" y="1495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>
                <a:off x="4332" y="1743"/>
                <a:ext cx="649" cy="256"/>
              </a:xfrm>
              <a:prstGeom prst="rect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expr1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18"/>
              <p:cNvSpPr>
                <a:spLocks noChangeShapeType="1"/>
              </p:cNvSpPr>
              <p:nvPr/>
            </p:nvSpPr>
            <p:spPr bwMode="auto">
              <a:xfrm>
                <a:off x="4604" y="3047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Text Box 19"/>
              <p:cNvSpPr txBox="1">
                <a:spLocks noChangeArrowheads="1"/>
              </p:cNvSpPr>
              <p:nvPr/>
            </p:nvSpPr>
            <p:spPr bwMode="auto">
              <a:xfrm>
                <a:off x="4284" y="3279"/>
                <a:ext cx="649" cy="256"/>
              </a:xfrm>
              <a:prstGeom prst="rect">
                <a:avLst/>
              </a:prstGeom>
              <a:solidFill>
                <a:srgbClr val="FFFFCD"/>
              </a:solidFill>
              <a:ln w="9525">
                <a:solidFill>
                  <a:srgbClr val="0000FF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expr3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20"/>
              <p:cNvSpPr>
                <a:spLocks noChangeShapeType="1"/>
              </p:cNvSpPr>
              <p:nvPr/>
            </p:nvSpPr>
            <p:spPr bwMode="auto">
              <a:xfrm>
                <a:off x="4620" y="3535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Line 21"/>
              <p:cNvSpPr>
                <a:spLocks noChangeShapeType="1"/>
              </p:cNvSpPr>
              <p:nvPr/>
            </p:nvSpPr>
            <p:spPr bwMode="auto">
              <a:xfrm flipH="1">
                <a:off x="3916" y="3759"/>
                <a:ext cx="69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Line 22"/>
              <p:cNvSpPr>
                <a:spLocks noChangeShapeType="1"/>
              </p:cNvSpPr>
              <p:nvPr/>
            </p:nvSpPr>
            <p:spPr bwMode="auto">
              <a:xfrm>
                <a:off x="3916" y="2087"/>
                <a:ext cx="0" cy="168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Line 23"/>
              <p:cNvSpPr>
                <a:spLocks noChangeShapeType="1"/>
              </p:cNvSpPr>
              <p:nvPr/>
            </p:nvSpPr>
            <p:spPr bwMode="auto">
              <a:xfrm>
                <a:off x="5364" y="2367"/>
                <a:ext cx="0" cy="15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 flipH="1">
                <a:off x="4596" y="3903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>
                <a:off x="4612" y="1991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  <p:bldP spid="9239" grpId="0" animBg="1" autoUpdateAnimBg="0"/>
      <p:bldP spid="3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8925" y="250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39914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循环语句使用中注意事项：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33400" y="548680"/>
            <a:ext cx="53238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、正确构造循环结构的三个关键要素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981200" y="1158280"/>
            <a:ext cx="44518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控制变量的初始化；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循环控制条件；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循环过程中控制变量的更新。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93725" y="2492896"/>
            <a:ext cx="43957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、对判断和执行的顺序的确认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60525" y="2969146"/>
            <a:ext cx="1825625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</a:rPr>
              <a:t>do while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</a:rPr>
              <a:t>while </a:t>
            </a:r>
            <a:r>
              <a:rPr lang="zh-CN" altLang="en-US" sz="2400" b="1">
                <a:solidFill>
                  <a:srgbClr val="000000"/>
                </a:solidFill>
              </a:rPr>
              <a:t>和 </a:t>
            </a:r>
            <a:r>
              <a:rPr lang="en-US" altLang="zh-CN" sz="2400" b="1">
                <a:solidFill>
                  <a:srgbClr val="000000"/>
                </a:solidFill>
              </a:rPr>
              <a:t>for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946525" y="2950096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先执行后判断（至少执行一次）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17950" y="3615258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先判断后执行（可能一次也不执行）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39552" y="4365104"/>
            <a:ext cx="47051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、循环体可以是任意类型的语句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67540" y="4350522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允许循环结构的嵌套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92509" y="5132040"/>
            <a:ext cx="4052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、改变循环执行状态的方法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860032" y="5132040"/>
            <a:ext cx="16257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break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语句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90650" y="5127575"/>
            <a:ext cx="2084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continue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语句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015578" y="5687190"/>
            <a:ext cx="1468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goto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语句</a:t>
            </a:r>
            <a:endParaRPr lang="zh-CN" altLang="en-US" sz="24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1" grpId="0"/>
      <p:bldP spid="13322" grpId="0"/>
      <p:bldP spid="13323" grpId="0"/>
      <p:bldP spid="13324" grpId="0"/>
      <p:bldP spid="13325" grpId="0"/>
      <p:bldP spid="13326" grpId="0"/>
      <p:bldP spid="12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27877C-0C35-4E08-93AE-DDFE2C623FC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10810"/>
            <a:ext cx="2941831" cy="25853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已定义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 j;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则下面程序的输出结果是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for (j=7;j&lt;10;j++)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(“%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d”,j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  <a:cs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A. 8910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B. 789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C. 91011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D. 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无结果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504" y="2266994"/>
            <a:ext cx="1224136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82631" y="610810"/>
            <a:ext cx="2634054" cy="39703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下面程序的输出结果是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x=3;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do{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(“%3d”,x-=2);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}while(!(--x));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死循环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1-2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10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1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084168" y="5283518"/>
            <a:ext cx="1224136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80584" y="604475"/>
            <a:ext cx="2634054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下面程序的输出结果是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i,j,sum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for 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=2;i&lt;7;i++)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sum=1;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for (j=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i;j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&lt;7;j++)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 sum+=j;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d”,sum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48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49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1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7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75856" y="3617404"/>
            <a:ext cx="1224136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76256" y="2595969"/>
            <a:ext cx="821355" cy="2569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5" name="曲线连接符 14"/>
          <p:cNvCxnSpPr>
            <a:stCxn id="8" idx="3"/>
          </p:cNvCxnSpPr>
          <p:nvPr/>
        </p:nvCxnSpPr>
        <p:spPr>
          <a:xfrm flipV="1">
            <a:off x="7697611" y="1963688"/>
            <a:ext cx="114749" cy="760765"/>
          </a:xfrm>
          <a:prstGeom prst="curvedConnector3">
            <a:avLst>
              <a:gd name="adj1" fmla="val 1037982"/>
            </a:avLst>
          </a:prstGeom>
          <a:ln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B79372-391F-447D-B612-9ED9935C4AE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58" y="285728"/>
            <a:ext cx="5857916" cy="62478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#include &lt;stdio.h&gt;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int main()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{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int m=0,n=0;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while(m&lt;=50)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{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if(n&gt;=10)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    break;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m++;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if(n%3==1)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{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    n=n+3;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    continue;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}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n+=2;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printf("m=%-3dn=%-3d\n",m,n);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}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    return 0;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12" y="285728"/>
            <a:ext cx="2720199" cy="7078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alibri" panose="020F0502020204030204" charset="0"/>
                <a:ea typeface="华文楷体" panose="02010600040101010101" pitchFamily="2" charset="-122"/>
                <a:cs typeface="Calibri" panose="020F0502020204030204" charset="0"/>
              </a:rPr>
              <a:t>左边程序的输出结果是：</a:t>
            </a:r>
            <a:endParaRPr lang="zh-CN" altLang="en-US" sz="2000" b="1" dirty="0">
              <a:solidFill>
                <a:schemeClr val="bg1"/>
              </a:solidFill>
              <a:latin typeface="Calibri" panose="020F0502020204030204" charset="0"/>
              <a:ea typeface="华文楷体" panose="02010600040101010101" pitchFamily="2" charset="-122"/>
              <a:cs typeface="Calibri" panose="020F050202020403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631" t="12240" b="11915"/>
          <a:stretch>
            <a:fillRect/>
          </a:stretch>
        </p:blipFill>
        <p:spPr bwMode="auto">
          <a:xfrm>
            <a:off x="6286512" y="1214422"/>
            <a:ext cx="2714644" cy="11430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770" decel="100000"/>
                                        <p:tgtEl>
                                          <p:spTgt spid="10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" dur="77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27877C-0C35-4E08-93AE-DDFE2C623FC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188640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根据以下公式计算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的值，取前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项，补充程序所缺语句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72343" y="764704"/>
          <a:ext cx="4044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Formula" r:id="rId1" imgW="2039620" imgH="288290" progId="Equation.Ribbit">
                  <p:embed/>
                </p:oleObj>
              </mc:Choice>
              <mc:Fallback>
                <p:oleObj name="Formula" r:id="rId1" imgW="2039620" imgH="288290" progId="Equation.Ribbit">
                  <p:embed/>
                  <p:pic>
                    <p:nvPicPr>
                      <p:cNvPr id="0" name="图片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43" y="764704"/>
                        <a:ext cx="40449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1600" y="1628800"/>
            <a:ext cx="3050835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double sum=1.0,x=1.0,y=1.0;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n;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(“%d”,____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①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____);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while(n)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   y=x*y;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   sum=sum+____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②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____;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   x++;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   --n;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(“sum=%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f”,sum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    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6721" y="2209736"/>
            <a:ext cx="56618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&amp;n</a:t>
            </a:r>
            <a:endParaRPr lang="en-US" altLang="zh-CN" sz="2400" b="1" dirty="0">
              <a:solidFill>
                <a:srgbClr val="C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73016"/>
            <a:ext cx="61908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libri" panose="020F0502020204030204" charset="0"/>
                <a:ea typeface="微软雅黑" panose="020B0503020204020204" pitchFamily="34" charset="-122"/>
              </a:rPr>
              <a:t>1/y</a:t>
            </a:r>
            <a:endParaRPr lang="zh-CN" altLang="en-US" sz="2400" b="1" dirty="0">
              <a:solidFill>
                <a:srgbClr val="C00000"/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208 C -0.0085 -0.00393 -0.00399 -0.00185 -0.01302 -0.00972 L -0.01302 -0.00948 C -0.02621 -0.01527 -0.03611 -0.02938 -0.0493 -0.03262 C -0.06493 -0.04233 -0.08003 -0.05112 -0.09635 -0.05876 C -0.10503 -0.06269 -0.11128 -0.06639 -0.12083 -0.06755 C -0.12552 -0.0687 -0.12812 -0.0724 -0.13264 -0.07402 C -0.13663 -0.07541 -0.14427 -0.07772 -0.14427 -0.07772 C -0.17187 -0.07749 -0.19982 -0.07726 -0.2276 -0.07657 C -0.24305 -0.0761 -0.25729 -0.06431 -0.27257 -0.06107 C -0.27413 -0.05968 -0.27587 -0.05829 -0.27778 -0.05737 C -0.28055 -0.05598 -0.28628 -0.05459 -0.28628 -0.05436 C -0.29271 -0.04973 -0.29965 -0.04673 -0.30659 -0.04303 C -0.31093 -0.0384 -0.31597 -0.03678 -0.32153 -0.03539 C -0.32656 -0.031 -0.33177 -0.02591 -0.33767 -0.02267 C -0.34028 -0.0192 -0.34809 -0.01226 -0.35156 -0.0111 C -0.36128 -0.00162 -0.3743 0.00648 -0.38663 0.00972 C -0.39392 0.01504 -0.40052 0.01874 -0.4092 0.01989 C -0.41267 0.0229 -0.41545 0.02359 -0.41979 0.02498 C -0.42465 0.03123 -0.4184 0.02406 -0.42621 0.02892 C -0.42708 0.02938 -0.42725 0.031 -0.4283 0.03146 C -0.43819 0.03771 -0.4493 0.04094 -0.45937 0.04696 C -0.46215 0.05043 -0.4651 0.05182 -0.46892 0.05344 C -0.47257 0.05691 -0.47448 0.06061 -0.47847 0.06361 C -0.48073 0.06731 -0.48125 0.07078 -0.48385 0.07402 C -0.48541 0.08073 -0.48593 0.08929 -0.48819 0.09577 C -0.49062 0.10271 -0.5 0.11265 -0.50625 0.11265 L -0.49566 0.10479 " pathEditMode="relative" rAng="0" ptsTypes="fFffffffffffffffffffffffff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13" y="1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3839 C -0.00087 -0.04626 -0.00052 -0.05436 -0.00156 -0.06222 C -0.00191 -0.06407 -0.00364 -0.06453 -0.00451 -0.06615 C -0.02083 -0.09761 -0.00104 -0.06477 -0.01649 -0.0872 C -0.02708 -0.1027 -0.04982 -0.12283 -0.06493 -0.13069 C -0.07343 -0.13532 -0.0783 -0.13324 -0.08767 -0.14133 C -0.09965 -0.15174 -0.12396 -0.16053 -0.13819 -0.16238 C -0.17066 -0.1714 -0.19201 -0.15938 -0.22135 -0.15313 C -0.22587 -0.1522 -0.23055 -0.15244 -0.23524 -0.15197 C -0.24114 -0.15128 -0.24722 -0.15059 -0.25312 -0.1492 C -0.26146 -0.14735 -0.26805 -0.1448 -0.27673 -0.14388 C -0.27986 -0.14133 -0.2835 -0.14018 -0.28663 -0.1374 C -0.2908 -0.1337 -0.29514 -0.1219 -0.29965 -0.11889 C -0.31076 -0.11149 -0.32291 -0.1071 -0.3342 -0.10039 C -0.36076 -0.08443 -0.38819 -0.06962 -0.41545 -0.0569 C -0.42135 -0.05112 -0.42639 -0.04395 -0.43229 -0.03839 C -0.43316 -0.03446 -0.43524 -0.0266 -0.43524 -0.0266 C -0.43559 -0.01526 -0.43507 -0.0037 -0.43628 0.00764 C -0.43646 0.00972 -0.43837 0.01111 -0.43923 0.01296 C -0.4434 0.02314 -0.45416 0.03216 -0.46302 0.0354 C -0.46684 0.03887 -0.47031 0.04002 -0.47482 0.04211 C -0.47708 0.04326 -0.48073 0.04743 -0.48073 0.04743 C -0.48229 0.05344 -0.48489 0.05807 -0.48767 0.06316 C -0.48941 0.06963 -0.48871 0.0657 -0.48871 0.07495 L -0.48177 0.06709 " pathEditMode="relative" ptsTypes="fffffffffffffffffffffff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2715" y="541642"/>
            <a:ext cx="7629098" cy="55092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ea typeface="微软雅黑" panose="020B0503020204020204" pitchFamily="34" charset="-122"/>
              </a:rPr>
              <a:t>输出如下图案：</a:t>
            </a:r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endParaRPr lang="en-US" altLang="zh-CN" sz="3200" dirty="0">
              <a:ea typeface="微软雅黑" panose="020B0503020204020204" pitchFamily="34" charset="-122"/>
            </a:endParaRPr>
          </a:p>
          <a:p>
            <a:r>
              <a:rPr lang="zh-CN" altLang="en-US" sz="3200" dirty="0">
                <a:ea typeface="微软雅黑" panose="020B0503020204020204" pitchFamily="34" charset="-122"/>
              </a:rPr>
              <a:t>                                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92257" y="882835"/>
            <a:ext cx="3942080" cy="6185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*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*  *  *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*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*  *  *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*  *  *  *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*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*  *  *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*  *  *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*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400" dirty="0">
              <a:ea typeface="微软雅黑" panose="020B0503020204020204" pitchFamily="34" charset="-122"/>
            </a:endParaRPr>
          </a:p>
          <a:p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6035" y="122830"/>
            <a:ext cx="785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ea typeface="微软雅黑" panose="020B0503020204020204" pitchFamily="34" charset="-122"/>
              </a:rPr>
              <a:t>策略：找“”“*”与行数</a:t>
            </a:r>
            <a:r>
              <a:rPr lang="en-US" altLang="zh-CN" sz="3600" b="1" dirty="0" err="1">
                <a:ea typeface="微软雅黑" panose="020B0503020204020204" pitchFamily="34" charset="-122"/>
              </a:rPr>
              <a:t>i</a:t>
            </a:r>
            <a:r>
              <a:rPr lang="zh-CN" altLang="en-US" sz="3600" b="1" dirty="0">
                <a:ea typeface="微软雅黑" panose="020B0503020204020204" pitchFamily="34" charset="-122"/>
              </a:rPr>
              <a:t>之间的关系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4526" y="1119116"/>
            <a:ext cx="3236784" cy="42473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main()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ea typeface="微软雅黑" panose="020B0503020204020204" pitchFamily="34" charset="-122"/>
              </a:rPr>
              <a:t>i,j,k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for(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1;i</a:t>
            </a:r>
            <a:r>
              <a:rPr lang="en-US" altLang="zh-CN" dirty="0">
                <a:ea typeface="微软雅黑" panose="020B0503020204020204" pitchFamily="34" charset="-122"/>
              </a:rPr>
              <a:t>&lt;=</a:t>
            </a:r>
            <a:r>
              <a:rPr lang="en-US" altLang="zh-CN" dirty="0" err="1">
                <a:ea typeface="微软雅黑" panose="020B0503020204020204" pitchFamily="34" charset="-122"/>
              </a:rPr>
              <a:t>7;i</a:t>
            </a:r>
            <a:r>
              <a:rPr lang="en-US" altLang="zh-CN" dirty="0">
                <a:ea typeface="微软雅黑" panose="020B0503020204020204" pitchFamily="34" charset="-122"/>
              </a:rPr>
              <a:t>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if(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&lt;=4)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for</a:t>
            </a:r>
            <a:r>
              <a:rPr lang="en-US" altLang="zh-CN" u="sng" dirty="0">
                <a:ea typeface="微软雅黑" panose="020B0503020204020204" pitchFamily="34" charset="-122"/>
              </a:rPr>
              <a:t>(                   )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 ");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for</a:t>
            </a:r>
            <a:r>
              <a:rPr lang="en-US" altLang="zh-CN" u="sng" dirty="0">
                <a:ea typeface="微软雅黑" panose="020B0503020204020204" pitchFamily="34" charset="-122"/>
              </a:rPr>
              <a:t>(                             )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("*");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2125" y="1091821"/>
            <a:ext cx="3621504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 else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for</a:t>
            </a:r>
            <a:r>
              <a:rPr lang="en-US" altLang="zh-CN" u="sng" dirty="0">
                <a:ea typeface="微软雅黑" panose="020B0503020204020204" pitchFamily="34" charset="-122"/>
              </a:rPr>
              <a:t>(                          )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 ");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for</a:t>
            </a:r>
            <a:r>
              <a:rPr lang="en-US" altLang="zh-CN" u="sng" dirty="0">
                <a:ea typeface="微软雅黑" panose="020B0503020204020204" pitchFamily="34" charset="-122"/>
              </a:rPr>
              <a:t>(                                   )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("*");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("\n");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5857" t="13963" r="88437" b="71295"/>
          <a:stretch>
            <a:fillRect/>
          </a:stretch>
        </p:blipFill>
        <p:spPr>
          <a:xfrm>
            <a:off x="5104262" y="4276803"/>
            <a:ext cx="2333767" cy="16677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801504" y="233831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j=</a:t>
            </a:r>
            <a:r>
              <a:rPr lang="en-US" altLang="zh-CN" dirty="0" err="1">
                <a:ea typeface="微软雅黑" panose="020B0503020204020204" pitchFamily="34" charset="-122"/>
              </a:rPr>
              <a:t>i;j</a:t>
            </a:r>
            <a:r>
              <a:rPr lang="en-US" altLang="zh-CN" dirty="0"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ea typeface="微软雅黑" panose="020B0503020204020204" pitchFamily="34" charset="-122"/>
              </a:rPr>
              <a:t>4;j</a:t>
            </a:r>
            <a:r>
              <a:rPr lang="en-US" altLang="zh-CN" dirty="0">
                <a:ea typeface="微软雅黑" panose="020B0503020204020204" pitchFamily="34" charset="-122"/>
              </a:rPr>
              <a:t>++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2019869" y="3954143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k=(2*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-1);k&gt;=</a:t>
            </a:r>
            <a:r>
              <a:rPr lang="en-US" altLang="zh-CN" dirty="0" err="1">
                <a:ea typeface="微软雅黑" panose="020B0503020204020204" pitchFamily="34" charset="-122"/>
              </a:rPr>
              <a:t>1;k</a:t>
            </a:r>
            <a:r>
              <a:rPr lang="en-US" altLang="zh-CN" dirty="0">
                <a:ea typeface="微软雅黑" panose="020B0503020204020204" pitchFamily="34" charset="-122"/>
              </a:rPr>
              <a:t>--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85445" y="140571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j=</a:t>
            </a:r>
            <a:r>
              <a:rPr lang="en-US" altLang="zh-CN" dirty="0" err="1">
                <a:ea typeface="微软雅黑" panose="020B0503020204020204" pitchFamily="34" charset="-122"/>
              </a:rPr>
              <a:t>i-4;j</a:t>
            </a:r>
            <a:r>
              <a:rPr lang="en-US" altLang="zh-CN" dirty="0">
                <a:ea typeface="微软雅黑" panose="020B0503020204020204" pitchFamily="34" charset="-122"/>
              </a:rPr>
              <a:t>&gt;=</a:t>
            </a:r>
            <a:r>
              <a:rPr lang="en-US" altLang="zh-CN" dirty="0" err="1">
                <a:ea typeface="微软雅黑" panose="020B0503020204020204" pitchFamily="34" charset="-122"/>
              </a:rPr>
              <a:t>1;j</a:t>
            </a:r>
            <a:r>
              <a:rPr lang="en-US" altLang="zh-CN" dirty="0">
                <a:ea typeface="微软雅黑" panose="020B0503020204020204" pitchFamily="34" charset="-122"/>
              </a:rPr>
              <a:t>--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23828" y="252298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k=15-2*</a:t>
            </a:r>
            <a:r>
              <a:rPr lang="en-US" altLang="zh-CN" dirty="0" err="1">
                <a:ea typeface="微软雅黑" panose="020B0503020204020204" pitchFamily="34" charset="-122"/>
              </a:rPr>
              <a:t>i;k</a:t>
            </a:r>
            <a:r>
              <a:rPr lang="en-US" altLang="zh-CN" dirty="0">
                <a:ea typeface="微软雅黑" panose="020B0503020204020204" pitchFamily="34" charset="-122"/>
              </a:rPr>
              <a:t>&gt;=</a:t>
            </a:r>
            <a:r>
              <a:rPr lang="en-US" altLang="zh-CN" dirty="0" err="1">
                <a:ea typeface="微软雅黑" panose="020B0503020204020204" pitchFamily="34" charset="-122"/>
              </a:rPr>
              <a:t>1;k</a:t>
            </a:r>
            <a:r>
              <a:rPr lang="en-US" altLang="zh-CN" dirty="0">
                <a:ea typeface="微软雅黑" panose="020B0503020204020204" pitchFamily="34" charset="-122"/>
              </a:rPr>
              <a:t>--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3000600" y="1866240"/>
              <a:ext cx="3107880" cy="1143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000600" y="1866240"/>
                <a:ext cx="3107880" cy="1143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49 -0.04213 L 0.07049 -0.04189 C 0.08785 -0.07893 0.07084 -0.04537 0.08247 -0.06388 C 0.08368 -0.06574 0.0842 -0.06828 0.08542 -0.0699 C 0.08733 -0.07222 0.08976 -0.07361 0.09149 -0.07592 C 0.10156 -0.08935 0.09132 -0.07847 0.09896 -0.08981 C 0.10226 -0.09467 0.10938 -0.09838 0.11059 -0.1037 C 0.11059 -0.10578 0.11111 -0.10787 0.11233 -0.10972 C 0.11563 -0.11458 0.12014 -0.11828 0.12274 -0.12361 C 0.12656 -0.13148 0.12413 -0.12893 0.13004 -0.13171 C 0.1316 -0.13356 0.13299 -0.13588 0.13455 -0.13773 C 0.13698 -0.14027 0.14271 -0.14421 0.14514 -0.1456 C 0.14705 -0.14652 0.14913 -0.14652 0.15104 -0.14768 C 0.15313 -0.14861 0.15486 -0.15069 0.15695 -0.15162 C 0.15938 -0.15254 0.16198 -0.15277 0.16441 -0.15347 C 0.1783 -0.1581 0.15382 -0.15254 0.17934 -0.1574 C 0.18733 -0.15694 0.19531 -0.15671 0.20313 -0.15555 C 0.20556 -0.15509 0.21233 -0.15069 0.21372 -0.14953 C 0.22795 -0.1368 0.23004 -0.13171 0.24497 -0.12176 C 0.25816 -0.11296 0.24983 -0.11944 0.2599 -0.10972 C 0.26528 -0.10463 0.26424 -0.10694 0.26893 -0.09976 C 0.27118 -0.09629 0.2757 -0.08865 0.27778 -0.08379 C 0.279 -0.08125 0.27969 -0.07847 0.28073 -0.07592 C 0.28177 -0.07384 0.28299 -0.07199 0.28386 -0.0699 C 0.28993 -0.05347 0.27969 -0.07523 0.2882 -0.0581 C 0.28768 -0.0368 0.28768 -0.01551 0.28681 0.00579 C 0.28646 0.01181 0.28299 0.01482 0.28073 0.01968 C 0.27049 0.04144 0.28594 0.01297 0.27327 0.03565 C 0.27292 0.0382 0.27292 0.04121 0.27188 0.04352 C 0.27084 0.04537 0.26875 0.04584 0.26736 0.04746 C 0.26528 0.05 0.2632 0.05255 0.26146 0.05533 C 0.26025 0.05718 0.25972 0.05973 0.25834 0.06135 C 0.25538 0.06482 0.24879 0.06968 0.24497 0.07338 C 0.24306 0.07524 0.24132 0.07778 0.23906 0.0794 C 0.23629 0.08125 0.23004 0.08334 0.23004 0.08357 C 0.22865 0.08264 0.2257 0.08334 0.22552 0.08125 C 0.22465 0.06875 0.22639 0.05602 0.22709 0.04352 C 0.22761 0.0338 0.22952 0.01875 0.2316 0.00973 C 0.23229 0.00672 0.23368 0.0044 0.23455 0.00162 C 0.23525 -0.00092 0.23525 -0.0037 0.23611 -0.00625 C 0.23715 -0.00972 0.23924 -0.01273 0.24045 -0.0162 C 0.24184 -0.02013 0.24184 -0.02453 0.24358 -0.02824 C 0.24618 -0.03402 0.24809 -0.03865 0.25087 -0.04398 C 0.25243 -0.04676 0.25382 -0.04953 0.25538 -0.05208 C 0.25834 -0.05625 0.26198 -0.05926 0.26441 -0.06388 C 0.26545 -0.06597 0.26615 -0.06805 0.26736 -0.0699 C 0.27014 -0.0743 0.27622 -0.08125 0.27934 -0.08379 C 0.28108 -0.08541 0.28334 -0.08634 0.28525 -0.08796 C 0.28837 -0.09027 0.29132 -0.09305 0.29427 -0.09583 C 0.29792 -0.09907 0.30035 -0.10162 0.30469 -0.1037 C 0.30781 -0.10532 0.31528 -0.10671 0.31806 -0.10787 C 0.31962 -0.10833 0.32101 -0.10902 0.32257 -0.10972 C 0.33299 -0.10902 0.34358 -0.10949 0.354 -0.10787 C 0.35608 -0.1074 0.35781 -0.10463 0.3599 -0.1037 C 0.36233 -0.10277 0.36493 -0.10254 0.36736 -0.10185 C 0.37813 -0.09861 0.36858 -0.10115 0.38073 -0.09583 C 0.38264 -0.0949 0.3849 -0.09467 0.38681 -0.09375 C 0.40382 -0.08541 0.3908 -0.09097 0.40469 -0.08194 C 0.41736 -0.07338 0.40695 -0.0824 0.41806 -0.07384 C 0.42292 -0.07013 0.42292 -0.06944 0.42709 -0.06388 C 0.42847 -0.0581 0.42882 -0.05138 0.43143 -0.04606 C 0.43247 -0.04398 0.43368 -0.04213 0.43455 -0.04004 C 0.43525 -0.03819 0.43542 -0.03611 0.43594 -0.03402 C 0.43698 -0.03078 0.43802 -0.02754 0.43889 -0.02407 C 0.43941 -0.01828 0.44045 -0.01226 0.44045 -0.00625 C 0.44045 0.01436 0.44011 0.03496 0.43889 0.05533 C 0.43768 0.07917 0.43733 0.06899 0.43299 0.08334 C 0.43177 0.08727 0.43177 0.09167 0.43004 0.09514 C 0.429 0.09723 0.42795 0.09908 0.42709 0.10116 C 0.42587 0.10371 0.42535 0.10672 0.42396 0.10926 C 0.4224 0.11227 0.4158 0.11968 0.41354 0.12107 C 0.41181 0.12246 0.40955 0.12246 0.40764 0.12315 C 0.40608 0.12176 0.40434 0.12107 0.40313 0.11922 C 0.40226 0.1176 0.40156 0.11528 0.40174 0.1132 C 0.40209 0.10186 0.4033 0.09051 0.40469 0.0794 C 0.40521 0.07431 0.40695 0.0713 0.4092 0.06737 C 0.42361 0.04074 0.41198 0.05949 0.42396 0.04537 C 0.43299 0.03519 0.42622 0.03889 0.43594 0.03565 C 0.44306 0.02917 0.43872 0.03241 0.44948 0.02755 L 0.45382 0.0257 C 0.45729 0.02616 0.46111 0.02593 0.46441 0.02755 C 0.46632 0.02871 0.46754 0.03149 0.46875 0.03357 C 0.47309 0.04028 0.47084 0.0382 0.47327 0.04537 C 0.47413 0.04815 0.47535 0.0507 0.47622 0.05348 C 0.47674 0.05602 0.47726 0.0588 0.47778 0.06135 C 0.47813 0.06343 0.47934 0.06528 0.47934 0.06737 C 0.47934 0.09005 0.47865 0.1125 0.47778 0.13496 C 0.47778 0.13658 0.47552 0.14699 0.47483 0.14908 C 0.47396 0.15116 0.47275 0.15301 0.47188 0.15487 C 0.47136 0.15695 0.47118 0.15926 0.47031 0.16088 C 0.4691 0.1632 0.46754 0.16528 0.4658 0.1669 C 0.4599 0.17315 0.45764 0.17547 0.45087 0.17686 C 0.44948 0.17709 0.44792 0.17686 0.44636 0.17686 L 0.44636 0.17477 " pathEditMode="relative" rAng="0" ptsTypes="AAAAAAAAAAAAAAAAAAAAAAAAAAAAAAAAAAAAAAAAAAAAAAAAAAAAAAAAAAAAAAAAAAAAAAAAAAAAAAAAAAAAAAAAAAAA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29 -0.0368 L 0.03229 -0.03657 C 0.04028 -0.05185 0.04045 -0.05463 0.04878 -0.06458 C 0.05174 -0.06805 0.05486 -0.07106 0.05781 -0.07453 C 0.06441 -0.08264 0.05937 -0.0794 0.06667 -0.08264 L 0.08316 -0.09838 C 0.08837 -0.10347 0.09549 -0.11157 0.10104 -0.11435 C 0.1191 -0.12407 0.0967 -0.1118 0.11736 -0.1243 C 0.12292 -0.12778 0.1276 -0.12963 0.13368 -0.13217 C 0.14167 -0.13125 0.14878 -0.13403 0.15451 -0.12639 C 0.15642 -0.12407 0.15746 -0.12083 0.15903 -0.11828 C 0.16042 -0.1162 0.16233 -0.11458 0.16354 -0.1125 C 0.16632 -0.10741 0.17101 -0.09653 0.17101 -0.09629 C 0.17587 -0.07014 0.175 -0.08171 0.17257 -0.04282 C 0.17222 -0.03796 0.16996 -0.03055 0.16806 -0.02685 C 0.16684 -0.02453 0.1651 -0.02291 0.16354 -0.02083 C 0.16302 -0.01898 0.16302 -0.01666 0.16198 -0.01481 C 0.16007 -0.01111 0.15503 -0.00532 0.15156 -0.00301 C 0.14913 -0.00139 0.1467 -0.00023 0.1441 0.00093 C 0.14062 0.00047 0.13698 0.00093 0.13368 -0.00092 C 0.13212 -0.00185 0.13142 -0.00486 0.13073 -0.00694 C 0.13003 -0.00879 0.12969 -0.01088 0.12917 -0.01296 C 0.1283 -0.0162 0.12726 -0.01944 0.12621 -0.02291 C 0.12726 -0.03148 0.12812 -0.04004 0.12917 -0.04861 C 0.12951 -0.05139 0.12969 -0.0544 0.13073 -0.05671 C 0.13403 -0.06435 0.13715 -0.06273 0.14271 -0.06666 C 0.14583 -0.06898 0.14809 -0.07338 0.15156 -0.07453 C 0.17448 -0.08217 0.13698 -0.06921 0.1651 -0.08055 C 0.16753 -0.08148 0.16996 -0.08171 0.17257 -0.08264 C 0.18524 -0.08634 0.17083 -0.0831 0.18889 -0.08657 C 0.19097 -0.08796 0.19271 -0.08981 0.19496 -0.09051 C 0.19826 -0.09166 0.20191 -0.0919 0.20538 -0.09259 C 0.20833 -0.09305 0.21128 -0.09375 0.21424 -0.09444 C 0.21979 -0.09375 0.22535 -0.09398 0.23073 -0.09259 C 0.23246 -0.0919 0.23385 -0.09004 0.23524 -0.08842 C 0.24479 -0.07731 0.2408 -0.08148 0.24705 -0.06852 C 0.24844 -0.06597 0.25035 -0.06366 0.25156 -0.06065 C 0.25434 -0.05416 0.2566 -0.04745 0.25903 -0.04074 L 0.26198 -0.03287 C 0.26285 -0.0287 0.26371 -0.02291 0.2651 -0.01898 C 0.26597 -0.0162 0.26701 -0.01366 0.26806 -0.01088 C 0.27031 0.00486 0.27222 0.01297 0.26806 0.03287 C 0.26736 0.03565 0.2651 0.02894 0.26354 0.02685 C 0.26406 0.01366 0.26371 0.00023 0.2651 -0.01296 C 0.26528 -0.01597 0.26719 -0.01805 0.26806 -0.02083 C 0.2691 -0.02407 0.27014 -0.02754 0.27101 -0.03078 C 0.2717 -0.03333 0.2717 -0.03634 0.27257 -0.03889 C 0.27413 -0.04352 0.27726 -0.04722 0.28003 -0.05069 C 0.28194 -0.05602 0.28351 -0.0618 0.28594 -0.06666 C 0.28698 -0.06852 0.2875 -0.07106 0.28889 -0.07268 C 0.29062 -0.07453 0.29288 -0.075 0.29479 -0.07662 C 0.30764 -0.0868 0.29931 -0.08264 0.30833 -0.08657 C 0.32448 -0.08287 0.31076 -0.08727 0.32326 -0.08055 C 0.32621 -0.07893 0.32951 -0.07893 0.33212 -0.07662 C 0.34271 -0.06713 0.32969 -0.07893 0.34271 -0.06666 C 0.3441 -0.06528 0.34566 -0.06389 0.34705 -0.06273 C 0.34809 -0.06065 0.34878 -0.05833 0.35017 -0.05671 C 0.3566 -0.04791 0.35295 -0.0581 0.35903 -0.04676 C 0.36094 -0.04328 0.36389 -0.03241 0.3651 -0.02893 C 0.36753 -0.00208 0.36753 -0.01018 0.3651 0.02894 C 0.36493 0.03102 0.36406 0.03287 0.36354 0.03496 C 0.35937 0.01783 0.36042 0.025 0.36354 -0.00903 C 0.36389 -0.01319 0.3651 -0.01713 0.36649 -0.02083 C 0.36753 -0.02361 0.36875 -0.02616 0.36944 -0.02893 C 0.37205 -0.03796 0.36927 -0.03541 0.37396 -0.04282 C 0.37587 -0.0456 0.37778 -0.04838 0.37986 -0.05069 C 0.38281 -0.05416 0.38698 -0.05648 0.39045 -0.05856 C 0.39566 -0.0581 0.40972 -0.0581 0.4158 -0.05278 C 0.41875 -0.05 0.42135 -0.04629 0.42465 -0.04467 L 0.43368 -0.04074 C 0.44358 -0.02754 0.4342 -0.0419 0.43958 -0.02893 C 0.44132 -0.02453 0.44392 -0.02106 0.44566 -0.0169 C 0.44653 -0.01435 0.44774 -0.01157 0.44861 -0.00903 C 0.44913 -0.00694 0.44931 -0.00486 0.45017 -0.00301 C 0.45087 -0.00092 0.45243 0.00093 0.45312 0.00301 C 0.45434 0.00695 0.45503 0.01088 0.45608 0.01505 L 0.45764 0.02084 L 0.45764 0.025 " pathEditMode="relative" rAng="0" ptsTypes="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67" y="-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16 -0.04745 L -0.03316 -0.04722 C -0.03628 -0.05277 -0.03923 -0.05856 -0.04253 -0.06389 C -0.04392 -0.06597 -0.04566 -0.06782 -0.04705 -0.0699 C -0.04826 -0.07176 -0.04896 -0.0743 -0.05017 -0.07615 C -0.05399 -0.08194 -0.05833 -0.08703 -0.0625 -0.09259 L -0.06701 -0.09861 L -0.07326 -0.10694 C -0.07482 -0.10902 -0.07656 -0.11065 -0.07778 -0.11296 C -0.07882 -0.11504 -0.07969 -0.11736 -0.0809 -0.11921 C -0.08385 -0.12315 -0.08646 -0.12361 -0.0901 -0.12523 C -0.09166 -0.12731 -0.09288 -0.13009 -0.09479 -0.13148 C -0.09757 -0.13356 -0.10087 -0.13426 -0.10399 -0.13565 C -0.1151 -0.14051 -0.10121 -0.13449 -0.11475 -0.13981 C -0.11632 -0.14027 -0.11788 -0.14097 -0.11944 -0.14166 C -0.12153 -0.14305 -0.12326 -0.14514 -0.12552 -0.14583 C -0.13055 -0.14722 -0.13576 -0.14699 -0.14097 -0.14791 C -0.15364 -0.15023 -0.14392 -0.15046 -0.15937 -0.15208 C -0.16962 -0.15301 -0.17986 -0.15347 -0.1901 -0.15416 C -0.20764 -0.15324 -0.22986 -0.15625 -0.24861 -0.15 C -0.25017 -0.14953 -0.25173 -0.14861 -0.25312 -0.14791 C -0.25607 -0.14398 -0.25694 -0.14236 -0.26094 -0.13981 C -0.27361 -0.13125 -0.25694 -0.14537 -0.27014 -0.13356 C -0.27118 -0.13078 -0.27205 -0.12801 -0.27326 -0.12523 C -0.27413 -0.12315 -0.27552 -0.12129 -0.27621 -0.11921 C -0.27743 -0.11597 -0.2783 -0.11227 -0.27934 -0.10902 C -0.28229 -0.08935 -0.28246 -0.09236 -0.27934 -0.0618 C -0.27899 -0.05879 -0.27725 -0.05625 -0.27621 -0.05347 C -0.27569 -0.05162 -0.27552 -0.0493 -0.27465 -0.04745 C -0.27291 -0.04305 -0.26319 -0.03565 -0.2625 -0.03518 C -0.26094 -0.03379 -0.25955 -0.03148 -0.25781 -0.03102 L -0.24861 -0.02893 C -0.24097 -0.02963 -0.23316 -0.02986 -0.22552 -0.03102 C -0.22222 -0.03148 -0.21736 -0.03565 -0.21475 -0.03703 C -0.21319 -0.03796 -0.21163 -0.03842 -0.21007 -0.03912 C -0.20903 -0.04051 -0.20816 -0.04213 -0.20712 -0.04328 C -0.20555 -0.0449 -0.20399 -0.04606 -0.20243 -0.04745 C -0.20034 -0.0493 -0.19826 -0.05139 -0.19635 -0.05347 C -0.19201 -0.07106 -0.19809 -0.04977 -0.19166 -0.06389 C -0.1908 -0.06574 -0.1908 -0.06805 -0.1901 -0.0699 C -0.18923 -0.07268 -0.18802 -0.07523 -0.18698 -0.07824 C -0.18646 -0.08009 -0.18594 -0.08217 -0.18559 -0.08426 C -0.18333 -0.0949 -0.18368 -0.0956 -0.18246 -0.10902 C -0.18298 -0.11921 -0.18264 -0.12963 -0.18403 -0.13981 C -0.1842 -0.14213 -0.18611 -0.14375 -0.18698 -0.14583 C -0.18819 -0.14861 -0.18906 -0.15139 -0.1901 -0.15416 C -0.19253 -0.15972 -0.19548 -0.16412 -0.1993 -0.16852 C -0.20903 -0.1787 -0.2085 -0.17662 -0.22083 -0.18078 L -0.22708 -0.18287 L -0.23316 -0.18472 C -0.25416 -0.18426 -0.27517 -0.18402 -0.29618 -0.18287 C -0.29844 -0.18264 -0.30034 -0.18171 -0.30243 -0.18078 C -0.30607 -0.17893 -0.30955 -0.17662 -0.31319 -0.17453 C -0.31475 -0.17384 -0.31632 -0.17338 -0.31788 -0.17245 C -0.31996 -0.17129 -0.32187 -0.16967 -0.32396 -0.16852 C -0.32691 -0.1669 -0.33003 -0.16574 -0.33316 -0.16435 L -0.33784 -0.16227 C -0.33993 -0.16018 -0.34184 -0.15787 -0.34392 -0.15602 C -0.34826 -0.15254 -0.35017 -0.15185 -0.35469 -0.15 C -0.35677 -0.14791 -0.35868 -0.1456 -0.36094 -0.14375 C -0.36284 -0.14213 -0.3651 -0.14143 -0.36701 -0.13981 C -0.36823 -0.13865 -0.36892 -0.1368 -0.37014 -0.13565 C -0.37153 -0.13402 -0.37344 -0.13333 -0.37465 -0.13148 C -0.37656 -0.12916 -0.3776 -0.12592 -0.37934 -0.12338 C -0.38073 -0.12106 -0.38246 -0.11944 -0.38385 -0.11713 C -0.3868 -0.11273 -0.38923 -0.10764 -0.39166 -0.10277 C -0.39271 -0.09722 -0.3934 -0.09166 -0.39462 -0.08634 L -0.39774 -0.07407 C -0.39548 -0.03773 -0.39913 -0.05995 -0.39323 -0.0412 C -0.39253 -0.03935 -0.39271 -0.03657 -0.39166 -0.03518 C -0.39045 -0.03356 -0.38854 -0.03402 -0.38698 -0.0331 C -0.38541 -0.03194 -0.38385 -0.03032 -0.38246 -0.02893 C -0.37274 -0.02963 -0.36284 -0.02986 -0.35312 -0.03102 C -0.3467 -0.03171 -0.3434 -0.03981 -0.33941 -0.04537 C -0.33646 -0.04907 -0.33507 -0.05046 -0.33316 -0.05555 C -0.32569 -0.07569 -0.3342 -0.05764 -0.32708 -0.07199 C -0.32725 -0.07592 -0.325 -0.09977 -0.33159 -0.10694 C -0.33298 -0.10833 -0.33472 -0.10833 -0.33628 -0.10902 C -0.33732 -0.11018 -0.33802 -0.11227 -0.33941 -0.11296 C -0.34305 -0.11551 -0.35034 -0.11782 -0.35469 -0.11921 C -0.36284 -0.11852 -0.37135 -0.11967 -0.37934 -0.11713 C -0.38298 -0.11597 -0.38594 -0.1125 -0.38854 -0.10902 C -0.39427 -0.10139 -0.3908 -0.10648 -0.39774 -0.09259 C -0.39878 -0.09051 -0.40034 -0.08865 -0.40087 -0.08634 C -0.40451 -0.07176 -0.40208 -0.07754 -0.40694 -0.06782 C -0.40798 -0.0625 -0.40955 -0.05717 -0.41007 -0.05139 C -0.41354 -0.01852 -0.40937 -0.05926 -0.41319 -0.01458 C -0.41354 -0.00972 -0.41458 -0.00509 -0.41475 -0.00023 C -0.4151 0.0081 -0.41475 0.01621 -0.41475 0.02454 L -0.41475 0.02477 " pathEditMode="relative" rAng="0" ptsTypes="AAAAAAAAAAAAAAAAAAAAAAAAAAAAAAA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97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4028 L 0.00208 -0.04005 C 0.00104 -0.04653 0.00034 -0.05278 -0.00104 -0.0588 C -0.00157 -0.06065 -0.00868 -0.07315 -0.00886 -0.07315 C -0.01111 -0.07686 -0.01389 -0.0801 -0.0165 -0.08334 C -0.01754 -0.08473 -0.01823 -0.08704 -0.01962 -0.0875 C -0.03108 -0.0926 -0.01684 -0.08565 -0.02882 -0.09375 C -0.03021 -0.09468 -0.03177 -0.09514 -0.03334 -0.09584 C -0.0375 -0.09977 -0.04132 -0.1044 -0.04566 -0.10811 C -0.04809 -0.10996 -0.05104 -0.11042 -0.05348 -0.11227 C -0.05469 -0.1132 -0.05521 -0.11551 -0.05643 -0.11621 C -0.06042 -0.11829 -0.06493 -0.11783 -0.06875 -0.12037 L -0.075 -0.12454 C -0.08056 -0.13195 -0.07552 -0.12686 -0.08577 -0.13056 C -0.09045 -0.13241 -0.09948 -0.13681 -0.09948 -0.13658 C -0.11337 -0.13612 -0.12726 -0.13588 -0.14115 -0.13473 C -0.14271 -0.13449 -0.14427 -0.13334 -0.14566 -0.13264 C -0.15591 -0.12755 -0.15052 -0.13079 -0.15799 -0.12454 C -0.16059 -0.12246 -0.16337 -0.12061 -0.1658 -0.11829 C -0.16684 -0.11713 -0.16771 -0.11551 -0.16875 -0.11412 C -0.17032 -0.11274 -0.17188 -0.11158 -0.17344 -0.11019 C -0.18229 -0.0926 -0.1717 -0.11482 -0.17813 -0.09792 C -0.17882 -0.09561 -0.18021 -0.09375 -0.18108 -0.09167 C -0.18229 -0.08843 -0.18299 -0.08473 -0.1842 -0.08149 C -0.18507 -0.07917 -0.18646 -0.07755 -0.18733 -0.07524 C -0.19132 -0.06459 -0.18594 -0.07292 -0.19184 -0.06505 C -0.19236 -0.06158 -0.19289 -0.05811 -0.19341 -0.05463 C -0.19601 -0.04074 -0.20052 -0.04468 -0.19184 -0.01991 C -0.1908 -0.01667 -0.18681 -0.01852 -0.1842 -0.01783 C -0.17205 -0.01899 -0.16667 -0.01852 -0.15643 -0.02199 C -0.15486 -0.02246 -0.15348 -0.02338 -0.15191 -0.02385 C -0.13629 -0.0551 -0.15313 -0.02315 -0.14115 -0.04237 C -0.13559 -0.05116 -0.13993 -0.04537 -0.13646 -0.05463 C -0.13056 -0.07061 -0.13577 -0.05162 -0.13195 -0.06713 C -0.13247 -0.08334 -0.13212 -0.1 -0.13334 -0.11621 C -0.13368 -0.11875 -0.13559 -0.12014 -0.13646 -0.12246 C -0.13716 -0.12431 -0.13698 -0.12686 -0.13802 -0.12848 C -0.13924 -0.13056 -0.14115 -0.13125 -0.14271 -0.13264 C -0.14375 -0.1338 -0.14462 -0.13542 -0.14566 -0.13681 C -0.14618 -0.13889 -0.14566 -0.14237 -0.14723 -0.14283 C -0.15782 -0.14723 -0.18316 -0.14352 -0.19184 -0.14283 C -0.19445 -0.14098 -0.19705 -0.13866 -0.19966 -0.13681 C -0.20157 -0.13519 -0.20382 -0.13449 -0.20573 -0.13264 C -0.20747 -0.13102 -0.20868 -0.12848 -0.21042 -0.12662 C -0.22726 -0.10718 -0.20243 -0.13912 -0.2257 -0.10811 C -0.22778 -0.10533 -0.23021 -0.10301 -0.23195 -0.09977 C -0.23299 -0.09792 -0.23403 -0.09584 -0.2349 -0.09375 C -0.2382 -0.08681 -0.24427 -0.07315 -0.24427 -0.07292 C -0.24479 -0.07037 -0.24479 -0.0676 -0.24584 -0.06505 C -0.24636 -0.0632 -0.24827 -0.06274 -0.24879 -0.06088 C -0.25087 -0.05487 -0.25191 -0.04862 -0.25348 -0.04237 L -0.25504 -0.03635 C -0.25591 -0.02709 -0.25886 -0.00973 -0.25348 -0.00139 C -0.25191 0.00092 -0.24948 -0.0044 -0.24723 -0.00556 C -0.24271 -0.00787 -0.23785 -0.0088 -0.23351 -0.01158 C -0.229 -0.01459 -0.22344 -0.01806 -0.21962 -0.02199 C -0.21684 -0.02454 -0.21354 -0.0301 -0.21198 -0.03426 C -0.21111 -0.03612 -0.21111 -0.03843 -0.21042 -0.04028 C -0.20851 -0.04584 -0.20573 -0.05093 -0.20417 -0.05672 C -0.20035 -0.07246 -0.20174 -0.06482 -0.19966 -0.0794 C -0.20018 -0.09306 -0.19931 -0.10695 -0.20104 -0.12037 C -0.20157 -0.12362 -0.20886 -0.12547 -0.21042 -0.12662 C -0.21198 -0.12755 -0.2132 -0.12987 -0.21493 -0.13056 C -0.21789 -0.13195 -0.22118 -0.13195 -0.22414 -0.13264 C -0.22622 -0.13334 -0.2283 -0.13403 -0.23039 -0.13473 C -0.25417 -0.1338 -0.27292 -0.13473 -0.29497 -0.13056 C -0.29757 -0.1301 -0.30018 -0.12917 -0.30261 -0.12848 C -0.31736 -0.11875 -0.31042 -0.12153 -0.32275 -0.11829 C -0.33386 -0.10834 -0.31979 -0.12061 -0.33351 -0.11019 C -0.34184 -0.10371 -0.3342 -0.10764 -0.34271 -0.10394 C -0.3533 -0.09445 -0.34844 -0.09723 -0.3566 -0.09375 C -0.35764 -0.09237 -0.35851 -0.09074 -0.35955 -0.08959 C -0.36111 -0.08797 -0.36285 -0.08704 -0.36424 -0.08542 C -0.36754 -0.08172 -0.37101 -0.07801 -0.37344 -0.07315 C -0.37743 -0.06551 -0.37518 -0.06875 -0.37969 -0.06297 L -0.38108 -0.05463 L -0.38108 -0.0544 " pathEditMode="relative" rAng="0" ptsTypes="AAAAAAAAAAAAAAAAAAAAAAAAAAAAAA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67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54761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语言本身不提供输入输出语句！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897588" y="1785888"/>
            <a:ext cx="6553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格式输入函数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	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 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格式输出函数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	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字符输入函数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	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字符输出函数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字符串输入函数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gets( )    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字数串输出函数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puts( )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905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标准函数库中的输入输出函数实现数据的输入输出功能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2438400" y="5484128"/>
            <a:ext cx="3619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62000" y="5181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b="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B79372-391F-447D-B612-9ED9935C4AE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786" y="46279"/>
            <a:ext cx="4572000" cy="67403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i,j,k=0,s=7;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for(i=1;i&lt;=7;i++)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for(j=0;j&lt;k;j++)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 ");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for(j=0;j&lt;s;j++)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printf("*");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printf("\n");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if(i&lt;4)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k++;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s=s-2;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k--;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s=s+2;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l="2958" t="2291" r="11243" b="3490"/>
          <a:stretch>
            <a:fillRect/>
          </a:stretch>
        </p:blipFill>
        <p:spPr bwMode="auto">
          <a:xfrm>
            <a:off x="5715008" y="1142984"/>
            <a:ext cx="2714644" cy="50548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8" y="285728"/>
            <a:ext cx="2720199" cy="70788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Calibri" panose="020F0502020204030204" charset="0"/>
                <a:ea typeface="华文楷体" panose="02010600040101010101" pitchFamily="2" charset="-122"/>
                <a:cs typeface="Calibri" panose="020F0502020204030204" charset="0"/>
              </a:rPr>
              <a:t>左边程序的输出结果是：</a:t>
            </a:r>
            <a:endParaRPr lang="zh-CN" altLang="en-US" sz="2000" b="1" dirty="0">
              <a:solidFill>
                <a:schemeClr val="bg1"/>
              </a:solidFill>
              <a:latin typeface="Calibri" panose="020F0502020204030204" charset="0"/>
              <a:ea typeface="华文楷体" panose="0201060004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0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57099" y="430259"/>
            <a:ext cx="4572000" cy="5078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float x, y, temp;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for (y=1.5;y&gt;-1.5;y-=0.05)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for (x=-1.5;x&lt;1.5;x+=0.05)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{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    temp=x*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x+y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*y-1;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    if (temp*temp*temp-x*x*y*y*y&lt;0)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("*"); 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    else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(" ");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("\n"); 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    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89" y="1522452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7095" y="4532096"/>
            <a:ext cx="3498073" cy="769441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(x</a:t>
            </a:r>
            <a:r>
              <a:rPr lang="en-US" altLang="zh-CN" sz="4400" baseline="300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2</a:t>
            </a:r>
            <a:r>
              <a:rPr lang="en-US" altLang="zh-CN" sz="44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+y</a:t>
            </a:r>
            <a:r>
              <a:rPr lang="en-US" altLang="zh-CN" sz="4400" baseline="300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2</a:t>
            </a:r>
            <a:r>
              <a:rPr lang="en-US" altLang="zh-CN" sz="44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-1)</a:t>
            </a:r>
            <a:r>
              <a:rPr lang="en-US" altLang="zh-CN" sz="4400" baseline="300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3</a:t>
            </a:r>
            <a:r>
              <a:rPr lang="en-US" altLang="zh-CN" sz="44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=x</a:t>
            </a:r>
            <a:r>
              <a:rPr lang="en-US" altLang="zh-CN" sz="4400" baseline="300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2</a:t>
            </a:r>
            <a:r>
              <a:rPr lang="en-US" altLang="zh-CN" sz="44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y</a:t>
            </a:r>
            <a:r>
              <a:rPr lang="en-US" altLang="zh-CN" sz="4400" baseline="30000" dirty="0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3</a:t>
            </a:r>
            <a:endParaRPr lang="en-US" altLang="zh-CN" sz="4400" baseline="30000" dirty="0">
              <a:solidFill>
                <a:srgbClr val="FF0000"/>
              </a:solidFill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9912" y="270892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组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二维数组</a:t>
            </a:r>
            <a:endParaRPr lang="zh-CN" altLang="en-US" sz="3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27100" y="3962400"/>
            <a:ext cx="486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字符数组</a:t>
            </a:r>
            <a:endParaRPr lang="zh-CN" altLang="en-US" sz="3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66800" y="5778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ea typeface="微软雅黑" panose="020B0503020204020204" pitchFamily="34" charset="-122"/>
              </a:rPr>
              <a:t>数 组</a:t>
            </a:r>
            <a:endParaRPr lang="zh-CN" altLang="en-US" sz="36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03300" y="1676400"/>
            <a:ext cx="699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一维数组</a:t>
            </a:r>
            <a:endParaRPr lang="zh-CN" altLang="en-US" sz="3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800600" y="15240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如何定义？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800600" y="23764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如何引用？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800600" y="32146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如何赋值？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800600" y="40386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如何使用？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0249" grpId="0"/>
      <p:bldP spid="10250" grpId="0"/>
      <p:bldP spid="102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如何定义？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1236017"/>
            <a:ext cx="8305800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数据类型符  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2302817"/>
            <a:ext cx="8305800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数据类型符  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 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57200" y="3208338"/>
            <a:ext cx="8305800" cy="8604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Text Box 8" descr="信纸"/>
          <p:cNvSpPr txBox="1">
            <a:spLocks noChangeArrowheads="1"/>
          </p:cNvSpPr>
          <p:nvPr/>
        </p:nvSpPr>
        <p:spPr bwMode="auto">
          <a:xfrm>
            <a:off x="822325" y="4611688"/>
            <a:ext cx="7407275" cy="83099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在字符数组中存放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数组大小至少比字符串长度大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，用于存放字符串终止标志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’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animBg="1" autoUpdateAnimBg="0"/>
      <p:bldP spid="11270" grpId="0" animBg="1" autoUpdateAnimBg="0"/>
      <p:bldP spid="11271" grpId="0" animBg="1" autoUpdateAnimBg="0"/>
      <p:bldP spid="112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如何引用？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19250" y="1655117"/>
            <a:ext cx="5545138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数组变量名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kumimoji="1"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600200" y="2874317"/>
            <a:ext cx="5545138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数组变量名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kumimoji="1"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 animBg="1" autoUpdateAnimBg="0"/>
      <p:bldP spid="1229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如何赋值？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624138" y="76200"/>
            <a:ext cx="6748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初始化</a:t>
            </a:r>
            <a:r>
              <a:rPr lang="zh-CN" altLang="en-US" sz="2400" b="1" dirty="0">
                <a:solidFill>
                  <a:srgbClr val="000000"/>
                </a:solidFill>
                <a:ea typeface="微软雅黑" panose="020B0503020204020204" pitchFamily="34" charset="-122"/>
              </a:rPr>
              <a:t>整体赋值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3318" name="Text Box 6" descr="信纸"/>
          <p:cNvSpPr txBox="1">
            <a:spLocks noChangeArrowheads="1"/>
          </p:cNvSpPr>
          <p:nvPr/>
        </p:nvSpPr>
        <p:spPr bwMode="auto">
          <a:xfrm>
            <a:off x="1143000" y="609600"/>
            <a:ext cx="6769100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a[5] = {0, 1}; 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524000" y="990600"/>
            <a:ext cx="5922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a[0] = 0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a[1] = 1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a[2] = 0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a[3] = 0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a[4] = 0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</a:t>
            </a:r>
            <a:r>
              <a:rPr kumimoji="1" lang="zh-CN" altLang="en-US" dirty="0">
                <a:solidFill>
                  <a:srgbClr val="333399"/>
                </a:solidFill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333399"/>
              </a:solidFill>
              <a:ea typeface="微软雅黑" panose="020B0503020204020204" pitchFamily="34" charset="-122"/>
            </a:endParaRPr>
          </a:p>
        </p:txBody>
      </p:sp>
      <p:sp>
        <p:nvSpPr>
          <p:cNvPr id="13323" name="Text Box 11" descr="信纸"/>
          <p:cNvSpPr txBox="1">
            <a:spLocks noChangeArrowheads="1"/>
          </p:cNvSpPr>
          <p:nvPr/>
        </p:nvSpPr>
        <p:spPr bwMode="auto">
          <a:xfrm>
            <a:off x="1138238" y="1524000"/>
            <a:ext cx="7777162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a[2][3] = { { 1}, { 4, 5 } };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3327" name="Group 15"/>
          <p:cNvGrpSpPr/>
          <p:nvPr/>
        </p:nvGrpSpPr>
        <p:grpSpPr bwMode="auto">
          <a:xfrm>
            <a:off x="1976438" y="1981200"/>
            <a:ext cx="5716587" cy="754063"/>
            <a:chOff x="1245" y="1681"/>
            <a:chExt cx="3601" cy="475"/>
          </a:xfrm>
        </p:grpSpPr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1262" y="1681"/>
              <a:ext cx="35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a[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0][0]	a[0][1]	a[0][2]	a[1][0]	a[1][1]	a[1][2]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245" y="1910"/>
              <a:ext cx="3584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en-US" altLang="zh-CN" sz="2000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	 0	 0 	4	5	0</a:t>
              </a:r>
              <a:endParaRPr kumimoji="1"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330" name="Text Box 18" descr="信纸"/>
          <p:cNvSpPr txBox="1">
            <a:spLocks noChangeArrowheads="1"/>
          </p:cNvSpPr>
          <p:nvPr/>
        </p:nvSpPr>
        <p:spPr bwMode="auto">
          <a:xfrm>
            <a:off x="1143000" y="2895600"/>
            <a:ext cx="7777163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a[ ][3] = { 1, 2, 3, 4 };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008188" y="3294063"/>
            <a:ext cx="568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a[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0][0]	a[0][1]	a[0][2]	a[1][0]	a[1][1]	a[1][2]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981200" y="3695700"/>
            <a:ext cx="568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en-US" altLang="zh-CN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	2	3	4	0	0</a:t>
            </a:r>
            <a:endParaRPr kumimoji="1" lang="en-US" altLang="zh-CN" sz="20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3336" name="Text Box 24" descr="信纸"/>
          <p:cNvSpPr txBox="1">
            <a:spLocks noChangeArrowheads="1"/>
          </p:cNvSpPr>
          <p:nvPr/>
        </p:nvSpPr>
        <p:spPr bwMode="auto">
          <a:xfrm>
            <a:off x="1143000" y="4282927"/>
            <a:ext cx="7777163" cy="463846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 a[3 ][7] = { {“I”},{“am”},{“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XJTUer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”}};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3382" name="Group 70"/>
          <p:cNvGraphicFramePr>
            <a:graphicFrameLocks noGrp="1"/>
          </p:cNvGraphicFramePr>
          <p:nvPr>
            <p:ph/>
          </p:nvPr>
        </p:nvGraphicFramePr>
        <p:xfrm>
          <a:off x="2743200" y="4876800"/>
          <a:ext cx="3810000" cy="1554480"/>
        </p:xfrm>
        <a:graphic>
          <a:graphicData uri="http://schemas.openxmlformats.org/drawingml/2006/table">
            <a:tbl>
              <a:tblPr/>
              <a:tblGrid>
                <a:gridCol w="536575"/>
                <a:gridCol w="536575"/>
                <a:gridCol w="538163"/>
                <a:gridCol w="534987"/>
                <a:gridCol w="495300"/>
                <a:gridCol w="579438"/>
                <a:gridCol w="588962"/>
              </a:tblGrid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J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T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U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r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 animBg="1"/>
      <p:bldP spid="13320" grpId="0"/>
      <p:bldP spid="13323" grpId="0" animBg="1"/>
      <p:bldP spid="13330" grpId="0" animBg="1"/>
      <p:bldP spid="13331" grpId="0"/>
      <p:bldP spid="13332" grpId="0"/>
      <p:bldP spid="133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6200" y="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如何赋值？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546350" y="76200"/>
            <a:ext cx="659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通过循环语句赋值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366" name="Rectangle 6" descr="信纸"/>
          <p:cNvSpPr>
            <a:spLocks noChangeArrowheads="1"/>
          </p:cNvSpPr>
          <p:nvPr/>
        </p:nvSpPr>
        <p:spPr bwMode="auto">
          <a:xfrm>
            <a:off x="1066800" y="2133600"/>
            <a:ext cx="6911975" cy="2320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kumimoji="1" lang="zh-CN" alt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通过键盘输入对二维数组</a:t>
            </a:r>
            <a:r>
              <a:rPr kumimoji="1" lang="en-US" altLang="zh-CN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r>
              <a:rPr kumimoji="1" lang="zh-CN" altLang="en-US" sz="24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各元素赋值</a:t>
            </a:r>
            <a:r>
              <a:rPr kumimoji="1" lang="zh-CN" altLang="en-US" sz="240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   循环语句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  i, j, a[2][3];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for (i = 0; i &lt; 2; i++)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 for (j = 0; j &lt; 3; j++)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       scanf ("%d", &amp;a[i][j]);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107" y="732760"/>
            <a:ext cx="2232248" cy="452431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x[3],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i,j,k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for(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=0;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&lt;3;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++)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x[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]=0;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k=2;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for(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=0;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&lt;k;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++)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for(j=0; j&lt;k;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)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x[j]=x[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]+1;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("%d\n", x[1]);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2</a:t>
            </a:r>
            <a:endParaRPr lang="en-US" altLang="zh-CN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1</a:t>
            </a:r>
            <a:endParaRPr lang="en-US" altLang="zh-CN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0</a:t>
            </a:r>
            <a:endParaRPr lang="en-US" altLang="zh-CN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3</a:t>
            </a:r>
            <a:endParaRPr lang="zh-CN" altLang="en-US" dirty="0">
              <a:ln>
                <a:solidFill>
                  <a:srgbClr val="002060"/>
                </a:solidFill>
              </a:ln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3808" y="720453"/>
            <a:ext cx="3744416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x[12]={1,2,3,4,5,6,7,8,9,10,11,12};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char c=‘a’, d, g;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则数值为</a:t>
            </a:r>
            <a:r>
              <a:rPr lang="en-US" altLang="zh-CN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的表达式是</a:t>
            </a:r>
            <a:r>
              <a:rPr lang="en-US" altLang="zh-CN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A. x[g-c]  B. x[4]  C. x[‘d’-’c’]  D. x[‘d’-c]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6256" y="732760"/>
            <a:ext cx="1872208" cy="20313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定义数组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float a[8];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则引用正确的是</a:t>
            </a:r>
            <a:r>
              <a:rPr lang="en-US" altLang="zh-CN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a[0]=1;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a[8]=a[0];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a=0;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eriod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a[2.5]=1;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2211829"/>
            <a:ext cx="3744416" cy="25853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下面程序有错误的行是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                                       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//1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                                                       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//2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float s[4]={1.0};                          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//3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;                                             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//4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for 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=1;i&lt;4;i++) s[0]=s[0]+s[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];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//5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(“s[0]=%d\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n”,s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[0]);          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//6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                                                           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//7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A. 3    B. 6    C. 2    D. 4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05107" y="4900400"/>
            <a:ext cx="666493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347864" y="4467614"/>
            <a:ext cx="666493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80112" y="1604406"/>
            <a:ext cx="100811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77412" y="1594623"/>
            <a:ext cx="1150971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064" y="1757715"/>
            <a:ext cx="4572000" cy="20313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执行下面的程序段后，变量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中的值为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 )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k=3, s[2];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s[0]=k; k=s[1]*10;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A) 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不定值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B) 33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C) 30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D) 10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0200" y="3887906"/>
            <a:ext cx="4572000" cy="25853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定义如下变量和数组：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x[3][3]={1, 2, 3, 4, 5, 6, 7, 8, 9};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则下面语句的输出结果是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 )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for(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=0;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&lt;3;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++)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("%d", x[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][2-i]);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A) 1 5 9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B) 1 4 7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C) 3 5 7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D) 3 6 9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51472"/>
            <a:ext cx="4572000" cy="12003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下面正确的数组定义是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 )</a:t>
            </a:r>
            <a:endParaRPr lang="zh-CN" altLang="en-US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A) </a:t>
            </a:r>
            <a:r>
              <a:rPr lang="en-US" altLang="zh-CN" b="1" dirty="0" err="1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 a[ ][ ]={1,2,3,4};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B) </a:t>
            </a:r>
            <a:r>
              <a:rPr lang="en-US" altLang="zh-CN" b="1" dirty="0" err="1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 a[ ][2]={1,2,3,4};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C) </a:t>
            </a:r>
            <a:r>
              <a:rPr lang="en-US" altLang="zh-CN" b="1" dirty="0" err="1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 a[2][ ]={1,2,3,4};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9552" y="727536"/>
            <a:ext cx="2358008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4056" y="2621811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728192" y="5825157"/>
            <a:ext cx="100811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27576" y="116632"/>
            <a:ext cx="3672408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下列程序执行后的输出结果是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i,j,a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[3][3];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for(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=0;i&lt;3;i++)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for(j=0;j&lt;=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i;j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++)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  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][j]=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*j;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d,%d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\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n",a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[1][2],a[2][1]);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}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A) 2,2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B) 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不定值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,2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C) 2          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D) 2,0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55568" y="2903738"/>
            <a:ext cx="1440160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09600" y="381000"/>
            <a:ext cx="7777162" cy="40011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 sz="2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微软雅黑" panose="020B0503020204020204" pitchFamily="34" charset="-122"/>
              </a:rPr>
              <a:t>“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格式控制字符串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微软雅黑" panose="020B0503020204020204" pitchFamily="34" charset="-122"/>
              </a:rPr>
              <a:t>”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，输出表列</a:t>
            </a:r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kumimoji="1" lang="en-US" altLang="zh-CN" sz="2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3" descr="信纸"/>
          <p:cNvSpPr>
            <a:spLocks noChangeArrowheads="1"/>
          </p:cNvSpPr>
          <p:nvPr/>
        </p:nvSpPr>
        <p:spPr bwMode="auto">
          <a:xfrm>
            <a:off x="1003003" y="3804427"/>
            <a:ext cx="6580188" cy="8604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x = 0x8AB6;</a:t>
            </a: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(“</a:t>
            </a:r>
            <a:r>
              <a:rPr lang="en-US" altLang="zh-CN" sz="2400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Value of x is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%</a:t>
            </a:r>
            <a:r>
              <a:rPr lang="en-US" altLang="zh-CN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4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400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\n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”, x);</a:t>
            </a:r>
            <a:endParaRPr lang="en-US" altLang="zh-CN" sz="24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461665" y="2885894"/>
            <a:ext cx="1728787" cy="504825"/>
          </a:xfrm>
          <a:prstGeom prst="wedgeRoundRectCallout">
            <a:avLst>
              <a:gd name="adj1" fmla="val 100231"/>
              <a:gd name="adj2" fmla="val 22547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常规字符</a:t>
            </a:r>
            <a:endParaRPr kumimoji="1" lang="zh-CN" altLang="en-US" sz="2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6581004" y="2756652"/>
            <a:ext cx="1728788" cy="793750"/>
          </a:xfrm>
          <a:prstGeom prst="wedgeRoundRectCallout">
            <a:avLst>
              <a:gd name="adj1" fmla="val -88843"/>
              <a:gd name="adj2" fmla="val 14960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常规字符</a:t>
            </a:r>
            <a:endParaRPr kumimoji="1" lang="zh-CN" altLang="en-US" sz="2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转义符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2799059" y="2493945"/>
            <a:ext cx="1728788" cy="865187"/>
          </a:xfrm>
          <a:prstGeom prst="wedgeRoundRectCallout">
            <a:avLst>
              <a:gd name="adj1" fmla="val 100231"/>
              <a:gd name="adj2" fmla="val 15238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格式控制符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（修饰符）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4572000" y="1752600"/>
            <a:ext cx="2159000" cy="865188"/>
          </a:xfrm>
          <a:prstGeom prst="wedgeRoundRectCallout">
            <a:avLst>
              <a:gd name="adj1" fmla="val 366"/>
              <a:gd name="adj2" fmla="val 237338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格式控制符</a:t>
            </a:r>
            <a:endParaRPr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（格式转换符）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188640"/>
            <a:ext cx="3672408" cy="5909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char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[]="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SSSWLIA",c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;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k; 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for(k=2;(c=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[k])!='\0';k++)               </a:t>
            </a:r>
            <a:endParaRPr lang="en-US" altLang="zh-CN" dirty="0">
              <a:solidFill>
                <a:srgbClr val="C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{ </a:t>
            </a:r>
            <a:endParaRPr lang="en-US" altLang="zh-CN" dirty="0">
              <a:solidFill>
                <a:srgbClr val="C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charset="0"/>
                <a:ea typeface="华文楷体" panose="02010600040101010101" pitchFamily="2" charset="-122"/>
              </a:rPr>
              <a:t>switch(c)                </a:t>
            </a:r>
            <a:endParaRPr lang="en-US" altLang="zh-CN" dirty="0">
              <a:solidFill>
                <a:srgbClr val="0070C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{</a:t>
            </a:r>
            <a:endParaRPr lang="en-US" altLang="zh-CN" dirty="0">
              <a:solidFill>
                <a:srgbClr val="0070C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case 'I': ++k; break;  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case 'L': continue;         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default: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putchar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(c); continue;  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charset="0"/>
                <a:ea typeface="华文楷体" panose="02010600040101010101" pitchFamily="2" charset="-122"/>
              </a:rPr>
              <a:t>}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putchar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('*');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}            </a:t>
            </a:r>
            <a:endParaRPr lang="en-US" altLang="zh-CN" dirty="0">
              <a:solidFill>
                <a:srgbClr val="C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return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SSW*        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SW*        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SW*A       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SW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1600" y="5157192"/>
            <a:ext cx="1440160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0072" y="188640"/>
            <a:ext cx="3672408" cy="5909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main()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{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char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[]="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SSSWLIA",c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;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k; 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for(k=2;(c=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str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[k])!='\0';k++)               </a:t>
            </a:r>
            <a:endParaRPr lang="en-US" altLang="zh-CN" dirty="0">
              <a:solidFill>
                <a:srgbClr val="C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{ </a:t>
            </a:r>
            <a:endParaRPr lang="en-US" altLang="zh-CN" dirty="0">
              <a:solidFill>
                <a:srgbClr val="C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charset="0"/>
                <a:ea typeface="华文楷体" panose="02010600040101010101" pitchFamily="2" charset="-122"/>
              </a:rPr>
              <a:t>switch(c)                </a:t>
            </a:r>
            <a:endParaRPr lang="en-US" altLang="zh-CN" dirty="0">
              <a:solidFill>
                <a:srgbClr val="0070C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{</a:t>
            </a:r>
            <a:endParaRPr lang="en-US" altLang="zh-CN" dirty="0">
              <a:solidFill>
                <a:srgbClr val="0070C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case 'I': ++k; </a:t>
            </a:r>
            <a:r>
              <a:rPr lang="en-US" altLang="zh-CN" dirty="0">
                <a:solidFill>
                  <a:srgbClr val="00B050"/>
                </a:solidFill>
                <a:latin typeface="Calibri" panose="020F0502020204030204" charset="0"/>
                <a:ea typeface="华文楷体" panose="02010600040101010101" pitchFamily="2" charset="-122"/>
              </a:rPr>
              <a:t>//break;                </a:t>
            </a:r>
            <a:endParaRPr lang="en-US" altLang="zh-CN" dirty="0">
              <a:solidFill>
                <a:srgbClr val="00B05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case 'L': continue;         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default: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putchar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(c); continue;  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charset="0"/>
                <a:ea typeface="华文楷体" panose="02010600040101010101" pitchFamily="2" charset="-122"/>
              </a:rPr>
              <a:t>}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putchar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('*');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   }            </a:t>
            </a:r>
            <a:endParaRPr lang="en-US" altLang="zh-CN" dirty="0">
              <a:solidFill>
                <a:srgbClr val="C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retrun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 0;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charset="0"/>
                <a:ea typeface="华文楷体" panose="02010600040101010101" pitchFamily="2" charset="-122"/>
              </a:rPr>
              <a:t>}     </a:t>
            </a:r>
            <a:endParaRPr lang="en-US" altLang="zh-CN" dirty="0">
              <a:solidFill>
                <a:srgbClr val="00000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SSW*        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SW*        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SW*A          </a:t>
            </a:r>
            <a:endParaRPr lang="en-US" altLang="zh-CN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b="1" dirty="0">
                <a:solidFill>
                  <a:srgbClr val="002060"/>
                </a:solidFill>
                <a:latin typeface="Calibri" panose="020F0502020204030204" charset="0"/>
                <a:ea typeface="华文楷体" panose="02010600040101010101" pitchFamily="2" charset="-122"/>
              </a:rPr>
              <a:t>SW</a:t>
            </a:r>
            <a:endParaRPr lang="zh-CN" altLang="en-US" b="1" dirty="0">
              <a:solidFill>
                <a:srgbClr val="002060"/>
              </a:solidFill>
              <a:latin typeface="Calibri" panose="020F0502020204030204" charset="0"/>
              <a:ea typeface="华文楷体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32040" y="5733256"/>
            <a:ext cx="1440160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4213" y="76200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函数中的格式转换字符及其含义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6390" name="Group 6"/>
          <p:cNvGraphicFramePr>
            <a:graphicFrameLocks noGrp="1"/>
          </p:cNvGraphicFramePr>
          <p:nvPr/>
        </p:nvGraphicFramePr>
        <p:xfrm>
          <a:off x="1147763" y="533400"/>
          <a:ext cx="7920037" cy="5762832"/>
        </p:xfrm>
        <a:graphic>
          <a:graphicData uri="http://schemas.openxmlformats.org/drawingml/2006/table">
            <a:tbl>
              <a:tblPr/>
              <a:tblGrid>
                <a:gridCol w="1008062"/>
                <a:gridCol w="5545138"/>
                <a:gridCol w="1366837"/>
              </a:tblGrid>
              <a:tr h="6422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格式转换符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          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对应的表达式数据类型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914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%d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以十进制形式输出一个有符号整型数据。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a = 20;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("%d", a); 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%x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%X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十六进制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形式输出一个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无符号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整型数据。例如：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a = 164;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("%x", a); 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("%X", a);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%o  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字母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o 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八进制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形式输出一个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无符号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整型数据。例如：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a = 164;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("%o", a); 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244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%u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十进制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形式输出一个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无符号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整型数据。例如：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a = -1;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("%u", a);   //BC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下输出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65535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VC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4294967295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%c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一个字符型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数据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char 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= 'A';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("%c",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ch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);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796" marB="46796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  <p:sndAc>
      <p:stSnd>
        <p:snd r:embed="rId1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84213" y="188913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err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kumimoji="1" lang="zh-CN" alt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函数中的格式转换字符及其含义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8468" name="Group 36"/>
          <p:cNvGraphicFramePr>
            <a:graphicFrameLocks noGrp="1"/>
          </p:cNvGraphicFramePr>
          <p:nvPr/>
        </p:nvGraphicFramePr>
        <p:xfrm>
          <a:off x="998538" y="685800"/>
          <a:ext cx="7993062" cy="5491164"/>
        </p:xfrm>
        <a:graphic>
          <a:graphicData uri="http://schemas.openxmlformats.org/drawingml/2006/table">
            <a:tbl>
              <a:tblPr/>
              <a:tblGrid>
                <a:gridCol w="936625"/>
                <a:gridCol w="5688012"/>
                <a:gridCol w="1368425"/>
              </a:tblGrid>
              <a:tr h="642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格式转换符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        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对应的表达式数据类型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914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一个字符串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("my name is %s", “Bo Jiao");  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my name is Bo Jiao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%f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十进制小数形式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输出一个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浮点型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数据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float  f = -12.3;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("%f", f); 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-12.300000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%E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指数形式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输出一个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浮点型数据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。例如：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float  f = 1234.8988;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("%e", f); 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1.234899e+003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("%E", f);   //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1.234899E+003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%g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%G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按照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输出宽度比较短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的一种格式输出。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默认输出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六位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有效数字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%p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以主机的格式显示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指针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，即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变量的地址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。例如：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a = 2;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(“%p”, &amp;a);   //BC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下输出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FFD8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，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                                    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VC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下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0012FF7C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指针类型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000" marR="90000" marT="46804" marB="46804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  <p:sndAc>
      <p:stSnd>
        <p:snd r:embed="rId1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4213" y="188913"/>
            <a:ext cx="540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kumimoji="1" lang="zh-C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字符和字符串的输出</a:t>
            </a:r>
            <a:r>
              <a:rPr kumimoji="1" lang="zh-CN" altLang="en-US" sz="3200" b="0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3200" b="0">
              <a:solidFill>
                <a:srgbClr val="FF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31396" y="1165112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一般形式：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280660" y="4711474"/>
            <a:ext cx="7150100" cy="10445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rgbClr val="D60093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 ]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表示可选项，可缺省。</a:t>
            </a:r>
            <a:endParaRPr kumimoji="1" lang="zh-CN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buClr>
                <a:srgbClr val="D60093"/>
              </a:buClr>
              <a:buFont typeface="Wingdings" panose="05000000000000000000" pitchFamily="2" charset="2"/>
              <a:buChar char="ü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.precision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表示只输出字符串的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precision</a:t>
            </a: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个字符。</a:t>
            </a:r>
            <a:endParaRPr kumimoji="1" lang="zh-CN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buClr>
                <a:srgbClr val="D60093"/>
              </a:buClr>
              <a:buFont typeface="Wingdings" panose="05000000000000000000" pitchFamily="2" charset="2"/>
              <a:buChar char="ü"/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其它字段的含义与前面介绍的相同。</a:t>
            </a:r>
            <a:endParaRPr kumimoji="1" lang="zh-CN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90135" y="4206649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说明：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2777" name="Group 9"/>
          <p:cNvGrpSpPr/>
          <p:nvPr/>
        </p:nvGrpSpPr>
        <p:grpSpPr bwMode="auto">
          <a:xfrm>
            <a:off x="983796" y="1650887"/>
            <a:ext cx="7607300" cy="1046163"/>
            <a:chOff x="810" y="818"/>
            <a:chExt cx="4792" cy="659"/>
          </a:xfrm>
        </p:grpSpPr>
        <p:grpSp>
          <p:nvGrpSpPr>
            <p:cNvPr id="18443" name="Group 10"/>
            <p:cNvGrpSpPr/>
            <p:nvPr/>
          </p:nvGrpSpPr>
          <p:grpSpPr bwMode="auto">
            <a:xfrm>
              <a:off x="810" y="818"/>
              <a:ext cx="4792" cy="435"/>
              <a:chOff x="810" y="818"/>
              <a:chExt cx="4792" cy="435"/>
            </a:xfrm>
          </p:grpSpPr>
          <p:sp>
            <p:nvSpPr>
              <p:cNvPr id="32779" name="Text Box 11"/>
              <p:cNvSpPr txBox="1">
                <a:spLocks noChangeArrowheads="1"/>
              </p:cNvSpPr>
              <p:nvPr/>
            </p:nvSpPr>
            <p:spPr bwMode="auto">
              <a:xfrm>
                <a:off x="810" y="818"/>
                <a:ext cx="4792" cy="291"/>
              </a:xfrm>
              <a:prstGeom prst="rect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99">
                      <a:gamma/>
                      <a:shade val="69804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006600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400" dirty="0">
                    <a:solidFill>
                      <a:srgbClr val="3399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    </a:t>
                </a:r>
                <a:r>
                  <a:rPr kumimoji="1" lang="zh-CN" altLang="en-US" sz="2400" dirty="0">
                    <a:solidFill>
                      <a:srgbClr val="3399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输出字符：</a:t>
                </a:r>
                <a:r>
                  <a:rPr kumimoji="1" lang="zh-CN" altLang="en-US" sz="2400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     </a:t>
                </a:r>
                <a:r>
                  <a:rPr kumimoji="1" lang="en-US" altLang="zh-CN" sz="2400" dirty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%[-] [0] [width] </a:t>
                </a:r>
                <a:r>
                  <a:rPr kumimoji="1" lang="en-US" altLang="zh-CN" sz="24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  <a:r>
                  <a:rPr kumimoji="1" lang="en-US" altLang="zh-CN" sz="2400" b="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endParaRPr kumimoji="1" lang="en-US" altLang="zh-CN" sz="2400" b="0" dirty="0">
                  <a:solidFill>
                    <a:schemeClr val="accent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46" name="AutoShape 12"/>
              <p:cNvSpPr/>
              <p:nvPr/>
            </p:nvSpPr>
            <p:spPr bwMode="auto">
              <a:xfrm rot="-5400000">
                <a:off x="3165" y="686"/>
                <a:ext cx="91" cy="1043"/>
              </a:xfrm>
              <a:prstGeom prst="leftBrace">
                <a:avLst>
                  <a:gd name="adj1" fmla="val 95513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2433" y="1189"/>
              <a:ext cx="2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1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辅助格式控制字符（修饰符）</a:t>
              </a:r>
              <a:r>
                <a:rPr kumimoji="1" lang="zh-CN" altLang="en-US" sz="24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782" name="Group 14"/>
          <p:cNvGrpSpPr/>
          <p:nvPr/>
        </p:nvGrpSpPr>
        <p:grpSpPr bwMode="auto">
          <a:xfrm>
            <a:off x="971096" y="2773250"/>
            <a:ext cx="7607300" cy="1084262"/>
            <a:chOff x="802" y="1525"/>
            <a:chExt cx="4792" cy="683"/>
          </a:xfrm>
        </p:grpSpPr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802" y="1525"/>
              <a:ext cx="4792" cy="29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66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240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2400" dirty="0">
                  <a:solidFill>
                    <a:srgbClr val="3399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输出字符串：</a:t>
              </a:r>
              <a:r>
                <a:rPr kumimoji="1" lang="zh-CN" altLang="en-US" sz="240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</a:t>
              </a:r>
              <a:r>
                <a:rPr kumimoji="1" lang="en-US" altLang="zh-CN" sz="2400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%[-] [0] [width] [.precision] </a:t>
              </a:r>
              <a:r>
                <a:rPr kumimoji="1" lang="en-US" altLang="zh-CN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 </a:t>
              </a:r>
              <a:endPara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904" y="1920"/>
              <a:ext cx="2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1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辅助格式控制字符（修饰符）</a:t>
              </a:r>
              <a:r>
                <a:rPr kumimoji="1" lang="zh-CN" altLang="en-US" sz="2400" b="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442" name="AutoShape 17"/>
            <p:cNvSpPr/>
            <p:nvPr/>
          </p:nvSpPr>
          <p:spPr bwMode="auto">
            <a:xfrm rot="-5400000">
              <a:off x="3698" y="921"/>
              <a:ext cx="146" cy="1988"/>
            </a:xfrm>
            <a:prstGeom prst="leftBrace">
              <a:avLst>
                <a:gd name="adj1" fmla="val 113470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1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84213" y="188913"/>
            <a:ext cx="7488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kumimoji="1" lang="zh-C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辅助格式控制符</a:t>
            </a:r>
            <a:r>
              <a:rPr kumimoji="1"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1" lang="zh-C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修饰符</a:t>
            </a:r>
            <a:r>
              <a:rPr kumimoji="1"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kumimoji="1" lang="zh-C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  <a:r>
              <a:rPr kumimoji="1" lang="zh-CN" altLang="en-US" sz="3200" b="0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3200" b="0">
              <a:solidFill>
                <a:srgbClr val="FF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6870" name="Group 6"/>
          <p:cNvGraphicFramePr>
            <a:graphicFrameLocks noGrp="1"/>
          </p:cNvGraphicFramePr>
          <p:nvPr/>
        </p:nvGraphicFramePr>
        <p:xfrm>
          <a:off x="1047071" y="869270"/>
          <a:ext cx="7920037" cy="5394800"/>
        </p:xfrm>
        <a:graphic>
          <a:graphicData uri="http://schemas.openxmlformats.org/drawingml/2006/table">
            <a:tbl>
              <a:tblPr/>
              <a:tblGrid>
                <a:gridCol w="1223962"/>
                <a:gridCol w="4752975"/>
                <a:gridCol w="1943100"/>
              </a:tblGrid>
              <a:tr h="365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修饰符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     能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例   子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640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width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输出数据域宽，数据长度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&lt;width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，补空格；否则按实际输出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%4d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表示输出至少占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格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04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.precision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对于整数：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至少要输出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，当数据长度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小于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左边补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%6.4d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表示至少要输出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04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对于实数：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指定小数点后位数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四舍五入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%6.2f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位小数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04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对于字符串：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表示只输出字符串的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个字符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%.3s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表示输出字符串前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个字符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－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输出数据在域内左对齐（缺省右对齐）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%-16d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表示输出数据左对齐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输出有符号正数时，在其前面显示正号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(+)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%+d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表示输出整数的正负号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9" marB="46789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输出数值时，指定左边不使用的空格自动填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%08X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表示输出十六进制无符号整数，不足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位时左补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  <p:sndAc>
      <p:stSnd>
        <p:snd r:embed="rId1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84213" y="188913"/>
            <a:ext cx="7488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4. </a:t>
            </a:r>
            <a:r>
              <a:rPr kumimoji="1" lang="zh-C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辅助格式控制符</a:t>
            </a:r>
            <a:r>
              <a:rPr kumimoji="1"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kumimoji="1" lang="zh-C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修饰符</a:t>
            </a:r>
            <a:r>
              <a:rPr kumimoji="1" lang="en-US" altLang="zh-CN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kumimoji="1" lang="zh-CN" alt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  <a:r>
              <a:rPr kumimoji="1" lang="zh-CN" altLang="en-US" sz="3200" b="0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3200" b="0">
              <a:solidFill>
                <a:srgbClr val="FF00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8918" name="Group 6"/>
          <p:cNvGraphicFramePr>
            <a:graphicFrameLocks noGrp="1"/>
          </p:cNvGraphicFramePr>
          <p:nvPr/>
        </p:nvGraphicFramePr>
        <p:xfrm>
          <a:off x="900113" y="908050"/>
          <a:ext cx="7775575" cy="4548188"/>
        </p:xfrm>
        <a:graphic>
          <a:graphicData uri="http://schemas.openxmlformats.org/drawingml/2006/table">
            <a:tbl>
              <a:tblPr/>
              <a:tblGrid>
                <a:gridCol w="1008062"/>
                <a:gridCol w="4422775"/>
                <a:gridCol w="2344738"/>
              </a:tblGrid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修饰符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     能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例   子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2286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#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对于无符号数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在八进制和十六进制数前显示前导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%#X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表示输出的十六进制前显示前导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0X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对于实数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必须输出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小数点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%#10.0f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表示输出的浮点数必须输出小数点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前，指定输出为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短整型数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表示输出短整型数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前，指定输出为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表示输出长整型数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前，指定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输出精度为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缺省也为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double)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%lf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前，指定输出精度为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long double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%Lf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表示输出为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long double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型数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over/>
    <p:sndAc>
      <p:stSnd>
        <p:snd r:embed="rId1" name="CAMERA.WAV"/>
      </p:stSnd>
    </p:sndAc>
  </p:transition>
</p:sld>
</file>

<file path=ppt/tags/tag1.xml><?xml version="1.0" encoding="utf-8"?>
<p:tagLst xmlns:p="http://schemas.openxmlformats.org/presentationml/2006/main">
  <p:tag name="KSO_WPP_MARK_KEY" val="4206e506-898d-40a7-b4a1-ab0041a6e42a"/>
  <p:tag name="COMMONDATA" val="eyJoZGlkIjoiOWQyODUyMGQ1NDhmYjU4OGEzNDNiZGE3MjMzYWVmYWYifQ==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11073</Words>
  <Application>WPS 演示</Application>
  <PresentationFormat>全屏显示(4:3)</PresentationFormat>
  <Paragraphs>1077</Paragraphs>
  <Slides>40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楷体_GB2312</vt:lpstr>
      <vt:lpstr>Times New Roman</vt:lpstr>
      <vt:lpstr>Times New Roman</vt:lpstr>
      <vt:lpstr>隶书</vt:lpstr>
      <vt:lpstr>Arial Unicode MS</vt:lpstr>
      <vt:lpstr>Calibri</vt:lpstr>
      <vt:lpstr>楷体</vt:lpstr>
      <vt:lpstr>Arial</vt:lpstr>
      <vt:lpstr>黑体</vt:lpstr>
      <vt:lpstr>Wingdings</vt:lpstr>
      <vt:lpstr>华文楷体</vt:lpstr>
      <vt:lpstr>Courier New</vt:lpstr>
      <vt:lpstr>程序设计基础课程-bojiao</vt:lpstr>
      <vt:lpstr>Equation.Ribbit</vt:lpstr>
      <vt:lpstr>期中回顾与习题课 ——选择结构 循环结构 数组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——选择结构 循环结构 数组 函数</dc:title>
  <dc:creator>Microsoft 帐户</dc:creator>
  <cp:lastModifiedBy>小白</cp:lastModifiedBy>
  <cp:revision>27</cp:revision>
  <dcterms:created xsi:type="dcterms:W3CDTF">2021-03-29T13:55:00Z</dcterms:created>
  <dcterms:modified xsi:type="dcterms:W3CDTF">2023-05-15T12:47:13Z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099FED6FE101471D965DC2029701DCCA_13</vt:lpwstr>
  </property>
  <property fmtid="{D5CDD505-2E9C-101B-9397-08002B2CF9AE}" pid="3" name="KSOProductBuildVer">
    <vt:lpwstr>2052-11.1.0.14036</vt:lpwstr>
  </property>
</Properties>
</file>