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2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7" r:id="rId3"/>
    <p:sldId id="271" r:id="rId4"/>
    <p:sldId id="272" r:id="rId5"/>
    <p:sldId id="273" r:id="rId6"/>
    <p:sldId id="274" r:id="rId7"/>
    <p:sldId id="282" r:id="rId8"/>
    <p:sldId id="283" r:id="rId9"/>
    <p:sldId id="284" r:id="rId10"/>
    <p:sldId id="287" r:id="rId11"/>
    <p:sldId id="288" r:id="rId12"/>
    <p:sldId id="289" r:id="rId13"/>
    <p:sldId id="290" r:id="rId14"/>
    <p:sldId id="291" r:id="rId16"/>
    <p:sldId id="292" r:id="rId17"/>
    <p:sldId id="293" r:id="rId18"/>
    <p:sldId id="294" r:id="rId19"/>
    <p:sldId id="295" r:id="rId20"/>
    <p:sldId id="296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2" r:id="rId35"/>
    <p:sldId id="313" r:id="rId36"/>
    <p:sldId id="314" r:id="rId37"/>
  </p:sldIdLst>
  <p:sldSz cx="9144000" cy="6858000" type="screen4x3"/>
  <p:notesSz cx="6858000" cy="9144000"/>
  <p:custDataLst>
    <p:tags r:id="rId4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1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gs" Target="tags/tag1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3T03:57: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15032 10145 0</inkml:trace>
  <inkml:trace contextRef="#ctx0" brushRef="#br0">15057 10071 0</inkml:trace>
  <inkml:trace contextRef="#ctx0" brushRef="#br0">15057 10071 0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" units="dev"/>
        </inkml:traceFormat>
        <inkml:channelProperties>
          <inkml:channelProperty channel="X" name="resolution" value="28.34025" units="1/cm"/>
          <inkml:channelProperty channel="Y" name="resolution" value="28.33948" units="1/cm"/>
          <inkml:channelProperty channel="T" name="resolution" value="1" units="1/dev"/>
        </inkml:channelProperties>
      </inkml:inkSource>
      <inkml:timestamp xml:id="ts0" timeString="2020-04-13T03:58: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15032 10641 0</inkml:trace>
  <inkml:trace contextRef="#ctx0" brushRef="#br0">9228 7987 0</inkml:trace>
  <inkml:trace contextRef="#ctx0" brushRef="#br0">7094 12576 0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DF1D7-701C-4D69-A428-E90402B649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555C35-8E75-4FD2-82FD-1872BED234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DE8AAC5-6C5E-48D3-8552-C2B42A32FFE6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F196880-BBDA-4C8C-8DD2-216AE1C616D0}" type="slidenum">
              <a:rPr lang="en-US" altLang="zh-CN"/>
            </a:fld>
            <a:endParaRPr lang="en-US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20667-E989-4BDA-A6DD-C33BDF706F0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420667-E989-4BDA-A6DD-C33BDF706F0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0">
              <a:solidFill>
                <a:srgbClr val="000000"/>
              </a:solidFill>
            </a:endParaRPr>
          </a:p>
        </p:txBody>
      </p:sp>
      <p:pic>
        <p:nvPicPr>
          <p:cNvPr id="5" name="Picture 8" descr="201111040055292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50" y="55165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325813" y="6365875"/>
            <a:ext cx="24923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solidFill>
                  <a:srgbClr val="000000"/>
                </a:solidFill>
                <a:ea typeface="微软雅黑" panose="020B0503020204020204" pitchFamily="34" charset="-122"/>
              </a:rPr>
              <a:t>程序设计基础课程讲义</a:t>
            </a:r>
            <a:endParaRPr lang="zh-CN" altLang="en-US" b="0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pic>
        <p:nvPicPr>
          <p:cNvPr id="7" name="Picture 10" descr="300001353578131443104946130_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9555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0" y="180975"/>
            <a:ext cx="3059113" cy="1592263"/>
          </a:xfrm>
          <a:prstGeom prst="rect">
            <a:avLst/>
          </a:prstGeom>
          <a:gradFill rotWithShape="1">
            <a:gsLst>
              <a:gs pos="0">
                <a:srgbClr val="76765E">
                  <a:alpha val="0"/>
                </a:srgbClr>
              </a:gs>
              <a:gs pos="100000">
                <a:srgbClr val="FFFFCC">
                  <a:alpha val="89998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287463" y="0"/>
            <a:ext cx="1690687" cy="1989138"/>
          </a:xfrm>
          <a:prstGeom prst="rect">
            <a:avLst/>
          </a:prstGeom>
          <a:gradFill rotWithShape="1">
            <a:gsLst>
              <a:gs pos="0">
                <a:srgbClr val="FFFFCC">
                  <a:alpha val="0"/>
                </a:srgbClr>
              </a:gs>
              <a:gs pos="100000">
                <a:srgbClr val="FCFCC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530820CF-B880-4189-942D-D702A7CBA730}" type="datetimeFigureOut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913308-F349-4B6D-A68A-DD1791B4A57B}" type="slidenum">
              <a:rPr lang="zh-CN" altLang="en-US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b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b="0" smtClean="0">
                <a:ea typeface="微软雅黑" panose="020B0503020204020204" pitchFamily="34" charset="-122"/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srgbClr val="000000"/>
                </a:solidFill>
              </a:rPr>
            </a:fld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 smtClean="0">
                <a:ea typeface="微软雅黑" panose="020B0503020204020204" pitchFamily="34" charset="-122"/>
              </a:defRPr>
            </a:lvl1pPr>
          </a:lstStyle>
          <a:p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 smtClean="0">
                <a:ea typeface="微软雅黑" panose="020B0503020204020204" pitchFamily="34" charset="-122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1032" name="Picture 8" descr="201111040055292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5876925"/>
            <a:ext cx="9001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325813" y="6381750"/>
            <a:ext cx="24923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0" dirty="0">
                <a:solidFill>
                  <a:srgbClr val="000000"/>
                </a:solidFill>
                <a:ea typeface="微软雅黑" panose="020B0503020204020204" pitchFamily="34" charset="-122"/>
              </a:rPr>
              <a:t>程序设计基础课程讲义</a:t>
            </a:r>
            <a:endParaRPr lang="zh-CN" altLang="en-US" b="0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924800" y="6375400"/>
            <a:ext cx="1172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fld id="{E7594348-4FF8-4266-99FA-37E9EF5D7577}" type="slidenum">
              <a:rPr lang="en-US" altLang="zh-CN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audio" Target="../media/audio1.wav"/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audio" Target="../media/audio1.wav"/><Relationship Id="rId2" Type="http://schemas.openxmlformats.org/officeDocument/2006/relationships/audio" Target="../media/audio3.wav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customXml" Target="../ink/ink1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customXml" Target="../ink/ink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1.wav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440976"/>
            <a:ext cx="7772400" cy="1470025"/>
          </a:xfrm>
        </p:spPr>
        <p:txBody>
          <a:bodyPr/>
          <a:lstStyle/>
          <a:p>
            <a:r>
              <a:rPr lang="zh-CN" altLang="en-US" dirty="0"/>
              <a:t>期中回顾与习题课</a:t>
            </a:r>
            <a:br>
              <a:rPr lang="en-US" altLang="zh-CN" dirty="0"/>
            </a:br>
            <a:r>
              <a:rPr lang="en-US" altLang="zh-CN" sz="3200" dirty="0"/>
              <a:t>——</a:t>
            </a:r>
            <a:r>
              <a:rPr lang="zh-CN" altLang="en-US" sz="3200" dirty="0"/>
              <a:t>选择结构 循环结构 数组 函数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0" y="152400"/>
            <a:ext cx="1752600" cy="6413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函数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533400" y="990600"/>
            <a:ext cx="8477001" cy="523220"/>
          </a:xfrm>
          <a:prstGeom prst="rect">
            <a:avLst/>
          </a:prstGeom>
          <a:solidFill>
            <a:srgbClr val="CCFFCC">
              <a:alpha val="75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ea typeface="微软雅黑" panose="020B0503020204020204" pitchFamily="34" charset="-122"/>
              </a:rPr>
              <a:t>针对</a:t>
            </a:r>
            <a:r>
              <a:rPr lang="zh-CN" altLang="en-US" sz="2800" b="1" dirty="0">
                <a:solidFill>
                  <a:srgbClr val="FF0000"/>
                </a:solidFill>
                <a:ea typeface="微软雅黑" panose="020B0503020204020204" pitchFamily="34" charset="-122"/>
              </a:rPr>
              <a:t>重复调用的功能</a:t>
            </a:r>
            <a:r>
              <a:rPr lang="zh-CN" altLang="en-US" sz="2800" b="1" dirty="0">
                <a:solidFill>
                  <a:srgbClr val="000000"/>
                </a:solidFill>
                <a:ea typeface="微软雅黑" panose="020B0503020204020204" pitchFamily="34" charset="-122"/>
              </a:rPr>
              <a:t>，设计出的相对独立的</a:t>
            </a:r>
            <a:r>
              <a:rPr lang="zh-CN" altLang="en-US" sz="2800" b="1" dirty="0">
                <a:solidFill>
                  <a:srgbClr val="FF0000"/>
                </a:solidFill>
                <a:ea typeface="微软雅黑" panose="020B0503020204020204" pitchFamily="34" charset="-122"/>
              </a:rPr>
              <a:t>程序段</a:t>
            </a:r>
            <a:r>
              <a:rPr lang="zh-CN" altLang="en-US" sz="2800" b="1" dirty="0">
                <a:solidFill>
                  <a:srgbClr val="000000"/>
                </a:solidFill>
                <a:ea typeface="微软雅黑" panose="020B0503020204020204" pitchFamily="34" charset="-122"/>
              </a:rPr>
              <a:t>。</a:t>
            </a:r>
            <a:endParaRPr lang="zh-CN" altLang="en-US" sz="28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2514600"/>
            <a:ext cx="9601200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rgbClr val="BBE0E3"/>
              </a:buClr>
              <a:buFont typeface="Wingdings" panose="05000000000000000000" pitchFamily="2" charset="2"/>
              <a:buChar char="l"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标准函数（库函数）：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学习要点</a:t>
            </a:r>
            <a:r>
              <a:rPr kumimoji="1"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、函数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kumimoji="1"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、函数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的数目和顺序，及各参数意义和类型</a:t>
            </a:r>
            <a:endParaRPr kumimoji="1" lang="zh-CN" alt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、函数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返回值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意义和类型</a:t>
            </a:r>
            <a:endParaRPr kumimoji="1" lang="zh-CN" alt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、需要使用的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包含文件</a:t>
            </a:r>
            <a:endParaRPr kumimoji="1" lang="zh-CN" alt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rgbClr val="BBE0E3"/>
              </a:buClr>
              <a:buFont typeface="Wingdings" panose="05000000000000000000" pitchFamily="2" charset="2"/>
              <a:buChar char="l"/>
            </a:pP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用户自定义函数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学习要点：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、如何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一个函数？</a:t>
            </a:r>
            <a:endParaRPr kumimoji="1" lang="zh-CN" alt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、如何进行函数的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原型声明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kumimoji="1" lang="zh-CN" alt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、如何</a:t>
            </a: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一个函数？</a:t>
            </a:r>
            <a:endParaRPr kumimoji="1" lang="zh-CN" altLang="en-US" sz="20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27" name="Rectangle 7" descr="信纸"/>
          <p:cNvSpPr>
            <a:spLocks noChangeArrowheads="1"/>
          </p:cNvSpPr>
          <p:nvPr/>
        </p:nvSpPr>
        <p:spPr bwMode="auto">
          <a:xfrm>
            <a:off x="0" y="1828800"/>
            <a:ext cx="2144713" cy="4572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 dirty="0">
                <a:solidFill>
                  <a:srgbClr val="D6009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函数的分类</a:t>
            </a:r>
            <a:endParaRPr kumimoji="1" lang="zh-CN" altLang="en-US" sz="2400" b="1" dirty="0">
              <a:solidFill>
                <a:srgbClr val="D6009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 animBg="1"/>
      <p:bldP spid="5125" grpId="0" animBg="1"/>
      <p:bldP spid="5126" grpId="0" build="allAtOnce"/>
      <p:bldP spid="512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524000" y="1295400"/>
            <a:ext cx="684212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en-US" altLang="zh-CN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函数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语句</a:t>
            </a:r>
            <a:r>
              <a:rPr kumimoji="1" lang="zh-CN" alt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endParaRPr kumimoji="1" lang="zh-CN" altLang="en-US" sz="2400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kumimoji="1" lang="zh-CN" altLang="en-US" sz="2400" b="1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例：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printstar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 );</a:t>
            </a:r>
            <a:endParaRPr kumimoji="1" lang="en-US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    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printf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(“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Hello,World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!\n”);</a:t>
            </a:r>
            <a:endParaRPr kumimoji="1" lang="en-US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kumimoji="1" lang="en-US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zh-CN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函数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表达式</a:t>
            </a:r>
            <a:r>
              <a:rPr kumimoji="1" lang="zh-CN" alt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endParaRPr kumimoji="1" lang="zh-CN" altLang="en-US" sz="2400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r>
              <a:rPr kumimoji="1" lang="zh-CN" altLang="en-US" sz="2400" b="1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例</a:t>
            </a:r>
            <a:r>
              <a:rPr kumimoji="1" lang="en-US" altLang="zh-CN" sz="2400" b="1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m = max (a, b) * 2;</a:t>
            </a:r>
            <a:endParaRPr kumimoji="1" lang="en-US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kumimoji="1" lang="en-US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kumimoji="1" lang="en-US" altLang="zh-CN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函数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参数</a:t>
            </a:r>
            <a:r>
              <a:rPr kumimoji="1" lang="zh-CN" alt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endParaRPr kumimoji="1" lang="zh-CN" altLang="en-US" sz="2400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</a:t>
            </a:r>
            <a:r>
              <a:rPr kumimoji="1" lang="zh-CN" altLang="en-US" sz="2400" b="1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例</a:t>
            </a:r>
            <a:r>
              <a:rPr kumimoji="1" lang="en-US" altLang="zh-CN" sz="2400" b="1" dirty="0">
                <a:solidFill>
                  <a:srgbClr val="FF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: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printf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(“%d”, max(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a,b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));</a:t>
            </a:r>
            <a:endParaRPr kumimoji="1" lang="en-US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           m = max (a, max(</a:t>
            </a:r>
            <a:r>
              <a:rPr kumimoji="1" lang="en-US" altLang="zh-CN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b,c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rPr>
              <a:t>));</a:t>
            </a:r>
            <a:endParaRPr kumimoji="1" lang="en-US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441325" y="144463"/>
            <a:ext cx="30400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ea typeface="微软雅黑" panose="020B0503020204020204" pitchFamily="34" charset="-122"/>
              </a:rPr>
              <a:t>如何调用函数？</a:t>
            </a:r>
            <a:endParaRPr lang="zh-CN" altLang="en-US" sz="32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 descr="信纸"/>
          <p:cNvSpPr>
            <a:spLocks noChangeArrowheads="1"/>
          </p:cNvSpPr>
          <p:nvPr/>
        </p:nvSpPr>
        <p:spPr bwMode="auto">
          <a:xfrm>
            <a:off x="0" y="0"/>
            <a:ext cx="5486400" cy="4572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</a:rPr>
              <a:t> 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</a:rPr>
              <a:t>变量的作用域和生存期的基本概念</a:t>
            </a:r>
            <a:endParaRPr kumimoji="1"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anose="02010609030101010101" pitchFamily="49" charset="-122"/>
            </a:endParaRPr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794574" y="681559"/>
            <a:ext cx="77993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 </a:t>
            </a:r>
            <a:r>
              <a:rPr kumimoji="1" lang="zh-CN" alt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变量的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作用域 （可见性）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</a:endParaRPr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auto">
          <a:xfrm>
            <a:off x="849833" y="2461443"/>
            <a:ext cx="779938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 </a:t>
            </a:r>
            <a:r>
              <a:rPr kumimoji="1" lang="zh-CN" altLang="en-US" sz="24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变量的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生存期 （存在性）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</a:endParaRPr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553274" y="4256398"/>
            <a:ext cx="8281988" cy="98425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rgbClr val="00FFFF">
                  <a:gamma/>
                  <a:shade val="94118"/>
                  <a:invGamma/>
                </a:srgbClr>
              </a:gs>
            </a:gsLst>
            <a:lin ang="5400000" scaled="1"/>
          </a:gradFill>
          <a:ln w="3810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</a:rPr>
              <a:t>作用域</a:t>
            </a:r>
            <a:r>
              <a:rPr kumimoji="1" lang="zh-CN" altLang="en-US" sz="28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</a:rPr>
              <a:t>和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</a:rPr>
              <a:t>生存期</a:t>
            </a:r>
            <a:r>
              <a:rPr kumimoji="1" lang="zh-CN" altLang="en-US" sz="28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</a:rPr>
              <a:t>是从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</a:rPr>
              <a:t>空间</a:t>
            </a:r>
            <a:r>
              <a:rPr kumimoji="1" lang="zh-CN" altLang="en-US" sz="28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</a:rPr>
              <a:t>和</a:t>
            </a:r>
            <a:r>
              <a:rPr kumimoji="1"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</a:rPr>
              <a:t>时间</a:t>
            </a:r>
            <a:r>
              <a:rPr kumimoji="1" lang="zh-CN" altLang="en-US" sz="28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</a:rPr>
              <a:t>的角度来体现变量的特性。</a:t>
            </a:r>
            <a:r>
              <a:rPr kumimoji="1" lang="zh-CN" altLang="en-US" sz="28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1" lang="zh-CN" altLang="en-US" sz="28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653121" y="1245194"/>
            <a:ext cx="6335712" cy="53022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B2B26B"/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按照变量的</a:t>
            </a:r>
            <a:r>
              <a:rPr lang="zh-CN" altLang="en-US" sz="2400" b="1">
                <a:solidFill>
                  <a:srgbClr val="FF0000"/>
                </a:solidFill>
              </a:rPr>
              <a:t>作用域</a:t>
            </a:r>
            <a:r>
              <a:rPr lang="zh-CN" altLang="en-US" sz="2400" b="1">
                <a:solidFill>
                  <a:srgbClr val="000000"/>
                </a:solidFill>
              </a:rPr>
              <a:t>分：</a:t>
            </a:r>
            <a:r>
              <a:rPr lang="zh-CN" altLang="en-US" sz="2400" b="1">
                <a:solidFill>
                  <a:srgbClr val="FF0000"/>
                </a:solidFill>
              </a:rPr>
              <a:t>全局变量</a:t>
            </a:r>
            <a:r>
              <a:rPr lang="zh-CN" altLang="en-US" sz="2400" b="1">
                <a:solidFill>
                  <a:srgbClr val="000000"/>
                </a:solidFill>
              </a:rPr>
              <a:t>和</a:t>
            </a:r>
            <a:r>
              <a:rPr lang="zh-CN" altLang="en-US" sz="2400" b="1">
                <a:solidFill>
                  <a:srgbClr val="FF0000"/>
                </a:solidFill>
              </a:rPr>
              <a:t>局部变量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9228" name="Text Box 12"/>
          <p:cNvSpPr txBox="1">
            <a:spLocks noChangeArrowheads="1"/>
          </p:cNvSpPr>
          <p:nvPr/>
        </p:nvSpPr>
        <p:spPr bwMode="auto">
          <a:xfrm>
            <a:off x="1653120" y="3115421"/>
            <a:ext cx="6335713" cy="53022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B2B26B"/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400" b="1">
                <a:solidFill>
                  <a:srgbClr val="000000"/>
                </a:solidFill>
              </a:rPr>
              <a:t>按照变量的</a:t>
            </a:r>
            <a:r>
              <a:rPr lang="zh-CN" altLang="en-US" sz="2400" b="1">
                <a:solidFill>
                  <a:srgbClr val="FF0000"/>
                </a:solidFill>
              </a:rPr>
              <a:t>生存期</a:t>
            </a:r>
            <a:r>
              <a:rPr lang="zh-CN" altLang="en-US" sz="2400" b="1">
                <a:solidFill>
                  <a:srgbClr val="000000"/>
                </a:solidFill>
              </a:rPr>
              <a:t>分：</a:t>
            </a:r>
            <a:r>
              <a:rPr lang="zh-CN" altLang="en-US" sz="2400" b="1">
                <a:solidFill>
                  <a:srgbClr val="FF0000"/>
                </a:solidFill>
              </a:rPr>
              <a:t>动态变量</a:t>
            </a:r>
            <a:r>
              <a:rPr lang="zh-CN" altLang="en-US" sz="2400" b="1">
                <a:solidFill>
                  <a:srgbClr val="000000"/>
                </a:solidFill>
              </a:rPr>
              <a:t>和</a:t>
            </a:r>
            <a:r>
              <a:rPr lang="zh-CN" altLang="en-US" sz="2400" b="1">
                <a:solidFill>
                  <a:srgbClr val="FF0000"/>
                </a:solidFill>
              </a:rPr>
              <a:t>静态变量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 animBg="1"/>
      <p:bldP spid="9227" grpId="0" animBg="1"/>
      <p:bldP spid="922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 descr="信纸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2895600" cy="647700"/>
          </a:xfrm>
          <a:blipFill dpi="0" rotWithShape="1">
            <a:blip r:embed="rId1"/>
            <a:srcRect/>
            <a:tile tx="0" ty="0" sx="100000" sy="100000" flip="none" algn="tl"/>
          </a:blipFill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</a:rPr>
              <a:t>变量的存储类型</a:t>
            </a:r>
            <a:r>
              <a:rPr lang="zh-CN" altLang="en-US"/>
              <a:t> </a:t>
            </a:r>
            <a:endParaRPr lang="zh-CN" altLang="en-US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700883" y="694531"/>
            <a:ext cx="8316912" cy="410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变量是对程序中数据的存储空间的抽象</a:t>
            </a:r>
            <a:endParaRPr kumimoji="1"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 变量的属性</a:t>
            </a:r>
            <a:endParaRPr kumimoji="1"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1" eaLnBrk="1" hangingPunct="1">
              <a:defRPr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①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数据类型</a:t>
            </a:r>
            <a:r>
              <a:rPr kumimoji="1" lang="zh-CN" altLang="en-US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：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变量所持有的数据的性质（</a:t>
            </a:r>
            <a:r>
              <a:rPr kumimoji="1"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操作属性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）。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规定了它们的取值范围和可参与的运算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 。</a:t>
            </a:r>
            <a:endParaRPr kumimoji="1"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lvl="1" eaLnBrk="1" hangingPunct="1">
              <a:defRPr/>
            </a:pPr>
            <a:r>
              <a:rPr kumimoji="1"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②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存储类型</a:t>
            </a:r>
            <a:r>
              <a:rPr kumimoji="1" lang="en-US" altLang="zh-CN" sz="24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:</a:t>
            </a:r>
            <a:r>
              <a:rPr kumimoji="1"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规定了变量占用内存空间的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方式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，也称为存储方式。</a:t>
            </a:r>
            <a:r>
              <a:rPr kumimoji="1"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endParaRPr kumimoji="1" lang="zh-CN" altLang="en-US" sz="2400" b="1" dirty="0"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defRPr/>
            </a:pP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kumimoji="1" lang="zh-CN" alt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存储器类型：寄存器、静态存储区、动态存储区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defRPr/>
            </a:pPr>
            <a:r>
              <a:rPr kumimoji="1"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      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auto</a:t>
            </a:r>
            <a:r>
              <a:rPr kumimoji="1"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---------</a:t>
            </a:r>
            <a:r>
              <a:rPr kumimoji="1"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自动型</a:t>
            </a:r>
            <a:endParaRPr kumimoji="1" lang="zh-CN" alt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defRPr/>
            </a:pPr>
            <a:r>
              <a:rPr kumimoji="1"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      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register</a:t>
            </a:r>
            <a:r>
              <a:rPr kumimoji="1"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-----</a:t>
            </a:r>
            <a:r>
              <a:rPr kumimoji="1"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寄存器型</a:t>
            </a:r>
            <a:endParaRPr kumimoji="1" lang="zh-CN" alt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defRPr/>
            </a:pPr>
            <a:r>
              <a:rPr kumimoji="1"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      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static</a:t>
            </a:r>
            <a:r>
              <a:rPr kumimoji="1"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-------</a:t>
            </a:r>
            <a:r>
              <a:rPr kumimoji="1"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静态型</a:t>
            </a:r>
            <a:endParaRPr kumimoji="1" lang="zh-CN" alt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defRPr/>
            </a:pPr>
            <a:r>
              <a:rPr kumimoji="1"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      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extern</a:t>
            </a:r>
            <a:r>
              <a:rPr kumimoji="1" lang="en-US" altLang="zh-CN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-------</a:t>
            </a:r>
            <a:r>
              <a:rPr kumimoji="1" lang="zh-CN" altLang="en-US" sz="24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外部型</a:t>
            </a:r>
            <a:endParaRPr kumimoji="1" lang="zh-CN" altLang="en-US" sz="2400" b="1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grpSp>
        <p:nvGrpSpPr>
          <p:cNvPr id="30728" name="Group 8"/>
          <p:cNvGrpSpPr/>
          <p:nvPr/>
        </p:nvGrpSpPr>
        <p:grpSpPr bwMode="auto">
          <a:xfrm>
            <a:off x="4500564" y="3377406"/>
            <a:ext cx="1798638" cy="576263"/>
            <a:chOff x="2835" y="2227"/>
            <a:chExt cx="1133" cy="363"/>
          </a:xfrm>
        </p:grpSpPr>
        <p:sp>
          <p:nvSpPr>
            <p:cNvPr id="26636" name="AutoShape 9"/>
            <p:cNvSpPr/>
            <p:nvPr/>
          </p:nvSpPr>
          <p:spPr bwMode="auto">
            <a:xfrm>
              <a:off x="2835" y="2227"/>
              <a:ext cx="181" cy="363"/>
            </a:xfrm>
            <a:prstGeom prst="rightBrace">
              <a:avLst>
                <a:gd name="adj1" fmla="val 16713"/>
                <a:gd name="adj2" fmla="val 50000"/>
              </a:avLst>
            </a:prstGeom>
            <a:noFill/>
            <a:ln w="25400">
              <a:solidFill>
                <a:srgbClr val="FF0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0730" name="Text Box 10"/>
            <p:cNvSpPr txBox="1">
              <a:spLocks noChangeArrowheads="1"/>
            </p:cNvSpPr>
            <p:nvPr/>
          </p:nvSpPr>
          <p:spPr bwMode="auto">
            <a:xfrm>
              <a:off x="3061" y="2292"/>
              <a:ext cx="9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sz="24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动态存储</a:t>
              </a:r>
              <a:endPara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grpSp>
        <p:nvGrpSpPr>
          <p:cNvPr id="30731" name="Group 11"/>
          <p:cNvGrpSpPr/>
          <p:nvPr/>
        </p:nvGrpSpPr>
        <p:grpSpPr bwMode="auto">
          <a:xfrm>
            <a:off x="4500564" y="4090194"/>
            <a:ext cx="1727200" cy="576262"/>
            <a:chOff x="2971" y="2432"/>
            <a:chExt cx="1088" cy="363"/>
          </a:xfrm>
        </p:grpSpPr>
        <p:sp>
          <p:nvSpPr>
            <p:cNvPr id="26634" name="AutoShape 12"/>
            <p:cNvSpPr/>
            <p:nvPr/>
          </p:nvSpPr>
          <p:spPr bwMode="auto">
            <a:xfrm>
              <a:off x="2971" y="2432"/>
              <a:ext cx="181" cy="363"/>
            </a:xfrm>
            <a:prstGeom prst="rightBrace">
              <a:avLst>
                <a:gd name="adj1" fmla="val 16713"/>
                <a:gd name="adj2" fmla="val 50000"/>
              </a:avLst>
            </a:prstGeom>
            <a:noFill/>
            <a:ln w="25400">
              <a:solidFill>
                <a:srgbClr val="FF0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>
                <a:ea typeface="宋体" panose="02010600030101010101" pitchFamily="2" charset="-122"/>
              </a:endParaRPr>
            </a:p>
          </p:txBody>
        </p:sp>
        <p:sp>
          <p:nvSpPr>
            <p:cNvPr id="30733" name="Text Box 13"/>
            <p:cNvSpPr txBox="1">
              <a:spLocks noChangeArrowheads="1"/>
            </p:cNvSpPr>
            <p:nvPr/>
          </p:nvSpPr>
          <p:spPr bwMode="auto">
            <a:xfrm>
              <a:off x="3152" y="2451"/>
              <a:ext cx="9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静态存储</a:t>
              </a:r>
              <a:endPara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294204" y="5275523"/>
            <a:ext cx="8301038" cy="48895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69804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just" eaLnBrk="1" hangingPunct="1">
              <a:defRPr/>
            </a:pP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存储类型说明符 </a:t>
            </a:r>
            <a:r>
              <a:rPr kumimoji="1" lang="zh-CN" alt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数据类型说明符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 变量名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，变量名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，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/>
                <a:ea typeface="楷体_GB2312" panose="02010609030101010101" pitchFamily="49" charset="-122"/>
              </a:rPr>
              <a:t>…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，变量名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n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；</a:t>
            </a:r>
            <a:endParaRPr kumimoji="1" lang="zh-CN" altLang="en-US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236998" y="4802981"/>
            <a:ext cx="3887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kumimoji="1" lang="zh-CN" altLang="en-US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变量定义的完整形式应为：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 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7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4" grpId="0" animBg="1"/>
      <p:bldP spid="307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2048" y="372720"/>
            <a:ext cx="4572000" cy="2185214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华文楷体" panose="02010600040101010101" pitchFamily="2" charset="-122"/>
              </a:rPr>
              <a:t>若有函数定义</a:t>
            </a:r>
            <a:r>
              <a:rPr lang="en-US" altLang="zh-CN" dirty="0">
                <a:solidFill>
                  <a:srgbClr val="000000"/>
                </a:solidFill>
                <a:ea typeface="华文楷体" panose="02010600040101010101" pitchFamily="2" charset="-122"/>
              </a:rPr>
              <a:t>void copy(char s[ ], </a:t>
            </a:r>
            <a:r>
              <a:rPr lang="en-US" altLang="zh-CN" dirty="0" err="1">
                <a:solidFill>
                  <a:srgbClr val="000000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ea typeface="华文楷体" panose="02010600040101010101" pitchFamily="2" charset="-122"/>
              </a:rPr>
              <a:t> n) </a:t>
            </a:r>
            <a:r>
              <a:rPr lang="zh-CN" altLang="en-US" dirty="0">
                <a:solidFill>
                  <a:srgbClr val="000000"/>
                </a:solidFill>
                <a:ea typeface="华文楷体" panose="02010600040101010101" pitchFamily="2" charset="-122"/>
              </a:rPr>
              <a:t>，主函数</a:t>
            </a:r>
            <a:r>
              <a:rPr lang="en-US" altLang="zh-CN" dirty="0">
                <a:solidFill>
                  <a:srgbClr val="000000"/>
                </a:solidFill>
                <a:ea typeface="华文楷体" panose="02010600040101010101" pitchFamily="2" charset="-122"/>
              </a:rPr>
              <a:t>main( )</a:t>
            </a:r>
            <a:r>
              <a:rPr lang="zh-CN" altLang="en-US" dirty="0">
                <a:solidFill>
                  <a:srgbClr val="000000"/>
                </a:solidFill>
                <a:ea typeface="华文楷体" panose="02010600040101010101" pitchFamily="2" charset="-122"/>
              </a:rPr>
              <a:t>中已定义了字符型数组</a:t>
            </a:r>
            <a:r>
              <a:rPr lang="en-US" altLang="zh-CN" dirty="0">
                <a:solidFill>
                  <a:srgbClr val="000000"/>
                </a:solidFill>
                <a:ea typeface="华文楷体" panose="02010600040101010101" pitchFamily="2" charset="-122"/>
              </a:rPr>
              <a:t>a[10]</a:t>
            </a:r>
            <a:r>
              <a:rPr lang="zh-CN" altLang="en-US" dirty="0">
                <a:solidFill>
                  <a:srgbClr val="000000"/>
                </a:solidFill>
                <a:ea typeface="华文楷体" panose="02010600040101010101" pitchFamily="2" charset="-122"/>
              </a:rPr>
              <a:t>和整型变量</a:t>
            </a:r>
            <a:r>
              <a:rPr lang="en-US" altLang="zh-CN" dirty="0">
                <a:solidFill>
                  <a:srgbClr val="000000"/>
                </a:solidFill>
                <a:ea typeface="华文楷体" panose="02010600040101010101" pitchFamily="2" charset="-122"/>
              </a:rPr>
              <a:t>m</a:t>
            </a:r>
            <a:r>
              <a:rPr lang="zh-CN" altLang="en-US" dirty="0">
                <a:solidFill>
                  <a:srgbClr val="000000"/>
                </a:solidFill>
                <a:ea typeface="华文楷体" panose="02010600040101010101" pitchFamily="2" charset="-122"/>
              </a:rPr>
              <a:t>，则下面正确的</a:t>
            </a:r>
            <a:r>
              <a:rPr lang="zh-CN" altLang="en-US" b="1" dirty="0">
                <a:solidFill>
                  <a:srgbClr val="FF0000"/>
                </a:solidFill>
                <a:ea typeface="华文楷体" panose="02010600040101010101" pitchFamily="2" charset="-122"/>
              </a:rPr>
              <a:t>调用语句</a:t>
            </a:r>
            <a:r>
              <a:rPr lang="zh-CN" altLang="en-US" dirty="0">
                <a:solidFill>
                  <a:srgbClr val="000000"/>
                </a:solidFill>
                <a:ea typeface="华文楷体" panose="02010600040101010101" pitchFamily="2" charset="-122"/>
              </a:rPr>
              <a:t>是</a:t>
            </a:r>
            <a:r>
              <a:rPr lang="en-US" altLang="zh-CN" dirty="0">
                <a:solidFill>
                  <a:srgbClr val="000000"/>
                </a:solidFill>
                <a:ea typeface="华文楷体" panose="02010600040101010101" pitchFamily="2" charset="-122"/>
              </a:rPr>
              <a:t>______</a:t>
            </a:r>
            <a:endParaRPr lang="zh-CN" altLang="en-US" dirty="0">
              <a:solidFill>
                <a:srgbClr val="000000"/>
              </a:solidFill>
              <a:ea typeface="华文楷体" panose="02010600040101010101" pitchFamily="2" charset="-122"/>
            </a:endParaRPr>
          </a:p>
          <a:p>
            <a:r>
              <a:rPr lang="en-US" altLang="zh-CN" sz="1600" dirty="0">
                <a:solidFill>
                  <a:srgbClr val="002060"/>
                </a:solidFill>
                <a:ea typeface="华文楷体" panose="02010600040101010101" pitchFamily="2" charset="-122"/>
              </a:rPr>
              <a:t>A. copy(char a, </a:t>
            </a:r>
            <a:r>
              <a:rPr lang="en-US" altLang="zh-CN" sz="1600" dirty="0" err="1">
                <a:solidFill>
                  <a:srgbClr val="002060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1600" dirty="0">
                <a:solidFill>
                  <a:srgbClr val="002060"/>
                </a:solidFill>
                <a:ea typeface="华文楷体" panose="02010600040101010101" pitchFamily="2" charset="-122"/>
              </a:rPr>
              <a:t> m);</a:t>
            </a:r>
            <a:endParaRPr lang="en-US" altLang="zh-CN" sz="1600" dirty="0">
              <a:solidFill>
                <a:srgbClr val="002060"/>
              </a:solidFill>
              <a:ea typeface="华文楷体" panose="02010600040101010101" pitchFamily="2" charset="-122"/>
            </a:endParaRPr>
          </a:p>
          <a:p>
            <a:r>
              <a:rPr lang="en-US" altLang="zh-CN" sz="1600" dirty="0">
                <a:solidFill>
                  <a:srgbClr val="002060"/>
                </a:solidFill>
                <a:ea typeface="华文楷体" panose="02010600040101010101" pitchFamily="2" charset="-122"/>
              </a:rPr>
              <a:t>B. copy(a, m);</a:t>
            </a:r>
            <a:endParaRPr lang="en-US" altLang="zh-CN" sz="1600" dirty="0">
              <a:solidFill>
                <a:srgbClr val="002060"/>
              </a:solidFill>
              <a:ea typeface="华文楷体" panose="02010600040101010101" pitchFamily="2" charset="-122"/>
            </a:endParaRPr>
          </a:p>
          <a:p>
            <a:r>
              <a:rPr lang="en-US" altLang="zh-CN" sz="1600" dirty="0">
                <a:solidFill>
                  <a:srgbClr val="002060"/>
                </a:solidFill>
                <a:ea typeface="华文楷体" panose="02010600040101010101" pitchFamily="2" charset="-122"/>
              </a:rPr>
              <a:t>C. copy(char a[10], </a:t>
            </a:r>
            <a:r>
              <a:rPr lang="en-US" altLang="zh-CN" sz="1600" dirty="0" err="1">
                <a:solidFill>
                  <a:srgbClr val="002060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sz="1600" dirty="0">
                <a:solidFill>
                  <a:srgbClr val="002060"/>
                </a:solidFill>
                <a:ea typeface="华文楷体" panose="02010600040101010101" pitchFamily="2" charset="-122"/>
              </a:rPr>
              <a:t> m);</a:t>
            </a:r>
            <a:endParaRPr lang="en-US" altLang="zh-CN" sz="1600" dirty="0">
              <a:solidFill>
                <a:srgbClr val="002060"/>
              </a:solidFill>
              <a:ea typeface="华文楷体" panose="02010600040101010101" pitchFamily="2" charset="-122"/>
            </a:endParaRPr>
          </a:p>
          <a:p>
            <a:r>
              <a:rPr lang="en-US" altLang="zh-CN" sz="1600" dirty="0">
                <a:solidFill>
                  <a:srgbClr val="002060"/>
                </a:solidFill>
                <a:ea typeface="华文楷体" panose="02010600040101010101" pitchFamily="2" charset="-122"/>
              </a:rPr>
              <a:t>D. m=copy(a, m);</a:t>
            </a:r>
            <a:endParaRPr lang="zh-CN" altLang="en-US" sz="1600" dirty="0">
              <a:solidFill>
                <a:srgbClr val="002060"/>
              </a:solidFill>
              <a:ea typeface="华文楷体" panose="02010600040101010101" pitchFamily="2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32048" y="1772816"/>
            <a:ext cx="1331640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48064" y="372720"/>
            <a:ext cx="3672408" cy="89255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华文楷体" panose="02010600040101010101" pitchFamily="2" charset="-122"/>
              </a:rPr>
              <a:t>以下函数调用语句中含</a:t>
            </a:r>
            <a:r>
              <a:rPr lang="en-US" altLang="zh-CN" dirty="0">
                <a:solidFill>
                  <a:srgbClr val="000000"/>
                </a:solidFill>
                <a:ea typeface="华文楷体" panose="02010600040101010101" pitchFamily="2" charset="-122"/>
              </a:rPr>
              <a:t>____</a:t>
            </a:r>
            <a:r>
              <a:rPr lang="zh-CN" altLang="en-US" dirty="0">
                <a:solidFill>
                  <a:srgbClr val="000000"/>
                </a:solidFill>
                <a:ea typeface="华文楷体" panose="02010600040101010101" pitchFamily="2" charset="-122"/>
              </a:rPr>
              <a:t>个实参 </a:t>
            </a:r>
            <a:endParaRPr lang="en-US" altLang="zh-CN" dirty="0">
              <a:solidFill>
                <a:srgbClr val="000000"/>
              </a:solidFill>
              <a:ea typeface="华文楷体" panose="02010600040101010101" pitchFamily="2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ea typeface="华文楷体" panose="02010600040101010101" pitchFamily="2" charset="-122"/>
              </a:rPr>
              <a:t>fun ((exp1, exp2), (exp3, exp4, exp5));</a:t>
            </a:r>
            <a:endParaRPr lang="en-US" altLang="zh-CN" sz="1600" dirty="0">
              <a:solidFill>
                <a:srgbClr val="000000"/>
              </a:solidFill>
              <a:ea typeface="华文楷体" panose="02010600040101010101" pitchFamily="2" charset="-122"/>
            </a:endParaRPr>
          </a:p>
          <a:p>
            <a:r>
              <a:rPr lang="en-US" altLang="zh-CN" sz="1600" dirty="0">
                <a:solidFill>
                  <a:srgbClr val="000000"/>
                </a:solidFill>
                <a:ea typeface="华文楷体" panose="02010600040101010101" pitchFamily="2" charset="-122"/>
              </a:rPr>
              <a:t>A. 1          B. 2          C. 4          D. </a:t>
            </a:r>
            <a:r>
              <a:rPr lang="en-US" altLang="zh-CN" dirty="0">
                <a:solidFill>
                  <a:srgbClr val="000000"/>
                </a:solidFill>
                <a:ea typeface="华文楷体" panose="02010600040101010101" pitchFamily="2" charset="-122"/>
              </a:rPr>
              <a:t>5</a:t>
            </a:r>
            <a:endParaRPr lang="zh-CN" altLang="en-US" dirty="0">
              <a:solidFill>
                <a:srgbClr val="000000"/>
              </a:solidFill>
              <a:ea typeface="华文楷体" panose="0201060004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012160" y="908720"/>
            <a:ext cx="720080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4040" y="2604968"/>
            <a:ext cx="4572000" cy="341632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华文楷体" panose="02010600040101010101" pitchFamily="2" charset="-122"/>
              </a:rPr>
              <a:t>以下程序的输出结果是</a:t>
            </a:r>
            <a:r>
              <a:rPr lang="en-US" altLang="zh-CN" dirty="0">
                <a:solidFill>
                  <a:srgbClr val="000000"/>
                </a:solidFill>
                <a:ea typeface="华文楷体" panose="02010600040101010101" pitchFamily="2" charset="-122"/>
              </a:rPr>
              <a:t>________</a:t>
            </a:r>
            <a:endParaRPr lang="en-US" altLang="zh-CN" dirty="0">
              <a:solidFill>
                <a:srgbClr val="000000"/>
              </a:solidFill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华文楷体" panose="02010600040101010101" pitchFamily="2" charset="-122"/>
              </a:rPr>
              <a:t>void fun(</a:t>
            </a:r>
            <a:r>
              <a:rPr lang="en-US" altLang="zh-CN" dirty="0" err="1">
                <a:solidFill>
                  <a:srgbClr val="000000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ea typeface="华文楷体" panose="02010600040101010101" pitchFamily="2" charset="-122"/>
              </a:rPr>
              <a:t>  a, </a:t>
            </a:r>
            <a:r>
              <a:rPr lang="en-US" altLang="zh-CN" dirty="0" err="1">
                <a:solidFill>
                  <a:srgbClr val="000000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ea typeface="华文楷体" panose="02010600040101010101" pitchFamily="2" charset="-122"/>
              </a:rPr>
              <a:t>  b, </a:t>
            </a:r>
            <a:r>
              <a:rPr lang="en-US" altLang="zh-CN" dirty="0" err="1">
                <a:solidFill>
                  <a:srgbClr val="000000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ea typeface="华文楷体" panose="02010600040101010101" pitchFamily="2" charset="-122"/>
              </a:rPr>
              <a:t>  c)</a:t>
            </a:r>
            <a:endParaRPr lang="en-US" altLang="zh-CN" dirty="0">
              <a:solidFill>
                <a:srgbClr val="000000"/>
              </a:solidFill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华文楷体" panose="02010600040101010101" pitchFamily="2" charset="-122"/>
              </a:rPr>
              <a:t>{     </a:t>
            </a:r>
            <a:endParaRPr lang="en-US" altLang="zh-CN" dirty="0">
              <a:solidFill>
                <a:srgbClr val="000000"/>
              </a:solidFill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华文楷体" panose="02010600040101010101" pitchFamily="2" charset="-122"/>
              </a:rPr>
              <a:t>   c=a*</a:t>
            </a:r>
            <a:r>
              <a:rPr lang="en-US" altLang="zh-CN" dirty="0" err="1">
                <a:solidFill>
                  <a:srgbClr val="000000"/>
                </a:solidFill>
                <a:ea typeface="华文楷体" panose="02010600040101010101" pitchFamily="2" charset="-122"/>
              </a:rPr>
              <a:t>a+b</a:t>
            </a:r>
            <a:r>
              <a:rPr lang="en-US" altLang="zh-CN" dirty="0">
                <a:solidFill>
                  <a:srgbClr val="000000"/>
                </a:solidFill>
                <a:ea typeface="华文楷体" panose="02010600040101010101" pitchFamily="2" charset="-122"/>
              </a:rPr>
              <a:t>*b; </a:t>
            </a:r>
            <a:endParaRPr lang="en-US" altLang="zh-CN" dirty="0">
              <a:solidFill>
                <a:srgbClr val="000000"/>
              </a:solidFill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华文楷体" panose="02010600040101010101" pitchFamily="2" charset="-122"/>
              </a:rPr>
              <a:t>} </a:t>
            </a:r>
            <a:endParaRPr lang="en-US" altLang="zh-CN" dirty="0">
              <a:solidFill>
                <a:srgbClr val="000000"/>
              </a:solidFill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华文楷体" panose="02010600040101010101" pitchFamily="2" charset="-122"/>
              </a:rPr>
              <a:t>void main()</a:t>
            </a:r>
            <a:r>
              <a:rPr lang="zh-CN" altLang="en-US" dirty="0">
                <a:solidFill>
                  <a:srgbClr val="000000"/>
                </a:solidFill>
                <a:ea typeface="华文楷体" panose="02010600040101010101" pitchFamily="2" charset="-122"/>
              </a:rPr>
              <a:t> </a:t>
            </a:r>
            <a:endParaRPr lang="en-US" altLang="zh-CN" dirty="0">
              <a:solidFill>
                <a:srgbClr val="000000"/>
              </a:solidFill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华文楷体" panose="02010600040101010101" pitchFamily="2" charset="-122"/>
              </a:rPr>
              <a:t>{   </a:t>
            </a:r>
            <a:endParaRPr lang="en-US" altLang="zh-CN" dirty="0">
              <a:solidFill>
                <a:srgbClr val="000000"/>
              </a:solidFill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华文楷体" panose="02010600040101010101" pitchFamily="2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ea typeface="华文楷体" panose="0201060004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ea typeface="华文楷体" panose="02010600040101010101" pitchFamily="2" charset="-122"/>
              </a:rPr>
              <a:t>  x=22; </a:t>
            </a:r>
            <a:endParaRPr lang="en-US" altLang="zh-CN" dirty="0">
              <a:solidFill>
                <a:srgbClr val="000000"/>
              </a:solidFill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华文楷体" panose="02010600040101010101" pitchFamily="2" charset="-122"/>
              </a:rPr>
              <a:t>   fun(4,2,x); </a:t>
            </a:r>
            <a:endParaRPr lang="en-US" altLang="zh-CN" dirty="0">
              <a:solidFill>
                <a:srgbClr val="000000"/>
              </a:solidFill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华文楷体" panose="02010600040101010101" pitchFamily="2" charset="-122"/>
              </a:rPr>
              <a:t>   </a:t>
            </a:r>
            <a:r>
              <a:rPr lang="en-US" altLang="zh-CN" dirty="0" err="1">
                <a:solidFill>
                  <a:srgbClr val="000000"/>
                </a:solidFill>
                <a:ea typeface="华文楷体" panose="02010600040101010101" pitchFamily="2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ea typeface="华文楷体" panose="02010600040101010101" pitchFamily="2" charset="-122"/>
              </a:rPr>
              <a:t>(“%</a:t>
            </a:r>
            <a:r>
              <a:rPr lang="en-US" altLang="zh-CN" dirty="0" err="1">
                <a:solidFill>
                  <a:srgbClr val="000000"/>
                </a:solidFill>
                <a:ea typeface="华文楷体" panose="02010600040101010101" pitchFamily="2" charset="-122"/>
              </a:rPr>
              <a:t>d”,x</a:t>
            </a:r>
            <a:r>
              <a:rPr lang="en-US" altLang="zh-CN" dirty="0">
                <a:solidFill>
                  <a:srgbClr val="000000"/>
                </a:solidFill>
                <a:ea typeface="华文楷体" panose="02010600040101010101" pitchFamily="2" charset="-122"/>
              </a:rPr>
              <a:t>);</a:t>
            </a:r>
            <a:endParaRPr lang="en-US" altLang="zh-CN" dirty="0">
              <a:solidFill>
                <a:srgbClr val="000000"/>
              </a:solidFill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华文楷体" panose="02010600040101010101" pitchFamily="2" charset="-122"/>
              </a:rPr>
              <a:t>}  </a:t>
            </a:r>
            <a:endParaRPr lang="en-US" altLang="zh-CN" dirty="0">
              <a:solidFill>
                <a:srgbClr val="000000"/>
              </a:solidFill>
              <a:ea typeface="华文楷体" panose="0201060004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华文楷体" panose="02010600040101010101" pitchFamily="2" charset="-122"/>
              </a:rPr>
              <a:t>A. 20        B. 21          C. 22        D. 23</a:t>
            </a:r>
            <a:endParaRPr lang="zh-CN" altLang="en-US" dirty="0">
              <a:solidFill>
                <a:srgbClr val="000000"/>
              </a:solidFill>
              <a:ea typeface="华文楷体" panose="0201060004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2699792" y="5652089"/>
            <a:ext cx="648072" cy="288032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380312" y="4303672"/>
            <a:ext cx="1296144" cy="168231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FFFF"/>
              </a:solidFill>
              <a:ea typeface="华文楷体" panose="0201060004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5148064" y="1460390"/>
            <a:ext cx="4032448" cy="4632906"/>
            <a:chOff x="5148064" y="1460390"/>
            <a:chExt cx="4032448" cy="4632906"/>
          </a:xfrm>
        </p:grpSpPr>
        <p:sp>
          <p:nvSpPr>
            <p:cNvPr id="12" name="矩形 11"/>
            <p:cNvSpPr/>
            <p:nvPr/>
          </p:nvSpPr>
          <p:spPr>
            <a:xfrm>
              <a:off x="5148064" y="1489714"/>
              <a:ext cx="367240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000000"/>
                  </a:solidFill>
                  <a:ea typeface="华文楷体" panose="02010600040101010101" pitchFamily="2" charset="-122"/>
                </a:rPr>
                <a:t>以下函数中，函数返回的正确写法是</a:t>
              </a:r>
              <a:r>
                <a:rPr lang="en-US" altLang="zh-CN" dirty="0">
                  <a:solidFill>
                    <a:srgbClr val="000000"/>
                  </a:solidFill>
                  <a:ea typeface="华文楷体" panose="02010600040101010101" pitchFamily="2" charset="-122"/>
                </a:rPr>
                <a:t>_____    </a:t>
              </a:r>
              <a:endParaRPr lang="en-US" altLang="zh-CN" dirty="0">
                <a:solidFill>
                  <a:srgbClr val="000000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5166320" y="2253698"/>
              <a:ext cx="2286000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2060"/>
                  </a:solidFill>
                  <a:ea typeface="华文楷体" panose="02010600040101010101" pitchFamily="2" charset="-122"/>
                </a:rPr>
                <a:t>A</a:t>
              </a:r>
              <a:r>
                <a:rPr lang="zh-CN" altLang="en-US" dirty="0">
                  <a:solidFill>
                    <a:srgbClr val="002060"/>
                  </a:solidFill>
                  <a:ea typeface="华文楷体" panose="02010600040101010101" pitchFamily="2" charset="-122"/>
                </a:rPr>
                <a:t>．</a:t>
              </a:r>
              <a:endParaRPr lang="en-US" altLang="zh-CN" dirty="0">
                <a:solidFill>
                  <a:srgbClr val="002060"/>
                </a:solidFill>
                <a:ea typeface="华文楷体" panose="02010600040101010101" pitchFamily="2" charset="-122"/>
              </a:endParaRPr>
            </a:p>
            <a:p>
              <a:r>
                <a:rPr lang="en-US" altLang="zh-CN" dirty="0">
                  <a:solidFill>
                    <a:srgbClr val="002060"/>
                  </a:solidFill>
                  <a:ea typeface="华文楷体" panose="02010600040101010101" pitchFamily="2" charset="-122"/>
                </a:rPr>
                <a:t>char fun()      </a:t>
              </a:r>
              <a:endParaRPr lang="en-US" altLang="zh-CN" dirty="0">
                <a:solidFill>
                  <a:srgbClr val="002060"/>
                </a:solidFill>
                <a:ea typeface="华文楷体" panose="02010600040101010101" pitchFamily="2" charset="-122"/>
              </a:endParaRPr>
            </a:p>
            <a:p>
              <a:r>
                <a:rPr lang="en-US" altLang="zh-CN" dirty="0">
                  <a:solidFill>
                    <a:srgbClr val="002060"/>
                  </a:solidFill>
                  <a:ea typeface="华文楷体" panose="02010600040101010101" pitchFamily="2" charset="-122"/>
                </a:rPr>
                <a:t>{</a:t>
              </a:r>
              <a:endParaRPr lang="en-US" altLang="zh-CN" dirty="0">
                <a:solidFill>
                  <a:srgbClr val="002060"/>
                </a:solidFill>
                <a:ea typeface="华文楷体" panose="02010600040101010101" pitchFamily="2" charset="-122"/>
              </a:endParaRPr>
            </a:p>
            <a:p>
              <a:r>
                <a:rPr lang="en-US" altLang="zh-CN" dirty="0">
                  <a:solidFill>
                    <a:srgbClr val="002060"/>
                  </a:solidFill>
                  <a:ea typeface="华文楷体" panose="02010600040101010101" pitchFamily="2" charset="-122"/>
                </a:rPr>
                <a:t>   …</a:t>
              </a:r>
              <a:endParaRPr lang="en-US" altLang="zh-CN" dirty="0">
                <a:solidFill>
                  <a:srgbClr val="002060"/>
                </a:solidFill>
                <a:ea typeface="华文楷体" panose="02010600040101010101" pitchFamily="2" charset="-122"/>
              </a:endParaRPr>
            </a:p>
            <a:p>
              <a:r>
                <a:rPr lang="en-US" altLang="zh-CN" dirty="0">
                  <a:solidFill>
                    <a:srgbClr val="002060"/>
                  </a:solidFill>
                  <a:ea typeface="华文楷体" panose="02010600040101010101" pitchFamily="2" charset="-122"/>
                </a:rPr>
                <a:t>   return ”</a:t>
              </a:r>
              <a:r>
                <a:rPr lang="en-US" altLang="zh-CN" dirty="0" err="1">
                  <a:solidFill>
                    <a:srgbClr val="002060"/>
                  </a:solidFill>
                  <a:ea typeface="华文楷体" panose="02010600040101010101" pitchFamily="2" charset="-122"/>
                </a:rPr>
                <a:t>abcde</a:t>
              </a:r>
              <a:r>
                <a:rPr lang="en-US" altLang="zh-CN" dirty="0">
                  <a:solidFill>
                    <a:srgbClr val="002060"/>
                  </a:solidFill>
                  <a:ea typeface="华文楷体" panose="02010600040101010101" pitchFamily="2" charset="-122"/>
                </a:rPr>
                <a:t>”;</a:t>
              </a:r>
              <a:endParaRPr lang="en-US" altLang="zh-CN" dirty="0">
                <a:solidFill>
                  <a:srgbClr val="002060"/>
                </a:solidFill>
                <a:ea typeface="华文楷体" panose="02010600040101010101" pitchFamily="2" charset="-122"/>
              </a:endParaRPr>
            </a:p>
            <a:p>
              <a:r>
                <a:rPr lang="en-US" altLang="zh-CN" dirty="0">
                  <a:solidFill>
                    <a:srgbClr val="002060"/>
                  </a:solidFill>
                  <a:ea typeface="华文楷体" panose="02010600040101010101" pitchFamily="2" charset="-122"/>
                </a:rPr>
                <a:t>}</a:t>
              </a:r>
              <a:endParaRPr lang="en-US" altLang="zh-CN" dirty="0">
                <a:solidFill>
                  <a:srgbClr val="002060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596336" y="2253698"/>
              <a:ext cx="1565920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2060"/>
                  </a:solidFill>
                  <a:ea typeface="华文楷体" panose="02010600040101010101" pitchFamily="2" charset="-122"/>
                </a:rPr>
                <a:t>B</a:t>
              </a:r>
              <a:r>
                <a:rPr lang="zh-CN" altLang="en-US" dirty="0">
                  <a:solidFill>
                    <a:srgbClr val="002060"/>
                  </a:solidFill>
                  <a:ea typeface="华文楷体" panose="02010600040101010101" pitchFamily="2" charset="-122"/>
                </a:rPr>
                <a:t>．</a:t>
              </a:r>
              <a:endParaRPr lang="en-US" altLang="zh-CN" dirty="0">
                <a:solidFill>
                  <a:srgbClr val="002060"/>
                </a:solidFill>
                <a:ea typeface="华文楷体" panose="02010600040101010101" pitchFamily="2" charset="-122"/>
              </a:endParaRPr>
            </a:p>
            <a:p>
              <a:r>
                <a:rPr lang="en-US" altLang="zh-CN" dirty="0" err="1">
                  <a:solidFill>
                    <a:srgbClr val="002060"/>
                  </a:solidFill>
                  <a:ea typeface="华文楷体" panose="02010600040101010101" pitchFamily="2" charset="-122"/>
                </a:rPr>
                <a:t>int</a:t>
              </a:r>
              <a:r>
                <a:rPr lang="en-US" altLang="zh-CN" dirty="0">
                  <a:solidFill>
                    <a:srgbClr val="002060"/>
                  </a:solidFill>
                  <a:ea typeface="华文楷体" panose="02010600040101010101" pitchFamily="2" charset="-122"/>
                </a:rPr>
                <a:t> fun() </a:t>
              </a:r>
              <a:endParaRPr lang="en-US" altLang="zh-CN" dirty="0">
                <a:solidFill>
                  <a:srgbClr val="002060"/>
                </a:solidFill>
                <a:ea typeface="华文楷体" panose="02010600040101010101" pitchFamily="2" charset="-122"/>
              </a:endParaRPr>
            </a:p>
            <a:p>
              <a:r>
                <a:rPr lang="en-US" altLang="zh-CN" dirty="0">
                  <a:solidFill>
                    <a:srgbClr val="002060"/>
                  </a:solidFill>
                  <a:ea typeface="华文楷体" panose="02010600040101010101" pitchFamily="2" charset="-122"/>
                </a:rPr>
                <a:t>{   </a:t>
              </a:r>
              <a:endParaRPr lang="en-US" altLang="zh-CN" dirty="0">
                <a:solidFill>
                  <a:srgbClr val="002060"/>
                </a:solidFill>
                <a:ea typeface="华文楷体" panose="02010600040101010101" pitchFamily="2" charset="-122"/>
              </a:endParaRPr>
            </a:p>
            <a:p>
              <a:r>
                <a:rPr lang="en-US" altLang="zh-CN" dirty="0">
                  <a:solidFill>
                    <a:srgbClr val="002060"/>
                  </a:solidFill>
                  <a:ea typeface="华文楷体" panose="02010600040101010101" pitchFamily="2" charset="-122"/>
                </a:rPr>
                <a:t>   …</a:t>
              </a:r>
              <a:endParaRPr lang="en-US" altLang="zh-CN" dirty="0">
                <a:solidFill>
                  <a:srgbClr val="002060"/>
                </a:solidFill>
                <a:ea typeface="华文楷体" panose="02010600040101010101" pitchFamily="2" charset="-122"/>
              </a:endParaRPr>
            </a:p>
            <a:p>
              <a:r>
                <a:rPr lang="en-US" altLang="zh-CN" dirty="0">
                  <a:solidFill>
                    <a:srgbClr val="002060"/>
                  </a:solidFill>
                  <a:ea typeface="华文楷体" panose="02010600040101010101" pitchFamily="2" charset="-122"/>
                </a:rPr>
                <a:t>   return;</a:t>
              </a:r>
              <a:endParaRPr lang="en-US" altLang="zh-CN" dirty="0">
                <a:solidFill>
                  <a:srgbClr val="002060"/>
                </a:solidFill>
                <a:ea typeface="华文楷体" panose="02010600040101010101" pitchFamily="2" charset="-122"/>
              </a:endParaRPr>
            </a:p>
            <a:p>
              <a:r>
                <a:rPr lang="en-US" altLang="zh-CN" dirty="0">
                  <a:solidFill>
                    <a:srgbClr val="002060"/>
                  </a:solidFill>
                  <a:ea typeface="华文楷体" panose="02010600040101010101" pitchFamily="2" charset="-122"/>
                </a:rPr>
                <a:t>} </a:t>
              </a:r>
              <a:endParaRPr lang="zh-CN" altLang="en-US" dirty="0">
                <a:solidFill>
                  <a:srgbClr val="002060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7596336" y="4269922"/>
              <a:ext cx="1584176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2060"/>
                  </a:solidFill>
                  <a:ea typeface="华文楷体" panose="02010600040101010101" pitchFamily="2" charset="-122"/>
                </a:rPr>
                <a:t>D</a:t>
              </a:r>
              <a:r>
                <a:rPr lang="zh-CN" altLang="en-US" dirty="0">
                  <a:solidFill>
                    <a:srgbClr val="002060"/>
                  </a:solidFill>
                  <a:ea typeface="华文楷体" panose="02010600040101010101" pitchFamily="2" charset="-122"/>
                </a:rPr>
                <a:t>．</a:t>
              </a:r>
              <a:endParaRPr lang="en-US" altLang="zh-CN" dirty="0">
                <a:solidFill>
                  <a:srgbClr val="002060"/>
                </a:solidFill>
                <a:ea typeface="华文楷体" panose="02010600040101010101" pitchFamily="2" charset="-122"/>
              </a:endParaRPr>
            </a:p>
            <a:p>
              <a:r>
                <a:rPr lang="en-US" altLang="zh-CN" dirty="0">
                  <a:solidFill>
                    <a:srgbClr val="002060"/>
                  </a:solidFill>
                  <a:ea typeface="华文楷体" panose="02010600040101010101" pitchFamily="2" charset="-122"/>
                </a:rPr>
                <a:t>void fun() </a:t>
              </a:r>
              <a:endParaRPr lang="en-US" altLang="zh-CN" dirty="0">
                <a:solidFill>
                  <a:srgbClr val="002060"/>
                </a:solidFill>
                <a:ea typeface="华文楷体" panose="02010600040101010101" pitchFamily="2" charset="-122"/>
              </a:endParaRPr>
            </a:p>
            <a:p>
              <a:r>
                <a:rPr lang="en-US" altLang="zh-CN" dirty="0">
                  <a:solidFill>
                    <a:srgbClr val="002060"/>
                  </a:solidFill>
                  <a:ea typeface="华文楷体" panose="02010600040101010101" pitchFamily="2" charset="-122"/>
                </a:rPr>
                <a:t>{</a:t>
              </a:r>
              <a:endParaRPr lang="en-US" altLang="zh-CN" dirty="0">
                <a:solidFill>
                  <a:srgbClr val="002060"/>
                </a:solidFill>
                <a:ea typeface="华文楷体" panose="02010600040101010101" pitchFamily="2" charset="-122"/>
              </a:endParaRPr>
            </a:p>
            <a:p>
              <a:r>
                <a:rPr lang="en-US" altLang="zh-CN" dirty="0">
                  <a:solidFill>
                    <a:srgbClr val="002060"/>
                  </a:solidFill>
                  <a:ea typeface="华文楷体" panose="02010600040101010101" pitchFamily="2" charset="-122"/>
                </a:rPr>
                <a:t>   …</a:t>
              </a:r>
              <a:endParaRPr lang="en-US" altLang="zh-CN" dirty="0">
                <a:solidFill>
                  <a:srgbClr val="002060"/>
                </a:solidFill>
                <a:ea typeface="华文楷体" panose="02010600040101010101" pitchFamily="2" charset="-122"/>
              </a:endParaRPr>
            </a:p>
            <a:p>
              <a:r>
                <a:rPr lang="en-US" altLang="zh-CN" dirty="0">
                  <a:solidFill>
                    <a:srgbClr val="002060"/>
                  </a:solidFill>
                  <a:ea typeface="华文楷体" panose="02010600040101010101" pitchFamily="2" charset="-122"/>
                </a:rPr>
                <a:t>   return;</a:t>
              </a:r>
              <a:endParaRPr lang="en-US" altLang="zh-CN" dirty="0">
                <a:solidFill>
                  <a:srgbClr val="002060"/>
                </a:solidFill>
                <a:ea typeface="华文楷体" panose="02010600040101010101" pitchFamily="2" charset="-122"/>
              </a:endParaRPr>
            </a:p>
            <a:p>
              <a:r>
                <a:rPr lang="en-US" altLang="zh-CN" dirty="0">
                  <a:solidFill>
                    <a:srgbClr val="002060"/>
                  </a:solidFill>
                  <a:ea typeface="华文楷体" panose="02010600040101010101" pitchFamily="2" charset="-122"/>
                </a:rPr>
                <a:t>}     </a:t>
              </a:r>
              <a:endParaRPr lang="en-US" altLang="zh-CN" dirty="0">
                <a:solidFill>
                  <a:srgbClr val="002060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166320" y="4269922"/>
              <a:ext cx="1584176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2060"/>
                  </a:solidFill>
                  <a:ea typeface="华文楷体" panose="02010600040101010101" pitchFamily="2" charset="-122"/>
                </a:rPr>
                <a:t>C</a:t>
              </a:r>
              <a:r>
                <a:rPr lang="zh-CN" altLang="en-US" dirty="0">
                  <a:solidFill>
                    <a:srgbClr val="002060"/>
                  </a:solidFill>
                  <a:ea typeface="华文楷体" panose="02010600040101010101" pitchFamily="2" charset="-122"/>
                </a:rPr>
                <a:t>．</a:t>
              </a:r>
              <a:endParaRPr lang="en-US" altLang="zh-CN" dirty="0">
                <a:solidFill>
                  <a:srgbClr val="002060"/>
                </a:solidFill>
                <a:ea typeface="华文楷体" panose="02010600040101010101" pitchFamily="2" charset="-122"/>
              </a:endParaRPr>
            </a:p>
            <a:p>
              <a:r>
                <a:rPr lang="en-US" altLang="zh-CN" dirty="0">
                  <a:solidFill>
                    <a:srgbClr val="002060"/>
                  </a:solidFill>
                  <a:ea typeface="华文楷体" panose="02010600040101010101" pitchFamily="2" charset="-122"/>
                </a:rPr>
                <a:t>void fun()</a:t>
              </a:r>
              <a:endParaRPr lang="en-US" altLang="zh-CN" dirty="0">
                <a:solidFill>
                  <a:srgbClr val="002060"/>
                </a:solidFill>
                <a:ea typeface="华文楷体" panose="02010600040101010101" pitchFamily="2" charset="-122"/>
              </a:endParaRPr>
            </a:p>
            <a:p>
              <a:r>
                <a:rPr lang="en-US" altLang="zh-CN" dirty="0">
                  <a:solidFill>
                    <a:srgbClr val="002060"/>
                  </a:solidFill>
                  <a:ea typeface="华文楷体" panose="02010600040101010101" pitchFamily="2" charset="-122"/>
                </a:rPr>
                <a:t>{</a:t>
              </a:r>
              <a:endParaRPr lang="en-US" altLang="zh-CN" dirty="0">
                <a:solidFill>
                  <a:srgbClr val="002060"/>
                </a:solidFill>
                <a:ea typeface="华文楷体" panose="02010600040101010101" pitchFamily="2" charset="-122"/>
              </a:endParaRPr>
            </a:p>
            <a:p>
              <a:r>
                <a:rPr lang="en-US" altLang="zh-CN" dirty="0">
                  <a:solidFill>
                    <a:srgbClr val="002060"/>
                  </a:solidFill>
                  <a:ea typeface="华文楷体" panose="02010600040101010101" pitchFamily="2" charset="-122"/>
                </a:rPr>
                <a:t>   … </a:t>
              </a:r>
              <a:endParaRPr lang="en-US" altLang="zh-CN" dirty="0">
                <a:solidFill>
                  <a:srgbClr val="002060"/>
                </a:solidFill>
                <a:ea typeface="华文楷体" panose="02010600040101010101" pitchFamily="2" charset="-122"/>
              </a:endParaRPr>
            </a:p>
            <a:p>
              <a:r>
                <a:rPr lang="en-US" altLang="zh-CN" dirty="0">
                  <a:solidFill>
                    <a:srgbClr val="002060"/>
                  </a:solidFill>
                  <a:ea typeface="华文楷体" panose="02010600040101010101" pitchFamily="2" charset="-122"/>
                </a:rPr>
                <a:t>   return(5); </a:t>
              </a:r>
              <a:endParaRPr lang="en-US" altLang="zh-CN" dirty="0">
                <a:solidFill>
                  <a:srgbClr val="002060"/>
                </a:solidFill>
                <a:ea typeface="华文楷体" panose="02010600040101010101" pitchFamily="2" charset="-122"/>
              </a:endParaRPr>
            </a:p>
            <a:p>
              <a:r>
                <a:rPr lang="en-US" altLang="zh-CN" dirty="0">
                  <a:solidFill>
                    <a:srgbClr val="002060"/>
                  </a:solidFill>
                  <a:ea typeface="华文楷体" panose="02010600040101010101" pitchFamily="2" charset="-122"/>
                </a:rPr>
                <a:t>}</a:t>
              </a:r>
              <a:endParaRPr lang="zh-CN" altLang="en-US" dirty="0">
                <a:solidFill>
                  <a:srgbClr val="002060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166320" y="1460390"/>
              <a:ext cx="3654152" cy="4632906"/>
            </a:xfrm>
            <a:prstGeom prst="rect">
              <a:avLst/>
            </a:prstGeom>
            <a:noFill/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442816" y="388977"/>
            <a:ext cx="4572000" cy="563231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#include&lt;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stdio.h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&gt;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x=8;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void f()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{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("%d\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t",x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++);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}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void g()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{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("%d\t",--x);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}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main()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{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   f();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("%d\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t",x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);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   g();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("%d\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n",x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);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    return 0;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}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554760" y="5374957"/>
            <a:ext cx="2465512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FFFF"/>
                </a:solidFill>
                <a:latin typeface="Calibri" panose="020F0502020204030204" pitchFamily="34" charset="0"/>
                <a:ea typeface="微软雅黑" panose="020B0503020204020204" pitchFamily="34" charset="-122"/>
              </a:rPr>
              <a:t>8       9       8       8</a:t>
            </a:r>
            <a:endParaRPr lang="en-US" altLang="zh-CN" dirty="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FFFFFF"/>
              </a:solidFill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512" y="116632"/>
            <a:ext cx="1266693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ea typeface="微软雅黑" panose="020B0503020204020204" pitchFamily="34" charset="-122"/>
              </a:rPr>
              <a:t>找错误</a:t>
            </a:r>
            <a:endParaRPr lang="zh-CN" altLang="en-US" sz="28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3310" y="903040"/>
          <a:ext cx="3384376" cy="5120640"/>
        </p:xfrm>
        <a:graphic>
          <a:graphicData uri="http://schemas.openxmlformats.org/drawingml/2006/table">
            <a:tbl>
              <a:tblPr/>
              <a:tblGrid>
                <a:gridCol w="3384376"/>
              </a:tblGrid>
              <a:tr h="4200520">
                <a:tc>
                  <a:txBody>
                    <a:bodyPr/>
                    <a:lstStyle/>
                    <a:p>
                      <a:r>
                        <a:rPr lang="en-US" sz="2400" dirty="0">
                          <a:ea typeface="微软雅黑" panose="020B0503020204020204" pitchFamily="34" charset="-122"/>
                        </a:rPr>
                        <a:t>#include &lt;</a:t>
                      </a:r>
                      <a:r>
                        <a:rPr lang="en-US" sz="2400" dirty="0" err="1">
                          <a:ea typeface="微软雅黑" panose="020B0503020204020204" pitchFamily="34" charset="-122"/>
                        </a:rPr>
                        <a:t>stdio.h</a:t>
                      </a:r>
                      <a:r>
                        <a:rPr lang="en-US" sz="2400" dirty="0">
                          <a:ea typeface="微软雅黑" panose="020B0503020204020204" pitchFamily="34" charset="-122"/>
                        </a:rPr>
                        <a:t>&gt;</a:t>
                      </a:r>
                      <a:endParaRPr lang="en-US" sz="2400" dirty="0"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sz="2400" dirty="0">
                          <a:ea typeface="微软雅黑" panose="020B0503020204020204" pitchFamily="34" charset="-122"/>
                        </a:rPr>
                        <a:t>#include &lt;</a:t>
                      </a:r>
                      <a:r>
                        <a:rPr lang="en-US" sz="2400" dirty="0" err="1">
                          <a:ea typeface="微软雅黑" panose="020B0503020204020204" pitchFamily="34" charset="-122"/>
                        </a:rPr>
                        <a:t>stdlib.h</a:t>
                      </a:r>
                      <a:r>
                        <a:rPr lang="en-US" sz="2400" dirty="0">
                          <a:ea typeface="微软雅黑" panose="020B0503020204020204" pitchFamily="34" charset="-122"/>
                        </a:rPr>
                        <a:t>&gt;</a:t>
                      </a:r>
                      <a:endParaRPr lang="en-US" sz="2400" dirty="0"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sz="2400" dirty="0">
                          <a:ea typeface="微软雅黑" panose="020B0503020204020204" pitchFamily="34" charset="-122"/>
                        </a:rPr>
                        <a:t> </a:t>
                      </a:r>
                      <a:endParaRPr lang="en-US" sz="2400" dirty="0"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sz="2400" dirty="0" err="1"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2400" dirty="0">
                          <a:ea typeface="微软雅黑" panose="020B0503020204020204" pitchFamily="34" charset="-122"/>
                        </a:rPr>
                        <a:t> main()</a:t>
                      </a:r>
                      <a:endParaRPr lang="en-US" sz="2400" dirty="0"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sz="2400" dirty="0">
                          <a:ea typeface="微软雅黑" panose="020B0503020204020204" pitchFamily="34" charset="-122"/>
                        </a:rPr>
                        <a:t>{</a:t>
                      </a:r>
                      <a:endParaRPr lang="en-US" sz="2400" dirty="0"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sz="2400" dirty="0">
                          <a:ea typeface="微软雅黑" panose="020B0503020204020204" pitchFamily="34" charset="-122"/>
                        </a:rPr>
                        <a:t>    float </a:t>
                      </a:r>
                      <a:r>
                        <a:rPr lang="en-US" sz="2400" dirty="0" err="1">
                          <a:ea typeface="微软雅黑" panose="020B0503020204020204" pitchFamily="34" charset="-122"/>
                        </a:rPr>
                        <a:t>x,y</a:t>
                      </a:r>
                      <a:r>
                        <a:rPr lang="en-US" sz="2400" dirty="0">
                          <a:ea typeface="微软雅黑" panose="020B0503020204020204" pitchFamily="34" charset="-122"/>
                        </a:rPr>
                        <a:t>;</a:t>
                      </a:r>
                      <a:endParaRPr lang="en-US" sz="2400" dirty="0"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sz="2400" dirty="0">
                          <a:ea typeface="微软雅黑" panose="020B0503020204020204" pitchFamily="34" charset="-122"/>
                        </a:rPr>
                        <a:t>    </a:t>
                      </a:r>
                      <a:r>
                        <a:rPr lang="en-US" sz="2400" dirty="0" err="1">
                          <a:ea typeface="微软雅黑" panose="020B0503020204020204" pitchFamily="34" charset="-122"/>
                        </a:rPr>
                        <a:t>scanf</a:t>
                      </a:r>
                      <a:r>
                        <a:rPr lang="en-US" sz="2400" dirty="0">
                          <a:ea typeface="微软雅黑" panose="020B0503020204020204" pitchFamily="34" charset="-122"/>
                        </a:rPr>
                        <a:t>("%</a:t>
                      </a:r>
                      <a:r>
                        <a:rPr lang="en-US" sz="2400" dirty="0" err="1">
                          <a:ea typeface="微软雅黑" panose="020B0503020204020204" pitchFamily="34" charset="-122"/>
                        </a:rPr>
                        <a:t>f",&amp;x</a:t>
                      </a:r>
                      <a:r>
                        <a:rPr lang="en-US" sz="2400" dirty="0">
                          <a:ea typeface="微软雅黑" panose="020B0503020204020204" pitchFamily="34" charset="-122"/>
                        </a:rPr>
                        <a:t>);</a:t>
                      </a:r>
                      <a:endParaRPr lang="en-US" sz="2400" dirty="0"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sz="2400" dirty="0">
                          <a:ea typeface="微软雅黑" panose="020B0503020204020204" pitchFamily="34" charset="-122"/>
                        </a:rPr>
                        <a:t>    if(x&lt;1)</a:t>
                      </a:r>
                      <a:endParaRPr lang="en-US" sz="2400" dirty="0"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sz="2400" dirty="0">
                          <a:ea typeface="微软雅黑" panose="020B0503020204020204" pitchFamily="34" charset="-122"/>
                        </a:rPr>
                        <a:t>        y=x;</a:t>
                      </a:r>
                      <a:endParaRPr lang="en-US" sz="2400" dirty="0"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sz="2400" dirty="0">
                          <a:ea typeface="微软雅黑" panose="020B0503020204020204" pitchFamily="34" charset="-122"/>
                        </a:rPr>
                        <a:t>    else if(1&lt;=x&lt;10)</a:t>
                      </a:r>
                      <a:endParaRPr lang="en-US" sz="2400" dirty="0"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sz="2400" dirty="0">
                          <a:ea typeface="微软雅黑" panose="020B0503020204020204" pitchFamily="34" charset="-122"/>
                        </a:rPr>
                        <a:t>        y=2*x-1;</a:t>
                      </a:r>
                      <a:endParaRPr lang="en-US" sz="2400" dirty="0"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sz="2400" dirty="0">
                          <a:ea typeface="微软雅黑" panose="020B0503020204020204" pitchFamily="34" charset="-122"/>
                        </a:rPr>
                        <a:t>    else y=3*x-11;</a:t>
                      </a:r>
                      <a:endParaRPr lang="en-US" sz="2400" dirty="0"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sz="2400" dirty="0">
                          <a:ea typeface="微软雅黑" panose="020B0503020204020204" pitchFamily="34" charset="-122"/>
                        </a:rPr>
                        <a:t>    </a:t>
                      </a:r>
                      <a:r>
                        <a:rPr lang="en-US" sz="2400" dirty="0" err="1">
                          <a:ea typeface="微软雅黑" panose="020B0503020204020204" pitchFamily="34" charset="-122"/>
                        </a:rPr>
                        <a:t>printf</a:t>
                      </a:r>
                      <a:r>
                        <a:rPr lang="en-US" sz="2400" dirty="0">
                          <a:ea typeface="微软雅黑" panose="020B0503020204020204" pitchFamily="34" charset="-122"/>
                        </a:rPr>
                        <a:t>("%</a:t>
                      </a:r>
                      <a:r>
                        <a:rPr lang="en-US" sz="2400" dirty="0" err="1">
                          <a:ea typeface="微软雅黑" panose="020B0503020204020204" pitchFamily="34" charset="-122"/>
                        </a:rPr>
                        <a:t>f",y</a:t>
                      </a:r>
                      <a:r>
                        <a:rPr lang="en-US" sz="2400" dirty="0">
                          <a:ea typeface="微软雅黑" panose="020B0503020204020204" pitchFamily="34" charset="-122"/>
                        </a:rPr>
                        <a:t>);</a:t>
                      </a:r>
                      <a:endParaRPr lang="en-US" sz="2400" dirty="0">
                        <a:ea typeface="微软雅黑" panose="020B0503020204020204" pitchFamily="34" charset="-122"/>
                      </a:endParaRPr>
                    </a:p>
                    <a:p>
                      <a:r>
                        <a:rPr lang="en-US" sz="2400" dirty="0">
                          <a:ea typeface="微软雅黑" panose="020B0503020204020204" pitchFamily="34" charset="-122"/>
                        </a:rPr>
                        <a:t>}</a:t>
                      </a:r>
                      <a:endParaRPr lang="en-US" sz="2400" dirty="0">
                        <a:ea typeface="微软雅黑" panose="020B0503020204020204" pitchFamily="34" charset="-122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060530" y="908720"/>
            <a:ext cx="3159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ea typeface="微软雅黑" panose="020B0503020204020204" pitchFamily="34" charset="-122"/>
              </a:rPr>
              <a:t>当输入 </a:t>
            </a:r>
            <a:r>
              <a:rPr lang="en-US" altLang="zh-CN" sz="2400" dirty="0">
                <a:solidFill>
                  <a:srgbClr val="000000"/>
                </a:solidFill>
                <a:ea typeface="微软雅黑" panose="020B0503020204020204" pitchFamily="34" charset="-122"/>
              </a:rPr>
              <a:t>20 </a:t>
            </a:r>
            <a:r>
              <a:rPr lang="zh-CN" altLang="en-US" sz="2400" dirty="0">
                <a:solidFill>
                  <a:srgbClr val="000000"/>
                </a:solidFill>
                <a:ea typeface="微软雅黑" panose="020B0503020204020204" pitchFamily="34" charset="-122"/>
              </a:rPr>
              <a:t>时，输出为</a:t>
            </a:r>
            <a:endParaRPr lang="zh-CN" altLang="en-US" sz="2400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l="38529" t="34018" r="55003" b="64172"/>
          <a:stretch>
            <a:fillRect/>
          </a:stretch>
        </p:blipFill>
        <p:spPr>
          <a:xfrm>
            <a:off x="4139952" y="1916832"/>
            <a:ext cx="2232248" cy="3512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139952" y="3140968"/>
            <a:ext cx="2749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a typeface="微软雅黑" panose="020B0503020204020204" pitchFamily="34" charset="-122"/>
              </a:rPr>
              <a:t>为什么不是</a:t>
            </a:r>
            <a:r>
              <a:rPr lang="en-US" altLang="zh-CN" sz="2800" b="1" dirty="0">
                <a:solidFill>
                  <a:srgbClr val="FF0000"/>
                </a:solidFill>
                <a:ea typeface="微软雅黑" panose="020B0503020204020204" pitchFamily="34" charset="-122"/>
              </a:rPr>
              <a:t>49</a:t>
            </a:r>
            <a:r>
              <a:rPr lang="zh-CN" altLang="en-US" sz="2800" b="1" dirty="0">
                <a:solidFill>
                  <a:srgbClr val="FF0000"/>
                </a:solidFill>
                <a:ea typeface="微软雅黑" panose="020B0503020204020204" pitchFamily="34" charset="-122"/>
              </a:rPr>
              <a:t>？</a:t>
            </a:r>
            <a:endParaRPr lang="zh-CN" altLang="en-US" sz="2800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1366006" y="4149080"/>
            <a:ext cx="1368152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512" y="116632"/>
            <a:ext cx="1266693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ea typeface="微软雅黑" panose="020B0503020204020204" pitchFamily="34" charset="-122"/>
              </a:rPr>
              <a:t>找错误</a:t>
            </a:r>
            <a:endParaRPr lang="zh-CN" altLang="en-US" sz="28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908720"/>
            <a:ext cx="3024336" cy="34163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</a:rPr>
              <a:t>#include &lt;stdio.h&gt;</a:t>
            </a:r>
            <a:endParaRPr lang="zh-CN" altLang="en-US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</a:rPr>
              <a:t>#include &lt;stdlib.h&gt;</a:t>
            </a:r>
            <a:endParaRPr lang="zh-CN" altLang="en-US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</a:rPr>
              <a:t>#define PI 3.14159</a:t>
            </a:r>
            <a:endParaRPr lang="zh-CN" altLang="en-US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</a:rPr>
              <a:t>int main()</a:t>
            </a:r>
            <a:endParaRPr lang="zh-CN" altLang="en-US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</a:rPr>
              <a:t>{   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</a:rPr>
              <a:t>float v,r;</a:t>
            </a:r>
            <a:endParaRPr lang="zh-CN" altLang="en-US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</a:rPr>
              <a:t>    scanf("%f",&amp;r);</a:t>
            </a:r>
            <a:endParaRPr lang="zh-CN" altLang="en-US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</a:rPr>
              <a:t>     v=4/3*PI*r*r*r;</a:t>
            </a:r>
            <a:endParaRPr lang="zh-CN" altLang="en-US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</a:rPr>
              <a:t>    printf("%6.2f\n",v);</a:t>
            </a:r>
            <a:endParaRPr lang="zh-CN" altLang="en-US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</a:rPr>
              <a:t>    return 0;</a:t>
            </a:r>
            <a:endParaRPr lang="zh-CN" altLang="en-US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l="35825" t="31947" r="57175" b="65563"/>
          <a:stretch>
            <a:fillRect/>
          </a:stretch>
        </p:blipFill>
        <p:spPr>
          <a:xfrm>
            <a:off x="4055456" y="1556792"/>
            <a:ext cx="2880320" cy="576064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60530" y="908720"/>
            <a:ext cx="2988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ea typeface="微软雅黑" panose="020B0503020204020204" pitchFamily="34" charset="-122"/>
              </a:rPr>
              <a:t>当输入 </a:t>
            </a:r>
            <a:r>
              <a:rPr lang="en-US" altLang="zh-CN" sz="2400" dirty="0">
                <a:solidFill>
                  <a:srgbClr val="000000"/>
                </a:solidFill>
                <a:ea typeface="微软雅黑" panose="020B0503020204020204" pitchFamily="34" charset="-122"/>
              </a:rPr>
              <a:t>2 </a:t>
            </a:r>
            <a:r>
              <a:rPr lang="zh-CN" altLang="en-US" sz="2400" dirty="0">
                <a:solidFill>
                  <a:srgbClr val="000000"/>
                </a:solidFill>
                <a:ea typeface="微软雅黑" panose="020B0503020204020204" pitchFamily="34" charset="-122"/>
              </a:rPr>
              <a:t>时，输出为</a:t>
            </a:r>
            <a:endParaRPr lang="zh-CN" altLang="en-US" sz="2400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67544" y="3068960"/>
            <a:ext cx="1662737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139952" y="3140968"/>
            <a:ext cx="3249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a typeface="微软雅黑" panose="020B0503020204020204" pitchFamily="34" charset="-122"/>
              </a:rPr>
              <a:t>为什么不是</a:t>
            </a:r>
            <a:r>
              <a:rPr lang="en-US" altLang="zh-CN" sz="2800" b="1" dirty="0">
                <a:solidFill>
                  <a:srgbClr val="FF0000"/>
                </a:solidFill>
                <a:ea typeface="微软雅黑" panose="020B0503020204020204" pitchFamily="34" charset="-122"/>
              </a:rPr>
              <a:t>33.51</a:t>
            </a:r>
            <a:r>
              <a:rPr lang="zh-CN" altLang="en-US" sz="2800" b="1" dirty="0">
                <a:solidFill>
                  <a:srgbClr val="FF0000"/>
                </a:solidFill>
                <a:ea typeface="微软雅黑" panose="020B0503020204020204" pitchFamily="34" charset="-122"/>
              </a:rPr>
              <a:t>？</a:t>
            </a:r>
            <a:endParaRPr lang="zh-CN" altLang="en-US" sz="2800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9512" y="116632"/>
            <a:ext cx="1266693" cy="52322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ea typeface="微软雅黑" panose="020B0503020204020204" pitchFamily="34" charset="-122"/>
              </a:rPr>
              <a:t>找错误</a:t>
            </a:r>
            <a:endParaRPr lang="zh-CN" altLang="en-US" sz="28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619672" y="116632"/>
            <a:ext cx="3528392" cy="618630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stdio.h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stdlib.h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main()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char a;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b;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</a:t>
            </a:r>
            <a:r>
              <a:rPr lang="zh-CN" altLang="en-US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请输入成绩：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");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("%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d",&amp;a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if(a&lt;60)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a="E";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else  b=a/10;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switch(b)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{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  case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10:a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A";break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  case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9:a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A";break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  case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8:a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B";break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   case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7:a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C";break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    case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6:a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="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D";break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putchar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(a);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 </a:t>
            </a:r>
            <a:r>
              <a:rPr lang="en-US" altLang="zh-CN" dirty="0" err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putchar</a:t>
            </a:r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('\n');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 return 0;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1632862" y="2276872"/>
            <a:ext cx="1662737" cy="432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3059831" y="3356992"/>
            <a:ext cx="648073" cy="165618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24128" y="1322765"/>
            <a:ext cx="32403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ea typeface="微软雅黑" panose="020B0503020204020204" pitchFamily="34" charset="-122"/>
              </a:rPr>
              <a:t>注意字符常量和字符串常量的区别</a:t>
            </a:r>
            <a:endParaRPr lang="zh-CN" altLang="en-US" sz="2800" b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68144" y="3209786"/>
            <a:ext cx="6286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ea typeface="微软雅黑" panose="020B0503020204020204" pitchFamily="34" charset="-122"/>
              </a:rPr>
              <a:t>‘A’</a:t>
            </a:r>
            <a:endParaRPr lang="zh-CN" altLang="en-US" sz="320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27678" y="3212976"/>
            <a:ext cx="740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FF0000"/>
                </a:solidFill>
                <a:ea typeface="微软雅黑" panose="020B0503020204020204" pitchFamily="34" charset="-122"/>
              </a:rPr>
              <a:t>“A”</a:t>
            </a:r>
            <a:endParaRPr lang="zh-CN" altLang="en-US" sz="3200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9" grpId="0"/>
      <p:bldP spid="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341194" y="1868849"/>
            <a:ext cx="4039737" cy="4524315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#include&lt;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stdio.h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&gt;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#include&lt;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math.h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&gt;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main()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{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a=2,n,i=1,sn=0,tn=0;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(</a:t>
            </a:r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</a:rPr>
              <a:t>“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%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d“,&amp;n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);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  while(</a:t>
            </a:r>
            <a:r>
              <a:rPr lang="en-US" altLang="zh-CN" b="1" dirty="0" err="1">
                <a:solidFill>
                  <a:srgbClr val="FF00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&lt;=n)</a:t>
            </a:r>
            <a:endParaRPr lang="en-US" altLang="zh-CN" b="1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 {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tn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=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tn+a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;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     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sn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=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sn+tn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;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     a=a*10;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     ++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;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 }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("%d",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sn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);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 return 0;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41194" y="518615"/>
            <a:ext cx="8516203" cy="1200329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</a:rPr>
              <a:t>：求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Sn=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a+aa+aaa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+...+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aa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...a(n</a:t>
            </a:r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a),</a:t>
            </a:r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</a:rPr>
              <a:t>其中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</a:rPr>
              <a:t>是一个数字，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</a:rPr>
              <a:t>表示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</a:rPr>
              <a:t>的位数，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n</a:t>
            </a:r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</a:rPr>
              <a:t>由键盘输入。例如：</a:t>
            </a:r>
            <a:b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</a:rPr>
            </a:b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2+22+222+2222+22222</a:t>
            </a:r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</a:rPr>
              <a:t>（此时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n=5</a:t>
            </a:r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430" y="3105213"/>
            <a:ext cx="3747881" cy="12079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79912" y="2708920"/>
            <a:ext cx="1598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组</a:t>
            </a:r>
            <a:endParaRPr lang="zh-CN" altLang="en-US" sz="4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9006" y="518615"/>
            <a:ext cx="5193332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</a:rPr>
              <a:t>：求所有三位水仙花数 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153=1^3+5^3+3^3</a:t>
            </a:r>
            <a:endParaRPr lang="zh-CN" altLang="en-US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797016" y="1383632"/>
            <a:ext cx="4512774" cy="3970318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#include&lt;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stdio.h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&gt;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#include&lt;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math.h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&gt;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main()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{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 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i,j,k,m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;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 for(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=</a:t>
            </a:r>
            <a:r>
              <a:rPr lang="en-US" altLang="zh-CN" dirty="0" err="1">
                <a:solidFill>
                  <a:srgbClr val="FF0000"/>
                </a:solidFill>
                <a:ea typeface="微软雅黑" panose="020B0503020204020204" pitchFamily="34" charset="-122"/>
              </a:rPr>
              <a:t>1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;i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9;i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++)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   for(j=</a:t>
            </a:r>
            <a:r>
              <a:rPr lang="en-US" altLang="zh-CN" dirty="0" err="1">
                <a:solidFill>
                  <a:srgbClr val="FF0000"/>
                </a:solidFill>
                <a:ea typeface="微软雅黑" panose="020B0503020204020204" pitchFamily="34" charset="-122"/>
              </a:rPr>
              <a:t>0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;j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9;j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++)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   for(k=</a:t>
            </a:r>
            <a:r>
              <a:rPr lang="en-US" altLang="zh-CN" dirty="0" err="1">
                <a:solidFill>
                  <a:srgbClr val="FF0000"/>
                </a:solidFill>
                <a:ea typeface="微软雅黑" panose="020B0503020204020204" pitchFamily="34" charset="-122"/>
              </a:rPr>
              <a:t>0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;k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9;k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++)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 {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     if((m=100*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i+10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j+k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)==(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*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i+j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*j*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j+k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*k*k))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("%d\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n",m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);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 }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 return 0;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61336" y="218170"/>
            <a:ext cx="6791468" cy="1200329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</a:rPr>
              <a:t>：给一个不多于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5</a:t>
            </a:r>
            <a:r>
              <a:rPr lang="zh-CN" altLang="en-US" b="1" dirty="0">
                <a:solidFill>
                  <a:srgbClr val="FF0000"/>
                </a:solidFill>
                <a:ea typeface="微软雅黑" panose="020B0503020204020204" pitchFamily="34" charset="-122"/>
              </a:rPr>
              <a:t>位</a:t>
            </a:r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</a:rPr>
              <a:t>的正整数，要求：</a:t>
            </a:r>
            <a:endParaRPr lang="zh-CN" altLang="en-US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</a:rPr>
              <a:t>求出它是几位数；</a:t>
            </a:r>
            <a:endParaRPr lang="zh-CN" altLang="en-US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</a:rPr>
              <a:t>分别输出每一位数字；</a:t>
            </a:r>
            <a:endParaRPr lang="zh-CN" altLang="en-US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</a:rPr>
              <a:t>按逆序输出各位数字，例如原数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478</a:t>
            </a:r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</a:rPr>
              <a:t>，应输出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874.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64041" y="1509310"/>
            <a:ext cx="8023473" cy="4801314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pt-BR" altLang="zh-CN" dirty="0">
                <a:ea typeface="微软雅黑" panose="020B0503020204020204" pitchFamily="34" charset="-122"/>
              </a:rPr>
              <a:t>#include &lt;stdio.h&gt;</a:t>
            </a:r>
            <a:endParaRPr lang="pt-BR" altLang="zh-CN" dirty="0">
              <a:ea typeface="微软雅黑" panose="020B0503020204020204" pitchFamily="34" charset="-122"/>
            </a:endParaRPr>
          </a:p>
          <a:p>
            <a:r>
              <a:rPr lang="pt-BR" altLang="zh-CN" dirty="0">
                <a:ea typeface="微软雅黑" panose="020B0503020204020204" pitchFamily="34" charset="-122"/>
              </a:rPr>
              <a:t>int main()</a:t>
            </a:r>
            <a:endParaRPr lang="pt-BR" altLang="zh-CN" dirty="0">
              <a:ea typeface="微软雅黑" panose="020B0503020204020204" pitchFamily="34" charset="-122"/>
            </a:endParaRPr>
          </a:p>
          <a:p>
            <a:r>
              <a:rPr lang="pt-BR" altLang="zh-CN" dirty="0">
                <a:ea typeface="微软雅黑" panose="020B0503020204020204" pitchFamily="34" charset="-122"/>
              </a:rPr>
              <a:t>{</a:t>
            </a:r>
            <a:endParaRPr lang="pt-BR" altLang="zh-CN" dirty="0">
              <a:ea typeface="微软雅黑" panose="020B0503020204020204" pitchFamily="34" charset="-122"/>
            </a:endParaRPr>
          </a:p>
          <a:p>
            <a:r>
              <a:rPr lang="pt-BR" altLang="zh-CN" dirty="0">
                <a:ea typeface="微软雅黑" panose="020B0503020204020204" pitchFamily="34" charset="-122"/>
              </a:rPr>
              <a:t>	int x,n,n5,n4,n3,n2,n1;</a:t>
            </a:r>
            <a:endParaRPr lang="pt-BR" altLang="zh-CN" dirty="0">
              <a:ea typeface="微软雅黑" panose="020B0503020204020204" pitchFamily="34" charset="-122"/>
            </a:endParaRPr>
          </a:p>
          <a:p>
            <a:r>
              <a:rPr lang="pt-BR" altLang="zh-CN" dirty="0">
                <a:ea typeface="微软雅黑" panose="020B0503020204020204" pitchFamily="34" charset="-122"/>
              </a:rPr>
              <a:t>	scanf("%d",&amp;x);</a:t>
            </a:r>
            <a:endParaRPr lang="pt-BR" altLang="zh-CN" dirty="0">
              <a:ea typeface="微软雅黑" panose="020B0503020204020204" pitchFamily="34" charset="-122"/>
            </a:endParaRPr>
          </a:p>
          <a:p>
            <a:r>
              <a:rPr lang="pt-BR" altLang="zh-CN" dirty="0">
                <a:ea typeface="微软雅黑" panose="020B0503020204020204" pitchFamily="34" charset="-122"/>
              </a:rPr>
              <a:t>	</a:t>
            </a:r>
            <a:endParaRPr lang="pt-BR" altLang="zh-CN" dirty="0">
              <a:ea typeface="微软雅黑" panose="020B0503020204020204" pitchFamily="34" charset="-122"/>
            </a:endParaRPr>
          </a:p>
          <a:p>
            <a:r>
              <a:rPr lang="pt-BR" altLang="zh-CN" dirty="0">
                <a:ea typeface="微软雅黑" panose="020B0503020204020204" pitchFamily="34" charset="-122"/>
              </a:rPr>
              <a:t>              if(x&gt;9999) printf(“%d\n”,n=5);                   </a:t>
            </a:r>
            <a:r>
              <a:rPr lang="en-US" altLang="zh-CN" dirty="0">
                <a:solidFill>
                  <a:srgbClr val="FF0000"/>
                </a:solidFill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判断是几位数</a:t>
            </a:r>
            <a:endParaRPr lang="pt-BR" altLang="zh-CN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r>
              <a:rPr lang="pt-BR" altLang="zh-CN" dirty="0">
                <a:ea typeface="微软雅黑" panose="020B0503020204020204" pitchFamily="34" charset="-122"/>
              </a:rPr>
              <a:t>	else if(x&gt;999)  printf("%d\n",n=4);</a:t>
            </a:r>
            <a:endParaRPr lang="pt-BR" altLang="zh-CN" dirty="0">
              <a:ea typeface="微软雅黑" panose="020B0503020204020204" pitchFamily="34" charset="-122"/>
            </a:endParaRPr>
          </a:p>
          <a:p>
            <a:r>
              <a:rPr lang="pt-BR" altLang="zh-CN" dirty="0">
                <a:ea typeface="微软雅黑" panose="020B0503020204020204" pitchFamily="34" charset="-122"/>
              </a:rPr>
              <a:t>	else if(x&gt;99)  printf("%d\n",n=3);</a:t>
            </a:r>
            <a:endParaRPr lang="pt-BR" altLang="zh-CN" dirty="0">
              <a:ea typeface="微软雅黑" panose="020B0503020204020204" pitchFamily="34" charset="-122"/>
            </a:endParaRPr>
          </a:p>
          <a:p>
            <a:r>
              <a:rPr lang="pt-BR" altLang="zh-CN" dirty="0">
                <a:ea typeface="微软雅黑" panose="020B0503020204020204" pitchFamily="34" charset="-122"/>
              </a:rPr>
              <a:t>	else if(x&gt;9)  printf("%d\n",n=2);</a:t>
            </a:r>
            <a:endParaRPr lang="pt-BR" altLang="zh-CN" dirty="0">
              <a:ea typeface="微软雅黑" panose="020B0503020204020204" pitchFamily="34" charset="-122"/>
            </a:endParaRPr>
          </a:p>
          <a:p>
            <a:r>
              <a:rPr lang="pt-BR" altLang="zh-CN" dirty="0">
                <a:ea typeface="微软雅黑" panose="020B0503020204020204" pitchFamily="34" charset="-122"/>
              </a:rPr>
              <a:t>	else printf("%d\n",n=1);</a:t>
            </a:r>
            <a:endParaRPr lang="pt-BR" altLang="zh-CN" dirty="0">
              <a:ea typeface="微软雅黑" panose="020B0503020204020204" pitchFamily="34" charset="-122"/>
            </a:endParaRPr>
          </a:p>
          <a:p>
            <a:r>
              <a:rPr lang="pt-BR" altLang="zh-CN" dirty="0">
                <a:ea typeface="微软雅黑" panose="020B0503020204020204" pitchFamily="34" charset="-122"/>
              </a:rPr>
              <a:t>	</a:t>
            </a:r>
            <a:endParaRPr lang="pt-BR" altLang="zh-CN" dirty="0">
              <a:ea typeface="微软雅黑" panose="020B0503020204020204" pitchFamily="34" charset="-122"/>
            </a:endParaRPr>
          </a:p>
          <a:p>
            <a:r>
              <a:rPr lang="pt-BR" altLang="zh-CN" dirty="0">
                <a:solidFill>
                  <a:srgbClr val="FF0000"/>
                </a:solidFill>
                <a:ea typeface="微软雅黑" panose="020B0503020204020204" pitchFamily="34" charset="-122"/>
              </a:rPr>
              <a:t>               n5=x/10000;                                             </a:t>
            </a:r>
            <a:r>
              <a:rPr lang="en-US" altLang="zh-CN" dirty="0">
                <a:solidFill>
                  <a:srgbClr val="FF0000"/>
                </a:solidFill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求万位数字</a:t>
            </a:r>
            <a:endParaRPr lang="pt-BR" altLang="zh-CN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r>
              <a:rPr lang="pt-BR" altLang="zh-CN" dirty="0">
                <a:solidFill>
                  <a:srgbClr val="FF0000"/>
                </a:solidFill>
                <a:ea typeface="微软雅黑" panose="020B0503020204020204" pitchFamily="34" charset="-122"/>
              </a:rPr>
              <a:t>	n4=(x-n5*10000)/1000;                            </a:t>
            </a:r>
            <a:r>
              <a:rPr lang="en-US" altLang="zh-CN" dirty="0">
                <a:solidFill>
                  <a:srgbClr val="FF0000"/>
                </a:solidFill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求千位数字</a:t>
            </a:r>
            <a:endParaRPr lang="pt-BR" altLang="zh-CN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r>
              <a:rPr lang="pt-BR" altLang="zh-CN" dirty="0">
                <a:solidFill>
                  <a:srgbClr val="FF0000"/>
                </a:solidFill>
                <a:ea typeface="微软雅黑" panose="020B0503020204020204" pitchFamily="34" charset="-122"/>
              </a:rPr>
              <a:t>	n3=(x-n5*10000-n4*1000)/100;               </a:t>
            </a:r>
            <a:r>
              <a:rPr lang="en-US" altLang="zh-CN" dirty="0">
                <a:solidFill>
                  <a:srgbClr val="FF0000"/>
                </a:solidFill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求百位数字</a:t>
            </a:r>
            <a:endParaRPr lang="pt-BR" altLang="zh-CN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r>
              <a:rPr lang="pt-BR" altLang="zh-CN" dirty="0">
                <a:solidFill>
                  <a:srgbClr val="FF0000"/>
                </a:solidFill>
                <a:ea typeface="微软雅黑" panose="020B0503020204020204" pitchFamily="34" charset="-122"/>
              </a:rPr>
              <a:t>	n2=(x-n5*10000-n4*1000-n3*100)/10;    </a:t>
            </a:r>
            <a:r>
              <a:rPr lang="en-US" altLang="zh-CN" dirty="0">
                <a:solidFill>
                  <a:srgbClr val="FF0000"/>
                </a:solidFill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求十位数字</a:t>
            </a:r>
            <a:endParaRPr lang="pt-BR" altLang="zh-CN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r>
              <a:rPr lang="pt-BR" altLang="zh-CN" dirty="0">
                <a:solidFill>
                  <a:srgbClr val="FF0000"/>
                </a:solidFill>
                <a:ea typeface="微软雅黑" panose="020B0503020204020204" pitchFamily="34" charset="-122"/>
              </a:rPr>
              <a:t>	n1=x-n5*10000-n4*1000-n3*100-n2*10; </a:t>
            </a:r>
            <a:r>
              <a:rPr lang="en-US" altLang="zh-CN" dirty="0">
                <a:solidFill>
                  <a:srgbClr val="FF0000"/>
                </a:solidFill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solidFill>
                  <a:srgbClr val="FF0000"/>
                </a:solidFill>
                <a:ea typeface="微软雅黑" panose="020B0503020204020204" pitchFamily="34" charset="-122"/>
              </a:rPr>
              <a:t>求个位数字</a:t>
            </a:r>
            <a:endParaRPr lang="pt-BR" altLang="zh-CN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24989" y="255043"/>
            <a:ext cx="7955280" cy="5632311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pt-BR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	switch(n)</a:t>
            </a:r>
            <a:endParaRPr lang="pt-BR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pt-BR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	{</a:t>
            </a:r>
            <a:endParaRPr lang="pt-BR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pt-BR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		case 5: printf("%d %d %d %d %d\n",n5,n4,n3,n2,n1);</a:t>
            </a:r>
            <a:endParaRPr lang="pt-BR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pt-BR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		        printf("%d %d %d %d %d\n",n1,n2,n3,n4,n5);</a:t>
            </a:r>
            <a:endParaRPr lang="pt-BR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pt-BR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		        break;</a:t>
            </a:r>
            <a:endParaRPr lang="pt-BR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pt-BR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	               case 4: printf("%d %d %d %d\n",n4,n3,n2,n1);</a:t>
            </a:r>
            <a:endParaRPr lang="pt-BR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pt-BR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		        printf("%d %d %d %d\n",n1,n2,n3,n4);</a:t>
            </a:r>
            <a:endParaRPr lang="pt-BR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pt-BR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		        break;</a:t>
            </a:r>
            <a:endParaRPr lang="pt-BR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pt-BR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		case 3: printf("%d %d %d\n",n3,n2,n1);</a:t>
            </a:r>
            <a:endParaRPr lang="pt-BR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pt-BR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		        printf("%d %d %d\n",n1,n2,n3);</a:t>
            </a:r>
            <a:endParaRPr lang="pt-BR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pt-BR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		        break;</a:t>
            </a:r>
            <a:endParaRPr lang="pt-BR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pt-BR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		case 2: printf("%d %d\n",n2,n1); </a:t>
            </a:r>
            <a:endParaRPr lang="pt-BR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pt-BR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		        printf("%d %d\n",n1,n2);</a:t>
            </a:r>
            <a:endParaRPr lang="pt-BR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pt-BR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		        break;</a:t>
            </a:r>
            <a:endParaRPr lang="pt-BR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pt-BR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		case 1: printf("%d\n",n1);</a:t>
            </a:r>
            <a:endParaRPr lang="pt-BR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pt-BR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		        printf("%d\n",n1);</a:t>
            </a:r>
            <a:endParaRPr lang="pt-BR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pt-BR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		        break;</a:t>
            </a:r>
            <a:endParaRPr lang="pt-BR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pt-BR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	}</a:t>
            </a:r>
            <a:endParaRPr lang="pt-BR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pt-BR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	return 0;	</a:t>
            </a:r>
            <a:endParaRPr lang="pt-BR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pt-BR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} </a:t>
            </a:r>
            <a:endParaRPr lang="zh-CN" altLang="en-US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864469" y="6005146"/>
            <a:ext cx="272382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思考：用数组怎么处理？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64303" y="99806"/>
            <a:ext cx="6059605" cy="369332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</a:rPr>
              <a:t>例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4 </a:t>
            </a:r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</a:rPr>
              <a:t>求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1000</a:t>
            </a:r>
            <a:r>
              <a:rPr lang="zh-CN" altLang="en-US" dirty="0">
                <a:solidFill>
                  <a:srgbClr val="000000"/>
                </a:solidFill>
                <a:ea typeface="微软雅黑" panose="020B0503020204020204" pitchFamily="34" charset="-122"/>
              </a:rPr>
              <a:t>以内的完数 （完数即该数等于它的因子之和）</a:t>
            </a:r>
            <a:endParaRPr lang="zh-CN" altLang="en-US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43344" y="705960"/>
            <a:ext cx="3682418" cy="5355312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#include&lt;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stdio.h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&gt;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#include&lt;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math.h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&gt;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main()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{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i,j,sum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;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for(</a:t>
            </a:r>
            <a:r>
              <a:rPr lang="en-US" altLang="zh-CN" b="1" dirty="0" err="1">
                <a:solidFill>
                  <a:srgbClr val="FF00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=</a:t>
            </a:r>
            <a:r>
              <a:rPr lang="en-US" altLang="zh-CN" b="1" dirty="0" err="1">
                <a:solidFill>
                  <a:srgbClr val="FF0000"/>
                </a:solidFill>
                <a:ea typeface="微软雅黑" panose="020B0503020204020204" pitchFamily="34" charset="-122"/>
              </a:rPr>
              <a:t>2;i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&lt;</a:t>
            </a:r>
            <a:r>
              <a:rPr lang="en-US" altLang="zh-CN" b="1" dirty="0" err="1">
                <a:solidFill>
                  <a:srgbClr val="FF0000"/>
                </a:solidFill>
                <a:ea typeface="微软雅黑" panose="020B0503020204020204" pitchFamily="34" charset="-122"/>
              </a:rPr>
              <a:t>1000;i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++)</a:t>
            </a:r>
            <a:endParaRPr lang="en-US" altLang="zh-CN" b="1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{  </a:t>
            </a:r>
            <a:r>
              <a:rPr lang="en-US" altLang="zh-CN" dirty="0">
                <a:solidFill>
                  <a:srgbClr val="FF0000"/>
                </a:solidFill>
                <a:ea typeface="微软雅黑" panose="020B0503020204020204" pitchFamily="34" charset="-122"/>
              </a:rPr>
              <a:t>sum=0;</a:t>
            </a:r>
            <a:endParaRPr lang="en-US" altLang="zh-CN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   for(j=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1;j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i;j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++)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   if((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i%j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)==0) sum+=j;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   if(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==sum)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   {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("%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4d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, its factors are",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);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      for(j=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1;j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i;j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++)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       if(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i%j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==0) 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("%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3d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",j);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("\n");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   }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}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 return 0;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42620" y="624337"/>
            <a:ext cx="3682418" cy="535531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#include&lt;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stdio.h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&gt;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#include&lt;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math.h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&gt;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main()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{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i,j,sum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;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for(</a:t>
            </a:r>
            <a:r>
              <a:rPr lang="en-US" altLang="zh-CN" b="1" dirty="0" err="1">
                <a:solidFill>
                  <a:srgbClr val="FF00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=</a:t>
            </a:r>
            <a:r>
              <a:rPr lang="en-US" altLang="zh-CN" b="1" dirty="0" err="1">
                <a:solidFill>
                  <a:srgbClr val="FF0000"/>
                </a:solidFill>
                <a:ea typeface="微软雅黑" panose="020B0503020204020204" pitchFamily="34" charset="-122"/>
              </a:rPr>
              <a:t>2,sum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=</a:t>
            </a:r>
            <a:r>
              <a:rPr lang="en-US" altLang="zh-CN" b="1" dirty="0" err="1">
                <a:solidFill>
                  <a:srgbClr val="FF0000"/>
                </a:solidFill>
                <a:ea typeface="微软雅黑" panose="020B0503020204020204" pitchFamily="34" charset="-122"/>
              </a:rPr>
              <a:t>0;i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&lt;</a:t>
            </a:r>
            <a:r>
              <a:rPr lang="en-US" altLang="zh-CN" b="1" dirty="0" err="1">
                <a:solidFill>
                  <a:srgbClr val="FF0000"/>
                </a:solidFill>
                <a:ea typeface="微软雅黑" panose="020B0503020204020204" pitchFamily="34" charset="-122"/>
              </a:rPr>
              <a:t>1000;i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++)</a:t>
            </a:r>
            <a:endParaRPr lang="en-US" altLang="zh-CN" b="1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{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   for(j=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1;j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i;j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++)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00B0F0"/>
                </a:solidFill>
                <a:ea typeface="微软雅黑" panose="020B0503020204020204" pitchFamily="34" charset="-122"/>
              </a:rPr>
              <a:t>    if((</a:t>
            </a:r>
            <a:r>
              <a:rPr lang="en-US" altLang="zh-CN" b="1" dirty="0" err="1">
                <a:solidFill>
                  <a:srgbClr val="00B0F0"/>
                </a:solidFill>
                <a:ea typeface="微软雅黑" panose="020B0503020204020204" pitchFamily="34" charset="-122"/>
              </a:rPr>
              <a:t>i%j</a:t>
            </a:r>
            <a:r>
              <a:rPr lang="en-US" altLang="zh-CN" b="1" dirty="0">
                <a:solidFill>
                  <a:srgbClr val="00B0F0"/>
                </a:solidFill>
                <a:ea typeface="微软雅黑" panose="020B0503020204020204" pitchFamily="34" charset="-122"/>
              </a:rPr>
              <a:t>)==0) sum+=j;</a:t>
            </a:r>
            <a:endParaRPr lang="en-US" altLang="zh-CN" b="1" dirty="0">
              <a:solidFill>
                <a:srgbClr val="00B0F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   if(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==sum)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   {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("%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4d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, its factors are",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);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      </a:t>
            </a:r>
            <a:r>
              <a:rPr lang="en-US" altLang="zh-CN" b="1" dirty="0">
                <a:solidFill>
                  <a:srgbClr val="7030A0"/>
                </a:solidFill>
                <a:ea typeface="微软雅黑" panose="020B0503020204020204" pitchFamily="34" charset="-122"/>
              </a:rPr>
              <a:t>for(j=</a:t>
            </a:r>
            <a:r>
              <a:rPr lang="en-US" altLang="zh-CN" b="1" dirty="0" err="1">
                <a:solidFill>
                  <a:srgbClr val="7030A0"/>
                </a:solidFill>
                <a:ea typeface="微软雅黑" panose="020B0503020204020204" pitchFamily="34" charset="-122"/>
              </a:rPr>
              <a:t>1;j</a:t>
            </a:r>
            <a:r>
              <a:rPr lang="en-US" altLang="zh-CN" b="1" dirty="0">
                <a:solidFill>
                  <a:srgbClr val="7030A0"/>
                </a:solidFill>
                <a:ea typeface="微软雅黑" panose="020B0503020204020204" pitchFamily="34" charset="-122"/>
              </a:rPr>
              <a:t>&lt;</a:t>
            </a:r>
            <a:r>
              <a:rPr lang="en-US" altLang="zh-CN" b="1" dirty="0" err="1">
                <a:solidFill>
                  <a:srgbClr val="7030A0"/>
                </a:solidFill>
                <a:ea typeface="微软雅黑" panose="020B0503020204020204" pitchFamily="34" charset="-122"/>
              </a:rPr>
              <a:t>i;j</a:t>
            </a:r>
            <a:r>
              <a:rPr lang="en-US" altLang="zh-CN" b="1" dirty="0">
                <a:solidFill>
                  <a:srgbClr val="7030A0"/>
                </a:solidFill>
                <a:ea typeface="微软雅黑" panose="020B0503020204020204" pitchFamily="34" charset="-122"/>
              </a:rPr>
              <a:t>++)</a:t>
            </a:r>
            <a:endParaRPr lang="en-US" altLang="zh-CN" b="1" dirty="0">
              <a:solidFill>
                <a:srgbClr val="7030A0"/>
              </a:solidFill>
              <a:ea typeface="微软雅黑" panose="020B0503020204020204" pitchFamily="34" charset="-122"/>
            </a:endParaRPr>
          </a:p>
          <a:p>
            <a:r>
              <a:rPr lang="en-US" altLang="zh-CN" b="1" dirty="0">
                <a:solidFill>
                  <a:srgbClr val="7030A0"/>
                </a:solidFill>
                <a:ea typeface="微软雅黑" panose="020B0503020204020204" pitchFamily="34" charset="-122"/>
              </a:rPr>
              <a:t>        if(</a:t>
            </a:r>
            <a:r>
              <a:rPr lang="en-US" altLang="zh-CN" b="1" dirty="0" err="1">
                <a:solidFill>
                  <a:srgbClr val="7030A0"/>
                </a:solidFill>
                <a:ea typeface="微软雅黑" panose="020B0503020204020204" pitchFamily="34" charset="-122"/>
              </a:rPr>
              <a:t>i%j</a:t>
            </a:r>
            <a:r>
              <a:rPr lang="en-US" altLang="zh-CN" b="1" dirty="0">
                <a:solidFill>
                  <a:srgbClr val="7030A0"/>
                </a:solidFill>
                <a:ea typeface="微软雅黑" panose="020B0503020204020204" pitchFamily="34" charset="-122"/>
              </a:rPr>
              <a:t>==0) </a:t>
            </a:r>
            <a:r>
              <a:rPr lang="en-US" altLang="zh-CN" b="1" dirty="0" err="1">
                <a:solidFill>
                  <a:srgbClr val="7030A0"/>
                </a:solidFill>
                <a:ea typeface="微软雅黑" panose="020B0503020204020204" pitchFamily="34" charset="-122"/>
              </a:rPr>
              <a:t>printf</a:t>
            </a:r>
            <a:r>
              <a:rPr lang="en-US" altLang="zh-CN" b="1" dirty="0">
                <a:solidFill>
                  <a:srgbClr val="7030A0"/>
                </a:solidFill>
                <a:ea typeface="微软雅黑" panose="020B0503020204020204" pitchFamily="34" charset="-122"/>
              </a:rPr>
              <a:t>("%</a:t>
            </a:r>
            <a:r>
              <a:rPr lang="en-US" altLang="zh-CN" b="1" dirty="0" err="1">
                <a:solidFill>
                  <a:srgbClr val="7030A0"/>
                </a:solidFill>
                <a:ea typeface="微软雅黑" panose="020B0503020204020204" pitchFamily="34" charset="-122"/>
              </a:rPr>
              <a:t>3d</a:t>
            </a:r>
            <a:r>
              <a:rPr lang="en-US" altLang="zh-CN" b="1" dirty="0">
                <a:solidFill>
                  <a:srgbClr val="7030A0"/>
                </a:solidFill>
                <a:ea typeface="微软雅黑" panose="020B0503020204020204" pitchFamily="34" charset="-122"/>
              </a:rPr>
              <a:t> ",j);</a:t>
            </a:r>
            <a:endParaRPr lang="en-US" altLang="zh-CN" b="1" dirty="0">
              <a:solidFill>
                <a:srgbClr val="7030A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("\n");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   }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}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  return 0;</a:t>
            </a:r>
            <a:endParaRPr lang="en-US" altLang="zh-CN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a typeface="微软雅黑" panose="020B0503020204020204" pitchFamily="34" charset="-122"/>
              </a:rPr>
              <a:t>}</a:t>
            </a:r>
            <a:endParaRPr lang="zh-CN" altLang="en-US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/>
          <a:srcRect l="2500" t="6939" r="64868" b="82530"/>
          <a:stretch>
            <a:fillRect/>
          </a:stretch>
        </p:blipFill>
        <p:spPr>
          <a:xfrm>
            <a:off x="389444" y="5817977"/>
            <a:ext cx="4044747" cy="73392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l="13289" t="26597" r="48816" b="57489"/>
          <a:stretch>
            <a:fillRect/>
          </a:stretch>
        </p:blipFill>
        <p:spPr>
          <a:xfrm>
            <a:off x="4612768" y="5766752"/>
            <a:ext cx="4448738" cy="105039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59809" y="2265528"/>
            <a:ext cx="7629098" cy="1569660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ea typeface="微软雅黑" panose="020B0503020204020204" pitchFamily="34" charset="-122"/>
              </a:rPr>
              <a:t>例</a:t>
            </a:r>
            <a:r>
              <a:rPr lang="en-US" altLang="zh-CN" sz="3200" dirty="0">
                <a:ea typeface="微软雅黑" panose="020B0503020204020204" pitchFamily="34" charset="-122"/>
              </a:rPr>
              <a:t>5 </a:t>
            </a:r>
            <a:r>
              <a:rPr lang="zh-CN" altLang="en-US" sz="3200" dirty="0">
                <a:ea typeface="微软雅黑" panose="020B0503020204020204" pitchFamily="34" charset="-122"/>
              </a:rPr>
              <a:t>求解方程 </a:t>
            </a:r>
            <a:r>
              <a:rPr lang="en-US" altLang="zh-CN" sz="3200" dirty="0" err="1">
                <a:ea typeface="微软雅黑" panose="020B0503020204020204" pitchFamily="34" charset="-122"/>
              </a:rPr>
              <a:t>2x^3-4x^2+3x-6</a:t>
            </a:r>
            <a:r>
              <a:rPr lang="en-US" altLang="zh-CN" sz="3200" dirty="0">
                <a:ea typeface="微软雅黑" panose="020B0503020204020204" pitchFamily="34" charset="-122"/>
              </a:rPr>
              <a:t>=0</a:t>
            </a:r>
            <a:endParaRPr lang="en-US" altLang="zh-CN" sz="3200" dirty="0">
              <a:ea typeface="微软雅黑" panose="020B0503020204020204" pitchFamily="34" charset="-122"/>
            </a:endParaRPr>
          </a:p>
          <a:p>
            <a:pPr marL="342900" indent="-342900">
              <a:buAutoNum type="arabicParenBoth"/>
            </a:pPr>
            <a:r>
              <a:rPr lang="zh-CN" altLang="en-US" sz="3200" dirty="0">
                <a:ea typeface="微软雅黑" panose="020B0503020204020204" pitchFamily="34" charset="-122"/>
              </a:rPr>
              <a:t>在</a:t>
            </a:r>
            <a:r>
              <a:rPr lang="en-US" altLang="zh-CN" sz="3200" dirty="0">
                <a:ea typeface="微软雅黑" panose="020B0503020204020204" pitchFamily="34" charset="-122"/>
              </a:rPr>
              <a:t>x=1.5</a:t>
            </a:r>
            <a:r>
              <a:rPr lang="zh-CN" altLang="en-US" sz="3200" dirty="0">
                <a:ea typeface="微软雅黑" panose="020B0503020204020204" pitchFamily="34" charset="-122"/>
              </a:rPr>
              <a:t>附近的根 （牛顿迭代法）</a:t>
            </a:r>
            <a:endParaRPr lang="en-US" altLang="zh-CN" sz="3200" dirty="0">
              <a:ea typeface="微软雅黑" panose="020B0503020204020204" pitchFamily="34" charset="-122"/>
            </a:endParaRPr>
          </a:p>
          <a:p>
            <a:pPr marL="342900" indent="-342900">
              <a:buAutoNum type="arabicParenBoth"/>
            </a:pPr>
            <a:r>
              <a:rPr lang="zh-CN" altLang="en-US" sz="3200" dirty="0">
                <a:ea typeface="微软雅黑" panose="020B0503020204020204" pitchFamily="34" charset="-122"/>
              </a:rPr>
              <a:t>在（</a:t>
            </a:r>
            <a:r>
              <a:rPr lang="en-US" altLang="zh-CN" sz="3200" dirty="0">
                <a:ea typeface="微软雅黑" panose="020B0503020204020204" pitchFamily="34" charset="-122"/>
              </a:rPr>
              <a:t>-10,10</a:t>
            </a:r>
            <a:r>
              <a:rPr lang="zh-CN" altLang="en-US" sz="3200" dirty="0">
                <a:ea typeface="微软雅黑" panose="020B0503020204020204" pitchFamily="34" charset="-122"/>
              </a:rPr>
              <a:t>）范围内的根 （二分法）</a:t>
            </a:r>
            <a:endParaRPr lang="zh-CN" altLang="en-US" sz="320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6477" y="313898"/>
            <a:ext cx="2388359" cy="523220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a typeface="微软雅黑" panose="020B0503020204020204" pitchFamily="34" charset="-122"/>
              </a:rPr>
              <a:t>牛顿迭代法</a:t>
            </a:r>
            <a:endParaRPr lang="en-US" altLang="zh-CN" sz="2800" b="1" dirty="0"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090" y="1501254"/>
            <a:ext cx="2206532" cy="19452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166" y="1501254"/>
            <a:ext cx="2206532" cy="194523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90" y="4216732"/>
            <a:ext cx="2206532" cy="1945232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689559" y="113192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ea typeface="微软雅黑" panose="020B0503020204020204" pitchFamily="34" charset="-122"/>
              </a:rPr>
              <a:t>第一次迭代</a:t>
            </a:r>
            <a:endParaRPr lang="zh-CN" altLang="en-US" b="1" dirty="0"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998600" y="31389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ea typeface="微软雅黑" panose="020B0503020204020204" pitchFamily="34" charset="-122"/>
              </a:rPr>
              <a:t>几何解释</a:t>
            </a:r>
            <a:endParaRPr lang="zh-CN" altLang="en-US" sz="2800" b="1" dirty="0"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03755" y="1131922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ea typeface="微软雅黑" panose="020B0503020204020204" pitchFamily="34" charset="-122"/>
              </a:rPr>
              <a:t>第三次迭代</a:t>
            </a:r>
            <a:endParaRPr lang="zh-CN" altLang="en-US" b="1" dirty="0"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642" y="1538435"/>
            <a:ext cx="2164356" cy="1908051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143934" y="3774988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ea typeface="微软雅黑" panose="020B0503020204020204" pitchFamily="34" charset="-122"/>
              </a:rPr>
              <a:t>第四次迭代</a:t>
            </a:r>
            <a:endParaRPr lang="zh-CN" altLang="en-US" b="1" dirty="0"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40351" y="4866182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ea typeface="微软雅黑" panose="020B0503020204020204" pitchFamily="34" charset="-122"/>
              </a:rPr>
              <a:t>。。。。。</a:t>
            </a:r>
            <a:endParaRPr lang="zh-CN" altLang="en-US" sz="3600" b="1" dirty="0"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4642" y="4254615"/>
            <a:ext cx="2164356" cy="1929204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396993" y="3847400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ea typeface="微软雅黑" panose="020B0503020204020204" pitchFamily="34" charset="-122"/>
              </a:rPr>
              <a:t>50</a:t>
            </a:r>
            <a:r>
              <a:rPr lang="zh-CN" altLang="en-US" b="1" dirty="0">
                <a:ea typeface="微软雅黑" panose="020B0503020204020204" pitchFamily="34" charset="-122"/>
              </a:rPr>
              <a:t>次迭代</a:t>
            </a:r>
            <a:endParaRPr lang="zh-CN" altLang="en-US" b="1" dirty="0"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251684" y="149797"/>
            <a:ext cx="3650986" cy="923330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600" dirty="0" err="1">
                <a:ea typeface="微软雅黑" panose="020B0503020204020204" pitchFamily="34" charset="-122"/>
              </a:rPr>
              <a:t>x</a:t>
            </a:r>
            <a:r>
              <a:rPr lang="en-US" altLang="zh-CN" sz="3600" baseline="-25000" dirty="0" err="1">
                <a:ea typeface="微软雅黑" panose="020B0503020204020204" pitchFamily="34" charset="-122"/>
              </a:rPr>
              <a:t>1</a:t>
            </a:r>
            <a:r>
              <a:rPr lang="en-US" altLang="zh-CN" sz="3600" dirty="0">
                <a:ea typeface="微软雅黑" panose="020B0503020204020204" pitchFamily="34" charset="-122"/>
              </a:rPr>
              <a:t>=</a:t>
            </a:r>
            <a:r>
              <a:rPr lang="en-US" altLang="zh-CN" sz="3600" dirty="0" err="1">
                <a:ea typeface="微软雅黑" panose="020B0503020204020204" pitchFamily="34" charset="-122"/>
              </a:rPr>
              <a:t>x</a:t>
            </a:r>
            <a:r>
              <a:rPr lang="en-US" altLang="zh-CN" sz="3600" baseline="-25000" dirty="0" err="1">
                <a:ea typeface="微软雅黑" panose="020B0503020204020204" pitchFamily="34" charset="-122"/>
              </a:rPr>
              <a:t>0</a:t>
            </a:r>
            <a:r>
              <a:rPr lang="en-US" altLang="zh-CN" sz="3600" baseline="-25000" dirty="0">
                <a:ea typeface="微软雅黑" panose="020B0503020204020204" pitchFamily="34" charset="-122"/>
              </a:rPr>
              <a:t> </a:t>
            </a:r>
            <a:r>
              <a:rPr lang="en-US" altLang="zh-CN" sz="3600" dirty="0">
                <a:ea typeface="微软雅黑" panose="020B0503020204020204" pitchFamily="34" charset="-122"/>
              </a:rPr>
              <a:t>–f(</a:t>
            </a:r>
            <a:r>
              <a:rPr lang="en-US" altLang="zh-CN" sz="3600" dirty="0" err="1">
                <a:ea typeface="微软雅黑" panose="020B0503020204020204" pitchFamily="34" charset="-122"/>
              </a:rPr>
              <a:t>x</a:t>
            </a:r>
            <a:r>
              <a:rPr lang="en-US" altLang="zh-CN" sz="3600" baseline="-25000" dirty="0" err="1">
                <a:ea typeface="微软雅黑" panose="020B0503020204020204" pitchFamily="34" charset="-122"/>
              </a:rPr>
              <a:t>0</a:t>
            </a:r>
            <a:r>
              <a:rPr lang="en-US" altLang="zh-CN" sz="3600" dirty="0">
                <a:ea typeface="微软雅黑" panose="020B0503020204020204" pitchFamily="34" charset="-122"/>
              </a:rPr>
              <a:t>)/f’(</a:t>
            </a:r>
            <a:r>
              <a:rPr lang="en-US" altLang="zh-CN" sz="3600" dirty="0" err="1">
                <a:ea typeface="微软雅黑" panose="020B0503020204020204" pitchFamily="34" charset="-122"/>
              </a:rPr>
              <a:t>x</a:t>
            </a:r>
            <a:r>
              <a:rPr lang="en-US" altLang="zh-CN" sz="3600" baseline="-25000" dirty="0" err="1">
                <a:ea typeface="微软雅黑" panose="020B0503020204020204" pitchFamily="34" charset="-122"/>
              </a:rPr>
              <a:t>0</a:t>
            </a:r>
            <a:r>
              <a:rPr lang="en-US" altLang="zh-CN" sz="3600" dirty="0">
                <a:ea typeface="微软雅黑" panose="020B0503020204020204" pitchFamily="34" charset="-122"/>
              </a:rPr>
              <a:t>)</a:t>
            </a:r>
            <a:endParaRPr lang="zh-CN" altLang="en-US" sz="3600" dirty="0">
              <a:ea typeface="微软雅黑" panose="020B0503020204020204" pitchFamily="34" charset="-122"/>
            </a:endParaRPr>
          </a:p>
          <a:p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/>
      <p:bldP spid="11" grpId="0"/>
      <p:bldP spid="12" grpId="0"/>
      <p:bldP spid="14" grpId="0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73513" y="191067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ea typeface="微软雅黑" panose="020B0503020204020204" pitchFamily="34" charset="-122"/>
              </a:rPr>
              <a:t>牛顿迭代公式</a:t>
            </a:r>
            <a:endParaRPr lang="zh-CN" altLang="en-US" sz="2800" b="1" dirty="0"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95681" y="131043"/>
            <a:ext cx="4624856" cy="1107996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4800" dirty="0" err="1">
                <a:ea typeface="微软雅黑" panose="020B0503020204020204" pitchFamily="34" charset="-122"/>
              </a:rPr>
              <a:t>x</a:t>
            </a:r>
            <a:r>
              <a:rPr lang="en-US" altLang="zh-CN" sz="4800" baseline="-25000" dirty="0" err="1">
                <a:ea typeface="微软雅黑" panose="020B0503020204020204" pitchFamily="34" charset="-122"/>
              </a:rPr>
              <a:t>1</a:t>
            </a:r>
            <a:r>
              <a:rPr lang="en-US" altLang="zh-CN" sz="4800" dirty="0">
                <a:ea typeface="微软雅黑" panose="020B0503020204020204" pitchFamily="34" charset="-122"/>
              </a:rPr>
              <a:t>=</a:t>
            </a:r>
            <a:r>
              <a:rPr lang="en-US" altLang="zh-CN" sz="4800" dirty="0" err="1">
                <a:ea typeface="微软雅黑" panose="020B0503020204020204" pitchFamily="34" charset="-122"/>
              </a:rPr>
              <a:t>x</a:t>
            </a:r>
            <a:r>
              <a:rPr lang="en-US" altLang="zh-CN" sz="4800" baseline="-25000" dirty="0" err="1">
                <a:ea typeface="微软雅黑" panose="020B0503020204020204" pitchFamily="34" charset="-122"/>
              </a:rPr>
              <a:t>0</a:t>
            </a:r>
            <a:r>
              <a:rPr lang="en-US" altLang="zh-CN" sz="4800" baseline="-25000" dirty="0">
                <a:ea typeface="微软雅黑" panose="020B0503020204020204" pitchFamily="34" charset="-122"/>
              </a:rPr>
              <a:t> </a:t>
            </a:r>
            <a:r>
              <a:rPr lang="en-US" altLang="zh-CN" sz="4800" dirty="0">
                <a:ea typeface="微软雅黑" panose="020B0503020204020204" pitchFamily="34" charset="-122"/>
              </a:rPr>
              <a:t>–f(</a:t>
            </a:r>
            <a:r>
              <a:rPr lang="en-US" altLang="zh-CN" sz="4800" dirty="0" err="1">
                <a:ea typeface="微软雅黑" panose="020B0503020204020204" pitchFamily="34" charset="-122"/>
              </a:rPr>
              <a:t>x</a:t>
            </a:r>
            <a:r>
              <a:rPr lang="en-US" altLang="zh-CN" sz="4800" baseline="-25000" dirty="0" err="1">
                <a:ea typeface="微软雅黑" panose="020B0503020204020204" pitchFamily="34" charset="-122"/>
              </a:rPr>
              <a:t>0</a:t>
            </a:r>
            <a:r>
              <a:rPr lang="en-US" altLang="zh-CN" sz="4800" dirty="0">
                <a:ea typeface="微软雅黑" panose="020B0503020204020204" pitchFamily="34" charset="-122"/>
              </a:rPr>
              <a:t>)/f’(</a:t>
            </a:r>
            <a:r>
              <a:rPr lang="en-US" altLang="zh-CN" sz="4800" dirty="0" err="1">
                <a:ea typeface="微软雅黑" panose="020B0503020204020204" pitchFamily="34" charset="-122"/>
              </a:rPr>
              <a:t>x</a:t>
            </a:r>
            <a:r>
              <a:rPr lang="en-US" altLang="zh-CN" sz="4800" baseline="-25000" dirty="0" err="1">
                <a:ea typeface="微软雅黑" panose="020B0503020204020204" pitchFamily="34" charset="-122"/>
              </a:rPr>
              <a:t>0</a:t>
            </a:r>
            <a:r>
              <a:rPr lang="en-US" altLang="zh-CN" sz="4800" dirty="0">
                <a:ea typeface="微软雅黑" panose="020B0503020204020204" pitchFamily="34" charset="-122"/>
              </a:rPr>
              <a:t>)</a:t>
            </a:r>
            <a:endParaRPr lang="zh-CN" altLang="en-US" sz="4800" dirty="0">
              <a:ea typeface="微软雅黑" panose="020B0503020204020204" pitchFamily="34" charset="-122"/>
            </a:endParaRPr>
          </a:p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2364" y="1637567"/>
            <a:ext cx="3762568" cy="452431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微软雅黑" panose="020B0503020204020204" pitchFamily="34" charset="-122"/>
              </a:rPr>
              <a:t>#include &lt;</a:t>
            </a:r>
            <a:r>
              <a:rPr lang="en-US" altLang="zh-CN" dirty="0" err="1">
                <a:ea typeface="微软雅黑" panose="020B0503020204020204" pitchFamily="34" charset="-122"/>
              </a:rPr>
              <a:t>stdio.h</a:t>
            </a:r>
            <a:r>
              <a:rPr lang="en-US" altLang="zh-CN" dirty="0">
                <a:ea typeface="微软雅黑" panose="020B0503020204020204" pitchFamily="34" charset="-122"/>
              </a:rPr>
              <a:t>&gt;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#include &lt;</a:t>
            </a:r>
            <a:r>
              <a:rPr lang="en-US" altLang="zh-CN" dirty="0" err="1">
                <a:ea typeface="微软雅黑" panose="020B0503020204020204" pitchFamily="34" charset="-122"/>
              </a:rPr>
              <a:t>math.h</a:t>
            </a:r>
            <a:r>
              <a:rPr lang="en-US" altLang="zh-CN" dirty="0">
                <a:ea typeface="微软雅黑" panose="020B0503020204020204" pitchFamily="34" charset="-122"/>
              </a:rPr>
              <a:t>&gt;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 err="1"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ea typeface="微软雅黑" panose="020B0503020204020204" pitchFamily="34" charset="-122"/>
              </a:rPr>
              <a:t> main(void)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{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float </a:t>
            </a:r>
            <a:r>
              <a:rPr lang="en-US" altLang="zh-CN" dirty="0" err="1">
                <a:ea typeface="微软雅黑" panose="020B0503020204020204" pitchFamily="34" charset="-122"/>
              </a:rPr>
              <a:t>x,x0,f,f1</a:t>
            </a:r>
            <a:r>
              <a:rPr lang="en-US" altLang="zh-CN" dirty="0">
                <a:ea typeface="微软雅黑" panose="020B0503020204020204" pitchFamily="34" charset="-122"/>
              </a:rPr>
              <a:t>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x=2.0;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do{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ea typeface="微软雅黑" panose="020B0503020204020204" pitchFamily="34" charset="-122"/>
              </a:rPr>
              <a:t>x0</a:t>
            </a:r>
            <a:r>
              <a:rPr lang="en-US" altLang="zh-CN" dirty="0">
                <a:ea typeface="微软雅黑" panose="020B0503020204020204" pitchFamily="34" charset="-122"/>
              </a:rPr>
              <a:t>=x;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    f=2*</a:t>
            </a:r>
            <a:r>
              <a:rPr lang="en-US" altLang="zh-CN" dirty="0" err="1">
                <a:ea typeface="微软雅黑" panose="020B0503020204020204" pitchFamily="34" charset="-122"/>
              </a:rPr>
              <a:t>x0</a:t>
            </a:r>
            <a:r>
              <a:rPr lang="en-US" altLang="zh-CN" dirty="0">
                <a:ea typeface="微软雅黑" panose="020B0503020204020204" pitchFamily="34" charset="-122"/>
              </a:rPr>
              <a:t>*</a:t>
            </a:r>
            <a:r>
              <a:rPr lang="en-US" altLang="zh-CN" dirty="0" err="1">
                <a:ea typeface="微软雅黑" panose="020B0503020204020204" pitchFamily="34" charset="-122"/>
              </a:rPr>
              <a:t>x0</a:t>
            </a:r>
            <a:r>
              <a:rPr lang="en-US" altLang="zh-CN" dirty="0">
                <a:ea typeface="微软雅黑" panose="020B0503020204020204" pitchFamily="34" charset="-122"/>
              </a:rPr>
              <a:t>*</a:t>
            </a:r>
            <a:r>
              <a:rPr lang="en-US" altLang="zh-CN" dirty="0" err="1">
                <a:ea typeface="微软雅黑" panose="020B0503020204020204" pitchFamily="34" charset="-122"/>
              </a:rPr>
              <a:t>x0</a:t>
            </a:r>
            <a:r>
              <a:rPr lang="en-US" altLang="zh-CN" dirty="0">
                <a:ea typeface="微软雅黑" panose="020B0503020204020204" pitchFamily="34" charset="-122"/>
              </a:rPr>
              <a:t>-4*</a:t>
            </a:r>
            <a:r>
              <a:rPr lang="en-US" altLang="zh-CN" dirty="0" err="1">
                <a:ea typeface="微软雅黑" panose="020B0503020204020204" pitchFamily="34" charset="-122"/>
              </a:rPr>
              <a:t>x0</a:t>
            </a:r>
            <a:r>
              <a:rPr lang="en-US" altLang="zh-CN" dirty="0">
                <a:ea typeface="微软雅黑" panose="020B0503020204020204" pitchFamily="34" charset="-122"/>
              </a:rPr>
              <a:t>*</a:t>
            </a:r>
            <a:r>
              <a:rPr lang="en-US" altLang="zh-CN" dirty="0" err="1">
                <a:ea typeface="微软雅黑" panose="020B0503020204020204" pitchFamily="34" charset="-122"/>
              </a:rPr>
              <a:t>x0+3</a:t>
            </a:r>
            <a:r>
              <a:rPr lang="en-US" altLang="zh-CN" dirty="0">
                <a:ea typeface="微软雅黑" panose="020B0503020204020204" pitchFamily="34" charset="-122"/>
              </a:rPr>
              <a:t>*</a:t>
            </a:r>
            <a:r>
              <a:rPr lang="en-US" altLang="zh-CN" dirty="0" err="1">
                <a:ea typeface="微软雅黑" panose="020B0503020204020204" pitchFamily="34" charset="-122"/>
              </a:rPr>
              <a:t>x0</a:t>
            </a:r>
            <a:r>
              <a:rPr lang="en-US" altLang="zh-CN" dirty="0">
                <a:ea typeface="微软雅黑" panose="020B0503020204020204" pitchFamily="34" charset="-122"/>
              </a:rPr>
              <a:t>-6;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ea typeface="微软雅黑" panose="020B0503020204020204" pitchFamily="34" charset="-122"/>
              </a:rPr>
              <a:t>f1</a:t>
            </a:r>
            <a:r>
              <a:rPr lang="en-US" altLang="zh-CN" dirty="0">
                <a:ea typeface="微软雅黑" panose="020B0503020204020204" pitchFamily="34" charset="-122"/>
              </a:rPr>
              <a:t>=6*</a:t>
            </a:r>
            <a:r>
              <a:rPr lang="en-US" altLang="zh-CN" dirty="0" err="1">
                <a:ea typeface="微软雅黑" panose="020B0503020204020204" pitchFamily="34" charset="-122"/>
              </a:rPr>
              <a:t>x0</a:t>
            </a:r>
            <a:r>
              <a:rPr lang="en-US" altLang="zh-CN" dirty="0">
                <a:ea typeface="微软雅黑" panose="020B0503020204020204" pitchFamily="34" charset="-122"/>
              </a:rPr>
              <a:t>*</a:t>
            </a:r>
            <a:r>
              <a:rPr lang="en-US" altLang="zh-CN" dirty="0" err="1">
                <a:ea typeface="微软雅黑" panose="020B0503020204020204" pitchFamily="34" charset="-122"/>
              </a:rPr>
              <a:t>x0</a:t>
            </a:r>
            <a:r>
              <a:rPr lang="en-US" altLang="zh-CN" dirty="0">
                <a:ea typeface="微软雅黑" panose="020B0503020204020204" pitchFamily="34" charset="-122"/>
              </a:rPr>
              <a:t>-8*</a:t>
            </a:r>
            <a:r>
              <a:rPr lang="en-US" altLang="zh-CN" dirty="0" err="1">
                <a:ea typeface="微软雅黑" panose="020B0503020204020204" pitchFamily="34" charset="-122"/>
              </a:rPr>
              <a:t>x0+3</a:t>
            </a:r>
            <a:r>
              <a:rPr lang="en-US" altLang="zh-CN" dirty="0">
                <a:ea typeface="微软雅黑" panose="020B0503020204020204" pitchFamily="34" charset="-122"/>
              </a:rPr>
              <a:t>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    _________________;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}while(________________);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  </a:t>
            </a:r>
            <a:r>
              <a:rPr lang="en-US" altLang="zh-CN" dirty="0" err="1"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ea typeface="微软雅黑" panose="020B0503020204020204" pitchFamily="34" charset="-122"/>
              </a:rPr>
              <a:t>("%f\</a:t>
            </a:r>
            <a:r>
              <a:rPr lang="en-US" altLang="zh-CN" dirty="0" err="1">
                <a:ea typeface="微软雅黑" panose="020B0503020204020204" pitchFamily="34" charset="-122"/>
              </a:rPr>
              <a:t>n",x</a:t>
            </a:r>
            <a:r>
              <a:rPr lang="en-US" altLang="zh-CN" dirty="0">
                <a:ea typeface="微软雅黑" panose="020B0503020204020204" pitchFamily="34" charset="-122"/>
              </a:rPr>
              <a:t>);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return 0;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}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/>
          <a:srcRect l="9552" t="20467" r="84478" b="76347"/>
          <a:stretch>
            <a:fillRect/>
          </a:stretch>
        </p:blipFill>
        <p:spPr>
          <a:xfrm>
            <a:off x="5008109" y="3241995"/>
            <a:ext cx="2866030" cy="85980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-1637732" y="2579427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微软雅黑" panose="020B0503020204020204" pitchFamily="34" charset="-122"/>
              </a:rPr>
              <a:t>x=</a:t>
            </a:r>
            <a:r>
              <a:rPr lang="en-US" altLang="zh-CN" dirty="0" err="1">
                <a:ea typeface="微软雅黑" panose="020B0503020204020204" pitchFamily="34" charset="-122"/>
              </a:rPr>
              <a:t>x0</a:t>
            </a:r>
            <a:r>
              <a:rPr lang="en-US" altLang="zh-CN" dirty="0">
                <a:ea typeface="微软雅黑" panose="020B0503020204020204" pitchFamily="34" charset="-122"/>
              </a:rPr>
              <a:t>-f/</a:t>
            </a:r>
            <a:r>
              <a:rPr lang="en-US" altLang="zh-CN" dirty="0" err="1">
                <a:ea typeface="微软雅黑" panose="020B0503020204020204" pitchFamily="34" charset="-122"/>
              </a:rPr>
              <a:t>f1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2608511" y="4543244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ea typeface="微软雅黑" panose="020B0503020204020204" pitchFamily="34" charset="-122"/>
              </a:rPr>
              <a:t>fabs</a:t>
            </a:r>
            <a:r>
              <a:rPr lang="en-US" altLang="zh-CN" dirty="0">
                <a:ea typeface="微软雅黑" panose="020B0503020204020204" pitchFamily="34" charset="-122"/>
              </a:rPr>
              <a:t>(x-</a:t>
            </a:r>
            <a:r>
              <a:rPr lang="en-US" altLang="zh-CN" dirty="0" err="1">
                <a:ea typeface="微软雅黑" panose="020B0503020204020204" pitchFamily="34" charset="-122"/>
              </a:rPr>
              <a:t>x0</a:t>
            </a:r>
            <a:r>
              <a:rPr lang="en-US" altLang="zh-CN" dirty="0">
                <a:ea typeface="微软雅黑" panose="020B0503020204020204" pitchFamily="34" charset="-122"/>
              </a:rPr>
              <a:t>)&gt;=</a:t>
            </a:r>
            <a:r>
              <a:rPr lang="en-US" altLang="zh-CN" dirty="0" err="1">
                <a:ea typeface="微软雅黑" panose="020B0503020204020204" pitchFamily="34" charset="-122"/>
              </a:rPr>
              <a:t>1e</a:t>
            </a:r>
            <a:r>
              <a:rPr lang="en-US" altLang="zh-CN" dirty="0">
                <a:ea typeface="微软雅黑" panose="020B0503020204020204" pitchFamily="34" charset="-122"/>
              </a:rPr>
              <a:t>-6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36 -0.02894 L 0.18142 -0.20602 L 0.31719 -0.18218 L 0.39635 -0.03889 L 0.43368 0.11435 L 0.37396 0.18194 L 0.22014 0.22384 L 0.29184 0.26574 L 0.29184 0.26574 " pathEditMode="relative" ptsTypes="AAAAAAAAA">
                                      <p:cBhvr>
                                        <p:cTn id="2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29 -0.02801 L -0.00729 -0.02778 C -0.00521 -0.03333 -0.0033 -0.03866 -0.00122 -0.04398 C -0.00035 -0.04606 0.00086 -0.04791 0.00173 -0.05 C 0.00277 -0.05254 0.00468 -0.05787 0.00468 -0.05764 L 0.04809 -0.11157 L 0.19097 -0.17338 L 0.25781 -0.17916 L 0.29253 -0.17129 L 0.35972 -0.15347 L 0.26545 -0.06991 L 0.28802 -0.22291 L 0.51632 -0.17338 L 0.51632 -0.07176 L 0.44462 0.01389 " pathEditMode="relative" rAng="0" ptsTypes="AAAAAAAAAAAAAAA">
                                      <p:cBhvr>
                                        <p:cTn id="3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181" y="-7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36477" y="313898"/>
            <a:ext cx="1596789" cy="523220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a typeface="微软雅黑" panose="020B0503020204020204" pitchFamily="34" charset="-122"/>
              </a:rPr>
              <a:t>二分法</a:t>
            </a:r>
            <a:endParaRPr lang="en-US" altLang="zh-CN" sz="2800" b="1" dirty="0"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998600" y="31389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ea typeface="微软雅黑" panose="020B0503020204020204" pitchFamily="34" charset="-122"/>
              </a:rPr>
              <a:t>几何解释</a:t>
            </a:r>
            <a:endParaRPr lang="zh-CN" altLang="en-US" sz="2800" b="1" dirty="0"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743" y="1323832"/>
            <a:ext cx="2606722" cy="214957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6477" y="1323833"/>
            <a:ext cx="3057247" cy="452431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微软雅黑" panose="020B0503020204020204" pitchFamily="34" charset="-122"/>
              </a:rPr>
              <a:t>#include&lt;</a:t>
            </a:r>
            <a:r>
              <a:rPr lang="en-US" altLang="zh-CN" dirty="0" err="1">
                <a:ea typeface="微软雅黑" panose="020B0503020204020204" pitchFamily="34" charset="-122"/>
              </a:rPr>
              <a:t>stdio.h</a:t>
            </a:r>
            <a:r>
              <a:rPr lang="en-US" altLang="zh-CN" dirty="0">
                <a:ea typeface="微软雅黑" panose="020B0503020204020204" pitchFamily="34" charset="-122"/>
              </a:rPr>
              <a:t>&gt;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#include&lt;</a:t>
            </a:r>
            <a:r>
              <a:rPr lang="en-US" altLang="zh-CN" dirty="0" err="1">
                <a:ea typeface="微软雅黑" panose="020B0503020204020204" pitchFamily="34" charset="-122"/>
              </a:rPr>
              <a:t>math.h</a:t>
            </a:r>
            <a:r>
              <a:rPr lang="en-US" altLang="zh-CN" dirty="0">
                <a:ea typeface="微软雅黑" panose="020B0503020204020204" pitchFamily="34" charset="-122"/>
              </a:rPr>
              <a:t>&gt;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double FX(double x)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{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double y;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y=2*x*x*x-4*x*</a:t>
            </a:r>
            <a:r>
              <a:rPr lang="en-US" altLang="zh-CN" dirty="0" err="1">
                <a:ea typeface="微软雅黑" panose="020B0503020204020204" pitchFamily="34" charset="-122"/>
              </a:rPr>
              <a:t>x+3</a:t>
            </a:r>
            <a:r>
              <a:rPr lang="en-US" altLang="zh-CN" dirty="0">
                <a:ea typeface="微软雅黑" panose="020B0503020204020204" pitchFamily="34" charset="-122"/>
              </a:rPr>
              <a:t>*x-6;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return y;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}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 err="1"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ea typeface="微软雅黑" panose="020B0503020204020204" pitchFamily="34" charset="-122"/>
              </a:rPr>
              <a:t> main()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{double </a:t>
            </a:r>
            <a:r>
              <a:rPr lang="en-US" altLang="zh-CN" dirty="0" err="1">
                <a:ea typeface="微软雅黑" panose="020B0503020204020204" pitchFamily="34" charset="-122"/>
              </a:rPr>
              <a:t>x0,x1,x2,fx0,fx1,fx2</a:t>
            </a:r>
            <a:r>
              <a:rPr lang="en-US" altLang="zh-CN" dirty="0">
                <a:ea typeface="微软雅黑" panose="020B0503020204020204" pitchFamily="34" charset="-122"/>
              </a:rPr>
              <a:t>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do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{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ea typeface="微软雅黑" panose="020B0503020204020204" pitchFamily="34" charset="-122"/>
              </a:rPr>
              <a:t>scanf</a:t>
            </a:r>
            <a:r>
              <a:rPr lang="en-US" altLang="zh-CN" dirty="0">
                <a:ea typeface="微软雅黑" panose="020B0503020204020204" pitchFamily="34" charset="-122"/>
              </a:rPr>
              <a:t>("%</a:t>
            </a:r>
            <a:r>
              <a:rPr lang="en-US" altLang="zh-CN" dirty="0" err="1">
                <a:ea typeface="微软雅黑" panose="020B0503020204020204" pitchFamily="34" charset="-122"/>
              </a:rPr>
              <a:t>lf%lf</a:t>
            </a:r>
            <a:r>
              <a:rPr lang="en-US" altLang="zh-CN" dirty="0">
                <a:ea typeface="微软雅黑" panose="020B0503020204020204" pitchFamily="34" charset="-122"/>
              </a:rPr>
              <a:t>",&amp;</a:t>
            </a:r>
            <a:r>
              <a:rPr lang="en-US" altLang="zh-CN" dirty="0" err="1">
                <a:ea typeface="微软雅黑" panose="020B0503020204020204" pitchFamily="34" charset="-122"/>
              </a:rPr>
              <a:t>x1</a:t>
            </a:r>
            <a:r>
              <a:rPr lang="en-US" altLang="zh-CN" dirty="0">
                <a:ea typeface="微软雅黑" panose="020B0503020204020204" pitchFamily="34" charset="-122"/>
              </a:rPr>
              <a:t>,&amp;</a:t>
            </a:r>
            <a:r>
              <a:rPr lang="en-US" altLang="zh-CN" dirty="0" err="1">
                <a:ea typeface="微软雅黑" panose="020B0503020204020204" pitchFamily="34" charset="-122"/>
              </a:rPr>
              <a:t>x2</a:t>
            </a:r>
            <a:r>
              <a:rPr lang="en-US" altLang="zh-CN" dirty="0">
                <a:ea typeface="微软雅黑" panose="020B0503020204020204" pitchFamily="34" charset="-122"/>
              </a:rPr>
              <a:t>);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ea typeface="微软雅黑" panose="020B0503020204020204" pitchFamily="34" charset="-122"/>
              </a:rPr>
              <a:t>fx1</a:t>
            </a:r>
            <a:r>
              <a:rPr lang="en-US" altLang="zh-CN" dirty="0">
                <a:ea typeface="微软雅黑" panose="020B0503020204020204" pitchFamily="34" charset="-122"/>
              </a:rPr>
              <a:t>=FX(</a:t>
            </a:r>
            <a:r>
              <a:rPr lang="en-US" altLang="zh-CN" dirty="0" err="1">
                <a:ea typeface="微软雅黑" panose="020B0503020204020204" pitchFamily="34" charset="-122"/>
              </a:rPr>
              <a:t>x1</a:t>
            </a:r>
            <a:r>
              <a:rPr lang="en-US" altLang="zh-CN" dirty="0">
                <a:ea typeface="微软雅黑" panose="020B0503020204020204" pitchFamily="34" charset="-122"/>
              </a:rPr>
              <a:t>);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ea typeface="微软雅黑" panose="020B0503020204020204" pitchFamily="34" charset="-122"/>
              </a:rPr>
              <a:t>fx2</a:t>
            </a:r>
            <a:r>
              <a:rPr lang="en-US" altLang="zh-CN" dirty="0">
                <a:ea typeface="微软雅黑" panose="020B0503020204020204" pitchFamily="34" charset="-122"/>
              </a:rPr>
              <a:t>=FX(</a:t>
            </a:r>
            <a:r>
              <a:rPr lang="en-US" altLang="zh-CN" dirty="0" err="1">
                <a:ea typeface="微软雅黑" panose="020B0503020204020204" pitchFamily="34" charset="-122"/>
              </a:rPr>
              <a:t>x2</a:t>
            </a:r>
            <a:r>
              <a:rPr lang="en-US" altLang="zh-CN" dirty="0">
                <a:ea typeface="微软雅黑" panose="020B0503020204020204" pitchFamily="34" charset="-122"/>
              </a:rPr>
              <a:t>);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}while</a:t>
            </a:r>
            <a:r>
              <a:rPr lang="en-US" altLang="zh-CN" u="sng" dirty="0">
                <a:ea typeface="微软雅黑" panose="020B0503020204020204" pitchFamily="34" charset="-122"/>
              </a:rPr>
              <a:t>(                          );</a:t>
            </a:r>
            <a:endParaRPr lang="zh-CN" altLang="en-US" u="sng" dirty="0"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282570" y="343502"/>
            <a:ext cx="3009048" cy="563231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" panose="020B0503020204020204" pitchFamily="34" charset="-122"/>
              </a:rPr>
              <a:t>do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{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ea typeface="微软雅黑" panose="020B0503020204020204" pitchFamily="34" charset="-122"/>
              </a:rPr>
              <a:t>x0</a:t>
            </a:r>
            <a:r>
              <a:rPr lang="en-US" altLang="zh-CN" dirty="0">
                <a:ea typeface="微软雅黑" panose="020B0503020204020204" pitchFamily="34" charset="-122"/>
              </a:rPr>
              <a:t>=(</a:t>
            </a:r>
            <a:r>
              <a:rPr lang="en-US" altLang="zh-CN" dirty="0" err="1">
                <a:ea typeface="微软雅黑" panose="020B0503020204020204" pitchFamily="34" charset="-122"/>
              </a:rPr>
              <a:t>x1+x2</a:t>
            </a:r>
            <a:r>
              <a:rPr lang="en-US" altLang="zh-CN" dirty="0">
                <a:ea typeface="微软雅黑" panose="020B0503020204020204" pitchFamily="34" charset="-122"/>
              </a:rPr>
              <a:t>)/2;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ea typeface="微软雅黑" panose="020B0503020204020204" pitchFamily="34" charset="-122"/>
              </a:rPr>
              <a:t>fx0</a:t>
            </a:r>
            <a:r>
              <a:rPr lang="en-US" altLang="zh-CN" dirty="0">
                <a:ea typeface="微软雅黑" panose="020B0503020204020204" pitchFamily="34" charset="-122"/>
              </a:rPr>
              <a:t>=FX(</a:t>
            </a:r>
            <a:r>
              <a:rPr lang="en-US" altLang="zh-CN" dirty="0" err="1">
                <a:ea typeface="微软雅黑" panose="020B0503020204020204" pitchFamily="34" charset="-122"/>
              </a:rPr>
              <a:t>x0</a:t>
            </a:r>
            <a:r>
              <a:rPr lang="en-US" altLang="zh-CN" dirty="0">
                <a:ea typeface="微软雅黑" panose="020B0503020204020204" pitchFamily="34" charset="-122"/>
              </a:rPr>
              <a:t>);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if((</a:t>
            </a:r>
            <a:r>
              <a:rPr lang="en-US" altLang="zh-CN" dirty="0" err="1">
                <a:ea typeface="微软雅黑" panose="020B0503020204020204" pitchFamily="34" charset="-122"/>
              </a:rPr>
              <a:t>fx0</a:t>
            </a:r>
            <a:r>
              <a:rPr lang="en-US" altLang="zh-CN" dirty="0">
                <a:ea typeface="微软雅黑" panose="020B0503020204020204" pitchFamily="34" charset="-122"/>
              </a:rPr>
              <a:t>*</a:t>
            </a:r>
            <a:r>
              <a:rPr lang="en-US" altLang="zh-CN" dirty="0" err="1">
                <a:ea typeface="微软雅黑" panose="020B0503020204020204" pitchFamily="34" charset="-122"/>
              </a:rPr>
              <a:t>fx1</a:t>
            </a:r>
            <a:r>
              <a:rPr lang="en-US" altLang="zh-CN" dirty="0">
                <a:ea typeface="微软雅黑" panose="020B0503020204020204" pitchFamily="34" charset="-122"/>
              </a:rPr>
              <a:t>)&lt;0)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    {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      </a:t>
            </a:r>
            <a:r>
              <a:rPr lang="en-US" altLang="zh-CN" u="sng" dirty="0">
                <a:ea typeface="微软雅黑" panose="020B0503020204020204" pitchFamily="34" charset="-122"/>
              </a:rPr>
              <a:t>             ;</a:t>
            </a:r>
            <a:endParaRPr lang="en-US" altLang="zh-CN" u="sng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     </a:t>
            </a:r>
            <a:r>
              <a:rPr lang="en-US" altLang="zh-CN" u="sng" dirty="0">
                <a:ea typeface="微软雅黑" panose="020B0503020204020204" pitchFamily="34" charset="-122"/>
              </a:rPr>
              <a:t>              ;</a:t>
            </a:r>
            <a:endParaRPr lang="en-US" altLang="zh-CN" u="sng" dirty="0">
              <a:ea typeface="微软雅黑" panose="020B0503020204020204" pitchFamily="34" charset="-122"/>
            </a:endParaRPr>
          </a:p>
          <a:p>
            <a:r>
              <a:rPr lang="en-US" altLang="zh-CN" u="sng" dirty="0">
                <a:ea typeface="微软雅黑" panose="020B0503020204020204" pitchFamily="34" charset="-122"/>
              </a:rPr>
              <a:t>               </a:t>
            </a:r>
            <a:endParaRPr lang="en-US" altLang="zh-CN" u="sng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    }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else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{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    </a:t>
            </a:r>
            <a:r>
              <a:rPr lang="en-US" altLang="zh-CN" u="sng" dirty="0">
                <a:ea typeface="微软雅黑" panose="020B0503020204020204" pitchFamily="34" charset="-122"/>
              </a:rPr>
              <a:t>                 </a:t>
            </a:r>
            <a:r>
              <a:rPr lang="en-US" altLang="zh-CN" dirty="0">
                <a:ea typeface="微软雅黑" panose="020B0503020204020204" pitchFamily="34" charset="-122"/>
              </a:rPr>
              <a:t>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    </a:t>
            </a:r>
            <a:r>
              <a:rPr lang="en-US" altLang="zh-CN" u="sng" dirty="0">
                <a:ea typeface="微软雅黑" panose="020B0503020204020204" pitchFamily="34" charset="-122"/>
              </a:rPr>
              <a:t>                 </a:t>
            </a:r>
            <a:r>
              <a:rPr lang="en-US" altLang="zh-CN" dirty="0">
                <a:ea typeface="微软雅黑" panose="020B0503020204020204" pitchFamily="34" charset="-122"/>
              </a:rPr>
              <a:t>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}</a:t>
            </a:r>
            <a:endParaRPr lang="en-US" altLang="zh-CN" dirty="0">
              <a:ea typeface="微软雅黑" panose="020B0503020204020204" pitchFamily="34" charset="-122"/>
            </a:endParaRPr>
          </a:p>
          <a:p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}while</a:t>
            </a:r>
            <a:r>
              <a:rPr lang="en-US" altLang="zh-CN" u="sng" dirty="0">
                <a:ea typeface="微软雅黑" panose="020B0503020204020204" pitchFamily="34" charset="-122"/>
              </a:rPr>
              <a:t>(                           );</a:t>
            </a:r>
            <a:endParaRPr lang="en-US" altLang="zh-CN" u="sng" dirty="0">
              <a:ea typeface="微软雅黑" panose="020B0503020204020204" pitchFamily="34" charset="-122"/>
            </a:endParaRPr>
          </a:p>
          <a:p>
            <a:r>
              <a:rPr lang="en-US" altLang="zh-CN" dirty="0" err="1"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ea typeface="微软雅黑" panose="020B0503020204020204" pitchFamily="34" charset="-122"/>
              </a:rPr>
              <a:t>("x=%.</a:t>
            </a:r>
            <a:r>
              <a:rPr lang="en-US" altLang="zh-CN" dirty="0" err="1">
                <a:ea typeface="微软雅黑" panose="020B0503020204020204" pitchFamily="34" charset="-122"/>
              </a:rPr>
              <a:t>2f</a:t>
            </a:r>
            <a:r>
              <a:rPr lang="en-US" altLang="zh-CN" dirty="0">
                <a:ea typeface="微软雅黑" panose="020B0503020204020204" pitchFamily="34" charset="-122"/>
              </a:rPr>
              <a:t>\n",</a:t>
            </a:r>
            <a:r>
              <a:rPr lang="en-US" altLang="zh-CN" dirty="0" err="1">
                <a:ea typeface="微软雅黑" panose="020B0503020204020204" pitchFamily="34" charset="-122"/>
              </a:rPr>
              <a:t>x0</a:t>
            </a:r>
            <a:r>
              <a:rPr lang="en-US" altLang="zh-CN" dirty="0">
                <a:ea typeface="微软雅黑" panose="020B0503020204020204" pitchFamily="34" charset="-122"/>
              </a:rPr>
              <a:t>);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return 0;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}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/>
          <a:srcRect l="19851" t="20201" r="71343" b="72366"/>
          <a:stretch>
            <a:fillRect/>
          </a:stretch>
        </p:blipFill>
        <p:spPr>
          <a:xfrm>
            <a:off x="6428663" y="3749763"/>
            <a:ext cx="2805730" cy="179122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-2552132" y="3473405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ea typeface="微软雅黑" panose="020B0503020204020204" pitchFamily="34" charset="-122"/>
              </a:rPr>
              <a:t>fx1</a:t>
            </a:r>
            <a:r>
              <a:rPr lang="en-US" altLang="zh-CN" dirty="0">
                <a:ea typeface="微软雅黑" panose="020B0503020204020204" pitchFamily="34" charset="-122"/>
              </a:rPr>
              <a:t>*</a:t>
            </a:r>
            <a:r>
              <a:rPr lang="en-US" altLang="zh-CN" dirty="0" err="1">
                <a:ea typeface="微软雅黑" panose="020B0503020204020204" pitchFamily="34" charset="-122"/>
              </a:rPr>
              <a:t>fx2</a:t>
            </a:r>
            <a:r>
              <a:rPr lang="en-US" altLang="zh-CN" dirty="0">
                <a:ea typeface="微软雅黑" panose="020B0503020204020204" pitchFamily="34" charset="-122"/>
              </a:rPr>
              <a:t>&gt;0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-1869743" y="4749421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ea typeface="微软雅黑" panose="020B0503020204020204" pitchFamily="34" charset="-122"/>
              </a:rPr>
              <a:t>x2</a:t>
            </a:r>
            <a:r>
              <a:rPr lang="en-US" altLang="zh-CN" dirty="0">
                <a:ea typeface="微软雅黑" panose="020B0503020204020204" pitchFamily="34" charset="-122"/>
              </a:rPr>
              <a:t>=</a:t>
            </a:r>
            <a:r>
              <a:rPr lang="en-US" altLang="zh-CN" dirty="0" err="1">
                <a:ea typeface="微软雅黑" panose="020B0503020204020204" pitchFamily="34" charset="-122"/>
              </a:rPr>
              <a:t>x0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 err="1">
                <a:ea typeface="微软雅黑" panose="020B0503020204020204" pitchFamily="34" charset="-122"/>
              </a:rPr>
              <a:t>fx2</a:t>
            </a:r>
            <a:r>
              <a:rPr lang="en-US" altLang="zh-CN" dirty="0">
                <a:ea typeface="微软雅黑" panose="020B0503020204020204" pitchFamily="34" charset="-122"/>
              </a:rPr>
              <a:t>=</a:t>
            </a:r>
            <a:r>
              <a:rPr lang="en-US" altLang="zh-CN" dirty="0" err="1">
                <a:ea typeface="微软雅黑" panose="020B0503020204020204" pitchFamily="34" charset="-122"/>
              </a:rPr>
              <a:t>fx0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77159" y="2075452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ea typeface="微软雅黑" panose="020B0503020204020204" pitchFamily="34" charset="-122"/>
              </a:rPr>
              <a:t>x1</a:t>
            </a:r>
            <a:r>
              <a:rPr lang="en-US" altLang="zh-CN" dirty="0">
                <a:ea typeface="微软雅黑" panose="020B0503020204020204" pitchFamily="34" charset="-122"/>
              </a:rPr>
              <a:t>=</a:t>
            </a:r>
            <a:r>
              <a:rPr lang="en-US" altLang="zh-CN" dirty="0" err="1">
                <a:ea typeface="微软雅黑" panose="020B0503020204020204" pitchFamily="34" charset="-122"/>
              </a:rPr>
              <a:t>x0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 err="1">
                <a:ea typeface="微软雅黑" panose="020B0503020204020204" pitchFamily="34" charset="-122"/>
              </a:rPr>
              <a:t>fx1</a:t>
            </a:r>
            <a:r>
              <a:rPr lang="en-US" altLang="zh-CN" dirty="0">
                <a:ea typeface="微软雅黑" panose="020B0503020204020204" pitchFamily="34" charset="-122"/>
              </a:rPr>
              <a:t>=</a:t>
            </a:r>
            <a:r>
              <a:rPr lang="en-US" altLang="zh-CN" dirty="0" err="1">
                <a:ea typeface="微软雅黑" panose="020B0503020204020204" pitchFamily="34" charset="-122"/>
              </a:rPr>
              <a:t>fx0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371438" y="4645377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ea typeface="微软雅黑" panose="020B0503020204020204" pitchFamily="34" charset="-122"/>
              </a:rPr>
              <a:t>fabs</a:t>
            </a:r>
            <a:r>
              <a:rPr lang="en-US" altLang="zh-CN" dirty="0"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ea typeface="微软雅黑" panose="020B0503020204020204" pitchFamily="34" charset="-122"/>
              </a:rPr>
              <a:t>fx0</a:t>
            </a:r>
            <a:r>
              <a:rPr lang="en-US" altLang="zh-CN" dirty="0">
                <a:ea typeface="微软雅黑" panose="020B0503020204020204" pitchFamily="34" charset="-122"/>
              </a:rPr>
              <a:t>)&gt;=</a:t>
            </a:r>
            <a:r>
              <a:rPr lang="en-US" altLang="zh-CN" dirty="0" err="1">
                <a:ea typeface="微软雅黑" panose="020B0503020204020204" pitchFamily="34" charset="-122"/>
              </a:rPr>
              <a:t>1e</a:t>
            </a:r>
            <a:r>
              <a:rPr lang="en-US" altLang="zh-CN" dirty="0">
                <a:ea typeface="微软雅黑" panose="020B0503020204020204" pitchFamily="34" charset="-122"/>
              </a:rPr>
              <a:t>-6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0.02291 L 2.22222E-6 -0.02268 L 0.01059 -0.04467 C 0.01146 -0.04676 0.01215 -0.0493 0.01354 -0.05069 C 0.01545 -0.05277 0.01771 -0.05439 0.01944 -0.05671 C 0.02916 -0.06967 0.01823 -0.06088 0.02986 -0.06875 C 0.03646 -0.08194 0.02882 -0.06713 0.03732 -0.08055 C 0.03906 -0.0831 0.0401 -0.08634 0.04184 -0.08865 C 0.04219 -0.08889 0.05434 -0.10162 0.05833 -0.10439 C 0.06024 -0.10602 0.06232 -0.10694 0.06423 -0.10856 C 0.0658 -0.10972 0.06719 -0.11134 0.06875 -0.1125 C 0.07482 -0.11713 0.07639 -0.11713 0.08368 -0.12037 L 0.08819 -0.12245 L 0.09253 -0.1243 C 0.10052 -0.12384 0.1085 -0.12361 0.11649 -0.12245 C 0.11805 -0.12222 0.11944 -0.12083 0.121 -0.12037 L 0.13298 -0.11643 C 0.13437 -0.11435 0.13594 -0.11227 0.13732 -0.11041 C 0.13871 -0.10902 0.14097 -0.1081 0.14184 -0.10648 C 0.15312 -0.09166 0.14028 -0.10393 0.15087 -0.09444 C 0.16059 -0.07291 0.15191 -0.09352 0.15677 -0.0787 C 0.16232 -0.06134 0.15798 -0.0787 0.16128 -0.06458 C 0.16198 -0.05602 0.16284 -0.04745 0.16284 -0.03889 C 0.16284 -0.03217 0.16562 -0.02199 0.16128 -0.01898 C 0.15416 -0.01389 0.14531 -0.02014 0.13732 -0.02083 C 0.13594 -0.02152 0.1342 -0.02176 0.13298 -0.02291 C 0.1283 -0.02731 0.12673 -0.03102 0.12396 -0.0368 C 0.12291 -0.04074 0.12083 -0.04467 0.121 -0.04884 C 0.12153 -0.06805 0.12153 -0.08727 0.12239 -0.10648 C 0.12274 -0.11273 0.12517 -0.11296 0.12691 -0.11852 C 0.1283 -0.12222 0.12899 -0.12639 0.12986 -0.13032 C 0.13038 -0.1324 0.13055 -0.13449 0.13142 -0.13634 C 0.13854 -0.15069 0.13594 -0.14398 0.14045 -0.15625 C 0.14097 -0.15879 0.14097 -0.1618 0.14184 -0.16412 C 0.1434 -0.16713 0.14496 -0.16944 0.14653 -0.17222 C 0.14739 -0.17407 0.14826 -0.17615 0.1493 -0.17824 C 0.15069 -0.18078 0.15243 -0.18333 0.15399 -0.18611 C 0.15503 -0.18865 0.15555 -0.19166 0.15677 -0.19398 C 0.15989 -0.19907 0.16458 -0.20254 0.16719 -0.2081 C 0.16857 -0.20995 0.16927 -0.21203 0.17014 -0.21389 C 0.17448 -0.22083 0.18159 -0.22708 0.18663 -0.23194 C 0.18802 -0.23333 0.18975 -0.23449 0.19114 -0.23588 C 0.20712 -0.25185 0.18854 -0.23588 0.21337 -0.25578 C 0.2158 -0.25787 0.21805 -0.26041 0.22083 -0.2618 C 0.23437 -0.26782 0.21302 -0.25856 0.23264 -0.26574 C 0.25798 -0.275 0.22014 -0.26389 0.2566 -0.27361 C 0.25903 -0.2743 0.26163 -0.27477 0.26406 -0.27569 C 0.26597 -0.27639 0.26805 -0.27731 0.26996 -0.27777 C 0.27951 -0.2787 0.28889 -0.27893 0.29844 -0.27963 C 0.30937 -0.27893 0.32031 -0.27893 0.33125 -0.27777 C 0.33281 -0.27754 0.3342 -0.27615 0.33576 -0.27569 C 0.33767 -0.275 0.33975 -0.27477 0.34166 -0.27361 C 0.34653 -0.27106 0.3658 -0.2574 0.36857 -0.2537 C 0.37413 -0.24629 0.371 -0.24861 0.37743 -0.24583 C 0.37951 -0.24375 0.38177 -0.24213 0.3835 -0.23981 C 0.38472 -0.23819 0.38559 -0.23588 0.38646 -0.23379 C 0.39045 -0.22453 0.38889 -0.22777 0.39097 -0.21805 C 0.39392 -0.2037 0.3908 -0.22222 0.39392 -0.20208 C 0.3934 -0.18611 0.39323 -0.17014 0.39236 -0.15416 C 0.39201 -0.14629 0.38715 -0.13634 0.38489 -0.13032 C 0.37743 -0.11018 0.3835 -0.12546 0.37743 -0.1125 C 0.37396 -0.10509 0.3691 -0.09143 0.3625 -0.08865 L 0.35816 -0.08657 C 0.3566 -0.08449 0.35538 -0.08217 0.35364 -0.08055 C 0.34913 -0.07685 0.346 -0.07708 0.34166 -0.07453 C 0.33958 -0.07338 0.33785 -0.07129 0.33576 -0.0706 C 0.32986 -0.06875 0.31771 -0.06666 0.31771 -0.06643 C 0.31024 -0.06736 0.30278 -0.06713 0.29548 -0.06875 C 0.28854 -0.07014 0.28837 -0.075 0.28646 -0.08264 C 0.28455 -0.09051 0.28403 -0.09814 0.2835 -0.10648 C 0.28628 -0.16689 0.28212 -0.12291 0.28646 -0.14421 C 0.28802 -0.15231 0.28767 -0.16111 0.29097 -0.16828 C 0.29375 -0.17477 0.29722 -0.18125 0.29982 -0.18819 C 0.30087 -0.19074 0.30173 -0.19352 0.30278 -0.19606 C 0.31753 -0.23032 0.30625 -0.20324 0.31771 -0.22801 C 0.32083 -0.23449 0.32291 -0.24189 0.32673 -0.24791 C 0.33698 -0.26412 0.33142 -0.25602 0.34323 -0.27176 C 0.34566 -0.275 0.34739 -0.27963 0.35069 -0.28171 L 0.37153 -0.2956 C 0.37482 -0.29768 0.3783 -0.30046 0.38194 -0.30162 C 0.4151 -0.31041 0.38941 -0.30208 0.4059 -0.3074 C 0.42326 -0.30694 0.44062 -0.30671 0.45798 -0.30555 C 0.45972 -0.30532 0.46111 -0.30416 0.4625 -0.30347 C 0.46458 -0.30277 0.46649 -0.30231 0.46857 -0.30162 C 0.46996 -0.29953 0.47135 -0.29745 0.47291 -0.2956 C 0.4816 -0.28611 0.47378 -0.29907 0.48489 -0.28171 C 0.49357 -0.26805 0.49687 -0.25648 0.50885 -0.24583 C 0.51458 -0.24074 0.51719 -0.23889 0.52222 -0.22986 C 0.5243 -0.22639 0.525 -0.22176 0.52673 -0.21805 C 0.52795 -0.21504 0.53003 -0.21296 0.53125 -0.20995 C 0.5335 -0.2037 0.53472 -0.19652 0.53715 -0.19004 L 0.5401 -0.18217 C 0.54062 -0.17615 0.54062 -0.17014 0.54166 -0.16412 C 0.54219 -0.16064 0.54375 -0.15764 0.54462 -0.15416 C 0.54514 -0.15231 0.54566 -0.15023 0.54618 -0.14838 C 0.54566 -0.10648 0.546 -0.06458 0.54462 -0.02291 C 0.54427 -0.01018 0.54097 -0.00764 0.53871 0.00301 C 0.53628 0.01389 0.53837 0.01366 0.5342 0.02477 C 0.53264 0.02917 0.52986 0.03264 0.52812 0.03681 C 0.52691 0.04005 0.52656 0.04375 0.52517 0.04676 C 0.51441 0.07084 0.51875 0.06042 0.51024 0.07269 C 0.50625 0.07848 0.5026 0.08496 0.49844 0.09051 C 0.49653 0.09283 0.49444 0.09468 0.49236 0.09653 C 0.48854 0.09977 0.4717 0.11459 0.46406 0.11852 C 0.45486 0.12315 0.4368 0.12662 0.42969 0.12848 C 0.41562 0.13195 0.42743 0.12963 0.4059 0.13241 C 0.39791 0.13172 0.38975 0.13287 0.38194 0.13033 C 0.37916 0.1294 0.3776 0.12547 0.37604 0.12246 C 0.37465 0.12014 0.37396 0.11713 0.37309 0.11436 C 0.36632 0.09491 0.36857 0.10093 0.36406 0.07454 C 0.36458 0.05093 0.36059 0.0125 0.36857 -0.01481 C 0.37066 -0.02245 0.37361 -0.02939 0.37604 -0.0368 C 0.37656 -0.03865 0.37656 -0.04097 0.37743 -0.04282 C 0.37916 -0.04606 0.38576 -0.05301 0.38785 -0.05463 C 0.38923 -0.05578 0.39097 -0.05602 0.39236 -0.05671 C 0.39392 -0.05879 0.39514 -0.06111 0.39687 -0.06273 C 0.39913 -0.06458 0.40191 -0.06551 0.40434 -0.06666 C 0.4085 -0.06875 0.41823 -0.07245 0.42083 -0.07268 L 0.4401 -0.07453 C 0.45104 -0.07546 0.46198 -0.07592 0.47291 -0.07662 C 0.48246 -0.07453 0.49201 -0.07384 0.50139 -0.0706 C 0.50382 -0.0699 0.50538 -0.06689 0.50729 -0.06458 C 0.50937 -0.06227 0.51146 -0.05972 0.51337 -0.05671 C 0.51545 -0.05301 0.51719 -0.04861 0.51927 -0.04467 C 0.52066 -0.04213 0.52222 -0.03958 0.52378 -0.0368 C 0.5243 -0.03472 0.52465 -0.03287 0.52517 -0.03078 C 0.52743 -0.0243 0.52986 -0.01921 0.53264 -0.01296 C 0.53489 -0.00139 0.53507 0.00139 0.5401 0.01482 C 0.54219 0.02014 0.54479 0.02523 0.54618 0.03079 C 0.54982 0.04561 0.54774 0.03912 0.55208 0.0507 C 0.5566 0.08056 0.55521 0.06736 0.55208 0.12639 C 0.55156 0.13658 0.55017 0.14584 0.54618 0.15417 C 0.54479 0.15718 0.54305 0.15949 0.54166 0.16227 C 0.54114 0.16412 0.54097 0.16644 0.5401 0.16829 C 0.53837 0.17246 0.5342 0.1801 0.5342 0.18033 C 0.53368 0.18287 0.53385 0.18588 0.53264 0.1882 C 0.53038 0.19306 0.52413 0.19861 0.52083 0.20209 C 0.52031 0.20394 0.52014 0.20625 0.51927 0.20811 C 0.51562 0.21528 0.51406 0.21343 0.50885 0.21806 C 0.50677 0.21968 0.50503 0.22223 0.50278 0.22385 C 0.50139 0.225 0.49982 0.225 0.49844 0.22593 C 0.49635 0.22709 0.49427 0.22848 0.49236 0.22986 C 0.4908 0.23102 0.48941 0.23264 0.48785 0.2338 C 0.48403 0.23681 0.48003 0.23912 0.47604 0.2419 C 0.471 0.24514 0.47031 0.24607 0.46545 0.24792 C 0.46163 0.24931 0.45364 0.25186 0.45364 0.25209 C 0.45208 0.25301 0.45069 0.25463 0.44913 0.25579 C 0.44774 0.25672 0.44618 0.25718 0.44462 0.25787 C 0.44236 0.25857 0.43663 0.26019 0.4342 0.26181 C 0.43264 0.26273 0.43142 0.26482 0.42969 0.26574 C 0.42291 0.26922 0.42326 0.26598 0.41771 0.26968 C 0.40694 0.27686 0.42048 0.27061 0.40729 0.27778 C 0.40434 0.27917 0.39844 0.28172 0.39844 0.28195 C 0.39305 0.28635 0.39548 0.28681 0.39097 0.28357 L 0.38941 0.28773 " pathEditMode="relative" rAng="0" ptsTypes="AAAAAAAAAAAAAAAAAAAAAAAAAAAAAAAAAAAAAAAAAAAAAAAAAAAAAAAAAAAAAAAAAAAAAAAAAAAAAAAAAAAAAAAAAAAAAAAAAAAAAAAAAAAAAAAAAAAAAAAAAAAAAAAAAAAAAAAAAAAAAAAAAAAAAAAAAAA">
                                      <p:cBhvr>
                                        <p:cTn id="4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43" y="1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0.20231 L 0.00035 -0.20208 C 0.00243 -0.20879 0.00417 -0.21574 0.00642 -0.22222 C 0.00764 -0.22569 0.00955 -0.2287 0.01094 -0.23217 C 0.01163 -0.23402 0.01163 -0.23611 0.01233 -0.23796 C 0.01406 -0.24213 0.01719 -0.24537 0.0184 -0.25 C 0.01892 -0.25208 0.01892 -0.25416 0.01979 -0.25602 C 0.02292 -0.26227 0.03021 -0.27407 0.03021 -0.27384 C 0.03281 -0.28402 0.03021 -0.27639 0.03629 -0.28588 C 0.03785 -0.28842 0.03889 -0.29166 0.0408 -0.29375 C 0.04392 -0.29745 0.04879 -0.29838 0.05261 -0.29977 C 0.06892 -0.31365 0.0441 -0.29259 0.06337 -0.30787 C 0.07327 -0.31574 0.06927 -0.31435 0.07847 -0.31967 C 0.08073 -0.32106 0.08299 -0.32245 0.08611 -0.32361 C 0.08715 -0.3243 0.08872 -0.325 0.08993 -0.32569 C 0.09149 -0.32662 0.09288 -0.32847 0.09445 -0.32963 C 0.09688 -0.33125 0.10261 -0.33264 0.10486 -0.33356 C 0.10642 -0.33426 0.10799 -0.33495 0.10938 -0.33564 C 0.11129 -0.33634 0.11337 -0.3368 0.11528 -0.33773 C 0.11684 -0.33819 0.11823 -0.33912 0.11979 -0.33958 C 0.1224 -0.34051 0.12483 -0.34097 0.12743 -0.34143 C 0.13941 -0.34953 0.1283 -0.34352 0.14965 -0.34745 C 0.15122 -0.34768 0.15261 -0.34907 0.15399 -0.34953 C 0.1625 -0.35231 0.15972 -0.35046 0.16736 -0.35347 C 0.1717 -0.35509 0.17761 -0.35856 0.18229 -0.35949 C 0.18681 -0.36041 0.19132 -0.36064 0.19566 -0.36134 C 0.19827 -0.3618 0.2007 -0.36296 0.20313 -0.36342 C 0.20712 -0.36435 0.21111 -0.36481 0.21511 -0.36551 L 0.29879 -0.36342 C 0.30035 -0.36342 0.30174 -0.36227 0.30313 -0.36134 C 0.30521 -0.36018 0.30729 -0.35902 0.3092 -0.3574 C 0.31077 -0.35625 0.31215 -0.35486 0.31354 -0.35347 C 0.32049 -0.33981 0.31181 -0.35648 0.32257 -0.33958 C 0.32622 -0.33379 0.33229 -0.31574 0.33299 -0.31365 C 0.33403 -0.31111 0.33542 -0.30856 0.33594 -0.30578 C 0.3434 -0.26689 0.33594 -0.3074 0.34045 -0.27986 C 0.34097 -0.27708 0.34167 -0.27453 0.34202 -0.27176 C 0.34254 -0.26736 0.34288 -0.2625 0.3434 -0.25787 C 0.34393 -0.25463 0.34445 -0.25139 0.34497 -0.24791 C 0.34757 -0.20416 0.34809 -0.20439 0.34497 -0.14259 C 0.34479 -0.13958 0.34271 -0.13727 0.34202 -0.13449 C 0.33924 -0.125 0.34097 -0.11365 0.33299 -0.10671 C 0.32101 -0.09583 0.33663 -0.11041 0.32413 -0.09676 C 0.30903 -0.08032 0.31684 -0.08889 0.30313 -0.07893 C 0.29722 -0.0743 0.29983 -0.07453 0.29271 -0.07083 C 0.2908 -0.0699 0.28872 -0.06944 0.28681 -0.06898 C 0.28472 -0.06759 0.28299 -0.06574 0.28073 -0.06481 C 0.26702 -0.05879 0.23125 -0.06481 0.23004 -0.06481 C 0.22656 -0.07199 0.22604 -0.07314 0.22118 -0.08078 C 0.21979 -0.08287 0.21806 -0.08472 0.21667 -0.0868 C 0.2132 -0.10509 0.21823 -0.08287 0.2092 -0.10463 C 0.20816 -0.10717 0.20816 -0.10995 0.20764 -0.11273 C 0.20729 -0.11458 0.20677 -0.11666 0.20625 -0.11852 C 0.2007 -0.13588 0.20521 -0.11852 0.20174 -0.13264 C 0.20104 -0.14004 0.19913 -0.15926 0.19879 -0.16643 C 0.19809 -0.17708 0.19774 -0.18773 0.19722 -0.19814 C 0.19774 -0.23333 0.1974 -0.26852 0.19879 -0.3037 C 0.19896 -0.30972 0.2007 -0.31574 0.20174 -0.32152 C 0.20226 -0.325 0.20243 -0.32847 0.20313 -0.33148 C 0.20382 -0.33472 0.20538 -0.3368 0.20625 -0.33958 C 0.20729 -0.34352 0.20816 -0.34745 0.2092 -0.35139 C 0.21007 -0.35486 0.21129 -0.3581 0.21215 -0.36134 C 0.21285 -0.36412 0.21302 -0.36689 0.21372 -0.36944 C 0.21441 -0.37268 0.2158 -0.37592 0.21667 -0.37939 C 0.21736 -0.38264 0.21736 -0.38611 0.21806 -0.38935 C 0.21875 -0.39213 0.22031 -0.39444 0.22118 -0.39722 C 0.22327 -0.40393 0.22465 -0.41088 0.22708 -0.41713 L 0.23299 -0.4331 C 0.23455 -0.43703 0.23646 -0.44074 0.2375 -0.44514 C 0.2408 -0.45787 0.23872 -0.45115 0.24792 -0.47083 C 0.24983 -0.475 0.25226 -0.47847 0.25399 -0.48287 C 0.25486 -0.48541 0.25556 -0.48842 0.25695 -0.49074 C 0.25816 -0.49305 0.2599 -0.49467 0.26146 -0.49676 C 0.26962 -0.52407 0.25625 -0.48356 0.27483 -0.5206 C 0.27587 -0.52268 0.27656 -0.525 0.27778 -0.52662 C 0.27917 -0.52824 0.28108 -0.52893 0.28229 -0.53055 C 0.28507 -0.53426 0.28698 -0.53889 0.28976 -0.54259 C 0.29097 -0.54421 0.29288 -0.5449 0.29427 -0.54652 C 0.29583 -0.54838 0.29705 -0.55069 0.29879 -0.55254 C 0.30417 -0.55879 0.30452 -0.55833 0.31059 -0.5625 C 0.31268 -0.56504 0.31424 -0.56828 0.31667 -0.57037 C 0.32257 -0.57592 0.32535 -0.57639 0.3316 -0.57847 C 0.33299 -0.57963 0.33438 -0.58148 0.33594 -0.5824 C 0.34497 -0.58773 0.34566 -0.58588 0.35538 -0.58842 C 0.35747 -0.58889 0.35938 -0.58958 0.36146 -0.59027 L 0.43594 -0.58842 C 0.44254 -0.58796 0.44896 -0.5875 0.45538 -0.58634 C 0.4599 -0.58541 0.46424 -0.58356 0.46875 -0.5824 C 0.47222 -0.58148 0.4757 -0.58102 0.47934 -0.58032 C 0.48073 -0.57963 0.48229 -0.57916 0.48368 -0.57847 C 0.48733 -0.57639 0.49063 -0.57407 0.4941 -0.57245 C 0.49809 -0.5706 0.50608 -0.56852 0.50608 -0.56828 C 0.50764 -0.56713 0.50903 -0.56551 0.51059 -0.56435 C 0.51198 -0.56342 0.51372 -0.56365 0.51511 -0.5625 C 0.51684 -0.56088 0.51788 -0.55833 0.51962 -0.55648 C 0.52101 -0.55486 0.52257 -0.55393 0.52396 -0.55254 C 0.52448 -0.55046 0.52483 -0.54838 0.52552 -0.54652 C 0.52674 -0.54375 0.52847 -0.5412 0.53004 -0.53865 C 0.53108 -0.53657 0.53195 -0.53449 0.53299 -0.53264 C 0.53403 -0.5287 0.53472 -0.52453 0.53594 -0.5206 C 0.53733 -0.51643 0.53924 -0.51296 0.54045 -0.50879 C 0.54132 -0.50555 0.54132 -0.50208 0.54202 -0.49884 C 0.54236 -0.49606 0.54306 -0.49352 0.5434 -0.49074 C 0.54722 -0.46805 0.54271 -0.49236 0.54636 -0.47291 C 0.54688 -0.46365 0.54792 -0.45439 0.54792 -0.44514 C 0.54792 -0.41852 0.54774 -0.39189 0.54636 -0.36551 C 0.54618 -0.3618 0.54445 -0.35879 0.5434 -0.35555 C 0.54132 -0.34907 0.53768 -0.34051 0.53455 -0.33564 C 0.53333 -0.33379 0.53143 -0.33287 0.53004 -0.33148 C 0.52795 -0.32963 0.52587 -0.32801 0.52396 -0.32569 C 0.51597 -0.31504 0.52361 -0.31944 0.51511 -0.31574 C 0.51181 -0.31134 0.51024 -0.30856 0.50608 -0.30578 C 0.50469 -0.30509 0.50313 -0.30463 0.50156 -0.3037 C 0.49913 -0.30231 0.4967 -0.29953 0.4941 -0.29791 C 0.49202 -0.29652 0.48559 -0.29444 0.48368 -0.29375 C 0.48073 -0.29166 0.47813 -0.28819 0.47483 -0.28796 C 0.45938 -0.2868 0.44393 -0.28727 0.42847 -0.28981 C 0.42674 -0.29004 0.42656 -0.29375 0.42552 -0.29583 C 0.42205 -0.30324 0.41997 -0.30717 0.41806 -0.31574 C 0.41736 -0.31921 0.41719 -0.32245 0.41667 -0.32569 C 0.4158 -0.32963 0.41458 -0.33356 0.41354 -0.33773 C 0.41302 -0.34213 0.41233 -0.34676 0.41215 -0.35139 C 0.41094 -0.37338 0.4092 -0.41713 0.4092 -0.41689 C 0.40955 -0.45694 0.4092 -0.49676 0.41059 -0.53657 C 0.41077 -0.54074 0.4125 -0.54467 0.41354 -0.54861 C 0.4191 -0.56898 0.41389 -0.54884 0.41962 -0.56643 C 0.4224 -0.575 0.41962 -0.57083 0.42413 -0.58032 C 0.42899 -0.59097 0.42813 -0.58634 0.43455 -0.59629 C 0.43559 -0.59814 0.43629 -0.60046 0.4375 -0.60231 C 0.4434 -0.6118 0.44011 -0.60509 0.44636 -0.61227 C 0.44809 -0.61412 0.44913 -0.61666 0.45087 -0.61828 C 0.45573 -0.62199 0.46094 -0.62477 0.4658 -0.62824 C 0.46788 -0.62939 0.46962 -0.63148 0.47188 -0.63217 C 0.48629 -0.6368 0.47969 -0.63495 0.49115 -0.63796 C 0.50226 -0.63703 0.51198 -0.63727 0.52257 -0.63402 C 0.52413 -0.63356 0.52552 -0.6331 0.52708 -0.63217 C 0.52865 -0.63102 0.52986 -0.62939 0.53143 -0.62824 C 0.53351 -0.62662 0.53559 -0.62569 0.5375 -0.62407 C 0.53906 -0.62291 0.54028 -0.62129 0.54202 -0.62014 C 0.5592 -0.60856 0.53854 -0.62592 0.55833 -0.60833 C 0.5599 -0.60694 0.56163 -0.60602 0.56285 -0.60416 C 0.56476 -0.60092 0.56632 -0.59699 0.56875 -0.59421 C 0.57049 -0.59236 0.57292 -0.59213 0.57483 -0.59027 C 0.57656 -0.58865 0.57761 -0.58611 0.57917 -0.58426 C 0.58108 -0.58217 0.58333 -0.58055 0.58524 -0.57847 C 0.60226 -0.55879 0.57882 -0.58495 0.59271 -0.56643 C 0.59393 -0.56481 0.59583 -0.56412 0.59722 -0.5625 C 0.59983 -0.55926 0.60226 -0.55602 0.60469 -0.55254 C 0.60573 -0.55069 0.60625 -0.54814 0.60764 -0.54652 C 0.60938 -0.54421 0.61163 -0.54259 0.61354 -0.54051 C 0.62101 -0.52569 0.61146 -0.54398 0.62101 -0.5287 C 0.62222 -0.52685 0.62292 -0.52453 0.62396 -0.52268 C 0.62552 -0.5199 0.62691 -0.51736 0.62847 -0.51458 C 0.63386 -0.49282 0.62518 -0.52592 0.63299 -0.50277 C 0.6342 -0.49884 0.63455 -0.49444 0.63594 -0.49074 L 0.63889 -0.48287 C 0.63993 -0.47477 0.64219 -0.46713 0.64184 -0.45902 L 0.64045 -0.40115 L 0.64045 -0.40092 " pathEditMode="relative" rAng="0" ptsTypes="AAAAAAAAAAAAAAAAAAAAAAAAAAAAAAAAAAAAAAAAAAAAAAAAAAAAAAAAAAAAAAAAAAAAAAAAAAAAAAAAAAAAAAAAAAAAAAAAAAAAAAAAAAAAAAAAAAAAAAAAAAAAAAAAAAAAAAAAAAAAAAAAAAAAAAAAAAAAAAA">
                                      <p:cBhvr>
                                        <p:cTn id="4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66" y="-147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604 -0.20116 L -0.02604 -0.20093 C -0.02917 -0.20787 -0.03177 -0.21528 -0.03542 -0.22176 C -0.03837 -0.22732 -0.04271 -0.23102 -0.04618 -0.23611 C -0.05504 -0.24884 -0.06406 -0.26158 -0.07222 -0.275 C -0.07691 -0.28241 -0.08125 -0.29028 -0.08611 -0.29746 C -0.09653 -0.31343 -0.10747 -0.32963 -0.11997 -0.34259 C -0.12917 -0.35232 -0.13802 -0.36065 -0.14913 -0.36528 C -0.15261 -0.36667 -0.15643 -0.36667 -0.1599 -0.36736 C -0.17847 -0.36597 -0.19688 -0.36528 -0.21528 -0.3632 C -0.22674 -0.36181 -0.23785 -0.35926 -0.24913 -0.35695 C -0.25174 -0.35648 -0.25434 -0.35602 -0.25695 -0.35509 C -0.26615 -0.35116 -0.27535 -0.34699 -0.28455 -0.34259 C -0.3283 -0.32176 -0.27847 -0.34398 -0.3 -0.33449 C -0.31094 -0.31991 -0.29653 -0.3382 -0.32917 -0.30996 C -0.33264 -0.30671 -0.35 -0.28889 -0.35382 -0.28333 C -0.35556 -0.28079 -0.35712 -0.27801 -0.35834 -0.275 C -0.36389 -0.26158 -0.37379 -0.23426 -0.37379 -0.2338 C -0.37466 -0.22546 -0.37882 -0.19074 -0.37847 -0.18056 C -0.37726 -0.15347 -0.37674 -0.12546 -0.37222 -0.09884 C -0.37031 -0.08727 -0.35591 -0.06945 -0.34757 -0.06574 C -0.33768 -0.06158 -0.32709 -0.06158 -0.31684 -0.05949 C -0.28386 -0.06505 -0.25625 -0.06458 -0.22604 -0.08449 C -0.2158 -0.09097 -0.20469 -0.09838 -0.19844 -0.11111 C -0.18941 -0.12871 -0.19618 -0.11505 -0.18004 -0.15394 C -0.17188 -0.22037 -0.17622 -0.19676 -0.17066 -0.22593 C -0.17431 -0.26875 -0.17483 -0.31273 -0.18143 -0.35509 C -0.18403 -0.37153 -0.19288 -0.38519 -0.19844 -0.40023 C -0.19966 -0.40347 -0.2 -0.40741 -0.20156 -0.41042 C -0.2066 -0.42037 -0.21268 -0.42963 -0.21841 -0.43912 C -0.21979 -0.44144 -0.22136 -0.44329 -0.22309 -0.44537 C -0.22813 -0.45162 -0.23316 -0.45787 -0.23837 -0.46366 C -0.23976 -0.46528 -0.24132 -0.46667 -0.24306 -0.46783 C -0.24445 -0.46875 -0.24601 -0.46921 -0.24757 -0.46991 L -0.26302 -0.47593 C -0.27014 -0.47477 -0.27743 -0.47384 -0.28455 -0.47199 C -0.28733 -0.47107 -0.28976 -0.46968 -0.29219 -0.46783 C -0.30417 -0.45926 -0.31684 -0.45208 -0.32761 -0.44121 C -0.36667 -0.40208 -0.35035 -0.41181 -0.37222 -0.40023 C -0.38403 -0.38519 -0.39566 -0.36968 -0.40764 -0.35509 C -0.40955 -0.35278 -0.41198 -0.35116 -0.41372 -0.34884 C -0.41615 -0.34583 -0.41771 -0.3419 -0.41997 -0.33866 C -0.42483 -0.33148 -0.43021 -0.32523 -0.43525 -0.31829 C -0.45104 -0.29722 -0.45938 -0.2875 -0.4691 -0.24861 C -0.47587 -0.2213 -0.46354 -0.26945 -0.47379 -0.23426 C -0.47709 -0.22246 -0.47986 -0.21065 -0.48299 -0.19908 C -0.48386 -0.1956 -0.48542 -0.19236 -0.48611 -0.18889 C -0.48906 -0.17176 -0.49375 -0.1375 -0.49375 -0.13727 C -0.49427 -0.12269 -0.49445 -0.10741 -0.49531 -0.09236 C -0.49549 -0.0882 -0.49688 -0.08449 -0.49688 -0.08009 C -0.49636 -0.01667 -0.49531 0.04722 -0.49375 0.11065 C -0.49375 0.11342 -0.49288 0.1162 -0.49219 0.11898 C -0.48993 0.12731 -0.48733 0.13542 -0.48455 0.14352 C -0.48299 0.14838 -0.47778 0.16342 -0.47379 0.17014 C -0.47084 0.17477 -0.46771 0.17986 -0.46459 0.18449 C -0.4625 0.1875 -0.45834 0.19305 -0.45538 0.19491 C -0.45139 0.19676 -0.44705 0.19745 -0.44306 0.19861 L -0.41841 0.19282 C -0.41632 0.19213 -0.41406 0.19213 -0.41216 0.19074 C -0.40972 0.18866 -0.40816 0.18518 -0.40608 0.18241 C -0.40174 0.15393 -0.40209 0.16088 -0.40764 0.10856 C -0.40799 0.10463 -0.41042 0.10139 -0.41216 0.09815 C -0.42257 0.08148 -0.41806 0.08935 -0.42917 0.08194 C -0.45729 0.06319 -0.42882 0.07963 -0.45677 0.06342 C -0.45938 0.06204 -0.46181 0.06042 -0.46459 0.05926 C -0.46754 0.05833 -0.47066 0.0581 -0.47379 0.05741 C -0.47882 0.05879 -0.48403 0.05995 -0.48906 0.06134 C -0.4908 0.06204 -0.49219 0.06273 -0.49375 0.06342 C -0.49792 0.06551 -0.50209 0.06736 -0.50608 0.06967 C -0.50816 0.07083 -0.51007 0.07245 -0.51216 0.07384 C -0.51372 0.07454 -0.51528 0.075 -0.51684 0.07592 C -0.51997 0.07778 -0.52292 0.08009 -0.52604 0.08194 C -0.53212 0.08565 -0.53125 0.08264 -0.53837 0.08819 C -0.54584 0.09375 -0.55278 0.10046 -0.5599 0.10648 C -0.56406 0.10995 -0.56875 0.11204 -0.57222 0.1169 C -0.60243 0.15694 -0.57639 0.12083 -0.59063 0.14352 C -0.59427 0.1493 -0.59393 0.14606 -0.59688 0.1537 C -0.59757 0.15579 -0.59775 0.15787 -0.59844 0.15995 C -0.60139 0.16921 -0.60278 0.16875 -0.60452 0.18032 C -0.60799 0.20301 -0.60591 0.19421 -0.6092 0.20694 C -0.61094 0.22153 -0.61059 0.21528 -0.61059 0.22569 L -0.61059 0.22592 " pathEditMode="relative" rAng="0" ptsTypes="AAAAAAAAAAAAAAAAAAAAAAAAAAAAAAAAAAAAAAAAAAAAAAAAAAAAAAAAAAAAAAAAAAAAAAAAAAAAAAAAAA"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236" y="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26 -0.18357 L 0.00226 -0.18334 C -0.00139 -0.18773 -0.00486 -0.1919 -0.00868 -0.19584 C -0.01007 -0.19746 -0.01181 -0.19838 -0.0132 -0.2 C -0.01545 -0.20255 -0.01702 -0.20602 -0.01945 -0.20811 C -0.0309 -0.21829 -0.01667 -0.20533 -0.02865 -0.21829 C -0.03004 -0.21991 -0.03177 -0.22107 -0.03316 -0.22246 C -0.03577 -0.22523 -0.03837 -0.22778 -0.04097 -0.23079 C -0.04254 -0.23264 -0.04375 -0.23519 -0.04549 -0.23681 C -0.05365 -0.24514 -0.05452 -0.24422 -0.0625 -0.25116 C -0.07448 -0.26181 -0.06268 -0.25348 -0.07483 -0.26158 C -0.08073 -0.26945 -0.07448 -0.26227 -0.08247 -0.2676 C -0.08403 -0.26875 -0.08542 -0.27061 -0.08698 -0.27176 C -0.09063 -0.27408 -0.09583 -0.27477 -0.09931 -0.27593 C -0.10087 -0.27639 -0.10243 -0.27755 -0.10399 -0.27778 C -0.11111 -0.27963 -0.1184 -0.28033 -0.12552 -0.28195 L -0.13472 -0.28403 C -0.1566 -0.29375 -0.14097 -0.28773 -0.19479 -0.28403 C -0.19688 -0.2838 -0.19896 -0.28287 -0.20087 -0.28195 C -0.23125 -0.26667 -0.18872 -0.28611 -0.21163 -0.27593 C -0.21736 -0.26829 -0.21354 -0.27292 -0.22396 -0.26343 C -0.23004 -0.25834 -0.22691 -0.26019 -0.23316 -0.25741 C -0.24445 -0.24236 -0.22882 -0.26204 -0.25018 -0.24306 C -0.26511 -0.22963 -0.24184 -0.25047 -0.26094 -0.23287 C -0.26389 -0.22986 -0.26754 -0.22801 -0.27014 -0.22454 L -0.2809 -0.21019 L -0.28715 -0.20209 C -0.28854 -0.2 -0.29045 -0.19815 -0.29167 -0.19584 C -0.29323 -0.19306 -0.29462 -0.19028 -0.29636 -0.18773 C -0.29879 -0.18403 -0.30399 -0.17732 -0.30399 -0.17709 C -0.30833 -0.15996 -0.30226 -0.18125 -0.30868 -0.16713 C -0.30938 -0.16528 -0.30938 -0.16297 -0.31007 -0.16088 C -0.31146 -0.15741 -0.31337 -0.15417 -0.31476 -0.1507 C -0.31545 -0.14885 -0.3158 -0.14653 -0.31632 -0.14445 C -0.31771 -0.13773 -0.3184 -0.13311 -0.31945 -0.12616 C -0.31893 -0.09815 -0.31875 -0.06991 -0.31788 -0.0419 C -0.31771 -0.03912 -0.31702 -0.03635 -0.31632 -0.0338 C -0.31441 -0.02686 -0.3132 -0.01945 -0.31007 -0.0132 C -0.3092 -0.01135 -0.30781 -0.00926 -0.30712 -0.00718 C -0.30226 0.00555 -0.30729 0.00162 -0.29931 0.00509 C -0.29827 0.00648 -0.29722 0.00787 -0.29636 0.00926 C -0.29393 0.01319 -0.29219 0.01921 -0.28854 0.02152 C -0.27934 0.02777 -0.27361 0.02801 -0.26406 0.02986 C -0.25382 0.02916 -0.2434 0.02939 -0.23316 0.02777 C -0.22344 0.02615 -0.2257 0.02314 -0.21788 0.01944 C -0.21528 0.01852 -0.21268 0.01805 -0.21007 0.01759 C -0.20816 0.0162 -0.20625 0.01435 -0.20399 0.01342 C -0.20156 0.01227 -0.19879 0.01203 -0.19636 0.01134 C -0.19427 0.01064 -0.19219 0.00995 -0.19011 0.00926 C -0.18802 0.00717 -0.18594 0.00532 -0.18403 0.00324 C -0.18281 0.00185 -0.18212 0.00023 -0.1809 -0.00093 C -0.16927 -0.01343 -0.1849 0.00648 -0.17014 -0.0132 C -0.16736 -0.02454 -0.17031 -0.01436 -0.16545 -0.0257 C -0.16441 -0.02824 -0.16354 -0.03125 -0.1625 -0.0338 C -0.16146 -0.03588 -0.16024 -0.03773 -0.15938 -0.04005 C -0.15747 -0.04491 -0.15608 -0.05093 -0.15469 -0.05625 C -0.15521 -0.09398 -0.15382 -0.13172 -0.15625 -0.16922 C -0.15695 -0.17801 -0.16059 -0.18611 -0.16406 -0.19375 C -0.16736 -0.20116 -0.1691 -0.20463 -0.1717 -0.21227 C -0.17431 -0.21991 -0.17726 -0.23449 -0.18247 -0.23889 L -0.18698 -0.24306 C -0.19271 -0.2544 -0.18698 -0.24468 -0.19479 -0.25324 C -0.20208 -0.26135 -0.19722 -0.25949 -0.20712 -0.2676 C -0.20851 -0.26875 -0.21007 -0.26898 -0.21163 -0.26968 C -0.21771 -0.27778 -0.21146 -0.27061 -0.21945 -0.27593 C -0.22101 -0.27686 -0.22222 -0.27894 -0.22396 -0.27986 C -0.22691 -0.28172 -0.23038 -0.28218 -0.23316 -0.28403 C -0.23524 -0.28542 -0.23715 -0.28727 -0.23941 -0.2882 C -0.24236 -0.28936 -0.24549 -0.28936 -0.24861 -0.29028 C -0.25122 -0.29074 -0.25382 -0.29167 -0.25625 -0.29213 L -0.32396 -0.29028 C -0.3257 -0.29005 -0.32708 -0.28843 -0.32865 -0.2882 C -0.33316 -0.28704 -0.33785 -0.28681 -0.34254 -0.28611 C -0.35417 -0.27824 -0.34254 -0.28496 -0.35781 -0.27986 C -0.36094 -0.27894 -0.36389 -0.27709 -0.36702 -0.27593 C -0.36962 -0.275 -0.37222 -0.27454 -0.37483 -0.27385 C -0.37778 -0.27176 -0.3809 -0.26945 -0.38403 -0.2676 C -0.38646 -0.26621 -0.38924 -0.26528 -0.39167 -0.26343 C -0.40243 -0.25533 -0.38455 -0.26297 -0.40087 -0.25741 C -0.40191 -0.25602 -0.40278 -0.2544 -0.40399 -0.25324 C -0.4059 -0.25162 -0.40851 -0.25116 -0.41007 -0.24908 C -0.41268 -0.2463 -0.41406 -0.24213 -0.41632 -0.23889 C -0.41875 -0.23542 -0.42136 -0.23218 -0.42396 -0.22871 C -0.42604 -0.22593 -0.4283 -0.22338 -0.43021 -0.22037 C -0.4342 -0.21366 -0.43993 -0.20811 -0.44254 -0.2 C -0.44393 -0.19514 -0.44514 -0.19005 -0.44705 -0.18565 C -0.44774 -0.1838 -0.44931 -0.18311 -0.45018 -0.18148 C -0.45139 -0.17963 -0.45243 -0.17755 -0.4533 -0.17523 C -0.46024 -0.15648 -0.45191 -0.17292 -0.46094 -0.15695 C -0.46198 -0.15278 -0.4625 -0.14838 -0.46406 -0.14445 C -0.46511 -0.1419 -0.46632 -0.13912 -0.46702 -0.13635 C -0.47274 -0.11528 -0.46702 -0.12824 -0.47327 -0.11574 C -0.47379 -0.1132 -0.47413 -0.11042 -0.47483 -0.10764 C -0.4757 -0.10278 -0.47726 -0.09815 -0.47778 -0.09329 C -0.47934 -0.08033 -0.47952 -0.06713 -0.4809 -0.0544 L -0.48247 -0.04005 C -0.48195 -0.01598 -0.48195 0.00787 -0.4809 0.03194 C -0.4809 0.03402 -0.48004 0.03611 -0.47934 0.03796 C -0.47847 0.04074 -0.47743 0.04352 -0.47639 0.04629 C -0.47535 0.04838 -0.47448 0.05069 -0.47327 0.05231 C -0.47136 0.05486 -0.4691 0.05648 -0.46702 0.05856 C -0.46597 0.06064 -0.46545 0.06319 -0.46406 0.06458 C -0.46215 0.06666 -0.4599 0.06736 -0.45781 0.06875 C -0.45625 0.0699 -0.45486 0.07176 -0.4533 0.07291 C -0.44774 0.07662 -0.43768 0.07639 -0.43316 0.07708 C -0.42083 0.07639 -0.40851 0.07731 -0.39636 0.075 C -0.39375 0.07453 -0.39236 0.07037 -0.39011 0.06875 C -0.38316 0.06365 -0.38316 0.06666 -0.37778 0.06064 C -0.37465 0.05671 -0.3717 0.05231 -0.36858 0.04814 C -0.36476 0.04305 -0.36354 0.04213 -0.36094 0.03588 C -0.35868 0.03055 -0.35712 0.02477 -0.35469 0.01944 C -0.35399 0.01782 -0.35261 0.01689 -0.35174 0.01551 C -0.34844 0.00949 -0.34636 0.00347 -0.34393 -0.00301 C -0.34097 -0.02361 -0.34479 -0.00255 -0.33785 -0.0257 C -0.33299 -0.04167 -0.33351 -0.04167 -0.33177 -0.05625 C -0.33212 -0.07755 -0.33229 -0.09885 -0.33316 -0.11991 C -0.33333 -0.12408 -0.33386 -0.12824 -0.33472 -0.13218 C -0.33542 -0.13519 -0.33663 -0.13773 -0.33785 -0.14051 C -0.34045 -0.14653 -0.34063 -0.1463 -0.34393 -0.1507 C -0.34497 -0.15348 -0.34566 -0.15648 -0.34705 -0.15903 C -0.34965 -0.16343 -0.35677 -0.17199 -0.36094 -0.17523 C -0.36493 -0.17848 -0.36893 -0.18172 -0.37327 -0.18357 C -0.38438 -0.18843 -0.37049 -0.18241 -0.38403 -0.18773 C -0.38559 -0.1882 -0.38698 -0.18912 -0.38854 -0.18959 C -0.39375 -0.19167 -0.39722 -0.19236 -0.40243 -0.19375 C -0.42136 -0.19306 -0.44045 -0.19352 -0.45938 -0.19167 C -0.46268 -0.19144 -0.46545 -0.18889 -0.46858 -0.18773 C -0.4717 -0.18635 -0.47483 -0.18519 -0.47778 -0.18357 C -0.48038 -0.18218 -0.48299 -0.18056 -0.48559 -0.1794 C -0.4875 -0.17848 -0.48976 -0.17848 -0.49167 -0.17732 C -0.49601 -0.175 -0.49983 -0.17199 -0.50399 -0.16922 L -0.51007 -0.16505 C -0.51563 -0.15787 -0.51077 -0.16343 -0.51945 -0.15695 C -0.52101 -0.15556 -0.5224 -0.15394 -0.52396 -0.15278 C -0.5309 -0.14815 -0.52656 -0.15394 -0.53316 -0.14653 C -0.5349 -0.14468 -0.53611 -0.14236 -0.53785 -0.14051 C -0.54445 -0.13287 -0.5434 -0.13635 -0.54861 -0.12824 C -0.56042 -0.10973 -0.54636 -0.12917 -0.55781 -0.11389 C -0.55833 -0.11181 -0.55868 -0.10949 -0.55938 -0.10764 C -0.56163 -0.10209 -0.56563 -0.09746 -0.56702 -0.09121 C -0.57066 -0.07662 -0.5684 -0.08241 -0.57327 -0.07269 C -0.57674 -0.05394 -0.57396 -0.06111 -0.57934 -0.05023 C -0.58455 -0.02246 -0.58073 -0.04514 -0.58403 -0.01945 C -0.58438 -0.01598 -0.58542 -0.01273 -0.58559 -0.00926 C -0.58594 -0.00371 -0.58559 0.00185 -0.58559 0.00717 L -0.58247 0.01134 " pathEditMode="relative" rAng="0" ptsTypes="AAAAAAAAAAAAAAAAAAAAAAAAAAAAAAAAAAAAAAAAAAAAAAAAAAAAAAAAAAAAAAAAAAAAAAAAAAAAAAAAAAAAAAAAAAAAAAAAAAAAAAAAAAAAAAAAAAAAAAAAAAAAAAAAAAAAAAAAAAAAAAAAAA">
                                      <p:cBhvr>
                                        <p:cTn id="5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410" y="75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2" grpId="0"/>
      <p:bldP spid="3" grpId="0"/>
      <p:bldP spid="10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04717" y="221656"/>
            <a:ext cx="8625384" cy="1077218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ea typeface="微软雅黑" panose="020B0503020204020204" pitchFamily="34" charset="-122"/>
              </a:rPr>
              <a:t>例</a:t>
            </a:r>
            <a:r>
              <a:rPr lang="en-US" altLang="zh-CN" sz="3200" dirty="0">
                <a:ea typeface="微软雅黑" panose="020B0503020204020204" pitchFamily="34" charset="-122"/>
              </a:rPr>
              <a:t>6 </a:t>
            </a:r>
            <a:r>
              <a:rPr lang="zh-CN" altLang="en-US" sz="3200" dirty="0">
                <a:ea typeface="微软雅黑" panose="020B0503020204020204" pitchFamily="34" charset="-122"/>
              </a:rPr>
              <a:t>有一个已排好序的数组，要求输入一个数后，按照原来排序的规律将它插入数组中</a:t>
            </a:r>
            <a:endParaRPr lang="zh-CN" altLang="en-US" sz="3200" dirty="0"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29302" y="2101756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ea typeface="微软雅黑" panose="020B0503020204020204" pitchFamily="34" charset="-122"/>
              </a:rPr>
              <a:t>思路：扩展一维数组</a:t>
            </a:r>
            <a:endParaRPr lang="zh-CN" altLang="en-US" sz="2800" b="1" dirty="0"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9619" y="3070747"/>
            <a:ext cx="5896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ea typeface="微软雅黑" panose="020B0503020204020204" pitchFamily="34" charset="-122"/>
              </a:rPr>
              <a:t>）使数组大小比已有数组大</a:t>
            </a:r>
            <a:r>
              <a:rPr lang="en-US" altLang="zh-CN" sz="2400" dirty="0">
                <a:ea typeface="微软雅黑" panose="020B0503020204020204" pitchFamily="34" charset="-122"/>
              </a:rPr>
              <a:t>1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r>
              <a:rPr lang="zh-CN" altLang="en-US" sz="2400" dirty="0"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ea typeface="微软雅黑" panose="020B0503020204020204" pitchFamily="34" charset="-122"/>
              </a:rPr>
              <a:t>）将待排序数存入扩展数组的最后一位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r>
              <a:rPr lang="zh-CN" altLang="en-US" sz="2400" dirty="0"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ea typeface="微软雅黑" panose="020B0503020204020204" pitchFamily="34" charset="-122"/>
              </a:rPr>
              <a:t>） 整体排序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21223" y="379949"/>
            <a:ext cx="7390264" cy="563231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" panose="020B0503020204020204" pitchFamily="34" charset="-122"/>
              </a:rPr>
              <a:t>#include &lt;</a:t>
            </a:r>
            <a:r>
              <a:rPr lang="en-US" altLang="zh-CN" dirty="0" err="1">
                <a:ea typeface="微软雅黑" panose="020B0503020204020204" pitchFamily="34" charset="-122"/>
              </a:rPr>
              <a:t>stdio.h</a:t>
            </a:r>
            <a:r>
              <a:rPr lang="en-US" altLang="zh-CN" dirty="0">
                <a:ea typeface="微软雅黑" panose="020B0503020204020204" pitchFamily="34" charset="-122"/>
              </a:rPr>
              <a:t>&gt;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#include &lt;</a:t>
            </a:r>
            <a:r>
              <a:rPr lang="en-US" altLang="zh-CN" dirty="0" err="1">
                <a:ea typeface="微软雅黑" panose="020B0503020204020204" pitchFamily="34" charset="-122"/>
              </a:rPr>
              <a:t>stdlib.h</a:t>
            </a:r>
            <a:r>
              <a:rPr lang="en-US" altLang="zh-CN" dirty="0">
                <a:ea typeface="微软雅黑" panose="020B0503020204020204" pitchFamily="34" charset="-122"/>
              </a:rPr>
              <a:t>&gt;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 err="1"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ea typeface="微软雅黑" panose="020B0503020204020204" pitchFamily="34" charset="-122"/>
              </a:rPr>
              <a:t> main()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{  </a:t>
            </a:r>
            <a:r>
              <a:rPr lang="en-US" altLang="zh-CN" dirty="0" err="1"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ea typeface="微软雅黑" panose="020B0503020204020204" pitchFamily="34" charset="-122"/>
              </a:rPr>
              <a:t>i,j,flag,temp,a</a:t>
            </a:r>
            <a:r>
              <a:rPr lang="en-US" altLang="zh-CN" dirty="0">
                <a:ea typeface="微软雅黑" panose="020B0503020204020204" pitchFamily="34" charset="-122"/>
              </a:rPr>
              <a:t>[11]={1,3,5,7,9,11,13,15,18,28};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ea typeface="微软雅黑" panose="020B0503020204020204" pitchFamily="34" charset="-122"/>
              </a:rPr>
              <a:t>scanf</a:t>
            </a:r>
            <a:r>
              <a:rPr lang="en-US" altLang="zh-CN" dirty="0">
                <a:ea typeface="微软雅黑" panose="020B0503020204020204" pitchFamily="34" charset="-122"/>
              </a:rPr>
              <a:t>("%</a:t>
            </a:r>
            <a:r>
              <a:rPr lang="en-US" altLang="zh-CN" dirty="0" err="1">
                <a:ea typeface="微软雅黑" panose="020B0503020204020204" pitchFamily="34" charset="-122"/>
              </a:rPr>
              <a:t>d",&amp;a</a:t>
            </a:r>
            <a:r>
              <a:rPr lang="en-US" altLang="zh-CN" dirty="0">
                <a:ea typeface="微软雅黑" panose="020B0503020204020204" pitchFamily="34" charset="-122"/>
              </a:rPr>
              <a:t>[10]);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for(</a:t>
            </a:r>
            <a:r>
              <a:rPr lang="en-US" altLang="zh-CN" dirty="0" err="1">
                <a:ea typeface="微软雅黑" panose="020B0503020204020204" pitchFamily="34" charset="-122"/>
              </a:rPr>
              <a:t>i</a:t>
            </a:r>
            <a:r>
              <a:rPr lang="en-US" altLang="zh-CN" dirty="0">
                <a:ea typeface="微软雅黑" panose="020B0503020204020204" pitchFamily="34" charset="-122"/>
              </a:rPr>
              <a:t>=</a:t>
            </a:r>
            <a:r>
              <a:rPr lang="en-US" altLang="zh-CN" dirty="0" err="1">
                <a:ea typeface="微软雅黑" panose="020B0503020204020204" pitchFamily="34" charset="-122"/>
              </a:rPr>
              <a:t>0;i</a:t>
            </a:r>
            <a:r>
              <a:rPr lang="en-US" altLang="zh-CN" dirty="0"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ea typeface="微软雅黑" panose="020B0503020204020204" pitchFamily="34" charset="-122"/>
              </a:rPr>
              <a:t>10;i</a:t>
            </a:r>
            <a:r>
              <a:rPr lang="en-US" altLang="zh-CN" dirty="0">
                <a:ea typeface="微软雅黑" panose="020B0503020204020204" pitchFamily="34" charset="-122"/>
              </a:rPr>
              <a:t>++)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{  flag=1;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    for(j=</a:t>
            </a:r>
            <a:r>
              <a:rPr lang="en-US" altLang="zh-CN" dirty="0" err="1">
                <a:ea typeface="微软雅黑" panose="020B0503020204020204" pitchFamily="34" charset="-122"/>
              </a:rPr>
              <a:t>0;j</a:t>
            </a:r>
            <a:r>
              <a:rPr lang="en-US" altLang="zh-CN" dirty="0"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ea typeface="微软雅黑" panose="020B0503020204020204" pitchFamily="34" charset="-122"/>
              </a:rPr>
              <a:t>10-i;j</a:t>
            </a:r>
            <a:r>
              <a:rPr lang="en-US" altLang="zh-CN" dirty="0">
                <a:ea typeface="微软雅黑" panose="020B0503020204020204" pitchFamily="34" charset="-122"/>
              </a:rPr>
              <a:t>++)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        if(a[j]&gt;a[</a:t>
            </a:r>
            <a:r>
              <a:rPr lang="en-US" altLang="zh-CN" dirty="0" err="1">
                <a:ea typeface="微软雅黑" panose="020B0503020204020204" pitchFamily="34" charset="-122"/>
              </a:rPr>
              <a:t>j+1</a:t>
            </a:r>
            <a:r>
              <a:rPr lang="en-US" altLang="zh-CN" dirty="0">
                <a:ea typeface="微软雅黑" panose="020B0503020204020204" pitchFamily="34" charset="-122"/>
              </a:rPr>
              <a:t>])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    {   temp=a[j];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        a[j]=a[</a:t>
            </a:r>
            <a:r>
              <a:rPr lang="en-US" altLang="zh-CN" dirty="0" err="1">
                <a:ea typeface="微软雅黑" panose="020B0503020204020204" pitchFamily="34" charset="-122"/>
              </a:rPr>
              <a:t>j+1</a:t>
            </a:r>
            <a:r>
              <a:rPr lang="en-US" altLang="zh-CN" dirty="0">
                <a:ea typeface="微软雅黑" panose="020B0503020204020204" pitchFamily="34" charset="-122"/>
              </a:rPr>
              <a:t>];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        a[</a:t>
            </a:r>
            <a:r>
              <a:rPr lang="en-US" altLang="zh-CN" dirty="0" err="1">
                <a:ea typeface="微软雅黑" panose="020B0503020204020204" pitchFamily="34" charset="-122"/>
              </a:rPr>
              <a:t>j+1</a:t>
            </a:r>
            <a:r>
              <a:rPr lang="en-US" altLang="zh-CN" dirty="0">
                <a:ea typeface="微软雅黑" panose="020B0503020204020204" pitchFamily="34" charset="-122"/>
              </a:rPr>
              <a:t>]=temp;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        flag=0;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    }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    if(flag) break;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}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for(</a:t>
            </a:r>
            <a:r>
              <a:rPr lang="en-US" altLang="zh-CN" dirty="0" err="1">
                <a:ea typeface="微软雅黑" panose="020B0503020204020204" pitchFamily="34" charset="-122"/>
              </a:rPr>
              <a:t>i</a:t>
            </a:r>
            <a:r>
              <a:rPr lang="en-US" altLang="zh-CN" dirty="0">
                <a:ea typeface="微软雅黑" panose="020B0503020204020204" pitchFamily="34" charset="-122"/>
              </a:rPr>
              <a:t>=</a:t>
            </a:r>
            <a:r>
              <a:rPr lang="en-US" altLang="zh-CN" dirty="0" err="1">
                <a:ea typeface="微软雅黑" panose="020B0503020204020204" pitchFamily="34" charset="-122"/>
              </a:rPr>
              <a:t>0;i</a:t>
            </a:r>
            <a:r>
              <a:rPr lang="en-US" altLang="zh-CN" dirty="0">
                <a:ea typeface="微软雅黑" panose="020B0503020204020204" pitchFamily="34" charset="-122"/>
              </a:rPr>
              <a:t>&lt;</a:t>
            </a:r>
            <a:r>
              <a:rPr lang="en-US" altLang="zh-CN" dirty="0" err="1">
                <a:ea typeface="微软雅黑" panose="020B0503020204020204" pitchFamily="34" charset="-122"/>
              </a:rPr>
              <a:t>11;i</a:t>
            </a:r>
            <a:r>
              <a:rPr lang="en-US" altLang="zh-CN" dirty="0">
                <a:ea typeface="微软雅黑" panose="020B0503020204020204" pitchFamily="34" charset="-122"/>
              </a:rPr>
              <a:t>++)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ea typeface="微软雅黑" panose="020B0503020204020204" pitchFamily="34" charset="-122"/>
              </a:rPr>
              <a:t>("%</a:t>
            </a:r>
            <a:r>
              <a:rPr lang="en-US" altLang="zh-CN" dirty="0" err="1">
                <a:ea typeface="微软雅黑" panose="020B0503020204020204" pitchFamily="34" charset="-122"/>
              </a:rPr>
              <a:t>3d</a:t>
            </a:r>
            <a:r>
              <a:rPr lang="en-US" altLang="zh-CN" dirty="0">
                <a:ea typeface="微软雅黑" panose="020B0503020204020204" pitchFamily="34" charset="-122"/>
              </a:rPr>
              <a:t> ",a[</a:t>
            </a:r>
            <a:r>
              <a:rPr lang="en-US" altLang="zh-CN" dirty="0" err="1">
                <a:ea typeface="微软雅黑" panose="020B0503020204020204" pitchFamily="34" charset="-122"/>
              </a:rPr>
              <a:t>i</a:t>
            </a:r>
            <a:r>
              <a:rPr lang="en-US" altLang="zh-CN" dirty="0">
                <a:ea typeface="微软雅黑" panose="020B0503020204020204" pitchFamily="34" charset="-122"/>
              </a:rPr>
              <a:t>]);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return 0;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}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45206" y="62370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/>
          <a:srcRect l="25970" t="17015" r="40746" b="71835"/>
          <a:stretch>
            <a:fillRect/>
          </a:stretch>
        </p:blipFill>
        <p:spPr>
          <a:xfrm>
            <a:off x="4299044" y="2586074"/>
            <a:ext cx="4621147" cy="87035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 bwMode="auto">
          <a:xfrm>
            <a:off x="1214651" y="1542197"/>
            <a:ext cx="2074459" cy="3002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936544" y="1270084"/>
            <a:ext cx="243386" cy="2247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1451212" y="4274866"/>
            <a:ext cx="1485331" cy="2561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214651" y="4791837"/>
            <a:ext cx="2074459" cy="58538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93877" y="5601985"/>
            <a:ext cx="6340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思考：如果要求不用排序方法，怎么解决呢？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990600" y="2819400"/>
            <a:ext cx="5562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ea typeface="微软雅黑" panose="020B0503020204020204" pitchFamily="34" charset="-122"/>
              </a:rPr>
              <a:t>二维数组</a:t>
            </a:r>
            <a:endParaRPr lang="zh-CN" altLang="en-US" sz="32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927100" y="3962400"/>
            <a:ext cx="4864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ea typeface="微软雅黑" panose="020B0503020204020204" pitchFamily="34" charset="-122"/>
              </a:rPr>
              <a:t>字符数组</a:t>
            </a:r>
            <a:endParaRPr lang="zh-CN" altLang="en-US" sz="32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1066800" y="577850"/>
            <a:ext cx="3429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600" b="1" dirty="0">
                <a:solidFill>
                  <a:srgbClr val="000000"/>
                </a:solidFill>
                <a:ea typeface="微软雅黑" panose="020B0503020204020204" pitchFamily="34" charset="-122"/>
              </a:rPr>
              <a:t>数 组</a:t>
            </a:r>
            <a:endParaRPr lang="zh-CN" altLang="en-US" sz="36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003300" y="1676400"/>
            <a:ext cx="6997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000000"/>
                </a:solidFill>
                <a:ea typeface="微软雅黑" panose="020B0503020204020204" pitchFamily="34" charset="-122"/>
              </a:rPr>
              <a:t>一维数组</a:t>
            </a:r>
            <a:endParaRPr lang="zh-CN" altLang="en-US" sz="32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4800600" y="1524000"/>
            <a:ext cx="502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ea typeface="微软雅黑" panose="020B0503020204020204" pitchFamily="34" charset="-122"/>
              </a:rPr>
              <a:t>如何定义？</a:t>
            </a:r>
            <a:endParaRPr lang="zh-CN" altLang="en-US" sz="28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4800600" y="2376488"/>
            <a:ext cx="502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ea typeface="微软雅黑" panose="020B0503020204020204" pitchFamily="34" charset="-122"/>
              </a:rPr>
              <a:t>如何引用？</a:t>
            </a:r>
            <a:endParaRPr lang="zh-CN" altLang="en-US" sz="28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4800600" y="3214688"/>
            <a:ext cx="533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ea typeface="微软雅黑" panose="020B0503020204020204" pitchFamily="34" charset="-122"/>
              </a:rPr>
              <a:t>如何赋值？</a:t>
            </a:r>
            <a:endParaRPr lang="zh-CN" altLang="en-US" sz="28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4800600" y="4038600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ea typeface="微软雅黑" panose="020B0503020204020204" pitchFamily="34" charset="-122"/>
              </a:rPr>
              <a:t>如何使用？</a:t>
            </a:r>
            <a:endParaRPr lang="zh-CN" altLang="en-US" sz="28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0245" grpId="0"/>
      <p:bldP spid="10246" grpId="0"/>
      <p:bldP spid="10247" grpId="0"/>
      <p:bldP spid="10248" grpId="0"/>
      <p:bldP spid="10249" grpId="0"/>
      <p:bldP spid="10250" grpId="0"/>
      <p:bldP spid="1025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11541" y="232011"/>
            <a:ext cx="3377820" cy="584775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ea typeface="微软雅黑" panose="020B0503020204020204" pitchFamily="34" charset="-122"/>
              </a:rPr>
              <a:t>例</a:t>
            </a:r>
            <a:r>
              <a:rPr lang="en-US" altLang="zh-CN" sz="3200" dirty="0">
                <a:ea typeface="微软雅黑" panose="020B0503020204020204" pitchFamily="34" charset="-122"/>
              </a:rPr>
              <a:t>7 </a:t>
            </a:r>
            <a:r>
              <a:rPr lang="zh-CN" altLang="en-US" sz="3200" dirty="0">
                <a:ea typeface="微软雅黑" panose="020B0503020204020204" pitchFamily="34" charset="-122"/>
              </a:rPr>
              <a:t>折半查找法</a:t>
            </a:r>
            <a:endParaRPr lang="zh-CN" altLang="en-US" sz="3200" dirty="0"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4967" y="1183871"/>
            <a:ext cx="8215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ea typeface="微软雅黑" panose="020B0503020204020204" pitchFamily="34" charset="-122"/>
              </a:rPr>
              <a:t>思路：（与</a:t>
            </a:r>
            <a:r>
              <a:rPr lang="zh-CN" altLang="en-US" sz="2800" b="1" dirty="0">
                <a:solidFill>
                  <a:srgbClr val="FF0000"/>
                </a:solidFill>
                <a:ea typeface="微软雅黑" panose="020B0503020204020204" pitchFamily="34" charset="-122"/>
              </a:rPr>
              <a:t>二分法</a:t>
            </a:r>
            <a:r>
              <a:rPr lang="zh-CN" altLang="en-US" sz="2800" b="1" dirty="0">
                <a:ea typeface="微软雅黑" panose="020B0503020204020204" pitchFamily="34" charset="-122"/>
              </a:rPr>
              <a:t>本质相同）</a:t>
            </a:r>
            <a:endParaRPr lang="en-US" altLang="zh-CN" sz="2800" b="1" dirty="0"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4966" y="3941502"/>
            <a:ext cx="80521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a typeface="微软雅黑" panose="020B0503020204020204" pitchFamily="34" charset="-122"/>
              </a:rPr>
              <a:t>区别：折半法是对于离散数据进行比对，有可能存在</a:t>
            </a:r>
            <a:r>
              <a:rPr lang="zh-CN" altLang="en-US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查无此数</a:t>
            </a:r>
            <a:r>
              <a:rPr lang="zh-CN" altLang="en-US" sz="2400" b="1" dirty="0">
                <a:ea typeface="微软雅黑" panose="020B0503020204020204" pitchFamily="34" charset="-122"/>
              </a:rPr>
              <a:t>的情况。</a:t>
            </a:r>
            <a:endParaRPr lang="zh-CN" altLang="en-US" sz="2400" b="1" dirty="0"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4966" y="1899395"/>
            <a:ext cx="87345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ea typeface="微软雅黑" panose="020B0503020204020204" pitchFamily="34" charset="-122"/>
              </a:rPr>
              <a:t>相似：在于对查找</a:t>
            </a:r>
            <a:r>
              <a:rPr lang="zh-CN" altLang="en-US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区间边界</a:t>
            </a:r>
            <a:r>
              <a:rPr lang="zh-CN" altLang="en-US" sz="2400" b="1" dirty="0">
                <a:ea typeface="微软雅黑" panose="020B0503020204020204" pitchFamily="34" charset="-122"/>
              </a:rPr>
              <a:t>进行迭代，从而快速缩小搜寻范围</a:t>
            </a:r>
            <a:endParaRPr lang="zh-CN" altLang="en-US" sz="2400" b="1" dirty="0">
              <a:ea typeface="微软雅黑" panose="020B0503020204020204" pitchFamily="34" charset="-122"/>
            </a:endParaRPr>
          </a:p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86853" y="2520339"/>
            <a:ext cx="74350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ea typeface="微软雅黑" panose="020B0503020204020204" pitchFamily="34" charset="-122"/>
              </a:rPr>
              <a:t>）数列必须先排序；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r>
              <a:rPr lang="zh-CN" altLang="en-US" sz="2400" dirty="0"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ea typeface="微软雅黑" panose="020B0503020204020204" pitchFamily="34" charset="-122"/>
              </a:rPr>
              <a:t>）找到区间中点，比大小，进而循环迭代区间边界</a:t>
            </a:r>
            <a:endParaRPr lang="en-US" altLang="zh-CN" sz="2400" dirty="0">
              <a:ea typeface="微软雅黑" panose="020B0503020204020204" pitchFamily="34" charset="-122"/>
            </a:endParaRPr>
          </a:p>
          <a:p>
            <a:r>
              <a:rPr lang="zh-CN" altLang="en-US" sz="2400" dirty="0"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ea typeface="微软雅黑" panose="020B0503020204020204" pitchFamily="34" charset="-122"/>
              </a:rPr>
              <a:t>）循环终止条件：区间右边界值大于左边界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9526" y="4993333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ea typeface="微软雅黑" panose="020B0503020204020204" pitchFamily="34" charset="-122"/>
              </a:rPr>
              <a:t>设立标志位</a:t>
            </a:r>
            <a:endParaRPr lang="zh-CN" altLang="en-US" sz="2400" dirty="0"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7" name="墨迹 6"/>
              <p14:cNvContentPartPr/>
              <p14:nvPr/>
            </p14:nvContentPartPr>
            <p14:xfrm>
              <a:off x="5411520" y="3625560"/>
              <a:ext cx="9360" cy="270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2"/>
            </p:blipFill>
            <p:spPr>
              <a:xfrm>
                <a:off x="5411520" y="3625560"/>
                <a:ext cx="9360" cy="270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35071" y="493852"/>
            <a:ext cx="7951729" cy="563231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微软雅黑" panose="020B0503020204020204" pitchFamily="34" charset="-122"/>
              </a:rPr>
              <a:t>#include &lt;</a:t>
            </a:r>
            <a:r>
              <a:rPr lang="en-US" altLang="zh-CN" dirty="0" err="1">
                <a:ea typeface="微软雅黑" panose="020B0503020204020204" pitchFamily="34" charset="-122"/>
              </a:rPr>
              <a:t>stdio.h</a:t>
            </a:r>
            <a:r>
              <a:rPr lang="en-US" altLang="zh-CN" dirty="0">
                <a:ea typeface="微软雅黑" panose="020B0503020204020204" pitchFamily="34" charset="-122"/>
              </a:rPr>
              <a:t>&gt;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#include &lt;</a:t>
            </a:r>
            <a:r>
              <a:rPr lang="en-US" altLang="zh-CN" dirty="0" err="1">
                <a:ea typeface="微软雅黑" panose="020B0503020204020204" pitchFamily="34" charset="-122"/>
              </a:rPr>
              <a:t>stdlib.h</a:t>
            </a:r>
            <a:r>
              <a:rPr lang="en-US" altLang="zh-CN" dirty="0">
                <a:ea typeface="微软雅黑" panose="020B0503020204020204" pitchFamily="34" charset="-122"/>
              </a:rPr>
              <a:t>&gt;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 err="1"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ea typeface="微软雅黑" panose="020B0503020204020204" pitchFamily="34" charset="-122"/>
              </a:rPr>
              <a:t> main()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{  </a:t>
            </a:r>
            <a:r>
              <a:rPr lang="en-US" altLang="zh-CN" dirty="0" err="1"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ea typeface="微软雅黑" panose="020B0503020204020204" pitchFamily="34" charset="-122"/>
              </a:rPr>
              <a:t>i_start</a:t>
            </a:r>
            <a:r>
              <a:rPr lang="en-US" altLang="zh-CN" dirty="0">
                <a:ea typeface="微软雅黑" panose="020B0503020204020204" pitchFamily="34" charset="-122"/>
              </a:rPr>
              <a:t>=</a:t>
            </a:r>
            <a:r>
              <a:rPr lang="en-US" altLang="zh-CN" dirty="0" err="1">
                <a:ea typeface="微软雅黑" panose="020B0503020204020204" pitchFamily="34" charset="-122"/>
              </a:rPr>
              <a:t>0,i_end</a:t>
            </a:r>
            <a:r>
              <a:rPr lang="en-US" altLang="zh-CN" dirty="0">
                <a:ea typeface="微软雅黑" panose="020B0503020204020204" pitchFamily="34" charset="-122"/>
              </a:rPr>
              <a:t>=</a:t>
            </a:r>
            <a:r>
              <a:rPr lang="en-US" altLang="zh-CN" dirty="0" err="1">
                <a:ea typeface="微软雅黑" panose="020B0503020204020204" pitchFamily="34" charset="-122"/>
              </a:rPr>
              <a:t>9,i_middle,flag</a:t>
            </a:r>
            <a:r>
              <a:rPr lang="en-US" altLang="zh-CN" dirty="0">
                <a:ea typeface="微软雅黑" panose="020B0503020204020204" pitchFamily="34" charset="-122"/>
              </a:rPr>
              <a:t>=-</a:t>
            </a:r>
            <a:r>
              <a:rPr lang="en-US" altLang="zh-CN" dirty="0" err="1">
                <a:ea typeface="微软雅黑" panose="020B0503020204020204" pitchFamily="34" charset="-122"/>
              </a:rPr>
              <a:t>1,value,a</a:t>
            </a:r>
            <a:r>
              <a:rPr lang="en-US" altLang="zh-CN" dirty="0">
                <a:ea typeface="微软雅黑" panose="020B0503020204020204" pitchFamily="34" charset="-122"/>
              </a:rPr>
              <a:t>[10]={15,12,11,9,8,7,6,4,3,0};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</a:t>
            </a:r>
            <a:r>
              <a:rPr lang="en-US" altLang="zh-CN" dirty="0" err="1">
                <a:ea typeface="微软雅黑" panose="020B0503020204020204" pitchFamily="34" charset="-122"/>
              </a:rPr>
              <a:t>scanf</a:t>
            </a:r>
            <a:r>
              <a:rPr lang="en-US" altLang="zh-CN" dirty="0">
                <a:ea typeface="微软雅黑" panose="020B0503020204020204" pitchFamily="34" charset="-122"/>
              </a:rPr>
              <a:t>("%</a:t>
            </a:r>
            <a:r>
              <a:rPr lang="en-US" altLang="zh-CN" dirty="0" err="1">
                <a:ea typeface="微软雅黑" panose="020B0503020204020204" pitchFamily="34" charset="-122"/>
              </a:rPr>
              <a:t>d",&amp;value</a:t>
            </a:r>
            <a:r>
              <a:rPr lang="en-US" altLang="zh-CN" dirty="0">
                <a:ea typeface="微软雅黑" panose="020B0503020204020204" pitchFamily="34" charset="-122"/>
              </a:rPr>
              <a:t>);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do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{</a:t>
            </a:r>
            <a:r>
              <a:rPr lang="en-US" altLang="zh-CN" dirty="0" err="1">
                <a:ea typeface="微软雅黑" panose="020B0503020204020204" pitchFamily="34" charset="-122"/>
              </a:rPr>
              <a:t>i_middle</a:t>
            </a:r>
            <a:r>
              <a:rPr lang="en-US" altLang="zh-CN" dirty="0">
                <a:ea typeface="微软雅黑" panose="020B0503020204020204" pitchFamily="34" charset="-122"/>
              </a:rPr>
              <a:t>=(</a:t>
            </a:r>
            <a:r>
              <a:rPr lang="en-US" altLang="zh-CN" dirty="0" err="1">
                <a:ea typeface="微软雅黑" panose="020B0503020204020204" pitchFamily="34" charset="-122"/>
              </a:rPr>
              <a:t>i_start+i_end</a:t>
            </a:r>
            <a:r>
              <a:rPr lang="en-US" altLang="zh-CN" dirty="0">
                <a:ea typeface="微软雅黑" panose="020B0503020204020204" pitchFamily="34" charset="-122"/>
              </a:rPr>
              <a:t>)/2;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 if(a[</a:t>
            </a:r>
            <a:r>
              <a:rPr lang="en-US" altLang="zh-CN" dirty="0" err="1">
                <a:ea typeface="微软雅黑" panose="020B0503020204020204" pitchFamily="34" charset="-122"/>
              </a:rPr>
              <a:t>i_middle</a:t>
            </a:r>
            <a:r>
              <a:rPr lang="en-US" altLang="zh-CN" dirty="0">
                <a:ea typeface="微软雅黑" panose="020B0503020204020204" pitchFamily="34" charset="-122"/>
              </a:rPr>
              <a:t>]==value)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    {flag=</a:t>
            </a:r>
            <a:r>
              <a:rPr lang="en-US" altLang="zh-CN" dirty="0" err="1">
                <a:ea typeface="微软雅黑" panose="020B0503020204020204" pitchFamily="34" charset="-122"/>
              </a:rPr>
              <a:t>i_middle+1;break</a:t>
            </a:r>
            <a:r>
              <a:rPr lang="en-US" altLang="zh-CN" dirty="0">
                <a:ea typeface="微软雅黑" panose="020B0503020204020204" pitchFamily="34" charset="-122"/>
              </a:rPr>
              <a:t>;}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 else if(a[</a:t>
            </a:r>
            <a:r>
              <a:rPr lang="en-US" altLang="zh-CN" dirty="0" err="1">
                <a:ea typeface="微软雅黑" panose="020B0503020204020204" pitchFamily="34" charset="-122"/>
              </a:rPr>
              <a:t>i_middle</a:t>
            </a:r>
            <a:r>
              <a:rPr lang="en-US" altLang="zh-CN" dirty="0">
                <a:ea typeface="微软雅黑" panose="020B0503020204020204" pitchFamily="34" charset="-122"/>
              </a:rPr>
              <a:t>]&gt;value)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     </a:t>
            </a:r>
            <a:r>
              <a:rPr lang="en-US" altLang="zh-CN" dirty="0" err="1">
                <a:ea typeface="微软雅黑" panose="020B0503020204020204" pitchFamily="34" charset="-122"/>
              </a:rPr>
              <a:t>i_start</a:t>
            </a:r>
            <a:r>
              <a:rPr lang="en-US" altLang="zh-CN" dirty="0">
                <a:ea typeface="微软雅黑" panose="020B0503020204020204" pitchFamily="34" charset="-122"/>
              </a:rPr>
              <a:t>=</a:t>
            </a:r>
            <a:r>
              <a:rPr lang="en-US" altLang="zh-CN" dirty="0" err="1">
                <a:ea typeface="微软雅黑" panose="020B0503020204020204" pitchFamily="34" charset="-122"/>
              </a:rPr>
              <a:t>i_middle+1</a:t>
            </a:r>
            <a:r>
              <a:rPr lang="en-US" altLang="zh-CN" dirty="0">
                <a:ea typeface="微软雅黑" panose="020B0503020204020204" pitchFamily="34" charset="-122"/>
              </a:rPr>
              <a:t>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 else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ea typeface="微软雅黑" panose="020B0503020204020204" pitchFamily="34" charset="-122"/>
              </a:rPr>
              <a:t>i_end</a:t>
            </a:r>
            <a:r>
              <a:rPr lang="en-US" altLang="zh-CN" dirty="0">
                <a:ea typeface="微软雅黑" panose="020B0503020204020204" pitchFamily="34" charset="-122"/>
              </a:rPr>
              <a:t>=</a:t>
            </a:r>
            <a:r>
              <a:rPr lang="en-US" altLang="zh-CN" dirty="0" err="1">
                <a:ea typeface="微软雅黑" panose="020B0503020204020204" pitchFamily="34" charset="-122"/>
              </a:rPr>
              <a:t>i_middle</a:t>
            </a:r>
            <a:r>
              <a:rPr lang="en-US" altLang="zh-CN" dirty="0">
                <a:ea typeface="微软雅黑" panose="020B0503020204020204" pitchFamily="34" charset="-122"/>
              </a:rPr>
              <a:t>-1;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}while(</a:t>
            </a:r>
            <a:r>
              <a:rPr lang="en-US" altLang="zh-CN" dirty="0" err="1">
                <a:ea typeface="微软雅黑" panose="020B0503020204020204" pitchFamily="34" charset="-122"/>
              </a:rPr>
              <a:t>i_start</a:t>
            </a:r>
            <a:r>
              <a:rPr lang="en-US" altLang="zh-CN" dirty="0">
                <a:ea typeface="微软雅黑" panose="020B0503020204020204" pitchFamily="34" charset="-122"/>
              </a:rPr>
              <a:t>&lt;=</a:t>
            </a:r>
            <a:r>
              <a:rPr lang="en-US" altLang="zh-CN" dirty="0" err="1">
                <a:ea typeface="微软雅黑" panose="020B0503020204020204" pitchFamily="34" charset="-122"/>
              </a:rPr>
              <a:t>i_end</a:t>
            </a:r>
            <a:r>
              <a:rPr lang="en-US" altLang="zh-CN" dirty="0">
                <a:ea typeface="微软雅黑" panose="020B0503020204020204" pitchFamily="34" charset="-122"/>
              </a:rPr>
              <a:t>);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if(flag!=-1)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ea typeface="微软雅黑" panose="020B0503020204020204" pitchFamily="34" charset="-122"/>
              </a:rPr>
              <a:t>("%d\</a:t>
            </a:r>
            <a:r>
              <a:rPr lang="en-US" altLang="zh-CN" dirty="0" err="1">
                <a:ea typeface="微软雅黑" panose="020B0503020204020204" pitchFamily="34" charset="-122"/>
              </a:rPr>
              <a:t>n",flag</a:t>
            </a:r>
            <a:r>
              <a:rPr lang="en-US" altLang="zh-CN" dirty="0">
                <a:ea typeface="微软雅黑" panose="020B0503020204020204" pitchFamily="34" charset="-122"/>
              </a:rPr>
              <a:t>);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else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    </a:t>
            </a:r>
            <a:r>
              <a:rPr lang="en-US" altLang="zh-CN" dirty="0" err="1"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ea typeface="微软雅黑" panose="020B0503020204020204" pitchFamily="34" charset="-122"/>
              </a:rPr>
              <a:t>("can not find\n");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    return 0;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}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/>
          <a:srcRect l="26567" t="28165" r="57761" b="65995"/>
          <a:stretch>
            <a:fillRect/>
          </a:stretch>
        </p:blipFill>
        <p:spPr>
          <a:xfrm>
            <a:off x="4806540" y="2456596"/>
            <a:ext cx="4168772" cy="8734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l="11642" t="23652" r="71642" b="71038"/>
          <a:stretch>
            <a:fillRect/>
          </a:stretch>
        </p:blipFill>
        <p:spPr>
          <a:xfrm>
            <a:off x="4806540" y="3562065"/>
            <a:ext cx="4356356" cy="77792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-1740649" y="3429107"/>
            <a:ext cx="627796" cy="22891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-1693592" y="3329976"/>
            <a:ext cx="2317844" cy="22891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-2317797" y="4189015"/>
            <a:ext cx="2317844" cy="22891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-1470707" y="4417929"/>
            <a:ext cx="1470546" cy="299592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11" name="墨迹 10"/>
              <p14:cNvContentPartPr/>
              <p14:nvPr/>
            </p14:nvContentPartPr>
            <p14:xfrm>
              <a:off x="2553840" y="2875320"/>
              <a:ext cx="2858040" cy="16524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4"/>
            </p:blipFill>
            <p:spPr>
              <a:xfrm>
                <a:off x="2553840" y="2875320"/>
                <a:ext cx="2858040" cy="16524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213676"/>
            <a:ext cx="9144000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ea typeface="微软雅黑" panose="020B0503020204020204" pitchFamily="34" charset="-122"/>
              </a:rPr>
              <a:t>8 </a:t>
            </a:r>
            <a:r>
              <a:rPr lang="zh-CN" altLang="en-US" sz="2800" dirty="0">
                <a:ea typeface="微软雅黑" panose="020B0503020204020204" pitchFamily="34" charset="-122"/>
              </a:rPr>
              <a:t>用递归法将一个整数</a:t>
            </a:r>
            <a:r>
              <a:rPr lang="en-US" altLang="zh-CN" sz="2800" dirty="0"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ea typeface="微软雅黑" panose="020B0503020204020204" pitchFamily="34" charset="-122"/>
              </a:rPr>
              <a:t>转换成字符串。例如，输入</a:t>
            </a:r>
            <a:r>
              <a:rPr lang="en-US" altLang="zh-CN" sz="2800" dirty="0">
                <a:ea typeface="微软雅黑" panose="020B0503020204020204" pitchFamily="34" charset="-122"/>
              </a:rPr>
              <a:t>483</a:t>
            </a:r>
            <a:r>
              <a:rPr lang="zh-CN" altLang="en-US" sz="2800" dirty="0">
                <a:ea typeface="微软雅黑" panose="020B0503020204020204" pitchFamily="34" charset="-122"/>
              </a:rPr>
              <a:t>，应输出字符串“</a:t>
            </a:r>
            <a:r>
              <a:rPr lang="en-US" altLang="zh-CN" sz="2800" dirty="0">
                <a:ea typeface="微软雅黑" panose="020B0503020204020204" pitchFamily="34" charset="-122"/>
              </a:rPr>
              <a:t>483</a:t>
            </a:r>
            <a:r>
              <a:rPr lang="zh-CN" altLang="en-US" sz="2800" dirty="0">
                <a:ea typeface="微软雅黑" panose="020B0503020204020204" pitchFamily="34" charset="-122"/>
              </a:rPr>
              <a:t>”。</a:t>
            </a:r>
            <a:r>
              <a:rPr lang="en-US" altLang="zh-CN" sz="2800" dirty="0">
                <a:ea typeface="微软雅黑" panose="020B0503020204020204" pitchFamily="34" charset="-122"/>
              </a:rPr>
              <a:t>N</a:t>
            </a:r>
            <a:r>
              <a:rPr lang="zh-CN" altLang="en-US" sz="2800" dirty="0">
                <a:ea typeface="微软雅黑" panose="020B0503020204020204" pitchFamily="34" charset="-122"/>
              </a:rPr>
              <a:t>的位数不确定，可以是任意位数的整数</a:t>
            </a:r>
            <a:endParaRPr lang="zh-CN" altLang="en-US" sz="2800" dirty="0"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6574" y="2107148"/>
            <a:ext cx="2813591" cy="2862322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ea typeface="微软雅黑" panose="020B0503020204020204" pitchFamily="34" charset="-122"/>
              </a:rPr>
              <a:t>#include&lt;</a:t>
            </a:r>
            <a:r>
              <a:rPr lang="en-US" altLang="zh-CN" dirty="0" err="1">
                <a:ea typeface="微软雅黑" panose="020B0503020204020204" pitchFamily="34" charset="-122"/>
              </a:rPr>
              <a:t>stdio.h</a:t>
            </a:r>
            <a:r>
              <a:rPr lang="en-US" altLang="zh-CN" dirty="0">
                <a:ea typeface="微软雅黑" panose="020B0503020204020204" pitchFamily="34" charset="-122"/>
              </a:rPr>
              <a:t>&gt;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 err="1"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ea typeface="微软雅黑" panose="020B0503020204020204" pitchFamily="34" charset="-122"/>
              </a:rPr>
              <a:t> main()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{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ea typeface="微软雅黑" panose="020B0503020204020204" pitchFamily="34" charset="-122"/>
              </a:rPr>
              <a:t> n;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	void change(</a:t>
            </a:r>
            <a:r>
              <a:rPr lang="en-US" altLang="zh-CN" dirty="0" err="1"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ea typeface="微软雅黑" panose="020B0503020204020204" pitchFamily="34" charset="-122"/>
              </a:rPr>
              <a:t>);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ea typeface="微软雅黑" panose="020B0503020204020204" pitchFamily="34" charset="-122"/>
              </a:rPr>
              <a:t>scanf</a:t>
            </a:r>
            <a:r>
              <a:rPr lang="en-US" altLang="zh-CN" dirty="0">
                <a:ea typeface="微软雅黑" panose="020B0503020204020204" pitchFamily="34" charset="-122"/>
              </a:rPr>
              <a:t>("%</a:t>
            </a:r>
            <a:r>
              <a:rPr lang="en-US" altLang="zh-CN" dirty="0" err="1">
                <a:ea typeface="微软雅黑" panose="020B0503020204020204" pitchFamily="34" charset="-122"/>
              </a:rPr>
              <a:t>d",&amp;n</a:t>
            </a:r>
            <a:r>
              <a:rPr lang="en-US" altLang="zh-CN" dirty="0">
                <a:ea typeface="微软雅黑" panose="020B0503020204020204" pitchFamily="34" charset="-122"/>
              </a:rPr>
              <a:t>);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	change(n);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	return 0;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}</a:t>
            </a:r>
            <a:endParaRPr lang="en-US" altLang="zh-CN" dirty="0">
              <a:ea typeface="微软雅黑" panose="020B0503020204020204" pitchFamily="34" charset="-122"/>
            </a:endParaRPr>
          </a:p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58603" y="2090804"/>
            <a:ext cx="3034805" cy="286232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void change(</a:t>
            </a:r>
            <a:r>
              <a:rPr lang="en-US" altLang="zh-CN" dirty="0" err="1"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ea typeface="微软雅黑" panose="020B0503020204020204" pitchFamily="34" charset="-122"/>
              </a:rPr>
              <a:t> n)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{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ea typeface="微软雅黑" panose="020B0503020204020204" pitchFamily="34" charset="-122"/>
              </a:rPr>
              <a:t>int</a:t>
            </a:r>
            <a:r>
              <a:rPr lang="en-US" altLang="zh-CN" dirty="0"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ea typeface="微软雅黑" panose="020B0503020204020204" pitchFamily="34" charset="-122"/>
              </a:rPr>
              <a:t>i</a:t>
            </a:r>
            <a:r>
              <a:rPr lang="en-US" altLang="zh-CN" dirty="0">
                <a:ea typeface="微软雅黑" panose="020B0503020204020204" pitchFamily="34" charset="-122"/>
              </a:rPr>
              <a:t>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ea typeface="微软雅黑" panose="020B0503020204020204" pitchFamily="34" charset="-122"/>
              </a:rPr>
              <a:t>i</a:t>
            </a:r>
            <a:r>
              <a:rPr lang="en-US" altLang="zh-CN" dirty="0">
                <a:ea typeface="微软雅黑" panose="020B0503020204020204" pitchFamily="34" charset="-122"/>
              </a:rPr>
              <a:t>=n/10;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ea typeface="微软雅黑" panose="020B0503020204020204" pitchFamily="34" charset="-122"/>
              </a:rPr>
              <a:t>if</a:t>
            </a:r>
            <a:r>
              <a:rPr lang="en-US" altLang="zh-CN" dirty="0"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ea typeface="微软雅黑" panose="020B0503020204020204" pitchFamily="34" charset="-122"/>
              </a:rPr>
              <a:t>i</a:t>
            </a:r>
            <a:r>
              <a:rPr lang="en-US" altLang="zh-CN" dirty="0">
                <a:ea typeface="微软雅黑" panose="020B0503020204020204" pitchFamily="34" charset="-122"/>
              </a:rPr>
              <a:t>!=0)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	change(</a:t>
            </a:r>
            <a:r>
              <a:rPr lang="en-US" altLang="zh-CN" dirty="0" err="1">
                <a:ea typeface="微软雅黑" panose="020B0503020204020204" pitchFamily="34" charset="-122"/>
              </a:rPr>
              <a:t>i</a:t>
            </a:r>
            <a:r>
              <a:rPr lang="en-US" altLang="zh-CN" dirty="0">
                <a:ea typeface="微软雅黑" panose="020B0503020204020204" pitchFamily="34" charset="-122"/>
              </a:rPr>
              <a:t>);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ea typeface="微软雅黑" panose="020B0503020204020204" pitchFamily="34" charset="-122"/>
              </a:rPr>
              <a:t>putchar</a:t>
            </a:r>
            <a:r>
              <a:rPr lang="en-US" altLang="zh-CN" dirty="0">
                <a:ea typeface="微软雅黑" panose="020B0503020204020204" pitchFamily="34" charset="-122"/>
              </a:rPr>
              <a:t>(</a:t>
            </a:r>
            <a:r>
              <a:rPr lang="en-US" altLang="zh-CN" dirty="0" err="1">
                <a:ea typeface="微软雅黑" panose="020B0503020204020204" pitchFamily="34" charset="-122"/>
              </a:rPr>
              <a:t>n%10</a:t>
            </a:r>
            <a:r>
              <a:rPr lang="en-US" altLang="zh-CN" dirty="0">
                <a:ea typeface="微软雅黑" panose="020B0503020204020204" pitchFamily="34" charset="-122"/>
              </a:rPr>
              <a:t>+'0');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ea typeface="微软雅黑" panose="020B0503020204020204" pitchFamily="34" charset="-122"/>
              </a:rPr>
              <a:t>putchar</a:t>
            </a:r>
            <a:r>
              <a:rPr lang="en-US" altLang="zh-CN" dirty="0">
                <a:ea typeface="微软雅黑" panose="020B0503020204020204" pitchFamily="34" charset="-122"/>
              </a:rPr>
              <a:t>(' '); 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}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0" y="0"/>
            <a:ext cx="9144000" cy="48320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ea typeface="微软雅黑" panose="020B0503020204020204" pitchFamily="34" charset="-122"/>
              </a:rPr>
              <a:t>例</a:t>
            </a:r>
            <a:r>
              <a:rPr lang="en-US" altLang="zh-CN" sz="2800" dirty="0">
                <a:ea typeface="微软雅黑" panose="020B0503020204020204" pitchFamily="34" charset="-122"/>
              </a:rPr>
              <a:t>9 </a:t>
            </a:r>
            <a:r>
              <a:rPr lang="zh-CN" altLang="en-US" sz="2800" dirty="0">
                <a:ea typeface="微软雅黑" panose="020B0503020204020204" pitchFamily="34" charset="-122"/>
              </a:rPr>
              <a:t>输入一个三行四列的矩阵，求出每一行和每一列中的最大值，将这些最大值中的最小值输出。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endParaRPr lang="en-US" altLang="zh-CN" sz="2800" dirty="0">
              <a:ea typeface="微软雅黑" panose="020B0503020204020204" pitchFamily="34" charset="-122"/>
            </a:endParaRPr>
          </a:p>
          <a:p>
            <a:r>
              <a:rPr lang="zh-CN" altLang="en-US" sz="2800" dirty="0">
                <a:ea typeface="微软雅黑" panose="020B0503020204020204" pitchFamily="34" charset="-122"/>
              </a:rPr>
              <a:t>例如，矩阵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endParaRPr lang="en-US" altLang="zh-CN" sz="2800" dirty="0">
              <a:ea typeface="微软雅黑" panose="020B0503020204020204" pitchFamily="34" charset="-122"/>
            </a:endParaRPr>
          </a:p>
          <a:p>
            <a:r>
              <a:rPr lang="en-US" altLang="zh-CN" sz="2800" dirty="0">
                <a:ea typeface="微软雅黑" panose="020B0503020204020204" pitchFamily="34" charset="-122"/>
              </a:rPr>
              <a:t>13 12 45 31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r>
              <a:rPr lang="en-US" altLang="zh-CN" sz="2800" dirty="0">
                <a:ea typeface="微软雅黑" panose="020B0503020204020204" pitchFamily="34" charset="-122"/>
              </a:rPr>
              <a:t>11 16 32  -9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r>
              <a:rPr lang="en-US" altLang="zh-CN" sz="2800" dirty="0">
                <a:ea typeface="微软雅黑" panose="020B0503020204020204" pitchFamily="34" charset="-122"/>
              </a:rPr>
              <a:t>10 58 31 29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endParaRPr lang="en-US" altLang="zh-CN" sz="2800" dirty="0">
              <a:ea typeface="微软雅黑" panose="020B0503020204020204" pitchFamily="34" charset="-122"/>
            </a:endParaRPr>
          </a:p>
          <a:p>
            <a:r>
              <a:rPr lang="zh-CN" altLang="en-US" sz="2800" dirty="0">
                <a:ea typeface="微软雅黑" panose="020B0503020204020204" pitchFamily="34" charset="-122"/>
              </a:rPr>
              <a:t>行和列的最大值分别为 </a:t>
            </a:r>
            <a:r>
              <a:rPr lang="en-US" altLang="zh-CN" sz="2800" dirty="0">
                <a:ea typeface="微软雅黑" panose="020B0503020204020204" pitchFamily="34" charset="-122"/>
              </a:rPr>
              <a:t>45,32,58,13,58,45,31</a:t>
            </a:r>
            <a:endParaRPr lang="en-US" altLang="zh-CN" sz="2800" dirty="0">
              <a:ea typeface="微软雅黑" panose="020B0503020204020204" pitchFamily="34" charset="-122"/>
            </a:endParaRPr>
          </a:p>
          <a:p>
            <a:r>
              <a:rPr lang="zh-CN" altLang="en-US" sz="2800" dirty="0">
                <a:ea typeface="微软雅黑" panose="020B0503020204020204" pitchFamily="34" charset="-122"/>
              </a:rPr>
              <a:t>则输出为 </a:t>
            </a:r>
            <a:r>
              <a:rPr lang="en-US" altLang="zh-CN" sz="2800" dirty="0">
                <a:ea typeface="微软雅黑" panose="020B0503020204020204" pitchFamily="34" charset="-122"/>
              </a:rPr>
              <a:t>13</a:t>
            </a:r>
            <a:endParaRPr lang="en-US" altLang="zh-CN" sz="2800" dirty="0"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27016" y="5033815"/>
            <a:ext cx="6681637" cy="120032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思路：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1.</a:t>
            </a:r>
            <a:r>
              <a:rPr lang="zh-CN" altLang="en-US" sz="2400" dirty="0">
                <a:solidFill>
                  <a:srgbClr val="FF0000"/>
                </a:solidFill>
              </a:rPr>
              <a:t>设定一个一维数组存储每行每列的最大值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2. </a:t>
            </a:r>
            <a:r>
              <a:rPr lang="zh-CN" altLang="en-US" sz="2400" dirty="0">
                <a:solidFill>
                  <a:srgbClr val="FF0000"/>
                </a:solidFill>
              </a:rPr>
              <a:t>采用类似选择排序的思路寻找最大值或最小值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97136" y="91359"/>
            <a:ext cx="4176742" cy="6740307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" panose="020B0503020204020204" pitchFamily="34" charset="-122"/>
              </a:rPr>
              <a:t>#include &lt;</a:t>
            </a:r>
            <a:r>
              <a:rPr lang="en-US" altLang="zh-CN" dirty="0" err="1">
                <a:ea typeface="微软雅黑" panose="020B0503020204020204" pitchFamily="34" charset="-122"/>
              </a:rPr>
              <a:t>stdio.h</a:t>
            </a:r>
            <a:r>
              <a:rPr lang="en-US" altLang="zh-CN" dirty="0">
                <a:ea typeface="微软雅黑" panose="020B0503020204020204" pitchFamily="34" charset="-122"/>
              </a:rPr>
              <a:t>&gt;</a:t>
            </a:r>
            <a:endParaRPr lang="en-US" altLang="zh-CN" dirty="0">
              <a:ea typeface="微软雅黑" panose="020B0503020204020204" pitchFamily="34" charset="-122"/>
            </a:endParaRPr>
          </a:p>
          <a:p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int main()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{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	int array[3][4],data[7],</a:t>
            </a:r>
            <a:r>
              <a:rPr lang="en-US" altLang="zh-CN" dirty="0" err="1">
                <a:ea typeface="微软雅黑" panose="020B0503020204020204" pitchFamily="34" charset="-122"/>
              </a:rPr>
              <a:t>i,j,k,m</a:t>
            </a:r>
            <a:r>
              <a:rPr lang="en-US" altLang="zh-CN" dirty="0">
                <a:ea typeface="微软雅黑" panose="020B0503020204020204" pitchFamily="34" charset="-122"/>
              </a:rPr>
              <a:t>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	for(</a:t>
            </a:r>
            <a:r>
              <a:rPr lang="en-US" altLang="zh-CN" dirty="0" err="1">
                <a:ea typeface="微软雅黑" panose="020B0503020204020204" pitchFamily="34" charset="-122"/>
              </a:rPr>
              <a:t>i</a:t>
            </a:r>
            <a:r>
              <a:rPr lang="en-US" altLang="zh-CN" dirty="0">
                <a:ea typeface="微软雅黑" panose="020B0503020204020204" pitchFamily="34" charset="-122"/>
              </a:rPr>
              <a:t>=0;i&lt;3;i++)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	for(j=0;j&lt;4;j++)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ea typeface="微软雅黑" panose="020B0503020204020204" pitchFamily="34" charset="-122"/>
              </a:rPr>
              <a:t>scanf</a:t>
            </a:r>
            <a:r>
              <a:rPr lang="en-US" altLang="zh-CN" dirty="0">
                <a:ea typeface="微软雅黑" panose="020B0503020204020204" pitchFamily="34" charset="-122"/>
              </a:rPr>
              <a:t>("%</a:t>
            </a:r>
            <a:r>
              <a:rPr lang="en-US" altLang="zh-CN" dirty="0" err="1">
                <a:ea typeface="微软雅黑" panose="020B0503020204020204" pitchFamily="34" charset="-122"/>
              </a:rPr>
              <a:t>d",&amp;array</a:t>
            </a:r>
            <a:r>
              <a:rPr lang="en-US" altLang="zh-CN" dirty="0">
                <a:ea typeface="微软雅黑" panose="020B0503020204020204" pitchFamily="34" charset="-122"/>
              </a:rPr>
              <a:t>[</a:t>
            </a:r>
            <a:r>
              <a:rPr lang="en-US" altLang="zh-CN" dirty="0" err="1">
                <a:ea typeface="微软雅黑" panose="020B0503020204020204" pitchFamily="34" charset="-122"/>
              </a:rPr>
              <a:t>i</a:t>
            </a:r>
            <a:r>
              <a:rPr lang="en-US" altLang="zh-CN" dirty="0">
                <a:ea typeface="微软雅黑" panose="020B0503020204020204" pitchFamily="34" charset="-122"/>
              </a:rPr>
              <a:t>][j]);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	for(</a:t>
            </a:r>
            <a:r>
              <a:rPr lang="en-US" altLang="zh-CN" dirty="0" err="1">
                <a:ea typeface="微软雅黑" panose="020B0503020204020204" pitchFamily="34" charset="-122"/>
              </a:rPr>
              <a:t>i</a:t>
            </a:r>
            <a:r>
              <a:rPr lang="en-US" altLang="zh-CN" dirty="0">
                <a:ea typeface="微软雅黑" panose="020B0503020204020204" pitchFamily="34" charset="-122"/>
              </a:rPr>
              <a:t>=0,m=0;i&lt;3;i++,m++)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	{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		k=0;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		for(j=0;j&lt;4;j++)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		if(array[</a:t>
            </a:r>
            <a:r>
              <a:rPr lang="en-US" altLang="zh-CN" dirty="0" err="1">
                <a:ea typeface="微软雅黑" panose="020B0503020204020204" pitchFamily="34" charset="-122"/>
              </a:rPr>
              <a:t>i</a:t>
            </a:r>
            <a:r>
              <a:rPr lang="en-US" altLang="zh-CN" dirty="0">
                <a:ea typeface="微软雅黑" panose="020B0503020204020204" pitchFamily="34" charset="-122"/>
              </a:rPr>
              <a:t>][j]&gt;array[</a:t>
            </a:r>
            <a:r>
              <a:rPr lang="en-US" altLang="zh-CN" dirty="0" err="1">
                <a:ea typeface="微软雅黑" panose="020B0503020204020204" pitchFamily="34" charset="-122"/>
              </a:rPr>
              <a:t>i</a:t>
            </a:r>
            <a:r>
              <a:rPr lang="en-US" altLang="zh-CN" dirty="0">
                <a:ea typeface="微软雅黑" panose="020B0503020204020204" pitchFamily="34" charset="-122"/>
              </a:rPr>
              <a:t>][k])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		k=j;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		data[m]=array[</a:t>
            </a:r>
            <a:r>
              <a:rPr lang="en-US" altLang="zh-CN" dirty="0" err="1">
                <a:ea typeface="微软雅黑" panose="020B0503020204020204" pitchFamily="34" charset="-122"/>
              </a:rPr>
              <a:t>i</a:t>
            </a:r>
            <a:r>
              <a:rPr lang="en-US" altLang="zh-CN" dirty="0">
                <a:ea typeface="微软雅黑" panose="020B0503020204020204" pitchFamily="34" charset="-122"/>
              </a:rPr>
              <a:t>][k];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	}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	for(j=0,m=3;j&lt;4;j++,m++)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	{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		k=0;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		for(</a:t>
            </a:r>
            <a:r>
              <a:rPr lang="en-US" altLang="zh-CN" dirty="0" err="1">
                <a:ea typeface="微软雅黑" panose="020B0503020204020204" pitchFamily="34" charset="-122"/>
              </a:rPr>
              <a:t>i</a:t>
            </a:r>
            <a:r>
              <a:rPr lang="en-US" altLang="zh-CN" dirty="0">
                <a:ea typeface="微软雅黑" panose="020B0503020204020204" pitchFamily="34" charset="-122"/>
              </a:rPr>
              <a:t>=0;i&lt;3;i++)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		if(array[</a:t>
            </a:r>
            <a:r>
              <a:rPr lang="en-US" altLang="zh-CN" dirty="0" err="1">
                <a:ea typeface="微软雅黑" panose="020B0503020204020204" pitchFamily="34" charset="-122"/>
              </a:rPr>
              <a:t>i</a:t>
            </a:r>
            <a:r>
              <a:rPr lang="en-US" altLang="zh-CN" dirty="0">
                <a:ea typeface="微软雅黑" panose="020B0503020204020204" pitchFamily="34" charset="-122"/>
              </a:rPr>
              <a:t>][j]&gt;array[k][j])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		k=</a:t>
            </a:r>
            <a:r>
              <a:rPr lang="en-US" altLang="zh-CN" dirty="0" err="1">
                <a:ea typeface="微软雅黑" panose="020B0503020204020204" pitchFamily="34" charset="-122"/>
              </a:rPr>
              <a:t>i</a:t>
            </a:r>
            <a:r>
              <a:rPr lang="en-US" altLang="zh-CN" dirty="0">
                <a:ea typeface="微软雅黑" panose="020B0503020204020204" pitchFamily="34" charset="-122"/>
              </a:rPr>
              <a:t>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		data[m]=array[k][j];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	}</a:t>
            </a:r>
            <a:endParaRPr lang="en-US" altLang="zh-CN" dirty="0"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72000" y="91359"/>
            <a:ext cx="4176742" cy="2308324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ea typeface="微软雅黑" panose="020B0503020204020204" pitchFamily="34" charset="-122"/>
              </a:rPr>
              <a:t>	k=0;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	for(m=0;m&lt;7;m++)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	if(data[m]&lt;data[k])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	k=m;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	</a:t>
            </a:r>
            <a:r>
              <a:rPr lang="en-US" altLang="zh-CN" dirty="0" err="1">
                <a:ea typeface="微软雅黑" panose="020B0503020204020204" pitchFamily="34" charset="-122"/>
              </a:rPr>
              <a:t>printf</a:t>
            </a:r>
            <a:r>
              <a:rPr lang="en-US" altLang="zh-CN" dirty="0">
                <a:ea typeface="微软雅黑" panose="020B0503020204020204" pitchFamily="34" charset="-122"/>
              </a:rPr>
              <a:t>("%</a:t>
            </a:r>
            <a:r>
              <a:rPr lang="en-US" altLang="zh-CN" dirty="0" err="1">
                <a:ea typeface="微软雅黑" panose="020B0503020204020204" pitchFamily="34" charset="-122"/>
              </a:rPr>
              <a:t>d",data</a:t>
            </a:r>
            <a:r>
              <a:rPr lang="en-US" altLang="zh-CN" dirty="0">
                <a:ea typeface="微软雅黑" panose="020B0503020204020204" pitchFamily="34" charset="-122"/>
              </a:rPr>
              <a:t>[k]);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	return 0;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	</a:t>
            </a:r>
            <a:endParaRPr lang="en-US" altLang="zh-CN" dirty="0">
              <a:ea typeface="微软雅黑" panose="020B0503020204020204" pitchFamily="34" charset="-122"/>
            </a:endParaRPr>
          </a:p>
          <a:p>
            <a:r>
              <a:rPr lang="en-US" altLang="zh-CN" dirty="0">
                <a:ea typeface="微软雅黑" panose="020B0503020204020204" pitchFamily="34" charset="-122"/>
              </a:rPr>
              <a:t>}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603" y="2658610"/>
            <a:ext cx="4353533" cy="1209844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 bwMode="auto">
          <a:xfrm>
            <a:off x="-1853415" y="2658745"/>
            <a:ext cx="1113298" cy="26857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-3147252" y="3528775"/>
            <a:ext cx="1113298" cy="26857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-2464293" y="4003023"/>
            <a:ext cx="1911306" cy="26857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-3430462" y="5274042"/>
            <a:ext cx="1911306" cy="26857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-1853779" y="4746741"/>
            <a:ext cx="1111600" cy="26857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-2965680" y="1438124"/>
            <a:ext cx="1111600" cy="26857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-5107002" y="2206435"/>
            <a:ext cx="1960513" cy="26857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-2305877" y="6182554"/>
            <a:ext cx="864183" cy="26857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-3479113" y="5005444"/>
            <a:ext cx="1960513" cy="26857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-3734773" y="1706995"/>
            <a:ext cx="1960513" cy="26857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-846600" y="387501"/>
            <a:ext cx="751545" cy="26857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 bldLvl="0" animBg="1"/>
      <p:bldP spid="12" grpId="0" bldLvl="0" animBg="1"/>
      <p:bldP spid="13" grpId="0" bldLvl="0" animBg="1"/>
      <p:bldP spid="14" grpId="0" bldLvl="0" animBg="1"/>
      <p:bldP spid="15" grpId="0" bldLvl="0" animBg="1"/>
      <p:bldP spid="16" grpId="0" bldLvl="0" animBg="1"/>
      <p:bldP spid="17" grpId="0" bldLvl="0" animBg="1"/>
      <p:bldP spid="1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52400" y="152400"/>
            <a:ext cx="5334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ea typeface="微软雅黑" panose="020B0503020204020204" pitchFamily="34" charset="-122"/>
              </a:rPr>
              <a:t>如何定义？</a:t>
            </a:r>
            <a:endParaRPr lang="zh-CN" altLang="en-US" sz="28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457200" y="1236017"/>
            <a:ext cx="8305800" cy="46166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54510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数据类型符  数组名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kumimoji="1" lang="zh-CN" altLang="en-US" sz="24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57200" y="2302817"/>
            <a:ext cx="8305800" cy="46166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54510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数据类型符  数组名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1] [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2]</a:t>
            </a:r>
            <a:r>
              <a:rPr kumimoji="1" lang="en-US" altLang="zh-CN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kumimoji="1" lang="zh-CN" altLang="en-US" sz="24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57200" y="3208338"/>
            <a:ext cx="8305800" cy="86042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54510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char  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字符数组名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1]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kumimoji="1" lang="zh-CN" altLang="en-US" sz="24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char  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字符数组名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1][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常量表达式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2]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kumimoji="1" lang="zh-CN" altLang="en-US" sz="24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72" name="Text Box 8" descr="信纸"/>
          <p:cNvSpPr txBox="1">
            <a:spLocks noChangeArrowheads="1"/>
          </p:cNvSpPr>
          <p:nvPr/>
        </p:nvSpPr>
        <p:spPr bwMode="auto">
          <a:xfrm>
            <a:off x="822325" y="4611688"/>
            <a:ext cx="7407275" cy="830997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在字符数组中存放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字符串常量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数组大小至少比字符串长度大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，用于存放字符串终止标志</a:t>
            </a:r>
            <a:r>
              <a:rPr lang="zh-CN" altLang="en-US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‘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\0</a:t>
            </a:r>
            <a:r>
              <a:rPr lang="en-US" altLang="zh-CN" sz="2400" b="1" dirty="0">
                <a:solidFill>
                  <a:srgbClr val="FF0000"/>
                </a:solidFill>
                <a:ea typeface="微软雅黑" panose="020B0503020204020204" pitchFamily="34" charset="-122"/>
              </a:rPr>
              <a:t>’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11269" grpId="0" animBg="1" autoUpdateAnimBg="0"/>
      <p:bldP spid="11270" grpId="0" animBg="1" autoUpdateAnimBg="0"/>
      <p:bldP spid="11271" grpId="0" animBg="1" autoUpdateAnimBg="0"/>
      <p:bldP spid="112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152400" y="152400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ea typeface="微软雅黑" panose="020B0503020204020204" pitchFamily="34" charset="-122"/>
              </a:rPr>
              <a:t>如何引用？</a:t>
            </a:r>
            <a:endParaRPr lang="zh-CN" altLang="en-US" sz="2800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619250" y="1655117"/>
            <a:ext cx="5545138" cy="46166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54510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数组变量名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kumimoji="1" lang="en-US" altLang="zh-CN" sz="24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1600200" y="2874317"/>
            <a:ext cx="5545138" cy="46166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54510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数组变量名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1][</a:t>
            </a: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下标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2]</a:t>
            </a:r>
            <a:endParaRPr kumimoji="1" lang="en-US" altLang="zh-CN" sz="24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/>
      <p:bldP spid="12293" grpId="0" animBg="1" autoUpdateAnimBg="0"/>
      <p:bldP spid="12294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71600" y="476672"/>
            <a:ext cx="4572000" cy="341632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#include &lt;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stdio.h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#include &lt;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string.h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main()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{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char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[10]="1234";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gets(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en-US" altLang="zh-CN" b="1" dirty="0" err="1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strcat</a:t>
            </a:r>
            <a:r>
              <a:rPr lang="zh-CN" altLang="en-US" b="1" dirty="0">
                <a:solidFill>
                  <a:srgbClr val="00B05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为连接两个字符串</a:t>
            </a:r>
            <a:endParaRPr lang="en-US" altLang="zh-CN" b="1" dirty="0">
              <a:solidFill>
                <a:srgbClr val="00B05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strcat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(str,"678");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printf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("%s\n",</a:t>
            </a:r>
            <a:r>
              <a:rPr lang="en-US" altLang="zh-CN" b="1" dirty="0" err="1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str</a:t>
            </a:r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    return 0;</a:t>
            </a:r>
            <a:endParaRPr lang="en-US" altLang="zh-CN" b="1" dirty="0">
              <a:solidFill>
                <a:srgbClr val="00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r>
              <a:rPr lang="en-US" altLang="zh-CN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  <a:endParaRPr lang="zh-CN" altLang="en-US" b="1" dirty="0">
              <a:solidFill>
                <a:srgbClr val="00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6776" y="3892986"/>
            <a:ext cx="4586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若输入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XYZ</a:t>
            </a:r>
            <a:r>
              <a:rPr lang="zh-CN" altLang="en-US" sz="20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，则运行结果为</a:t>
            </a:r>
            <a:r>
              <a:rPr lang="en-US" altLang="zh-CN" sz="2000" b="1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_________</a:t>
            </a:r>
            <a:endParaRPr lang="zh-CN" altLang="en-US" sz="2000" b="1" dirty="0">
              <a:solidFill>
                <a:srgbClr val="00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-1620688" y="5157192"/>
            <a:ext cx="1290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XYZ678</a:t>
            </a:r>
            <a:endParaRPr lang="zh-CN" altLang="en-US" sz="2400" b="1" dirty="0">
              <a:solidFill>
                <a:srgbClr val="C0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2 -0.03357 C 0.00972 -0.05162 0.01476 -0.06968 0.01997 -0.08773 C 0.02101 -0.09144 0.02014 -0.09306 0.02327 -0.09398 C 0.02466 -0.09931 0.02552 -0.10255 0.02934 -0.10556 C 0.03125 -0.10996 0.03611 -0.1132 0.03993 -0.11459 C 0.04236 -0.11644 0.04514 -0.11759 0.04792 -0.11806 C 0.05452 -0.11921 0.06788 -0.12084 0.06788 -0.1206 C 0.08334 -0.12014 0.09028 -0.11898 0.1033 -0.11713 C 0.10886 -0.11505 0.10278 -0.11713 0.11198 -0.11551 C 0.11823 -0.11435 0.12431 -0.11134 0.13056 -0.10996 C 0.13438 -0.10695 0.13802 -0.10602 0.14236 -0.10463 C 0.14584 -0.10209 0.14358 -0.10347 0.14861 -0.10116 C 0.14913 -0.10093 0.15035 -0.10023 0.15035 -0.1 C 0.15348 -0.0963 0.15903 -0.0956 0.16302 -0.09398 C 0.17153 -0.08796 0.18038 -0.0838 0.18993 -0.08171 C 0.19358 -0.07963 0.19636 -0.07894 0.20052 -0.07801 C 0.20382 -0.07523 0.20747 -0.07523 0.21198 -0.07454 C 0.21979 -0.07199 0.2283 -0.07107 0.23663 -0.07014 C 0.27795 -0.05857 0.32327 -0.06296 0.36528 -0.06204 C 0.39028 -0.06042 0.41493 -0.05926 0.43993 -0.05857 C 0.46424 -0.05903 0.48837 -0.05949 0.51233 -0.06019 C 0.52657 -0.06065 0.54045 -0.06482 0.55417 -0.06551 C 0.56094 -0.06898 0.56841 -0.06875 0.57535 -0.07014 C 0.57917 -0.07107 0.58299 -0.07292 0.58733 -0.07361 C 0.59028 -0.075 0.59341 -0.07616 0.59618 -0.07709 C 0.59844 -0.07917 0.60122 -0.0831 0.60365 -0.08426 C 0.60504 -0.09005 0.61476 -0.09931 0.61788 -0.10463 C 0.62084 -0.11042 0.61806 -0.10857 0.62188 -0.10996 C 0.62309 -0.11644 0.62084 -0.1088 0.62535 -0.11551 C 0.62535 -0.11621 0.62535 -0.11736 0.62552 -0.11806 C 0.62726 -0.12084 0.62917 -0.12315 0.63038 -0.12616 C 0.63212 -0.13403 0.63038 -0.13171 0.63351 -0.13496 C 0.63525 -0.14121 0.63663 -0.14722 0.63785 -0.15371 C 0.6375 -0.16528 0.63663 -0.17338 0.63351 -0.1838 C 0.63334 -0.18472 0.63247 -0.18426 0.63195 -0.18472 C 0.62986 -0.18611 0.62535 -0.1882 0.62535 -0.18796 C 0.62049 -0.19236 0.61962 -0.19283 0.62257 -0.19097 " pathEditMode="relative" rAng="0" ptsTypes="ffffffffffffffffffffffffffffffffffff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667" y="-79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699792" y="289707"/>
            <a:ext cx="4572000" cy="590931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#include &lt;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stdio.h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&gt;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#define  NUM   10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void main ( )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{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a[NUM],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, j, t;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("input %d numbers: \n", NUM);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for (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&lt; NUM;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++) 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("%d", &amp;a[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]);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for (</a:t>
            </a:r>
            <a:r>
              <a:rPr lang="en-US" altLang="zh-CN" dirty="0" err="1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= 1; </a:t>
            </a:r>
            <a:r>
              <a:rPr lang="en-US" altLang="zh-CN" dirty="0" err="1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&lt; NUM; </a:t>
            </a:r>
            <a:r>
              <a:rPr lang="en-US" altLang="zh-CN" dirty="0" err="1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++)           </a:t>
            </a:r>
            <a:endParaRPr lang="en-US" altLang="zh-CN" dirty="0">
              <a:solidFill>
                <a:srgbClr val="FF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 </a:t>
            </a:r>
            <a:r>
              <a:rPr lang="en-US" altLang="zh-CN" b="1" dirty="0">
                <a:solidFill>
                  <a:srgbClr val="7030A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for (j = 0; j &lt;</a:t>
            </a:r>
            <a:r>
              <a:rPr lang="en-US" altLang="zh-CN" b="1" u="sng" dirty="0">
                <a:solidFill>
                  <a:srgbClr val="7030A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                 ;</a:t>
            </a:r>
            <a:r>
              <a:rPr lang="en-US" altLang="zh-CN" b="1" dirty="0">
                <a:solidFill>
                  <a:srgbClr val="7030A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en-US" altLang="zh-CN" b="1" dirty="0" err="1">
                <a:solidFill>
                  <a:srgbClr val="7030A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j++</a:t>
            </a:r>
            <a:r>
              <a:rPr lang="en-US" altLang="zh-CN" b="1" dirty="0">
                <a:solidFill>
                  <a:srgbClr val="7030A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) </a:t>
            </a:r>
            <a:endParaRPr lang="en-US" altLang="zh-CN" b="1" dirty="0">
              <a:solidFill>
                <a:srgbClr val="7030A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     if ( </a:t>
            </a:r>
            <a:r>
              <a:rPr lang="en-US" altLang="zh-CN" u="sng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                 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)   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    {  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       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defRPr/>
            </a:pP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     }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("the sorted numbers:\n");  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for (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&lt; NUM;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++)  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("%d ", a[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]);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}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endParaRPr lang="zh-CN" altLang="en-US" b="1" dirty="0">
              <a:solidFill>
                <a:srgbClr val="000000"/>
              </a:solidFill>
              <a:latin typeface="Courier New" panose="02070309020205020404" pitchFamily="49" charset="0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29200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ea typeface="微软雅黑" panose="020B0503020204020204" pitchFamily="34" charset="-122"/>
              </a:rPr>
              <a:t>冒泡排序法</a:t>
            </a:r>
            <a:endParaRPr lang="en-US" altLang="zh-CN" b="1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r>
              <a:rPr lang="zh-CN" altLang="en-US" b="1" i="1" dirty="0">
                <a:solidFill>
                  <a:srgbClr val="FF0000"/>
                </a:solidFill>
                <a:ea typeface="微软雅黑" panose="020B0503020204020204" pitchFamily="34" charset="-122"/>
              </a:rPr>
              <a:t> 从小到大</a:t>
            </a:r>
            <a:endParaRPr lang="zh-CN" altLang="en-US" b="1" i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692696" y="3059696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7030A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NUM - </a:t>
            </a:r>
            <a:r>
              <a:rPr lang="en-US" altLang="zh-CN" b="1" dirty="0" err="1">
                <a:solidFill>
                  <a:srgbClr val="7030A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</a:t>
            </a:r>
            <a:endParaRPr lang="zh-CN" altLang="en-US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709194" y="4077072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a[j] &gt; a[j+1]</a:t>
            </a:r>
            <a:endParaRPr lang="zh-CN" altLang="en-US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684568" y="2505698"/>
            <a:ext cx="13500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t = a[j];</a:t>
            </a:r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a[j] = a[j+1];</a:t>
            </a:r>
            <a:endParaRPr lang="en-US" altLang="zh-CN" b="1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a[j+1] = t;</a:t>
            </a:r>
            <a:endParaRPr lang="zh-CN" altLang="en-US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3 -0.03376 C -0.00121 -0.03792 0.00174 -0.04162 0.00295 -0.04647 C 0.00452 -0.05272 0.00504 -0.05988 0.00781 -0.06543 C 0.01979 -0.08994 0.03108 -0.11468 0.04427 -0.13734 C 0.04913 -0.14566 0.05382 -0.15954 0.06007 -0.16694 C 0.06892 -0.17734 0.08073 -0.1852 0.09063 -0.19237 C 0.09705 -0.19699 0.10104 -0.20439 0.10781 -0.20717 C 0.12778 -0.22474 0.16754 -0.21873 0.18698 -0.21988 C 0.25417 -0.21919 0.32153 -0.21896 0.38854 -0.21757 C 0.39097 -0.21757 0.39288 -0.21595 0.39514 -0.21549 C 0.41893 -0.20994 0.44254 -0.20486 0.46649 -0.19861 C 0.47292 -0.19699 0.47917 -0.19399 0.48542 -0.19237 C 0.49219 -0.19052 0.50608 -0.18798 0.50608 -0.18775 C 0.50938 -0.18659 0.51233 -0.1852 0.51563 -0.18382 C 0.51719 -0.18312 0.52049 -0.18173 0.52049 -0.1815 C 0.52743 -0.17526 0.53594 -0.17272 0.5441 -0.16902 C 0.54566 -0.16832 0.54722 -0.16763 0.54896 -0.16694 C 0.55035 -0.16624 0.55226 -0.16555 0.55382 -0.16486 C 0.55521 -0.16416 0.55851 -0.16277 0.55851 -0.16254 C 0.56337 -0.15838 0.57309 -0.15191 0.57743 -0.1459 C 0.58316 -0.1378 0.58889 -0.13017 0.59514 -0.12254 C 0.59757 -0.11191 0.60434 -0.10566 0.6092 -0.09711 C 0.61059 -0.09503 0.61077 -0.09249 0.6125 -0.09087 C 0.61372 -0.08948 0.61563 -0.08948 0.61736 -0.08879 C 0.62083 -0.08162 0.62674 -0.07676 0.63299 -0.07399 C 0.63629 -0.06936 0.64115 -0.0659 0.64583 -0.06335 C 0.64879 -0.0615 0.65521 -0.05919 0.65521 -0.05896 C 0.6632 -0.05179 0.66458 -0.05503 0.66945 -0.04231 " pathEditMode="relative" rAng="0" ptsTypes="fffffffffffffffffffffffffff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628" y="-95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43 -0.02104 C 0.01007 -0.02544 0.0165 -0.02775 0.0224 -0.03769 C 0.03334 -0.05619 0.02778 -0.05179 0.03716 -0.05688 C 0.04306 -0.06705 0.05348 -0.07653 0.06181 -0.08139 C 0.08802 -0.11052 0.1217 -0.11422 0.15243 -0.117 C 0.16042 -0.11607 0.16893 -0.11584 0.17691 -0.11422 C 0.18212 -0.1133 0.18542 -0.10613 0.19028 -0.10335 C 0.19514 -0.0948 0.19948 -0.08648 0.20504 -0.07861 C 0.21198 -0.06844 0.21355 -0.06104 0.2217 -0.05688 C 0.22552 -0.05226 0.23039 -0.04324 0.2349 -0.04023 C 0.2448 -0.03399 0.25886 -0.03006 0.26945 -0.02682 C 0.27431 -0.02752 0.28733 -0.02659 0.29427 -0.03214 C 0.29601 -0.03376 0.2974 -0.03653 0.29914 -0.03769 C 0.30226 -0.04 0.30886 -0.04301 0.30886 -0.04278 C 0.3132 -0.04994 0.3165 -0.05387 0.3224 -0.05688 C 0.32639 -0.06729 0.33264 -0.07052 0.33872 -0.07861 C 0.34844 -0.09179 0.35782 -0.10775 0.36997 -0.11422 C 0.37657 -0.13041 0.36962 -0.117 0.37813 -0.12532 C 0.38438 -0.13133 0.38768 -0.14081 0.39497 -0.14451 C 0.39775 -0.14775 0.40018 -0.15214 0.40313 -0.15515 C 0.4073 -0.15908 0.41337 -0.16116 0.41806 -0.1637 C 0.42431 -0.17411 0.42952 -0.17827 0.43785 -0.18266 C 0.44844 -0.19468 0.46025 -0.19792 0.4724 -0.20463 C 0.50122 -0.20278 0.50382 -0.20509 0.52344 -0.19931 C 0.53907 -0.19445 0.55261 -0.18335 0.56789 -0.18012 C 0.57275 -0.17711 0.57309 -0.17827 0.57622 -0.17179 C 0.57743 -0.16925 0.57969 -0.1637 0.57969 -0.16324 " pathEditMode="relative" rAng="0" ptsTypes="ffffffffffffffffffffffffff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54" y="-92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934 -0.10543 C -0.03368 -0.1096 -0.04254 -0.12023 -0.04809 -0.12278 C -0.05434 -0.12578 -0.06059 -0.12879 -0.06684 -0.13156 C -0.07309 -0.13757 -0.07986 -0.13896 -0.08698 -0.14243 C -0.08872 -0.14312 -0.09011 -0.14405 -0.09184 -0.14474 C -0.09323 -0.14543 -0.09636 -0.14682 -0.09636 -0.14659 C -0.11389 -0.16347 -0.16216 -0.15145 -0.16962 -0.15122 C -0.18056 -0.14867 -0.19184 -0.14497 -0.20226 -0.14035 C -0.20382 -0.13896 -0.20521 -0.13711 -0.20695 -0.13596 C -0.20851 -0.13503 -0.21025 -0.13503 -0.21181 -0.13387 C -0.22865 -0.12069 -0.21459 -0.12809 -0.2257 -0.12278 C -0.23316 -0.11237 -0.24306 -0.10451 -0.24896 -0.09226 C -0.25209 -0.08578 -0.25382 -0.07908 -0.25695 -0.0726 C -0.26007 -0.05919 -0.26285 -0.04717 -0.26476 -0.0333 C -0.26424 -0.02104 -0.26389 -0.00856 -0.26302 0.0037 C -0.26164 0.02127 -0.2474 0.03376 -0.23664 0.03861 C -0.22361 0.05063 -0.21563 0.04439 -0.19775 0.043 C -0.19601 0.04231 -0.19445 0.04208 -0.19289 0.04092 C -0.18959 0.03838 -0.18368 0.03214 -0.18368 0.03237 C -0.17952 0.02358 -0.17205 0.01572 -0.16962 0.00601 C -0.16875 0.00162 -0.1665 -0.00717 -0.1665 -0.00694 C -0.16736 -0.02752 -0.16285 -0.04439 -0.17431 -0.05526 C -0.17743 -0.06775 -0.17361 -0.05572 -0.18056 -0.06821 C -0.18924 -0.08393 -0.18247 -0.07954 -0.1915 -0.08347 C -0.19427 -0.09642 -0.19046 -0.08555 -0.19775 -0.09226 C -0.20955 -0.10335 -0.19566 -0.09596 -0.20695 -0.10104 C -0.21598 -0.10937 -0.22605 -0.10983 -0.23664 -0.11191 C -0.25834 -0.11122 -0.28021 -0.11122 -0.30191 -0.10983 C -0.30886 -0.10937 -0.31719 -0.1059 -0.32396 -0.10312 C -0.32709 -0.10174 -0.33316 -0.09896 -0.33316 -0.09873 C -0.33473 -0.09757 -0.33611 -0.09572 -0.33785 -0.09457 C -0.34098 -0.09272 -0.34723 -0.09017 -0.34723 -0.08994 C -0.35382 -0.08416 -0.35868 -0.07815 -0.36598 -0.07491 C -0.37622 -0.06012 -0.36528 -0.07376 -0.37518 -0.06613 C -0.39115 -0.05364 -0.37882 -0.05989 -0.38924 -0.05526 C -0.3908 -0.05387 -0.39219 -0.05202 -0.39393 -0.05087 C -0.39532 -0.04971 -0.39723 -0.04994 -0.39861 -0.04856 C -0.41007 -0.03792 -0.39705 -0.04486 -0.40782 -0.04 C -0.41493 -0.03006 -0.42379 -0.02266 -0.43125 -0.01364 C -0.43629 -0.00786 -0.43837 -0.00139 -0.44393 0.0037 C -0.45243 0.02196 -0.44115 1.27168E-6 -0.45157 0.01457 C -0.46077 0.02751 -0.44462 0.01665 -0.46389 0.03422 C -0.46858 0.03838 -0.4698 0.03884 -0.47344 0.04532 C -0.4757 0.04948 -0.47743 0.05387 -0.47969 0.05826 C -0.48056 0.06058 -0.48282 0.06497 -0.48282 0.0652 C -0.48993 0.09595 -0.48542 0.13318 -0.46563 0.15214 C -0.46216 0.15954 -0.45434 0.1711 -0.44844 0.1741 C -0.44653 0.17526 -0.4441 0.17526 -0.44219 0.17618 C -0.43907 0.17757 -0.43299 0.18058 -0.43299 0.18081 C -0.40851 0.1785 -0.41493 0.18081 -0.40018 0.17618 C -0.3948 0.17457 -0.38455 0.16971 -0.38455 0.16994 C -0.38368 0.16763 -0.38299 0.16485 -0.38143 0.16324 C -0.38021 0.16185 -0.37796 0.16254 -0.37691 0.16092 C -0.37136 0.15306 -0.36997 0.14358 -0.36598 0.1348 C -0.36111 0.1022 -0.35539 0.05665 -0.37379 0.03006 C -0.38143 0.01873 -0.38855 0.00231 -0.40018 -0.00278 C -0.40469 -0.00486 -0.41424 -0.00925 -0.41424 -0.00902 C -0.4573 -0.00809 -0.49427 -0.00671 -0.53577 -0.00278 C -0.54671 0.00092 -0.55764 0.00139 -0.56841 0.00601 C -0.57153 0.0074 -0.57466 0.00902 -0.57778 0.0104 C -0.57934 0.0111 -0.58247 0.01248 -0.58247 0.01272 C -0.58802 0.0178 -0.59462 0.02243 -0.60105 0.02566 C -0.60539 0.03144 -0.61077 0.03514 -0.61511 0.04092 C -0.61823 0.04532 -0.62032 0.05179 -0.62448 0.05387 C -0.63316 0.05803 -0.64028 0.06659 -0.64792 0.07352 C -0.65278 0.07792 -0.6573 0.08231 -0.66198 0.0867 C -0.66337 0.08809 -0.66511 0.08971 -0.6665 0.0911 C -0.66806 0.09248 -0.67118 0.09549 -0.67118 0.09572 C -0.67587 0.10543 -0.68021 0.1126 -0.68525 0.12162 C -0.68924 0.12878 -0.69184 0.13688 -0.69601 0.14358 " pathEditMode="relative" rAng="0" ptsTypes="fffffffffffffffffffffffffffffffffffffffffffffffffffffffffffffffffffffA">
                                      <p:cBhvr>
                                        <p:cTn id="14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333" y="113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92006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00"/>
                </a:solidFill>
                <a:ea typeface="微软雅黑" panose="020B0503020204020204" pitchFamily="34" charset="-122"/>
              </a:rPr>
              <a:t>选择排序法</a:t>
            </a:r>
            <a:endParaRPr lang="en-US" altLang="zh-CN" b="1" dirty="0">
              <a:solidFill>
                <a:srgbClr val="00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b="1" i="1" dirty="0">
                <a:solidFill>
                  <a:srgbClr val="FF0000"/>
                </a:solidFill>
                <a:ea typeface="微软雅黑" panose="020B0503020204020204" pitchFamily="34" charset="-122"/>
              </a:rPr>
              <a:t>从小到大</a:t>
            </a:r>
            <a:endParaRPr lang="zh-CN" altLang="en-US" b="1" i="1" dirty="0">
              <a:solidFill>
                <a:srgbClr val="FF0000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35830" y="281871"/>
            <a:ext cx="4572000" cy="563231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#include &lt;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stdio.h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&gt;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void main( )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{   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int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a[10],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, j, k, x;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("Input 10 numbers: \n");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for (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= 0;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&lt; 10;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++)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scanf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("%d", &amp;a[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]);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("\n");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for (</a:t>
            </a:r>
            <a:r>
              <a:rPr lang="en-US" altLang="zh-CN" b="1" dirty="0" err="1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= 0; </a:t>
            </a:r>
            <a:r>
              <a:rPr lang="en-US" altLang="zh-CN" b="1" dirty="0" err="1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&lt; 9; </a:t>
            </a:r>
            <a:r>
              <a:rPr lang="en-US" altLang="zh-CN" b="1" dirty="0" err="1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++)</a:t>
            </a:r>
            <a:endParaRPr lang="en-US" altLang="zh-CN" b="1" dirty="0">
              <a:solidFill>
                <a:srgbClr val="FF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{ 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 k = </a:t>
            </a:r>
            <a:r>
              <a:rPr lang="en-US" altLang="zh-CN" u="sng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 ;</a:t>
            </a:r>
            <a:endParaRPr lang="en-US" altLang="zh-CN" u="sng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 for </a:t>
            </a:r>
            <a:r>
              <a:rPr lang="en-US" altLang="zh-CN" u="sng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(            ;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j &lt;= 9;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j++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)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      if (a[j] &lt; a[k])   </a:t>
            </a:r>
            <a:r>
              <a:rPr lang="en-US" altLang="zh-CN" u="sng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         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;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if (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!= k)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  {  x = a[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]; a[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] = a[k]; a[k] = x; }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}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("The sorted numbers:\n");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   for (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= 1;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&lt; 10; 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++)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	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printf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("%d ", a[</a:t>
            </a:r>
            <a:r>
              <a:rPr lang="en-US" altLang="zh-CN" dirty="0" err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</a:t>
            </a: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]);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altLang="zh-CN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}</a:t>
            </a:r>
            <a:endParaRPr lang="en-US" altLang="zh-CN" dirty="0">
              <a:solidFill>
                <a:srgbClr val="000000"/>
              </a:solidFill>
              <a:latin typeface="Calibri" panose="020F0502020204030204" pitchFamily="34" charset="0"/>
              <a:ea typeface="华文楷体" panose="0201060004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-1404664" y="263691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 </a:t>
            </a:r>
            <a:r>
              <a:rPr lang="en-US" altLang="zh-CN" b="1" dirty="0" err="1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i</a:t>
            </a:r>
            <a:endParaRPr lang="zh-CN" altLang="en-US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188624" y="3098026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j = i+1</a:t>
            </a:r>
            <a:endParaRPr lang="zh-CN" altLang="en-US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684568" y="4365104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Calibri" panose="020F0502020204030204" pitchFamily="34" charset="0"/>
                <a:ea typeface="华文楷体" panose="02010600040101010101" pitchFamily="2" charset="-122"/>
              </a:rPr>
              <a:t>k = j</a:t>
            </a:r>
            <a:endParaRPr lang="zh-CN" altLang="en-US" b="1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3052 C 0.00365 -0.03237 0.0066 -0.03307 0.00955 -0.037 C 0.01424 -0.04324 0.01389 -0.04671 0.02066 -0.04971 C 0.02205 -0.05249 0.02448 -0.05827 0.02708 -0.06012 C 0.03003 -0.0622 0.03646 -0.06451 0.03646 -0.06428 C 0.04062 -0.06983 0.04392 -0.07237 0.04931 -0.07492 C 0.05243 -0.0763 0.05885 -0.07931 0.05885 -0.07908 C 0.06823 -0.07862 0.07812 -0.07838 0.08733 -0.07723 C 0.09601 -0.07607 0.1033 -0.06798 0.11111 -0.06451 C 0.11562 -0.05827 0.11927 -0.05156 0.12378 -0.04532 C 0.12743 -0.03168 0.13003 -0.01734 0.12378 -0.00324 C 0.12135 0.00231 0.11111 0.00531 0.11111 0.00555 C 0.10799 0.00462 0.10399 0.00601 0.10156 0.00323 C 0.09896 0.00023 0.09861 -0.00948 0.09861 -0.00925 C 0.10365 -0.01896 0.10156 -0.01804 0.10955 -0.0222 C 0.11267 -0.02382 0.11927 -0.02636 0.11927 -0.02613 C 0.12934 -0.03538 0.14653 -0.03492 0.15868 -0.037 C 0.17934 -0.0363 0.2 -0.0363 0.22066 -0.03492 C 0.22448 -0.03469 0.22813 -0.03191 0.23177 -0.03052 C 0.2349 -0.02914 0.24132 -0.02636 0.24132 -0.02613 C 0.24792 -0.02058 0.25313 -0.0148 0.26042 -0.01156 C 0.27101 -0.00208 0.26719 -0.00671 0.27309 0.00115 C 0.27413 0.00555 0.27743 0.00925 0.27778 0.01387 C 0.27986 0.04462 0.26615 0.04439 0.24931 0.05179 C 0.23767 0.0511 0.22378 0.05896 0.21424 0.04971 C 0.20816 0.04393 0.21493 0.02982 0.21597 0.02011 C 0.21788 0.00323 0.22569 -0.00717 0.23333 -0.02012 C 0.23837 -0.0289 0.2441 -0.03954 0.25243 -0.04324 C 0.25868 -0.04601 0.26528 -0.04694 0.27153 -0.04971 C 0.31181 -0.04856 0.33177 -0.04833 0.3651 -0.04116 C 0.37361 -0.03746 0.3816 -0.03677 0.39045 -0.03492 C 0.40069 -0.03284 0.41042 -0.02867 0.42066 -0.02636 C 0.42378 -0.02497 0.42708 -0.02359 0.43021 -0.0222 C 0.43177 -0.02151 0.4349 -0.02012 0.4349 -0.01989 C 0.44688 -0.00925 0.46042 -0.00185 0.47465 0.00115 C 0.48264 0.00462 0.49045 0.00624 0.49844 0.00948 C 0.5033 0.01133 0.50781 0.01456 0.51267 0.01595 C 0.52378 0.01896 0.51823 0.01688 0.53021 0.02219 C 0.53177 0.02289 0.5349 0.02427 0.5349 0.02451 C 0.54514 0.03792 0.53056 0.01988 0.54288 0.03075 C 0.54479 0.03237 0.54566 0.0356 0.54757 0.03699 C 0.55052 0.03907 0.55399 0.03977 0.55712 0.04115 C 0.55868 0.04185 0.56198 0.04347 0.56198 0.0437 C 0.5625 0.04555 0.56354 0.04971 0.56354 0.04994 " pathEditMode="relative" rAng="0" ptsTypes="fffffffffffffffffffffffffffffffffffffffffff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77" y="20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27 -0.03214 C -0.04965 -0.05433 -0.0441 -0.03838 -0.05069 -0.04902 C -0.05191 -0.05087 -0.05225 -0.05387 -0.05382 -0.05526 C -0.05694 -0.05827 -0.06128 -0.05803 -0.06493 -0.05965 C -0.07239 -0.06636 -0.06788 -0.06312 -0.07916 -0.06798 C -0.08073 -0.06867 -0.08403 -0.07006 -0.08403 -0.07006 C -0.08871 -0.07676 -0.09618 -0.08046 -0.10295 -0.08277 C -0.12205 -0.10012 -0.09514 -0.07653 -0.1125 -0.08925 C -0.11753 -0.09295 -0.12135 -0.09965 -0.12673 -0.10197 C -0.12986 -0.10335 -0.13628 -0.10613 -0.13628 -0.10613 C -0.14722 -0.12 -0.1559 -0.11746 -0.17291 -0.11884 C -0.20312 -0.12694 -0.23212 -0.1422 -0.26337 -0.14405 C -0.28507 -0.1452 -0.30677 -0.14566 -0.32847 -0.14636 C -0.36371 -0.14497 -0.38003 -0.14751 -0.40781 -0.13572 C -0.41232 -0.13156 -0.4158 -0.12694 -0.42048 -0.12301 C -0.42257 -0.11884 -0.42465 -0.11445 -0.42673 -0.11029 C -0.42778 -0.10821 -0.43003 -0.10405 -0.43003 -0.10405 C -0.43455 -0.08601 -0.43889 -0.06798 -0.44114 -0.04902 C -0.4401 -0.03237 -0.44271 -0.02381 -0.43316 -0.01526 C -0.42517 0.00139 -0.40885 0.00555 -0.39514 0.01017 C -0.38021 0.02289 -0.36719 0.01549 -0.34739 0.01434 C -0.32847 0.01017 -0.32969 0.0074 -0.31562 -0.00462 C -0.31267 -0.0104 -0.30868 -0.01526 -0.30625 -0.0215 C -0.30017 -0.03746 -0.29583 -0.05225 -0.2934 -0.07006 C -0.29462 -0.10936 -0.28993 -0.13087 -0.31094 -0.15468 C -0.31892 -0.1637 -0.31198 -0.15954 -0.32048 -0.16324 C -0.33055 -0.17665 -0.34149 -0.19075 -0.35538 -0.19699 C -0.36423 -0.20879 -0.35538 -0.19907 -0.36649 -0.20555 C -0.36823 -0.20647 -0.36944 -0.20879 -0.37118 -0.20971 C -0.3743 -0.21156 -0.38073 -0.21387 -0.38073 -0.21387 C -0.43021 -0.21272 -0.46215 -0.21087 -0.50625 -0.20555 C -0.52083 -0.20116 -0.53594 -0.20023 -0.55069 -0.19699 C -0.55382 -0.19561 -0.55781 -0.19584 -0.56007 -0.19283 C -0.56111 -0.19144 -0.56198 -0.18936 -0.56337 -0.18844 C -0.56632 -0.18636 -0.57291 -0.18428 -0.57291 -0.18428 C -0.58194 -0.17202 -0.57725 -0.17526 -0.58559 -0.17156 C -0.5908 -0.16717 -0.59705 -0.15931 -0.60295 -0.15676 C -0.60642 -0.15237 -0.61024 -0.14775 -0.61406 -0.14405 C -0.61857 -0.13942 -0.62448 -0.13711 -0.62847 -0.13156 C -0.63663 -0.12046 -0.64479 -0.11168 -0.65382 -0.10197 C -0.65781 -0.0978 -0.65677 -0.09688 -0.66007 -0.09133 C -0.6651 -0.08324 -0.67135 -0.0763 -0.67604 -0.06798 C -0.6783 -0.06381 -0.67951 -0.05873 -0.68229 -0.05526 C -0.68489 -0.05179 -0.68819 -0.04902 -0.69028 -0.04486 C -0.69375 -0.03746 -0.69514 -0.03214 -0.69982 -0.02566 C -0.70399 -0.00879 -0.70625 0.00925 -0.70625 0.02705 " pathEditMode="relative" ptsTypes="fffffffffffffffffffffffffffffffffffffffffffff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865 -0.03491 C -0.03055 -0.04162 -0.02952 -0.04208 -0.03507 -0.04532 C -0.04201 -0.04948 -0.04896 -0.05087 -0.05573 -0.05595 C -0.06181 -0.06058 -0.06285 -0.06428 -0.06997 -0.06659 C -0.10209 -0.09411 -0.15625 -0.08902 -0.19219 -0.09179 C -0.21598 -0.0911 -0.23994 -0.09087 -0.26372 -0.08971 C -0.26858 -0.08948 -0.27674 -0.08532 -0.28108 -0.08347 C -0.28264 -0.08278 -0.28594 -0.08139 -0.28594 -0.08139 C -0.29341 -0.07445 -0.29879 -0.06474 -0.30643 -0.05804 C -0.30834 -0.05434 -0.31129 -0.05156 -0.31285 -0.0474 C -0.31424 -0.04347 -0.31598 -0.03491 -0.31598 -0.03491 C -0.31789 -0.01873 -0.31823 -0.00555 -0.30816 0.00532 C -0.30608 0.0074 -0.29914 0.01272 -0.29705 0.01387 C -0.29393 0.01549 -0.2875 0.01803 -0.2875 0.01803 C -0.28195 0.0252 -0.27431 0.02682 -0.26685 0.02867 C -0.25365 0.02798 -0.24028 0.02798 -0.22709 0.02659 C -0.21389 0.0252 -0.20539 0.01387 -0.19532 0.00532 C -0.18941 -0.00671 -0.18594 -0.02127 -0.18264 -0.03491 C -0.18403 -0.0763 -0.18108 -0.0696 -0.18594 -0.09179 C -0.1882 -0.10197 -0.1875 -0.09873 -0.19375 -0.11098 C -0.1948 -0.11306 -0.19705 -0.11723 -0.19705 -0.11723 C -0.20382 -0.14497 -0.23455 -0.15515 -0.25417 -0.15954 C -0.26372 -0.1637 -0.27257 -0.16439 -0.28264 -0.16578 C -0.3198 -0.17642 -0.36546 -0.16948 -0.4033 -0.16809 C -0.4283 -0.16439 -0.45244 -0.15908 -0.47639 -0.1489 C -0.47796 -0.14682 -0.47917 -0.14428 -0.48108 -0.14266 C -0.48247 -0.1415 -0.48455 -0.14197 -0.48594 -0.14058 C -0.49132 -0.13526 -0.49497 -0.12694 -0.50018 -0.12139 C -0.50573 -0.11538 -0.50487 -0.12046 -0.50487 -0.11306 " pathEditMode="relative" ptsTypes="ffffffffffffffffffffffffffffA">
                                      <p:cBhvr>
                                        <p:cTn id="1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79912" y="2708920"/>
            <a:ext cx="1598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 数</a:t>
            </a:r>
            <a:endParaRPr lang="zh-CN" altLang="en-US" sz="48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548ce6f5-233b-472a-912c-aab11a4bdf59"/>
  <p:tag name="COMMONDATA" val="eyJoZGlkIjoiOWQyODUyMGQ1NDhmYjU4OGEzNDNiZGE3MjMzYWVmYWYifQ=="/>
</p:tagLst>
</file>

<file path=ppt/theme/theme1.xml><?xml version="1.0" encoding="utf-8"?>
<a:theme xmlns:a="http://schemas.openxmlformats.org/drawingml/2006/main" name="程序设计基础课程-bojiao">
  <a:themeElements>
    <a:clrScheme name="程序设计基础课程-bojia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程序设计基础课程-bojiao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程序设计基础课程-bojia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9018</Words>
  <Application>WPS 演示</Application>
  <PresentationFormat>全屏显示(4:3)</PresentationFormat>
  <Paragraphs>691</Paragraphs>
  <Slides>34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7" baseType="lpstr">
      <vt:lpstr>Arial</vt:lpstr>
      <vt:lpstr>宋体</vt:lpstr>
      <vt:lpstr>Wingdings</vt:lpstr>
      <vt:lpstr>微软雅黑</vt:lpstr>
      <vt:lpstr>楷体_GB2312</vt:lpstr>
      <vt:lpstr>Courier New</vt:lpstr>
      <vt:lpstr>Calibri</vt:lpstr>
      <vt:lpstr>华文楷体</vt:lpstr>
      <vt:lpstr>Times New Roman</vt:lpstr>
      <vt:lpstr>Arial Unicode MS</vt:lpstr>
      <vt:lpstr>隶书</vt:lpstr>
      <vt:lpstr>Times New Roman</vt:lpstr>
      <vt:lpstr>程序设计基础课程-bojiao</vt:lpstr>
      <vt:lpstr>期中回顾与习题课 ——选择结构 循环结构 数组 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习题课 ——选择结构 循环结构 数组 函数</dc:title>
  <dc:creator>Microsoft 帐户</dc:creator>
  <cp:lastModifiedBy>小白</cp:lastModifiedBy>
  <cp:revision>32</cp:revision>
  <dcterms:created xsi:type="dcterms:W3CDTF">2021-03-29T13:55:00Z</dcterms:created>
  <dcterms:modified xsi:type="dcterms:W3CDTF">2023-04-21T04:10:43Z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E66DC4B4C8AB47D7819E702D43AE3C24_13</vt:lpwstr>
  </property>
  <property fmtid="{D5CDD505-2E9C-101B-9397-08002B2CF9AE}" pid="3" name="KSOProductBuildVer">
    <vt:lpwstr>2052-11.1.0.14036</vt:lpwstr>
  </property>
</Properties>
</file>