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11"/>
  </p:notesMasterIdLst>
  <p:sldIdLst>
    <p:sldId id="311" r:id="rId4"/>
    <p:sldId id="312" r:id="rId5"/>
    <p:sldId id="313" r:id="rId6"/>
    <p:sldId id="314" r:id="rId7"/>
    <p:sldId id="315" r:id="rId8"/>
    <p:sldId id="256" r:id="rId9"/>
    <p:sldId id="258" r:id="rId10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 type="screen4x3"/>
  <p:notesSz cx="6858000" cy="9144000"/>
  <p:custDataLst>
    <p:tags r:id="rId3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42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12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84A53FF8-319A-4375-9F92-5EFAC6B6669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2203E3A-520A-49C6-8D01-DF9FA4BA84F2}" type="slidenum">
              <a:rPr lang="en-US" altLang="zh-CN"/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D960BF8-B8E1-4D89-A472-C024E9777F64}" type="slidenum">
              <a:rPr lang="en-US" altLang="zh-CN"/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03C7142-0D50-4647-8473-6383307AD8BD}" type="slidenum">
              <a:rPr lang="en-US" altLang="zh-CN"/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130BAC-4F90-4A4B-829F-C0D173BDE7A4}" type="slidenum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pic>
        <p:nvPicPr>
          <p:cNvPr id="5" name="Picture 8" descr="20111104005529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55165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325813" y="6365875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ea typeface="微软雅黑" panose="020B0503020204020204" pitchFamily="34" charset="-122"/>
            </a:endParaRPr>
          </a:p>
        </p:txBody>
      </p:sp>
      <p:pic>
        <p:nvPicPr>
          <p:cNvPr id="7" name="Picture 10" descr="300001353578131443104946130_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9555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180975"/>
            <a:ext cx="3059113" cy="1592263"/>
          </a:xfrm>
          <a:prstGeom prst="rect">
            <a:avLst/>
          </a:prstGeom>
          <a:gradFill rotWithShape="1">
            <a:gsLst>
              <a:gs pos="0">
                <a:srgbClr val="76765E">
                  <a:alpha val="0"/>
                </a:srgbClr>
              </a:gs>
              <a:gs pos="100000">
                <a:srgbClr val="FFFFCC">
                  <a:alpha val="89998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287463" y="0"/>
            <a:ext cx="1690687" cy="1989138"/>
          </a:xfrm>
          <a:prstGeom prst="rect">
            <a:avLst/>
          </a:prstGeom>
          <a:gradFill rotWithShape="1">
            <a:gsLst>
              <a:gs pos="0">
                <a:srgbClr val="FFFFCC">
                  <a:alpha val="0"/>
                </a:srgbClr>
              </a:gs>
              <a:gs pos="100000">
                <a:srgbClr val="FCFCC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6A3E6-04D0-42D5-BF45-8D112DF119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27F29-0407-429B-B05F-891B8AA7F67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CED6A-2093-4624-95A5-4F810D08B7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7ED99-BB91-468D-8E6B-6DE79D13DB3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>
              <a:solidFill>
                <a:srgbClr val="000000"/>
              </a:solidFill>
            </a:endParaRPr>
          </a:p>
        </p:txBody>
      </p:sp>
      <p:pic>
        <p:nvPicPr>
          <p:cNvPr id="5" name="Picture 8" descr="20111104005529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55165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325813" y="6365875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solidFill>
                  <a:srgbClr val="000000"/>
                </a:solidFill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7" name="Picture 10" descr="300001353578131443104946130_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9555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180975"/>
            <a:ext cx="3059113" cy="1592263"/>
          </a:xfrm>
          <a:prstGeom prst="rect">
            <a:avLst/>
          </a:prstGeom>
          <a:gradFill rotWithShape="1">
            <a:gsLst>
              <a:gs pos="0">
                <a:srgbClr val="76765E">
                  <a:alpha val="0"/>
                </a:srgbClr>
              </a:gs>
              <a:gs pos="100000">
                <a:srgbClr val="FFFFCC">
                  <a:alpha val="89998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287463" y="0"/>
            <a:ext cx="1690687" cy="1989138"/>
          </a:xfrm>
          <a:prstGeom prst="rect">
            <a:avLst/>
          </a:prstGeom>
          <a:gradFill rotWithShape="1">
            <a:gsLst>
              <a:gs pos="0">
                <a:srgbClr val="FFFFCC">
                  <a:alpha val="0"/>
                </a:srgbClr>
              </a:gs>
              <a:gs pos="100000">
                <a:srgbClr val="FCFCC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4B38D6A-8E68-4E3D-AB84-EF2188BAF8D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4FB2812-263F-4B32-B2A2-2E07DD6D5B8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7418197-9A66-4250-AB7A-DE4CB514670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4396226-62D5-4BD0-9EA9-A16B8DA74A2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1B3FBB5-A33A-46E9-9ADB-3BEEF6977B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371A4-985F-47FB-B369-85EE71CA5CE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1189637-5B0F-4B66-9CA4-28CE2947EDBE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A5232F9-981B-4B71-8F0B-79EA66CAE648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4A08E76-2A77-4394-A892-353C94DF92D6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F21148F-C73A-404E-92FF-71FCFCBCF954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A2B57E2-459B-4D4E-BB60-9E377AB24B26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79C2186-BCE0-478F-A5F8-C711E156F23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CF71397-13EE-444E-A6DA-F5FBD43CAA4D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34E85-FB6E-41BE-A8CC-6FD756CD2C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4AF37-0936-46BD-9A0D-FBE347B9CB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6E463-1BE8-4199-B9ED-8CBE37472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C403-257B-4614-A4D4-82C54073E4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74B2E-E671-48ED-8ED6-9488D07A1A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284ED-6916-4FDE-AC69-DE71AE4212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22672-D506-412F-BC8E-883EC27219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6584D52-9B88-4FDB-BFE2-B522272BB168}" type="slidenum">
              <a:rPr lang="en-US" altLang="zh-CN"/>
            </a:fld>
            <a:endParaRPr lang="en-US" altLang="zh-CN"/>
          </a:p>
        </p:txBody>
      </p:sp>
      <p:pic>
        <p:nvPicPr>
          <p:cNvPr id="1032" name="Picture 8" descr="201111040055292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876925"/>
            <a:ext cx="9001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325813" y="6381750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ea typeface="微软雅黑" panose="020B0503020204020204" pitchFamily="34" charset="-122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924800" y="6375400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37E89580-771B-4B0C-A64B-B4B28DD8F71B}" type="slidenum"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7A0FC29-7596-4FBA-AE45-14F96B9F8C57}" type="slidenum">
              <a:rPr lang="en-US" altLang="zh-CN">
                <a:solidFill>
                  <a:srgbClr val="000000"/>
                </a:solidFill>
                <a:latin typeface="Arial" panose="020B0604020202020204"/>
              </a:rPr>
            </a:fld>
            <a:endParaRPr lang="en-US" altLang="zh-CN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1032" name="Picture 8" descr="201111040055292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876925"/>
            <a:ext cx="9001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325813" y="6381750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solidFill>
                  <a:srgbClr val="000000"/>
                </a:solidFill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924800" y="6375400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D606AE43-C8AB-414C-AD41-0EF357009ECF}" type="slidenum"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4.wav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3.wav"/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667000"/>
            <a:ext cx="7772400" cy="1470025"/>
          </a:xfrm>
        </p:spPr>
        <p:txBody>
          <a:bodyPr/>
          <a:lstStyle/>
          <a:p>
            <a:r>
              <a:rPr lang="zh-CN" altLang="en-US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开胃小菜 </a:t>
            </a:r>
            <a:b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b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——</a:t>
            </a:r>
            <a:r>
              <a:rPr lang="zh-CN" altLang="en-US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习题选讲</a:t>
            </a:r>
            <a:endParaRPr lang="zh-CN" altLang="en-US" sz="54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0"/>
            <a:ext cx="8153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CC0099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CC009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CC0099"/>
                </a:solidFill>
                <a:latin typeface="微软雅黑" panose="020B0503020204020204" pitchFamily="34" charset="-122"/>
              </a:rPr>
              <a:t>&amp;</a:t>
            </a:r>
            <a:r>
              <a:rPr lang="zh-CN" altLang="en-US" sz="2800" b="1" dirty="0">
                <a:solidFill>
                  <a:srgbClr val="CC0099"/>
                </a:solidFill>
                <a:latin typeface="微软雅黑" panose="020B0503020204020204" pitchFamily="34" charset="-122"/>
              </a:rPr>
              <a:t>与*运算符</a:t>
            </a:r>
            <a:endParaRPr lang="zh-CN" altLang="en-US" sz="2800" b="1" dirty="0">
              <a:solidFill>
                <a:srgbClr val="CC0099"/>
              </a:solidFill>
              <a:latin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339933"/>
                </a:solidFill>
                <a:latin typeface="微软雅黑" panose="020B0503020204020204" pitchFamily="34" charset="-122"/>
              </a:rPr>
              <a:t> 含义</a:t>
            </a:r>
            <a:endParaRPr lang="zh-CN" altLang="en-US" sz="2400" b="1" dirty="0">
              <a:solidFill>
                <a:srgbClr val="339933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901700" y="1358701"/>
            <a:ext cx="2396810" cy="1015663"/>
          </a:xfrm>
          <a:prstGeom prst="wedgeRectCallout">
            <a:avLst>
              <a:gd name="adj1" fmla="val -31889"/>
              <a:gd name="adj2" fmla="val -138907"/>
            </a:avLst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38100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取变量的地址</a:t>
            </a:r>
            <a:endParaRPr kumimoji="1"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单目运算符</a:t>
            </a:r>
            <a:endParaRPr kumimoji="1"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结合性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自右向左</a:t>
            </a:r>
            <a:endParaRPr kumimoji="1"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2209800" y="1224009"/>
            <a:ext cx="6731164" cy="1349375"/>
          </a:xfrm>
          <a:prstGeom prst="wedgeRectCallout">
            <a:avLst>
              <a:gd name="adj1" fmla="val -51856"/>
              <a:gd name="adj2" fmla="val -114588"/>
            </a:avLst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38100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定义语句</a:t>
            </a:r>
            <a:r>
              <a:rPr kumimoji="1"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中，表明右边的标识符是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指针变量 </a:t>
            </a:r>
            <a:endParaRPr kumimoji="1"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连同右边的变量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整体使用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时取指针所指向变量的内容</a:t>
            </a:r>
            <a:endParaRPr kumimoji="1"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单目运算符</a:t>
            </a:r>
            <a:endParaRPr kumimoji="1"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结合性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自右向左</a:t>
            </a:r>
            <a:endParaRPr kumimoji="1"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042988" y="981075"/>
            <a:ext cx="7491412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339933"/>
                </a:solidFill>
                <a:ea typeface="微软雅黑" panose="020B0503020204020204" pitchFamily="34" charset="-122"/>
              </a:rPr>
              <a:t>两者关系：互为</a:t>
            </a:r>
            <a:r>
              <a:rPr lang="zh-CN" altLang="en-US" sz="2400" b="1" dirty="0">
                <a:solidFill>
                  <a:srgbClr val="FF3399"/>
                </a:solidFill>
                <a:ea typeface="微软雅黑" panose="020B0503020204020204" pitchFamily="34" charset="-122"/>
              </a:rPr>
              <a:t>逆运算</a:t>
            </a:r>
            <a:endParaRPr lang="zh-CN" altLang="en-US" sz="2400" b="1" dirty="0">
              <a:solidFill>
                <a:srgbClr val="FF3399"/>
              </a:solidFill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339933"/>
                </a:solidFill>
                <a:ea typeface="微软雅黑" panose="020B0503020204020204" pitchFamily="34" charset="-122"/>
              </a:rPr>
              <a:t>理解</a:t>
            </a:r>
            <a:endParaRPr lang="zh-CN" altLang="en-US" sz="2400" b="1" dirty="0">
              <a:solidFill>
                <a:srgbClr val="339933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4342" name="Group 6"/>
          <p:cNvGrpSpPr/>
          <p:nvPr/>
        </p:nvGrpSpPr>
        <p:grpSpPr bwMode="auto">
          <a:xfrm>
            <a:off x="4581525" y="1409700"/>
            <a:ext cx="4094163" cy="1208088"/>
            <a:chOff x="2886" y="888"/>
            <a:chExt cx="2579" cy="761"/>
          </a:xfrm>
        </p:grpSpPr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3737" y="1173"/>
              <a:ext cx="611" cy="255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28575">
              <a:solidFill>
                <a:srgbClr val="00CC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2000</a:t>
              </a:r>
              <a:endPara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4755" y="1158"/>
              <a:ext cx="611" cy="255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28575">
              <a:solidFill>
                <a:srgbClr val="00CC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10</a:t>
              </a:r>
              <a:endPara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7219" name="Line 9"/>
            <p:cNvSpPr>
              <a:spLocks noChangeShapeType="1"/>
            </p:cNvSpPr>
            <p:nvPr/>
          </p:nvSpPr>
          <p:spPr bwMode="auto">
            <a:xfrm>
              <a:off x="4348" y="1290"/>
              <a:ext cx="411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3669" y="914"/>
              <a:ext cx="7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i_pointer</a:t>
              </a:r>
              <a:endParaRPr kumimoji="1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4648" y="888"/>
              <a:ext cx="8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*i_pointer</a:t>
              </a:r>
              <a:endPara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2886" y="1153"/>
              <a:ext cx="8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&amp;i_pointer</a:t>
              </a:r>
              <a:endPara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4997" y="1399"/>
              <a:ext cx="1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</a:t>
              </a:r>
              <a:endPara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4260850" y="3254375"/>
            <a:ext cx="4297363" cy="860425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38100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i_pointer     &amp;i     &amp;(*i_pointer)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       *i_pointer      *(&amp;i)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4211638" y="3251200"/>
            <a:ext cx="4491037" cy="860425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38100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i_pointer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&amp;i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&amp;(*i_pointer)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*i_pointer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*(&amp;i)</a:t>
            </a:r>
            <a:endParaRPr kumimoji="1" lang="en-US" altLang="zh-CN" sz="2400" b="1">
              <a:solidFill>
                <a:srgbClr val="66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4355" name="Group 19"/>
          <p:cNvGrpSpPr/>
          <p:nvPr/>
        </p:nvGrpSpPr>
        <p:grpSpPr bwMode="auto">
          <a:xfrm>
            <a:off x="604838" y="2212975"/>
            <a:ext cx="5211762" cy="4625975"/>
            <a:chOff x="873" y="1406"/>
            <a:chExt cx="3283" cy="2914"/>
          </a:xfrm>
        </p:grpSpPr>
        <p:sp>
          <p:nvSpPr>
            <p:cNvPr id="7180" name="Freeform 20"/>
            <p:cNvSpPr/>
            <p:nvPr/>
          </p:nvSpPr>
          <p:spPr bwMode="auto">
            <a:xfrm>
              <a:off x="1041" y="2711"/>
              <a:ext cx="413" cy="241"/>
            </a:xfrm>
            <a:custGeom>
              <a:avLst/>
              <a:gdLst>
                <a:gd name="T0" fmla="*/ 3 w 413"/>
                <a:gd name="T1" fmla="*/ 37 h 241"/>
                <a:gd name="T2" fmla="*/ 291 w 413"/>
                <a:gd name="T3" fmla="*/ 25 h 241"/>
                <a:gd name="T4" fmla="*/ 411 w 413"/>
                <a:gd name="T5" fmla="*/ 85 h 241"/>
                <a:gd name="T6" fmla="*/ 399 w 413"/>
                <a:gd name="T7" fmla="*/ 157 h 241"/>
                <a:gd name="T8" fmla="*/ 255 w 413"/>
                <a:gd name="T9" fmla="*/ 241 h 241"/>
                <a:gd name="T10" fmla="*/ 51 w 413"/>
                <a:gd name="T11" fmla="*/ 205 h 241"/>
                <a:gd name="T12" fmla="*/ 3 w 413"/>
                <a:gd name="T13" fmla="*/ 133 h 241"/>
                <a:gd name="T14" fmla="*/ 27 w 413"/>
                <a:gd name="T15" fmla="*/ 61 h 241"/>
                <a:gd name="T16" fmla="*/ 3 w 413"/>
                <a:gd name="T17" fmla="*/ 37 h 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3" h="241">
                  <a:moveTo>
                    <a:pt x="3" y="37"/>
                  </a:moveTo>
                  <a:cubicBezTo>
                    <a:pt x="113" y="0"/>
                    <a:pt x="145" y="16"/>
                    <a:pt x="291" y="25"/>
                  </a:cubicBezTo>
                  <a:cubicBezTo>
                    <a:pt x="357" y="36"/>
                    <a:pt x="390" y="22"/>
                    <a:pt x="411" y="85"/>
                  </a:cubicBezTo>
                  <a:cubicBezTo>
                    <a:pt x="407" y="109"/>
                    <a:pt x="413" y="137"/>
                    <a:pt x="399" y="157"/>
                  </a:cubicBezTo>
                  <a:cubicBezTo>
                    <a:pt x="371" y="197"/>
                    <a:pt x="294" y="215"/>
                    <a:pt x="255" y="241"/>
                  </a:cubicBezTo>
                  <a:cubicBezTo>
                    <a:pt x="177" y="233"/>
                    <a:pt x="122" y="229"/>
                    <a:pt x="51" y="205"/>
                  </a:cubicBezTo>
                  <a:cubicBezTo>
                    <a:pt x="34" y="188"/>
                    <a:pt x="0" y="164"/>
                    <a:pt x="3" y="133"/>
                  </a:cubicBezTo>
                  <a:cubicBezTo>
                    <a:pt x="6" y="108"/>
                    <a:pt x="27" y="61"/>
                    <a:pt x="27" y="61"/>
                  </a:cubicBezTo>
                  <a:cubicBezTo>
                    <a:pt x="13" y="20"/>
                    <a:pt x="24" y="16"/>
                    <a:pt x="3" y="37"/>
                  </a:cubicBezTo>
                  <a:close/>
                </a:path>
              </a:pathLst>
            </a:custGeom>
            <a:solidFill>
              <a:schemeClr val="bg1"/>
            </a:solidFill>
            <a:ln w="38100" cap="flat" cmpd="sng">
              <a:solidFill>
                <a:srgbClr val="FF9900"/>
              </a:solidFill>
              <a:prstDash val="solid"/>
              <a:round/>
              <a:headEnd type="non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7181" name="Group 21"/>
            <p:cNvGrpSpPr/>
            <p:nvPr/>
          </p:nvGrpSpPr>
          <p:grpSpPr bwMode="auto">
            <a:xfrm>
              <a:off x="873" y="1406"/>
              <a:ext cx="3283" cy="2914"/>
              <a:chOff x="1629" y="1178"/>
              <a:chExt cx="3283" cy="2914"/>
            </a:xfrm>
          </p:grpSpPr>
          <p:grpSp>
            <p:nvGrpSpPr>
              <p:cNvPr id="7182" name="Group 22"/>
              <p:cNvGrpSpPr/>
              <p:nvPr/>
            </p:nvGrpSpPr>
            <p:grpSpPr bwMode="auto">
              <a:xfrm>
                <a:off x="1785" y="1178"/>
                <a:ext cx="3121" cy="2914"/>
                <a:chOff x="984" y="1406"/>
                <a:chExt cx="3121" cy="2914"/>
              </a:xfrm>
            </p:grpSpPr>
            <p:sp>
              <p:nvSpPr>
                <p:cNvPr id="7191" name="Freeform 23"/>
                <p:cNvSpPr/>
                <p:nvPr/>
              </p:nvSpPr>
              <p:spPr bwMode="auto">
                <a:xfrm>
                  <a:off x="1523" y="3964"/>
                  <a:ext cx="1211" cy="356"/>
                </a:xfrm>
                <a:custGeom>
                  <a:avLst/>
                  <a:gdLst>
                    <a:gd name="T0" fmla="*/ 0 w 1211"/>
                    <a:gd name="T1" fmla="*/ 99 h 456"/>
                    <a:gd name="T2" fmla="*/ 500 w 1211"/>
                    <a:gd name="T3" fmla="*/ 25 h 456"/>
                    <a:gd name="T4" fmla="*/ 1089 w 1211"/>
                    <a:gd name="T5" fmla="*/ 249 h 456"/>
                    <a:gd name="T6" fmla="*/ 1211 w 1211"/>
                    <a:gd name="T7" fmla="*/ 201 h 45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11" h="456">
                      <a:moveTo>
                        <a:pt x="0" y="163"/>
                      </a:moveTo>
                      <a:cubicBezTo>
                        <a:pt x="159" y="81"/>
                        <a:pt x="318" y="0"/>
                        <a:pt x="500" y="41"/>
                      </a:cubicBezTo>
                      <a:cubicBezTo>
                        <a:pt x="682" y="82"/>
                        <a:pt x="970" y="360"/>
                        <a:pt x="1089" y="408"/>
                      </a:cubicBezTo>
                      <a:cubicBezTo>
                        <a:pt x="1208" y="456"/>
                        <a:pt x="1191" y="345"/>
                        <a:pt x="1211" y="33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2" name="Freeform 24"/>
                <p:cNvSpPr/>
                <p:nvPr/>
              </p:nvSpPr>
              <p:spPr bwMode="auto">
                <a:xfrm>
                  <a:off x="1524" y="3618"/>
                  <a:ext cx="1212" cy="672"/>
                </a:xfrm>
                <a:custGeom>
                  <a:avLst/>
                  <a:gdLst>
                    <a:gd name="T0" fmla="*/ 12 w 1212"/>
                    <a:gd name="T1" fmla="*/ 0 h 672"/>
                    <a:gd name="T2" fmla="*/ 1212 w 1212"/>
                    <a:gd name="T3" fmla="*/ 0 h 672"/>
                    <a:gd name="T4" fmla="*/ 1212 w 1212"/>
                    <a:gd name="T5" fmla="*/ 624 h 672"/>
                    <a:gd name="T6" fmla="*/ 1140 w 1212"/>
                    <a:gd name="T7" fmla="*/ 672 h 672"/>
                    <a:gd name="T8" fmla="*/ 720 w 1212"/>
                    <a:gd name="T9" fmla="*/ 468 h 672"/>
                    <a:gd name="T10" fmla="*/ 540 w 1212"/>
                    <a:gd name="T11" fmla="*/ 384 h 672"/>
                    <a:gd name="T12" fmla="*/ 360 w 1212"/>
                    <a:gd name="T13" fmla="*/ 372 h 672"/>
                    <a:gd name="T14" fmla="*/ 216 w 1212"/>
                    <a:gd name="T15" fmla="*/ 408 h 672"/>
                    <a:gd name="T16" fmla="*/ 0 w 1212"/>
                    <a:gd name="T17" fmla="*/ 468 h 672"/>
                    <a:gd name="T18" fmla="*/ 12 w 1212"/>
                    <a:gd name="T19" fmla="*/ 0 h 6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12" h="672">
                      <a:moveTo>
                        <a:pt x="12" y="0"/>
                      </a:moveTo>
                      <a:lnTo>
                        <a:pt x="1212" y="0"/>
                      </a:lnTo>
                      <a:lnTo>
                        <a:pt x="1212" y="624"/>
                      </a:lnTo>
                      <a:lnTo>
                        <a:pt x="1140" y="672"/>
                      </a:lnTo>
                      <a:lnTo>
                        <a:pt x="720" y="468"/>
                      </a:lnTo>
                      <a:lnTo>
                        <a:pt x="540" y="384"/>
                      </a:lnTo>
                      <a:lnTo>
                        <a:pt x="360" y="372"/>
                      </a:lnTo>
                      <a:lnTo>
                        <a:pt x="216" y="408"/>
                      </a:lnTo>
                      <a:lnTo>
                        <a:pt x="0" y="468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3" name="Rectangle 25"/>
                <p:cNvSpPr>
                  <a:spLocks noChangeArrowheads="1"/>
                </p:cNvSpPr>
                <p:nvPr/>
              </p:nvSpPr>
              <p:spPr bwMode="auto">
                <a:xfrm>
                  <a:off x="1523" y="1406"/>
                  <a:ext cx="1211" cy="2212"/>
                </a:xfrm>
                <a:prstGeom prst="rect">
                  <a:avLst/>
                </a:prstGeom>
                <a:solidFill>
                  <a:srgbClr val="CCFFFF"/>
                </a:solidFill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zh-CN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94" name="Line 26"/>
                <p:cNvSpPr>
                  <a:spLocks noChangeShapeType="1"/>
                </p:cNvSpPr>
                <p:nvPr/>
              </p:nvSpPr>
              <p:spPr bwMode="auto">
                <a:xfrm>
                  <a:off x="1535" y="1844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5" name="Line 27"/>
                <p:cNvSpPr>
                  <a:spLocks noChangeShapeType="1"/>
                </p:cNvSpPr>
                <p:nvPr/>
              </p:nvSpPr>
              <p:spPr bwMode="auto">
                <a:xfrm>
                  <a:off x="1535" y="2100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6" name="Line 28"/>
                <p:cNvSpPr>
                  <a:spLocks noChangeShapeType="1"/>
                </p:cNvSpPr>
                <p:nvPr/>
              </p:nvSpPr>
              <p:spPr bwMode="auto">
                <a:xfrm>
                  <a:off x="1535" y="2333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7" name="Line 29"/>
                <p:cNvSpPr>
                  <a:spLocks noChangeShapeType="1"/>
                </p:cNvSpPr>
                <p:nvPr/>
              </p:nvSpPr>
              <p:spPr bwMode="auto">
                <a:xfrm>
                  <a:off x="1535" y="2588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8" name="Line 30"/>
                <p:cNvSpPr>
                  <a:spLocks noChangeShapeType="1"/>
                </p:cNvSpPr>
                <p:nvPr/>
              </p:nvSpPr>
              <p:spPr bwMode="auto">
                <a:xfrm>
                  <a:off x="1523" y="2846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9" name="Line 31"/>
                <p:cNvSpPr>
                  <a:spLocks noChangeShapeType="1"/>
                </p:cNvSpPr>
                <p:nvPr/>
              </p:nvSpPr>
              <p:spPr bwMode="auto">
                <a:xfrm>
                  <a:off x="1535" y="3388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00" name="Line 32"/>
                <p:cNvSpPr>
                  <a:spLocks noChangeShapeType="1"/>
                </p:cNvSpPr>
                <p:nvPr/>
              </p:nvSpPr>
              <p:spPr bwMode="auto">
                <a:xfrm>
                  <a:off x="1523" y="3627"/>
                  <a:ext cx="0" cy="4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01" name="Line 33"/>
                <p:cNvSpPr>
                  <a:spLocks noChangeShapeType="1"/>
                </p:cNvSpPr>
                <p:nvPr/>
              </p:nvSpPr>
              <p:spPr bwMode="auto">
                <a:xfrm>
                  <a:off x="2734" y="3627"/>
                  <a:ext cx="0" cy="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7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014" y="1464"/>
                  <a:ext cx="308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…...</a:t>
                  </a:r>
                  <a:endParaRPr kumimoji="1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7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013" y="3669"/>
                  <a:ext cx="308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…...</a:t>
                  </a:r>
                  <a:endParaRPr kumimoji="1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0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984" y="173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0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984" y="2705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2004</a:t>
                  </a:r>
                  <a:endPara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0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984" y="319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2006</a:t>
                  </a:r>
                  <a:endPara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0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984" y="294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2005</a:t>
                  </a:r>
                  <a:endPara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08" name="Line 40"/>
                <p:cNvSpPr>
                  <a:spLocks noChangeShapeType="1"/>
                </p:cNvSpPr>
                <p:nvPr/>
              </p:nvSpPr>
              <p:spPr bwMode="auto">
                <a:xfrm>
                  <a:off x="1535" y="3110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0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2724" y="1848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lg" len="lg"/>
                  <a:tailEnd type="stealth" w="lg" len="lg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7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906" y="1694"/>
                  <a:ext cx="81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zh-CN" altLang="en-US" sz="20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整型变量</a:t>
                  </a:r>
                  <a:r>
                    <a:rPr kumimoji="1" lang="en-US" altLang="zh-CN" sz="2400" b="1" dirty="0" err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i</a:t>
                  </a:r>
                  <a:endParaRPr kumimoji="1" lang="en-US" altLang="zh-CN" sz="20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37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940" y="1977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kumimoji="1" lang="en-US" altLang="zh-CN" sz="20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10</a:t>
                  </a:r>
                  <a:endParaRPr kumimoji="1" lang="en-US" altLang="zh-CN" sz="20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12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2748" y="2844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lg" len="lg"/>
                  <a:tailEnd type="stealth" w="lg" len="lg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930" y="2690"/>
                  <a:ext cx="117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zh-CN" altLang="en-US" sz="20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变量</a:t>
                  </a:r>
                  <a:r>
                    <a:rPr kumimoji="1" lang="en-US" altLang="zh-CN" sz="2000" b="1" dirty="0" err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i</a:t>
                  </a:r>
                  <a:r>
                    <a:rPr kumimoji="1" lang="en-US" altLang="zh-CN" sz="2400" b="1" dirty="0" err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_pointer</a:t>
                  </a:r>
                  <a:endParaRPr kumimoji="1" lang="en-US" altLang="zh-CN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1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984" y="1977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2001</a:t>
                  </a:r>
                  <a:endPara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1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984" y="222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2002</a:t>
                  </a:r>
                  <a:endPara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1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984" y="2462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385" name="Text Box 49"/>
              <p:cNvSpPr txBox="1">
                <a:spLocks noChangeArrowheads="1"/>
              </p:cNvSpPr>
              <p:nvPr/>
            </p:nvSpPr>
            <p:spPr bwMode="auto">
              <a:xfrm>
                <a:off x="2697" y="275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defRPr/>
                </a:pPr>
                <a:r>
                  <a:rPr kumimoji="1" lang="en-US" altLang="zh-CN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2000</a:t>
                </a:r>
                <a:endPara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86" name="AutoShape 50"/>
              <p:cNvSpPr>
                <a:spLocks noChangeArrowheads="1"/>
              </p:cNvSpPr>
              <p:nvPr/>
            </p:nvSpPr>
            <p:spPr bwMode="auto">
              <a:xfrm>
                <a:off x="3840" y="2787"/>
                <a:ext cx="1072" cy="354"/>
              </a:xfrm>
              <a:prstGeom prst="wedgeEllipseCallout">
                <a:avLst>
                  <a:gd name="adj1" fmla="val -50958"/>
                  <a:gd name="adj2" fmla="val -74574"/>
                </a:avLst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38100">
                <a:solidFill>
                  <a:srgbClr val="FF00FF"/>
                </a:solidFill>
                <a:miter lim="800000"/>
                <a:headEnd type="none" w="lg" len="lg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zh-CN" altLang="en-US" sz="20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指针变量</a:t>
                </a:r>
                <a:endParaRPr kumimoji="1"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85" name="Group 51"/>
              <p:cNvGrpSpPr/>
              <p:nvPr/>
            </p:nvGrpSpPr>
            <p:grpSpPr bwMode="auto">
              <a:xfrm>
                <a:off x="1629" y="1500"/>
                <a:ext cx="636" cy="1404"/>
                <a:chOff x="828" y="1728"/>
                <a:chExt cx="636" cy="1404"/>
              </a:xfrm>
            </p:grpSpPr>
            <p:grpSp>
              <p:nvGrpSpPr>
                <p:cNvPr id="7186" name="Group 52"/>
                <p:cNvGrpSpPr/>
                <p:nvPr/>
              </p:nvGrpSpPr>
              <p:grpSpPr bwMode="auto">
                <a:xfrm>
                  <a:off x="828" y="1860"/>
                  <a:ext cx="636" cy="1272"/>
                  <a:chOff x="828" y="1860"/>
                  <a:chExt cx="636" cy="1272"/>
                </a:xfrm>
              </p:grpSpPr>
              <p:sp>
                <p:nvSpPr>
                  <p:cNvPr id="7188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0" y="1860"/>
                    <a:ext cx="15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9933"/>
                    </a:solidFill>
                    <a:round/>
                    <a:headEnd type="none" w="lg" len="lg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9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828" y="1860"/>
                    <a:ext cx="0" cy="1272"/>
                  </a:xfrm>
                  <a:prstGeom prst="line">
                    <a:avLst/>
                  </a:prstGeom>
                  <a:noFill/>
                  <a:ln w="38100">
                    <a:solidFill>
                      <a:srgbClr val="339933"/>
                    </a:solidFill>
                    <a:round/>
                    <a:headEnd type="none" w="lg" len="lg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0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828" y="3132"/>
                    <a:ext cx="63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9933"/>
                    </a:solidFill>
                    <a:round/>
                    <a:headEnd type="none" w="lg" len="lg"/>
                    <a:tailEnd type="stealth" w="lg" len="lg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187" name="Freeform 56"/>
                <p:cNvSpPr/>
                <p:nvPr/>
              </p:nvSpPr>
              <p:spPr bwMode="auto">
                <a:xfrm>
                  <a:off x="990" y="1728"/>
                  <a:ext cx="426" cy="279"/>
                </a:xfrm>
                <a:custGeom>
                  <a:avLst/>
                  <a:gdLst>
                    <a:gd name="T0" fmla="*/ 294 w 426"/>
                    <a:gd name="T1" fmla="*/ 24 h 279"/>
                    <a:gd name="T2" fmla="*/ 18 w 426"/>
                    <a:gd name="T3" fmla="*/ 36 h 279"/>
                    <a:gd name="T4" fmla="*/ 18 w 426"/>
                    <a:gd name="T5" fmla="*/ 144 h 279"/>
                    <a:gd name="T6" fmla="*/ 42 w 426"/>
                    <a:gd name="T7" fmla="*/ 216 h 279"/>
                    <a:gd name="T8" fmla="*/ 258 w 426"/>
                    <a:gd name="T9" fmla="*/ 276 h 279"/>
                    <a:gd name="T10" fmla="*/ 402 w 426"/>
                    <a:gd name="T11" fmla="*/ 240 h 279"/>
                    <a:gd name="T12" fmla="*/ 426 w 426"/>
                    <a:gd name="T13" fmla="*/ 168 h 279"/>
                    <a:gd name="T14" fmla="*/ 342 w 426"/>
                    <a:gd name="T15" fmla="*/ 48 h 279"/>
                    <a:gd name="T16" fmla="*/ 294 w 426"/>
                    <a:gd name="T17" fmla="*/ 24 h 2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426" h="279">
                      <a:moveTo>
                        <a:pt x="294" y="24"/>
                      </a:moveTo>
                      <a:cubicBezTo>
                        <a:pt x="200" y="11"/>
                        <a:pt x="110" y="5"/>
                        <a:pt x="18" y="36"/>
                      </a:cubicBezTo>
                      <a:cubicBezTo>
                        <a:pt x="0" y="89"/>
                        <a:pt x="0" y="72"/>
                        <a:pt x="18" y="144"/>
                      </a:cubicBezTo>
                      <a:cubicBezTo>
                        <a:pt x="24" y="169"/>
                        <a:pt x="18" y="208"/>
                        <a:pt x="42" y="216"/>
                      </a:cubicBezTo>
                      <a:cubicBezTo>
                        <a:pt x="115" y="240"/>
                        <a:pt x="182" y="261"/>
                        <a:pt x="258" y="276"/>
                      </a:cubicBezTo>
                      <a:cubicBezTo>
                        <a:pt x="276" y="274"/>
                        <a:pt x="377" y="279"/>
                        <a:pt x="402" y="240"/>
                      </a:cubicBezTo>
                      <a:cubicBezTo>
                        <a:pt x="415" y="219"/>
                        <a:pt x="426" y="168"/>
                        <a:pt x="426" y="168"/>
                      </a:cubicBezTo>
                      <a:cubicBezTo>
                        <a:pt x="405" y="104"/>
                        <a:pt x="409" y="70"/>
                        <a:pt x="342" y="48"/>
                      </a:cubicBezTo>
                      <a:cubicBezTo>
                        <a:pt x="326" y="0"/>
                        <a:pt x="342" y="8"/>
                        <a:pt x="294" y="24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lg" len="lg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1116013" y="5300663"/>
            <a:ext cx="7416800" cy="1225550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100000">
                <a:srgbClr val="FFFFFF"/>
              </a:gs>
            </a:gsLst>
            <a:lin ang="5400000" scaled="1"/>
          </a:gradFill>
          <a:ln w="38100">
            <a:solidFill>
              <a:srgbClr val="339966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i_pointer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-----</a:t>
            </a:r>
            <a:r>
              <a:rPr kumimoji="1" lang="zh-CN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指针变量，它的内容是</a:t>
            </a:r>
            <a:r>
              <a:rPr kumimoji="1" lang="zh-CN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地址量</a:t>
            </a:r>
            <a:endParaRPr kumimoji="1" lang="zh-CN" altLang="en-US" sz="24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defRPr/>
            </a:pPr>
            <a:r>
              <a:rPr kumimoji="1" lang="zh-CN" altLang="zh-CN" sz="24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kumimoji="1" lang="en-US" altLang="zh-CN" sz="24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i_pointer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----</a:t>
            </a:r>
            <a:r>
              <a:rPr kumimoji="1" lang="zh-CN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指针的</a:t>
            </a:r>
            <a:r>
              <a:rPr kumimoji="1" lang="zh-CN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目标变量</a:t>
            </a:r>
            <a:r>
              <a:rPr kumimoji="1" lang="zh-CN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，它的内容是</a:t>
            </a:r>
            <a:r>
              <a:rPr kumimoji="1" lang="zh-CN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数据</a:t>
            </a:r>
            <a:endParaRPr kumimoji="1" lang="zh-CN" altLang="zh-CN" sz="24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defRPr/>
            </a:pPr>
            <a:r>
              <a:rPr kumimoji="1" lang="zh-CN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i_pointer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---</a:t>
            </a:r>
            <a:r>
              <a:rPr kumimoji="1" lang="zh-CN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指针变量占用内存的</a:t>
            </a:r>
            <a:r>
              <a:rPr kumimoji="1" lang="zh-CN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地址</a:t>
            </a:r>
            <a:endParaRPr kumimoji="1" lang="zh-CN" altLang="en-US" sz="24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4394" name="Rectangle 58"/>
          <p:cNvSpPr>
            <a:spLocks noChangeArrowheads="1"/>
          </p:cNvSpPr>
          <p:nvPr/>
        </p:nvSpPr>
        <p:spPr bwMode="auto">
          <a:xfrm>
            <a:off x="4211638" y="182563"/>
            <a:ext cx="4608512" cy="49530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38100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int  i =10, 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*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i_pointer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&amp;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i;</a:t>
            </a:r>
            <a:endParaRPr kumimoji="1" lang="en-US" altLang="zh-CN" sz="2400" b="1">
              <a:solidFill>
                <a:srgbClr val="66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ldLvl="5" autoUpdateAnimBg="0" build="p"/>
      <p:bldP spid="14339" grpId="0" animBg="1" autoUpdateAnimBg="0"/>
      <p:bldP spid="14340" grpId="0" animBg="1" autoUpdateAnimBg="0"/>
      <p:bldP spid="14341" grpId="0" bldLvl="5" autoUpdateAnimBg="0" build="p"/>
      <p:bldP spid="14350" grpId="0" animBg="1" autoUpdateAnimBg="0"/>
      <p:bldP spid="14351" grpId="0" animBg="1" autoUpdateAnimBg="0"/>
      <p:bldP spid="14393" grpId="0" animBg="1" autoUpdateAnimBg="0"/>
      <p:bldP spid="1439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1379538" y="1009650"/>
            <a:ext cx="7100887" cy="895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0000"/>
                </a:solidFill>
              </a:rPr>
              <a:t>直接访问</a:t>
            </a:r>
            <a:r>
              <a:rPr lang="zh-CN" altLang="en-US" sz="2400" b="1"/>
              <a:t>：按</a:t>
            </a:r>
            <a:r>
              <a:rPr lang="zh-CN" altLang="en-US" sz="2400" b="1">
                <a:solidFill>
                  <a:srgbClr val="FF0000"/>
                </a:solidFill>
              </a:rPr>
              <a:t>变量名</a:t>
            </a:r>
            <a:r>
              <a:rPr lang="zh-CN" altLang="en-US" sz="2400" b="1"/>
              <a:t>来存取变量值</a:t>
            </a:r>
            <a:endParaRPr lang="zh-CN" altLang="en-US" sz="24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0000"/>
                </a:solidFill>
              </a:rPr>
              <a:t>间接访问</a:t>
            </a:r>
            <a:r>
              <a:rPr lang="zh-CN" altLang="en-US" sz="2400" b="1"/>
              <a:t>：通过</a:t>
            </a:r>
            <a:r>
              <a:rPr lang="zh-CN" altLang="en-US" sz="2400" b="1">
                <a:solidFill>
                  <a:srgbClr val="FF0000"/>
                </a:solidFill>
              </a:rPr>
              <a:t>存放变量地址的变量</a:t>
            </a:r>
            <a:r>
              <a:rPr lang="zh-CN" altLang="en-US" sz="2400" b="1"/>
              <a:t>去访问变量</a:t>
            </a:r>
            <a:endParaRPr lang="zh-CN" altLang="en-US" sz="2400" b="1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957763" y="1916113"/>
            <a:ext cx="4186237" cy="495300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100000">
                <a:srgbClr val="FFFFFF"/>
              </a:gs>
            </a:gsLst>
            <a:lin ang="5400000" scaled="1"/>
          </a:gradFill>
          <a:ln w="38100">
            <a:solidFill>
              <a:srgbClr val="339966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i = 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3;               </a:t>
            </a:r>
            <a:r>
              <a:rPr kumimoji="1" lang="en-US" altLang="zh-CN" sz="2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/*</a:t>
            </a:r>
            <a:r>
              <a:rPr kumimoji="1" lang="zh-CN" altLang="en-US" sz="2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直接访问*</a:t>
            </a:r>
            <a:r>
              <a:rPr kumimoji="1" lang="en-US" altLang="zh-CN" sz="2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endParaRPr kumimoji="1" lang="en-US" altLang="zh-CN" sz="2400" b="1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5364" name="Group 4"/>
          <p:cNvGrpSpPr/>
          <p:nvPr/>
        </p:nvGrpSpPr>
        <p:grpSpPr bwMode="auto">
          <a:xfrm>
            <a:off x="604838" y="1889125"/>
            <a:ext cx="4964112" cy="4625975"/>
            <a:chOff x="381" y="1190"/>
            <a:chExt cx="3127" cy="2914"/>
          </a:xfrm>
        </p:grpSpPr>
        <p:grpSp>
          <p:nvGrpSpPr>
            <p:cNvPr id="8211" name="Group 5"/>
            <p:cNvGrpSpPr/>
            <p:nvPr/>
          </p:nvGrpSpPr>
          <p:grpSpPr bwMode="auto">
            <a:xfrm>
              <a:off x="381" y="1190"/>
              <a:ext cx="3127" cy="2914"/>
              <a:chOff x="381" y="1190"/>
              <a:chExt cx="3127" cy="2914"/>
            </a:xfrm>
          </p:grpSpPr>
          <p:sp>
            <p:nvSpPr>
              <p:cNvPr id="15366" name="AutoShape 6"/>
              <p:cNvSpPr>
                <a:spLocks noChangeArrowheads="1"/>
              </p:cNvSpPr>
              <p:nvPr/>
            </p:nvSpPr>
            <p:spPr bwMode="auto">
              <a:xfrm>
                <a:off x="2436" y="2799"/>
                <a:ext cx="1072" cy="354"/>
              </a:xfrm>
              <a:prstGeom prst="wedgeEllipseCallout">
                <a:avLst>
                  <a:gd name="adj1" fmla="val -50958"/>
                  <a:gd name="adj2" fmla="val -74574"/>
                </a:avLst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38100">
                <a:solidFill>
                  <a:srgbClr val="FF00FF"/>
                </a:solidFill>
                <a:miter lim="800000"/>
                <a:headEnd type="none" w="lg" len="lg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zh-CN" altLang="en-US" sz="20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指针变量</a:t>
                </a:r>
                <a:endParaRPr kumimoji="1"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214" name="Group 7"/>
              <p:cNvGrpSpPr/>
              <p:nvPr/>
            </p:nvGrpSpPr>
            <p:grpSpPr bwMode="auto">
              <a:xfrm>
                <a:off x="381" y="1190"/>
                <a:ext cx="3121" cy="2914"/>
                <a:chOff x="381" y="1190"/>
                <a:chExt cx="3121" cy="2914"/>
              </a:xfrm>
            </p:grpSpPr>
            <p:grpSp>
              <p:nvGrpSpPr>
                <p:cNvPr id="8215" name="Group 8"/>
                <p:cNvGrpSpPr/>
                <p:nvPr/>
              </p:nvGrpSpPr>
              <p:grpSpPr bwMode="auto">
                <a:xfrm>
                  <a:off x="381" y="1190"/>
                  <a:ext cx="3121" cy="2914"/>
                  <a:chOff x="984" y="1406"/>
                  <a:chExt cx="3121" cy="2914"/>
                </a:xfrm>
              </p:grpSpPr>
              <p:sp>
                <p:nvSpPr>
                  <p:cNvPr id="8217" name="Freeform 9"/>
                  <p:cNvSpPr/>
                  <p:nvPr/>
                </p:nvSpPr>
                <p:spPr bwMode="auto">
                  <a:xfrm>
                    <a:off x="1523" y="3964"/>
                    <a:ext cx="1211" cy="356"/>
                  </a:xfrm>
                  <a:custGeom>
                    <a:avLst/>
                    <a:gdLst>
                      <a:gd name="T0" fmla="*/ 0 w 1211"/>
                      <a:gd name="T1" fmla="*/ 99 h 456"/>
                      <a:gd name="T2" fmla="*/ 500 w 1211"/>
                      <a:gd name="T3" fmla="*/ 25 h 456"/>
                      <a:gd name="T4" fmla="*/ 1089 w 1211"/>
                      <a:gd name="T5" fmla="*/ 249 h 456"/>
                      <a:gd name="T6" fmla="*/ 1211 w 1211"/>
                      <a:gd name="T7" fmla="*/ 201 h 45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211" h="456">
                        <a:moveTo>
                          <a:pt x="0" y="163"/>
                        </a:moveTo>
                        <a:cubicBezTo>
                          <a:pt x="159" y="81"/>
                          <a:pt x="318" y="0"/>
                          <a:pt x="500" y="41"/>
                        </a:cubicBezTo>
                        <a:cubicBezTo>
                          <a:pt x="682" y="82"/>
                          <a:pt x="970" y="360"/>
                          <a:pt x="1089" y="408"/>
                        </a:cubicBezTo>
                        <a:cubicBezTo>
                          <a:pt x="1208" y="456"/>
                          <a:pt x="1191" y="345"/>
                          <a:pt x="1211" y="33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8" name="Freeform 10"/>
                  <p:cNvSpPr/>
                  <p:nvPr/>
                </p:nvSpPr>
                <p:spPr bwMode="auto">
                  <a:xfrm>
                    <a:off x="1524" y="3618"/>
                    <a:ext cx="1212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12 w 1212"/>
                      <a:gd name="T3" fmla="*/ 0 h 672"/>
                      <a:gd name="T4" fmla="*/ 1212 w 1212"/>
                      <a:gd name="T5" fmla="*/ 624 h 672"/>
                      <a:gd name="T6" fmla="*/ 1140 w 1212"/>
                      <a:gd name="T7" fmla="*/ 672 h 672"/>
                      <a:gd name="T8" fmla="*/ 720 w 1212"/>
                      <a:gd name="T9" fmla="*/ 468 h 672"/>
                      <a:gd name="T10" fmla="*/ 540 w 1212"/>
                      <a:gd name="T11" fmla="*/ 384 h 672"/>
                      <a:gd name="T12" fmla="*/ 360 w 1212"/>
                      <a:gd name="T13" fmla="*/ 372 h 672"/>
                      <a:gd name="T14" fmla="*/ 216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38100" cmpd="sng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523" y="1406"/>
                    <a:ext cx="1211" cy="2212"/>
                  </a:xfrm>
                  <a:prstGeom prst="rect">
                    <a:avLst/>
                  </a:prstGeom>
                  <a:solidFill>
                    <a:srgbClr val="CCFFFF"/>
                  </a:solidFill>
                  <a:ln w="38100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kumimoji="1" lang="zh-CN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20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1844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2100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prstDash val="dash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2333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2588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523" y="2846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3388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523" y="3627"/>
                    <a:ext cx="0" cy="4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34" y="3627"/>
                    <a:ext cx="0" cy="6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4" y="1464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…...</a:t>
                    </a:r>
                    <a:endPara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29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3" y="3669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…...</a:t>
                    </a:r>
                    <a:endPara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30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1734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2000</a:t>
                    </a:r>
                    <a:endPara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31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2705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2004</a:t>
                    </a:r>
                    <a:endPara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32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3190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2006</a:t>
                    </a:r>
                    <a:endPara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33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294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2005</a:t>
                    </a:r>
                    <a:endPara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3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3110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5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24" y="1848"/>
                    <a:ext cx="22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 type="none" w="lg" len="lg"/>
                    <a:tailEnd type="stealth" w="lg" len="lg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8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6" y="1694"/>
                    <a:ext cx="8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 type="none" w="lg" len="lg"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zh-CN" altLang="en-US" sz="2000" b="1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a:t>整型变量</a:t>
                    </a:r>
                    <a:r>
                      <a:rPr kumimoji="1" lang="en-US" altLang="zh-CN" sz="2400" b="1" dirty="0" err="1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a:t>i</a:t>
                    </a:r>
                    <a:endParaRPr kumimoji="1" lang="en-US" altLang="zh-CN" sz="20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389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0" y="1977"/>
                    <a:ext cx="27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kumimoji="1" lang="en-US" altLang="zh-CN" sz="2000" b="1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10</a:t>
                    </a:r>
                    <a:endParaRPr kumimoji="1" lang="en-US" altLang="zh-CN" sz="20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38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48" y="2844"/>
                    <a:ext cx="22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  <a:headEnd type="none" w="lg" len="lg"/>
                    <a:tailEnd type="stealth" w="lg" len="lg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91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30" y="2690"/>
                    <a:ext cx="11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 type="none" w="lg" len="lg"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zh-CN" altLang="en-US" sz="2000" b="1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a:t>变量</a:t>
                    </a:r>
                    <a:r>
                      <a:rPr kumimoji="1" lang="en-US" altLang="zh-CN" sz="2000" b="1" dirty="0" err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a:t>i</a:t>
                    </a:r>
                    <a:r>
                      <a:rPr kumimoji="1" lang="en-US" altLang="zh-CN" sz="2400" b="1" dirty="0" err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a:t>_pointer</a:t>
                    </a:r>
                    <a:endParaRPr kumimoji="1" lang="en-US" altLang="zh-CN" sz="20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240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1977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2001</a:t>
                    </a:r>
                    <a:endPara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41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2220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2002</a:t>
                    </a:r>
                    <a:endPara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42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2462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2003</a:t>
                    </a:r>
                    <a:endPara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8216" name="Oval 35"/>
                <p:cNvSpPr>
                  <a:spLocks noChangeArrowheads="1"/>
                </p:cNvSpPr>
                <p:nvPr/>
              </p:nvSpPr>
              <p:spPr bwMode="auto">
                <a:xfrm>
                  <a:off x="384" y="1524"/>
                  <a:ext cx="420" cy="24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DDDDDD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1293" y="276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2000</a:t>
              </a:r>
              <a:endPara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2224088" y="2752725"/>
            <a:ext cx="3079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kumimoji="1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3</a:t>
            </a:r>
            <a:endParaRPr kumimoji="1" lang="en-US" altLang="zh-CN" sz="20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3575050" y="5378450"/>
            <a:ext cx="5122863" cy="495300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100000">
                <a:srgbClr val="FFFFFF"/>
              </a:gs>
            </a:gsLst>
            <a:lin ang="5400000" scaled="1"/>
          </a:gradFill>
          <a:ln w="38100">
            <a:solidFill>
              <a:srgbClr val="339966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*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i_pointer = </a:t>
            </a:r>
            <a:r>
              <a:rPr kumimoji="1" lang="en-US" altLang="zh-CN" sz="2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20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;    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-----</a:t>
            </a:r>
            <a:r>
              <a:rPr kumimoji="1" lang="zh-CN" altLang="zh-CN" sz="2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间接访问</a:t>
            </a:r>
            <a:endParaRPr kumimoji="1" lang="zh-CN" altLang="en-US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399" name="Oval 39"/>
          <p:cNvSpPr>
            <a:spLocks noChangeArrowheads="1"/>
          </p:cNvSpPr>
          <p:nvPr/>
        </p:nvSpPr>
        <p:spPr bwMode="auto">
          <a:xfrm>
            <a:off x="2057400" y="4400550"/>
            <a:ext cx="666750" cy="381000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  <a:head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 flipH="1">
            <a:off x="571500" y="4667250"/>
            <a:ext cx="14859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 flipV="1">
            <a:off x="609600" y="2628900"/>
            <a:ext cx="0" cy="2038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5402" name="Line 42"/>
          <p:cNvSpPr>
            <a:spLocks noChangeShapeType="1"/>
          </p:cNvSpPr>
          <p:nvPr/>
        </p:nvSpPr>
        <p:spPr bwMode="auto">
          <a:xfrm flipV="1">
            <a:off x="6053138" y="3067050"/>
            <a:ext cx="0" cy="2438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2166938" y="2752725"/>
            <a:ext cx="4349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kumimoji="1" lang="en-US" altLang="zh-CN" sz="2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20</a:t>
            </a:r>
            <a:endParaRPr kumimoji="1" lang="en-US" altLang="zh-CN" sz="2000" b="1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5404" name="Group 44"/>
          <p:cNvGrpSpPr/>
          <p:nvPr/>
        </p:nvGrpSpPr>
        <p:grpSpPr bwMode="auto">
          <a:xfrm>
            <a:off x="2809875" y="2443163"/>
            <a:ext cx="3371850" cy="495300"/>
            <a:chOff x="1752" y="1548"/>
            <a:chExt cx="2124" cy="312"/>
          </a:xfrm>
        </p:grpSpPr>
        <p:sp>
          <p:nvSpPr>
            <p:cNvPr id="8209" name="Line 45"/>
            <p:cNvSpPr>
              <a:spLocks noChangeShapeType="1"/>
            </p:cNvSpPr>
            <p:nvPr/>
          </p:nvSpPr>
          <p:spPr bwMode="auto">
            <a:xfrm>
              <a:off x="3876" y="1548"/>
              <a:ext cx="0" cy="30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10" name="Line 46"/>
            <p:cNvSpPr>
              <a:spLocks noChangeShapeType="1"/>
            </p:cNvSpPr>
            <p:nvPr/>
          </p:nvSpPr>
          <p:spPr bwMode="auto">
            <a:xfrm flipH="1">
              <a:off x="1752" y="1860"/>
              <a:ext cx="212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5407" name="Line 47"/>
          <p:cNvSpPr>
            <a:spLocks noChangeShapeType="1"/>
          </p:cNvSpPr>
          <p:nvPr/>
        </p:nvSpPr>
        <p:spPr bwMode="auto">
          <a:xfrm flipH="1">
            <a:off x="2819400" y="3086100"/>
            <a:ext cx="32289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206" name="Rectangle 51" descr="信纸"/>
          <p:cNvSpPr>
            <a:spLocks noChangeArrowheads="1"/>
          </p:cNvSpPr>
          <p:nvPr/>
        </p:nvSpPr>
        <p:spPr bwMode="auto">
          <a:xfrm>
            <a:off x="0" y="0"/>
            <a:ext cx="4648200" cy="6477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指针变量的定义和引用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152400" y="609600"/>
            <a:ext cx="649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变量值的存取方法</a:t>
            </a:r>
            <a:endParaRPr kumimoji="1" lang="zh-CN" altLang="en-US" sz="24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413" name="Text Box 53"/>
          <p:cNvSpPr txBox="1">
            <a:spLocks noChangeArrowheads="1"/>
          </p:cNvSpPr>
          <p:nvPr/>
        </p:nvSpPr>
        <p:spPr bwMode="auto">
          <a:xfrm>
            <a:off x="4957763" y="244327"/>
            <a:ext cx="4186237" cy="463846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100000">
                <a:srgbClr val="FFFFFF"/>
              </a:gs>
            </a:gsLst>
            <a:lin ang="5400000" scaled="1"/>
          </a:gradFill>
          <a:ln w="38100">
            <a:solidFill>
              <a:srgbClr val="339966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= 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10,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*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i_pointer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=&amp;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;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5" autoUpdateAnimBg="0" build="p"/>
      <p:bldP spid="15363" grpId="0" animBg="1" autoUpdateAnimBg="0"/>
      <p:bldP spid="15397" grpId="0" animBg="1" autoUpdateAnimBg="0"/>
      <p:bldP spid="15398" grpId="0" animBg="1" autoUpdateAnimBg="0"/>
      <p:bldP spid="15399" grpId="0" animBg="1"/>
      <p:bldP spid="15400" grpId="0" animBg="1"/>
      <p:bldP spid="15401" grpId="0" animBg="1"/>
      <p:bldP spid="15402" grpId="0" animBg="1"/>
      <p:bldP spid="15403" grpId="0" animBg="1" autoUpdateAnimBg="0"/>
      <p:bldP spid="15407" grpId="0" animBg="1"/>
      <p:bldP spid="15412" grpId="0"/>
      <p:bldP spid="1541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/>
          <p:nvPr/>
        </p:nvGrpSpPr>
        <p:grpSpPr bwMode="auto">
          <a:xfrm>
            <a:off x="2268538" y="1628775"/>
            <a:ext cx="4964112" cy="4625975"/>
            <a:chOff x="1413" y="1010"/>
            <a:chExt cx="3127" cy="2914"/>
          </a:xfrm>
        </p:grpSpPr>
        <p:sp>
          <p:nvSpPr>
            <p:cNvPr id="17411" name="AutoShape 3"/>
            <p:cNvSpPr>
              <a:spLocks noChangeArrowheads="1"/>
            </p:cNvSpPr>
            <p:nvPr/>
          </p:nvSpPr>
          <p:spPr bwMode="auto">
            <a:xfrm>
              <a:off x="3468" y="2619"/>
              <a:ext cx="1072" cy="354"/>
            </a:xfrm>
            <a:prstGeom prst="wedgeEllipseCallout">
              <a:avLst>
                <a:gd name="adj1" fmla="val -50958"/>
                <a:gd name="adj2" fmla="val -74574"/>
              </a:avLst>
            </a:prstGeom>
            <a:gradFill rotWithShape="1">
              <a:gsLst>
                <a:gs pos="0">
                  <a:srgbClr val="FF99CC"/>
                </a:gs>
                <a:gs pos="100000">
                  <a:schemeClr val="bg1"/>
                </a:gs>
              </a:gsLst>
              <a:lin ang="5400000" scaled="1"/>
            </a:gradFill>
            <a:ln w="38100">
              <a:solidFill>
                <a:srgbClr val="008000"/>
              </a:solidFill>
              <a:miter lim="800000"/>
              <a:headEnd type="none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000" b="1" dirty="0">
                  <a:solidFill>
                    <a:srgbClr val="CC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指针变量</a:t>
              </a:r>
              <a:endParaRPr kumimoji="1" lang="zh-CN" altLang="en-US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230" name="Freeform 4"/>
            <p:cNvSpPr/>
            <p:nvPr/>
          </p:nvSpPr>
          <p:spPr bwMode="auto">
            <a:xfrm>
              <a:off x="1952" y="3568"/>
              <a:ext cx="1211" cy="356"/>
            </a:xfrm>
            <a:custGeom>
              <a:avLst/>
              <a:gdLst>
                <a:gd name="T0" fmla="*/ 0 w 1211"/>
                <a:gd name="T1" fmla="*/ 99 h 456"/>
                <a:gd name="T2" fmla="*/ 500 w 1211"/>
                <a:gd name="T3" fmla="*/ 25 h 456"/>
                <a:gd name="T4" fmla="*/ 1089 w 1211"/>
                <a:gd name="T5" fmla="*/ 249 h 456"/>
                <a:gd name="T6" fmla="*/ 1211 w 1211"/>
                <a:gd name="T7" fmla="*/ 201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Freeform 5"/>
            <p:cNvSpPr/>
            <p:nvPr/>
          </p:nvSpPr>
          <p:spPr bwMode="auto">
            <a:xfrm>
              <a:off x="1953" y="322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CFFFF"/>
            </a:solidFill>
            <a:ln w="381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Rectangle 6"/>
            <p:cNvSpPr>
              <a:spLocks noChangeArrowheads="1"/>
            </p:cNvSpPr>
            <p:nvPr/>
          </p:nvSpPr>
          <p:spPr bwMode="auto">
            <a:xfrm>
              <a:off x="1952" y="1010"/>
              <a:ext cx="1211" cy="2212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1" lang="zh-CN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3" name="Line 7"/>
            <p:cNvSpPr>
              <a:spLocks noChangeShapeType="1"/>
            </p:cNvSpPr>
            <p:nvPr/>
          </p:nvSpPr>
          <p:spPr bwMode="auto">
            <a:xfrm>
              <a:off x="1964" y="144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Line 8"/>
            <p:cNvSpPr>
              <a:spLocks noChangeShapeType="1"/>
            </p:cNvSpPr>
            <p:nvPr/>
          </p:nvSpPr>
          <p:spPr bwMode="auto">
            <a:xfrm>
              <a:off x="1964" y="170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Line 9"/>
            <p:cNvSpPr>
              <a:spLocks noChangeShapeType="1"/>
            </p:cNvSpPr>
            <p:nvPr/>
          </p:nvSpPr>
          <p:spPr bwMode="auto">
            <a:xfrm>
              <a:off x="1964" y="1937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Line 10"/>
            <p:cNvSpPr>
              <a:spLocks noChangeShapeType="1"/>
            </p:cNvSpPr>
            <p:nvPr/>
          </p:nvSpPr>
          <p:spPr bwMode="auto">
            <a:xfrm>
              <a:off x="1964" y="219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Line 11"/>
            <p:cNvSpPr>
              <a:spLocks noChangeShapeType="1"/>
            </p:cNvSpPr>
            <p:nvPr/>
          </p:nvSpPr>
          <p:spPr bwMode="auto">
            <a:xfrm>
              <a:off x="1952" y="245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Line 12"/>
            <p:cNvSpPr>
              <a:spLocks noChangeShapeType="1"/>
            </p:cNvSpPr>
            <p:nvPr/>
          </p:nvSpPr>
          <p:spPr bwMode="auto">
            <a:xfrm>
              <a:off x="1964" y="299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Line 13"/>
            <p:cNvSpPr>
              <a:spLocks noChangeShapeType="1"/>
            </p:cNvSpPr>
            <p:nvPr/>
          </p:nvSpPr>
          <p:spPr bwMode="auto">
            <a:xfrm>
              <a:off x="1952" y="323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0" name="Line 14"/>
            <p:cNvSpPr>
              <a:spLocks noChangeShapeType="1"/>
            </p:cNvSpPr>
            <p:nvPr/>
          </p:nvSpPr>
          <p:spPr bwMode="auto">
            <a:xfrm>
              <a:off x="3163" y="323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1" name="Text Box 15"/>
            <p:cNvSpPr txBox="1">
              <a:spLocks noChangeArrowheads="1"/>
            </p:cNvSpPr>
            <p:nvPr/>
          </p:nvSpPr>
          <p:spPr bwMode="auto">
            <a:xfrm>
              <a:off x="2443" y="1068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  <a:endPara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2" name="Text Box 16"/>
            <p:cNvSpPr txBox="1">
              <a:spLocks noChangeArrowheads="1"/>
            </p:cNvSpPr>
            <p:nvPr/>
          </p:nvSpPr>
          <p:spPr bwMode="auto">
            <a:xfrm>
              <a:off x="2442" y="3273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  <a:endPara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3" name="Text Box 17"/>
            <p:cNvSpPr txBox="1">
              <a:spLocks noChangeArrowheads="1"/>
            </p:cNvSpPr>
            <p:nvPr/>
          </p:nvSpPr>
          <p:spPr bwMode="auto">
            <a:xfrm>
              <a:off x="1413" y="133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2000</a:t>
              </a:r>
              <a:endPara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4" name="Text Box 18"/>
            <p:cNvSpPr txBox="1">
              <a:spLocks noChangeArrowheads="1"/>
            </p:cNvSpPr>
            <p:nvPr/>
          </p:nvSpPr>
          <p:spPr bwMode="auto">
            <a:xfrm>
              <a:off x="1413" y="2309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2004</a:t>
              </a:r>
              <a:endPara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5" name="Text Box 19"/>
            <p:cNvSpPr txBox="1">
              <a:spLocks noChangeArrowheads="1"/>
            </p:cNvSpPr>
            <p:nvPr/>
          </p:nvSpPr>
          <p:spPr bwMode="auto">
            <a:xfrm>
              <a:off x="1413" y="279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2006</a:t>
              </a:r>
              <a:endPara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6" name="Text Box 20"/>
            <p:cNvSpPr txBox="1">
              <a:spLocks noChangeArrowheads="1"/>
            </p:cNvSpPr>
            <p:nvPr/>
          </p:nvSpPr>
          <p:spPr bwMode="auto">
            <a:xfrm>
              <a:off x="1413" y="255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2005</a:t>
              </a:r>
              <a:endPara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7" name="Line 21"/>
            <p:cNvSpPr>
              <a:spLocks noChangeShapeType="1"/>
            </p:cNvSpPr>
            <p:nvPr/>
          </p:nvSpPr>
          <p:spPr bwMode="auto">
            <a:xfrm>
              <a:off x="1964" y="271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8" name="Line 22"/>
            <p:cNvSpPr>
              <a:spLocks noChangeShapeType="1"/>
            </p:cNvSpPr>
            <p:nvPr/>
          </p:nvSpPr>
          <p:spPr bwMode="auto">
            <a:xfrm flipH="1">
              <a:off x="3153" y="1452"/>
              <a:ext cx="2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1" name="Text Box 23"/>
            <p:cNvSpPr txBox="1">
              <a:spLocks noChangeArrowheads="1"/>
            </p:cNvSpPr>
            <p:nvPr/>
          </p:nvSpPr>
          <p:spPr bwMode="auto">
            <a:xfrm>
              <a:off x="3335" y="1298"/>
              <a:ext cx="8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整型变量</a:t>
              </a:r>
              <a:r>
                <a:rPr kumimoji="1" lang="en-US" altLang="zh-CN" sz="2400" b="1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endPara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7432" name="Text Box 24"/>
            <p:cNvSpPr txBox="1">
              <a:spLocks noChangeArrowheads="1"/>
            </p:cNvSpPr>
            <p:nvPr/>
          </p:nvSpPr>
          <p:spPr bwMode="auto">
            <a:xfrm>
              <a:off x="2353" y="156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</a:t>
              </a:r>
              <a:endPara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9251" name="Line 25"/>
            <p:cNvSpPr>
              <a:spLocks noChangeShapeType="1"/>
            </p:cNvSpPr>
            <p:nvPr/>
          </p:nvSpPr>
          <p:spPr bwMode="auto">
            <a:xfrm flipH="1">
              <a:off x="3177" y="2448"/>
              <a:ext cx="2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>
              <a:off x="3359" y="2294"/>
              <a:ext cx="11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变量</a:t>
              </a:r>
              <a:r>
                <a:rPr kumimoji="1" lang="en-US" altLang="zh-CN" sz="20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4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_pointer</a:t>
              </a:r>
              <a:endPara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253" name="Text Box 27"/>
            <p:cNvSpPr txBox="1">
              <a:spLocks noChangeArrowheads="1"/>
            </p:cNvSpPr>
            <p:nvPr/>
          </p:nvSpPr>
          <p:spPr bwMode="auto">
            <a:xfrm>
              <a:off x="1413" y="158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2001</a:t>
              </a:r>
              <a:endPara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54" name="Text Box 28"/>
            <p:cNvSpPr txBox="1">
              <a:spLocks noChangeArrowheads="1"/>
            </p:cNvSpPr>
            <p:nvPr/>
          </p:nvSpPr>
          <p:spPr bwMode="auto">
            <a:xfrm>
              <a:off x="1413" y="182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2002</a:t>
              </a:r>
              <a:endPara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55" name="Text Box 29"/>
            <p:cNvSpPr txBox="1">
              <a:spLocks noChangeArrowheads="1"/>
            </p:cNvSpPr>
            <p:nvPr/>
          </p:nvSpPr>
          <p:spPr bwMode="auto">
            <a:xfrm>
              <a:off x="1413" y="206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2003</a:t>
              </a:r>
              <a:endPara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56" name="Oval 30"/>
            <p:cNvSpPr>
              <a:spLocks noChangeArrowheads="1"/>
            </p:cNvSpPr>
            <p:nvPr/>
          </p:nvSpPr>
          <p:spPr bwMode="auto">
            <a:xfrm>
              <a:off x="1416" y="1344"/>
              <a:ext cx="42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7439" name="Text Box 31"/>
            <p:cNvSpPr txBox="1">
              <a:spLocks noChangeArrowheads="1"/>
            </p:cNvSpPr>
            <p:nvPr/>
          </p:nvSpPr>
          <p:spPr bwMode="auto">
            <a:xfrm>
              <a:off x="2325" y="258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2000</a:t>
              </a:r>
              <a:endPara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9258" name="Line 32"/>
            <p:cNvSpPr>
              <a:spLocks noChangeShapeType="1"/>
            </p:cNvSpPr>
            <p:nvPr/>
          </p:nvSpPr>
          <p:spPr bwMode="auto">
            <a:xfrm flipH="1">
              <a:off x="3177" y="1944"/>
              <a:ext cx="2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Text Box 33"/>
            <p:cNvSpPr txBox="1">
              <a:spLocks noChangeArrowheads="1"/>
            </p:cNvSpPr>
            <p:nvPr/>
          </p:nvSpPr>
          <p:spPr bwMode="auto">
            <a:xfrm>
              <a:off x="3359" y="1790"/>
              <a:ext cx="8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整型变量</a:t>
              </a:r>
              <a:r>
                <a:rPr kumimoji="1" lang="en-US" altLang="zh-CN" sz="2400" b="1" dirty="0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k</a:t>
              </a:r>
              <a:endPara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4024313" y="2905125"/>
            <a:ext cx="0" cy="4953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443" name="Oval 35"/>
          <p:cNvSpPr>
            <a:spLocks noChangeArrowheads="1"/>
          </p:cNvSpPr>
          <p:nvPr/>
        </p:nvSpPr>
        <p:spPr bwMode="auto">
          <a:xfrm>
            <a:off x="3714750" y="4143375"/>
            <a:ext cx="666750" cy="381000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  <a:head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 flipH="1">
            <a:off x="2190750" y="4381500"/>
            <a:ext cx="14859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 flipV="1">
            <a:off x="2228850" y="2343150"/>
            <a:ext cx="0" cy="2038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446" name="Oval 38"/>
          <p:cNvSpPr>
            <a:spLocks noChangeArrowheads="1"/>
          </p:cNvSpPr>
          <p:nvPr/>
        </p:nvSpPr>
        <p:spPr bwMode="auto">
          <a:xfrm>
            <a:off x="3692525" y="2535238"/>
            <a:ext cx="666750" cy="381000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000">
              <a:solidFill>
                <a:srgbClr val="3399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3752850" y="3267075"/>
            <a:ext cx="48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</a:t>
            </a:r>
            <a:endParaRPr kumimoji="1" lang="en-US" altLang="zh-CN" sz="2400" b="1">
              <a:solidFill>
                <a:srgbClr val="3399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1258888" y="620713"/>
            <a:ext cx="6405562" cy="860425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k = i;                       </a:t>
            </a:r>
            <a:endParaRPr kumimoji="1" lang="en-US" altLang="zh-CN" sz="24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k = *i_pointer;       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5364163" y="620713"/>
            <a:ext cx="171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--</a:t>
            </a:r>
            <a:r>
              <a:rPr kumimoji="1" lang="zh-CN" altLang="zh-CN" sz="24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直接访问</a:t>
            </a:r>
            <a:endParaRPr kumimoji="1" lang="zh-CN" altLang="en-US" sz="2400" b="1">
              <a:solidFill>
                <a:srgbClr val="3399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5364163" y="981075"/>
            <a:ext cx="171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--</a:t>
            </a:r>
            <a:r>
              <a:rPr kumimoji="1" lang="zh-CN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间接访问</a:t>
            </a:r>
            <a:endParaRPr kumimoji="1" lang="zh-CN" altLang="en-US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1258888" y="15727"/>
            <a:ext cx="5915025" cy="463846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100000">
                <a:srgbClr val="FFFFFF"/>
              </a:gs>
            </a:gsLst>
            <a:lin ang="5400000" scaled="1"/>
          </a:gradFill>
          <a:ln w="38100">
            <a:solidFill>
              <a:srgbClr val="339966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= 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10,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*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i_pointer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=&amp;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;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17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2" grpId="0" animBg="1"/>
      <p:bldP spid="17443" grpId="0" animBg="1"/>
      <p:bldP spid="17444" grpId="0" animBg="1"/>
      <p:bldP spid="17445" grpId="0" animBg="1"/>
      <p:bldP spid="17446" grpId="0" animBg="1" autoUpdateAnimBg="0"/>
      <p:bldP spid="17447" grpId="0" advAuto="0" autoUpdateAnimBg="0" build="p"/>
      <p:bldP spid="17448" grpId="0" animBg="1" autoUpdateAnimBg="0"/>
      <p:bldP spid="17452" grpId="0"/>
      <p:bldP spid="17453" grpId="0"/>
      <p:bldP spid="1745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42950" y="173038"/>
            <a:ext cx="649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、指针变量与其所指向的变量之间的关系</a:t>
            </a:r>
            <a:endParaRPr kumimoji="1" lang="zh-CN" altLang="en-US" sz="2400" b="1" dirty="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5356225" y="1014413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>
            <a:solidFill>
              <a:srgbClr val="FF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5349875" y="1382713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>
            <a:solidFill>
              <a:srgbClr val="FF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5372100" y="1717675"/>
            <a:ext cx="863600" cy="141288"/>
          </a:xfrm>
          <a:prstGeom prst="leftRightArrow">
            <a:avLst>
              <a:gd name="adj1" fmla="val 50000"/>
              <a:gd name="adj2" fmla="val 122247"/>
            </a:avLst>
          </a:prstGeom>
          <a:solidFill>
            <a:srgbClr val="FFFFFF"/>
          </a:solidFill>
          <a:ln w="9525">
            <a:solidFill>
              <a:srgbClr val="FF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18441" name="Group 9"/>
          <p:cNvGrpSpPr/>
          <p:nvPr/>
        </p:nvGrpSpPr>
        <p:grpSpPr bwMode="auto">
          <a:xfrm>
            <a:off x="1435100" y="782638"/>
            <a:ext cx="3025775" cy="1277937"/>
            <a:chOff x="1111" y="754"/>
            <a:chExt cx="1906" cy="805"/>
          </a:xfrm>
        </p:grpSpPr>
        <p:sp>
          <p:nvSpPr>
            <p:cNvPr id="10262" name="Rectangle 10"/>
            <p:cNvSpPr>
              <a:spLocks noChangeArrowheads="1"/>
            </p:cNvSpPr>
            <p:nvPr/>
          </p:nvSpPr>
          <p:spPr bwMode="auto">
            <a:xfrm>
              <a:off x="1196" y="1006"/>
              <a:ext cx="600" cy="267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28575">
              <a:solidFill>
                <a:srgbClr val="00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2323" y="1024"/>
              <a:ext cx="600" cy="267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28575">
              <a:solidFill>
                <a:srgbClr val="00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kumimoji="1"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2354" y="791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变量</a:t>
              </a:r>
              <a:r>
                <a:rPr kumimoji="1"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endPara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1277" y="101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2000</a:t>
              </a:r>
              <a:endPara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8446" name="Text Box 14"/>
            <p:cNvSpPr txBox="1">
              <a:spLocks noChangeArrowheads="1"/>
            </p:cNvSpPr>
            <p:nvPr/>
          </p:nvSpPr>
          <p:spPr bwMode="auto">
            <a:xfrm>
              <a:off x="1111" y="754"/>
              <a:ext cx="7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i_pointer</a:t>
              </a:r>
              <a:endPara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67" name="Line 15"/>
            <p:cNvSpPr>
              <a:spLocks noChangeShapeType="1"/>
            </p:cNvSpPr>
            <p:nvPr/>
          </p:nvSpPr>
          <p:spPr bwMode="auto">
            <a:xfrm>
              <a:off x="1829" y="1155"/>
              <a:ext cx="46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Text Box 16"/>
            <p:cNvSpPr txBox="1">
              <a:spLocks noChangeArrowheads="1"/>
            </p:cNvSpPr>
            <p:nvPr/>
          </p:nvSpPr>
          <p:spPr bwMode="auto">
            <a:xfrm>
              <a:off x="2200" y="1309"/>
              <a:ext cx="8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*i_pointer</a:t>
              </a:r>
              <a:endPara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4887913" y="868363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endParaRPr kumimoji="1"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6211888" y="868363"/>
            <a:ext cx="1296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*i_pointer</a:t>
            </a:r>
            <a:endParaRPr kumimoji="1"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4776788" y="1236663"/>
            <a:ext cx="465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&amp;i</a:t>
            </a:r>
            <a:endParaRPr kumimoji="1"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6329363" y="1227138"/>
            <a:ext cx="1169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i_pointer</a:t>
            </a:r>
            <a:endParaRPr kumimoji="1"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4725988" y="15716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i=3;</a:t>
            </a:r>
            <a:endParaRPr kumimoji="1"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6202363" y="1600200"/>
            <a:ext cx="1652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*i_pointer=3;</a:t>
            </a:r>
            <a:endParaRPr kumimoji="1"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755650" y="2133600"/>
            <a:ext cx="649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、指针变量的定义</a:t>
            </a:r>
            <a:endParaRPr kumimoji="1" lang="zh-CN" altLang="en-US" sz="2400" b="1" dirty="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1185863" y="2678113"/>
            <a:ext cx="177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一般形式：</a:t>
            </a: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63838" y="2708275"/>
            <a:ext cx="5797550" cy="4746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57647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[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存储类型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] 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数据类型符        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*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变量名；</a:t>
            </a:r>
            <a:endParaRPr kumimoji="1"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8458" name="AutoShape 26"/>
          <p:cNvSpPr>
            <a:spLocks noChangeArrowheads="1"/>
          </p:cNvSpPr>
          <p:nvPr/>
        </p:nvSpPr>
        <p:spPr bwMode="auto">
          <a:xfrm>
            <a:off x="7164388" y="3716338"/>
            <a:ext cx="1579562" cy="449262"/>
          </a:xfrm>
          <a:prstGeom prst="wedgeRoundRectCallout">
            <a:avLst>
              <a:gd name="adj1" fmla="val -39449"/>
              <a:gd name="adj2" fmla="val -185690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339966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kumimoji="1" lang="zh-CN" altLang="en-US" sz="200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合法标识符</a:t>
            </a:r>
            <a:endParaRPr kumimoji="1" lang="zh-CN" altLang="en-US" sz="200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459" name="AutoShape 27"/>
          <p:cNvSpPr>
            <a:spLocks noChangeArrowheads="1"/>
          </p:cNvSpPr>
          <p:nvPr/>
        </p:nvSpPr>
        <p:spPr bwMode="auto">
          <a:xfrm>
            <a:off x="5292725" y="3789363"/>
            <a:ext cx="2416175" cy="777875"/>
          </a:xfrm>
          <a:prstGeom prst="wedgeRoundRectCallout">
            <a:avLst>
              <a:gd name="adj1" fmla="val 14259"/>
              <a:gd name="adj2" fmla="val -152245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339966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表示定义指针变量</a:t>
            </a:r>
            <a:endParaRPr kumimoji="1" lang="zh-CN" altLang="en-US" sz="20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>
              <a:defRPr/>
            </a:pP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不是</a:t>
            </a: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隶书" panose="02010509060101010101" pitchFamily="49" charset="-122"/>
              </a:rPr>
              <a:t>‘</a:t>
            </a: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隶书" panose="02010509060101010101" pitchFamily="49" charset="-122"/>
              </a:rPr>
              <a:t>’</a:t>
            </a: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运算符</a:t>
            </a:r>
            <a:endParaRPr kumimoji="1" lang="zh-CN" altLang="en-US" sz="20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460" name="AutoShape 28"/>
          <p:cNvSpPr>
            <a:spLocks noChangeArrowheads="1"/>
          </p:cNvSpPr>
          <p:nvPr/>
        </p:nvSpPr>
        <p:spPr bwMode="auto">
          <a:xfrm>
            <a:off x="3924300" y="3644900"/>
            <a:ext cx="3519488" cy="449263"/>
          </a:xfrm>
          <a:prstGeom prst="wedgeRoundRectCallout">
            <a:avLst>
              <a:gd name="adj1" fmla="val -5787"/>
              <a:gd name="adj2" fmla="val -179519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339966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指针的目标变量的数据类型</a:t>
            </a:r>
            <a:endParaRPr kumimoji="1" lang="zh-CN" altLang="en-US" sz="20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461" name="AutoShape 29"/>
          <p:cNvSpPr>
            <a:spLocks noChangeArrowheads="1"/>
          </p:cNvSpPr>
          <p:nvPr/>
        </p:nvSpPr>
        <p:spPr bwMode="auto">
          <a:xfrm>
            <a:off x="2419350" y="3644900"/>
            <a:ext cx="3224213" cy="449263"/>
          </a:xfrm>
          <a:prstGeom prst="wedgeRoundRectCallout">
            <a:avLst>
              <a:gd name="adj1" fmla="val -7319"/>
              <a:gd name="adj2" fmla="val -183134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339966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指针变量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本身</a:t>
            </a: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的存储类型</a:t>
            </a:r>
            <a:endParaRPr kumimoji="1" lang="zh-CN" altLang="en-US" sz="20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769938" y="4762500"/>
            <a:ext cx="8005762" cy="195580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78824"/>
                  <a:invGamma/>
                </a:srgbClr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注意：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int   *p1, *p2;   </a:t>
            </a:r>
            <a:r>
              <a:rPr kumimoji="1" lang="zh-CN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与 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int   p1, p2;</a:t>
            </a:r>
            <a:endParaRPr kumimoji="1"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指针变量名</a:t>
            </a:r>
            <a:r>
              <a:rPr kumimoji="1" lang="zh-CN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是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p1,p2 ,</a:t>
            </a:r>
            <a:r>
              <a:rPr kumimoji="1" lang="zh-CN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不是*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p1,*p2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指针变量</a:t>
            </a:r>
            <a:r>
              <a:rPr kumimoji="1" lang="zh-CN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只能指向</a:t>
            </a:r>
            <a:r>
              <a:rPr kumimoji="1" lang="zh-CN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定义时所</a:t>
            </a:r>
            <a:r>
              <a:rPr kumimoji="1" lang="zh-CN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规定类型的变量</a:t>
            </a:r>
            <a:endParaRPr kumimoji="1" lang="zh-CN" altLang="zh-CN" sz="2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指针变量定义后，变量值不确定，</a:t>
            </a:r>
            <a:r>
              <a:rPr kumimoji="1" lang="zh-CN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应用前必须先赋值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463" name="Text Box 31" descr="信纸"/>
          <p:cNvSpPr txBox="1">
            <a:spLocks noChangeArrowheads="1"/>
          </p:cNvSpPr>
          <p:nvPr/>
        </p:nvSpPr>
        <p:spPr bwMode="auto">
          <a:xfrm>
            <a:off x="3124200" y="3276600"/>
            <a:ext cx="4537075" cy="1225550"/>
          </a:xfrm>
          <a:prstGeom prst="rect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*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p1,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*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p2;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   float 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*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q;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   static  char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*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name;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8" grpId="0" animBg="1"/>
      <p:bldP spid="18439" grpId="0" animBg="1"/>
      <p:bldP spid="18440" grpId="0" animBg="1"/>
      <p:bldP spid="18449" grpId="0"/>
      <p:bldP spid="18450" grpId="0"/>
      <p:bldP spid="18451" grpId="0"/>
      <p:bldP spid="18452" grpId="0"/>
      <p:bldP spid="18453" grpId="0"/>
      <p:bldP spid="18454" grpId="0"/>
      <p:bldP spid="18455" grpId="0"/>
      <p:bldP spid="18456" grpId="0"/>
      <p:bldP spid="18457" grpId="0" animBg="1"/>
      <p:bldP spid="18458" grpId="0" animBg="1" autoUpdateAnimBg="0"/>
      <p:bldP spid="18459" grpId="0" animBg="1" autoUpdateAnimBg="0"/>
      <p:bldP spid="18460" grpId="0" animBg="1" autoUpdateAnimBg="0"/>
      <p:bldP spid="18461" grpId="0" animBg="1" autoUpdateAnimBg="0"/>
      <p:bldP spid="18462" grpId="0" animBg="1"/>
      <p:bldP spid="1846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 descr="信纸"/>
          <p:cNvSpPr txBox="1">
            <a:spLocks noChangeArrowheads="1"/>
          </p:cNvSpPr>
          <p:nvPr/>
        </p:nvSpPr>
        <p:spPr bwMode="auto">
          <a:xfrm>
            <a:off x="1619250" y="1804988"/>
            <a:ext cx="2952750" cy="8604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i;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   int   *p = 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&amp;i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;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20483" name="Group 3"/>
          <p:cNvGrpSpPr/>
          <p:nvPr/>
        </p:nvGrpSpPr>
        <p:grpSpPr bwMode="auto">
          <a:xfrm>
            <a:off x="1603375" y="2841625"/>
            <a:ext cx="4830763" cy="860425"/>
            <a:chOff x="411" y="1769"/>
            <a:chExt cx="3043" cy="542"/>
          </a:xfrm>
        </p:grpSpPr>
        <p:sp>
          <p:nvSpPr>
            <p:cNvPr id="20484" name="Text Box 4" descr="信纸"/>
            <p:cNvSpPr txBox="1">
              <a:spLocks noChangeArrowheads="1"/>
            </p:cNvSpPr>
            <p:nvPr/>
          </p:nvSpPr>
          <p:spPr bwMode="auto">
            <a:xfrm>
              <a:off x="411" y="1769"/>
              <a:ext cx="3043" cy="542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38100">
              <a:solidFill>
                <a:srgbClr val="008000"/>
              </a:solidFill>
              <a:miter lim="800000"/>
              <a:headEnd type="none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例</a:t>
              </a:r>
              <a:r>
                <a:rPr kumimoji="1" lang="zh-CN" alt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        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int   *p = </a:t>
              </a:r>
              <a:r>
                <a:rPr kumimoji="1"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&amp;i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;</a:t>
              </a:r>
              <a:endPara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            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int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i;</a:t>
              </a:r>
              <a:endPara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1278" name="Line 5"/>
            <p:cNvSpPr>
              <a:spLocks noChangeShapeType="1"/>
            </p:cNvSpPr>
            <p:nvPr/>
          </p:nvSpPr>
          <p:spPr bwMode="auto">
            <a:xfrm flipH="1">
              <a:off x="3024" y="2028"/>
              <a:ext cx="192" cy="20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9" name="Line 6"/>
            <p:cNvSpPr>
              <a:spLocks noChangeShapeType="1"/>
            </p:cNvSpPr>
            <p:nvPr/>
          </p:nvSpPr>
          <p:spPr bwMode="auto">
            <a:xfrm>
              <a:off x="3048" y="2052"/>
              <a:ext cx="168" cy="16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487" name="Text Box 7" descr="信纸"/>
          <p:cNvSpPr txBox="1">
            <a:spLocks noChangeArrowheads="1"/>
          </p:cNvSpPr>
          <p:nvPr/>
        </p:nvSpPr>
        <p:spPr bwMode="auto">
          <a:xfrm>
            <a:off x="1427163" y="4179888"/>
            <a:ext cx="3721100" cy="2443162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void func (  )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{    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  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int   i;</a:t>
            </a:r>
            <a:endParaRPr kumimoji="1" lang="en-US" altLang="zh-CN" sz="24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  static  int    *p = 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&amp;i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;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  ..............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}                (</a:t>
            </a: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5651500" y="5734050"/>
            <a:ext cx="2789238" cy="730250"/>
          </a:xfrm>
          <a:prstGeom prst="wedgeRectCallout">
            <a:avLst>
              <a:gd name="adj1" fmla="val -75611"/>
              <a:gd name="adj2" fmla="val -71088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339966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不能用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auto</a:t>
            </a:r>
            <a:r>
              <a:rPr kumimoji="1" lang="zh-CN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变量的地址</a:t>
            </a:r>
            <a:endParaRPr kumimoji="1" lang="zh-CN" altLang="zh-CN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defRPr/>
            </a:pPr>
            <a:r>
              <a:rPr kumimoji="1" lang="zh-CN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去初始化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static</a:t>
            </a:r>
            <a:r>
              <a:rPr kumimoji="1" lang="zh-CN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型指针</a:t>
            </a:r>
            <a:endParaRPr kumimoji="1" lang="zh-CN" altLang="en-US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611188" y="188913"/>
            <a:ext cx="6494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、指针变量的赋值</a:t>
            </a:r>
            <a:endParaRPr kumimoji="1" lang="zh-CN" altLang="en-US" sz="2400" b="1" dirty="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1042988" y="641350"/>
            <a:ext cx="203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初始化赋值</a:t>
            </a:r>
            <a:endParaRPr kumimoji="1" lang="zh-CN" altLang="en-US" sz="2400" b="1" dirty="0">
              <a:solidFill>
                <a:srgbClr val="3399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1403350" y="1181100"/>
            <a:ext cx="7272338" cy="4746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57647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存储类型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1"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  </a:t>
            </a:r>
            <a:r>
              <a:rPr kumimoji="1"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指针名 </a:t>
            </a:r>
            <a:r>
              <a:rPr kumimoji="1"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初始地址值</a:t>
            </a:r>
            <a:r>
              <a:rPr kumimoji="1"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5" name="AutoShape 15"/>
          <p:cNvSpPr>
            <a:spLocks noChangeArrowheads="1"/>
          </p:cNvSpPr>
          <p:nvPr/>
        </p:nvSpPr>
        <p:spPr bwMode="auto">
          <a:xfrm>
            <a:off x="4138613" y="1854200"/>
            <a:ext cx="2254250" cy="730250"/>
          </a:xfrm>
          <a:prstGeom prst="wedgeRectCallout">
            <a:avLst>
              <a:gd name="adj1" fmla="val 65829"/>
              <a:gd name="adj2" fmla="val -97231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339966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赋给指针变量，</a:t>
            </a:r>
            <a:endParaRPr kumimoji="1" lang="zh-CN" altLang="en-US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defRPr/>
            </a:pPr>
            <a:r>
              <a:rPr kumimoji="1" lang="zh-CN" alt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不是赋给目标变量</a:t>
            </a:r>
            <a:endParaRPr kumimoji="1" lang="zh-CN" altLang="en-US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496" name="AutoShape 16"/>
          <p:cNvSpPr>
            <a:spLocks noChangeArrowheads="1"/>
          </p:cNvSpPr>
          <p:nvPr/>
        </p:nvSpPr>
        <p:spPr bwMode="auto">
          <a:xfrm>
            <a:off x="4624388" y="2501900"/>
            <a:ext cx="2395537" cy="730250"/>
          </a:xfrm>
          <a:prstGeom prst="wedgeRectCallout">
            <a:avLst>
              <a:gd name="adj1" fmla="val -67824"/>
              <a:gd name="adj2" fmla="val -35218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339966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变量必须</a:t>
            </a:r>
            <a:r>
              <a:rPr kumimoji="1"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与说明过</a:t>
            </a:r>
            <a:endParaRPr kumimoji="1" lang="zh-CN" altLang="en-US" sz="2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defRPr/>
            </a:pPr>
            <a:r>
              <a:rPr kumimoji="1"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类型</a:t>
            </a:r>
            <a:r>
              <a:rPr kumimoji="1" lang="zh-CN" alt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应一致</a:t>
            </a:r>
            <a:endParaRPr kumimoji="1" lang="zh-CN" altLang="en-US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497" name="Text Box 17" descr="信纸"/>
          <p:cNvSpPr txBox="1">
            <a:spLocks noChangeArrowheads="1"/>
          </p:cNvSpPr>
          <p:nvPr/>
        </p:nvSpPr>
        <p:spPr bwMode="auto">
          <a:xfrm>
            <a:off x="1619250" y="2817813"/>
            <a:ext cx="3024188" cy="12255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 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i;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   int   *p = 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&amp;i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;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   int   *q = </a:t>
            </a:r>
            <a:r>
              <a:rPr kumimoji="1" lang="en-US" altLang="zh-CN" sz="24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;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498" name="AutoShape 18"/>
          <p:cNvSpPr>
            <a:spLocks noChangeArrowheads="1"/>
          </p:cNvSpPr>
          <p:nvPr/>
        </p:nvSpPr>
        <p:spPr bwMode="auto">
          <a:xfrm>
            <a:off x="4733925" y="3832225"/>
            <a:ext cx="3276600" cy="425450"/>
          </a:xfrm>
          <a:prstGeom prst="wedgeRectCallout">
            <a:avLst>
              <a:gd name="adj1" fmla="val -69130"/>
              <a:gd name="adj2" fmla="val -45194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339966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用已初始化指针变量作初值</a:t>
            </a:r>
            <a:endParaRPr kumimoji="1" lang="zh-CN" altLang="en-US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 autoUpdateAnimBg="0"/>
      <p:bldP spid="20487" grpId="0" animBg="1" autoUpdateAnimBg="0"/>
      <p:bldP spid="20488" grpId="0" animBg="1" autoUpdateAnimBg="0"/>
      <p:bldP spid="20492" grpId="0"/>
      <p:bldP spid="20493" grpId="0"/>
      <p:bldP spid="20494" grpId="0" animBg="1"/>
      <p:bldP spid="20495" grpId="0" animBg="1" autoUpdateAnimBg="0"/>
      <p:bldP spid="20496" grpId="0" animBg="1" autoUpdateAnimBg="0"/>
      <p:bldP spid="20497" grpId="0" animBg="1" autoUpdateAnimBg="0"/>
      <p:bldP spid="2049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 descr="信纸"/>
          <p:cNvSpPr txBox="1">
            <a:spLocks noChangeArrowheads="1"/>
          </p:cNvSpPr>
          <p:nvPr/>
        </p:nvSpPr>
        <p:spPr bwMode="auto">
          <a:xfrm>
            <a:off x="1187450" y="779463"/>
            <a:ext cx="2952750" cy="12255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a;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   int  *p;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   p = &amp;a;</a:t>
            </a: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900113" y="188913"/>
            <a:ext cx="2341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赋值语句赋值</a:t>
            </a:r>
            <a:endParaRPr kumimoji="1" lang="zh-CN" altLang="en-US" sz="2400" b="1" dirty="0">
              <a:solidFill>
                <a:srgbClr val="3399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1511" name="Text Box 7" descr="信纸"/>
          <p:cNvSpPr txBox="1">
            <a:spLocks noChangeArrowheads="1"/>
          </p:cNvSpPr>
          <p:nvPr/>
        </p:nvSpPr>
        <p:spPr bwMode="auto">
          <a:xfrm>
            <a:off x="1158875" y="2273300"/>
            <a:ext cx="2981325" cy="23209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2400" b="1"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endParaRPr kumimoji="1" lang="zh-CN" altLang="en-US" sz="2400" b="1"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defRPr/>
            </a:pPr>
            <a:endParaRPr kumimoji="1" lang="zh-CN" altLang="en-US" sz="2400" b="1"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defRPr/>
            </a:pPr>
            <a:endParaRPr kumimoji="1" lang="zh-CN" altLang="en-US" sz="2400" b="1"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defRPr/>
            </a:pPr>
            <a:endParaRPr kumimoji="1" lang="zh-CN" altLang="en-US" sz="2400" b="1"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defRPr/>
            </a:pP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460500" y="2593975"/>
            <a:ext cx="2109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a = 20 ;</a:t>
            </a:r>
            <a:endParaRPr kumimoji="1"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363663" y="3025775"/>
            <a:ext cx="212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*p, *q;</a:t>
            </a:r>
            <a:endParaRPr kumimoji="1"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436688" y="3416300"/>
            <a:ext cx="164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 = &amp;a;</a:t>
            </a:r>
            <a:endParaRPr kumimoji="1" lang="en-US" altLang="zh-CN" sz="2400" b="1" dirty="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1333500" y="3848100"/>
            <a:ext cx="1484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q = p;</a:t>
            </a:r>
            <a:endParaRPr kumimoji="1" lang="en-US" altLang="zh-CN" sz="2400" b="1" dirty="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1516" name="Group 12"/>
          <p:cNvGrpSpPr/>
          <p:nvPr/>
        </p:nvGrpSpPr>
        <p:grpSpPr bwMode="auto">
          <a:xfrm>
            <a:off x="7294563" y="1319213"/>
            <a:ext cx="1662112" cy="396875"/>
            <a:chOff x="4595" y="831"/>
            <a:chExt cx="1047" cy="250"/>
          </a:xfrm>
        </p:grpSpPr>
        <p:sp>
          <p:nvSpPr>
            <p:cNvPr id="12337" name="Line 13"/>
            <p:cNvSpPr>
              <a:spLocks noChangeShapeType="1"/>
            </p:cNvSpPr>
            <p:nvPr/>
          </p:nvSpPr>
          <p:spPr bwMode="auto">
            <a:xfrm flipH="1">
              <a:off x="4595" y="971"/>
              <a:ext cx="2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4802" y="831"/>
              <a:ext cx="8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整型变量</a:t>
              </a:r>
              <a:r>
                <a:rPr kumimoji="1" lang="en-US" altLang="zh-CN" sz="20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  <a:endPara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19" name="Group 15"/>
          <p:cNvGrpSpPr/>
          <p:nvPr/>
        </p:nvGrpSpPr>
        <p:grpSpPr bwMode="auto">
          <a:xfrm>
            <a:off x="7275513" y="2698750"/>
            <a:ext cx="1636712" cy="396875"/>
            <a:chOff x="4583" y="1700"/>
            <a:chExt cx="1031" cy="250"/>
          </a:xfrm>
        </p:grpSpPr>
        <p:sp>
          <p:nvSpPr>
            <p:cNvPr id="12335" name="Line 16"/>
            <p:cNvSpPr>
              <a:spLocks noChangeShapeType="1"/>
            </p:cNvSpPr>
            <p:nvPr/>
          </p:nvSpPr>
          <p:spPr bwMode="auto">
            <a:xfrm flipH="1">
              <a:off x="4583" y="1823"/>
              <a:ext cx="2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4765" y="1700"/>
              <a:ext cx="8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指针变量</a:t>
              </a:r>
              <a:r>
                <a:rPr kumimoji="1"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p</a:t>
              </a:r>
              <a:endPara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22" name="Group 18"/>
          <p:cNvGrpSpPr/>
          <p:nvPr/>
        </p:nvGrpSpPr>
        <p:grpSpPr bwMode="auto">
          <a:xfrm>
            <a:off x="7291388" y="3371850"/>
            <a:ext cx="1636712" cy="396875"/>
            <a:chOff x="4593" y="2124"/>
            <a:chExt cx="1031" cy="250"/>
          </a:xfrm>
        </p:grpSpPr>
        <p:sp>
          <p:nvSpPr>
            <p:cNvPr id="12333" name="Line 19"/>
            <p:cNvSpPr>
              <a:spLocks noChangeShapeType="1"/>
            </p:cNvSpPr>
            <p:nvPr/>
          </p:nvSpPr>
          <p:spPr bwMode="auto">
            <a:xfrm flipH="1">
              <a:off x="4593" y="2247"/>
              <a:ext cx="2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4775" y="2124"/>
              <a:ext cx="8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指针变量</a:t>
              </a:r>
              <a:r>
                <a:rPr kumimoji="1" lang="en-US" altLang="zh-CN" sz="20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q</a:t>
              </a:r>
              <a:endPara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25" name="Group 21"/>
          <p:cNvGrpSpPr/>
          <p:nvPr/>
        </p:nvGrpSpPr>
        <p:grpSpPr bwMode="auto">
          <a:xfrm>
            <a:off x="4600575" y="1050925"/>
            <a:ext cx="2668588" cy="4579938"/>
            <a:chOff x="2900" y="673"/>
            <a:chExt cx="1681" cy="2885"/>
          </a:xfrm>
        </p:grpSpPr>
        <p:sp>
          <p:nvSpPr>
            <p:cNvPr id="12317" name="Rectangle 22"/>
            <p:cNvSpPr>
              <a:spLocks noChangeArrowheads="1"/>
            </p:cNvSpPr>
            <p:nvPr/>
          </p:nvSpPr>
          <p:spPr bwMode="auto">
            <a:xfrm>
              <a:off x="3358" y="673"/>
              <a:ext cx="1211" cy="2212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1" lang="zh-CN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18" name="Line 23"/>
            <p:cNvSpPr>
              <a:spLocks noChangeShapeType="1"/>
            </p:cNvSpPr>
            <p:nvPr/>
          </p:nvSpPr>
          <p:spPr bwMode="auto">
            <a:xfrm>
              <a:off x="3370" y="949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9" name="Line 24"/>
            <p:cNvSpPr>
              <a:spLocks noChangeShapeType="1"/>
            </p:cNvSpPr>
            <p:nvPr/>
          </p:nvSpPr>
          <p:spPr bwMode="auto">
            <a:xfrm>
              <a:off x="3370" y="1142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Line 25"/>
            <p:cNvSpPr>
              <a:spLocks noChangeShapeType="1"/>
            </p:cNvSpPr>
            <p:nvPr/>
          </p:nvSpPr>
          <p:spPr bwMode="auto">
            <a:xfrm>
              <a:off x="3370" y="1357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26"/>
            <p:cNvSpPr>
              <a:spLocks noChangeShapeType="1"/>
            </p:cNvSpPr>
            <p:nvPr/>
          </p:nvSpPr>
          <p:spPr bwMode="auto">
            <a:xfrm>
              <a:off x="3358" y="179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Line 27"/>
            <p:cNvSpPr>
              <a:spLocks noChangeShapeType="1"/>
            </p:cNvSpPr>
            <p:nvPr/>
          </p:nvSpPr>
          <p:spPr bwMode="auto">
            <a:xfrm>
              <a:off x="3370" y="221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3849" y="701"/>
              <a:ext cx="30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…</a:t>
              </a:r>
              <a:endPara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pSp>
          <p:nvGrpSpPr>
            <p:cNvPr id="12324" name="Group 29"/>
            <p:cNvGrpSpPr/>
            <p:nvPr/>
          </p:nvGrpSpPr>
          <p:grpSpPr bwMode="auto">
            <a:xfrm>
              <a:off x="3352" y="2886"/>
              <a:ext cx="1217" cy="672"/>
              <a:chOff x="2316" y="3390"/>
              <a:chExt cx="1217" cy="672"/>
            </a:xfrm>
          </p:grpSpPr>
          <p:sp>
            <p:nvSpPr>
              <p:cNvPr id="12331" name="Freeform 30"/>
              <p:cNvSpPr/>
              <p:nvPr/>
            </p:nvSpPr>
            <p:spPr bwMode="auto">
              <a:xfrm>
                <a:off x="2316" y="3390"/>
                <a:ext cx="1217" cy="672"/>
              </a:xfrm>
              <a:custGeom>
                <a:avLst/>
                <a:gdLst>
                  <a:gd name="T0" fmla="*/ 12 w 1212"/>
                  <a:gd name="T1" fmla="*/ 0 h 672"/>
                  <a:gd name="T2" fmla="*/ 1222 w 1212"/>
                  <a:gd name="T3" fmla="*/ 0 h 672"/>
                  <a:gd name="T4" fmla="*/ 1222 w 1212"/>
                  <a:gd name="T5" fmla="*/ 624 h 672"/>
                  <a:gd name="T6" fmla="*/ 1150 w 1212"/>
                  <a:gd name="T7" fmla="*/ 672 h 672"/>
                  <a:gd name="T8" fmla="*/ 726 w 1212"/>
                  <a:gd name="T9" fmla="*/ 468 h 672"/>
                  <a:gd name="T10" fmla="*/ 544 w 1212"/>
                  <a:gd name="T11" fmla="*/ 384 h 672"/>
                  <a:gd name="T12" fmla="*/ 362 w 1212"/>
                  <a:gd name="T13" fmla="*/ 372 h 672"/>
                  <a:gd name="T14" fmla="*/ 218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CFFFF"/>
              </a:solidFill>
              <a:ln w="38100" cmpd="sng">
                <a:solidFill>
                  <a:schemeClr val="tx1"/>
                </a:solidFill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5" name="Text Box 31"/>
              <p:cNvSpPr txBox="1">
                <a:spLocks noChangeArrowheads="1"/>
              </p:cNvSpPr>
              <p:nvPr/>
            </p:nvSpPr>
            <p:spPr bwMode="auto">
              <a:xfrm>
                <a:off x="2814" y="3441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/>
              <a:p>
                <a:pPr algn="ctr" eaLnBrk="0" hangingPunct="0">
                  <a:defRPr/>
                </a:pPr>
                <a:r>
                  <a:rPr kumimoji="1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…...</a:t>
                </a:r>
                <a:endPara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325" name="Line 32"/>
            <p:cNvSpPr>
              <a:spLocks noChangeShapeType="1"/>
            </p:cNvSpPr>
            <p:nvPr/>
          </p:nvSpPr>
          <p:spPr bwMode="auto">
            <a:xfrm>
              <a:off x="3370" y="200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Text Box 33"/>
            <p:cNvSpPr txBox="1">
              <a:spLocks noChangeArrowheads="1"/>
            </p:cNvSpPr>
            <p:nvPr/>
          </p:nvSpPr>
          <p:spPr bwMode="auto">
            <a:xfrm>
              <a:off x="2900" y="90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2000</a:t>
              </a:r>
              <a:endParaRPr kumimoji="1" lang="en-US" altLang="zh-CN" sz="20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1538" name="Text Box 34"/>
            <p:cNvSpPr txBox="1">
              <a:spLocks noChangeArrowheads="1"/>
            </p:cNvSpPr>
            <p:nvPr/>
          </p:nvSpPr>
          <p:spPr bwMode="auto">
            <a:xfrm>
              <a:off x="3850" y="1407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…...</a:t>
              </a:r>
              <a:endPara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2328" name="Line 35"/>
            <p:cNvSpPr>
              <a:spLocks noChangeShapeType="1"/>
            </p:cNvSpPr>
            <p:nvPr/>
          </p:nvSpPr>
          <p:spPr bwMode="auto">
            <a:xfrm>
              <a:off x="3353" y="241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9" name="Line 36"/>
            <p:cNvSpPr>
              <a:spLocks noChangeShapeType="1"/>
            </p:cNvSpPr>
            <p:nvPr/>
          </p:nvSpPr>
          <p:spPr bwMode="auto">
            <a:xfrm>
              <a:off x="3353" y="2611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Text Box 37"/>
            <p:cNvSpPr txBox="1">
              <a:spLocks noChangeArrowheads="1"/>
            </p:cNvSpPr>
            <p:nvPr/>
          </p:nvSpPr>
          <p:spPr bwMode="auto">
            <a:xfrm>
              <a:off x="3016" y="1234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…...</a:t>
              </a:r>
              <a:endPara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6035675" y="15890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</a:t>
            </a:r>
            <a:endParaRPr kumimoji="1" lang="en-US" altLang="zh-CN" sz="20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21543" name="Group 39"/>
          <p:cNvGrpSpPr/>
          <p:nvPr/>
        </p:nvGrpSpPr>
        <p:grpSpPr bwMode="auto">
          <a:xfrm>
            <a:off x="4557713" y="1441450"/>
            <a:ext cx="1238250" cy="1843088"/>
            <a:chOff x="2871" y="908"/>
            <a:chExt cx="780" cy="1161"/>
          </a:xfrm>
        </p:grpSpPr>
        <p:sp>
          <p:nvSpPr>
            <p:cNvPr id="12314" name="Oval 40"/>
            <p:cNvSpPr>
              <a:spLocks noChangeArrowheads="1"/>
            </p:cNvSpPr>
            <p:nvPr/>
          </p:nvSpPr>
          <p:spPr bwMode="auto">
            <a:xfrm>
              <a:off x="2871" y="908"/>
              <a:ext cx="454" cy="226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2315" name="Line 41"/>
            <p:cNvSpPr>
              <a:spLocks noChangeShapeType="1"/>
            </p:cNvSpPr>
            <p:nvPr/>
          </p:nvSpPr>
          <p:spPr bwMode="auto">
            <a:xfrm>
              <a:off x="3016" y="1117"/>
              <a:ext cx="0" cy="9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Line 42"/>
            <p:cNvSpPr>
              <a:spLocks noChangeShapeType="1"/>
            </p:cNvSpPr>
            <p:nvPr/>
          </p:nvSpPr>
          <p:spPr bwMode="auto">
            <a:xfrm>
              <a:off x="3016" y="2060"/>
              <a:ext cx="63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5797550" y="2954338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2000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21548" name="Group 44"/>
          <p:cNvGrpSpPr/>
          <p:nvPr/>
        </p:nvGrpSpPr>
        <p:grpSpPr bwMode="auto">
          <a:xfrm>
            <a:off x="4629150" y="1787525"/>
            <a:ext cx="1295400" cy="1366838"/>
            <a:chOff x="2916" y="1126"/>
            <a:chExt cx="816" cy="861"/>
          </a:xfrm>
        </p:grpSpPr>
        <p:sp>
          <p:nvSpPr>
            <p:cNvPr id="12311" name="Line 45"/>
            <p:cNvSpPr>
              <a:spLocks noChangeShapeType="1"/>
            </p:cNvSpPr>
            <p:nvPr/>
          </p:nvSpPr>
          <p:spPr bwMode="auto">
            <a:xfrm flipH="1">
              <a:off x="2916" y="1979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46"/>
            <p:cNvSpPr>
              <a:spLocks noChangeShapeType="1"/>
            </p:cNvSpPr>
            <p:nvPr/>
          </p:nvSpPr>
          <p:spPr bwMode="auto">
            <a:xfrm>
              <a:off x="2933" y="1134"/>
              <a:ext cx="40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Line 47"/>
            <p:cNvSpPr>
              <a:spLocks noChangeShapeType="1"/>
            </p:cNvSpPr>
            <p:nvPr/>
          </p:nvSpPr>
          <p:spPr bwMode="auto">
            <a:xfrm>
              <a:off x="2925" y="1126"/>
              <a:ext cx="0" cy="8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52" name="Line 48"/>
          <p:cNvSpPr>
            <a:spLocks noChangeShapeType="1"/>
          </p:cNvSpPr>
          <p:nvPr/>
        </p:nvSpPr>
        <p:spPr bwMode="auto">
          <a:xfrm>
            <a:off x="6300788" y="3284538"/>
            <a:ext cx="0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3" name="Text Box 49"/>
          <p:cNvSpPr txBox="1">
            <a:spLocks noChangeArrowheads="1"/>
          </p:cNvSpPr>
          <p:nvPr/>
        </p:nvSpPr>
        <p:spPr bwMode="auto">
          <a:xfrm>
            <a:off x="5813425" y="3584575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2000</a:t>
            </a:r>
            <a:endParaRPr kumimoji="1" lang="en-US" altLang="zh-CN" sz="20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21554" name="Group 50"/>
          <p:cNvGrpSpPr/>
          <p:nvPr/>
        </p:nvGrpSpPr>
        <p:grpSpPr bwMode="auto">
          <a:xfrm>
            <a:off x="4541838" y="1916113"/>
            <a:ext cx="1470025" cy="1911350"/>
            <a:chOff x="2916" y="1126"/>
            <a:chExt cx="816" cy="861"/>
          </a:xfrm>
        </p:grpSpPr>
        <p:sp>
          <p:nvSpPr>
            <p:cNvPr id="12308" name="Line 51"/>
            <p:cNvSpPr>
              <a:spLocks noChangeShapeType="1"/>
            </p:cNvSpPr>
            <p:nvPr/>
          </p:nvSpPr>
          <p:spPr bwMode="auto">
            <a:xfrm flipH="1">
              <a:off x="2916" y="1979"/>
              <a:ext cx="816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Line 52"/>
            <p:cNvSpPr>
              <a:spLocks noChangeShapeType="1"/>
            </p:cNvSpPr>
            <p:nvPr/>
          </p:nvSpPr>
          <p:spPr bwMode="auto">
            <a:xfrm>
              <a:off x="2933" y="1134"/>
              <a:ext cx="409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53"/>
            <p:cNvSpPr>
              <a:spLocks noChangeShapeType="1"/>
            </p:cNvSpPr>
            <p:nvPr/>
          </p:nvSpPr>
          <p:spPr bwMode="auto">
            <a:xfrm>
              <a:off x="2925" y="1126"/>
              <a:ext cx="0" cy="861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10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10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9"/>
                                            </p:cond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15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500"/>
                                        <p:tgtEl>
                                          <p:spTgt spid="215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 autoUpdateAnimBg="0"/>
      <p:bldP spid="21510" grpId="0"/>
      <p:bldP spid="21511" grpId="0" animBg="1"/>
      <p:bldP spid="21512" grpId="0"/>
      <p:bldP spid="21513" grpId="0"/>
      <p:bldP spid="21514" grpId="0"/>
      <p:bldP spid="21515" grpId="0"/>
      <p:bldP spid="21542" grpId="0"/>
      <p:bldP spid="21547" grpId="0"/>
      <p:bldP spid="21552" grpId="0" animBg="1"/>
      <p:bldP spid="215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 descr="信纸"/>
          <p:cNvSpPr txBox="1">
            <a:spLocks noChangeArrowheads="1"/>
          </p:cNvSpPr>
          <p:nvPr/>
        </p:nvSpPr>
        <p:spPr bwMode="auto">
          <a:xfrm>
            <a:off x="971550" y="836613"/>
            <a:ext cx="2952750" cy="8604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*p = &amp;a;</a:t>
            </a:r>
            <a:endParaRPr kumimoji="1" lang="en-US" altLang="zh-CN" sz="24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a;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900113" y="168275"/>
            <a:ext cx="600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指针变量赋值的几种可能引起错误的操作</a:t>
            </a: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4932363" y="1048648"/>
            <a:ext cx="3386137" cy="785606"/>
          </a:xfrm>
          <a:prstGeom prst="wedgeRoundRectCallout">
            <a:avLst>
              <a:gd name="adj1" fmla="val -98287"/>
              <a:gd name="adj2" fmla="val -40204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339966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的定义在后，对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的引用超出了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的作用域</a:t>
            </a:r>
            <a:endParaRPr kumimoji="1" lang="zh-CN" altLang="en-US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6" name="Text Box 8" descr="信纸"/>
          <p:cNvSpPr txBox="1">
            <a:spLocks noChangeArrowheads="1"/>
          </p:cNvSpPr>
          <p:nvPr/>
        </p:nvSpPr>
        <p:spPr bwMode="auto">
          <a:xfrm>
            <a:off x="1044575" y="1870075"/>
            <a:ext cx="3167063" cy="12255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int  a;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 int  *pi = &amp;a;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char *pc = &amp;a;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>
            <a:off x="5076825" y="2289175"/>
            <a:ext cx="3386138" cy="449263"/>
          </a:xfrm>
          <a:prstGeom prst="wedgeRoundRectCallout">
            <a:avLst>
              <a:gd name="adj1" fmla="val -89755"/>
              <a:gd name="adj2" fmla="val 80741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339966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不能指向非字符型变量 </a:t>
            </a:r>
            <a:endParaRPr kumimoji="1" lang="zh-CN" altLang="en-US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8" name="Text Box 10" descr="信纸"/>
          <p:cNvSpPr txBox="1">
            <a:spLocks noChangeArrowheads="1"/>
          </p:cNvSpPr>
          <p:nvPr/>
        </p:nvSpPr>
        <p:spPr bwMode="auto">
          <a:xfrm>
            <a:off x="1042988" y="3330575"/>
            <a:ext cx="3167062" cy="12255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a;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*p;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*p = &amp;a;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2539" name="AutoShape 11"/>
          <p:cNvSpPr>
            <a:spLocks noChangeArrowheads="1"/>
          </p:cNvSpPr>
          <p:nvPr/>
        </p:nvSpPr>
        <p:spPr bwMode="auto">
          <a:xfrm>
            <a:off x="5076825" y="3132638"/>
            <a:ext cx="3386138" cy="1126125"/>
          </a:xfrm>
          <a:prstGeom prst="wedgeRoundRectCallout">
            <a:avLst>
              <a:gd name="adj1" fmla="val -112681"/>
              <a:gd name="adj2" fmla="val 55875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339966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赋值语句中，被赋值的指针变量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的前面不能再加</a:t>
            </a: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微软雅黑" panose="020B0503020204020204" pitchFamily="34" charset="-122"/>
              </a:rPr>
              <a:t>“</a:t>
            </a: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微软雅黑" panose="020B0503020204020204" pitchFamily="34" charset="-122"/>
              </a:rPr>
              <a:t>”</a:t>
            </a: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说明符 </a:t>
            </a:r>
            <a:endParaRPr kumimoji="1" lang="zh-CN" altLang="en-US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0" name="Text Box 12" descr="信纸"/>
          <p:cNvSpPr txBox="1">
            <a:spLocks noChangeArrowheads="1"/>
          </p:cNvSpPr>
          <p:nvPr/>
        </p:nvSpPr>
        <p:spPr bwMode="auto">
          <a:xfrm>
            <a:off x="1042988" y="4708525"/>
            <a:ext cx="3167062" cy="8604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*p;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 = 2000;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2541" name="AutoShape 13"/>
          <p:cNvSpPr>
            <a:spLocks noChangeArrowheads="1"/>
          </p:cNvSpPr>
          <p:nvPr/>
        </p:nvSpPr>
        <p:spPr bwMode="auto">
          <a:xfrm>
            <a:off x="5148263" y="4668148"/>
            <a:ext cx="3386137" cy="785606"/>
          </a:xfrm>
          <a:prstGeom prst="wedgeRoundRectCallout">
            <a:avLst>
              <a:gd name="adj1" fmla="val -113477"/>
              <a:gd name="adj2" fmla="val 40000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339966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不允许直接把一个数赋值给指针变量 </a:t>
            </a:r>
            <a:endParaRPr kumimoji="1" lang="zh-CN" altLang="en-US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2" name="Text Box 14" descr="信纸"/>
          <p:cNvSpPr txBox="1">
            <a:spLocks noChangeArrowheads="1"/>
          </p:cNvSpPr>
          <p:nvPr/>
        </p:nvSpPr>
        <p:spPr bwMode="auto">
          <a:xfrm>
            <a:off x="1187450" y="5734050"/>
            <a:ext cx="3167063" cy="8604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a;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static </a:t>
            </a:r>
            <a:r>
              <a:rPr kumimoji="1"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*p = &amp;a;</a:t>
            </a:r>
            <a:endParaRPr kumimoji="1" lang="en-US" altLang="zh-CN" sz="24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2543" name="AutoShape 15"/>
          <p:cNvSpPr>
            <a:spLocks noChangeArrowheads="1"/>
          </p:cNvSpPr>
          <p:nvPr/>
        </p:nvSpPr>
        <p:spPr bwMode="auto">
          <a:xfrm>
            <a:off x="5435600" y="5730185"/>
            <a:ext cx="3386138" cy="785606"/>
          </a:xfrm>
          <a:prstGeom prst="wedgeRoundRectCallout">
            <a:avLst>
              <a:gd name="adj1" fmla="val -83241"/>
              <a:gd name="adj2" fmla="val 29185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339966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不能用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变量的地址去初始化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型指针 </a:t>
            </a:r>
            <a:endParaRPr kumimoji="1" lang="zh-CN" altLang="en-US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468313" y="3141663"/>
            <a:ext cx="8675687" cy="34163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8824"/>
                  <a:invGamma/>
                </a:srgbClr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注意：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一个指针变量只能指向同类型的变量，如果给指针赋值时，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=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号右边的指针类型与左边的指针类型不同，则需要进行类型强制转换。  </a:t>
            </a:r>
            <a:endParaRPr kumimoji="1"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a;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*pi;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char *pc;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pi = &amp;a;                </a:t>
            </a:r>
            <a:r>
              <a:rPr kumimoji="1"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//pi</a:t>
            </a:r>
            <a:r>
              <a:rPr kumimoji="1"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指向</a:t>
            </a:r>
            <a:r>
              <a:rPr kumimoji="1"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endParaRPr kumimoji="1"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pc = </a:t>
            </a: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(char *)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pi;    </a:t>
            </a:r>
            <a:r>
              <a:rPr kumimoji="1"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//pc</a:t>
            </a:r>
            <a:r>
              <a:rPr kumimoji="1"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也指向了</a:t>
            </a:r>
            <a:r>
              <a:rPr kumimoji="1"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kumimoji="1"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，即</a:t>
            </a:r>
            <a:r>
              <a:rPr kumimoji="1"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pi</a:t>
            </a:r>
            <a:r>
              <a:rPr kumimoji="1"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kumimoji="1"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pc</a:t>
            </a:r>
            <a:r>
              <a:rPr kumimoji="1"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的值都是</a:t>
            </a:r>
            <a:r>
              <a:rPr kumimoji="1"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kumimoji="1"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的地址</a:t>
            </a:r>
            <a:endParaRPr kumimoji="1"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 autoUpdateAnimBg="0"/>
      <p:bldP spid="22534" grpId="0"/>
      <p:bldP spid="22535" grpId="0" animBg="1" autoUpdateAnimBg="0"/>
      <p:bldP spid="22536" grpId="0" animBg="1" autoUpdateAnimBg="0"/>
      <p:bldP spid="22537" grpId="0" animBg="1" autoUpdateAnimBg="0"/>
      <p:bldP spid="22538" grpId="0" animBg="1" autoUpdateAnimBg="0"/>
      <p:bldP spid="22539" grpId="0" animBg="1" autoUpdateAnimBg="0"/>
      <p:bldP spid="22540" grpId="0" animBg="1" autoUpdateAnimBg="0"/>
      <p:bldP spid="22541" grpId="0" animBg="1" autoUpdateAnimBg="0"/>
      <p:bldP spid="22542" grpId="0" animBg="1" autoUpdateAnimBg="0"/>
      <p:bldP spid="22543" grpId="0" animBg="1" autoUpdateAnimBg="0"/>
      <p:bldP spid="225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57200" y="0"/>
            <a:ext cx="8148638" cy="17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5</a:t>
            </a:r>
            <a:r>
              <a:rPr lang="zh-CN" altLang="en-US" sz="2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、零指针与空类型指针</a:t>
            </a:r>
            <a:endParaRPr lang="zh-CN" altLang="en-US" sz="2400" b="1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零指针：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空指针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定义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: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指针变量值为零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ea typeface="隶书" panose="02010509060101010101" pitchFamily="49" charset="-122"/>
                <a:sym typeface="Symbol" panose="05050102010706020507" pitchFamily="18" charset="2"/>
              </a:rPr>
              <a:t>  表示： </a:t>
            </a:r>
            <a:r>
              <a:rPr lang="en-US" altLang="zh-CN" dirty="0" err="1">
                <a:solidFill>
                  <a:srgbClr val="336600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int</a:t>
            </a:r>
            <a:r>
              <a:rPr lang="en-US" altLang="zh-CN" dirty="0">
                <a:solidFill>
                  <a:srgbClr val="336600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  * p = 0;</a:t>
            </a:r>
            <a:r>
              <a:rPr lang="en-US" altLang="zh-CN" dirty="0">
                <a:solidFill>
                  <a:srgbClr val="339933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chemeClr val="accent2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23555" name="AutoShape 3"/>
          <p:cNvSpPr>
            <a:spLocks noChangeArrowheads="1"/>
          </p:cNvSpPr>
          <p:nvPr/>
        </p:nvSpPr>
        <p:spPr bwMode="auto">
          <a:xfrm>
            <a:off x="5875338" y="685800"/>
            <a:ext cx="3003550" cy="1035050"/>
          </a:xfrm>
          <a:prstGeom prst="wedgeRectCallout">
            <a:avLst>
              <a:gd name="adj1" fmla="val -95190"/>
              <a:gd name="adj2" fmla="val 37269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kumimoji="1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p</a:t>
            </a:r>
            <a:r>
              <a:rPr kumimoji="1" lang="zh-CN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指向地址为0的单元</a:t>
            </a:r>
            <a:r>
              <a:rPr kumimoji="1" lang="zh-CN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，</a:t>
            </a:r>
            <a:endParaRPr kumimoji="1" lang="zh-CN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algn="ctr">
              <a:defRPr/>
            </a:pPr>
            <a:r>
              <a:rPr kumimoji="1" lang="zh-CN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系统保证该单元不作它用</a:t>
            </a:r>
            <a:endParaRPr kumimoji="1" lang="zh-CN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algn="ctr">
              <a:defRPr/>
            </a:pPr>
            <a:r>
              <a:rPr kumimoji="1" lang="zh-CN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表示指针变量值</a:t>
            </a:r>
            <a:r>
              <a:rPr kumimoji="1" lang="zh-CN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没有意义</a:t>
            </a:r>
            <a:endParaRPr kumimoji="1" lang="zh-CN" altLang="en-US" sz="20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56" name="Text Box 4" descr="信纸"/>
          <p:cNvSpPr txBox="1">
            <a:spLocks noChangeArrowheads="1"/>
          </p:cNvSpPr>
          <p:nvPr/>
        </p:nvSpPr>
        <p:spPr bwMode="auto">
          <a:xfrm>
            <a:off x="2195513" y="2205038"/>
            <a:ext cx="2624137" cy="8604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339933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#define   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0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int   *p = NULL: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38150" y="3276600"/>
            <a:ext cx="8148638" cy="180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p = NULL</a:t>
            </a: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与未对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p</a:t>
            </a: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赋值不同</a:t>
            </a: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用途: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   </a:t>
            </a:r>
            <a:endParaRPr lang="zh-CN" altLang="zh-CN" sz="2800" dirty="0"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lvl="3" eaLnBrk="1" hangingPunct="1">
              <a:buFont typeface="Wingdings" panose="05000000000000000000" pitchFamily="2" charset="2"/>
              <a:buChar char="ü"/>
            </a:pPr>
            <a:r>
              <a:rPr lang="zh-CN" altLang="zh-CN" dirty="0">
                <a:ea typeface="微软雅黑" panose="020B0503020204020204" pitchFamily="34" charset="-122"/>
                <a:sym typeface="Symbol" panose="05050102010706020507" pitchFamily="18" charset="2"/>
              </a:rPr>
              <a:t>避免指针变量的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非法引用</a:t>
            </a:r>
            <a:endParaRPr lang="zh-CN" altLang="zh-CN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lvl="3" eaLnBrk="1" hangingPunct="1">
              <a:buFont typeface="Wingdings" panose="05000000000000000000" pitchFamily="2" charset="2"/>
              <a:buChar char="ü"/>
            </a:pPr>
            <a:r>
              <a:rPr lang="zh-CN" altLang="zh-CN" dirty="0">
                <a:ea typeface="微软雅黑" panose="020B0503020204020204" pitchFamily="34" charset="-122"/>
                <a:sym typeface="Symbol" panose="05050102010706020507" pitchFamily="18" charset="2"/>
              </a:rPr>
              <a:t>在程序中常作为</a:t>
            </a:r>
            <a:r>
              <a:rPr lang="zh-CN" altLang="zh-CN" dirty="0">
                <a:solidFill>
                  <a:srgbClr val="0000FF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状态</a:t>
            </a:r>
            <a:r>
              <a:rPr lang="zh-CN" altLang="zh-CN" dirty="0">
                <a:ea typeface="微软雅黑" panose="020B0503020204020204" pitchFamily="34" charset="-122"/>
                <a:sym typeface="Symbol" panose="05050102010706020507" pitchFamily="18" charset="2"/>
              </a:rPr>
              <a:t>比较</a:t>
            </a:r>
            <a:endParaRPr lang="zh-CN" altLang="zh-CN" dirty="0"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23558" name="Text Box 6" descr="信纸"/>
          <p:cNvSpPr txBox="1">
            <a:spLocks noChangeArrowheads="1"/>
          </p:cNvSpPr>
          <p:nvPr/>
        </p:nvSpPr>
        <p:spPr bwMode="auto">
          <a:xfrm>
            <a:off x="5435600" y="2349500"/>
            <a:ext cx="3551238" cy="19558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339933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int   *p;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   ......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   while (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p != NULL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) 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   {    ...…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   }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34988" y="5173663"/>
            <a:ext cx="8609012" cy="14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void  *</a:t>
            </a:r>
            <a:r>
              <a:rPr lang="zh-CN" altLang="zh-CN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类型指针</a:t>
            </a:r>
            <a:endParaRPr lang="zh-CN" altLang="zh-CN" sz="24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ea typeface="微软雅黑" panose="020B0503020204020204" pitchFamily="34" charset="-122"/>
              </a:rPr>
              <a:t> 表示</a:t>
            </a:r>
            <a:r>
              <a:rPr lang="en-US" altLang="zh-CN" dirty="0">
                <a:ea typeface="微软雅黑" panose="020B0503020204020204" pitchFamily="34" charset="-122"/>
              </a:rPr>
              <a:t>:  void  *p; 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ea typeface="微软雅黑" panose="020B0503020204020204" pitchFamily="34" charset="-122"/>
              </a:rPr>
              <a:t> </a:t>
            </a:r>
            <a:r>
              <a:rPr lang="zh-CN" altLang="zh-CN" dirty="0">
                <a:ea typeface="微软雅黑" panose="020B0503020204020204" pitchFamily="34" charset="-122"/>
              </a:rPr>
              <a:t>使用时要进行</a:t>
            </a:r>
            <a:r>
              <a:rPr lang="zh-CN" altLang="zh-CN" dirty="0">
                <a:solidFill>
                  <a:srgbClr val="CC0099"/>
                </a:solidFill>
                <a:ea typeface="微软雅黑" panose="020B0503020204020204" pitchFamily="34" charset="-122"/>
              </a:rPr>
              <a:t>强制类型转换</a:t>
            </a:r>
            <a:endParaRPr lang="zh-CN" altLang="en-US" dirty="0">
              <a:solidFill>
                <a:srgbClr val="CC0099"/>
              </a:solidFill>
              <a:ea typeface="微软雅黑" panose="020B0503020204020204" pitchFamily="34" charset="-122"/>
            </a:endParaRP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5219700" y="5222875"/>
            <a:ext cx="3149600" cy="730250"/>
          </a:xfrm>
          <a:prstGeom prst="wedgeRectCallout">
            <a:avLst>
              <a:gd name="adj1" fmla="val -90421"/>
              <a:gd name="adj2" fmla="val 41741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eaLnBrk="0" hangingPunct="0">
              <a:defRPr/>
            </a:pPr>
            <a:r>
              <a:rPr kumimoji="1" lang="zh-CN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表示不指定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p</a:t>
            </a:r>
            <a:r>
              <a:rPr kumimoji="1" lang="zh-CN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是指向哪一种</a:t>
            </a:r>
            <a:endParaRPr kumimoji="1" lang="zh-CN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0" hangingPunct="0">
              <a:defRPr/>
            </a:pPr>
            <a:r>
              <a:rPr kumimoji="1" lang="zh-CN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类型数据的指针变</a:t>
            </a:r>
            <a:r>
              <a:rPr kumimoji="1"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量</a:t>
            </a:r>
            <a:endParaRPr kumimoji="1" lang="zh-CN" altLang="en-US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3564" name="Text Box 12" descr="信纸"/>
          <p:cNvSpPr txBox="1">
            <a:spLocks noChangeArrowheads="1"/>
          </p:cNvSpPr>
          <p:nvPr/>
        </p:nvSpPr>
        <p:spPr bwMode="auto">
          <a:xfrm>
            <a:off x="6011863" y="4721225"/>
            <a:ext cx="2881312" cy="15906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339933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char  *p1;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void  *p2;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p1=(char  *)p2;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p2=(void *)p1;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ldLvl="5" autoUpdateAnimBg="0" build="p"/>
      <p:bldP spid="23555" grpId="0" animBg="1" autoUpdateAnimBg="0"/>
      <p:bldP spid="23556" grpId="0" animBg="1" autoUpdateAnimBg="0"/>
      <p:bldP spid="23557" grpId="0" bldLvl="5" autoUpdateAnimBg="0" build="p"/>
      <p:bldP spid="23558" grpId="0" animBg="1" autoUpdateAnimBg="0"/>
      <p:bldP spid="23559" grpId="0" bldLvl="5" autoUpdateAnimBg="0" build="p"/>
      <p:bldP spid="23560" grpId="0" animBg="1" autoUpdateAnimBg="0"/>
      <p:bldP spid="2356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4213" y="188913"/>
            <a:ext cx="31686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6</a:t>
            </a:r>
            <a:r>
              <a:rPr lang="zh-CN" altLang="en-US" sz="2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、引用指针变量</a:t>
            </a:r>
            <a:endParaRPr lang="zh-CN" altLang="en-US" sz="2400" b="1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24579" name="Text Box 3" descr="信纸"/>
          <p:cNvSpPr txBox="1">
            <a:spLocks noChangeArrowheads="1"/>
          </p:cNvSpPr>
          <p:nvPr/>
        </p:nvSpPr>
        <p:spPr bwMode="auto">
          <a:xfrm>
            <a:off x="1476375" y="1309688"/>
            <a:ext cx="5400675" cy="13716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339933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a;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*p = &amp;a;     </a:t>
            </a:r>
            <a:r>
              <a:rPr kumimoji="1"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 p</a:t>
            </a:r>
            <a:r>
              <a:rPr kumimoji="1"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指向</a:t>
            </a:r>
            <a:r>
              <a:rPr kumimoji="1"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endParaRPr kumimoji="1"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*p = 10;            </a:t>
            </a:r>
            <a:r>
              <a:rPr kumimoji="1"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 </a:t>
            </a:r>
            <a:r>
              <a:rPr kumimoji="1"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相当于 </a:t>
            </a:r>
            <a:r>
              <a:rPr kumimoji="1"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= 10;</a:t>
            </a:r>
            <a:endParaRPr kumimoji="1"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187450" y="692150"/>
            <a:ext cx="4176713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格式：</a:t>
            </a:r>
            <a:r>
              <a:rPr lang="zh-CN" altLang="en-US" sz="24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*指针变量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24584" name="Text Box 8" descr="信纸"/>
          <p:cNvSpPr txBox="1">
            <a:spLocks noChangeArrowheads="1"/>
          </p:cNvSpPr>
          <p:nvPr/>
        </p:nvSpPr>
        <p:spPr bwMode="auto">
          <a:xfrm>
            <a:off x="1403350" y="3068638"/>
            <a:ext cx="5400675" cy="22479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339933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a, *p;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 = &amp;a;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*p = 10;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a++;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("a = %d, *p = %d", a, *p);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5975350" y="3789363"/>
            <a:ext cx="2484438" cy="892175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  <a:endParaRPr kumimoji="1"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= 11, *p = 11 </a:t>
            </a:r>
            <a:endParaRPr kumimoji="1"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3093821" y="5702879"/>
            <a:ext cx="3388157" cy="513191"/>
          </a:xfrm>
          <a:prstGeom prst="wedgeRoundRectCallout">
            <a:avLst>
              <a:gd name="adj1" fmla="val -67296"/>
              <a:gd name="adj2" fmla="val -225310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339966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可写成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(*p)++</a:t>
            </a: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，而不是*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p++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684213" y="5661025"/>
            <a:ext cx="8208962" cy="860425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78824"/>
                  <a:invGamma/>
                </a:srgbClr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程序在利用指针间接引用内存单元时，将按照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指针变量定义时所指向的数据类型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来解释引用的内存单元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。 </a:t>
            </a:r>
            <a:endParaRPr kumimoji="1"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ldLvl="5" autoUpdateAnimBg="0" build="p"/>
      <p:bldP spid="24579" grpId="0" animBg="1" autoUpdateAnimBg="0"/>
      <p:bldP spid="24583" grpId="0" bldLvl="5" autoUpdateAnimBg="0" build="p"/>
      <p:bldP spid="24584" grpId="0" animBg="1" autoUpdateAnimBg="0"/>
      <p:bldP spid="24585" grpId="0" animBg="1"/>
      <p:bldP spid="24586" grpId="0" animBg="1" autoUpdateAnimBg="0"/>
      <p:bldP spid="2458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65125" y="246063"/>
            <a:ext cx="521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 输入两个数，并使其从大到小输出</a:t>
            </a:r>
            <a:endParaRPr kumimoji="1" lang="zh-CN" altLang="en-US" sz="2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6627" name="Rectangle 3" descr="信纸"/>
          <p:cNvSpPr>
            <a:spLocks noChangeArrowheads="1"/>
          </p:cNvSpPr>
          <p:nvPr/>
        </p:nvSpPr>
        <p:spPr bwMode="auto">
          <a:xfrm>
            <a:off x="511175" y="960438"/>
            <a:ext cx="4205288" cy="37877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#include &lt;stdio.h&gt;</a:t>
            </a:r>
            <a:endParaRPr kumimoji="1" lang="en-US" altLang="zh-CN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void  main ( )</a:t>
            </a:r>
            <a:endParaRPr kumimoji="1" lang="en-US" altLang="zh-CN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   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int *p1,*p2,*p, a, b;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scanf ("%d,%d", &amp;a, &amp;b);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p1 = &amp;a;  p2 = &amp;b;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if (a &lt; b)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{  p = p1;  p1 = p2;  p2 = p; }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printf ("a = %d, b = %d\n", a, b);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printf ("max = %d, min = %d\n", 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   *p1, *p2);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27088" y="4941888"/>
            <a:ext cx="2808287" cy="122555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运行结果：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a=5, b=9</a:t>
            </a:r>
            <a:endParaRPr kumimoji="1"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max=9, min=5</a:t>
            </a:r>
            <a:endParaRPr kumimoji="1"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6389" name="Freeform 5"/>
          <p:cNvSpPr/>
          <p:nvPr/>
        </p:nvSpPr>
        <p:spPr bwMode="auto">
          <a:xfrm>
            <a:off x="5876925" y="5143500"/>
            <a:ext cx="1722438" cy="552450"/>
          </a:xfrm>
          <a:custGeom>
            <a:avLst/>
            <a:gdLst>
              <a:gd name="T0" fmla="*/ 0 w 1211"/>
              <a:gd name="T1" fmla="*/ 239245984 h 456"/>
              <a:gd name="T2" fmla="*/ 1011507760 w 1211"/>
              <a:gd name="T3" fmla="*/ 60178282 h 456"/>
              <a:gd name="T4" fmla="*/ 2147483647 w 1211"/>
              <a:gd name="T5" fmla="*/ 598847319 h 456"/>
              <a:gd name="T6" fmla="*/ 2147483647 w 1211"/>
              <a:gd name="T7" fmla="*/ 484361749 h 4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Freeform 6"/>
          <p:cNvSpPr/>
          <p:nvPr/>
        </p:nvSpPr>
        <p:spPr bwMode="auto">
          <a:xfrm>
            <a:off x="5878513" y="4608513"/>
            <a:ext cx="1724025" cy="1041400"/>
          </a:xfrm>
          <a:custGeom>
            <a:avLst/>
            <a:gdLst>
              <a:gd name="T0" fmla="*/ 24281441 w 1212"/>
              <a:gd name="T1" fmla="*/ 0 h 672"/>
              <a:gd name="T2" fmla="*/ 2147483647 w 1212"/>
              <a:gd name="T3" fmla="*/ 0 h 672"/>
              <a:gd name="T4" fmla="*/ 2147483647 w 1212"/>
              <a:gd name="T5" fmla="*/ 1498583898 h 672"/>
              <a:gd name="T6" fmla="*/ 2147483647 w 1212"/>
              <a:gd name="T7" fmla="*/ 1613860060 h 672"/>
              <a:gd name="T8" fmla="*/ 1456848066 w 1212"/>
              <a:gd name="T9" fmla="*/ 1123938699 h 672"/>
              <a:gd name="T10" fmla="*/ 1092636405 w 1212"/>
              <a:gd name="T11" fmla="*/ 922206191 h 672"/>
              <a:gd name="T12" fmla="*/ 728424744 w 1212"/>
              <a:gd name="T13" fmla="*/ 893386376 h 672"/>
              <a:gd name="T14" fmla="*/ 437054562 w 1212"/>
              <a:gd name="T15" fmla="*/ 979844272 h 672"/>
              <a:gd name="T16" fmla="*/ 0 w 1212"/>
              <a:gd name="T17" fmla="*/ 1123938699 h 672"/>
              <a:gd name="T18" fmla="*/ 24281441 w 1212"/>
              <a:gd name="T19" fmla="*/ 0 h 6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876925" y="1179513"/>
            <a:ext cx="1722438" cy="34290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1" lang="zh-CN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5894388" y="1858963"/>
            <a:ext cx="17224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5894388" y="2255838"/>
            <a:ext cx="17224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5894388" y="2616200"/>
            <a:ext cx="17224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5894388" y="3011488"/>
            <a:ext cx="17224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5876925" y="3411538"/>
            <a:ext cx="17224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5894388" y="4251325"/>
            <a:ext cx="17224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5876925" y="4621213"/>
            <a:ext cx="0" cy="708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7599363" y="4621213"/>
            <a:ext cx="1587" cy="930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550025" y="1263650"/>
            <a:ext cx="4889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…...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6548438" y="4679950"/>
            <a:ext cx="4889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…...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5894388" y="3821113"/>
            <a:ext cx="17224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403" name="Group 19"/>
          <p:cNvGrpSpPr/>
          <p:nvPr/>
        </p:nvGrpSpPr>
        <p:grpSpPr bwMode="auto">
          <a:xfrm>
            <a:off x="7585075" y="1698625"/>
            <a:ext cx="1604963" cy="366713"/>
            <a:chOff x="4402" y="1453"/>
            <a:chExt cx="1128" cy="237"/>
          </a:xfrm>
        </p:grpSpPr>
        <p:sp>
          <p:nvSpPr>
            <p:cNvPr id="16448" name="Line 20"/>
            <p:cNvSpPr>
              <a:spLocks noChangeShapeType="1"/>
            </p:cNvSpPr>
            <p:nvPr/>
          </p:nvSpPr>
          <p:spPr bwMode="auto">
            <a:xfrm flipH="1">
              <a:off x="4402" y="1560"/>
              <a:ext cx="2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5" name="Text Box 21"/>
            <p:cNvSpPr txBox="1">
              <a:spLocks noChangeArrowheads="1"/>
            </p:cNvSpPr>
            <p:nvPr/>
          </p:nvSpPr>
          <p:spPr bwMode="auto">
            <a:xfrm>
              <a:off x="4584" y="1453"/>
              <a:ext cx="94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指针变量</a:t>
              </a:r>
              <a:r>
                <a:rPr kumimoji="1"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p1</a:t>
              </a:r>
              <a:endPara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404" name="Group 22"/>
          <p:cNvGrpSpPr/>
          <p:nvPr/>
        </p:nvGrpSpPr>
        <p:grpSpPr bwMode="auto">
          <a:xfrm>
            <a:off x="7585075" y="2443163"/>
            <a:ext cx="1484313" cy="366712"/>
            <a:chOff x="4426" y="1933"/>
            <a:chExt cx="1043" cy="237"/>
          </a:xfrm>
        </p:grpSpPr>
        <p:sp>
          <p:nvSpPr>
            <p:cNvPr id="16446" name="Line 23"/>
            <p:cNvSpPr>
              <a:spLocks noChangeShapeType="1"/>
            </p:cNvSpPr>
            <p:nvPr/>
          </p:nvSpPr>
          <p:spPr bwMode="auto">
            <a:xfrm flipH="1">
              <a:off x="4426" y="2040"/>
              <a:ext cx="2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8" name="Text Box 24"/>
            <p:cNvSpPr txBox="1">
              <a:spLocks noChangeArrowheads="1"/>
            </p:cNvSpPr>
            <p:nvPr/>
          </p:nvSpPr>
          <p:spPr bwMode="auto">
            <a:xfrm>
              <a:off x="4523" y="1933"/>
              <a:ext cx="94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1"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指针变量</a:t>
              </a:r>
              <a:r>
                <a:rPr kumimoji="1"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p</a:t>
              </a:r>
              <a:endPara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405" name="Group 25"/>
          <p:cNvGrpSpPr/>
          <p:nvPr/>
        </p:nvGrpSpPr>
        <p:grpSpPr bwMode="auto">
          <a:xfrm>
            <a:off x="5189538" y="1782763"/>
            <a:ext cx="693737" cy="2654300"/>
            <a:chOff x="3488" y="1323"/>
            <a:chExt cx="488" cy="1712"/>
          </a:xfrm>
        </p:grpSpPr>
        <p:sp>
          <p:nvSpPr>
            <p:cNvPr id="26650" name="Text Box 26"/>
            <p:cNvSpPr txBox="1">
              <a:spLocks noChangeArrowheads="1"/>
            </p:cNvSpPr>
            <p:nvPr/>
          </p:nvSpPr>
          <p:spPr bwMode="auto">
            <a:xfrm>
              <a:off x="3488" y="1323"/>
              <a:ext cx="48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2000</a:t>
              </a:r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6651" name="Text Box 27"/>
            <p:cNvSpPr txBox="1">
              <a:spLocks noChangeArrowheads="1"/>
            </p:cNvSpPr>
            <p:nvPr/>
          </p:nvSpPr>
          <p:spPr bwMode="auto">
            <a:xfrm>
              <a:off x="3489" y="2294"/>
              <a:ext cx="48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2008</a:t>
              </a:r>
              <a:endParaRPr kumimoji="1" lang="en-US" altLang="zh-CN" sz="20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441" name="Text Box 28"/>
            <p:cNvSpPr txBox="1">
              <a:spLocks noChangeArrowheads="1"/>
            </p:cNvSpPr>
            <p:nvPr/>
          </p:nvSpPr>
          <p:spPr bwMode="auto">
            <a:xfrm>
              <a:off x="3667" y="2779"/>
              <a:ext cx="12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1" lang="zh-CN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42" name="Text Box 29"/>
            <p:cNvSpPr txBox="1">
              <a:spLocks noChangeArrowheads="1"/>
            </p:cNvSpPr>
            <p:nvPr/>
          </p:nvSpPr>
          <p:spPr bwMode="auto">
            <a:xfrm>
              <a:off x="3666" y="2537"/>
              <a:ext cx="12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1" lang="zh-CN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4" name="Text Box 30"/>
            <p:cNvSpPr txBox="1">
              <a:spLocks noChangeArrowheads="1"/>
            </p:cNvSpPr>
            <p:nvPr/>
          </p:nvSpPr>
          <p:spPr bwMode="auto">
            <a:xfrm>
              <a:off x="3488" y="1566"/>
              <a:ext cx="48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2002</a:t>
              </a:r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6655" name="Text Box 31"/>
            <p:cNvSpPr txBox="1">
              <a:spLocks noChangeArrowheads="1"/>
            </p:cNvSpPr>
            <p:nvPr/>
          </p:nvSpPr>
          <p:spPr bwMode="auto">
            <a:xfrm>
              <a:off x="3488" y="1809"/>
              <a:ext cx="48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2004</a:t>
              </a:r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6656" name="Text Box 32"/>
            <p:cNvSpPr txBox="1">
              <a:spLocks noChangeArrowheads="1"/>
            </p:cNvSpPr>
            <p:nvPr/>
          </p:nvSpPr>
          <p:spPr bwMode="auto">
            <a:xfrm>
              <a:off x="3488" y="2051"/>
              <a:ext cx="48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2006</a:t>
              </a:r>
              <a:endParaRPr kumimoji="1"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06" name="Group 33"/>
          <p:cNvGrpSpPr/>
          <p:nvPr/>
        </p:nvGrpSpPr>
        <p:grpSpPr bwMode="auto">
          <a:xfrm>
            <a:off x="5897563" y="2068513"/>
            <a:ext cx="85725" cy="2400300"/>
            <a:chOff x="3960" y="1560"/>
            <a:chExt cx="60" cy="1548"/>
          </a:xfrm>
        </p:grpSpPr>
        <p:sp>
          <p:nvSpPr>
            <p:cNvPr id="16432" name="Line 34"/>
            <p:cNvSpPr>
              <a:spLocks noChangeShapeType="1"/>
            </p:cNvSpPr>
            <p:nvPr/>
          </p:nvSpPr>
          <p:spPr bwMode="auto">
            <a:xfrm>
              <a:off x="3960" y="1560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3" name="Line 35"/>
            <p:cNvSpPr>
              <a:spLocks noChangeShapeType="1"/>
            </p:cNvSpPr>
            <p:nvPr/>
          </p:nvSpPr>
          <p:spPr bwMode="auto">
            <a:xfrm>
              <a:off x="3960" y="2076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4" name="Line 36"/>
            <p:cNvSpPr>
              <a:spLocks noChangeShapeType="1"/>
            </p:cNvSpPr>
            <p:nvPr/>
          </p:nvSpPr>
          <p:spPr bwMode="auto">
            <a:xfrm>
              <a:off x="3960" y="2334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5" name="Line 37"/>
            <p:cNvSpPr>
              <a:spLocks noChangeShapeType="1"/>
            </p:cNvSpPr>
            <p:nvPr/>
          </p:nvSpPr>
          <p:spPr bwMode="auto">
            <a:xfrm>
              <a:off x="3960" y="2592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6" name="Line 38"/>
            <p:cNvSpPr>
              <a:spLocks noChangeShapeType="1"/>
            </p:cNvSpPr>
            <p:nvPr/>
          </p:nvSpPr>
          <p:spPr bwMode="auto">
            <a:xfrm>
              <a:off x="3960" y="2850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7" name="Line 39"/>
            <p:cNvSpPr>
              <a:spLocks noChangeShapeType="1"/>
            </p:cNvSpPr>
            <p:nvPr/>
          </p:nvSpPr>
          <p:spPr bwMode="auto">
            <a:xfrm>
              <a:off x="3960" y="3108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8" name="Line 40"/>
            <p:cNvSpPr>
              <a:spLocks noChangeShapeType="1"/>
            </p:cNvSpPr>
            <p:nvPr/>
          </p:nvSpPr>
          <p:spPr bwMode="auto">
            <a:xfrm>
              <a:off x="3960" y="1818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407" name="Group 41"/>
          <p:cNvGrpSpPr/>
          <p:nvPr/>
        </p:nvGrpSpPr>
        <p:grpSpPr bwMode="auto">
          <a:xfrm>
            <a:off x="7502525" y="2051050"/>
            <a:ext cx="85725" cy="2398713"/>
            <a:chOff x="3960" y="1560"/>
            <a:chExt cx="60" cy="1548"/>
          </a:xfrm>
        </p:grpSpPr>
        <p:sp>
          <p:nvSpPr>
            <p:cNvPr id="16425" name="Line 42"/>
            <p:cNvSpPr>
              <a:spLocks noChangeShapeType="1"/>
            </p:cNvSpPr>
            <p:nvPr/>
          </p:nvSpPr>
          <p:spPr bwMode="auto">
            <a:xfrm>
              <a:off x="3960" y="1560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6" name="Line 43"/>
            <p:cNvSpPr>
              <a:spLocks noChangeShapeType="1"/>
            </p:cNvSpPr>
            <p:nvPr/>
          </p:nvSpPr>
          <p:spPr bwMode="auto">
            <a:xfrm>
              <a:off x="3960" y="2076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7" name="Line 44"/>
            <p:cNvSpPr>
              <a:spLocks noChangeShapeType="1"/>
            </p:cNvSpPr>
            <p:nvPr/>
          </p:nvSpPr>
          <p:spPr bwMode="auto">
            <a:xfrm>
              <a:off x="3960" y="2334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8" name="Line 45"/>
            <p:cNvSpPr>
              <a:spLocks noChangeShapeType="1"/>
            </p:cNvSpPr>
            <p:nvPr/>
          </p:nvSpPr>
          <p:spPr bwMode="auto">
            <a:xfrm>
              <a:off x="3960" y="2592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9" name="Line 46"/>
            <p:cNvSpPr>
              <a:spLocks noChangeShapeType="1"/>
            </p:cNvSpPr>
            <p:nvPr/>
          </p:nvSpPr>
          <p:spPr bwMode="auto">
            <a:xfrm>
              <a:off x="3960" y="2850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0" name="Line 47"/>
            <p:cNvSpPr>
              <a:spLocks noChangeShapeType="1"/>
            </p:cNvSpPr>
            <p:nvPr/>
          </p:nvSpPr>
          <p:spPr bwMode="auto">
            <a:xfrm>
              <a:off x="3960" y="3108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1" name="Line 48"/>
            <p:cNvSpPr>
              <a:spLocks noChangeShapeType="1"/>
            </p:cNvSpPr>
            <p:nvPr/>
          </p:nvSpPr>
          <p:spPr bwMode="auto">
            <a:xfrm>
              <a:off x="3960" y="1818"/>
              <a:ext cx="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408" name="Group 49"/>
          <p:cNvGrpSpPr/>
          <p:nvPr/>
        </p:nvGrpSpPr>
        <p:grpSpPr bwMode="auto">
          <a:xfrm>
            <a:off x="7585075" y="2070100"/>
            <a:ext cx="1598613" cy="366713"/>
            <a:chOff x="4426" y="1933"/>
            <a:chExt cx="1124" cy="236"/>
          </a:xfrm>
        </p:grpSpPr>
        <p:sp>
          <p:nvSpPr>
            <p:cNvPr id="16423" name="Line 50"/>
            <p:cNvSpPr>
              <a:spLocks noChangeShapeType="1"/>
            </p:cNvSpPr>
            <p:nvPr/>
          </p:nvSpPr>
          <p:spPr bwMode="auto">
            <a:xfrm flipH="1">
              <a:off x="4426" y="2040"/>
              <a:ext cx="2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5" name="Text Box 51"/>
            <p:cNvSpPr txBox="1">
              <a:spLocks noChangeArrowheads="1"/>
            </p:cNvSpPr>
            <p:nvPr/>
          </p:nvSpPr>
          <p:spPr bwMode="auto">
            <a:xfrm>
              <a:off x="4523" y="1933"/>
              <a:ext cx="1027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1"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指针变量</a:t>
              </a:r>
              <a:r>
                <a:rPr kumimoji="1"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p2</a:t>
              </a:r>
              <a:endPara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409" name="Group 52"/>
          <p:cNvGrpSpPr/>
          <p:nvPr/>
        </p:nvGrpSpPr>
        <p:grpSpPr bwMode="auto">
          <a:xfrm>
            <a:off x="7602538" y="3241675"/>
            <a:ext cx="1484312" cy="366713"/>
            <a:chOff x="4426" y="1932"/>
            <a:chExt cx="1043" cy="237"/>
          </a:xfrm>
        </p:grpSpPr>
        <p:sp>
          <p:nvSpPr>
            <p:cNvPr id="16421" name="Line 53"/>
            <p:cNvSpPr>
              <a:spLocks noChangeShapeType="1"/>
            </p:cNvSpPr>
            <p:nvPr/>
          </p:nvSpPr>
          <p:spPr bwMode="auto">
            <a:xfrm flipH="1">
              <a:off x="4426" y="2040"/>
              <a:ext cx="2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8" name="Text Box 54"/>
            <p:cNvSpPr txBox="1">
              <a:spLocks noChangeArrowheads="1"/>
            </p:cNvSpPr>
            <p:nvPr/>
          </p:nvSpPr>
          <p:spPr bwMode="auto">
            <a:xfrm>
              <a:off x="4523" y="1932"/>
              <a:ext cx="94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1"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整型变量</a:t>
              </a:r>
              <a:r>
                <a:rPr kumimoji="1" lang="en-US" altLang="zh-CN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  <a:endParaRPr kumimoji="1"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410" name="Group 55"/>
          <p:cNvGrpSpPr/>
          <p:nvPr/>
        </p:nvGrpSpPr>
        <p:grpSpPr bwMode="auto">
          <a:xfrm>
            <a:off x="7602538" y="2851150"/>
            <a:ext cx="1471612" cy="366713"/>
            <a:chOff x="4426" y="1932"/>
            <a:chExt cx="1034" cy="237"/>
          </a:xfrm>
        </p:grpSpPr>
        <p:sp>
          <p:nvSpPr>
            <p:cNvPr id="16419" name="Line 56"/>
            <p:cNvSpPr>
              <a:spLocks noChangeShapeType="1"/>
            </p:cNvSpPr>
            <p:nvPr/>
          </p:nvSpPr>
          <p:spPr bwMode="auto">
            <a:xfrm flipH="1">
              <a:off x="4426" y="2040"/>
              <a:ext cx="2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1" name="Text Box 57"/>
            <p:cNvSpPr txBox="1">
              <a:spLocks noChangeArrowheads="1"/>
            </p:cNvSpPr>
            <p:nvPr/>
          </p:nvSpPr>
          <p:spPr bwMode="auto">
            <a:xfrm>
              <a:off x="4523" y="1932"/>
              <a:ext cx="937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1"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整型变量</a:t>
              </a:r>
              <a:r>
                <a:rPr kumimoji="1" lang="en-US" altLang="zh-CN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  <a:endParaRPr kumimoji="1"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6682" name="Text Box 58"/>
          <p:cNvSpPr txBox="1">
            <a:spLocks noChangeArrowheads="1"/>
          </p:cNvSpPr>
          <p:nvPr/>
        </p:nvSpPr>
        <p:spPr bwMode="auto">
          <a:xfrm>
            <a:off x="6503988" y="29892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6329363" y="185896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2006</a:t>
            </a:r>
            <a:endParaRPr kumimoji="1" lang="en-US" altLang="zh-CN" sz="20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6684" name="Text Box 60"/>
          <p:cNvSpPr txBox="1">
            <a:spLocks noChangeArrowheads="1"/>
          </p:cNvSpPr>
          <p:nvPr/>
        </p:nvSpPr>
        <p:spPr bwMode="auto">
          <a:xfrm>
            <a:off x="6523038" y="340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9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6685" name="Text Box 61"/>
          <p:cNvSpPr txBox="1">
            <a:spLocks noChangeArrowheads="1"/>
          </p:cNvSpPr>
          <p:nvPr/>
        </p:nvSpPr>
        <p:spPr bwMode="auto">
          <a:xfrm>
            <a:off x="6329363" y="22050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2008</a:t>
            </a:r>
            <a:endParaRPr kumimoji="1" lang="en-US" altLang="zh-CN" sz="20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86" name="Text Box 62"/>
          <p:cNvSpPr txBox="1">
            <a:spLocks noChangeArrowheads="1"/>
          </p:cNvSpPr>
          <p:nvPr/>
        </p:nvSpPr>
        <p:spPr bwMode="auto">
          <a:xfrm>
            <a:off x="6319838" y="260032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2006</a:t>
            </a:r>
            <a:endParaRPr kumimoji="1" lang="en-US" altLang="zh-CN" sz="20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6687" name="Text Box 63"/>
          <p:cNvSpPr txBox="1">
            <a:spLocks noChangeArrowheads="1"/>
          </p:cNvSpPr>
          <p:nvPr/>
        </p:nvSpPr>
        <p:spPr bwMode="auto">
          <a:xfrm>
            <a:off x="6315075" y="1858963"/>
            <a:ext cx="688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kumimoji="1" lang="en-US" altLang="zh-CN" sz="2000" b="1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2008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6688" name="Text Box 64"/>
          <p:cNvSpPr txBox="1">
            <a:spLocks noChangeArrowheads="1"/>
          </p:cNvSpPr>
          <p:nvPr/>
        </p:nvSpPr>
        <p:spPr bwMode="auto">
          <a:xfrm>
            <a:off x="6343650" y="2219325"/>
            <a:ext cx="688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2006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6692" name="Rectangle 68"/>
          <p:cNvSpPr>
            <a:spLocks noChangeArrowheads="1"/>
          </p:cNvSpPr>
          <p:nvPr/>
        </p:nvSpPr>
        <p:spPr bwMode="auto">
          <a:xfrm>
            <a:off x="812800" y="1773238"/>
            <a:ext cx="8080375" cy="28130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75686"/>
                  <a:invGamma/>
                </a:srgbClr>
              </a:gs>
            </a:gsLst>
            <a:lin ang="5400000" scaled="1"/>
          </a:gradFill>
          <a:ln w="38100" algn="ctr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spAutoFit/>
          </a:bodyPr>
          <a:lstStyle>
            <a:lvl1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kumimoji="1" lang="zh-CN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重点强调：</a:t>
            </a:r>
            <a:endParaRPr kumimoji="1" lang="zh-CN" alt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指针变量必须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先定义，后赋值，最后才能使用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！</a:t>
            </a:r>
            <a:endParaRPr kumimoji="1"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指针变量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只能指向定义时所规定类型的变量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kumimoji="1"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指针变量也是变量，在内存中也要占用一定的内存单元，但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所有类型的指针变量都占用同样大小的内存单元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，其具体大小取决于所使用的编译环境，如</a:t>
            </a:r>
            <a:r>
              <a:rPr kumimoji="1" lang="zh-CN" alt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在</a:t>
            </a:r>
            <a:r>
              <a:rPr kumimoji="1" lang="en-US" altLang="zh-CN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BC3.1</a:t>
            </a:r>
            <a:r>
              <a:rPr kumimoji="1" lang="zh-CN" alt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kumimoji="1" lang="en-US" altLang="zh-CN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VC6.0</a:t>
            </a:r>
            <a:r>
              <a:rPr kumimoji="1" lang="zh-CN" alt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下为</a:t>
            </a:r>
            <a:r>
              <a:rPr kumimoji="1" lang="en-US" altLang="zh-CN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kumimoji="1" lang="zh-CN" alt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个字节，在</a:t>
            </a:r>
            <a:r>
              <a:rPr kumimoji="1" lang="en-US" altLang="zh-CN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TC2.0</a:t>
            </a:r>
            <a:r>
              <a:rPr kumimoji="1" lang="zh-CN" alt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下为</a:t>
            </a:r>
            <a:r>
              <a:rPr kumimoji="1" lang="en-US" altLang="zh-CN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个字节</a:t>
            </a:r>
            <a:r>
              <a:rPr kumimoji="1" lang="zh-CN" altLang="en-US" sz="2400" dirty="0">
                <a:solidFill>
                  <a:srgbClr val="CC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kumimoji="1" lang="zh-CN" altLang="en-US" sz="2400" dirty="0">
              <a:solidFill>
                <a:srgbClr val="CC0099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6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6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6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6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66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66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66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 build="p"/>
      <p:bldP spid="26627" grpId="0" animBg="1" autoUpdateAnimBg="0"/>
      <p:bldP spid="26628" grpId="0" animBg="1" autoUpdateAnimBg="0"/>
      <p:bldP spid="26682" grpId="0" autoUpdateAnimBg="0" build="p"/>
      <p:bldP spid="26683" grpId="0" autoUpdateAnimBg="0" build="p"/>
      <p:bldP spid="26684" grpId="0" autoUpdateAnimBg="0" build="p"/>
      <p:bldP spid="26685" grpId="0" autoUpdateAnimBg="0"/>
      <p:bldP spid="26686" grpId="0" autoUpdateAnimBg="0" build="p"/>
      <p:bldP spid="26687" grpId="0" animBg="1" autoUpdateAnimBg="0"/>
      <p:bldP spid="26688" grpId="0" animBg="1" autoUpdateAnimBg="0"/>
      <p:bldP spid="266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400" y="76200"/>
            <a:ext cx="8839200" cy="128503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：奇数魔方阵（幻方阵）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输入大于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zh-CN" altLang="en-US" b="1" dirty="0">
                <a:solidFill>
                  <a:srgbClr val="7030A0"/>
                </a:solidFill>
              </a:rPr>
              <a:t>奇数</a:t>
            </a:r>
            <a:r>
              <a:rPr lang="en-US" altLang="zh-CN" b="1" dirty="0">
                <a:solidFill>
                  <a:srgbClr val="7030A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，输出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～</a:t>
            </a:r>
            <a:r>
              <a:rPr lang="en-US" altLang="zh-CN" b="1" dirty="0">
                <a:solidFill>
                  <a:srgbClr val="FF0000"/>
                </a:solidFill>
              </a:rPr>
              <a:t>n*n </a:t>
            </a:r>
            <a:r>
              <a:rPr lang="zh-CN" altLang="en-US" b="1" dirty="0">
                <a:solidFill>
                  <a:srgbClr val="FF0000"/>
                </a:solidFill>
              </a:rPr>
              <a:t>组成的魔方（幻方）矩阵</a:t>
            </a:r>
            <a:r>
              <a:rPr lang="zh-CN" altLang="en-US" dirty="0"/>
              <a:t>。</a:t>
            </a:r>
            <a:r>
              <a:rPr lang="en-US" altLang="zh-CN" dirty="0"/>
              <a:t>n</a:t>
            </a:r>
            <a:r>
              <a:rPr lang="zh-CN" altLang="en-US" dirty="0"/>
              <a:t>不超过</a:t>
            </a:r>
            <a:r>
              <a:rPr lang="en-US" altLang="zh-CN" dirty="0"/>
              <a:t>15</a:t>
            </a:r>
            <a:r>
              <a:rPr lang="zh-CN" altLang="en-US" dirty="0"/>
              <a:t>。</a:t>
            </a:r>
            <a:r>
              <a:rPr lang="zh-CN" altLang="en-US" b="1" dirty="0"/>
              <a:t>所谓</a:t>
            </a:r>
            <a:r>
              <a:rPr lang="zh-CN" altLang="en-US" b="1" dirty="0">
                <a:solidFill>
                  <a:srgbClr val="FF0000"/>
                </a:solidFill>
              </a:rPr>
              <a:t>魔方（幻方）矩阵</a:t>
            </a:r>
            <a:r>
              <a:rPr lang="zh-CN" altLang="en-US" b="1" dirty="0"/>
              <a:t>，就是每行、每列、对角线元素之和都相等的矩阵。</a:t>
            </a:r>
            <a:endParaRPr lang="en-US" altLang="zh-CN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440681"/>
            <a:ext cx="2743200" cy="1821656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58798" y="3704039"/>
            <a:ext cx="8839200" cy="3000821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/>
              <a:t>奇幻方填方方法：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dirty="0">
                <a:solidFill>
                  <a:schemeClr val="tx1"/>
                </a:solidFill>
              </a:rPr>
              <a:t>将</a:t>
            </a:r>
            <a:r>
              <a:rPr lang="en-US" altLang="zh-CN" b="0" dirty="0">
                <a:solidFill>
                  <a:schemeClr val="tx1"/>
                </a:solidFill>
              </a:rPr>
              <a:t>1</a:t>
            </a:r>
            <a:r>
              <a:rPr lang="zh-CN" altLang="en-US" b="0" dirty="0">
                <a:solidFill>
                  <a:schemeClr val="tx1"/>
                </a:solidFill>
              </a:rPr>
              <a:t>放在第</a:t>
            </a:r>
            <a:r>
              <a:rPr lang="en-US" altLang="zh-CN" b="0" dirty="0">
                <a:solidFill>
                  <a:schemeClr val="tx1"/>
                </a:solidFill>
              </a:rPr>
              <a:t>1</a:t>
            </a:r>
            <a:r>
              <a:rPr lang="zh-CN" altLang="en-US" b="0" dirty="0">
                <a:solidFill>
                  <a:schemeClr val="tx1"/>
                </a:solidFill>
              </a:rPr>
              <a:t>行的中间位置。</a:t>
            </a:r>
            <a:endParaRPr lang="zh-CN" altLang="en-US" b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dirty="0">
                <a:solidFill>
                  <a:schemeClr val="tx1"/>
                </a:solidFill>
              </a:rPr>
              <a:t>从</a:t>
            </a:r>
            <a:r>
              <a:rPr lang="en-US" altLang="zh-CN" b="0" dirty="0">
                <a:solidFill>
                  <a:schemeClr val="tx1"/>
                </a:solidFill>
              </a:rPr>
              <a:t>2</a:t>
            </a:r>
            <a:r>
              <a:rPr lang="zh-CN" altLang="en-US" b="0" dirty="0">
                <a:solidFill>
                  <a:schemeClr val="tx1"/>
                </a:solidFill>
              </a:rPr>
              <a:t>开始直到</a:t>
            </a:r>
            <a:r>
              <a:rPr lang="en-US" altLang="zh-CN" b="0" dirty="0">
                <a:solidFill>
                  <a:schemeClr val="tx1"/>
                </a:solidFill>
              </a:rPr>
              <a:t>n*n</a:t>
            </a:r>
            <a:r>
              <a:rPr lang="zh-CN" altLang="en-US" b="0" dirty="0">
                <a:solidFill>
                  <a:schemeClr val="tx1"/>
                </a:solidFill>
              </a:rPr>
              <a:t>，放在前一个数的前一行、后一列的位置。即若</a:t>
            </a:r>
            <a:r>
              <a:rPr lang="en-US" altLang="zh-CN" b="0" dirty="0">
                <a:solidFill>
                  <a:schemeClr val="tx1"/>
                </a:solidFill>
              </a:rPr>
              <a:t>k-1</a:t>
            </a:r>
            <a:r>
              <a:rPr lang="zh-CN" altLang="en-US" b="0" dirty="0">
                <a:solidFill>
                  <a:schemeClr val="tx1"/>
                </a:solidFill>
              </a:rPr>
              <a:t>放在</a:t>
            </a:r>
            <a:r>
              <a:rPr lang="en-US" altLang="zh-CN" b="0" dirty="0" err="1">
                <a:solidFill>
                  <a:schemeClr val="tx1"/>
                </a:solidFill>
              </a:rPr>
              <a:t>i</a:t>
            </a:r>
            <a:r>
              <a:rPr lang="zh-CN" altLang="en-US" b="0" dirty="0">
                <a:solidFill>
                  <a:schemeClr val="tx1"/>
                </a:solidFill>
              </a:rPr>
              <a:t>行、</a:t>
            </a:r>
            <a:r>
              <a:rPr lang="en-US" altLang="zh-CN" b="0" dirty="0">
                <a:solidFill>
                  <a:schemeClr val="tx1"/>
                </a:solidFill>
              </a:rPr>
              <a:t>j</a:t>
            </a:r>
            <a:r>
              <a:rPr lang="zh-CN" altLang="en-US" b="0" dirty="0">
                <a:solidFill>
                  <a:schemeClr val="tx1"/>
                </a:solidFill>
              </a:rPr>
              <a:t>列位置，则</a:t>
            </a:r>
            <a:r>
              <a:rPr lang="en-US" altLang="zh-CN" b="0" dirty="0">
                <a:solidFill>
                  <a:schemeClr val="tx1"/>
                </a:solidFill>
              </a:rPr>
              <a:t>k</a:t>
            </a:r>
            <a:r>
              <a:rPr lang="zh-CN" altLang="en-US" b="0" dirty="0">
                <a:solidFill>
                  <a:schemeClr val="tx1"/>
                </a:solidFill>
              </a:rPr>
              <a:t>放在</a:t>
            </a:r>
            <a:r>
              <a:rPr lang="en-US" altLang="zh-CN" b="0" dirty="0">
                <a:solidFill>
                  <a:schemeClr val="tx1"/>
                </a:solidFill>
              </a:rPr>
              <a:t>i-1</a:t>
            </a:r>
            <a:r>
              <a:rPr lang="zh-CN" altLang="en-US" b="0" dirty="0">
                <a:solidFill>
                  <a:schemeClr val="tx1"/>
                </a:solidFill>
              </a:rPr>
              <a:t>行、</a:t>
            </a:r>
            <a:r>
              <a:rPr lang="en-US" altLang="zh-CN" b="0" dirty="0">
                <a:solidFill>
                  <a:schemeClr val="tx1"/>
                </a:solidFill>
              </a:rPr>
              <a:t>j+1</a:t>
            </a:r>
            <a:r>
              <a:rPr lang="zh-CN" altLang="en-US" b="0" dirty="0">
                <a:solidFill>
                  <a:schemeClr val="tx1"/>
                </a:solidFill>
              </a:rPr>
              <a:t>列位置。</a:t>
            </a:r>
            <a:r>
              <a:rPr lang="zh-CN" altLang="en-US" dirty="0"/>
              <a:t>行号、列号看作首尾相接的</a:t>
            </a:r>
            <a:r>
              <a:rPr lang="zh-CN" altLang="en-US" b="0" dirty="0">
                <a:solidFill>
                  <a:schemeClr val="tx1"/>
                </a:solidFill>
              </a:rPr>
              <a:t>，即第</a:t>
            </a:r>
            <a:r>
              <a:rPr lang="en-US" altLang="zh-CN" b="0" dirty="0">
                <a:solidFill>
                  <a:schemeClr val="tx1"/>
                </a:solidFill>
              </a:rPr>
              <a:t>1</a:t>
            </a:r>
            <a:r>
              <a:rPr lang="zh-CN" altLang="en-US" b="0" dirty="0">
                <a:solidFill>
                  <a:schemeClr val="tx1"/>
                </a:solidFill>
              </a:rPr>
              <a:t>行的前一行是第</a:t>
            </a:r>
            <a:r>
              <a:rPr lang="en-US" altLang="zh-CN" b="0" dirty="0">
                <a:solidFill>
                  <a:schemeClr val="tx1"/>
                </a:solidFill>
              </a:rPr>
              <a:t>n</a:t>
            </a:r>
            <a:r>
              <a:rPr lang="zh-CN" altLang="en-US" b="0" dirty="0">
                <a:solidFill>
                  <a:schemeClr val="tx1"/>
                </a:solidFill>
              </a:rPr>
              <a:t>行</a:t>
            </a:r>
            <a:r>
              <a:rPr lang="en-US" altLang="zh-CN" b="0" dirty="0">
                <a:solidFill>
                  <a:schemeClr val="tx1"/>
                </a:solidFill>
              </a:rPr>
              <a:t>,</a:t>
            </a:r>
            <a:r>
              <a:rPr lang="zh-CN" altLang="en-US" b="0" dirty="0">
                <a:solidFill>
                  <a:schemeClr val="tx1"/>
                </a:solidFill>
              </a:rPr>
              <a:t>第</a:t>
            </a:r>
            <a:r>
              <a:rPr lang="en-US" altLang="zh-CN" b="0" dirty="0">
                <a:solidFill>
                  <a:schemeClr val="tx1"/>
                </a:solidFill>
              </a:rPr>
              <a:t>n</a:t>
            </a:r>
            <a:r>
              <a:rPr lang="zh-CN" altLang="en-US" b="0" dirty="0">
                <a:solidFill>
                  <a:schemeClr val="tx1"/>
                </a:solidFill>
              </a:rPr>
              <a:t>列的后一列是第</a:t>
            </a:r>
            <a:r>
              <a:rPr lang="en-US" altLang="zh-CN" b="0" dirty="0">
                <a:solidFill>
                  <a:schemeClr val="tx1"/>
                </a:solidFill>
              </a:rPr>
              <a:t>1</a:t>
            </a:r>
            <a:r>
              <a:rPr lang="zh-CN" altLang="en-US" b="0" dirty="0">
                <a:solidFill>
                  <a:schemeClr val="tx1"/>
                </a:solidFill>
              </a:rPr>
              <a:t>列。</a:t>
            </a:r>
            <a:endParaRPr lang="zh-CN" altLang="en-US" b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dirty="0">
                <a:solidFill>
                  <a:schemeClr val="tx1"/>
                </a:solidFill>
              </a:rPr>
              <a:t>若放置</a:t>
            </a:r>
            <a:r>
              <a:rPr lang="en-US" altLang="zh-CN" dirty="0">
                <a:solidFill>
                  <a:srgbClr val="7030A0"/>
                </a:solidFill>
              </a:rPr>
              <a:t>k</a:t>
            </a:r>
            <a:r>
              <a:rPr lang="zh-CN" altLang="en-US" dirty="0">
                <a:solidFill>
                  <a:srgbClr val="7030A0"/>
                </a:solidFill>
              </a:rPr>
              <a:t>时该位置已有数据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7030A0"/>
                </a:solidFill>
              </a:rPr>
              <a:t>上一个数在第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行、第</a:t>
            </a:r>
            <a:r>
              <a:rPr lang="en-US" altLang="zh-CN" dirty="0">
                <a:solidFill>
                  <a:srgbClr val="7030A0"/>
                </a:solidFill>
              </a:rPr>
              <a:t>n</a:t>
            </a:r>
            <a:r>
              <a:rPr lang="zh-CN" altLang="en-US" dirty="0">
                <a:solidFill>
                  <a:srgbClr val="7030A0"/>
                </a:solidFill>
              </a:rPr>
              <a:t>列位置</a:t>
            </a:r>
            <a:r>
              <a:rPr lang="zh-CN" altLang="en-US" b="0" dirty="0">
                <a:solidFill>
                  <a:schemeClr val="tx1"/>
                </a:solidFill>
              </a:rPr>
              <a:t>，则</a:t>
            </a:r>
            <a:r>
              <a:rPr lang="zh-CN" altLang="en-US" b="0" dirty="0"/>
              <a:t>将</a:t>
            </a:r>
            <a:r>
              <a:rPr lang="en-US" altLang="zh-CN" b="0" dirty="0"/>
              <a:t>k</a:t>
            </a:r>
            <a:r>
              <a:rPr lang="zh-CN" altLang="en-US" b="0" dirty="0"/>
              <a:t>放</a:t>
            </a:r>
            <a:r>
              <a:rPr lang="zh-CN" altLang="en-US" dirty="0">
                <a:solidFill>
                  <a:srgbClr val="C00000"/>
                </a:solidFill>
              </a:rPr>
              <a:t>在</a:t>
            </a:r>
            <a:r>
              <a:rPr lang="en-US" altLang="zh-CN" dirty="0">
                <a:solidFill>
                  <a:srgbClr val="C00000"/>
                </a:solidFill>
              </a:rPr>
              <a:t>k-1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zh-CN" altLang="en-US" b="0" dirty="0"/>
              <a:t>下一行同列的位置</a:t>
            </a:r>
            <a:r>
              <a:rPr lang="zh-CN" altLang="en-US" b="0" dirty="0">
                <a:solidFill>
                  <a:schemeClr val="tx1"/>
                </a:solidFill>
              </a:rPr>
              <a:t>。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447800"/>
            <a:ext cx="2204119" cy="1763295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433102"/>
            <a:ext cx="2147325" cy="2147325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582305" y="32815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“洛出书”大禹见神龟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248349" y="3211095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“河出图”伏羲遇龙马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76200"/>
            <a:ext cx="3960813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指针变量的加、减运算</a:t>
            </a:r>
            <a:endParaRPr lang="zh-CN" altLang="en-US" sz="2800" b="1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3233738" y="2390775"/>
            <a:ext cx="717550" cy="468313"/>
          </a:xfrm>
          <a:custGeom>
            <a:avLst/>
            <a:gdLst>
              <a:gd name="T0" fmla="*/ 17877725 w 21600"/>
              <a:gd name="T1" fmla="*/ 0 h 21600"/>
              <a:gd name="T2" fmla="*/ 0 w 21600"/>
              <a:gd name="T3" fmla="*/ 5076795 h 21600"/>
              <a:gd name="T4" fmla="*/ 17877725 w 21600"/>
              <a:gd name="T5" fmla="*/ 10153568 h 21600"/>
              <a:gd name="T6" fmla="*/ 23836945 w 21600"/>
              <a:gd name="T7" fmla="*/ 507679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7658" name="Text Box 10" descr="信纸"/>
          <p:cNvSpPr txBox="1">
            <a:spLocks noChangeArrowheads="1"/>
          </p:cNvSpPr>
          <p:nvPr/>
        </p:nvSpPr>
        <p:spPr bwMode="auto">
          <a:xfrm>
            <a:off x="684213" y="1527175"/>
            <a:ext cx="2447925" cy="22606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339933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*pi;</a:t>
            </a:r>
            <a:endParaRPr kumimoji="1"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char *pc;</a:t>
            </a:r>
            <a:endParaRPr kumimoji="1"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long *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pl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endParaRPr kumimoji="1"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pi = (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*) 1000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pc = (char *) 1000;</a:t>
            </a:r>
            <a:endParaRPr kumimoji="1"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pl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(long *) 1000;</a:t>
            </a:r>
            <a:endParaRPr kumimoji="1"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7659" name="Text Box 11" descr="信纸"/>
          <p:cNvSpPr txBox="1">
            <a:spLocks noChangeArrowheads="1"/>
          </p:cNvSpPr>
          <p:nvPr/>
        </p:nvSpPr>
        <p:spPr bwMode="auto">
          <a:xfrm>
            <a:off x="4041775" y="381000"/>
            <a:ext cx="4859338" cy="56451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339933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pi++;   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//pi</a:t>
            </a:r>
            <a:r>
              <a:rPr kumimoji="1"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的值将是</a:t>
            </a:r>
            <a:r>
              <a:rPr kumimoji="1"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1002 (</a:t>
            </a:r>
            <a:r>
              <a:rPr kumimoji="1" lang="zh-CN" altLang="en-US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假设</a:t>
            </a:r>
            <a:r>
              <a:rPr kumimoji="1" lang="en-US" altLang="zh-CN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zh-CN" altLang="en-US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型占</a:t>
            </a:r>
            <a:r>
              <a:rPr kumimoji="1" lang="en-US" altLang="zh-CN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2byte</a:t>
            </a:r>
            <a:r>
              <a:rPr kumimoji="1"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endParaRPr kumimoji="1" lang="en-US" altLang="zh-CN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pi -= 2;   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 pi</a:t>
            </a:r>
            <a:r>
              <a:rPr kumimoji="1"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的值将是</a:t>
            </a:r>
            <a:r>
              <a:rPr kumimoji="1"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998</a:t>
            </a:r>
            <a:endParaRPr kumimoji="1" lang="en-US" altLang="zh-CN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pc++;     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 pc</a:t>
            </a:r>
            <a:r>
              <a:rPr kumimoji="1"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的值将是</a:t>
            </a:r>
            <a:r>
              <a:rPr kumimoji="1"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1001</a:t>
            </a:r>
            <a:endParaRPr kumimoji="1" lang="en-US" altLang="zh-CN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pc -= 2;  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 pc</a:t>
            </a:r>
            <a:r>
              <a:rPr kumimoji="1"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的值将是</a:t>
            </a:r>
            <a:r>
              <a:rPr kumimoji="1"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999</a:t>
            </a:r>
            <a:endParaRPr kumimoji="1" lang="en-US" altLang="zh-CN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pl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++;      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 </a:t>
            </a:r>
            <a:r>
              <a:rPr kumimoji="1" lang="en-US" altLang="zh-CN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pl</a:t>
            </a:r>
            <a:r>
              <a:rPr kumimoji="1"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的值将是</a:t>
            </a:r>
            <a:r>
              <a:rPr kumimoji="1"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1004</a:t>
            </a:r>
            <a:endParaRPr kumimoji="1" lang="en-US" altLang="zh-CN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pl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-= 2;   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 pi</a:t>
            </a:r>
            <a:r>
              <a:rPr kumimoji="1"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的值将是</a:t>
            </a:r>
            <a:r>
              <a:rPr kumimoji="1"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996</a:t>
            </a:r>
            <a:endParaRPr kumimoji="1" lang="en-US" altLang="zh-CN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endParaRPr kumimoji="1"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685800" y="4724400"/>
            <a:ext cx="8208963" cy="12255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78824"/>
                  <a:invGamma/>
                </a:srgbClr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注意：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两个指针相加没有任何意义，但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两个指针相减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则有一定的意义，可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表示两指针之间所相差的内存单元数或元素的个数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，在后面的学习中就会体会到。 </a:t>
            </a:r>
            <a:endParaRPr kumimoji="1" lang="zh-CN" altLang="en-US" sz="2400" b="1"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6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7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7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7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7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7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7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7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7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7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27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ldLvl="5" autoUpdateAnimBg="0" build="p"/>
      <p:bldP spid="27657" grpId="0" animBg="1"/>
      <p:bldP spid="27658" grpId="0" animBg="1"/>
      <p:bldP spid="27659" grpId="0" animBg="1" build="allAtOnce"/>
      <p:bldP spid="276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第六章 指针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第二讲 指针和数组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4975" y="130969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 kern="0" dirty="0">
                <a:solidFill>
                  <a:srgbClr val="000000"/>
                </a:solidFill>
                <a:latin typeface="微软雅黑" panose="020B0503020204020204" pitchFamily="34" charset="-122"/>
              </a:rPr>
              <a:t>指针与数组</a:t>
            </a:r>
            <a:endParaRPr lang="zh-CN" altLang="en-US" b="1" kern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1042988" y="2708275"/>
            <a:ext cx="1855787" cy="835025"/>
          </a:xfrm>
          <a:prstGeom prst="rect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v-SE" altLang="zh-CN" sz="2400" b="1" dirty="0">
                <a:solidFill>
                  <a:srgbClr val="0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int a[5],*pa;</a:t>
            </a:r>
            <a:endParaRPr lang="sv-SE" altLang="zh-CN" sz="2400" b="1" dirty="0">
              <a:solidFill>
                <a:srgbClr val="000000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v-SE" altLang="zh-CN" sz="2400" b="1" dirty="0">
                <a:solidFill>
                  <a:srgbClr val="0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pa=a;</a:t>
            </a:r>
            <a:r>
              <a:rPr lang="en-US" altLang="zh-CN" sz="2400" b="1" dirty="0">
                <a:solidFill>
                  <a:srgbClr val="996633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endParaRPr lang="en-US" altLang="zh-CN" sz="2400" b="1" dirty="0">
              <a:solidFill>
                <a:srgbClr val="996633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grpSp>
        <p:nvGrpSpPr>
          <p:cNvPr id="6" name="Group 22"/>
          <p:cNvGrpSpPr/>
          <p:nvPr/>
        </p:nvGrpSpPr>
        <p:grpSpPr bwMode="auto">
          <a:xfrm>
            <a:off x="5651500" y="1771650"/>
            <a:ext cx="1524000" cy="2717800"/>
            <a:chOff x="3560" y="2341"/>
            <a:chExt cx="960" cy="1712"/>
          </a:xfrm>
        </p:grpSpPr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3560" y="2341"/>
              <a:ext cx="960" cy="34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3560" y="2683"/>
              <a:ext cx="960" cy="34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3560" y="3026"/>
              <a:ext cx="960" cy="34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3560" y="3368"/>
              <a:ext cx="960" cy="34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3560" y="3711"/>
              <a:ext cx="960" cy="34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7235825" y="1844675"/>
            <a:ext cx="6477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996633"/>
                </a:solidFill>
                <a:ea typeface="微软雅黑" panose="020B0503020204020204" pitchFamily="34" charset="-122"/>
              </a:rPr>
              <a:t>a[0]</a:t>
            </a:r>
            <a:endParaRPr lang="en-US" altLang="zh-CN" sz="2000" b="1" dirty="0">
              <a:solidFill>
                <a:srgbClr val="996633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7235825" y="2420938"/>
            <a:ext cx="6477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996633"/>
                </a:solidFill>
                <a:ea typeface="微软雅黑" panose="020B0503020204020204" pitchFamily="34" charset="-122"/>
              </a:rPr>
              <a:t>a[1]</a:t>
            </a:r>
            <a:endParaRPr lang="en-US" altLang="zh-CN" sz="2000" b="1" dirty="0">
              <a:solidFill>
                <a:srgbClr val="996633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7235825" y="2924175"/>
            <a:ext cx="6477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996633"/>
                </a:solidFill>
                <a:ea typeface="微软雅黑" panose="020B0503020204020204" pitchFamily="34" charset="-122"/>
              </a:rPr>
              <a:t>a[2]</a:t>
            </a:r>
            <a:endParaRPr lang="en-US" altLang="zh-CN" sz="2000" b="1" dirty="0">
              <a:solidFill>
                <a:srgbClr val="996633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7235825" y="3500438"/>
            <a:ext cx="6477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996633"/>
                </a:solidFill>
                <a:ea typeface="微软雅黑" panose="020B0503020204020204" pitchFamily="34" charset="-122"/>
              </a:rPr>
              <a:t>a[3]</a:t>
            </a:r>
            <a:endParaRPr lang="en-US" altLang="zh-CN" sz="2000" b="1" dirty="0">
              <a:solidFill>
                <a:srgbClr val="996633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7235825" y="4005263"/>
            <a:ext cx="6477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996633"/>
                </a:solidFill>
                <a:ea typeface="微软雅黑" panose="020B0503020204020204" pitchFamily="34" charset="-122"/>
              </a:rPr>
              <a:t>a[4]</a:t>
            </a:r>
            <a:endParaRPr lang="en-US" altLang="zh-CN" sz="2000" b="1" dirty="0">
              <a:solidFill>
                <a:srgbClr val="996633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6221413" y="184467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rPr>
              <a:t>23</a:t>
            </a:r>
            <a:endParaRPr lang="en-US" altLang="zh-CN" sz="1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6227763" y="24209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rPr>
              <a:t>43</a:t>
            </a:r>
            <a:endParaRPr lang="en-US" altLang="zh-CN" sz="1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6227763" y="292417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rPr>
              <a:t>11</a:t>
            </a:r>
            <a:endParaRPr lang="en-US" altLang="zh-CN" sz="1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Text Box 36"/>
          <p:cNvSpPr txBox="1">
            <a:spLocks noChangeArrowheads="1"/>
          </p:cNvSpPr>
          <p:nvPr/>
        </p:nvSpPr>
        <p:spPr bwMode="auto">
          <a:xfrm>
            <a:off x="6227763" y="3494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rPr>
              <a:t>50</a:t>
            </a:r>
            <a:endParaRPr lang="en-US" altLang="zh-CN" sz="1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6221413" y="40052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rPr>
              <a:t>46</a:t>
            </a:r>
            <a:endParaRPr lang="en-US" altLang="zh-CN" sz="1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Line 38"/>
          <p:cNvSpPr>
            <a:spLocks noChangeShapeType="1"/>
          </p:cNvSpPr>
          <p:nvPr/>
        </p:nvSpPr>
        <p:spPr bwMode="auto">
          <a:xfrm flipV="1">
            <a:off x="1979613" y="1844675"/>
            <a:ext cx="3095625" cy="1511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3" name="Group 39"/>
          <p:cNvGrpSpPr/>
          <p:nvPr/>
        </p:nvGrpSpPr>
        <p:grpSpPr bwMode="auto">
          <a:xfrm>
            <a:off x="3490913" y="3284538"/>
            <a:ext cx="1223962" cy="1223962"/>
            <a:chOff x="2426" y="3294"/>
            <a:chExt cx="771" cy="771"/>
          </a:xfrm>
        </p:grpSpPr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2426" y="3611"/>
              <a:ext cx="771" cy="454"/>
            </a:xfrm>
            <a:prstGeom prst="rect">
              <a:avLst/>
            </a:prstGeom>
            <a:gradFill rotWithShape="1">
              <a:gsLst>
                <a:gs pos="0">
                  <a:srgbClr val="33CCCC">
                    <a:alpha val="6700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Text Box 41"/>
            <p:cNvSpPr txBox="1">
              <a:spLocks noChangeArrowheads="1"/>
            </p:cNvSpPr>
            <p:nvPr/>
          </p:nvSpPr>
          <p:spPr bwMode="auto">
            <a:xfrm>
              <a:off x="2426" y="3294"/>
              <a:ext cx="7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pa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6" name="Text Box 42"/>
          <p:cNvSpPr txBox="1">
            <a:spLocks noChangeArrowheads="1"/>
          </p:cNvSpPr>
          <p:nvPr/>
        </p:nvSpPr>
        <p:spPr bwMode="auto">
          <a:xfrm>
            <a:off x="4932363" y="1751013"/>
            <a:ext cx="915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ea typeface="微软雅黑" panose="020B0503020204020204" pitchFamily="34" charset="-122"/>
              </a:rPr>
              <a:t>FE60</a:t>
            </a:r>
            <a:endParaRPr lang="en-US" altLang="zh-CN" sz="14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4932363" y="2309813"/>
            <a:ext cx="915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ea typeface="微软雅黑" panose="020B0503020204020204" pitchFamily="34" charset="-122"/>
              </a:rPr>
              <a:t>FE64</a:t>
            </a:r>
            <a:endParaRPr lang="en-US" altLang="zh-CN" sz="14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Text Box 44"/>
          <p:cNvSpPr txBox="1">
            <a:spLocks noChangeArrowheads="1"/>
          </p:cNvSpPr>
          <p:nvPr/>
        </p:nvSpPr>
        <p:spPr bwMode="auto">
          <a:xfrm>
            <a:off x="4932363" y="2852738"/>
            <a:ext cx="915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ea typeface="微软雅黑" panose="020B0503020204020204" pitchFamily="34" charset="-122"/>
              </a:rPr>
              <a:t>FE68</a:t>
            </a:r>
            <a:endParaRPr lang="en-US" altLang="zh-CN" sz="14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Text Box 45"/>
          <p:cNvSpPr txBox="1">
            <a:spLocks noChangeArrowheads="1"/>
          </p:cNvSpPr>
          <p:nvPr/>
        </p:nvSpPr>
        <p:spPr bwMode="auto">
          <a:xfrm>
            <a:off x="4932363" y="3429000"/>
            <a:ext cx="915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ea typeface="微软雅黑" panose="020B0503020204020204" pitchFamily="34" charset="-122"/>
              </a:rPr>
              <a:t>FE6C</a:t>
            </a:r>
            <a:endParaRPr lang="en-US" altLang="zh-CN" sz="14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Text Box 46"/>
          <p:cNvSpPr txBox="1">
            <a:spLocks noChangeArrowheads="1"/>
          </p:cNvSpPr>
          <p:nvPr/>
        </p:nvSpPr>
        <p:spPr bwMode="auto">
          <a:xfrm>
            <a:off x="4932363" y="3932238"/>
            <a:ext cx="915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ea typeface="微软雅黑" panose="020B0503020204020204" pitchFamily="34" charset="-122"/>
              </a:rPr>
              <a:t>FE70</a:t>
            </a:r>
            <a:endParaRPr lang="en-US" altLang="zh-CN" sz="14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Oval 47"/>
          <p:cNvSpPr>
            <a:spLocks noChangeArrowheads="1"/>
          </p:cNvSpPr>
          <p:nvPr/>
        </p:nvSpPr>
        <p:spPr bwMode="auto">
          <a:xfrm>
            <a:off x="4932363" y="1555750"/>
            <a:ext cx="938212" cy="51117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cxnSp>
        <p:nvCxnSpPr>
          <p:cNvPr id="32" name="AutoShape 48"/>
          <p:cNvCxnSpPr>
            <a:cxnSpLocks noChangeShapeType="1"/>
            <a:stCxn id="31" idx="5"/>
            <a:endCxn id="33" idx="3"/>
          </p:cNvCxnSpPr>
          <p:nvPr/>
        </p:nvCxnSpPr>
        <p:spPr bwMode="auto">
          <a:xfrm rot="5400000">
            <a:off x="4097338" y="2463800"/>
            <a:ext cx="2087562" cy="1182688"/>
          </a:xfrm>
          <a:prstGeom prst="curvedConnector2">
            <a:avLst/>
          </a:prstGeom>
          <a:noFill/>
          <a:ln w="38100">
            <a:solidFill>
              <a:schemeClr val="hlink"/>
            </a:solidFill>
            <a:rou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 Box 49"/>
          <p:cNvSpPr txBox="1">
            <a:spLocks noChangeArrowheads="1"/>
          </p:cNvSpPr>
          <p:nvPr/>
        </p:nvSpPr>
        <p:spPr bwMode="auto">
          <a:xfrm>
            <a:off x="3635375" y="3860800"/>
            <a:ext cx="914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FE60</a:t>
            </a:r>
            <a:endParaRPr lang="en-US" altLang="zh-CN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 animBg="1"/>
      <p:bldP spid="26" grpId="0"/>
      <p:bldP spid="27" grpId="0"/>
      <p:bldP spid="28" grpId="0"/>
      <p:bldP spid="29" grpId="0"/>
      <p:bldP spid="30" grpId="0"/>
      <p:bldP spid="31" grpId="0" animBg="1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4001"/>
            <a:ext cx="8229600" cy="792163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指针与数组</a:t>
            </a:r>
            <a:endParaRPr lang="en-US" altLang="zh-C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4501"/>
            <a:ext cx="9144000" cy="5661025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一个数组存储在一块连续内存单元中；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数组名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就是这块连续内存单元的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首地址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；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第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+ 1) 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个数组元素的地址可表示为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&amp;data[</a:t>
            </a:r>
            <a:r>
              <a:rPr lang="en-US" altLang="zh-CN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或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data+i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可以通过以下方式为指向数组的指针赋值：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altLang="zh-CN" b="1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int a[10], *pa; pa=&amp;a[0];</a:t>
            </a:r>
            <a:r>
              <a:rPr lang="en-US" altLang="zh-CN" b="1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或者 </a:t>
            </a:r>
            <a:r>
              <a:rPr lang="en-US" altLang="zh-CN" b="1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pa=a;</a:t>
            </a:r>
            <a:endParaRPr lang="en-US" altLang="zh-CN" b="1" dirty="0">
              <a:solidFill>
                <a:srgbClr val="FF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一个指针变量可以指向一个数组元素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pt-BR" altLang="zh-CN" b="1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*ptr,data[10]; ptr=data+3;</a:t>
            </a:r>
            <a:r>
              <a:rPr lang="zh-CN" altLang="pt-BR" b="1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    或者</a:t>
            </a:r>
            <a:r>
              <a:rPr lang="pt-BR" altLang="zh-CN" b="1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ptr=&amp;data[3]</a:t>
            </a:r>
            <a:endParaRPr lang="en-US" altLang="zh-CN" b="1" dirty="0">
              <a:solidFill>
                <a:srgbClr val="FF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269354" y="2461398"/>
            <a:ext cx="4318000" cy="406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1" sz="20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dirty="0"/>
              <a:t>例  </a:t>
            </a:r>
            <a:r>
              <a:rPr lang="en-US" altLang="zh-CN" dirty="0"/>
              <a:t>p</a:t>
            </a:r>
            <a:r>
              <a:rPr lang="zh-CN" altLang="en-US" dirty="0"/>
              <a:t>指向</a:t>
            </a:r>
            <a:r>
              <a:rPr lang="en-US" altLang="zh-CN" dirty="0"/>
              <a:t>float</a:t>
            </a:r>
            <a:r>
              <a:rPr lang="zh-CN" altLang="en-US" dirty="0"/>
              <a:t>数，则 </a:t>
            </a:r>
            <a:r>
              <a:rPr lang="en-US" altLang="zh-CN" dirty="0"/>
              <a:t>p+1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p+1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4</a:t>
            </a:r>
            <a:endParaRPr lang="en-US" altLang="zh-CN" dirty="0"/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254000" y="3078163"/>
            <a:ext cx="4318000" cy="71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1" sz="20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dirty="0"/>
              <a:t>例  </a:t>
            </a:r>
            <a:r>
              <a:rPr lang="en-US" altLang="zh-CN" dirty="0"/>
              <a:t>p</a:t>
            </a:r>
            <a:r>
              <a:rPr lang="zh-CN" altLang="en-US" dirty="0"/>
              <a:t>指向</a:t>
            </a:r>
            <a:r>
              <a:rPr lang="en-US" altLang="zh-CN" dirty="0" err="1"/>
              <a:t>int</a:t>
            </a:r>
            <a:r>
              <a:rPr lang="zh-CN" altLang="en-US" dirty="0"/>
              <a:t>型数组，且</a:t>
            </a:r>
            <a:r>
              <a:rPr lang="en-US" altLang="zh-CN" dirty="0"/>
              <a:t>p=&amp;a[0];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则</a:t>
            </a:r>
            <a:r>
              <a:rPr lang="en-US" altLang="zh-CN" dirty="0"/>
              <a:t>p+1 </a:t>
            </a:r>
            <a:r>
              <a:rPr lang="zh-CN" altLang="en-US" dirty="0"/>
              <a:t>指向</a:t>
            </a:r>
            <a:r>
              <a:rPr lang="en-US" altLang="zh-CN" dirty="0"/>
              <a:t>a[1]</a:t>
            </a:r>
            <a:endParaRPr lang="en-US" altLang="zh-CN" dirty="0"/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254000" y="3846513"/>
            <a:ext cx="4318000" cy="13112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1" sz="20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dirty="0"/>
              <a:t>例  </a:t>
            </a:r>
            <a:r>
              <a:rPr lang="en-US" altLang="zh-CN" dirty="0" err="1"/>
              <a:t>int</a:t>
            </a:r>
            <a:r>
              <a:rPr lang="en-US" altLang="zh-CN" dirty="0"/>
              <a:t>  a[10];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 *p=&amp;a[2];</a:t>
            </a:r>
            <a:endParaRPr lang="en-US" altLang="zh-CN" dirty="0"/>
          </a:p>
          <a:p>
            <a:r>
              <a:rPr lang="en-US" altLang="zh-CN" dirty="0"/>
              <a:t>      p++;</a:t>
            </a:r>
            <a:endParaRPr lang="en-US" altLang="zh-CN" dirty="0"/>
          </a:p>
          <a:p>
            <a:r>
              <a:rPr lang="en-US" altLang="zh-CN" dirty="0"/>
              <a:t>      *p=1;</a:t>
            </a:r>
            <a:endParaRPr lang="en-US" altLang="zh-CN" dirty="0"/>
          </a:p>
        </p:txBody>
      </p:sp>
      <p:sp>
        <p:nvSpPr>
          <p:cNvPr id="10245" name="Rectangle 54"/>
          <p:cNvSpPr>
            <a:spLocks noChangeArrowheads="1"/>
          </p:cNvSpPr>
          <p:nvPr/>
        </p:nvSpPr>
        <p:spPr bwMode="auto">
          <a:xfrm>
            <a:off x="726476" y="49214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指针的算术运算</a:t>
            </a:r>
            <a:endParaRPr lang="en-US" altLang="zh-CN" sz="4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0246" name="Rectangle 55"/>
          <p:cNvSpPr>
            <a:spLocks noChangeArrowheads="1"/>
          </p:cNvSpPr>
          <p:nvPr/>
        </p:nvSpPr>
        <p:spPr bwMode="auto">
          <a:xfrm>
            <a:off x="104503" y="838200"/>
            <a:ext cx="8548688" cy="14398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kumimoji="1" lang="en-US" altLang="zh-CN" sz="28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</a:t>
            </a:r>
            <a:r>
              <a:rPr kumimoji="1" lang="en-US" altLang="zh-CN" sz="2800" dirty="0" err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+</a:t>
            </a:r>
            <a:r>
              <a:rPr kumimoji="1" lang="en-US" altLang="zh-CN" sz="28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Symbol" panose="05050102010706020507" pitchFamily="18" charset="2"/>
              </a:rPr>
              <a:t>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kumimoji="1" lang="en-US" altLang="zh-CN" sz="28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</a:t>
            </a:r>
            <a:r>
              <a:rPr kumimoji="1" lang="en-US" altLang="zh-CN" sz="2800" dirty="0" err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+</a:t>
            </a:r>
            <a:r>
              <a:rPr kumimoji="1" lang="en-US" altLang="zh-CN" sz="28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8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kumimoji="1" lang="en-US" altLang="zh-CN" sz="28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(d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为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指向的变量所占字节数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endParaRPr kumimoji="1" lang="en-US" altLang="zh-CN" sz="28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若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与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p2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指向同一数组，</a:t>
            </a:r>
            <a:r>
              <a:rPr kumimoji="1"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p1-p2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两指针间元素个数</a:t>
            </a:r>
            <a:endParaRPr kumimoji="1" lang="zh-CN" altLang="en-US" sz="28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p1+p2  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无意义</a:t>
            </a:r>
            <a:endParaRPr kumimoji="1" lang="zh-CN" altLang="en-US" sz="28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10247" name="Group 56"/>
          <p:cNvGrpSpPr/>
          <p:nvPr/>
        </p:nvGrpSpPr>
        <p:grpSpPr bwMode="auto">
          <a:xfrm>
            <a:off x="4572000" y="2133600"/>
            <a:ext cx="3979863" cy="4249738"/>
            <a:chOff x="2880" y="1570"/>
            <a:chExt cx="2507" cy="2677"/>
          </a:xfrm>
          <a:noFill/>
        </p:grpSpPr>
        <p:sp>
          <p:nvSpPr>
            <p:cNvPr id="10250" name="Rectangle 11"/>
            <p:cNvSpPr>
              <a:spLocks noChangeArrowheads="1"/>
            </p:cNvSpPr>
            <p:nvPr/>
          </p:nvSpPr>
          <p:spPr bwMode="auto">
            <a:xfrm>
              <a:off x="3850" y="1825"/>
              <a:ext cx="1134" cy="242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0251" name="Line 12"/>
            <p:cNvSpPr>
              <a:spLocks noChangeShapeType="1"/>
            </p:cNvSpPr>
            <p:nvPr/>
          </p:nvSpPr>
          <p:spPr bwMode="auto">
            <a:xfrm>
              <a:off x="3850" y="2058"/>
              <a:ext cx="1134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0252" name="Line 13"/>
            <p:cNvSpPr>
              <a:spLocks noChangeShapeType="1"/>
            </p:cNvSpPr>
            <p:nvPr/>
          </p:nvSpPr>
          <p:spPr bwMode="auto">
            <a:xfrm>
              <a:off x="3856" y="2276"/>
              <a:ext cx="1134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0253" name="Line 15"/>
            <p:cNvSpPr>
              <a:spLocks noChangeShapeType="1"/>
            </p:cNvSpPr>
            <p:nvPr/>
          </p:nvSpPr>
          <p:spPr bwMode="auto">
            <a:xfrm>
              <a:off x="3857" y="2743"/>
              <a:ext cx="1134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0254" name="Line 16"/>
            <p:cNvSpPr>
              <a:spLocks noChangeShapeType="1"/>
            </p:cNvSpPr>
            <p:nvPr/>
          </p:nvSpPr>
          <p:spPr bwMode="auto">
            <a:xfrm>
              <a:off x="3864" y="2983"/>
              <a:ext cx="1134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0255" name="Line 17"/>
            <p:cNvSpPr>
              <a:spLocks noChangeShapeType="1"/>
            </p:cNvSpPr>
            <p:nvPr/>
          </p:nvSpPr>
          <p:spPr bwMode="auto">
            <a:xfrm>
              <a:off x="3853" y="3228"/>
              <a:ext cx="1134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0256" name="Line 18"/>
            <p:cNvSpPr>
              <a:spLocks noChangeShapeType="1"/>
            </p:cNvSpPr>
            <p:nvPr/>
          </p:nvSpPr>
          <p:spPr bwMode="auto">
            <a:xfrm>
              <a:off x="3853" y="3495"/>
              <a:ext cx="1134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0257" name="Line 19"/>
            <p:cNvSpPr>
              <a:spLocks noChangeShapeType="1"/>
            </p:cNvSpPr>
            <p:nvPr/>
          </p:nvSpPr>
          <p:spPr bwMode="auto">
            <a:xfrm>
              <a:off x="3864" y="3750"/>
              <a:ext cx="1134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0258" name="Line 20"/>
            <p:cNvSpPr>
              <a:spLocks noChangeShapeType="1"/>
            </p:cNvSpPr>
            <p:nvPr/>
          </p:nvSpPr>
          <p:spPr bwMode="auto">
            <a:xfrm>
              <a:off x="3864" y="4017"/>
              <a:ext cx="1134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0259" name="Text Box 21"/>
            <p:cNvSpPr txBox="1">
              <a:spLocks noChangeArrowheads="1"/>
            </p:cNvSpPr>
            <p:nvPr/>
          </p:nvSpPr>
          <p:spPr bwMode="auto">
            <a:xfrm>
              <a:off x="5012" y="1811"/>
              <a:ext cx="375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a[0]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0260" name="Text Box 22"/>
            <p:cNvSpPr txBox="1">
              <a:spLocks noChangeArrowheads="1"/>
            </p:cNvSpPr>
            <p:nvPr/>
          </p:nvSpPr>
          <p:spPr bwMode="auto">
            <a:xfrm>
              <a:off x="5012" y="2053"/>
              <a:ext cx="375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a[1]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0261" name="Text Box 23"/>
            <p:cNvSpPr txBox="1">
              <a:spLocks noChangeArrowheads="1"/>
            </p:cNvSpPr>
            <p:nvPr/>
          </p:nvSpPr>
          <p:spPr bwMode="auto">
            <a:xfrm>
              <a:off x="5012" y="2250"/>
              <a:ext cx="375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a[2]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0262" name="Text Box 24"/>
            <p:cNvSpPr txBox="1">
              <a:spLocks noChangeArrowheads="1"/>
            </p:cNvSpPr>
            <p:nvPr/>
          </p:nvSpPr>
          <p:spPr bwMode="auto">
            <a:xfrm>
              <a:off x="5012" y="2477"/>
              <a:ext cx="375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a[3]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0263" name="Text Box 25"/>
            <p:cNvSpPr txBox="1">
              <a:spLocks noChangeArrowheads="1"/>
            </p:cNvSpPr>
            <p:nvPr/>
          </p:nvSpPr>
          <p:spPr bwMode="auto">
            <a:xfrm>
              <a:off x="5012" y="2749"/>
              <a:ext cx="373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a[4]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0264" name="Text Box 26"/>
            <p:cNvSpPr txBox="1">
              <a:spLocks noChangeArrowheads="1"/>
            </p:cNvSpPr>
            <p:nvPr/>
          </p:nvSpPr>
          <p:spPr bwMode="auto">
            <a:xfrm>
              <a:off x="5012" y="2976"/>
              <a:ext cx="375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a[5]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0265" name="Text Box 27"/>
            <p:cNvSpPr txBox="1">
              <a:spLocks noChangeArrowheads="1"/>
            </p:cNvSpPr>
            <p:nvPr/>
          </p:nvSpPr>
          <p:spPr bwMode="auto">
            <a:xfrm>
              <a:off x="5012" y="3248"/>
              <a:ext cx="375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a[6]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0266" name="Text Box 28"/>
            <p:cNvSpPr txBox="1">
              <a:spLocks noChangeArrowheads="1"/>
            </p:cNvSpPr>
            <p:nvPr/>
          </p:nvSpPr>
          <p:spPr bwMode="auto">
            <a:xfrm>
              <a:off x="5012" y="3502"/>
              <a:ext cx="375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a[7]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0267" name="Text Box 29"/>
            <p:cNvSpPr txBox="1">
              <a:spLocks noChangeArrowheads="1"/>
            </p:cNvSpPr>
            <p:nvPr/>
          </p:nvSpPr>
          <p:spPr bwMode="auto">
            <a:xfrm>
              <a:off x="5012" y="3743"/>
              <a:ext cx="373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a[8]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0268" name="Text Box 30"/>
            <p:cNvSpPr txBox="1">
              <a:spLocks noChangeArrowheads="1"/>
            </p:cNvSpPr>
            <p:nvPr/>
          </p:nvSpPr>
          <p:spPr bwMode="auto">
            <a:xfrm>
              <a:off x="5012" y="3984"/>
              <a:ext cx="375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a[9]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0269" name="Text Box 31"/>
            <p:cNvSpPr txBox="1">
              <a:spLocks noChangeArrowheads="1"/>
            </p:cNvSpPr>
            <p:nvPr/>
          </p:nvSpPr>
          <p:spPr bwMode="auto">
            <a:xfrm>
              <a:off x="4154" y="1570"/>
              <a:ext cx="520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a</a:t>
              </a:r>
              <a:r>
                <a:rPr kumimoji="1" lang="zh-CN" altLang="en-US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数组</a:t>
              </a:r>
              <a:endParaRPr kumimoji="1"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0270" name="Line 32"/>
            <p:cNvSpPr>
              <a:spLocks noChangeShapeType="1"/>
            </p:cNvSpPr>
            <p:nvPr/>
          </p:nvSpPr>
          <p:spPr bwMode="auto">
            <a:xfrm>
              <a:off x="3473" y="1836"/>
              <a:ext cx="378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0271" name="Text Box 33"/>
            <p:cNvSpPr txBox="1">
              <a:spLocks noChangeArrowheads="1"/>
            </p:cNvSpPr>
            <p:nvPr/>
          </p:nvSpPr>
          <p:spPr bwMode="auto">
            <a:xfrm>
              <a:off x="3186" y="1678"/>
              <a:ext cx="201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0272" name="Line 34"/>
            <p:cNvSpPr>
              <a:spLocks noChangeShapeType="1"/>
            </p:cNvSpPr>
            <p:nvPr/>
          </p:nvSpPr>
          <p:spPr bwMode="auto">
            <a:xfrm>
              <a:off x="3484" y="2059"/>
              <a:ext cx="367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0273" name="Text Box 35"/>
            <p:cNvSpPr txBox="1">
              <a:spLocks noChangeArrowheads="1"/>
            </p:cNvSpPr>
            <p:nvPr/>
          </p:nvSpPr>
          <p:spPr bwMode="auto">
            <a:xfrm>
              <a:off x="2884" y="1923"/>
              <a:ext cx="644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p+1,a+1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0274" name="Line 36"/>
            <p:cNvSpPr>
              <a:spLocks noChangeShapeType="1"/>
            </p:cNvSpPr>
            <p:nvPr/>
          </p:nvSpPr>
          <p:spPr bwMode="auto">
            <a:xfrm>
              <a:off x="3495" y="2981"/>
              <a:ext cx="356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2917" y="2830"/>
              <a:ext cx="556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 err="1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p+i,a+i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0276" name="Line 38"/>
            <p:cNvSpPr>
              <a:spLocks noChangeShapeType="1"/>
            </p:cNvSpPr>
            <p:nvPr/>
          </p:nvSpPr>
          <p:spPr bwMode="auto">
            <a:xfrm>
              <a:off x="3495" y="4014"/>
              <a:ext cx="367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0277" name="Text Box 39"/>
            <p:cNvSpPr txBox="1">
              <a:spLocks noChangeArrowheads="1"/>
            </p:cNvSpPr>
            <p:nvPr/>
          </p:nvSpPr>
          <p:spPr bwMode="auto">
            <a:xfrm>
              <a:off x="2880" y="3875"/>
              <a:ext cx="644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p+9,a+9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0278" name="Text Box 40"/>
            <p:cNvSpPr txBox="1">
              <a:spLocks noChangeArrowheads="1"/>
            </p:cNvSpPr>
            <p:nvPr/>
          </p:nvSpPr>
          <p:spPr bwMode="auto">
            <a:xfrm>
              <a:off x="4327" y="2476"/>
              <a:ext cx="116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1" lang="zh-CN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0279" name="Line 41"/>
            <p:cNvSpPr>
              <a:spLocks noChangeShapeType="1"/>
            </p:cNvSpPr>
            <p:nvPr/>
          </p:nvSpPr>
          <p:spPr bwMode="auto">
            <a:xfrm>
              <a:off x="3833" y="1951"/>
              <a:ext cx="113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0280" name="Line 42"/>
            <p:cNvSpPr>
              <a:spLocks noChangeShapeType="1"/>
            </p:cNvSpPr>
            <p:nvPr/>
          </p:nvSpPr>
          <p:spPr bwMode="auto">
            <a:xfrm>
              <a:off x="3840" y="2180"/>
              <a:ext cx="113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0281" name="Line 43"/>
            <p:cNvSpPr>
              <a:spLocks noChangeShapeType="1"/>
            </p:cNvSpPr>
            <p:nvPr/>
          </p:nvSpPr>
          <p:spPr bwMode="auto">
            <a:xfrm>
              <a:off x="3840" y="2401"/>
              <a:ext cx="113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0282" name="Line 44"/>
            <p:cNvSpPr>
              <a:spLocks noChangeShapeType="1"/>
            </p:cNvSpPr>
            <p:nvPr/>
          </p:nvSpPr>
          <p:spPr bwMode="auto">
            <a:xfrm>
              <a:off x="3840" y="2634"/>
              <a:ext cx="113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0283" name="Line 45"/>
            <p:cNvSpPr>
              <a:spLocks noChangeShapeType="1"/>
            </p:cNvSpPr>
            <p:nvPr/>
          </p:nvSpPr>
          <p:spPr bwMode="auto">
            <a:xfrm>
              <a:off x="3840" y="2876"/>
              <a:ext cx="113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0284" name="Line 46"/>
            <p:cNvSpPr>
              <a:spLocks noChangeShapeType="1"/>
            </p:cNvSpPr>
            <p:nvPr/>
          </p:nvSpPr>
          <p:spPr bwMode="auto">
            <a:xfrm>
              <a:off x="3840" y="3120"/>
              <a:ext cx="113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0285" name="Line 47"/>
            <p:cNvSpPr>
              <a:spLocks noChangeShapeType="1"/>
            </p:cNvSpPr>
            <p:nvPr/>
          </p:nvSpPr>
          <p:spPr bwMode="auto">
            <a:xfrm>
              <a:off x="3840" y="3640"/>
              <a:ext cx="113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0286" name="Line 48"/>
            <p:cNvSpPr>
              <a:spLocks noChangeShapeType="1"/>
            </p:cNvSpPr>
            <p:nvPr/>
          </p:nvSpPr>
          <p:spPr bwMode="auto">
            <a:xfrm>
              <a:off x="3840" y="3883"/>
              <a:ext cx="113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0287" name="Line 49"/>
            <p:cNvSpPr>
              <a:spLocks noChangeShapeType="1"/>
            </p:cNvSpPr>
            <p:nvPr/>
          </p:nvSpPr>
          <p:spPr bwMode="auto">
            <a:xfrm>
              <a:off x="3840" y="4127"/>
              <a:ext cx="113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0288" name="Line 50"/>
            <p:cNvSpPr>
              <a:spLocks noChangeShapeType="1"/>
            </p:cNvSpPr>
            <p:nvPr/>
          </p:nvSpPr>
          <p:spPr bwMode="auto">
            <a:xfrm>
              <a:off x="3840" y="3364"/>
              <a:ext cx="113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0289" name="Text Box 51"/>
            <p:cNvSpPr txBox="1">
              <a:spLocks noChangeArrowheads="1"/>
            </p:cNvSpPr>
            <p:nvPr/>
          </p:nvSpPr>
          <p:spPr bwMode="auto">
            <a:xfrm>
              <a:off x="4310" y="2477"/>
              <a:ext cx="198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1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0290" name="Line 14"/>
            <p:cNvSpPr>
              <a:spLocks noChangeShapeType="1"/>
            </p:cNvSpPr>
            <p:nvPr/>
          </p:nvSpPr>
          <p:spPr bwMode="auto">
            <a:xfrm>
              <a:off x="3850" y="2499"/>
              <a:ext cx="1134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254000" y="5213350"/>
            <a:ext cx="4318000" cy="13112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例   </a:t>
            </a:r>
            <a:r>
              <a:rPr kumimoji="1"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a[10];</a:t>
            </a:r>
            <a:endParaRPr kumimoji="1"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</a:t>
            </a:r>
            <a:r>
              <a:rPr kumimoji="1"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*p1=&amp;a[2];</a:t>
            </a:r>
            <a:endParaRPr kumimoji="1"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</a:t>
            </a:r>
            <a:r>
              <a:rPr kumimoji="1"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*p2=&amp;a[5];</a:t>
            </a:r>
            <a:endParaRPr kumimoji="1"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</a:t>
            </a:r>
            <a:r>
              <a:rPr kumimoji="1"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则：</a:t>
            </a:r>
            <a:r>
              <a: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p2-p1=3;</a:t>
            </a:r>
            <a:endParaRPr kumimoji="1"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animBg="1"/>
      <p:bldP spid="162820" grpId="0" animBg="1"/>
      <p:bldP spid="162821" grpId="0" animBg="1"/>
      <p:bldP spid="1628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84213" y="2925763"/>
            <a:ext cx="3336925" cy="12001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zh-CN" sz="2400" b="1" dirty="0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int *ptrnum,arr_num[8];</a:t>
            </a:r>
            <a:endParaRPr lang="pt-BR" altLang="zh-CN" sz="2400" b="1" dirty="0">
              <a:solidFill>
                <a:srgbClr val="996633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ptrnum</a:t>
            </a:r>
            <a:r>
              <a:rPr lang="en-US" altLang="zh-CN" sz="2400" b="1" dirty="0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= &amp;</a:t>
            </a:r>
            <a:r>
              <a:rPr lang="en-US" altLang="zh-CN" sz="2400" b="1" dirty="0" err="1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arr_num</a:t>
            </a:r>
            <a:r>
              <a:rPr lang="en-US" altLang="zh-CN" sz="2400" b="1" dirty="0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[0];</a:t>
            </a:r>
            <a:endParaRPr lang="en-US" altLang="zh-CN" sz="2400" b="1" dirty="0">
              <a:solidFill>
                <a:srgbClr val="996633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ptrnum</a:t>
            </a:r>
            <a:r>
              <a:rPr lang="en-US" altLang="zh-CN" sz="2400" b="1" dirty="0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++;</a:t>
            </a:r>
            <a:endParaRPr lang="en-US" altLang="zh-CN" sz="2400" b="1" dirty="0">
              <a:solidFill>
                <a:srgbClr val="996633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2339975" y="2492375"/>
            <a:ext cx="3600450" cy="12969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rot="903701" flipV="1">
            <a:off x="2498725" y="2482850"/>
            <a:ext cx="3319463" cy="18557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6280" y="96269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p++, p--, </a:t>
            </a:r>
            <a:r>
              <a:rPr kumimoji="1" lang="en-US" altLang="zh-CN" sz="28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p+i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 p-</a:t>
            </a:r>
            <a:r>
              <a:rPr kumimoji="1" lang="en-US" altLang="zh-CN" sz="28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 p+=</a:t>
            </a:r>
            <a:r>
              <a:rPr kumimoji="1" lang="en-US" altLang="zh-CN" sz="28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 p-=</a:t>
            </a:r>
            <a:r>
              <a:rPr kumimoji="1" lang="en-US" altLang="zh-CN" sz="28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等</a:t>
            </a: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将指针递增或递减 </a:t>
            </a:r>
            <a:endParaRPr lang="zh-CN" altLang="en-US" sz="28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7" name="Group 7"/>
          <p:cNvGrpSpPr/>
          <p:nvPr/>
        </p:nvGrpSpPr>
        <p:grpSpPr bwMode="auto">
          <a:xfrm>
            <a:off x="6084888" y="1773238"/>
            <a:ext cx="2868612" cy="4176712"/>
            <a:chOff x="4320" y="903"/>
            <a:chExt cx="1296" cy="1353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320" y="1056"/>
              <a:ext cx="1296" cy="1200"/>
            </a:xfrm>
            <a:prstGeom prst="rect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820" y="903"/>
              <a:ext cx="318" cy="13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10"/>
          <p:cNvGrpSpPr/>
          <p:nvPr/>
        </p:nvGrpSpPr>
        <p:grpSpPr bwMode="auto">
          <a:xfrm>
            <a:off x="6096000" y="2312988"/>
            <a:ext cx="1219200" cy="3402012"/>
            <a:chOff x="1968" y="2400"/>
            <a:chExt cx="768" cy="1920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968" y="2400"/>
              <a:ext cx="76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968" y="2640"/>
              <a:ext cx="76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968" y="2880"/>
              <a:ext cx="76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968" y="3120"/>
              <a:ext cx="76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968" y="3360"/>
              <a:ext cx="76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968" y="3600"/>
              <a:ext cx="76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968" y="3840"/>
              <a:ext cx="76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968" y="4080"/>
              <a:ext cx="76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Group 19"/>
          <p:cNvGrpSpPr/>
          <p:nvPr/>
        </p:nvGrpSpPr>
        <p:grpSpPr bwMode="auto">
          <a:xfrm>
            <a:off x="7343775" y="2344738"/>
            <a:ext cx="1541463" cy="3378200"/>
            <a:chOff x="4621" y="1134"/>
            <a:chExt cx="1032" cy="2479"/>
          </a:xfrm>
        </p:grpSpPr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633" y="1134"/>
              <a:ext cx="1019" cy="30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arr_num[0]</a:t>
              </a:r>
              <a:endParaRPr lang="en-US" altLang="zh-CN" sz="20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634" y="1451"/>
              <a:ext cx="1019" cy="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arr_num[1]</a:t>
              </a:r>
              <a:endParaRPr lang="en-US" altLang="zh-CN" sz="20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4621" y="1758"/>
              <a:ext cx="1019" cy="30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arr_num[2]</a:t>
              </a:r>
              <a:endParaRPr lang="en-US" altLang="zh-CN" sz="20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621" y="2063"/>
              <a:ext cx="1019" cy="30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arr_num[3]</a:t>
              </a:r>
              <a:endParaRPr lang="en-US" altLang="zh-CN" sz="20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621" y="2381"/>
              <a:ext cx="1019" cy="30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arr_num[4]</a:t>
              </a:r>
              <a:endParaRPr lang="en-US" altLang="zh-CN" sz="20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621" y="2670"/>
              <a:ext cx="1019" cy="30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arr_num[5]</a:t>
              </a:r>
              <a:endParaRPr lang="en-US" altLang="zh-CN" sz="20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4621" y="3006"/>
              <a:ext cx="1019" cy="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arr_num[6]</a:t>
              </a:r>
              <a:endParaRPr lang="en-US" altLang="zh-CN" sz="20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621" y="3313"/>
              <a:ext cx="1019" cy="3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arr_num[7]</a:t>
              </a:r>
              <a:endParaRPr lang="en-US" altLang="zh-CN" sz="20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8" name="Line 28"/>
          <p:cNvSpPr>
            <a:spLocks noChangeShapeType="1"/>
          </p:cNvSpPr>
          <p:nvPr/>
        </p:nvSpPr>
        <p:spPr bwMode="auto">
          <a:xfrm rot="903701" flipV="1">
            <a:off x="2435225" y="2909888"/>
            <a:ext cx="3394075" cy="143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rot="903701" flipV="1">
            <a:off x="2714625" y="3355975"/>
            <a:ext cx="3176588" cy="10033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rot="903701" flipV="1">
            <a:off x="2354263" y="3725863"/>
            <a:ext cx="3670300" cy="7032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rot="903701" flipV="1">
            <a:off x="2435225" y="4183063"/>
            <a:ext cx="3643313" cy="254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rot="903701">
            <a:off x="2219325" y="4421188"/>
            <a:ext cx="3851275" cy="17938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rot="903701">
            <a:off x="2065338" y="4492625"/>
            <a:ext cx="3940175" cy="5207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6443663" y="23495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rPr>
              <a:t>10</a:t>
            </a:r>
            <a:endParaRPr lang="en-US" altLang="zh-CN" sz="1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6443663" y="27813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rPr>
              <a:t>23</a:t>
            </a:r>
            <a:endParaRPr lang="en-US" altLang="zh-CN" sz="1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6443663" y="3213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rPr>
              <a:t>15</a:t>
            </a:r>
            <a:endParaRPr lang="en-US" altLang="zh-CN" sz="1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6443663" y="35734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rPr>
              <a:t>60</a:t>
            </a:r>
            <a:endParaRPr lang="en-US" altLang="zh-CN" sz="1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6443663" y="40052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rPr>
              <a:t>41</a:t>
            </a:r>
            <a:endParaRPr lang="en-US" altLang="zh-CN" sz="1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6443663" y="45021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rPr>
              <a:t>49</a:t>
            </a:r>
            <a:endParaRPr lang="en-US" altLang="zh-CN" sz="1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6443663" y="48625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rPr>
              <a:t>13</a:t>
            </a:r>
            <a:endParaRPr lang="en-US" altLang="zh-CN" sz="1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443663" y="52943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rPr>
              <a:t>39</a:t>
            </a:r>
            <a:endParaRPr lang="en-US" altLang="zh-CN" sz="1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636220" y="116969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指针的算术运算</a:t>
            </a:r>
            <a:endParaRPr lang="en-US" altLang="zh-CN" sz="4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4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0887" y="1977073"/>
            <a:ext cx="3197225" cy="12001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ptrnum</a:t>
            </a:r>
            <a:r>
              <a:rPr lang="en-US" altLang="zh-CN" sz="2400" b="1" dirty="0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= &amp;</a:t>
            </a:r>
            <a:r>
              <a:rPr lang="en-US" altLang="zh-CN" sz="2400" b="1" dirty="0" err="1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arr_num</a:t>
            </a:r>
            <a:r>
              <a:rPr lang="en-US" altLang="zh-CN" sz="2400" b="1" dirty="0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[0];</a:t>
            </a:r>
            <a:endParaRPr lang="en-US" altLang="zh-CN" sz="2400" b="1" dirty="0">
              <a:solidFill>
                <a:srgbClr val="996633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ptrnum</a:t>
            </a:r>
            <a:r>
              <a:rPr lang="en-US" altLang="zh-CN" sz="2400" b="1" dirty="0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=  </a:t>
            </a:r>
            <a:r>
              <a:rPr lang="en-US" altLang="zh-CN" sz="2400" b="1" dirty="0" err="1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ptrnum</a:t>
            </a:r>
            <a:r>
              <a:rPr lang="en-US" altLang="zh-CN" sz="2400" b="1" dirty="0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+ 4;</a:t>
            </a:r>
            <a:endParaRPr lang="en-US" altLang="zh-CN" sz="2400" b="1" dirty="0">
              <a:solidFill>
                <a:srgbClr val="996633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printf</a:t>
            </a:r>
            <a:r>
              <a:rPr lang="en-US" altLang="zh-CN" sz="2400" b="1" dirty="0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(“%d”,*</a:t>
            </a:r>
            <a:r>
              <a:rPr lang="en-US" altLang="zh-CN" sz="2400" b="1" dirty="0" err="1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ptrnum</a:t>
            </a:r>
            <a:r>
              <a:rPr lang="en-US" altLang="zh-CN" sz="2400" b="1" dirty="0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);</a:t>
            </a:r>
            <a:endParaRPr lang="en-US" altLang="zh-CN" sz="2400" b="1" dirty="0">
              <a:solidFill>
                <a:srgbClr val="996633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0887" y="3485198"/>
            <a:ext cx="3581400" cy="12001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ptrnum</a:t>
            </a:r>
            <a:r>
              <a:rPr lang="en-US" altLang="zh-CN" sz="2400" b="1" dirty="0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= &amp;</a:t>
            </a:r>
            <a:r>
              <a:rPr lang="en-US" altLang="zh-CN" sz="2400" b="1" dirty="0" err="1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arr_num</a:t>
            </a:r>
            <a:r>
              <a:rPr lang="en-US" altLang="zh-CN" sz="2400" b="1" dirty="0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[5];</a:t>
            </a:r>
            <a:endParaRPr lang="en-US" altLang="zh-CN" sz="2400" b="1" dirty="0">
              <a:solidFill>
                <a:srgbClr val="996633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ptrnum</a:t>
            </a:r>
            <a:r>
              <a:rPr lang="en-US" altLang="zh-CN" sz="2400" b="1" dirty="0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=  </a:t>
            </a:r>
            <a:r>
              <a:rPr lang="en-US" altLang="zh-CN" sz="2400" b="1" dirty="0" err="1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ptrnum</a:t>
            </a:r>
            <a:r>
              <a:rPr lang="en-US" altLang="zh-CN" sz="2400" b="1" dirty="0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- 2 ;</a:t>
            </a:r>
            <a:endParaRPr lang="en-US" altLang="zh-CN" sz="2400" b="1" dirty="0">
              <a:solidFill>
                <a:srgbClr val="996633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printf</a:t>
            </a:r>
            <a:r>
              <a:rPr lang="en-US" altLang="zh-CN" sz="2400" b="1" dirty="0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(“%d”,*</a:t>
            </a:r>
            <a:r>
              <a:rPr lang="en-US" altLang="zh-CN" sz="2400" b="1" dirty="0" err="1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ptrnum</a:t>
            </a:r>
            <a:r>
              <a:rPr lang="en-US" altLang="zh-CN" sz="2400" b="1" dirty="0">
                <a:solidFill>
                  <a:srgbClr val="996633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);</a:t>
            </a:r>
            <a:endParaRPr lang="en-US" altLang="zh-CN" sz="2400" b="1" dirty="0">
              <a:solidFill>
                <a:srgbClr val="996633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028425" y="2477135"/>
            <a:ext cx="69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ea typeface="宋体" panose="02010600030101010101" pitchFamily="2" charset="-122"/>
              </a:rPr>
              <a:t>41</a:t>
            </a:r>
            <a:endParaRPr lang="en-US" altLang="zh-CN" sz="36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112187" y="2693035"/>
            <a:ext cx="1366838" cy="519113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AutoShape 8"/>
          <p:cNvCxnSpPr>
            <a:cxnSpLocks noChangeShapeType="1"/>
            <a:stCxn id="7" idx="5"/>
            <a:endCxn id="6" idx="2"/>
          </p:cNvCxnSpPr>
          <p:nvPr/>
        </p:nvCxnSpPr>
        <p:spPr bwMode="auto">
          <a:xfrm rot="5400000" flipH="1" flipV="1">
            <a:off x="4318018" y="2079467"/>
            <a:ext cx="17463" cy="2095500"/>
          </a:xfrm>
          <a:prstGeom prst="curvedConnector3">
            <a:avLst>
              <a:gd name="adj1" fmla="val -1707338"/>
            </a:avLst>
          </a:prstGeom>
          <a:noFill/>
          <a:ln w="38100">
            <a:solidFill>
              <a:schemeClr val="hlink"/>
            </a:solidFill>
            <a:rou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012550" y="3966210"/>
            <a:ext cx="69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ea typeface="宋体" panose="02010600030101010101" pitchFamily="2" charset="-122"/>
              </a:rPr>
              <a:t>60</a:t>
            </a:r>
            <a:endParaRPr lang="en-US" altLang="zh-CN" sz="36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2096312" y="4182110"/>
            <a:ext cx="1366838" cy="519113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AutoShape 11"/>
          <p:cNvCxnSpPr>
            <a:cxnSpLocks noChangeShapeType="1"/>
            <a:stCxn id="10" idx="5"/>
            <a:endCxn id="9" idx="2"/>
          </p:cNvCxnSpPr>
          <p:nvPr/>
        </p:nvCxnSpPr>
        <p:spPr bwMode="auto">
          <a:xfrm rot="5400000" flipH="1" flipV="1">
            <a:off x="4302143" y="3568542"/>
            <a:ext cx="17463" cy="2095500"/>
          </a:xfrm>
          <a:prstGeom prst="curvedConnector3">
            <a:avLst>
              <a:gd name="adj1" fmla="val -1707338"/>
            </a:avLst>
          </a:prstGeom>
          <a:noFill/>
          <a:ln w="38100">
            <a:solidFill>
              <a:schemeClr val="hlink"/>
            </a:solidFill>
            <a:rou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" name="Group 12"/>
          <p:cNvGrpSpPr/>
          <p:nvPr/>
        </p:nvGrpSpPr>
        <p:grpSpPr bwMode="auto">
          <a:xfrm>
            <a:off x="5938062" y="1380173"/>
            <a:ext cx="2886075" cy="4176712"/>
            <a:chOff x="3912" y="1071"/>
            <a:chExt cx="1818" cy="2631"/>
          </a:xfrm>
        </p:grpSpPr>
        <p:grpSp>
          <p:nvGrpSpPr>
            <p:cNvPr id="13" name="Group 13"/>
            <p:cNvGrpSpPr/>
            <p:nvPr/>
          </p:nvGrpSpPr>
          <p:grpSpPr bwMode="auto">
            <a:xfrm>
              <a:off x="3923" y="1071"/>
              <a:ext cx="1807" cy="2631"/>
              <a:chOff x="4320" y="903"/>
              <a:chExt cx="1296" cy="1353"/>
            </a:xfrm>
          </p:grpSpPr>
          <p:sp>
            <p:nvSpPr>
              <p:cNvPr id="40" name="Rectangle 14"/>
              <p:cNvSpPr>
                <a:spLocks noChangeArrowheads="1"/>
              </p:cNvSpPr>
              <p:nvPr/>
            </p:nvSpPr>
            <p:spPr bwMode="auto">
              <a:xfrm>
                <a:off x="4320" y="1056"/>
                <a:ext cx="1296" cy="1200"/>
              </a:xfrm>
              <a:prstGeom prst="rect">
                <a:avLst/>
              </a:prstGeom>
              <a:solidFill>
                <a:srgbClr val="FFFFE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1" name="Text Box 15"/>
              <p:cNvSpPr txBox="1">
                <a:spLocks noChangeArrowheads="1"/>
              </p:cNvSpPr>
              <p:nvPr/>
            </p:nvSpPr>
            <p:spPr bwMode="auto">
              <a:xfrm>
                <a:off x="4820" y="903"/>
                <a:ext cx="318" cy="13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内存</a:t>
                </a:r>
                <a:endPara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16"/>
            <p:cNvGrpSpPr/>
            <p:nvPr/>
          </p:nvGrpSpPr>
          <p:grpSpPr bwMode="auto">
            <a:xfrm>
              <a:off x="3912" y="1426"/>
              <a:ext cx="804" cy="2128"/>
              <a:chOff x="1950" y="2413"/>
              <a:chExt cx="804" cy="1907"/>
            </a:xfrm>
          </p:grpSpPr>
          <p:sp>
            <p:nvSpPr>
              <p:cNvPr id="32" name="Rectangle 17"/>
              <p:cNvSpPr>
                <a:spLocks noChangeArrowheads="1"/>
              </p:cNvSpPr>
              <p:nvPr/>
            </p:nvSpPr>
            <p:spPr bwMode="auto">
              <a:xfrm>
                <a:off x="1950" y="2413"/>
                <a:ext cx="804" cy="214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             </a:t>
                </a:r>
                <a:endPara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3" name="Rectangle 18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76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4" name="Rectangle 19"/>
              <p:cNvSpPr>
                <a:spLocks noChangeArrowheads="1"/>
              </p:cNvSpPr>
              <p:nvPr/>
            </p:nvSpPr>
            <p:spPr bwMode="auto">
              <a:xfrm>
                <a:off x="1968" y="2880"/>
                <a:ext cx="76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5" name="Rectangle 20"/>
              <p:cNvSpPr>
                <a:spLocks noChangeArrowheads="1"/>
              </p:cNvSpPr>
              <p:nvPr/>
            </p:nvSpPr>
            <p:spPr bwMode="auto">
              <a:xfrm>
                <a:off x="1968" y="3120"/>
                <a:ext cx="76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6" name="Rectangle 21"/>
              <p:cNvSpPr>
                <a:spLocks noChangeArrowheads="1"/>
              </p:cNvSpPr>
              <p:nvPr/>
            </p:nvSpPr>
            <p:spPr bwMode="auto">
              <a:xfrm>
                <a:off x="1968" y="3360"/>
                <a:ext cx="76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1968" y="3600"/>
                <a:ext cx="76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8" name="Rectangle 23"/>
              <p:cNvSpPr>
                <a:spLocks noChangeArrowheads="1"/>
              </p:cNvSpPr>
              <p:nvPr/>
            </p:nvSpPr>
            <p:spPr bwMode="auto">
              <a:xfrm>
                <a:off x="1968" y="3840"/>
                <a:ext cx="76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9" name="Rectangle 24"/>
              <p:cNvSpPr>
                <a:spLocks noChangeArrowheads="1"/>
              </p:cNvSpPr>
              <p:nvPr/>
            </p:nvSpPr>
            <p:spPr bwMode="auto">
              <a:xfrm>
                <a:off x="1968" y="4080"/>
                <a:ext cx="76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" name="Group 25"/>
            <p:cNvGrpSpPr/>
            <p:nvPr/>
          </p:nvGrpSpPr>
          <p:grpSpPr bwMode="auto">
            <a:xfrm>
              <a:off x="4716" y="1431"/>
              <a:ext cx="971" cy="2128"/>
              <a:chOff x="4621" y="1134"/>
              <a:chExt cx="1032" cy="2479"/>
            </a:xfrm>
          </p:grpSpPr>
          <p:sp>
            <p:nvSpPr>
              <p:cNvPr id="24" name="Text Box 26"/>
              <p:cNvSpPr txBox="1">
                <a:spLocks noChangeArrowheads="1"/>
              </p:cNvSpPr>
              <p:nvPr/>
            </p:nvSpPr>
            <p:spPr bwMode="auto">
              <a:xfrm>
                <a:off x="4633" y="1134"/>
                <a:ext cx="1019" cy="3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arr_num[0]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5" name="Text Box 27"/>
              <p:cNvSpPr txBox="1">
                <a:spLocks noChangeArrowheads="1"/>
              </p:cNvSpPr>
              <p:nvPr/>
            </p:nvSpPr>
            <p:spPr bwMode="auto">
              <a:xfrm>
                <a:off x="4634" y="1451"/>
                <a:ext cx="1019" cy="3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arr_num[1]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6" name="Text Box 28"/>
              <p:cNvSpPr txBox="1">
                <a:spLocks noChangeArrowheads="1"/>
              </p:cNvSpPr>
              <p:nvPr/>
            </p:nvSpPr>
            <p:spPr bwMode="auto">
              <a:xfrm>
                <a:off x="4621" y="1758"/>
                <a:ext cx="1019" cy="3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arr_num[2]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7" name="Text Box 29"/>
              <p:cNvSpPr txBox="1">
                <a:spLocks noChangeArrowheads="1"/>
              </p:cNvSpPr>
              <p:nvPr/>
            </p:nvSpPr>
            <p:spPr bwMode="auto">
              <a:xfrm>
                <a:off x="4621" y="2063"/>
                <a:ext cx="1019" cy="3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arr_num[3]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8" name="Text Box 30"/>
              <p:cNvSpPr txBox="1">
                <a:spLocks noChangeArrowheads="1"/>
              </p:cNvSpPr>
              <p:nvPr/>
            </p:nvSpPr>
            <p:spPr bwMode="auto">
              <a:xfrm>
                <a:off x="4621" y="2381"/>
                <a:ext cx="1019" cy="3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arr_num[4]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9" name="Text Box 31"/>
              <p:cNvSpPr txBox="1">
                <a:spLocks noChangeArrowheads="1"/>
              </p:cNvSpPr>
              <p:nvPr/>
            </p:nvSpPr>
            <p:spPr bwMode="auto">
              <a:xfrm>
                <a:off x="4621" y="2670"/>
                <a:ext cx="1019" cy="3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arr_num[5]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0" name="Text Box 32"/>
              <p:cNvSpPr txBox="1">
                <a:spLocks noChangeArrowheads="1"/>
              </p:cNvSpPr>
              <p:nvPr/>
            </p:nvSpPr>
            <p:spPr bwMode="auto">
              <a:xfrm>
                <a:off x="4621" y="3006"/>
                <a:ext cx="1019" cy="3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arr_num[6]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1" name="Text Box 33"/>
              <p:cNvSpPr txBox="1">
                <a:spLocks noChangeArrowheads="1"/>
              </p:cNvSpPr>
              <p:nvPr/>
            </p:nvSpPr>
            <p:spPr bwMode="auto">
              <a:xfrm>
                <a:off x="4621" y="3313"/>
                <a:ext cx="1019" cy="300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arr_num[7]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4150" y="143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10</a:t>
              </a:r>
              <a:endPara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Text Box 35"/>
            <p:cNvSpPr txBox="1">
              <a:spLocks noChangeArrowheads="1"/>
            </p:cNvSpPr>
            <p:nvPr/>
          </p:nvSpPr>
          <p:spPr bwMode="auto">
            <a:xfrm>
              <a:off x="4149" y="1706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23</a:t>
              </a:r>
              <a:endPara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Text Box 36"/>
            <p:cNvSpPr txBox="1">
              <a:spLocks noChangeArrowheads="1"/>
            </p:cNvSpPr>
            <p:nvPr/>
          </p:nvSpPr>
          <p:spPr bwMode="auto">
            <a:xfrm>
              <a:off x="4149" y="197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15</a:t>
              </a:r>
              <a:endPara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" name="Text Box 37"/>
            <p:cNvSpPr txBox="1">
              <a:spLocks noChangeArrowheads="1"/>
            </p:cNvSpPr>
            <p:nvPr/>
          </p:nvSpPr>
          <p:spPr bwMode="auto">
            <a:xfrm>
              <a:off x="4149" y="220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60</a:t>
              </a:r>
              <a:endPara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" name="Text Box 38"/>
            <p:cNvSpPr txBox="1">
              <a:spLocks noChangeArrowheads="1"/>
            </p:cNvSpPr>
            <p:nvPr/>
          </p:nvSpPr>
          <p:spPr bwMode="auto">
            <a:xfrm>
              <a:off x="4149" y="2477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41</a:t>
              </a:r>
              <a:endPara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1" name="Text Box 39"/>
            <p:cNvSpPr txBox="1">
              <a:spLocks noChangeArrowheads="1"/>
            </p:cNvSpPr>
            <p:nvPr/>
          </p:nvSpPr>
          <p:spPr bwMode="auto">
            <a:xfrm>
              <a:off x="4149" y="279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49</a:t>
              </a:r>
              <a:endPara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" name="Text Box 40"/>
            <p:cNvSpPr txBox="1">
              <a:spLocks noChangeArrowheads="1"/>
            </p:cNvSpPr>
            <p:nvPr/>
          </p:nvSpPr>
          <p:spPr bwMode="auto">
            <a:xfrm>
              <a:off x="4149" y="3017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13</a:t>
              </a:r>
              <a:endPara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3" name="Text Box 41"/>
            <p:cNvSpPr txBox="1">
              <a:spLocks noChangeArrowheads="1"/>
            </p:cNvSpPr>
            <p:nvPr/>
          </p:nvSpPr>
          <p:spPr bwMode="auto">
            <a:xfrm>
              <a:off x="4149" y="328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39</a:t>
              </a:r>
              <a:endPara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4774425" y="2100898"/>
            <a:ext cx="1152525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4774425" y="3829685"/>
            <a:ext cx="1152525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4774425" y="4261485"/>
            <a:ext cx="1152525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4774425" y="3396298"/>
            <a:ext cx="1152525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409236" y="170742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指针的算术运算</a:t>
            </a:r>
            <a:endParaRPr lang="en-US" altLang="zh-CN" sz="40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 animBg="1"/>
      <p:bldP spid="9" grpId="0"/>
      <p:bldP spid="10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229600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示例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33182" y="968641"/>
            <a:ext cx="8496300" cy="56880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main()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{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data[] = {5, 10, 15, 20, 25};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= 0;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*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ptr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sz="2400" b="1" dirty="0" err="1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ptr</a:t>
            </a:r>
            <a:r>
              <a:rPr lang="en-US" altLang="zh-CN" sz="2400" b="1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= data;</a:t>
            </a:r>
            <a:endParaRPr lang="en-US" altLang="zh-CN" sz="2400" b="1" dirty="0">
              <a:solidFill>
                <a:srgbClr val="FF33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while(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&lt; 5)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{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</a:t>
            </a:r>
            <a:r>
              <a:rPr lang="pt-BR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printf("\n </a:t>
            </a:r>
            <a:r>
              <a:rPr lang="zh-CN" alt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pt-BR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%d </a:t>
            </a:r>
            <a:r>
              <a:rPr lang="zh-CN" alt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个元素的值为：</a:t>
            </a:r>
            <a:r>
              <a:rPr lang="en-US" alt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pt-BR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%d\n",i+1, *ptr);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++;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</a:t>
            </a:r>
            <a:r>
              <a:rPr lang="en-US" altLang="zh-CN" sz="2400" b="1" dirty="0" err="1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ptr</a:t>
            </a:r>
            <a:r>
              <a:rPr lang="en-US" altLang="zh-CN" sz="2400" b="1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++; </a:t>
            </a:r>
            <a:endParaRPr lang="en-US" altLang="zh-CN" sz="2400" b="1" dirty="0">
              <a:solidFill>
                <a:srgbClr val="FF33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}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return 0;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}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699125" y="765175"/>
            <a:ext cx="3444875" cy="2852738"/>
            <a:chOff x="3515" y="482"/>
            <a:chExt cx="2170" cy="1797"/>
          </a:xfrm>
        </p:grpSpPr>
        <p:grpSp>
          <p:nvGrpSpPr>
            <p:cNvPr id="15386" name="Group 5"/>
            <p:cNvGrpSpPr/>
            <p:nvPr/>
          </p:nvGrpSpPr>
          <p:grpSpPr bwMode="auto">
            <a:xfrm>
              <a:off x="3515" y="482"/>
              <a:ext cx="2170" cy="1797"/>
              <a:chOff x="4320" y="903"/>
              <a:chExt cx="1296" cy="1353"/>
            </a:xfrm>
          </p:grpSpPr>
          <p:sp>
            <p:nvSpPr>
              <p:cNvPr id="15411" name="Rectangle 6"/>
              <p:cNvSpPr>
                <a:spLocks noChangeArrowheads="1"/>
              </p:cNvSpPr>
              <p:nvPr/>
            </p:nvSpPr>
            <p:spPr bwMode="auto">
              <a:xfrm>
                <a:off x="4320" y="1056"/>
                <a:ext cx="1296" cy="1200"/>
              </a:xfrm>
              <a:prstGeom prst="rect">
                <a:avLst/>
              </a:prstGeom>
              <a:solidFill>
                <a:srgbClr val="FFFFE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12" name="Text Box 7"/>
              <p:cNvSpPr txBox="1">
                <a:spLocks noChangeArrowheads="1"/>
              </p:cNvSpPr>
              <p:nvPr/>
            </p:nvSpPr>
            <p:spPr bwMode="auto">
              <a:xfrm>
                <a:off x="4847" y="903"/>
                <a:ext cx="265" cy="19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内存</a:t>
                </a:r>
                <a:endPara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387" name="Group 8"/>
            <p:cNvGrpSpPr/>
            <p:nvPr/>
          </p:nvGrpSpPr>
          <p:grpSpPr bwMode="auto">
            <a:xfrm>
              <a:off x="4987" y="815"/>
              <a:ext cx="660" cy="1328"/>
              <a:chOff x="4556" y="360"/>
              <a:chExt cx="660" cy="1328"/>
            </a:xfrm>
          </p:grpSpPr>
          <p:sp>
            <p:nvSpPr>
              <p:cNvPr id="15406" name="Text Box 9"/>
              <p:cNvSpPr txBox="1">
                <a:spLocks noChangeArrowheads="1"/>
              </p:cNvSpPr>
              <p:nvPr/>
            </p:nvSpPr>
            <p:spPr bwMode="auto">
              <a:xfrm>
                <a:off x="4567" y="360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data[0]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07" name="Text Box 10"/>
              <p:cNvSpPr txBox="1">
                <a:spLocks noChangeArrowheads="1"/>
              </p:cNvSpPr>
              <p:nvPr/>
            </p:nvSpPr>
            <p:spPr bwMode="auto">
              <a:xfrm>
                <a:off x="4568" y="632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data[1]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08" name="Text Box 11"/>
              <p:cNvSpPr txBox="1">
                <a:spLocks noChangeArrowheads="1"/>
              </p:cNvSpPr>
              <p:nvPr/>
            </p:nvSpPr>
            <p:spPr bwMode="auto">
              <a:xfrm>
                <a:off x="4556" y="896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data[2]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09" name="Text Box 12"/>
              <p:cNvSpPr txBox="1">
                <a:spLocks noChangeArrowheads="1"/>
              </p:cNvSpPr>
              <p:nvPr/>
            </p:nvSpPr>
            <p:spPr bwMode="auto">
              <a:xfrm>
                <a:off x="4556" y="1157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data[3]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10" name="Text Box 13"/>
              <p:cNvSpPr txBox="1">
                <a:spLocks noChangeArrowheads="1"/>
              </p:cNvSpPr>
              <p:nvPr/>
            </p:nvSpPr>
            <p:spPr bwMode="auto">
              <a:xfrm>
                <a:off x="4556" y="1430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data[4]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388" name="Group 14"/>
            <p:cNvGrpSpPr/>
            <p:nvPr/>
          </p:nvGrpSpPr>
          <p:grpSpPr bwMode="auto">
            <a:xfrm>
              <a:off x="4223" y="804"/>
              <a:ext cx="768" cy="1339"/>
              <a:chOff x="3951" y="322"/>
              <a:chExt cx="768" cy="1339"/>
            </a:xfrm>
          </p:grpSpPr>
          <p:grpSp>
            <p:nvGrpSpPr>
              <p:cNvPr id="15395" name="Group 15"/>
              <p:cNvGrpSpPr/>
              <p:nvPr/>
            </p:nvGrpSpPr>
            <p:grpSpPr bwMode="auto">
              <a:xfrm>
                <a:off x="3951" y="322"/>
                <a:ext cx="768" cy="1339"/>
                <a:chOff x="3613" y="608"/>
                <a:chExt cx="768" cy="1339"/>
              </a:xfrm>
            </p:grpSpPr>
            <p:sp>
              <p:nvSpPr>
                <p:cNvPr id="15401" name="Rectangle 16"/>
                <p:cNvSpPr>
                  <a:spLocks noChangeArrowheads="1"/>
                </p:cNvSpPr>
                <p:nvPr/>
              </p:nvSpPr>
              <p:spPr bwMode="auto">
                <a:xfrm>
                  <a:off x="3613" y="608"/>
                  <a:ext cx="768" cy="268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402" name="Rectangle 17"/>
                <p:cNvSpPr>
                  <a:spLocks noChangeArrowheads="1"/>
                </p:cNvSpPr>
                <p:nvPr/>
              </p:nvSpPr>
              <p:spPr bwMode="auto">
                <a:xfrm>
                  <a:off x="3613" y="876"/>
                  <a:ext cx="768" cy="268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403" name="Rectangle 18"/>
                <p:cNvSpPr>
                  <a:spLocks noChangeArrowheads="1"/>
                </p:cNvSpPr>
                <p:nvPr/>
              </p:nvSpPr>
              <p:spPr bwMode="auto">
                <a:xfrm>
                  <a:off x="3613" y="1144"/>
                  <a:ext cx="768" cy="268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404" name="Rectangle 19"/>
                <p:cNvSpPr>
                  <a:spLocks noChangeArrowheads="1"/>
                </p:cNvSpPr>
                <p:nvPr/>
              </p:nvSpPr>
              <p:spPr bwMode="auto">
                <a:xfrm>
                  <a:off x="3613" y="1412"/>
                  <a:ext cx="768" cy="268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405" name="Rectangle 20"/>
                <p:cNvSpPr>
                  <a:spLocks noChangeArrowheads="1"/>
                </p:cNvSpPr>
                <p:nvPr/>
              </p:nvSpPr>
              <p:spPr bwMode="auto">
                <a:xfrm>
                  <a:off x="3613" y="1680"/>
                  <a:ext cx="768" cy="267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396" name="Text Box 21"/>
              <p:cNvSpPr txBox="1">
                <a:spLocks noChangeArrowheads="1"/>
              </p:cNvSpPr>
              <p:nvPr/>
            </p:nvSpPr>
            <p:spPr bwMode="auto">
              <a:xfrm>
                <a:off x="4233" y="34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5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397" name="Text Box 22"/>
              <p:cNvSpPr txBox="1">
                <a:spLocks noChangeArrowheads="1"/>
              </p:cNvSpPr>
              <p:nvPr/>
            </p:nvSpPr>
            <p:spPr bwMode="auto">
              <a:xfrm>
                <a:off x="4192" y="635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10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398" name="Text Box 23"/>
              <p:cNvSpPr txBox="1">
                <a:spLocks noChangeArrowheads="1"/>
              </p:cNvSpPr>
              <p:nvPr/>
            </p:nvSpPr>
            <p:spPr bwMode="auto">
              <a:xfrm>
                <a:off x="4192" y="907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15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399" name="Text Box 24"/>
              <p:cNvSpPr txBox="1">
                <a:spLocks noChangeArrowheads="1"/>
              </p:cNvSpPr>
              <p:nvPr/>
            </p:nvSpPr>
            <p:spPr bwMode="auto">
              <a:xfrm>
                <a:off x="4192" y="1134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20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400" name="Text Box 25"/>
              <p:cNvSpPr txBox="1">
                <a:spLocks noChangeArrowheads="1"/>
              </p:cNvSpPr>
              <p:nvPr/>
            </p:nvSpPr>
            <p:spPr bwMode="auto">
              <a:xfrm>
                <a:off x="4192" y="1406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25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389" name="Group 26"/>
            <p:cNvGrpSpPr/>
            <p:nvPr/>
          </p:nvGrpSpPr>
          <p:grpSpPr bwMode="auto">
            <a:xfrm>
              <a:off x="3597" y="815"/>
              <a:ext cx="590" cy="1320"/>
              <a:chOff x="4593" y="360"/>
              <a:chExt cx="590" cy="1320"/>
            </a:xfrm>
          </p:grpSpPr>
          <p:sp>
            <p:nvSpPr>
              <p:cNvPr id="15390" name="Text Box 27"/>
              <p:cNvSpPr txBox="1">
                <a:spLocks noChangeArrowheads="1"/>
              </p:cNvSpPr>
              <p:nvPr/>
            </p:nvSpPr>
            <p:spPr bwMode="auto">
              <a:xfrm>
                <a:off x="4604" y="360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12ff6c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91" name="Text Box 28"/>
              <p:cNvSpPr txBox="1">
                <a:spLocks noChangeArrowheads="1"/>
              </p:cNvSpPr>
              <p:nvPr/>
            </p:nvSpPr>
            <p:spPr bwMode="auto">
              <a:xfrm>
                <a:off x="4605" y="632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12ff70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92" name="Text Box 29"/>
              <p:cNvSpPr txBox="1">
                <a:spLocks noChangeArrowheads="1"/>
              </p:cNvSpPr>
              <p:nvPr/>
            </p:nvSpPr>
            <p:spPr bwMode="auto">
              <a:xfrm>
                <a:off x="4593" y="896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12ff74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93" name="Text Box 30"/>
              <p:cNvSpPr txBox="1">
                <a:spLocks noChangeArrowheads="1"/>
              </p:cNvSpPr>
              <p:nvPr/>
            </p:nvSpPr>
            <p:spPr bwMode="auto">
              <a:xfrm>
                <a:off x="4593" y="1157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12ff78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94" name="Text Box 31"/>
              <p:cNvSpPr txBox="1">
                <a:spLocks noChangeArrowheads="1"/>
              </p:cNvSpPr>
              <p:nvPr/>
            </p:nvSpPr>
            <p:spPr bwMode="auto">
              <a:xfrm>
                <a:off x="4593" y="1430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12ff7c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38272" name="Text Box 32"/>
          <p:cNvSpPr txBox="1">
            <a:spLocks noChangeArrowheads="1"/>
          </p:cNvSpPr>
          <p:nvPr/>
        </p:nvSpPr>
        <p:spPr bwMode="auto">
          <a:xfrm>
            <a:off x="5795963" y="4868863"/>
            <a:ext cx="3097212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个元素的值为：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8273" name="Text Box 33"/>
          <p:cNvSpPr txBox="1">
            <a:spLocks noChangeArrowheads="1"/>
          </p:cNvSpPr>
          <p:nvPr/>
        </p:nvSpPr>
        <p:spPr bwMode="auto">
          <a:xfrm>
            <a:off x="5795963" y="5229225"/>
            <a:ext cx="3097212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个元素的值为：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10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8274" name="Text Box 34"/>
          <p:cNvSpPr txBox="1">
            <a:spLocks noChangeArrowheads="1"/>
          </p:cNvSpPr>
          <p:nvPr/>
        </p:nvSpPr>
        <p:spPr bwMode="auto">
          <a:xfrm>
            <a:off x="5795963" y="5589588"/>
            <a:ext cx="3097212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个元素的值为：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15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8275" name="Text Box 35"/>
          <p:cNvSpPr txBox="1">
            <a:spLocks noChangeArrowheads="1"/>
          </p:cNvSpPr>
          <p:nvPr/>
        </p:nvSpPr>
        <p:spPr bwMode="auto">
          <a:xfrm>
            <a:off x="5795963" y="5949950"/>
            <a:ext cx="3097212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个元素的值为：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20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8276" name="Text Box 36"/>
          <p:cNvSpPr txBox="1">
            <a:spLocks noChangeArrowheads="1"/>
          </p:cNvSpPr>
          <p:nvPr/>
        </p:nvSpPr>
        <p:spPr bwMode="auto">
          <a:xfrm>
            <a:off x="5795963" y="6308725"/>
            <a:ext cx="3097212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个元素的值为：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25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8" name="Group 37"/>
          <p:cNvGrpSpPr/>
          <p:nvPr/>
        </p:nvGrpSpPr>
        <p:grpSpPr bwMode="auto">
          <a:xfrm>
            <a:off x="4932363" y="1268413"/>
            <a:ext cx="862012" cy="366712"/>
            <a:chOff x="3107" y="799"/>
            <a:chExt cx="543" cy="231"/>
          </a:xfrm>
        </p:grpSpPr>
        <p:sp>
          <p:nvSpPr>
            <p:cNvPr id="15384" name="Line 38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5385" name="Text Box 39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40"/>
          <p:cNvGrpSpPr/>
          <p:nvPr/>
        </p:nvGrpSpPr>
        <p:grpSpPr bwMode="auto">
          <a:xfrm>
            <a:off x="4932363" y="1700213"/>
            <a:ext cx="862012" cy="366712"/>
            <a:chOff x="3107" y="799"/>
            <a:chExt cx="543" cy="231"/>
          </a:xfrm>
        </p:grpSpPr>
        <p:sp>
          <p:nvSpPr>
            <p:cNvPr id="15382" name="Line 41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5383" name="Text Box 42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43"/>
          <p:cNvGrpSpPr/>
          <p:nvPr/>
        </p:nvGrpSpPr>
        <p:grpSpPr bwMode="auto">
          <a:xfrm>
            <a:off x="4932363" y="2133600"/>
            <a:ext cx="862012" cy="366713"/>
            <a:chOff x="3107" y="799"/>
            <a:chExt cx="543" cy="231"/>
          </a:xfrm>
        </p:grpSpPr>
        <p:sp>
          <p:nvSpPr>
            <p:cNvPr id="15380" name="Line 44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5381" name="Text Box 45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46"/>
          <p:cNvGrpSpPr/>
          <p:nvPr/>
        </p:nvGrpSpPr>
        <p:grpSpPr bwMode="auto">
          <a:xfrm>
            <a:off x="4932363" y="2565400"/>
            <a:ext cx="862012" cy="366713"/>
            <a:chOff x="3107" y="799"/>
            <a:chExt cx="543" cy="231"/>
          </a:xfrm>
        </p:grpSpPr>
        <p:sp>
          <p:nvSpPr>
            <p:cNvPr id="15378" name="Line 47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5379" name="Text Box 48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49"/>
          <p:cNvGrpSpPr/>
          <p:nvPr/>
        </p:nvGrpSpPr>
        <p:grpSpPr bwMode="auto">
          <a:xfrm>
            <a:off x="4932363" y="2997200"/>
            <a:ext cx="862012" cy="366713"/>
            <a:chOff x="3107" y="799"/>
            <a:chExt cx="543" cy="231"/>
          </a:xfrm>
        </p:grpSpPr>
        <p:sp>
          <p:nvSpPr>
            <p:cNvPr id="15376" name="Line 50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5377" name="Text Box 51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72" grpId="0" animBg="1"/>
      <p:bldP spid="138273" grpId="0" animBg="1"/>
      <p:bldP spid="138274" grpId="0" animBg="1"/>
      <p:bldP spid="138275" grpId="0" animBg="1"/>
      <p:bldP spid="13827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229600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示例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1-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变身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68313" y="836613"/>
            <a:ext cx="8496300" cy="56880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main()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{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data[] = {5, 10, 15, 20, 25};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= 0;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*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ptr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sz="2400" b="1" dirty="0" err="1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ptr</a:t>
            </a:r>
            <a:r>
              <a:rPr lang="en-US" altLang="zh-CN" sz="2400" b="1" dirty="0">
                <a:solidFill>
                  <a:srgbClr val="FF33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= data;</a:t>
            </a:r>
            <a:endParaRPr lang="en-US" altLang="zh-CN" sz="2400" b="1" dirty="0">
              <a:solidFill>
                <a:srgbClr val="FF33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while(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&lt; 5)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{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</a:t>
            </a:r>
            <a:r>
              <a:rPr lang="pt-BR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printf(“\n </a:t>
            </a:r>
            <a:r>
              <a:rPr lang="zh-CN" alt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pt-BR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%d </a:t>
            </a:r>
            <a:r>
              <a:rPr lang="zh-CN" alt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个元素的值为：</a:t>
            </a:r>
            <a:r>
              <a:rPr lang="en-US" alt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pt-BR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%d\n”,i+1, </a:t>
            </a:r>
            <a:r>
              <a:rPr lang="pt-BR" altLang="en-US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*</a:t>
            </a:r>
            <a:r>
              <a:rPr lang="pt-BR" altLang="zh-CN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lang="pt-BR" altLang="en-US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ptr</a:t>
            </a:r>
            <a:r>
              <a:rPr lang="pt-BR" altLang="zh-CN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++)</a:t>
            </a:r>
            <a:r>
              <a:rPr lang="pt-BR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++;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}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return 0;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}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699125" y="765175"/>
            <a:ext cx="3444875" cy="2852738"/>
            <a:chOff x="3515" y="482"/>
            <a:chExt cx="2170" cy="1797"/>
          </a:xfrm>
        </p:grpSpPr>
        <p:grpSp>
          <p:nvGrpSpPr>
            <p:cNvPr id="17434" name="Group 5"/>
            <p:cNvGrpSpPr/>
            <p:nvPr/>
          </p:nvGrpSpPr>
          <p:grpSpPr bwMode="auto">
            <a:xfrm>
              <a:off x="3515" y="482"/>
              <a:ext cx="2170" cy="1797"/>
              <a:chOff x="4320" y="903"/>
              <a:chExt cx="1296" cy="1353"/>
            </a:xfrm>
          </p:grpSpPr>
          <p:sp>
            <p:nvSpPr>
              <p:cNvPr id="17459" name="Rectangle 6"/>
              <p:cNvSpPr>
                <a:spLocks noChangeArrowheads="1"/>
              </p:cNvSpPr>
              <p:nvPr/>
            </p:nvSpPr>
            <p:spPr bwMode="auto">
              <a:xfrm>
                <a:off x="4320" y="1056"/>
                <a:ext cx="1296" cy="1200"/>
              </a:xfrm>
              <a:prstGeom prst="rect">
                <a:avLst/>
              </a:prstGeom>
              <a:solidFill>
                <a:srgbClr val="FFFFE9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60" name="Text Box 7"/>
              <p:cNvSpPr txBox="1">
                <a:spLocks noChangeArrowheads="1"/>
              </p:cNvSpPr>
              <p:nvPr/>
            </p:nvSpPr>
            <p:spPr bwMode="auto">
              <a:xfrm>
                <a:off x="4847" y="903"/>
                <a:ext cx="265" cy="19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内存</a:t>
                </a:r>
                <a:endPara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435" name="Group 8"/>
            <p:cNvGrpSpPr/>
            <p:nvPr/>
          </p:nvGrpSpPr>
          <p:grpSpPr bwMode="auto">
            <a:xfrm>
              <a:off x="4987" y="815"/>
              <a:ext cx="660" cy="1328"/>
              <a:chOff x="4556" y="360"/>
              <a:chExt cx="660" cy="1328"/>
            </a:xfrm>
          </p:grpSpPr>
          <p:sp>
            <p:nvSpPr>
              <p:cNvPr id="17454" name="Text Box 9"/>
              <p:cNvSpPr txBox="1">
                <a:spLocks noChangeArrowheads="1"/>
              </p:cNvSpPr>
              <p:nvPr/>
            </p:nvSpPr>
            <p:spPr bwMode="auto">
              <a:xfrm>
                <a:off x="4567" y="360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data[0]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55" name="Text Box 10"/>
              <p:cNvSpPr txBox="1">
                <a:spLocks noChangeArrowheads="1"/>
              </p:cNvSpPr>
              <p:nvPr/>
            </p:nvSpPr>
            <p:spPr bwMode="auto">
              <a:xfrm>
                <a:off x="4568" y="632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data[1]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56" name="Text Box 11"/>
              <p:cNvSpPr txBox="1">
                <a:spLocks noChangeArrowheads="1"/>
              </p:cNvSpPr>
              <p:nvPr/>
            </p:nvSpPr>
            <p:spPr bwMode="auto">
              <a:xfrm>
                <a:off x="4556" y="896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data[2]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57" name="Text Box 12"/>
              <p:cNvSpPr txBox="1">
                <a:spLocks noChangeArrowheads="1"/>
              </p:cNvSpPr>
              <p:nvPr/>
            </p:nvSpPr>
            <p:spPr bwMode="auto">
              <a:xfrm>
                <a:off x="4556" y="1157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data[3]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58" name="Text Box 13"/>
              <p:cNvSpPr txBox="1">
                <a:spLocks noChangeArrowheads="1"/>
              </p:cNvSpPr>
              <p:nvPr/>
            </p:nvSpPr>
            <p:spPr bwMode="auto">
              <a:xfrm>
                <a:off x="4556" y="1430"/>
                <a:ext cx="648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data[4]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436" name="Group 14"/>
            <p:cNvGrpSpPr/>
            <p:nvPr/>
          </p:nvGrpSpPr>
          <p:grpSpPr bwMode="auto">
            <a:xfrm>
              <a:off x="4223" y="804"/>
              <a:ext cx="768" cy="1339"/>
              <a:chOff x="3951" y="322"/>
              <a:chExt cx="768" cy="1339"/>
            </a:xfrm>
          </p:grpSpPr>
          <p:grpSp>
            <p:nvGrpSpPr>
              <p:cNvPr id="17443" name="Group 15"/>
              <p:cNvGrpSpPr/>
              <p:nvPr/>
            </p:nvGrpSpPr>
            <p:grpSpPr bwMode="auto">
              <a:xfrm>
                <a:off x="3951" y="322"/>
                <a:ext cx="768" cy="1339"/>
                <a:chOff x="3613" y="608"/>
                <a:chExt cx="768" cy="1339"/>
              </a:xfrm>
            </p:grpSpPr>
            <p:sp>
              <p:nvSpPr>
                <p:cNvPr id="17449" name="Rectangle 16"/>
                <p:cNvSpPr>
                  <a:spLocks noChangeArrowheads="1"/>
                </p:cNvSpPr>
                <p:nvPr/>
              </p:nvSpPr>
              <p:spPr bwMode="auto">
                <a:xfrm>
                  <a:off x="3613" y="608"/>
                  <a:ext cx="768" cy="268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50" name="Rectangle 17"/>
                <p:cNvSpPr>
                  <a:spLocks noChangeArrowheads="1"/>
                </p:cNvSpPr>
                <p:nvPr/>
              </p:nvSpPr>
              <p:spPr bwMode="auto">
                <a:xfrm>
                  <a:off x="3613" y="876"/>
                  <a:ext cx="768" cy="268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51" name="Rectangle 18"/>
                <p:cNvSpPr>
                  <a:spLocks noChangeArrowheads="1"/>
                </p:cNvSpPr>
                <p:nvPr/>
              </p:nvSpPr>
              <p:spPr bwMode="auto">
                <a:xfrm>
                  <a:off x="3613" y="1144"/>
                  <a:ext cx="768" cy="268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52" name="Rectangle 19"/>
                <p:cNvSpPr>
                  <a:spLocks noChangeArrowheads="1"/>
                </p:cNvSpPr>
                <p:nvPr/>
              </p:nvSpPr>
              <p:spPr bwMode="auto">
                <a:xfrm>
                  <a:off x="3613" y="1412"/>
                  <a:ext cx="768" cy="268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53" name="Rectangle 20"/>
                <p:cNvSpPr>
                  <a:spLocks noChangeArrowheads="1"/>
                </p:cNvSpPr>
                <p:nvPr/>
              </p:nvSpPr>
              <p:spPr bwMode="auto">
                <a:xfrm>
                  <a:off x="3613" y="1680"/>
                  <a:ext cx="768" cy="267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444" name="Text Box 21"/>
              <p:cNvSpPr txBox="1">
                <a:spLocks noChangeArrowheads="1"/>
              </p:cNvSpPr>
              <p:nvPr/>
            </p:nvSpPr>
            <p:spPr bwMode="auto">
              <a:xfrm>
                <a:off x="4233" y="34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5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445" name="Text Box 22"/>
              <p:cNvSpPr txBox="1">
                <a:spLocks noChangeArrowheads="1"/>
              </p:cNvSpPr>
              <p:nvPr/>
            </p:nvSpPr>
            <p:spPr bwMode="auto">
              <a:xfrm>
                <a:off x="4192" y="635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10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446" name="Text Box 23"/>
              <p:cNvSpPr txBox="1">
                <a:spLocks noChangeArrowheads="1"/>
              </p:cNvSpPr>
              <p:nvPr/>
            </p:nvSpPr>
            <p:spPr bwMode="auto">
              <a:xfrm>
                <a:off x="4192" y="907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15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447" name="Text Box 24"/>
              <p:cNvSpPr txBox="1">
                <a:spLocks noChangeArrowheads="1"/>
              </p:cNvSpPr>
              <p:nvPr/>
            </p:nvSpPr>
            <p:spPr bwMode="auto">
              <a:xfrm>
                <a:off x="4192" y="1134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20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448" name="Text Box 25"/>
              <p:cNvSpPr txBox="1">
                <a:spLocks noChangeArrowheads="1"/>
              </p:cNvSpPr>
              <p:nvPr/>
            </p:nvSpPr>
            <p:spPr bwMode="auto">
              <a:xfrm>
                <a:off x="4192" y="1406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25</a:t>
                </a:r>
                <a:endParaRPr lang="en-US" altLang="zh-CN" sz="1800" b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437" name="Group 26"/>
            <p:cNvGrpSpPr/>
            <p:nvPr/>
          </p:nvGrpSpPr>
          <p:grpSpPr bwMode="auto">
            <a:xfrm>
              <a:off x="3597" y="815"/>
              <a:ext cx="590" cy="1320"/>
              <a:chOff x="4593" y="360"/>
              <a:chExt cx="590" cy="1320"/>
            </a:xfrm>
          </p:grpSpPr>
          <p:sp>
            <p:nvSpPr>
              <p:cNvPr id="17438" name="Text Box 27"/>
              <p:cNvSpPr txBox="1">
                <a:spLocks noChangeArrowheads="1"/>
              </p:cNvSpPr>
              <p:nvPr/>
            </p:nvSpPr>
            <p:spPr bwMode="auto">
              <a:xfrm>
                <a:off x="4604" y="360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12ff6c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39" name="Text Box 28"/>
              <p:cNvSpPr txBox="1">
                <a:spLocks noChangeArrowheads="1"/>
              </p:cNvSpPr>
              <p:nvPr/>
            </p:nvSpPr>
            <p:spPr bwMode="auto">
              <a:xfrm>
                <a:off x="4605" y="632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12ff70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40" name="Text Box 29"/>
              <p:cNvSpPr txBox="1">
                <a:spLocks noChangeArrowheads="1"/>
              </p:cNvSpPr>
              <p:nvPr/>
            </p:nvSpPr>
            <p:spPr bwMode="auto">
              <a:xfrm>
                <a:off x="4593" y="896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12ff74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41" name="Text Box 30"/>
              <p:cNvSpPr txBox="1">
                <a:spLocks noChangeArrowheads="1"/>
              </p:cNvSpPr>
              <p:nvPr/>
            </p:nvSpPr>
            <p:spPr bwMode="auto">
              <a:xfrm>
                <a:off x="4593" y="1157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12ff78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42" name="Text Box 31"/>
              <p:cNvSpPr txBox="1">
                <a:spLocks noChangeArrowheads="1"/>
              </p:cNvSpPr>
              <p:nvPr/>
            </p:nvSpPr>
            <p:spPr bwMode="auto">
              <a:xfrm>
                <a:off x="4593" y="1430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12ff7c</a:t>
                </a:r>
                <a:endPara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57056" name="Text Box 32"/>
          <p:cNvSpPr txBox="1">
            <a:spLocks noChangeArrowheads="1"/>
          </p:cNvSpPr>
          <p:nvPr/>
        </p:nvSpPr>
        <p:spPr bwMode="auto">
          <a:xfrm>
            <a:off x="5795963" y="4868863"/>
            <a:ext cx="3097212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个元素的值为：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57057" name="Text Box 33"/>
          <p:cNvSpPr txBox="1">
            <a:spLocks noChangeArrowheads="1"/>
          </p:cNvSpPr>
          <p:nvPr/>
        </p:nvSpPr>
        <p:spPr bwMode="auto">
          <a:xfrm>
            <a:off x="5795963" y="5229225"/>
            <a:ext cx="3097212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个元素的值为：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10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57058" name="Text Box 34"/>
          <p:cNvSpPr txBox="1">
            <a:spLocks noChangeArrowheads="1"/>
          </p:cNvSpPr>
          <p:nvPr/>
        </p:nvSpPr>
        <p:spPr bwMode="auto">
          <a:xfrm>
            <a:off x="5795963" y="5589588"/>
            <a:ext cx="3097212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个元素的值为：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15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57059" name="Text Box 35"/>
          <p:cNvSpPr txBox="1">
            <a:spLocks noChangeArrowheads="1"/>
          </p:cNvSpPr>
          <p:nvPr/>
        </p:nvSpPr>
        <p:spPr bwMode="auto">
          <a:xfrm>
            <a:off x="5795963" y="5949950"/>
            <a:ext cx="3097212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个元素的值为：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20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57060" name="Text Box 36"/>
          <p:cNvSpPr txBox="1">
            <a:spLocks noChangeArrowheads="1"/>
          </p:cNvSpPr>
          <p:nvPr/>
        </p:nvSpPr>
        <p:spPr bwMode="auto">
          <a:xfrm>
            <a:off x="5795963" y="6308725"/>
            <a:ext cx="3097212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</a:t>
            </a:r>
            <a:r>
              <a:rPr lang="zh-CN" altLang="en-US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个元素的值为：</a:t>
            </a:r>
            <a:r>
              <a:rPr lang="en-US" altLang="zh-CN" sz="2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25</a:t>
            </a:r>
            <a:endParaRPr lang="en-US" altLang="zh-CN" sz="2000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8" name="Group 37"/>
          <p:cNvGrpSpPr/>
          <p:nvPr/>
        </p:nvGrpSpPr>
        <p:grpSpPr bwMode="auto">
          <a:xfrm>
            <a:off x="4932363" y="1268413"/>
            <a:ext cx="862012" cy="366712"/>
            <a:chOff x="3107" y="799"/>
            <a:chExt cx="543" cy="231"/>
          </a:xfrm>
        </p:grpSpPr>
        <p:sp>
          <p:nvSpPr>
            <p:cNvPr id="17432" name="Line 38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7433" name="Text Box 39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40"/>
          <p:cNvGrpSpPr/>
          <p:nvPr/>
        </p:nvGrpSpPr>
        <p:grpSpPr bwMode="auto">
          <a:xfrm>
            <a:off x="4932363" y="1700213"/>
            <a:ext cx="862012" cy="366712"/>
            <a:chOff x="3107" y="799"/>
            <a:chExt cx="543" cy="231"/>
          </a:xfrm>
        </p:grpSpPr>
        <p:sp>
          <p:nvSpPr>
            <p:cNvPr id="17430" name="Line 41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7431" name="Text Box 42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43"/>
          <p:cNvGrpSpPr/>
          <p:nvPr/>
        </p:nvGrpSpPr>
        <p:grpSpPr bwMode="auto">
          <a:xfrm>
            <a:off x="4932363" y="2133600"/>
            <a:ext cx="862012" cy="366713"/>
            <a:chOff x="3107" y="799"/>
            <a:chExt cx="543" cy="231"/>
          </a:xfrm>
        </p:grpSpPr>
        <p:sp>
          <p:nvSpPr>
            <p:cNvPr id="17428" name="Line 44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7429" name="Text Box 45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46"/>
          <p:cNvGrpSpPr/>
          <p:nvPr/>
        </p:nvGrpSpPr>
        <p:grpSpPr bwMode="auto">
          <a:xfrm>
            <a:off x="4932363" y="2565400"/>
            <a:ext cx="862012" cy="366713"/>
            <a:chOff x="3107" y="799"/>
            <a:chExt cx="543" cy="231"/>
          </a:xfrm>
        </p:grpSpPr>
        <p:sp>
          <p:nvSpPr>
            <p:cNvPr id="17426" name="Line 47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7427" name="Text Box 48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49"/>
          <p:cNvGrpSpPr/>
          <p:nvPr/>
        </p:nvGrpSpPr>
        <p:grpSpPr bwMode="auto">
          <a:xfrm>
            <a:off x="4932363" y="2997200"/>
            <a:ext cx="862012" cy="366713"/>
            <a:chOff x="3107" y="799"/>
            <a:chExt cx="543" cy="231"/>
          </a:xfrm>
        </p:grpSpPr>
        <p:sp>
          <p:nvSpPr>
            <p:cNvPr id="17424" name="Line 50"/>
            <p:cNvSpPr>
              <a:spLocks noChangeShapeType="1"/>
            </p:cNvSpPr>
            <p:nvPr/>
          </p:nvSpPr>
          <p:spPr bwMode="auto">
            <a:xfrm>
              <a:off x="3424" y="935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7425" name="Text Box 51"/>
            <p:cNvSpPr txBox="1">
              <a:spLocks noChangeArrowheads="1"/>
            </p:cNvSpPr>
            <p:nvPr/>
          </p:nvSpPr>
          <p:spPr bwMode="auto">
            <a:xfrm>
              <a:off x="3107" y="7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9999"/>
                  </a:solidFill>
                  <a:ea typeface="宋体" panose="02010600030101010101" pitchFamily="2" charset="-122"/>
                </a:rPr>
                <a:t>ptr</a:t>
              </a:r>
              <a:endParaRPr lang="en-US" altLang="zh-CN" sz="1800" b="1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2570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2570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2570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2570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2570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2570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2570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2570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2570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2570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2570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2570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2570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2570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2570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56" grpId="0" animBg="1"/>
      <p:bldP spid="257057" grpId="0" animBg="1"/>
      <p:bldP spid="257058" grpId="0" animBg="1"/>
      <p:bldP spid="257059" grpId="0" animBg="1"/>
      <p:bldP spid="2570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76200"/>
            <a:ext cx="7391400" cy="92333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实现首尾相接最好的运算是求余运算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/>
              <a:t>行 </a:t>
            </a:r>
            <a:r>
              <a:rPr lang="en-US" altLang="zh-CN" b="1" dirty="0" err="1"/>
              <a:t>i</a:t>
            </a:r>
            <a:r>
              <a:rPr lang="zh-CN" altLang="en-US" b="1" dirty="0"/>
              <a:t>的首位相连 </a:t>
            </a:r>
            <a:r>
              <a:rPr lang="en-US" altLang="zh-CN" b="1" dirty="0"/>
              <a:t>:  </a:t>
            </a:r>
            <a:r>
              <a:rPr lang="en-US" altLang="zh-CN" b="1" dirty="0">
                <a:solidFill>
                  <a:srgbClr val="FF0000"/>
                </a:solidFill>
              </a:rPr>
              <a:t>(i-1+n)%n                        </a:t>
            </a:r>
            <a:r>
              <a:rPr lang="zh-CN" altLang="en-US" b="1" dirty="0"/>
              <a:t>列 </a:t>
            </a:r>
            <a:r>
              <a:rPr lang="en-US" altLang="zh-CN" b="1" dirty="0"/>
              <a:t>j</a:t>
            </a:r>
            <a:r>
              <a:rPr lang="zh-CN" altLang="en-US" b="1" dirty="0"/>
              <a:t>的首尾相连 </a:t>
            </a:r>
            <a:r>
              <a:rPr lang="en-US" altLang="zh-CN" b="1" dirty="0">
                <a:sym typeface="Wingdings" panose="05000000000000000000" pitchFamily="2" charset="2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(j+1)%n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30" y="1143000"/>
            <a:ext cx="5057503" cy="549381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/>
            </a:lvl1pPr>
          </a:lstStyle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a[15][15]={0},</a:t>
            </a:r>
            <a:r>
              <a:rPr lang="en-US" altLang="zh-CN" dirty="0" err="1"/>
              <a:t>n,i,j,k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  a[0][n/2]=1;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=0,j=n/2,k=2;k&lt;=n*</a:t>
            </a:r>
            <a:r>
              <a:rPr lang="en-US" altLang="zh-CN" dirty="0" err="1"/>
              <a:t>n;k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  { </a:t>
            </a:r>
            <a:endParaRPr lang="en-US" altLang="zh-CN" dirty="0"/>
          </a:p>
          <a:p>
            <a:r>
              <a:rPr lang="en-US" altLang="zh-CN" dirty="0"/>
              <a:t>  if(</a:t>
            </a:r>
            <a:r>
              <a:rPr lang="en-US" altLang="zh-CN" dirty="0">
                <a:solidFill>
                  <a:srgbClr val="7030A0"/>
                </a:solidFill>
              </a:rPr>
              <a:t>a[(i-1+n)%n][(j+1+n)%n]!=0</a:t>
            </a:r>
            <a:r>
              <a:rPr lang="en-US" altLang="zh-CN" dirty="0"/>
              <a:t>||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==0&amp;&amp;j==n-1</a:t>
            </a:r>
            <a:r>
              <a:rPr lang="en-US" altLang="zh-CN" dirty="0"/>
              <a:t>)  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i</a:t>
            </a:r>
            <a:r>
              <a:rPr lang="en-US" altLang="zh-CN" dirty="0"/>
              <a:t>=i+1;</a:t>
            </a:r>
            <a:endParaRPr lang="en-US" altLang="zh-CN" dirty="0"/>
          </a:p>
          <a:p>
            <a:r>
              <a:rPr lang="en-US" altLang="zh-CN" dirty="0"/>
              <a:t>  else</a:t>
            </a:r>
            <a:endParaRPr lang="en-US" altLang="zh-CN" dirty="0"/>
          </a:p>
          <a:p>
            <a:r>
              <a:rPr lang="en-US" altLang="zh-CN" dirty="0"/>
              <a:t>  { 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=(i-1+n)%n; j=(j+1)%n</a:t>
            </a:r>
            <a:r>
              <a:rPr lang="en-US" altLang="zh-CN" dirty="0"/>
              <a:t>;}</a:t>
            </a:r>
            <a:endParaRPr lang="en-US" altLang="zh-CN" dirty="0"/>
          </a:p>
          <a:p>
            <a:r>
              <a:rPr lang="en-US" altLang="zh-CN" dirty="0"/>
              <a:t>  a[</a:t>
            </a:r>
            <a:r>
              <a:rPr lang="en-US" altLang="zh-CN" dirty="0" err="1"/>
              <a:t>i</a:t>
            </a:r>
            <a:r>
              <a:rPr lang="en-US" altLang="zh-CN" dirty="0"/>
              <a:t>][j]=k;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181600" y="1143000"/>
            <a:ext cx="3804821" cy="341632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/>
            </a:lvl1pPr>
          </a:lstStyle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  for(j=0;j&lt;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   { if(j==n-1) 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][j]);</a:t>
            </a:r>
            <a:endParaRPr lang="en-US" altLang="zh-CN" dirty="0"/>
          </a:p>
          <a:p>
            <a:r>
              <a:rPr lang="en-US" altLang="zh-CN" dirty="0"/>
              <a:t>     else </a:t>
            </a:r>
            <a:r>
              <a:rPr lang="en-US" altLang="zh-CN" dirty="0" err="1"/>
              <a:t>printf</a:t>
            </a:r>
            <a:r>
              <a:rPr lang="en-US" altLang="zh-CN" dirty="0"/>
              <a:t>("%d ",a[</a:t>
            </a:r>
            <a:r>
              <a:rPr lang="en-US" altLang="zh-CN" dirty="0" err="1"/>
              <a:t>i</a:t>
            </a:r>
            <a:r>
              <a:rPr lang="en-US" altLang="zh-CN" dirty="0"/>
              <a:t>][j]);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return 0;	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648693"/>
            <a:ext cx="1219200" cy="16332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4674869"/>
            <a:ext cx="1578590" cy="1578590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2400" y="76200"/>
            <a:ext cx="8839200" cy="1338828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</a:rPr>
              <a:t>2 </a:t>
            </a:r>
            <a:r>
              <a:rPr lang="zh-CN" altLang="en-US" b="1" dirty="0">
                <a:solidFill>
                  <a:srgbClr val="FF0000"/>
                </a:solidFill>
              </a:rPr>
              <a:t>：找鞍点  </a:t>
            </a:r>
            <a:r>
              <a:rPr lang="zh-CN" altLang="en-US" dirty="0"/>
              <a:t>输入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n*n</a:t>
            </a:r>
            <a:r>
              <a:rPr lang="zh-CN" altLang="en-US" dirty="0"/>
              <a:t>的整数矩阵元素，求其鞍点。</a:t>
            </a:r>
            <a:r>
              <a:rPr lang="en-US" altLang="zh-CN" dirty="0"/>
              <a:t>n</a:t>
            </a:r>
            <a:r>
              <a:rPr lang="zh-CN" altLang="en-US" dirty="0"/>
              <a:t>不超过</a:t>
            </a:r>
            <a:r>
              <a:rPr lang="en-US" altLang="zh-CN" dirty="0"/>
              <a:t>10.</a:t>
            </a:r>
            <a:r>
              <a:rPr lang="zh-CN" altLang="en-US" dirty="0"/>
              <a:t> 如果矩阵</a:t>
            </a:r>
            <a:r>
              <a:rPr lang="en-US" altLang="zh-CN" dirty="0"/>
              <a:t>A</a:t>
            </a:r>
            <a:r>
              <a:rPr lang="zh-CN" altLang="en-US" dirty="0"/>
              <a:t>中存在这样的一个元素</a:t>
            </a:r>
            <a:r>
              <a:rPr lang="en-US" altLang="zh-CN" dirty="0"/>
              <a:t>A[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满足条件</a:t>
            </a:r>
            <a:r>
              <a:rPr lang="en-US" altLang="zh-CN" dirty="0"/>
              <a:t>:A[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zh-CN" altLang="en-US" b="1" dirty="0">
                <a:solidFill>
                  <a:srgbClr val="FF0000"/>
                </a:solidFill>
              </a:rPr>
              <a:t>行中值最小</a:t>
            </a:r>
            <a:r>
              <a:rPr lang="zh-CN" altLang="en-US" dirty="0"/>
              <a:t>的元素</a:t>
            </a:r>
            <a:r>
              <a:rPr lang="en-US" altLang="zh-CN" dirty="0"/>
              <a:t>,</a:t>
            </a:r>
            <a:r>
              <a:rPr lang="zh-CN" altLang="en-US" dirty="0"/>
              <a:t>且又是</a:t>
            </a:r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j</a:t>
            </a:r>
            <a:r>
              <a:rPr lang="zh-CN" altLang="en-US" b="1" dirty="0">
                <a:solidFill>
                  <a:srgbClr val="FF0000"/>
                </a:solidFill>
              </a:rPr>
              <a:t>列中值最大</a:t>
            </a:r>
            <a:r>
              <a:rPr lang="zh-CN" altLang="en-US" dirty="0"/>
              <a:t>的元素，则称之为该矩阵的一个</a:t>
            </a:r>
            <a:r>
              <a:rPr lang="zh-CN" altLang="en-US" b="1" dirty="0">
                <a:solidFill>
                  <a:srgbClr val="FF0000"/>
                </a:solidFill>
              </a:rPr>
              <a:t>马鞍点</a:t>
            </a:r>
            <a:r>
              <a:rPr lang="zh-CN" altLang="en-US" dirty="0"/>
              <a:t>。</a:t>
            </a:r>
            <a:endParaRPr lang="en-US" altLang="zh-CN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12591"/>
            <a:ext cx="3048000" cy="247934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488743"/>
            <a:ext cx="3012913" cy="2503191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1524000" y="3991934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单鞍点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131653" y="4002167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多鞍点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600200" y="4503413"/>
            <a:ext cx="5763116" cy="216982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数据结构：二维数组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思路：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1, </a:t>
            </a:r>
            <a:r>
              <a:rPr lang="zh-CN" altLang="en-US" dirty="0">
                <a:solidFill>
                  <a:schemeClr val="tx1"/>
                </a:solidFill>
              </a:rPr>
              <a:t>找出一行中的最小值，判断是否是同列的最大值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，是否是鞍点  </a:t>
            </a:r>
            <a:r>
              <a:rPr lang="zh-CN" altLang="en-US" dirty="0"/>
              <a:t>标记位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，有几个鞍点  </a:t>
            </a:r>
            <a:r>
              <a:rPr lang="zh-CN" altLang="en-US" dirty="0"/>
              <a:t>计数器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42" y="4191000"/>
            <a:ext cx="1600200" cy="160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52" y="4189837"/>
            <a:ext cx="2004848" cy="1600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200" y="134367"/>
            <a:ext cx="3657600" cy="3831818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altLang="zh-CN" b="0" dirty="0">
                <a:solidFill>
                  <a:schemeClr val="tx1"/>
                </a:solidFill>
              </a:rPr>
              <a:t>#include &lt;</a:t>
            </a:r>
            <a:r>
              <a:rPr lang="en-US" altLang="zh-CN" b="0" dirty="0" err="1">
                <a:solidFill>
                  <a:schemeClr val="tx1"/>
                </a:solidFill>
              </a:rPr>
              <a:t>stdio.h</a:t>
            </a:r>
            <a:r>
              <a:rPr lang="en-US" altLang="zh-CN" b="0" dirty="0">
                <a:solidFill>
                  <a:schemeClr val="tx1"/>
                </a:solidFill>
              </a:rPr>
              <a:t>&gt;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en-US" altLang="zh-CN" b="0" dirty="0" err="1">
                <a:solidFill>
                  <a:schemeClr val="tx1"/>
                </a:solidFill>
              </a:rPr>
              <a:t>int</a:t>
            </a:r>
            <a:r>
              <a:rPr lang="en-US" altLang="zh-CN" b="0" dirty="0">
                <a:solidFill>
                  <a:schemeClr val="tx1"/>
                </a:solidFill>
              </a:rPr>
              <a:t> main()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{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    </a:t>
            </a:r>
            <a:r>
              <a:rPr lang="en-US" altLang="zh-CN" b="0" dirty="0" err="1">
                <a:solidFill>
                  <a:schemeClr val="tx1"/>
                </a:solidFill>
              </a:rPr>
              <a:t>int</a:t>
            </a:r>
            <a:r>
              <a:rPr lang="en-US" altLang="zh-CN" b="0" dirty="0">
                <a:solidFill>
                  <a:schemeClr val="tx1"/>
                </a:solidFill>
              </a:rPr>
              <a:t> a[10][10];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    </a:t>
            </a:r>
            <a:r>
              <a:rPr lang="en-US" altLang="zh-CN" b="0" dirty="0" err="1">
                <a:solidFill>
                  <a:schemeClr val="tx1"/>
                </a:solidFill>
              </a:rPr>
              <a:t>int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en-US" altLang="zh-CN" b="0" dirty="0" err="1">
                <a:solidFill>
                  <a:schemeClr val="tx1"/>
                </a:solidFill>
              </a:rPr>
              <a:t>i,j,n,tag,k,sum</a:t>
            </a:r>
            <a:r>
              <a:rPr lang="en-US" altLang="zh-CN" b="0" dirty="0">
                <a:solidFill>
                  <a:schemeClr val="tx1"/>
                </a:solidFill>
              </a:rPr>
              <a:t>;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    </a:t>
            </a:r>
            <a:r>
              <a:rPr lang="en-US" altLang="zh-CN" b="0" dirty="0" err="1">
                <a:solidFill>
                  <a:schemeClr val="tx1"/>
                </a:solidFill>
              </a:rPr>
              <a:t>scanf</a:t>
            </a:r>
            <a:r>
              <a:rPr lang="en-US" altLang="zh-CN" b="0" dirty="0">
                <a:solidFill>
                  <a:schemeClr val="tx1"/>
                </a:solidFill>
              </a:rPr>
              <a:t>("%</a:t>
            </a:r>
            <a:r>
              <a:rPr lang="en-US" altLang="zh-CN" b="0" dirty="0" err="1">
                <a:solidFill>
                  <a:schemeClr val="tx1"/>
                </a:solidFill>
              </a:rPr>
              <a:t>d",&amp;n</a:t>
            </a:r>
            <a:r>
              <a:rPr lang="en-US" altLang="zh-CN" b="0" dirty="0">
                <a:solidFill>
                  <a:schemeClr val="tx1"/>
                </a:solidFill>
              </a:rPr>
              <a:t>);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    for (</a:t>
            </a:r>
            <a:r>
              <a:rPr lang="en-US" altLang="zh-CN" b="0" dirty="0" err="1">
                <a:solidFill>
                  <a:schemeClr val="tx1"/>
                </a:solidFill>
              </a:rPr>
              <a:t>i</a:t>
            </a:r>
            <a:r>
              <a:rPr lang="en-US" altLang="zh-CN" b="0" dirty="0">
                <a:solidFill>
                  <a:schemeClr val="tx1"/>
                </a:solidFill>
              </a:rPr>
              <a:t>=0;i&lt;</a:t>
            </a:r>
            <a:r>
              <a:rPr lang="en-US" altLang="zh-CN" b="0" dirty="0" err="1">
                <a:solidFill>
                  <a:schemeClr val="tx1"/>
                </a:solidFill>
              </a:rPr>
              <a:t>n;i</a:t>
            </a:r>
            <a:r>
              <a:rPr lang="en-US" altLang="zh-CN" b="0" dirty="0">
                <a:solidFill>
                  <a:schemeClr val="tx1"/>
                </a:solidFill>
              </a:rPr>
              <a:t>++)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    for (j=0;j&lt;</a:t>
            </a:r>
            <a:r>
              <a:rPr lang="en-US" altLang="zh-CN" b="0" dirty="0" err="1">
                <a:solidFill>
                  <a:schemeClr val="tx1"/>
                </a:solidFill>
              </a:rPr>
              <a:t>n;j</a:t>
            </a:r>
            <a:r>
              <a:rPr lang="en-US" altLang="zh-CN" b="0" dirty="0">
                <a:solidFill>
                  <a:schemeClr val="tx1"/>
                </a:solidFill>
              </a:rPr>
              <a:t>++)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        </a:t>
            </a:r>
            <a:r>
              <a:rPr lang="en-US" altLang="zh-CN" b="0" dirty="0" err="1">
                <a:solidFill>
                  <a:schemeClr val="tx1"/>
                </a:solidFill>
              </a:rPr>
              <a:t>scanf</a:t>
            </a:r>
            <a:r>
              <a:rPr lang="en-US" altLang="zh-CN" b="0" dirty="0">
                <a:solidFill>
                  <a:schemeClr val="tx1"/>
                </a:solidFill>
              </a:rPr>
              <a:t>("%</a:t>
            </a:r>
            <a:r>
              <a:rPr lang="en-US" altLang="zh-CN" b="0" dirty="0" err="1">
                <a:solidFill>
                  <a:schemeClr val="tx1"/>
                </a:solidFill>
              </a:rPr>
              <a:t>d",&amp;a</a:t>
            </a:r>
            <a:r>
              <a:rPr lang="en-US" altLang="zh-CN" b="0" dirty="0">
                <a:solidFill>
                  <a:schemeClr val="tx1"/>
                </a:solidFill>
              </a:rPr>
              <a:t>[</a:t>
            </a:r>
            <a:r>
              <a:rPr lang="en-US" altLang="zh-CN" b="0" dirty="0" err="1">
                <a:solidFill>
                  <a:schemeClr val="tx1"/>
                </a:solidFill>
              </a:rPr>
              <a:t>i</a:t>
            </a:r>
            <a:r>
              <a:rPr lang="en-US" altLang="zh-CN" b="0" dirty="0">
                <a:solidFill>
                  <a:schemeClr val="tx1"/>
                </a:solidFill>
              </a:rPr>
              <a:t>][j]);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3310" y="134367"/>
            <a:ext cx="5160387" cy="6324808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/>
            </a:lvl1pPr>
          </a:lstStyle>
          <a:p>
            <a:r>
              <a:rPr lang="en-US" altLang="zh-CN" dirty="0"/>
              <a:t> for (sum=0,i=0;i&lt;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    {  tag=1; </a:t>
            </a:r>
            <a:endParaRPr lang="en-US" altLang="zh-CN" dirty="0"/>
          </a:p>
          <a:p>
            <a:r>
              <a:rPr lang="en-US" altLang="zh-CN" dirty="0"/>
              <a:t>        k=0;</a:t>
            </a:r>
            <a:endParaRPr lang="en-US" altLang="zh-CN" dirty="0"/>
          </a:p>
          <a:p>
            <a:r>
              <a:rPr lang="en-US" altLang="zh-CN" dirty="0"/>
              <a:t>        for (j=0;j&lt;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            if (a[</a:t>
            </a:r>
            <a:r>
              <a:rPr lang="en-US" altLang="zh-CN" dirty="0" err="1"/>
              <a:t>i</a:t>
            </a:r>
            <a:r>
              <a:rPr lang="en-US" altLang="zh-CN" dirty="0"/>
              <a:t>][j]&lt;a[</a:t>
            </a:r>
            <a:r>
              <a:rPr lang="en-US" altLang="zh-CN" dirty="0" err="1"/>
              <a:t>i</a:t>
            </a:r>
            <a:r>
              <a:rPr lang="en-US" altLang="zh-CN" dirty="0"/>
              <a:t>][k]) k=j;</a:t>
            </a:r>
            <a:endParaRPr lang="en-US" altLang="zh-CN" dirty="0"/>
          </a:p>
          <a:p>
            <a:r>
              <a:rPr lang="en-US" altLang="zh-CN" dirty="0"/>
              <a:t>        for (j=0;j&lt;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            if (a[j][k]&gt;a[</a:t>
            </a:r>
            <a:r>
              <a:rPr lang="en-US" altLang="zh-CN" dirty="0" err="1"/>
              <a:t>i</a:t>
            </a:r>
            <a:r>
              <a:rPr lang="en-US" altLang="zh-CN" dirty="0"/>
              <a:t>][k]) tag=0;</a:t>
            </a:r>
            <a:endParaRPr lang="en-US" altLang="zh-CN" dirty="0"/>
          </a:p>
          <a:p>
            <a:r>
              <a:rPr lang="en-US" altLang="zh-CN" dirty="0"/>
              <a:t>        if (tag)</a:t>
            </a:r>
            <a:endParaRPr lang="en-US" altLang="zh-CN" dirty="0"/>
          </a:p>
          <a:p>
            <a:r>
              <a:rPr lang="en-US" altLang="zh-CN" dirty="0"/>
              <a:t>            {  </a:t>
            </a:r>
            <a:r>
              <a:rPr lang="en-US" altLang="zh-CN" dirty="0" err="1"/>
              <a:t>printf</a:t>
            </a:r>
            <a:r>
              <a:rPr lang="en-US" altLang="zh-CN" dirty="0"/>
              <a:t>("%d %d %d\n",i+1,k+1,a[</a:t>
            </a:r>
            <a:r>
              <a:rPr lang="en-US" altLang="zh-CN" dirty="0" err="1"/>
              <a:t>i</a:t>
            </a:r>
            <a:r>
              <a:rPr lang="en-US" altLang="zh-CN" dirty="0"/>
              <a:t>][k]);</a:t>
            </a:r>
            <a:endParaRPr lang="en-US" altLang="zh-CN" dirty="0"/>
          </a:p>
          <a:p>
            <a:r>
              <a:rPr lang="en-US" altLang="zh-CN" dirty="0"/>
              <a:t>                sum++;</a:t>
            </a:r>
            <a:endParaRPr lang="en-US" altLang="zh-CN" dirty="0"/>
          </a:p>
          <a:p>
            <a:r>
              <a:rPr lang="en-US" altLang="zh-CN" dirty="0"/>
              <a:t>             }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  if(sum==0) </a:t>
            </a:r>
            <a:r>
              <a:rPr lang="en-US" altLang="zh-CN" dirty="0" err="1"/>
              <a:t>printf</a:t>
            </a:r>
            <a:r>
              <a:rPr lang="en-US" altLang="zh-CN" dirty="0"/>
              <a:t>("None");</a:t>
            </a:r>
            <a:endParaRPr lang="en-US" altLang="zh-CN" dirty="0"/>
          </a:p>
          <a:p>
            <a:r>
              <a:rPr lang="en-US" altLang="zh-CN" dirty="0"/>
              <a:t>    return 0;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第六章 指针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第一讲 指针和指针变量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/>
          <p:nvPr/>
        </p:nvGrpSpPr>
        <p:grpSpPr bwMode="auto">
          <a:xfrm>
            <a:off x="5302250" y="952500"/>
            <a:ext cx="2736850" cy="5127625"/>
            <a:chOff x="3340" y="744"/>
            <a:chExt cx="1724" cy="3230"/>
          </a:xfrm>
        </p:grpSpPr>
        <p:grpSp>
          <p:nvGrpSpPr>
            <p:cNvPr id="4171" name="Group 3"/>
            <p:cNvGrpSpPr/>
            <p:nvPr/>
          </p:nvGrpSpPr>
          <p:grpSpPr bwMode="auto">
            <a:xfrm>
              <a:off x="3340" y="744"/>
              <a:ext cx="1724" cy="3230"/>
              <a:chOff x="3340" y="735"/>
              <a:chExt cx="1724" cy="3230"/>
            </a:xfrm>
          </p:grpSpPr>
          <p:sp>
            <p:nvSpPr>
              <p:cNvPr id="4173" name="Rectangle 4"/>
              <p:cNvSpPr>
                <a:spLocks noChangeArrowheads="1"/>
              </p:cNvSpPr>
              <p:nvPr/>
            </p:nvSpPr>
            <p:spPr bwMode="auto">
              <a:xfrm>
                <a:off x="3852" y="1081"/>
                <a:ext cx="1211" cy="221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800080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zh-CN" altLang="zh-CN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74" name="Line 5"/>
              <p:cNvSpPr>
                <a:spLocks noChangeShapeType="1"/>
              </p:cNvSpPr>
              <p:nvPr/>
            </p:nvSpPr>
            <p:spPr bwMode="auto">
              <a:xfrm>
                <a:off x="3852" y="133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5" name="Line 6"/>
              <p:cNvSpPr>
                <a:spLocks noChangeShapeType="1"/>
              </p:cNvSpPr>
              <p:nvPr/>
            </p:nvSpPr>
            <p:spPr bwMode="auto">
              <a:xfrm>
                <a:off x="3852" y="1747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6" name="Line 7"/>
              <p:cNvSpPr>
                <a:spLocks noChangeShapeType="1"/>
              </p:cNvSpPr>
              <p:nvPr/>
            </p:nvSpPr>
            <p:spPr bwMode="auto">
              <a:xfrm>
                <a:off x="3852" y="2003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7" name="Line 8"/>
              <p:cNvSpPr>
                <a:spLocks noChangeShapeType="1"/>
              </p:cNvSpPr>
              <p:nvPr/>
            </p:nvSpPr>
            <p:spPr bwMode="auto">
              <a:xfrm>
                <a:off x="3852" y="223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8" name="Line 9"/>
              <p:cNvSpPr>
                <a:spLocks noChangeShapeType="1"/>
              </p:cNvSpPr>
              <p:nvPr/>
            </p:nvSpPr>
            <p:spPr bwMode="auto">
              <a:xfrm>
                <a:off x="3852" y="2491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6" name="Text Box 10"/>
              <p:cNvSpPr txBox="1">
                <a:spLocks noChangeArrowheads="1"/>
              </p:cNvSpPr>
              <p:nvPr/>
            </p:nvSpPr>
            <p:spPr bwMode="auto">
              <a:xfrm>
                <a:off x="4331" y="1367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/>
              <a:p>
                <a:pPr algn="ctr" eaLnBrk="0" hangingPunct="0">
                  <a:defRPr/>
                </a:pPr>
                <a:r>
                  <a:rPr kumimoji="1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…...</a:t>
                </a:r>
                <a:endPara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7" name="Text Box 11"/>
              <p:cNvSpPr txBox="1">
                <a:spLocks noChangeArrowheads="1"/>
              </p:cNvSpPr>
              <p:nvPr/>
            </p:nvSpPr>
            <p:spPr bwMode="auto">
              <a:xfrm>
                <a:off x="4163" y="735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defRPr/>
                </a:pPr>
                <a:r>
                  <a:rPr kumimoji="1" lang="zh-CN" altLang="en-US" sz="2400" b="1" u="sng">
                    <a:solidFill>
                      <a:srgbClr val="FF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内存</a:t>
                </a:r>
                <a:endParaRPr kumimoji="1" lang="zh-CN" altLang="en-US" sz="2400" b="1" u="sng">
                  <a:solidFill>
                    <a:srgbClr val="FF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4181" name="Line 12"/>
              <p:cNvSpPr>
                <a:spLocks noChangeShapeType="1"/>
              </p:cNvSpPr>
              <p:nvPr/>
            </p:nvSpPr>
            <p:spPr bwMode="auto">
              <a:xfrm>
                <a:off x="3852" y="301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182" name="Group 13"/>
              <p:cNvGrpSpPr/>
              <p:nvPr/>
            </p:nvGrpSpPr>
            <p:grpSpPr bwMode="auto">
              <a:xfrm>
                <a:off x="3340" y="1073"/>
                <a:ext cx="445" cy="2604"/>
                <a:chOff x="3340" y="1073"/>
                <a:chExt cx="445" cy="2604"/>
              </a:xfrm>
            </p:grpSpPr>
            <p:sp>
              <p:nvSpPr>
                <p:cNvPr id="92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340" y="1751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2000</a:t>
                  </a:r>
                  <a:endParaRPr kumimoji="1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3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40" y="198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2001</a:t>
                  </a:r>
                  <a:endParaRPr kumimoji="1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3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340" y="2233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2002</a:t>
                  </a:r>
                  <a:endParaRPr kumimoji="1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3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349" y="302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2005</a:t>
                  </a:r>
                  <a:endParaRPr kumimoji="1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3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433" y="107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3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340" y="2485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2003</a:t>
                  </a:r>
                  <a:endParaRPr kumimoji="1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3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341" y="2747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2004</a:t>
                  </a:r>
                  <a:endParaRPr kumimoji="1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3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24" y="1344"/>
                  <a:ext cx="308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…...</a:t>
                  </a:r>
                  <a:endParaRPr kumimoji="1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3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51" y="3339"/>
                  <a:ext cx="308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…...</a:t>
                  </a:r>
                  <a:endParaRPr kumimoji="1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83" name="Group 23"/>
              <p:cNvGrpSpPr/>
              <p:nvPr/>
            </p:nvGrpSpPr>
            <p:grpSpPr bwMode="auto">
              <a:xfrm>
                <a:off x="3840" y="2749"/>
                <a:ext cx="1224" cy="1216"/>
                <a:chOff x="3840" y="2749"/>
                <a:chExt cx="1224" cy="1216"/>
              </a:xfrm>
            </p:grpSpPr>
            <p:sp>
              <p:nvSpPr>
                <p:cNvPr id="4184" name="Line 24"/>
                <p:cNvSpPr>
                  <a:spLocks noChangeShapeType="1"/>
                </p:cNvSpPr>
                <p:nvPr/>
              </p:nvSpPr>
              <p:spPr bwMode="auto">
                <a:xfrm>
                  <a:off x="3840" y="2749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5" name="Freeform 25"/>
                <p:cNvSpPr/>
                <p:nvPr/>
              </p:nvSpPr>
              <p:spPr bwMode="auto">
                <a:xfrm>
                  <a:off x="3844" y="3293"/>
                  <a:ext cx="1220" cy="672"/>
                </a:xfrm>
                <a:custGeom>
                  <a:avLst/>
                  <a:gdLst>
                    <a:gd name="T0" fmla="*/ 12 w 1212"/>
                    <a:gd name="T1" fmla="*/ 0 h 672"/>
                    <a:gd name="T2" fmla="*/ 1228 w 1212"/>
                    <a:gd name="T3" fmla="*/ 0 h 672"/>
                    <a:gd name="T4" fmla="*/ 1228 w 1212"/>
                    <a:gd name="T5" fmla="*/ 624 h 672"/>
                    <a:gd name="T6" fmla="*/ 1156 w 1212"/>
                    <a:gd name="T7" fmla="*/ 672 h 672"/>
                    <a:gd name="T8" fmla="*/ 730 w 1212"/>
                    <a:gd name="T9" fmla="*/ 468 h 672"/>
                    <a:gd name="T10" fmla="*/ 548 w 1212"/>
                    <a:gd name="T11" fmla="*/ 384 h 672"/>
                    <a:gd name="T12" fmla="*/ 364 w 1212"/>
                    <a:gd name="T13" fmla="*/ 372 h 672"/>
                    <a:gd name="T14" fmla="*/ 218 w 1212"/>
                    <a:gd name="T15" fmla="*/ 408 h 672"/>
                    <a:gd name="T16" fmla="*/ 0 w 1212"/>
                    <a:gd name="T17" fmla="*/ 468 h 672"/>
                    <a:gd name="T18" fmla="*/ 12 w 1212"/>
                    <a:gd name="T19" fmla="*/ 0 h 6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12" h="672">
                      <a:moveTo>
                        <a:pt x="12" y="0"/>
                      </a:moveTo>
                      <a:lnTo>
                        <a:pt x="1212" y="0"/>
                      </a:lnTo>
                      <a:lnTo>
                        <a:pt x="1212" y="624"/>
                      </a:lnTo>
                      <a:lnTo>
                        <a:pt x="1140" y="672"/>
                      </a:lnTo>
                      <a:lnTo>
                        <a:pt x="720" y="468"/>
                      </a:lnTo>
                      <a:lnTo>
                        <a:pt x="540" y="384"/>
                      </a:lnTo>
                      <a:lnTo>
                        <a:pt x="360" y="372"/>
                      </a:lnTo>
                      <a:lnTo>
                        <a:pt x="216" y="408"/>
                      </a:lnTo>
                      <a:lnTo>
                        <a:pt x="0" y="468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38100" cmpd="sng">
                  <a:solidFill>
                    <a:srgbClr val="800080"/>
                  </a:solidFill>
                  <a:rou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242" name="Text Box 26"/>
            <p:cNvSpPr txBox="1">
              <a:spLocks noChangeArrowheads="1"/>
            </p:cNvSpPr>
            <p:nvPr/>
          </p:nvSpPr>
          <p:spPr bwMode="auto">
            <a:xfrm>
              <a:off x="4342" y="3344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…...</a:t>
              </a:r>
              <a:endPara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4099" name="Rectangle 27" descr="信纸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0163"/>
            <a:ext cx="4724400" cy="503237"/>
          </a:xfrm>
          <a:blipFill dpi="0" rotWithShape="1">
            <a:blip r:embed="rId1"/>
            <a:srcRect/>
            <a:tile tx="0" ty="0" sx="100000" sy="100000" flip="none" algn="tl"/>
          </a:blipFill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指针与指针变量的概念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0" y="601663"/>
            <a:ext cx="6858000" cy="5191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8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8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内存地址</a:t>
            </a:r>
            <a:r>
              <a:rPr kumimoji="1"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──内存中存储单元的编号</a:t>
            </a:r>
            <a:endParaRPr kumimoji="1" lang="zh-CN" altLang="en-US" sz="28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9248" name="Group 32"/>
          <p:cNvGrpSpPr/>
          <p:nvPr/>
        </p:nvGrpSpPr>
        <p:grpSpPr bwMode="auto">
          <a:xfrm>
            <a:off x="598488" y="954088"/>
            <a:ext cx="4249737" cy="4994275"/>
            <a:chOff x="350" y="601"/>
            <a:chExt cx="2677" cy="3146"/>
          </a:xfrm>
        </p:grpSpPr>
        <p:grpSp>
          <p:nvGrpSpPr>
            <p:cNvPr id="4123" name="Group 33"/>
            <p:cNvGrpSpPr/>
            <p:nvPr/>
          </p:nvGrpSpPr>
          <p:grpSpPr bwMode="auto">
            <a:xfrm>
              <a:off x="350" y="889"/>
              <a:ext cx="2677" cy="2858"/>
              <a:chOff x="458" y="754"/>
              <a:chExt cx="2677" cy="2858"/>
            </a:xfrm>
          </p:grpSpPr>
          <p:sp>
            <p:nvSpPr>
              <p:cNvPr id="4125" name="Rectangle 34"/>
              <p:cNvSpPr>
                <a:spLocks noChangeArrowheads="1"/>
              </p:cNvSpPr>
              <p:nvPr/>
            </p:nvSpPr>
            <p:spPr bwMode="auto">
              <a:xfrm>
                <a:off x="775" y="1344"/>
                <a:ext cx="1950" cy="226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FF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grpSp>
            <p:nvGrpSpPr>
              <p:cNvPr id="4126" name="Group 35"/>
              <p:cNvGrpSpPr/>
              <p:nvPr/>
            </p:nvGrpSpPr>
            <p:grpSpPr bwMode="auto">
              <a:xfrm>
                <a:off x="458" y="754"/>
                <a:ext cx="2677" cy="806"/>
                <a:chOff x="1177" y="1882"/>
                <a:chExt cx="2895" cy="503"/>
              </a:xfrm>
            </p:grpSpPr>
            <p:sp>
              <p:nvSpPr>
                <p:cNvPr id="4169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1177" y="1882"/>
                  <a:ext cx="1417" cy="472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70" name="Line 37"/>
                <p:cNvSpPr>
                  <a:spLocks noChangeShapeType="1"/>
                </p:cNvSpPr>
                <p:nvPr/>
              </p:nvSpPr>
              <p:spPr bwMode="auto">
                <a:xfrm>
                  <a:off x="2586" y="1890"/>
                  <a:ext cx="1486" cy="495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27" name="Group 38"/>
              <p:cNvGrpSpPr/>
              <p:nvPr/>
            </p:nvGrpSpPr>
            <p:grpSpPr bwMode="auto">
              <a:xfrm>
                <a:off x="785" y="3221"/>
                <a:ext cx="1717" cy="255"/>
                <a:chOff x="785" y="3221"/>
                <a:chExt cx="1717" cy="255"/>
              </a:xfrm>
            </p:grpSpPr>
            <p:grpSp>
              <p:nvGrpSpPr>
                <p:cNvPr id="4163" name="Group 39"/>
                <p:cNvGrpSpPr/>
                <p:nvPr/>
              </p:nvGrpSpPr>
              <p:grpSpPr bwMode="auto">
                <a:xfrm>
                  <a:off x="785" y="3221"/>
                  <a:ext cx="816" cy="254"/>
                  <a:chOff x="785" y="3221"/>
                  <a:chExt cx="816" cy="254"/>
                </a:xfrm>
              </p:grpSpPr>
              <p:sp>
                <p:nvSpPr>
                  <p:cNvPr id="4167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102" y="3249"/>
                    <a:ext cx="499" cy="226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6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" y="3221"/>
                    <a:ext cx="42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101</a:t>
                    </a:r>
                    <a:endPara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164" name="Group 42"/>
                <p:cNvGrpSpPr/>
                <p:nvPr/>
              </p:nvGrpSpPr>
              <p:grpSpPr bwMode="auto">
                <a:xfrm>
                  <a:off x="1686" y="3222"/>
                  <a:ext cx="816" cy="254"/>
                  <a:chOff x="785" y="3221"/>
                  <a:chExt cx="816" cy="254"/>
                </a:xfrm>
              </p:grpSpPr>
              <p:sp>
                <p:nvSpPr>
                  <p:cNvPr id="416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102" y="3249"/>
                    <a:ext cx="499" cy="22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6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" y="3221"/>
                    <a:ext cx="42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102</a:t>
                    </a:r>
                    <a:endPara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4128" name="Group 45"/>
              <p:cNvGrpSpPr/>
              <p:nvPr/>
            </p:nvGrpSpPr>
            <p:grpSpPr bwMode="auto">
              <a:xfrm>
                <a:off x="795" y="2889"/>
                <a:ext cx="1717" cy="255"/>
                <a:chOff x="785" y="3221"/>
                <a:chExt cx="1717" cy="255"/>
              </a:xfrm>
            </p:grpSpPr>
            <p:grpSp>
              <p:nvGrpSpPr>
                <p:cNvPr id="4157" name="Group 46"/>
                <p:cNvGrpSpPr/>
                <p:nvPr/>
              </p:nvGrpSpPr>
              <p:grpSpPr bwMode="auto">
                <a:xfrm>
                  <a:off x="785" y="3221"/>
                  <a:ext cx="816" cy="254"/>
                  <a:chOff x="785" y="3221"/>
                  <a:chExt cx="816" cy="254"/>
                </a:xfrm>
              </p:grpSpPr>
              <p:sp>
                <p:nvSpPr>
                  <p:cNvPr id="416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102" y="3249"/>
                    <a:ext cx="499" cy="226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62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" y="3221"/>
                    <a:ext cx="42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201</a:t>
                    </a:r>
                    <a:endPara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158" name="Group 49"/>
                <p:cNvGrpSpPr/>
                <p:nvPr/>
              </p:nvGrpSpPr>
              <p:grpSpPr bwMode="auto">
                <a:xfrm>
                  <a:off x="1686" y="3222"/>
                  <a:ext cx="816" cy="254"/>
                  <a:chOff x="785" y="3221"/>
                  <a:chExt cx="816" cy="254"/>
                </a:xfrm>
              </p:grpSpPr>
              <p:sp>
                <p:nvSpPr>
                  <p:cNvPr id="4159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102" y="3249"/>
                    <a:ext cx="499" cy="226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60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" y="3221"/>
                    <a:ext cx="42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202</a:t>
                    </a:r>
                    <a:endPara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4129" name="Group 52"/>
              <p:cNvGrpSpPr/>
              <p:nvPr/>
            </p:nvGrpSpPr>
            <p:grpSpPr bwMode="auto">
              <a:xfrm>
                <a:off x="805" y="2548"/>
                <a:ext cx="1717" cy="255"/>
                <a:chOff x="785" y="3221"/>
                <a:chExt cx="1717" cy="255"/>
              </a:xfrm>
            </p:grpSpPr>
            <p:grpSp>
              <p:nvGrpSpPr>
                <p:cNvPr id="4151" name="Group 53"/>
                <p:cNvGrpSpPr/>
                <p:nvPr/>
              </p:nvGrpSpPr>
              <p:grpSpPr bwMode="auto">
                <a:xfrm>
                  <a:off x="785" y="3221"/>
                  <a:ext cx="816" cy="254"/>
                  <a:chOff x="785" y="3221"/>
                  <a:chExt cx="816" cy="254"/>
                </a:xfrm>
              </p:grpSpPr>
              <p:sp>
                <p:nvSpPr>
                  <p:cNvPr id="4155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102" y="3249"/>
                    <a:ext cx="499" cy="226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56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" y="3221"/>
                    <a:ext cx="42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301</a:t>
                    </a:r>
                    <a:endPara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152" name="Group 56"/>
                <p:cNvGrpSpPr/>
                <p:nvPr/>
              </p:nvGrpSpPr>
              <p:grpSpPr bwMode="auto">
                <a:xfrm>
                  <a:off x="1686" y="3222"/>
                  <a:ext cx="816" cy="254"/>
                  <a:chOff x="785" y="3221"/>
                  <a:chExt cx="816" cy="254"/>
                </a:xfrm>
              </p:grpSpPr>
              <p:sp>
                <p:nvSpPr>
                  <p:cNvPr id="4153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102" y="3249"/>
                    <a:ext cx="499" cy="226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54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" y="3221"/>
                    <a:ext cx="42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302</a:t>
                    </a:r>
                    <a:endPara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4130" name="Group 59"/>
              <p:cNvGrpSpPr/>
              <p:nvPr/>
            </p:nvGrpSpPr>
            <p:grpSpPr bwMode="auto">
              <a:xfrm>
                <a:off x="806" y="2189"/>
                <a:ext cx="1717" cy="255"/>
                <a:chOff x="785" y="3221"/>
                <a:chExt cx="1717" cy="255"/>
              </a:xfrm>
            </p:grpSpPr>
            <p:grpSp>
              <p:nvGrpSpPr>
                <p:cNvPr id="4145" name="Group 60"/>
                <p:cNvGrpSpPr/>
                <p:nvPr/>
              </p:nvGrpSpPr>
              <p:grpSpPr bwMode="auto">
                <a:xfrm>
                  <a:off x="785" y="3221"/>
                  <a:ext cx="816" cy="254"/>
                  <a:chOff x="785" y="3221"/>
                  <a:chExt cx="816" cy="254"/>
                </a:xfrm>
              </p:grpSpPr>
              <p:sp>
                <p:nvSpPr>
                  <p:cNvPr id="414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1102" y="3249"/>
                    <a:ext cx="499" cy="226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50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" y="3221"/>
                    <a:ext cx="42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401</a:t>
                    </a:r>
                    <a:endPara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146" name="Group 63"/>
                <p:cNvGrpSpPr/>
                <p:nvPr/>
              </p:nvGrpSpPr>
              <p:grpSpPr bwMode="auto">
                <a:xfrm>
                  <a:off x="1686" y="3222"/>
                  <a:ext cx="816" cy="254"/>
                  <a:chOff x="785" y="3221"/>
                  <a:chExt cx="816" cy="254"/>
                </a:xfrm>
              </p:grpSpPr>
              <p:sp>
                <p:nvSpPr>
                  <p:cNvPr id="4147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102" y="3249"/>
                    <a:ext cx="499" cy="226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48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" y="3221"/>
                    <a:ext cx="42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402</a:t>
                    </a:r>
                    <a:endPara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4131" name="Group 66"/>
              <p:cNvGrpSpPr/>
              <p:nvPr/>
            </p:nvGrpSpPr>
            <p:grpSpPr bwMode="auto">
              <a:xfrm>
                <a:off x="798" y="1866"/>
                <a:ext cx="1717" cy="255"/>
                <a:chOff x="785" y="3221"/>
                <a:chExt cx="1717" cy="255"/>
              </a:xfrm>
            </p:grpSpPr>
            <p:grpSp>
              <p:nvGrpSpPr>
                <p:cNvPr id="4139" name="Group 67"/>
                <p:cNvGrpSpPr/>
                <p:nvPr/>
              </p:nvGrpSpPr>
              <p:grpSpPr bwMode="auto">
                <a:xfrm>
                  <a:off x="785" y="3221"/>
                  <a:ext cx="816" cy="254"/>
                  <a:chOff x="785" y="3221"/>
                  <a:chExt cx="816" cy="254"/>
                </a:xfrm>
              </p:grpSpPr>
              <p:sp>
                <p:nvSpPr>
                  <p:cNvPr id="4143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102" y="3249"/>
                    <a:ext cx="499" cy="226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44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" y="3221"/>
                    <a:ext cx="42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501</a:t>
                    </a:r>
                    <a:endPara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140" name="Group 70"/>
                <p:cNvGrpSpPr/>
                <p:nvPr/>
              </p:nvGrpSpPr>
              <p:grpSpPr bwMode="auto">
                <a:xfrm>
                  <a:off x="1686" y="3222"/>
                  <a:ext cx="816" cy="254"/>
                  <a:chOff x="785" y="3221"/>
                  <a:chExt cx="816" cy="254"/>
                </a:xfrm>
              </p:grpSpPr>
              <p:sp>
                <p:nvSpPr>
                  <p:cNvPr id="4141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1102" y="3249"/>
                    <a:ext cx="499" cy="226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42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" y="3221"/>
                    <a:ext cx="42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502</a:t>
                    </a:r>
                    <a:endPara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4132" name="Group 73"/>
              <p:cNvGrpSpPr/>
              <p:nvPr/>
            </p:nvGrpSpPr>
            <p:grpSpPr bwMode="auto">
              <a:xfrm>
                <a:off x="808" y="1534"/>
                <a:ext cx="1717" cy="255"/>
                <a:chOff x="785" y="3221"/>
                <a:chExt cx="1717" cy="255"/>
              </a:xfrm>
            </p:grpSpPr>
            <p:grpSp>
              <p:nvGrpSpPr>
                <p:cNvPr id="4133" name="Group 74"/>
                <p:cNvGrpSpPr/>
                <p:nvPr/>
              </p:nvGrpSpPr>
              <p:grpSpPr bwMode="auto">
                <a:xfrm>
                  <a:off x="785" y="3221"/>
                  <a:ext cx="816" cy="254"/>
                  <a:chOff x="785" y="3221"/>
                  <a:chExt cx="816" cy="254"/>
                </a:xfrm>
              </p:grpSpPr>
              <p:sp>
                <p:nvSpPr>
                  <p:cNvPr id="4137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102" y="3249"/>
                    <a:ext cx="499" cy="226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38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" y="3221"/>
                    <a:ext cx="42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601</a:t>
                    </a:r>
                    <a:endPara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134" name="Group 77"/>
                <p:cNvGrpSpPr/>
                <p:nvPr/>
              </p:nvGrpSpPr>
              <p:grpSpPr bwMode="auto">
                <a:xfrm>
                  <a:off x="1686" y="3222"/>
                  <a:ext cx="816" cy="254"/>
                  <a:chOff x="785" y="3221"/>
                  <a:chExt cx="816" cy="254"/>
                </a:xfrm>
              </p:grpSpPr>
              <p:sp>
                <p:nvSpPr>
                  <p:cNvPr id="4135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1102" y="3249"/>
                    <a:ext cx="499" cy="226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36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" y="3221"/>
                    <a:ext cx="42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602</a:t>
                    </a:r>
                    <a:endPara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9296" name="Text Box 80"/>
            <p:cNvSpPr txBox="1">
              <a:spLocks noChangeArrowheads="1"/>
            </p:cNvSpPr>
            <p:nvPr/>
          </p:nvSpPr>
          <p:spPr bwMode="auto">
            <a:xfrm>
              <a:off x="1257" y="601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2400" b="1" u="sng">
                  <a:solidFill>
                    <a:srgbClr val="FF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教学楼</a:t>
              </a:r>
              <a:endParaRPr kumimoji="1" lang="zh-CN" altLang="en-US" sz="2400" b="1" u="sng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9297" name="Group 81"/>
          <p:cNvGrpSpPr/>
          <p:nvPr/>
        </p:nvGrpSpPr>
        <p:grpSpPr bwMode="auto">
          <a:xfrm>
            <a:off x="554038" y="5402263"/>
            <a:ext cx="2478087" cy="1195387"/>
            <a:chOff x="349" y="3403"/>
            <a:chExt cx="1561" cy="753"/>
          </a:xfrm>
        </p:grpSpPr>
        <p:sp>
          <p:nvSpPr>
            <p:cNvPr id="4121" name="Oval 82"/>
            <p:cNvSpPr>
              <a:spLocks noChangeArrowheads="1"/>
            </p:cNvSpPr>
            <p:nvPr/>
          </p:nvSpPr>
          <p:spPr bwMode="auto">
            <a:xfrm>
              <a:off x="1638" y="3403"/>
              <a:ext cx="272" cy="181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9299" name="AutoShape 83"/>
            <p:cNvSpPr/>
            <p:nvPr/>
          </p:nvSpPr>
          <p:spPr bwMode="auto">
            <a:xfrm>
              <a:off x="349" y="3884"/>
              <a:ext cx="771" cy="272"/>
            </a:xfrm>
            <a:prstGeom prst="borderCallout2">
              <a:avLst>
                <a:gd name="adj1" fmla="val 26472"/>
                <a:gd name="adj2" fmla="val 106227"/>
                <a:gd name="adj3" fmla="val 26472"/>
                <a:gd name="adj4" fmla="val 138005"/>
                <a:gd name="adj5" fmla="val -120222"/>
                <a:gd name="adj6" fmla="val 16990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00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kumimoji="1" lang="zh-CN" altLang="en-US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教室号码</a:t>
              </a:r>
              <a:endParaRPr kumimoji="1"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00" name="Group 84"/>
          <p:cNvGrpSpPr/>
          <p:nvPr/>
        </p:nvGrpSpPr>
        <p:grpSpPr bwMode="auto">
          <a:xfrm>
            <a:off x="3836988" y="1541463"/>
            <a:ext cx="2117725" cy="1371600"/>
            <a:chOff x="2417" y="971"/>
            <a:chExt cx="1334" cy="864"/>
          </a:xfrm>
        </p:grpSpPr>
        <p:sp>
          <p:nvSpPr>
            <p:cNvPr id="4119" name="Oval 85"/>
            <p:cNvSpPr>
              <a:spLocks noChangeArrowheads="1"/>
            </p:cNvSpPr>
            <p:nvPr/>
          </p:nvSpPr>
          <p:spPr bwMode="auto">
            <a:xfrm>
              <a:off x="3343" y="1653"/>
              <a:ext cx="408" cy="18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9302" name="AutoShape 86"/>
            <p:cNvSpPr/>
            <p:nvPr/>
          </p:nvSpPr>
          <p:spPr bwMode="auto">
            <a:xfrm>
              <a:off x="2417" y="971"/>
              <a:ext cx="771" cy="272"/>
            </a:xfrm>
            <a:prstGeom prst="borderCallout2">
              <a:avLst>
                <a:gd name="adj1" fmla="val 26472"/>
                <a:gd name="adj2" fmla="val 106227"/>
                <a:gd name="adj3" fmla="val 26472"/>
                <a:gd name="adj4" fmla="val 124255"/>
                <a:gd name="adj5" fmla="val 243750"/>
                <a:gd name="adj6" fmla="val 142412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kumimoji="1" lang="zh-CN" altLang="en-US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存储地址</a:t>
              </a:r>
              <a:endParaRPr kumimoji="1"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9303" name="Line 87"/>
          <p:cNvSpPr>
            <a:spLocks noChangeShapeType="1"/>
          </p:cNvSpPr>
          <p:nvPr/>
        </p:nvSpPr>
        <p:spPr bwMode="auto">
          <a:xfrm flipV="1">
            <a:off x="2944813" y="2781300"/>
            <a:ext cx="2347912" cy="2619375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 type="triangle" w="med" len="med"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04" name="AutoShape 88"/>
          <p:cNvSpPr/>
          <p:nvPr/>
        </p:nvSpPr>
        <p:spPr bwMode="auto">
          <a:xfrm>
            <a:off x="2319338" y="6237288"/>
            <a:ext cx="841375" cy="431800"/>
          </a:xfrm>
          <a:prstGeom prst="borderCallout2">
            <a:avLst>
              <a:gd name="adj1" fmla="val 26472"/>
              <a:gd name="adj2" fmla="val 109056"/>
              <a:gd name="adj3" fmla="val 26472"/>
              <a:gd name="adj4" fmla="val 126417"/>
              <a:gd name="adj5" fmla="val -155514"/>
              <a:gd name="adj6" fmla="val 144153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教室</a:t>
            </a:r>
            <a:endParaRPr kumimoji="1"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9305" name="Group 89"/>
          <p:cNvGrpSpPr/>
          <p:nvPr/>
        </p:nvGrpSpPr>
        <p:grpSpPr bwMode="auto">
          <a:xfrm>
            <a:off x="6127750" y="1700213"/>
            <a:ext cx="2878138" cy="1257300"/>
            <a:chOff x="3860" y="1071"/>
            <a:chExt cx="1813" cy="792"/>
          </a:xfrm>
        </p:grpSpPr>
        <p:sp>
          <p:nvSpPr>
            <p:cNvPr id="4117" name="Rectangle 90"/>
            <p:cNvSpPr>
              <a:spLocks noChangeArrowheads="1"/>
            </p:cNvSpPr>
            <p:nvPr/>
          </p:nvSpPr>
          <p:spPr bwMode="auto">
            <a:xfrm>
              <a:off x="3860" y="1616"/>
              <a:ext cx="1190" cy="24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9307" name="AutoShape 91"/>
            <p:cNvSpPr/>
            <p:nvPr/>
          </p:nvSpPr>
          <p:spPr bwMode="auto">
            <a:xfrm>
              <a:off x="5175" y="1071"/>
              <a:ext cx="498" cy="408"/>
            </a:xfrm>
            <a:prstGeom prst="borderCallout2">
              <a:avLst>
                <a:gd name="adj1" fmla="val 17648"/>
                <a:gd name="adj2" fmla="val -9639"/>
                <a:gd name="adj3" fmla="val 17648"/>
                <a:gd name="adj4" fmla="val -39560"/>
                <a:gd name="adj5" fmla="val 155148"/>
                <a:gd name="adj6" fmla="val -70481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kumimoji="1" lang="zh-CN" altLang="en-US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存储单元</a:t>
              </a:r>
              <a:endParaRPr kumimoji="1"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9308" name="Line 92"/>
          <p:cNvSpPr>
            <a:spLocks noChangeShapeType="1"/>
          </p:cNvSpPr>
          <p:nvPr/>
        </p:nvSpPr>
        <p:spPr bwMode="auto">
          <a:xfrm>
            <a:off x="3276600" y="1268413"/>
            <a:ext cx="3311525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 type="triangle" w="med" len="med"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09" name="AutoShape 93"/>
          <p:cNvSpPr>
            <a:spLocks noChangeArrowheads="1"/>
          </p:cNvSpPr>
          <p:nvPr/>
        </p:nvSpPr>
        <p:spPr bwMode="auto">
          <a:xfrm>
            <a:off x="4284662" y="6021388"/>
            <a:ext cx="2039937" cy="576262"/>
          </a:xfrm>
          <a:prstGeom prst="wedgeEllipseCallout">
            <a:avLst>
              <a:gd name="adj1" fmla="val -86644"/>
              <a:gd name="adj2" fmla="val -126861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教室有容量</a:t>
            </a:r>
            <a:endParaRPr kumimoji="1" lang="zh-CN" altLang="en-US" b="1" dirty="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310" name="AutoShape 94"/>
          <p:cNvSpPr>
            <a:spLocks noChangeArrowheads="1"/>
          </p:cNvSpPr>
          <p:nvPr/>
        </p:nvSpPr>
        <p:spPr bwMode="auto">
          <a:xfrm>
            <a:off x="6516688" y="3644900"/>
            <a:ext cx="2627312" cy="1152525"/>
          </a:xfrm>
          <a:prstGeom prst="wedgeEllipseCallout">
            <a:avLst>
              <a:gd name="adj1" fmla="val -9394"/>
              <a:gd name="adj2" fmla="val -126995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kumimoji="1" lang="zh-CN" altLang="en-US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存储单元有大小</a:t>
            </a:r>
            <a:r>
              <a:rPr kumimoji="1" lang="en-US" altLang="zh-CN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kumimoji="1" lang="zh-CN" altLang="en-US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字节单元、字单元</a:t>
            </a:r>
            <a:r>
              <a:rPr kumimoji="1" lang="en-US" altLang="zh-CN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endParaRPr kumimoji="1" lang="en-US" altLang="zh-CN" b="1" dirty="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9311" name="Group 95"/>
          <p:cNvGrpSpPr/>
          <p:nvPr/>
        </p:nvGrpSpPr>
        <p:grpSpPr bwMode="auto">
          <a:xfrm>
            <a:off x="4787900" y="2551113"/>
            <a:ext cx="2611438" cy="2749550"/>
            <a:chOff x="3016" y="1607"/>
            <a:chExt cx="1645" cy="1732"/>
          </a:xfrm>
        </p:grpSpPr>
        <p:grpSp>
          <p:nvGrpSpPr>
            <p:cNvPr id="4113" name="Group 96"/>
            <p:cNvGrpSpPr/>
            <p:nvPr/>
          </p:nvGrpSpPr>
          <p:grpSpPr bwMode="auto">
            <a:xfrm>
              <a:off x="4253" y="1607"/>
              <a:ext cx="408" cy="250"/>
              <a:chOff x="4253" y="1607"/>
              <a:chExt cx="408" cy="250"/>
            </a:xfrm>
          </p:grpSpPr>
          <p:sp>
            <p:nvSpPr>
              <p:cNvPr id="9313" name="Text Box 97"/>
              <p:cNvSpPr txBox="1">
                <a:spLocks noChangeArrowheads="1"/>
              </p:cNvSpPr>
              <p:nvPr/>
            </p:nvSpPr>
            <p:spPr bwMode="auto">
              <a:xfrm>
                <a:off x="4305" y="1607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50</a:t>
                </a:r>
                <a:endPara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6" name="Oval 98"/>
              <p:cNvSpPr>
                <a:spLocks noChangeArrowheads="1"/>
              </p:cNvSpPr>
              <p:nvPr/>
            </p:nvSpPr>
            <p:spPr bwMode="auto">
              <a:xfrm>
                <a:off x="4253" y="1654"/>
                <a:ext cx="408" cy="182"/>
              </a:xfrm>
              <a:prstGeom prst="ellipse">
                <a:avLst/>
              </a:prstGeom>
              <a:noFill/>
              <a:ln w="28575">
                <a:solidFill>
                  <a:srgbClr val="CC00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315" name="AutoShape 99"/>
            <p:cNvSpPr/>
            <p:nvPr/>
          </p:nvSpPr>
          <p:spPr bwMode="auto">
            <a:xfrm>
              <a:off x="3016" y="2931"/>
              <a:ext cx="498" cy="408"/>
            </a:xfrm>
            <a:prstGeom prst="borderCallout2">
              <a:avLst>
                <a:gd name="adj1" fmla="val 17648"/>
                <a:gd name="adj2" fmla="val 109639"/>
                <a:gd name="adj3" fmla="val 17648"/>
                <a:gd name="adj4" fmla="val 194579"/>
                <a:gd name="adj5" fmla="val -275000"/>
                <a:gd name="adj6" fmla="val 281926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kumimoji="1" lang="zh-CN" altLang="en-US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存储数据</a:t>
              </a:r>
              <a:endParaRPr kumimoji="1"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9316" name="Line 100"/>
          <p:cNvSpPr>
            <a:spLocks noChangeShapeType="1"/>
          </p:cNvSpPr>
          <p:nvPr/>
        </p:nvSpPr>
        <p:spPr bwMode="auto">
          <a:xfrm flipV="1">
            <a:off x="3635375" y="2695575"/>
            <a:ext cx="2881313" cy="2835275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 type="triangle" w="med" len="med"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7" name="Rectangle 101"/>
          <p:cNvSpPr>
            <a:spLocks noChangeArrowheads="1"/>
          </p:cNvSpPr>
          <p:nvPr/>
        </p:nvSpPr>
        <p:spPr bwMode="auto">
          <a:xfrm>
            <a:off x="1331913" y="3284538"/>
            <a:ext cx="6983412" cy="860425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78824"/>
                  <a:invGamma/>
                </a:srgbClr>
              </a:gs>
            </a:gsLst>
            <a:lin ang="5400000" scaled="1"/>
          </a:gra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内存单元的地址与内存单元中的数据是两个完全不同的概念。</a:t>
            </a:r>
            <a:endParaRPr kumimoji="1"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9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9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9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9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9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9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93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9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93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93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4" grpId="0" animBg="1"/>
      <p:bldP spid="9303" grpId="0" animBg="1"/>
      <p:bldP spid="9304" grpId="0" animBg="1"/>
      <p:bldP spid="9308" grpId="0" animBg="1"/>
      <p:bldP spid="9309" grpId="0" animBg="1"/>
      <p:bldP spid="9310" grpId="0" animBg="1"/>
      <p:bldP spid="9316" grpId="0" animBg="1"/>
      <p:bldP spid="93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/>
          <p:nvPr/>
        </p:nvGrpSpPr>
        <p:grpSpPr bwMode="auto">
          <a:xfrm>
            <a:off x="1143000" y="1412875"/>
            <a:ext cx="2720975" cy="5083175"/>
            <a:chOff x="720" y="890"/>
            <a:chExt cx="1714" cy="3202"/>
          </a:xfrm>
        </p:grpSpPr>
        <p:sp>
          <p:nvSpPr>
            <p:cNvPr id="12291" name="Text Box 3"/>
            <p:cNvSpPr txBox="1">
              <a:spLocks noChangeArrowheads="1"/>
            </p:cNvSpPr>
            <p:nvPr/>
          </p:nvSpPr>
          <p:spPr bwMode="auto">
            <a:xfrm>
              <a:off x="1553" y="890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2400" b="1" u="sng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内存</a:t>
              </a:r>
              <a:endParaRPr kumimoji="1" lang="zh-CN" altLang="en-US" sz="2400" b="1" u="sng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5143" name="Group 4"/>
            <p:cNvGrpSpPr/>
            <p:nvPr/>
          </p:nvGrpSpPr>
          <p:grpSpPr bwMode="auto">
            <a:xfrm>
              <a:off x="720" y="1200"/>
              <a:ext cx="1714" cy="2892"/>
              <a:chOff x="720" y="1083"/>
              <a:chExt cx="1714" cy="2892"/>
            </a:xfrm>
          </p:grpSpPr>
          <p:grpSp>
            <p:nvGrpSpPr>
              <p:cNvPr id="5144" name="Group 5"/>
              <p:cNvGrpSpPr/>
              <p:nvPr/>
            </p:nvGrpSpPr>
            <p:grpSpPr bwMode="auto">
              <a:xfrm>
                <a:off x="1193" y="1091"/>
                <a:ext cx="1241" cy="2884"/>
                <a:chOff x="1193" y="1091"/>
                <a:chExt cx="1241" cy="2884"/>
              </a:xfrm>
            </p:grpSpPr>
            <p:sp>
              <p:nvSpPr>
                <p:cNvPr id="5156" name="Rectangle 6"/>
                <p:cNvSpPr>
                  <a:spLocks noChangeArrowheads="1"/>
                </p:cNvSpPr>
                <p:nvPr/>
              </p:nvSpPr>
              <p:spPr bwMode="auto">
                <a:xfrm>
                  <a:off x="1202" y="1091"/>
                  <a:ext cx="1211" cy="2212"/>
                </a:xfrm>
                <a:prstGeom prst="rect">
                  <a:avLst/>
                </a:prstGeom>
                <a:solidFill>
                  <a:srgbClr val="CCFFFF"/>
                </a:solidFill>
                <a:ln w="38100">
                  <a:solidFill>
                    <a:schemeClr val="tx1"/>
                  </a:solidFill>
                  <a:miter lim="800000"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zh-CN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57" name="Line 7"/>
                <p:cNvSpPr>
                  <a:spLocks noChangeShapeType="1"/>
                </p:cNvSpPr>
                <p:nvPr/>
              </p:nvSpPr>
              <p:spPr bwMode="auto">
                <a:xfrm>
                  <a:off x="1202" y="1346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8" name="Line 8"/>
                <p:cNvSpPr>
                  <a:spLocks noChangeShapeType="1"/>
                </p:cNvSpPr>
                <p:nvPr/>
              </p:nvSpPr>
              <p:spPr bwMode="auto">
                <a:xfrm>
                  <a:off x="1202" y="1757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9" name="Line 9"/>
                <p:cNvSpPr>
                  <a:spLocks noChangeShapeType="1"/>
                </p:cNvSpPr>
                <p:nvPr/>
              </p:nvSpPr>
              <p:spPr bwMode="auto">
                <a:xfrm>
                  <a:off x="1202" y="2013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0" name="Line 10"/>
                <p:cNvSpPr>
                  <a:spLocks noChangeShapeType="1"/>
                </p:cNvSpPr>
                <p:nvPr/>
              </p:nvSpPr>
              <p:spPr bwMode="auto">
                <a:xfrm>
                  <a:off x="1202" y="2251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1" name="Line 11"/>
                <p:cNvSpPr>
                  <a:spLocks noChangeShapeType="1"/>
                </p:cNvSpPr>
                <p:nvPr/>
              </p:nvSpPr>
              <p:spPr bwMode="auto">
                <a:xfrm>
                  <a:off x="1223" y="2501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2" name="Line 12"/>
                <p:cNvSpPr>
                  <a:spLocks noChangeShapeType="1"/>
                </p:cNvSpPr>
                <p:nvPr/>
              </p:nvSpPr>
              <p:spPr bwMode="auto">
                <a:xfrm>
                  <a:off x="1211" y="2759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0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681" y="1377"/>
                  <a:ext cx="308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…...</a:t>
                  </a:r>
                  <a:endParaRPr kumimoji="1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5164" name="Group 14"/>
                <p:cNvGrpSpPr/>
                <p:nvPr/>
              </p:nvGrpSpPr>
              <p:grpSpPr bwMode="auto">
                <a:xfrm>
                  <a:off x="1193" y="3303"/>
                  <a:ext cx="1220" cy="672"/>
                  <a:chOff x="1211" y="3303"/>
                  <a:chExt cx="1220" cy="672"/>
                </a:xfrm>
              </p:grpSpPr>
              <p:sp>
                <p:nvSpPr>
                  <p:cNvPr id="5166" name="Freeform 15"/>
                  <p:cNvSpPr/>
                  <p:nvPr/>
                </p:nvSpPr>
                <p:spPr bwMode="auto">
                  <a:xfrm>
                    <a:off x="1211" y="3303"/>
                    <a:ext cx="1220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28 w 1212"/>
                      <a:gd name="T3" fmla="*/ 0 h 672"/>
                      <a:gd name="T4" fmla="*/ 1228 w 1212"/>
                      <a:gd name="T5" fmla="*/ 624 h 672"/>
                      <a:gd name="T6" fmla="*/ 1156 w 1212"/>
                      <a:gd name="T7" fmla="*/ 672 h 672"/>
                      <a:gd name="T8" fmla="*/ 730 w 1212"/>
                      <a:gd name="T9" fmla="*/ 468 h 672"/>
                      <a:gd name="T10" fmla="*/ 548 w 1212"/>
                      <a:gd name="T11" fmla="*/ 384 h 672"/>
                      <a:gd name="T12" fmla="*/ 364 w 1212"/>
                      <a:gd name="T13" fmla="*/ 372 h 672"/>
                      <a:gd name="T14" fmla="*/ 218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38100" cmpd="sng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3" y="3354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kumimoji="1" lang="en-US" altLang="zh-CN" sz="2000" b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…...</a:t>
                    </a:r>
                    <a:endPara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165" name="Line 17"/>
                <p:cNvSpPr>
                  <a:spLocks noChangeShapeType="1"/>
                </p:cNvSpPr>
                <p:nvPr/>
              </p:nvSpPr>
              <p:spPr bwMode="auto">
                <a:xfrm>
                  <a:off x="1223" y="3023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45" name="Group 18"/>
              <p:cNvGrpSpPr/>
              <p:nvPr/>
            </p:nvGrpSpPr>
            <p:grpSpPr bwMode="auto">
              <a:xfrm>
                <a:off x="720" y="1083"/>
                <a:ext cx="446" cy="2578"/>
                <a:chOff x="720" y="1083"/>
                <a:chExt cx="446" cy="2578"/>
              </a:xfrm>
            </p:grpSpPr>
            <p:sp>
              <p:nvSpPr>
                <p:cNvPr id="1230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804" y="108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5147" name="Group 20"/>
                <p:cNvGrpSpPr/>
                <p:nvPr/>
              </p:nvGrpSpPr>
              <p:grpSpPr bwMode="auto">
                <a:xfrm>
                  <a:off x="720" y="1769"/>
                  <a:ext cx="446" cy="1515"/>
                  <a:chOff x="720" y="1769"/>
                  <a:chExt cx="446" cy="1515"/>
                </a:xfrm>
              </p:grpSpPr>
              <p:sp>
                <p:nvSpPr>
                  <p:cNvPr id="12309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769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kumimoji="1" lang="en-US" altLang="zh-CN" sz="2000" b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2000</a:t>
                    </a:r>
                    <a:endPara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10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99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kumimoji="1" lang="en-US" altLang="zh-CN" sz="2000" b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2001</a:t>
                    </a:r>
                    <a:endPara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11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2234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kumimoji="1" lang="en-US" altLang="zh-CN" sz="2000" b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2002</a:t>
                    </a:r>
                    <a:endPara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12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9" y="3034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kumimoji="1" lang="en-US" altLang="zh-CN" sz="2000" b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2005</a:t>
                    </a:r>
                    <a:endPara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13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9" y="2504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kumimoji="1" lang="en-US" altLang="zh-CN" sz="2000" b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2003</a:t>
                    </a:r>
                    <a:endPara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14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0" y="2766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kumimoji="1" lang="en-US" altLang="zh-CN" sz="2000" b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2004</a:t>
                    </a:r>
                    <a:endPara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231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794" y="1360"/>
                  <a:ext cx="308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…...</a:t>
                  </a:r>
                  <a:endParaRPr kumimoji="1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31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804" y="3323"/>
                  <a:ext cx="308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…...</a:t>
                  </a:r>
                  <a:endParaRPr kumimoji="1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2317" name="Rectangle 29"/>
          <p:cNvSpPr>
            <a:spLocks noGrp="1" noChangeArrowheads="1"/>
          </p:cNvSpPr>
          <p:nvPr>
            <p:ph idx="1"/>
          </p:nvPr>
        </p:nvSpPr>
        <p:spPr>
          <a:xfrm>
            <a:off x="0" y="152400"/>
            <a:ext cx="9050338" cy="530225"/>
          </a:xfrm>
          <a:solidFill>
            <a:srgbClr val="CCFFFF"/>
          </a:solidFill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800" b="1" dirty="0">
                <a:solidFill>
                  <a:srgbClr val="CC0000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CC0000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变量地址</a:t>
            </a:r>
            <a:r>
              <a:rPr lang="zh-CN" altLang="en-US" sz="2800" b="1" dirty="0">
                <a:solidFill>
                  <a:srgbClr val="CC0000"/>
                </a:solidFill>
                <a:latin typeface="微软雅黑" panose="020B0503020204020204" pitchFamily="34" charset="-122"/>
              </a:rPr>
              <a:t>──系统分配给变量的内存单元的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起始地址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318" name="Text Box 30" descr="信纸"/>
          <p:cNvSpPr txBox="1">
            <a:spLocks noChangeArrowheads="1"/>
          </p:cNvSpPr>
          <p:nvPr/>
        </p:nvSpPr>
        <p:spPr bwMode="auto">
          <a:xfrm>
            <a:off x="5338763" y="2206625"/>
            <a:ext cx="3265487" cy="12255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339933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程序中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: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int  i; 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       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        float  k;</a:t>
            </a:r>
            <a:r>
              <a:rPr kumimoji="1" lang="en-US" altLang="zh-CN" sz="2000">
                <a:latin typeface="Times New Roman" panose="02020603050405020304" pitchFamily="18" charset="0"/>
              </a:rPr>
              <a:t>  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319" name="AutoShape 31"/>
          <p:cNvSpPr/>
          <p:nvPr/>
        </p:nvSpPr>
        <p:spPr bwMode="auto">
          <a:xfrm>
            <a:off x="2408099" y="966757"/>
            <a:ext cx="4427815" cy="400110"/>
          </a:xfrm>
          <a:prstGeom prst="borderCallout2">
            <a:avLst>
              <a:gd name="adj1" fmla="val 26278"/>
              <a:gd name="adj2" fmla="val -1815"/>
              <a:gd name="adj3" fmla="val 26278"/>
              <a:gd name="adj4" fmla="val -22343"/>
              <a:gd name="adj5" fmla="val 192699"/>
              <a:gd name="adj6" fmla="val -22495"/>
            </a:avLst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254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内存中每个字节有一个编号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-----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kumimoji="1"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2708275" y="3090863"/>
            <a:ext cx="282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endParaRPr kumimoji="1" lang="en-US" altLang="zh-CN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2636838" y="4252913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k</a:t>
            </a:r>
            <a:endParaRPr kumimoji="1" lang="en-US" altLang="zh-CN" sz="28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4079875" y="3738563"/>
            <a:ext cx="433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>
                <a:solidFill>
                  <a:srgbClr val="CC0099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sz="20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编译或函数调用时为其分配内存单元</a:t>
            </a:r>
            <a:endParaRPr kumimoji="1" lang="zh-CN" altLang="en-US" sz="20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2323" name="Group 35"/>
          <p:cNvGrpSpPr/>
          <p:nvPr/>
        </p:nvGrpSpPr>
        <p:grpSpPr bwMode="auto">
          <a:xfrm>
            <a:off x="3848100" y="2600325"/>
            <a:ext cx="3543300" cy="400050"/>
            <a:chOff x="2076" y="1512"/>
            <a:chExt cx="2232" cy="252"/>
          </a:xfrm>
        </p:grpSpPr>
        <p:sp>
          <p:nvSpPr>
            <p:cNvPr id="5140" name="Line 36"/>
            <p:cNvSpPr>
              <a:spLocks noChangeShapeType="1"/>
            </p:cNvSpPr>
            <p:nvPr/>
          </p:nvSpPr>
          <p:spPr bwMode="auto">
            <a:xfrm>
              <a:off x="4308" y="1512"/>
              <a:ext cx="0" cy="25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Line 37"/>
            <p:cNvSpPr>
              <a:spLocks noChangeShapeType="1"/>
            </p:cNvSpPr>
            <p:nvPr/>
          </p:nvSpPr>
          <p:spPr bwMode="auto">
            <a:xfrm>
              <a:off x="2076" y="1764"/>
              <a:ext cx="22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326" name="Group 38"/>
          <p:cNvGrpSpPr/>
          <p:nvPr/>
        </p:nvGrpSpPr>
        <p:grpSpPr bwMode="auto">
          <a:xfrm>
            <a:off x="3848100" y="3362325"/>
            <a:ext cx="3829050" cy="419100"/>
            <a:chOff x="2076" y="1992"/>
            <a:chExt cx="2412" cy="264"/>
          </a:xfrm>
        </p:grpSpPr>
        <p:sp>
          <p:nvSpPr>
            <p:cNvPr id="5138" name="Line 39"/>
            <p:cNvSpPr>
              <a:spLocks noChangeShapeType="1"/>
            </p:cNvSpPr>
            <p:nvPr/>
          </p:nvSpPr>
          <p:spPr bwMode="auto">
            <a:xfrm>
              <a:off x="2076" y="2255"/>
              <a:ext cx="241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Line 40"/>
            <p:cNvSpPr>
              <a:spLocks noChangeShapeType="1"/>
            </p:cNvSpPr>
            <p:nvPr/>
          </p:nvSpPr>
          <p:spPr bwMode="auto">
            <a:xfrm flipV="1">
              <a:off x="4488" y="1992"/>
              <a:ext cx="0" cy="2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29" name="AutoShape 41"/>
          <p:cNvSpPr>
            <a:spLocks noChangeArrowheads="1"/>
          </p:cNvSpPr>
          <p:nvPr/>
        </p:nvSpPr>
        <p:spPr bwMode="auto">
          <a:xfrm>
            <a:off x="4335463" y="4389438"/>
            <a:ext cx="4443412" cy="1250950"/>
          </a:xfrm>
          <a:prstGeom prst="cloudCallout">
            <a:avLst>
              <a:gd name="adj1" fmla="val -59870"/>
              <a:gd name="adj2" fmla="val -86884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rgbClr val="FF00FF"/>
            </a:solidFill>
            <a:round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变量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是对程序中数据</a:t>
            </a:r>
            <a:endParaRPr kumimoji="1" lang="zh-CN" altLang="en-US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ctr"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存储空间的抽象</a:t>
            </a:r>
            <a:endParaRPr kumimoji="1" lang="zh-CN" altLang="en-US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2333" name="Group 45"/>
          <p:cNvGrpSpPr/>
          <p:nvPr/>
        </p:nvGrpSpPr>
        <p:grpSpPr bwMode="auto">
          <a:xfrm>
            <a:off x="482600" y="2016125"/>
            <a:ext cx="1338263" cy="1352550"/>
            <a:chOff x="304" y="1270"/>
            <a:chExt cx="843" cy="852"/>
          </a:xfrm>
        </p:grpSpPr>
        <p:sp>
          <p:nvSpPr>
            <p:cNvPr id="5136" name="Oval 46"/>
            <p:cNvSpPr>
              <a:spLocks noChangeArrowheads="1"/>
            </p:cNvSpPr>
            <p:nvPr/>
          </p:nvSpPr>
          <p:spPr bwMode="auto">
            <a:xfrm>
              <a:off x="703" y="1906"/>
              <a:ext cx="444" cy="2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2335" name="AutoShape 47"/>
            <p:cNvSpPr/>
            <p:nvPr/>
          </p:nvSpPr>
          <p:spPr bwMode="auto">
            <a:xfrm>
              <a:off x="304" y="1270"/>
              <a:ext cx="444" cy="453"/>
            </a:xfrm>
            <a:prstGeom prst="borderCallout2">
              <a:avLst>
                <a:gd name="adj1" fmla="val 15894"/>
                <a:gd name="adj2" fmla="val 110810"/>
                <a:gd name="adj3" fmla="val 15894"/>
                <a:gd name="adj4" fmla="val 137389"/>
                <a:gd name="adj5" fmla="val 139954"/>
                <a:gd name="adj6" fmla="val 164190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kumimoji="1" lang="en-US" altLang="zh-CN" b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zh-CN" altLang="en-US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的地址</a:t>
              </a:r>
              <a:endParaRPr kumimoji="1"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36" name="Group 48"/>
          <p:cNvGrpSpPr/>
          <p:nvPr/>
        </p:nvGrpSpPr>
        <p:grpSpPr bwMode="auto">
          <a:xfrm>
            <a:off x="482600" y="3770313"/>
            <a:ext cx="1425575" cy="1746250"/>
            <a:chOff x="304" y="2375"/>
            <a:chExt cx="853" cy="1116"/>
          </a:xfrm>
        </p:grpSpPr>
        <p:sp>
          <p:nvSpPr>
            <p:cNvPr id="5134" name="Oval 49"/>
            <p:cNvSpPr>
              <a:spLocks noChangeArrowheads="1"/>
            </p:cNvSpPr>
            <p:nvPr/>
          </p:nvSpPr>
          <p:spPr bwMode="auto">
            <a:xfrm>
              <a:off x="713" y="2375"/>
              <a:ext cx="444" cy="2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2338" name="AutoShape 50"/>
            <p:cNvSpPr/>
            <p:nvPr/>
          </p:nvSpPr>
          <p:spPr bwMode="auto">
            <a:xfrm>
              <a:off x="304" y="3037"/>
              <a:ext cx="444" cy="454"/>
            </a:xfrm>
            <a:prstGeom prst="borderCallout2">
              <a:avLst>
                <a:gd name="adj1" fmla="val 15894"/>
                <a:gd name="adj2" fmla="val 110810"/>
                <a:gd name="adj3" fmla="val 15894"/>
                <a:gd name="adj4" fmla="val 141440"/>
                <a:gd name="adj5" fmla="val -108389"/>
                <a:gd name="adj6" fmla="val 172074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kumimoji="1" lang="en-US" altLang="zh-CN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k</a:t>
              </a:r>
              <a:r>
                <a:rPr kumimoji="1" lang="zh-CN" altLang="en-US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的地址</a:t>
              </a:r>
              <a:endParaRPr kumimoji="1"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7" grpId="0" bldLvl="5" autoUpdateAnimBg="0" build="p"/>
      <p:bldP spid="12318" grpId="0" animBg="1"/>
      <p:bldP spid="12319" grpId="0" animBg="1"/>
      <p:bldP spid="12320" grpId="0"/>
      <p:bldP spid="12321" grpId="0"/>
      <p:bldP spid="12322" grpId="0"/>
      <p:bldP spid="123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/>
          <p:nvPr/>
        </p:nvGrpSpPr>
        <p:grpSpPr bwMode="auto">
          <a:xfrm>
            <a:off x="2833688" y="1884363"/>
            <a:ext cx="4770437" cy="4578350"/>
            <a:chOff x="1785" y="1187"/>
            <a:chExt cx="3005" cy="2884"/>
          </a:xfrm>
        </p:grpSpPr>
        <p:sp>
          <p:nvSpPr>
            <p:cNvPr id="6183" name="Line 3"/>
            <p:cNvSpPr>
              <a:spLocks noChangeShapeType="1"/>
            </p:cNvSpPr>
            <p:nvPr/>
          </p:nvSpPr>
          <p:spPr bwMode="auto">
            <a:xfrm flipH="1">
              <a:off x="3525" y="1638"/>
              <a:ext cx="2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6" name="Text Box 4"/>
            <p:cNvSpPr txBox="1">
              <a:spLocks noChangeArrowheads="1"/>
            </p:cNvSpPr>
            <p:nvPr/>
          </p:nvSpPr>
          <p:spPr bwMode="auto">
            <a:xfrm>
              <a:off x="3732" y="1498"/>
              <a:ext cx="8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整型变量</a:t>
              </a:r>
              <a:r>
                <a:rPr kumimoji="1" lang="en-US" altLang="zh-CN" sz="2000" b="1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endPara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185" name="Line 5"/>
            <p:cNvSpPr>
              <a:spLocks noChangeShapeType="1"/>
            </p:cNvSpPr>
            <p:nvPr/>
          </p:nvSpPr>
          <p:spPr bwMode="auto">
            <a:xfrm flipH="1">
              <a:off x="3549" y="2634"/>
              <a:ext cx="2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731" y="2511"/>
              <a:ext cx="10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变量</a:t>
              </a:r>
              <a:r>
                <a:rPr kumimoji="1" lang="en-US" altLang="zh-CN" sz="2000" b="1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i_pointer</a:t>
              </a:r>
              <a:endPara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6187" name="Group 7"/>
            <p:cNvGrpSpPr/>
            <p:nvPr/>
          </p:nvGrpSpPr>
          <p:grpSpPr bwMode="auto">
            <a:xfrm>
              <a:off x="1785" y="1187"/>
              <a:ext cx="1762" cy="2884"/>
              <a:chOff x="1785" y="1187"/>
              <a:chExt cx="1762" cy="2884"/>
            </a:xfrm>
          </p:grpSpPr>
          <p:grpSp>
            <p:nvGrpSpPr>
              <p:cNvPr id="6188" name="Group 8"/>
              <p:cNvGrpSpPr/>
              <p:nvPr/>
            </p:nvGrpSpPr>
            <p:grpSpPr bwMode="auto">
              <a:xfrm>
                <a:off x="2316" y="1187"/>
                <a:ext cx="1231" cy="2884"/>
                <a:chOff x="2316" y="1178"/>
                <a:chExt cx="1231" cy="2884"/>
              </a:xfrm>
            </p:grpSpPr>
            <p:sp>
              <p:nvSpPr>
                <p:cNvPr id="6197" name="Rectangle 9"/>
                <p:cNvSpPr>
                  <a:spLocks noChangeArrowheads="1"/>
                </p:cNvSpPr>
                <p:nvPr/>
              </p:nvSpPr>
              <p:spPr bwMode="auto">
                <a:xfrm>
                  <a:off x="2324" y="1178"/>
                  <a:ext cx="1211" cy="2212"/>
                </a:xfrm>
                <a:prstGeom prst="rect">
                  <a:avLst/>
                </a:prstGeom>
                <a:solidFill>
                  <a:srgbClr val="CCFFFF"/>
                </a:solidFill>
                <a:ln w="38100">
                  <a:solidFill>
                    <a:schemeClr val="tx1"/>
                  </a:solidFill>
                  <a:miter lim="800000"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zh-CN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98" name="Line 10"/>
                <p:cNvSpPr>
                  <a:spLocks noChangeShapeType="1"/>
                </p:cNvSpPr>
                <p:nvPr/>
              </p:nvSpPr>
              <p:spPr bwMode="auto">
                <a:xfrm>
                  <a:off x="2336" y="1616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99" name="Line 11"/>
                <p:cNvSpPr>
                  <a:spLocks noChangeShapeType="1"/>
                </p:cNvSpPr>
                <p:nvPr/>
              </p:nvSpPr>
              <p:spPr bwMode="auto">
                <a:xfrm>
                  <a:off x="2336" y="1872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00" name="Line 12"/>
                <p:cNvSpPr>
                  <a:spLocks noChangeShapeType="1"/>
                </p:cNvSpPr>
                <p:nvPr/>
              </p:nvSpPr>
              <p:spPr bwMode="auto">
                <a:xfrm>
                  <a:off x="2336" y="2105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01" name="Line 13"/>
                <p:cNvSpPr>
                  <a:spLocks noChangeShapeType="1"/>
                </p:cNvSpPr>
                <p:nvPr/>
              </p:nvSpPr>
              <p:spPr bwMode="auto">
                <a:xfrm>
                  <a:off x="2336" y="2360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02" name="Line 14"/>
                <p:cNvSpPr>
                  <a:spLocks noChangeShapeType="1"/>
                </p:cNvSpPr>
                <p:nvPr/>
              </p:nvSpPr>
              <p:spPr bwMode="auto">
                <a:xfrm>
                  <a:off x="2324" y="2618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03" name="Line 15"/>
                <p:cNvSpPr>
                  <a:spLocks noChangeShapeType="1"/>
                </p:cNvSpPr>
                <p:nvPr/>
              </p:nvSpPr>
              <p:spPr bwMode="auto">
                <a:xfrm>
                  <a:off x="2336" y="3160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2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815" y="1236"/>
                  <a:ext cx="308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…...</a:t>
                  </a:r>
                  <a:endParaRPr kumimoji="1"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6205" name="Group 17"/>
                <p:cNvGrpSpPr/>
                <p:nvPr/>
              </p:nvGrpSpPr>
              <p:grpSpPr bwMode="auto">
                <a:xfrm>
                  <a:off x="2316" y="3390"/>
                  <a:ext cx="1217" cy="672"/>
                  <a:chOff x="2316" y="3390"/>
                  <a:chExt cx="1217" cy="672"/>
                </a:xfrm>
              </p:grpSpPr>
              <p:sp>
                <p:nvSpPr>
                  <p:cNvPr id="6208" name="Freeform 18"/>
                  <p:cNvSpPr/>
                  <p:nvPr/>
                </p:nvSpPr>
                <p:spPr bwMode="auto">
                  <a:xfrm>
                    <a:off x="2316" y="3390"/>
                    <a:ext cx="1217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22 w 1212"/>
                      <a:gd name="T3" fmla="*/ 0 h 672"/>
                      <a:gd name="T4" fmla="*/ 1222 w 1212"/>
                      <a:gd name="T5" fmla="*/ 624 h 672"/>
                      <a:gd name="T6" fmla="*/ 1150 w 1212"/>
                      <a:gd name="T7" fmla="*/ 672 h 672"/>
                      <a:gd name="T8" fmla="*/ 726 w 1212"/>
                      <a:gd name="T9" fmla="*/ 468 h 672"/>
                      <a:gd name="T10" fmla="*/ 544 w 1212"/>
                      <a:gd name="T11" fmla="*/ 384 h 672"/>
                      <a:gd name="T12" fmla="*/ 362 w 1212"/>
                      <a:gd name="T13" fmla="*/ 372 h 672"/>
                      <a:gd name="T14" fmla="*/ 218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38100" cmpd="sng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1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4" y="3441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kumimoji="1" lang="en-US" altLang="zh-CN" sz="2000" b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…...</a:t>
                    </a:r>
                    <a:endParaRPr kumimoji="1"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06" name="Line 20"/>
                <p:cNvSpPr>
                  <a:spLocks noChangeShapeType="1"/>
                </p:cNvSpPr>
                <p:nvPr/>
              </p:nvSpPr>
              <p:spPr bwMode="auto">
                <a:xfrm>
                  <a:off x="2336" y="2882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3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725" y="1730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kumimoji="1" lang="en-US" altLang="zh-CN" sz="24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10</a:t>
                  </a:r>
                  <a:endParaRPr kumimoji="1" lang="en-US" altLang="zh-CN" sz="24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89" name="Group 22"/>
              <p:cNvGrpSpPr/>
              <p:nvPr/>
            </p:nvGrpSpPr>
            <p:grpSpPr bwMode="auto">
              <a:xfrm>
                <a:off x="1785" y="1605"/>
                <a:ext cx="436" cy="1796"/>
                <a:chOff x="1785" y="1605"/>
                <a:chExt cx="436" cy="1796"/>
              </a:xfrm>
            </p:grpSpPr>
            <p:sp>
              <p:nvSpPr>
                <p:cNvPr id="619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785" y="1605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9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785" y="259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2004</a:t>
                  </a:r>
                  <a:endPara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9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785" y="3151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2006</a:t>
                  </a:r>
                  <a:endPara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9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785" y="2891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2005</a:t>
                  </a:r>
                  <a:endPara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9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785" y="184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2001</a:t>
                  </a:r>
                  <a:endPara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9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85" y="210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2002</a:t>
                  </a:r>
                  <a:endPara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9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785" y="2351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533400" y="838200"/>
            <a:ext cx="7545388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lvl="1" eaLnBrk="1" hangingPunct="1">
              <a:lnSpc>
                <a:spcPct val="85000"/>
              </a:lnSpc>
              <a:spcBef>
                <a:spcPct val="0"/>
              </a:spcBef>
              <a:buClr>
                <a:srgbClr val="0066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33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一个变量的</a:t>
            </a: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 sz="24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  <a:buClr>
                <a:srgbClr val="0066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33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指针变量：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专门存放变量</a:t>
            </a: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地址的变量</a:t>
            </a:r>
            <a:endParaRPr lang="zh-CN" altLang="en-US" sz="24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4281488" y="437197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2000</a:t>
            </a:r>
            <a:endParaRPr kumimoji="1" lang="en-US" altLang="zh-CN" sz="20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3344" name="AutoShape 32"/>
          <p:cNvSpPr>
            <a:spLocks noChangeArrowheads="1"/>
          </p:cNvSpPr>
          <p:nvPr/>
        </p:nvSpPr>
        <p:spPr bwMode="auto">
          <a:xfrm>
            <a:off x="6471087" y="4630619"/>
            <a:ext cx="1558052" cy="519351"/>
          </a:xfrm>
          <a:prstGeom prst="wedgeEllipseCallout">
            <a:avLst>
              <a:gd name="adj1" fmla="val -61838"/>
              <a:gd name="adj2" fmla="val -107185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指针变量</a:t>
            </a:r>
            <a:endParaRPr kumimoji="1" lang="zh-CN" alt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13345" name="Group 33"/>
          <p:cNvGrpSpPr/>
          <p:nvPr/>
        </p:nvGrpSpPr>
        <p:grpSpPr bwMode="auto">
          <a:xfrm>
            <a:off x="2476500" y="2738438"/>
            <a:ext cx="1158875" cy="1770062"/>
            <a:chOff x="1560" y="1725"/>
            <a:chExt cx="730" cy="1115"/>
          </a:xfrm>
        </p:grpSpPr>
        <p:sp>
          <p:nvSpPr>
            <p:cNvPr id="6180" name="Line 34"/>
            <p:cNvSpPr>
              <a:spLocks noChangeShapeType="1"/>
            </p:cNvSpPr>
            <p:nvPr/>
          </p:nvSpPr>
          <p:spPr bwMode="auto">
            <a:xfrm flipH="1">
              <a:off x="1560" y="1725"/>
              <a:ext cx="178" cy="0"/>
            </a:xfrm>
            <a:prstGeom prst="line">
              <a:avLst/>
            </a:prstGeom>
            <a:noFill/>
            <a:ln w="22225">
              <a:solidFill>
                <a:srgbClr val="339933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1" name="Line 35"/>
            <p:cNvSpPr>
              <a:spLocks noChangeShapeType="1"/>
            </p:cNvSpPr>
            <p:nvPr/>
          </p:nvSpPr>
          <p:spPr bwMode="auto">
            <a:xfrm>
              <a:off x="1564" y="1725"/>
              <a:ext cx="0" cy="1115"/>
            </a:xfrm>
            <a:prstGeom prst="line">
              <a:avLst/>
            </a:prstGeom>
            <a:noFill/>
            <a:ln w="22225">
              <a:solidFill>
                <a:srgbClr val="339933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2" name="Line 36"/>
            <p:cNvSpPr>
              <a:spLocks noChangeShapeType="1"/>
            </p:cNvSpPr>
            <p:nvPr/>
          </p:nvSpPr>
          <p:spPr bwMode="auto">
            <a:xfrm>
              <a:off x="1564" y="2840"/>
              <a:ext cx="726" cy="0"/>
            </a:xfrm>
            <a:prstGeom prst="line">
              <a:avLst/>
            </a:prstGeom>
            <a:noFill/>
            <a:ln w="22225">
              <a:solidFill>
                <a:srgbClr val="339933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1" name="Rectangle 37"/>
          <p:cNvSpPr>
            <a:spLocks noChangeArrowheads="1"/>
          </p:cNvSpPr>
          <p:nvPr/>
        </p:nvSpPr>
        <p:spPr bwMode="auto">
          <a:xfrm>
            <a:off x="819150" y="6000750"/>
            <a:ext cx="51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13353" name="Group 41"/>
          <p:cNvGrpSpPr/>
          <p:nvPr/>
        </p:nvGrpSpPr>
        <p:grpSpPr bwMode="auto">
          <a:xfrm>
            <a:off x="4097338" y="2852738"/>
            <a:ext cx="4146550" cy="847725"/>
            <a:chOff x="2581" y="1797"/>
            <a:chExt cx="2612" cy="534"/>
          </a:xfrm>
        </p:grpSpPr>
        <p:sp>
          <p:nvSpPr>
            <p:cNvPr id="6178" name="Oval 42"/>
            <p:cNvSpPr>
              <a:spLocks noChangeArrowheads="1"/>
            </p:cNvSpPr>
            <p:nvPr/>
          </p:nvSpPr>
          <p:spPr bwMode="auto">
            <a:xfrm>
              <a:off x="2581" y="1797"/>
              <a:ext cx="644" cy="182"/>
            </a:xfrm>
            <a:prstGeom prst="ellipse">
              <a:avLst/>
            </a:prstGeom>
            <a:noFill/>
            <a:ln w="28575">
              <a:solidFill>
                <a:srgbClr val="CC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3355" name="AutoShape 43"/>
            <p:cNvSpPr/>
            <p:nvPr/>
          </p:nvSpPr>
          <p:spPr bwMode="auto">
            <a:xfrm>
              <a:off x="3929" y="2104"/>
              <a:ext cx="1264" cy="227"/>
            </a:xfrm>
            <a:prstGeom prst="borderCallout2">
              <a:avLst>
                <a:gd name="adj1" fmla="val 31718"/>
                <a:gd name="adj2" fmla="val -3796"/>
                <a:gd name="adj3" fmla="val 31718"/>
                <a:gd name="adj4" fmla="val -32356"/>
                <a:gd name="adj5" fmla="val -71806"/>
                <a:gd name="adj6" fmla="val -61708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80008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kumimoji="1" lang="zh-CN" altLang="en-US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整型变量</a:t>
              </a:r>
              <a:r>
                <a:rPr kumimoji="1" lang="en-US" altLang="zh-CN" b="1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zh-CN" altLang="en-US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的内容</a:t>
              </a:r>
              <a:endParaRPr kumimoji="1"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56" name="Group 44"/>
          <p:cNvGrpSpPr/>
          <p:nvPr/>
        </p:nvGrpSpPr>
        <p:grpSpPr bwMode="auto">
          <a:xfrm>
            <a:off x="4156075" y="4440238"/>
            <a:ext cx="4592638" cy="1797050"/>
            <a:chOff x="2618" y="2797"/>
            <a:chExt cx="2893" cy="1132"/>
          </a:xfrm>
        </p:grpSpPr>
        <p:sp>
          <p:nvSpPr>
            <p:cNvPr id="6176" name="Oval 45"/>
            <p:cNvSpPr>
              <a:spLocks noChangeArrowheads="1"/>
            </p:cNvSpPr>
            <p:nvPr/>
          </p:nvSpPr>
          <p:spPr bwMode="auto">
            <a:xfrm>
              <a:off x="2618" y="2797"/>
              <a:ext cx="644" cy="18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3358" name="AutoShape 46"/>
            <p:cNvSpPr/>
            <p:nvPr/>
          </p:nvSpPr>
          <p:spPr bwMode="auto">
            <a:xfrm>
              <a:off x="3741" y="3491"/>
              <a:ext cx="1770" cy="438"/>
            </a:xfrm>
            <a:prstGeom prst="borderCallout2">
              <a:avLst>
                <a:gd name="adj1" fmla="val 16440"/>
                <a:gd name="adj2" fmla="val -2713"/>
                <a:gd name="adj3" fmla="val 16440"/>
                <a:gd name="adj4" fmla="val -18250"/>
                <a:gd name="adj5" fmla="val -122833"/>
                <a:gd name="adj6" fmla="val -34292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CC0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kumimoji="1" lang="zh-CN" altLang="en-US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指针变量</a:t>
              </a:r>
              <a:r>
                <a:rPr kumimoji="1" lang="en-US" altLang="zh-CN" b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i_pointer</a:t>
              </a:r>
              <a:r>
                <a:rPr kumimoji="1" lang="zh-CN" altLang="en-US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的内容</a:t>
              </a:r>
              <a:endParaRPr kumimoji="1"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kumimoji="1" lang="en-US" altLang="zh-CN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(</a:t>
              </a:r>
              <a:r>
                <a:rPr kumimoji="1" lang="zh-CN" altLang="en-US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是地址</a:t>
              </a:r>
              <a:r>
                <a:rPr kumimoji="1" lang="en-US" altLang="zh-CN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)</a:t>
              </a:r>
              <a:endParaRPr kumimoji="1"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59" name="Group 47"/>
          <p:cNvGrpSpPr/>
          <p:nvPr/>
        </p:nvGrpSpPr>
        <p:grpSpPr bwMode="auto">
          <a:xfrm>
            <a:off x="468313" y="2420938"/>
            <a:ext cx="3081337" cy="460375"/>
            <a:chOff x="422" y="1527"/>
            <a:chExt cx="1814" cy="288"/>
          </a:xfrm>
        </p:grpSpPr>
        <p:sp>
          <p:nvSpPr>
            <p:cNvPr id="6174" name="Oval 48"/>
            <p:cNvSpPr>
              <a:spLocks noChangeArrowheads="1"/>
            </p:cNvSpPr>
            <p:nvPr/>
          </p:nvSpPr>
          <p:spPr bwMode="auto">
            <a:xfrm>
              <a:off x="1745" y="1654"/>
              <a:ext cx="491" cy="161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3361" name="AutoShape 49"/>
            <p:cNvSpPr/>
            <p:nvPr/>
          </p:nvSpPr>
          <p:spPr bwMode="auto">
            <a:xfrm>
              <a:off x="422" y="1527"/>
              <a:ext cx="873" cy="273"/>
            </a:xfrm>
            <a:prstGeom prst="borderCallout2">
              <a:avLst>
                <a:gd name="adj1" fmla="val 26375"/>
                <a:gd name="adj2" fmla="val 105500"/>
                <a:gd name="adj3" fmla="val 26375"/>
                <a:gd name="adj4" fmla="val 105500"/>
                <a:gd name="adj5" fmla="val 57144"/>
                <a:gd name="adj6" fmla="val 157273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33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kumimoji="1" lang="zh-CN" altLang="en-US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变量</a:t>
              </a:r>
              <a:r>
                <a:rPr kumimoji="1" lang="en-US" altLang="zh-CN" b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zh-CN" altLang="en-US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的地址</a:t>
              </a:r>
              <a:endParaRPr kumimoji="1"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endParaRPr kumimoji="1"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kumimoji="1" lang="en-US" altLang="zh-CN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(&amp;</a:t>
              </a:r>
              <a:r>
                <a:rPr kumimoji="1" lang="en-US" altLang="zh-CN" b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)</a:t>
              </a:r>
              <a:endParaRPr kumimoji="1"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3362" name="AutoShape 50"/>
          <p:cNvSpPr>
            <a:spLocks noChangeArrowheads="1"/>
          </p:cNvSpPr>
          <p:nvPr/>
        </p:nvSpPr>
        <p:spPr bwMode="auto">
          <a:xfrm>
            <a:off x="1763713" y="1671519"/>
            <a:ext cx="1295400" cy="519351"/>
          </a:xfrm>
          <a:prstGeom prst="wedgeEllipseCallout">
            <a:avLst>
              <a:gd name="adj1" fmla="val 50981"/>
              <a:gd name="adj2" fmla="val 132556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指针</a:t>
            </a:r>
            <a:endParaRPr kumimoji="1" lang="zh-CN" alt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13363" name="Group 51"/>
          <p:cNvGrpSpPr/>
          <p:nvPr/>
        </p:nvGrpSpPr>
        <p:grpSpPr bwMode="auto">
          <a:xfrm>
            <a:off x="2700338" y="2954338"/>
            <a:ext cx="1582737" cy="1727200"/>
            <a:chOff x="1701" y="1861"/>
            <a:chExt cx="997" cy="1088"/>
          </a:xfrm>
        </p:grpSpPr>
        <p:sp>
          <p:nvSpPr>
            <p:cNvPr id="6171" name="Line 52"/>
            <p:cNvSpPr>
              <a:spLocks noChangeShapeType="1"/>
            </p:cNvSpPr>
            <p:nvPr/>
          </p:nvSpPr>
          <p:spPr bwMode="auto">
            <a:xfrm>
              <a:off x="1701" y="1861"/>
              <a:ext cx="58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53"/>
            <p:cNvSpPr>
              <a:spLocks noChangeShapeType="1"/>
            </p:cNvSpPr>
            <p:nvPr/>
          </p:nvSpPr>
          <p:spPr bwMode="auto">
            <a:xfrm>
              <a:off x="1701" y="1861"/>
              <a:ext cx="0" cy="10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54"/>
            <p:cNvSpPr>
              <a:spLocks noChangeShapeType="1"/>
            </p:cNvSpPr>
            <p:nvPr/>
          </p:nvSpPr>
          <p:spPr bwMode="auto">
            <a:xfrm>
              <a:off x="1701" y="2949"/>
              <a:ext cx="99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67" name="Group 55"/>
          <p:cNvGrpSpPr/>
          <p:nvPr/>
        </p:nvGrpSpPr>
        <p:grpSpPr bwMode="auto">
          <a:xfrm>
            <a:off x="1835150" y="4581525"/>
            <a:ext cx="5657850" cy="1885950"/>
            <a:chOff x="1111" y="2341"/>
            <a:chExt cx="3564" cy="1188"/>
          </a:xfrm>
        </p:grpSpPr>
        <p:sp>
          <p:nvSpPr>
            <p:cNvPr id="6160" name="Rectangle 56"/>
            <p:cNvSpPr>
              <a:spLocks noChangeArrowheads="1"/>
            </p:cNvSpPr>
            <p:nvPr/>
          </p:nvSpPr>
          <p:spPr bwMode="auto">
            <a:xfrm>
              <a:off x="1111" y="2341"/>
              <a:ext cx="3564" cy="1188"/>
            </a:xfrm>
            <a:prstGeom prst="rect">
              <a:avLst/>
            </a:prstGeom>
            <a:gradFill rotWithShape="1">
              <a:gsLst>
                <a:gs pos="0">
                  <a:srgbClr val="FF99CC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008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pSp>
          <p:nvGrpSpPr>
            <p:cNvPr id="6161" name="Group 57"/>
            <p:cNvGrpSpPr/>
            <p:nvPr/>
          </p:nvGrpSpPr>
          <p:grpSpPr bwMode="auto">
            <a:xfrm>
              <a:off x="1256" y="2497"/>
              <a:ext cx="3298" cy="936"/>
              <a:chOff x="1256" y="2497"/>
              <a:chExt cx="3298" cy="936"/>
            </a:xfrm>
          </p:grpSpPr>
          <p:sp>
            <p:nvSpPr>
              <p:cNvPr id="13370" name="Text Box 58"/>
              <p:cNvSpPr txBox="1">
                <a:spLocks noChangeArrowheads="1"/>
              </p:cNvSpPr>
              <p:nvPr/>
            </p:nvSpPr>
            <p:spPr bwMode="auto">
              <a:xfrm>
                <a:off x="1256" y="2497"/>
                <a:ext cx="8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zh-CN" altLang="en-US" sz="24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指针变量</a:t>
                </a:r>
                <a:endParaRPr kumimoji="1" lang="zh-CN" altLang="en-US" sz="24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3371" name="Text Box 59"/>
              <p:cNvSpPr txBox="1">
                <a:spLocks noChangeArrowheads="1"/>
              </p:cNvSpPr>
              <p:nvPr/>
            </p:nvSpPr>
            <p:spPr bwMode="auto">
              <a:xfrm>
                <a:off x="1882" y="3085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zh-CN" altLang="en-US" sz="2400" b="1">
                    <a:solidFill>
                      <a:srgbClr val="3399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变量</a:t>
                </a:r>
                <a:endParaRPr kumimoji="1" lang="zh-CN" altLang="en-US" sz="24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3372" name="Rectangle 60"/>
              <p:cNvSpPr>
                <a:spLocks noChangeArrowheads="1"/>
              </p:cNvSpPr>
              <p:nvPr/>
            </p:nvSpPr>
            <p:spPr bwMode="auto">
              <a:xfrm>
                <a:off x="2112" y="2509"/>
                <a:ext cx="1424" cy="312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rgbClr val="FFFFFF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zh-CN" altLang="en-US" sz="24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变量地址</a:t>
                </a:r>
                <a:r>
                  <a:rPr kumimoji="1" lang="en-US" altLang="zh-CN" sz="24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(</a:t>
                </a:r>
                <a:r>
                  <a:rPr kumimoji="1" lang="zh-CN" altLang="en-US" sz="24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指针</a:t>
                </a:r>
                <a:r>
                  <a:rPr kumimoji="1" lang="en-US" altLang="zh-CN" sz="24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)</a:t>
                </a:r>
                <a:endParaRPr kumimoji="1" lang="en-US" altLang="zh-CN" sz="24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3373" name="Rectangle 61"/>
              <p:cNvSpPr>
                <a:spLocks noChangeArrowheads="1"/>
              </p:cNvSpPr>
              <p:nvPr/>
            </p:nvSpPr>
            <p:spPr bwMode="auto">
              <a:xfrm>
                <a:off x="2421" y="3121"/>
                <a:ext cx="717" cy="312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rgbClr val="FFFFFF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zh-CN" altLang="en-US" sz="2400" b="1">
                    <a:solidFill>
                      <a:srgbClr val="339933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变量值</a:t>
                </a:r>
                <a:endParaRPr kumimoji="1" lang="zh-CN" altLang="en-US" sz="2400" b="1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6166" name="Group 62"/>
              <p:cNvGrpSpPr/>
              <p:nvPr/>
            </p:nvGrpSpPr>
            <p:grpSpPr bwMode="auto">
              <a:xfrm>
                <a:off x="2695" y="2797"/>
                <a:ext cx="561" cy="312"/>
                <a:chOff x="2695" y="2797"/>
                <a:chExt cx="561" cy="312"/>
              </a:xfrm>
            </p:grpSpPr>
            <p:sp>
              <p:nvSpPr>
                <p:cNvPr id="6169" name="Line 63"/>
                <p:cNvSpPr>
                  <a:spLocks noChangeShapeType="1"/>
                </p:cNvSpPr>
                <p:nvPr/>
              </p:nvSpPr>
              <p:spPr bwMode="auto">
                <a:xfrm>
                  <a:off x="2695" y="2833"/>
                  <a:ext cx="0" cy="2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tailEnd type="stealth" w="lg" len="lg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7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758" y="2797"/>
                  <a:ext cx="49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99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zh-CN" altLang="en-US" sz="2400" b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指向</a:t>
                  </a:r>
                  <a:endParaRPr kumimoji="1" lang="zh-CN" alt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cxnSp>
            <p:nvCxnSpPr>
              <p:cNvPr id="6167" name="AutoShape 65"/>
              <p:cNvCxnSpPr>
                <a:cxnSpLocks noChangeShapeType="1"/>
                <a:stCxn id="13373" idx="3"/>
                <a:endCxn id="13372" idx="3"/>
              </p:cNvCxnSpPr>
              <p:nvPr/>
            </p:nvCxnSpPr>
            <p:spPr bwMode="auto">
              <a:xfrm flipV="1">
                <a:off x="3150" y="2665"/>
                <a:ext cx="398" cy="612"/>
              </a:xfrm>
              <a:prstGeom prst="curvedConnector3">
                <a:avLst>
                  <a:gd name="adj1" fmla="val 133167"/>
                </a:avLst>
              </a:prstGeom>
              <a:noFill/>
              <a:ln w="38100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78" name="Text Box 66"/>
              <p:cNvSpPr txBox="1">
                <a:spLocks noChangeArrowheads="1"/>
              </p:cNvSpPr>
              <p:nvPr/>
            </p:nvSpPr>
            <p:spPr bwMode="auto">
              <a:xfrm>
                <a:off x="3668" y="2766"/>
                <a:ext cx="88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zh-CN" alt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地址存入</a:t>
                </a:r>
                <a:endParaRPr kumimoji="1"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  <a:p>
                <a:pPr algn="ctr">
                  <a:defRPr/>
                </a:pPr>
                <a:r>
                  <a:rPr kumimoji="1" lang="zh-CN" alt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指针变量</a:t>
                </a:r>
                <a:endParaRPr kumimoji="1"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</p:grpSp>
      <p:sp>
        <p:nvSpPr>
          <p:cNvPr id="13379" name="Rectangle 67"/>
          <p:cNvSpPr>
            <a:spLocks noChangeArrowheads="1"/>
          </p:cNvSpPr>
          <p:nvPr/>
        </p:nvSpPr>
        <p:spPr bwMode="auto">
          <a:xfrm>
            <a:off x="4932363" y="198290"/>
            <a:ext cx="3840645" cy="463846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38100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=10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,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*</a:t>
            </a: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i_pointer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&amp;</a:t>
            </a: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; 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159" name="Text Box 68"/>
          <p:cNvSpPr txBox="1">
            <a:spLocks noChangeArrowheads="1"/>
          </p:cNvSpPr>
          <p:nvPr/>
        </p:nvSpPr>
        <p:spPr bwMode="auto">
          <a:xfrm>
            <a:off x="136525" y="100013"/>
            <a:ext cx="4359275" cy="4556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、指针与指针变量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2" grpId="0" bldLvl="3" autoUpdateAnimBg="0" build="p"/>
      <p:bldP spid="13343" grpId="0"/>
      <p:bldP spid="13344" grpId="0" animBg="1"/>
      <p:bldP spid="13362" grpId="0" animBg="1"/>
      <p:bldP spid="13379" grpId="0" animBg="1" autoUpdateAnimBg="0"/>
    </p:bldLst>
  </p:timing>
</p:sld>
</file>

<file path=ppt/tags/tag1.xml><?xml version="1.0" encoding="utf-8"?>
<p:tagLst xmlns:p="http://schemas.openxmlformats.org/presentationml/2006/main">
  <p:tag name="KSO_WPP_MARK_KEY" val="f2748cb5-bae7-4b0f-8645-6ef071ec91b1"/>
</p:tagLst>
</file>

<file path=ppt/theme/theme1.xml><?xml version="1.0" encoding="utf-8"?>
<a:theme xmlns:a="http://schemas.openxmlformats.org/drawingml/2006/main" name="程序设计基础课程-bojiao">
  <a:themeElements>
    <a:clrScheme name="程序设计基础课程-boji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程序设计基础课程-bojia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程序设计基础课程-bojia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程序设计基础课程-bojiao">
  <a:themeElements>
    <a:clrScheme name="程序设计基础课程-boji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程序设计基础课程-bojia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程序设计基础课程-bojia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程序设计课程幻灯片母版</Template>
  <TotalTime>0</TotalTime>
  <Words>7473</Words>
  <Application>WPS 演示</Application>
  <PresentationFormat>全屏显示(4:3)</PresentationFormat>
  <Paragraphs>1049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楷体_GB2312</vt:lpstr>
      <vt:lpstr>Arial</vt:lpstr>
      <vt:lpstr>华文彩云</vt:lpstr>
      <vt:lpstr>Times New Roman</vt:lpstr>
      <vt:lpstr>隶书</vt:lpstr>
      <vt:lpstr>Arial Unicode MS</vt:lpstr>
      <vt:lpstr>Times New Roman</vt:lpstr>
      <vt:lpstr>Symbol</vt:lpstr>
      <vt:lpstr>Courier New</vt:lpstr>
      <vt:lpstr>Calibri</vt:lpstr>
      <vt:lpstr>程序设计基础课程-bojiao</vt:lpstr>
      <vt:lpstr>1_程序设计基础课程-bojiao</vt:lpstr>
      <vt:lpstr>开胃小菜   ——习题选讲</vt:lpstr>
      <vt:lpstr>PowerPoint 演示文稿</vt:lpstr>
      <vt:lpstr>PowerPoint 演示文稿</vt:lpstr>
      <vt:lpstr>PowerPoint 演示文稿</vt:lpstr>
      <vt:lpstr>PowerPoint 演示文稿</vt:lpstr>
      <vt:lpstr>第六章 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第六章 指针</vt:lpstr>
      <vt:lpstr>PowerPoint 演示文稿</vt:lpstr>
      <vt:lpstr>指针与数组</vt:lpstr>
      <vt:lpstr>PowerPoint 演示文稿</vt:lpstr>
      <vt:lpstr>PowerPoint 演示文稿</vt:lpstr>
      <vt:lpstr>PowerPoint 演示文稿</vt:lpstr>
      <vt:lpstr>示例1</vt:lpstr>
      <vt:lpstr>示例1-变身2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小白</cp:lastModifiedBy>
  <cp:revision>39</cp:revision>
  <cp:lastPrinted>2113-01-01T00:00:00Z</cp:lastPrinted>
  <dcterms:created xsi:type="dcterms:W3CDTF">2113-01-01T00:00:00Z</dcterms:created>
  <dcterms:modified xsi:type="dcterms:W3CDTF">2023-05-03T10:59:53Z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D1002BBF801049ABA26201C4C846C6C7_13</vt:lpwstr>
  </property>
  <property fmtid="{D5CDD505-2E9C-101B-9397-08002B2CF9AE}" pid="4" name="KSOProductBuildVer">
    <vt:lpwstr>2052-11.1.0.14036</vt:lpwstr>
  </property>
</Properties>
</file>