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12"/>
  </p:notesMasterIdLst>
  <p:sldIdLst>
    <p:sldId id="311" r:id="rId4"/>
    <p:sldId id="374" r:id="rId5"/>
    <p:sldId id="375" r:id="rId6"/>
    <p:sldId id="376" r:id="rId7"/>
    <p:sldId id="377" r:id="rId8"/>
    <p:sldId id="327" r:id="rId9"/>
    <p:sldId id="316" r:id="rId10"/>
    <p:sldId id="317" r:id="rId11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6" r:id="rId20"/>
    <p:sldId id="351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</p:sldIdLst>
  <p:sldSz cx="9144000" cy="6858000" type="screen4x3"/>
  <p:notesSz cx="6858000" cy="9144000"/>
  <p:custDataLst>
    <p:tags r:id="rId4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42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126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gs" Target="tags/tag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84A53FF8-319A-4375-9F92-5EFAC6B6669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79E87F-B8B9-4B49-B0BE-AFBEE8EFA763}" type="slidenum">
              <a:rPr lang="en-US" altLang="zh-CN"/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BE9E18-AC27-42FC-A328-D44BAFCE7D7C}" type="slidenum">
              <a:rPr lang="en-US" altLang="zh-CN"/>
            </a:fld>
            <a:endParaRPr lang="en-US" altLang="zh-CN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7A08FF-3C4D-4F6F-AA09-FC8ECFDC457B}" type="slidenum">
              <a:rPr lang="en-US" altLang="zh-CN"/>
            </a:fld>
            <a:endParaRPr lang="en-US" altLang="zh-CN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0BBDA1B-2FAB-48CE-A719-5CE153420967}" type="slidenum">
              <a:rPr lang="en-US" altLang="zh-CN"/>
            </a:fld>
            <a:endParaRPr lang="en-US" altLang="zh-CN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pic>
        <p:nvPicPr>
          <p:cNvPr id="5" name="Picture 8" descr="201111040055292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50" y="55165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325813" y="6365875"/>
            <a:ext cx="24923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0" dirty="0">
                <a:ea typeface="微软雅黑" panose="020B0503020204020204" pitchFamily="34" charset="-122"/>
              </a:rPr>
              <a:t>程序设计基础课程讲义</a:t>
            </a:r>
            <a:endParaRPr lang="zh-CN" altLang="en-US" b="0" dirty="0">
              <a:ea typeface="微软雅黑" panose="020B0503020204020204" pitchFamily="34" charset="-122"/>
            </a:endParaRPr>
          </a:p>
        </p:txBody>
      </p:sp>
      <p:pic>
        <p:nvPicPr>
          <p:cNvPr id="7" name="Picture 10" descr="300001353578131443104946130_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9555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180975"/>
            <a:ext cx="3059113" cy="1592263"/>
          </a:xfrm>
          <a:prstGeom prst="rect">
            <a:avLst/>
          </a:prstGeom>
          <a:gradFill rotWithShape="1">
            <a:gsLst>
              <a:gs pos="0">
                <a:srgbClr val="76765E">
                  <a:alpha val="0"/>
                </a:srgbClr>
              </a:gs>
              <a:gs pos="100000">
                <a:srgbClr val="FFFFCC">
                  <a:alpha val="89998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287463" y="0"/>
            <a:ext cx="1690687" cy="1989138"/>
          </a:xfrm>
          <a:prstGeom prst="rect">
            <a:avLst/>
          </a:prstGeom>
          <a:gradFill rotWithShape="1">
            <a:gsLst>
              <a:gs pos="0">
                <a:srgbClr val="FFFFCC">
                  <a:alpha val="0"/>
                </a:srgbClr>
              </a:gs>
              <a:gs pos="100000">
                <a:srgbClr val="FCFCC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6A3E6-04D0-42D5-BF45-8D112DF1194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27F29-0407-429B-B05F-891B8AA7F67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CED6A-2093-4624-95A5-4F810D08B7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77ED99-BB91-468D-8E6B-6DE79D13DB3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>
              <a:solidFill>
                <a:srgbClr val="000000"/>
              </a:solidFill>
            </a:endParaRPr>
          </a:p>
        </p:txBody>
      </p:sp>
      <p:pic>
        <p:nvPicPr>
          <p:cNvPr id="5" name="Picture 8" descr="201111040055292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50" y="55165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325813" y="6365875"/>
            <a:ext cx="24923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0" dirty="0">
                <a:solidFill>
                  <a:srgbClr val="000000"/>
                </a:solidFill>
                <a:ea typeface="微软雅黑" panose="020B0503020204020204" pitchFamily="34" charset="-122"/>
              </a:rPr>
              <a:t>程序设计基础课程讲义</a:t>
            </a:r>
            <a:endParaRPr lang="zh-CN" altLang="en-US" b="0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pic>
        <p:nvPicPr>
          <p:cNvPr id="7" name="Picture 10" descr="300001353578131443104946130_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9555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180975"/>
            <a:ext cx="3059113" cy="1592263"/>
          </a:xfrm>
          <a:prstGeom prst="rect">
            <a:avLst/>
          </a:prstGeom>
          <a:gradFill rotWithShape="1">
            <a:gsLst>
              <a:gs pos="0">
                <a:srgbClr val="76765E">
                  <a:alpha val="0"/>
                </a:srgbClr>
              </a:gs>
              <a:gs pos="100000">
                <a:srgbClr val="FFFFCC">
                  <a:alpha val="89998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287463" y="0"/>
            <a:ext cx="1690687" cy="1989138"/>
          </a:xfrm>
          <a:prstGeom prst="rect">
            <a:avLst/>
          </a:prstGeom>
          <a:gradFill rotWithShape="1">
            <a:gsLst>
              <a:gs pos="0">
                <a:srgbClr val="FFFFCC">
                  <a:alpha val="0"/>
                </a:srgbClr>
              </a:gs>
              <a:gs pos="100000">
                <a:srgbClr val="FCFCC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4B38D6A-8E68-4E3D-AB84-EF2188BAF8D7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4FB2812-263F-4B32-B2A2-2E07DD6D5B87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7418197-9A66-4250-AB7A-DE4CB514670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4396226-62D5-4BD0-9EA9-A16B8DA74A2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1B3FBB5-A33A-46E9-9ADB-3BEEF6977BF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371A4-985F-47FB-B369-85EE71CA5CE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1189637-5B0F-4B66-9CA4-28CE2947EDBE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A5232F9-981B-4B71-8F0B-79EA66CAE648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4A08E76-2A77-4394-A892-353C94DF92D6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F21148F-C73A-404E-92FF-71FCFCBCF954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A2B57E2-459B-4D4E-BB60-9E377AB24B26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79C2186-BCE0-478F-A5F8-C711E156F23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CF71397-13EE-444E-A6DA-F5FBD43CAA4D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34E85-FB6E-41BE-A8CC-6FD756CD2C6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C4AF37-0936-46BD-9A0D-FBE347B9CB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86E463-1BE8-4199-B9ED-8CBE37472A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5C403-257B-4614-A4D4-82C54073E4A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F74B2E-E671-48ED-8ED6-9488D07A1A2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8284ED-6916-4FDE-AC69-DE71AE42129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E22672-D506-412F-BC8E-883EC272197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36584D52-9B88-4FDB-BFE2-B522272BB168}" type="slidenum">
              <a:rPr lang="en-US" altLang="zh-CN"/>
            </a:fld>
            <a:endParaRPr lang="en-US" altLang="zh-CN"/>
          </a:p>
        </p:txBody>
      </p:sp>
      <p:pic>
        <p:nvPicPr>
          <p:cNvPr id="1032" name="Picture 8" descr="201111040055292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5876925"/>
            <a:ext cx="9001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325813" y="6381750"/>
            <a:ext cx="24923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0" dirty="0">
                <a:ea typeface="微软雅黑" panose="020B0503020204020204" pitchFamily="34" charset="-122"/>
              </a:rPr>
              <a:t>程序设计基础课程讲义</a:t>
            </a:r>
            <a:endParaRPr lang="zh-CN" altLang="en-US" b="0" dirty="0">
              <a:ea typeface="微软雅黑" panose="020B0503020204020204" pitchFamily="34" charset="-122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924800" y="6375400"/>
            <a:ext cx="1172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fld id="{37E89580-771B-4B0C-A64B-B4B28DD8F71B}" type="slidenum"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7A0FC29-7596-4FBA-AE45-14F96B9F8C57}" type="slidenum">
              <a:rPr lang="en-US" altLang="zh-CN">
                <a:solidFill>
                  <a:srgbClr val="000000"/>
                </a:solidFill>
                <a:latin typeface="Arial" panose="020B0604020202020204"/>
              </a:rPr>
            </a:fld>
            <a:endParaRPr lang="en-US" altLang="zh-CN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1032" name="Picture 8" descr="201111040055292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5876925"/>
            <a:ext cx="9001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325813" y="6381750"/>
            <a:ext cx="24923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0" dirty="0">
                <a:solidFill>
                  <a:srgbClr val="000000"/>
                </a:solidFill>
                <a:ea typeface="微软雅黑" panose="020B0503020204020204" pitchFamily="34" charset="-122"/>
              </a:rPr>
              <a:t>程序设计基础课程讲义</a:t>
            </a:r>
            <a:endParaRPr lang="zh-CN" altLang="en-US" b="0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924800" y="6375400"/>
            <a:ext cx="1172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fld id="{D606AE43-C8AB-414C-AD41-0EF357009ECF}" type="slidenum">
              <a:rPr lang="en-US" altLang="zh-CN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audio" Target="../media/audio1.wav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audio" Target="../media/audio1.wav"/><Relationship Id="rId1" Type="http://schemas.openxmlformats.org/officeDocument/2006/relationships/audio" Target="../media/audio2.wav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audio" Target="../media/audio3.wav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audio" Target="../media/audio4.wav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667000"/>
            <a:ext cx="7772400" cy="1470025"/>
          </a:xfrm>
        </p:spPr>
        <p:txBody>
          <a:bodyPr/>
          <a:lstStyle/>
          <a:p>
            <a:r>
              <a:rPr lang="zh-CN" altLang="en-US" sz="5400" dirty="0">
                <a:latin typeface="华文彩云" panose="02010800040101010101" pitchFamily="2" charset="-122"/>
                <a:ea typeface="华文彩云" panose="02010800040101010101" pitchFamily="2" charset="-122"/>
              </a:rPr>
              <a:t>开胃小菜 </a:t>
            </a:r>
            <a:br>
              <a:rPr lang="en-US" altLang="zh-CN" sz="5400" dirty="0">
                <a:latin typeface="华文彩云" panose="02010800040101010101" pitchFamily="2" charset="-122"/>
                <a:ea typeface="华文彩云" panose="02010800040101010101" pitchFamily="2" charset="-122"/>
              </a:rPr>
            </a:br>
            <a:br>
              <a:rPr lang="en-US" altLang="zh-CN" sz="5400" dirty="0">
                <a:latin typeface="华文彩云" panose="02010800040101010101" pitchFamily="2" charset="-122"/>
                <a:ea typeface="华文彩云" panose="02010800040101010101" pitchFamily="2" charset="-122"/>
              </a:rPr>
            </a:br>
            <a:r>
              <a:rPr lang="en-US" altLang="zh-CN" sz="5400" dirty="0">
                <a:latin typeface="华文彩云" panose="02010800040101010101" pitchFamily="2" charset="-122"/>
                <a:ea typeface="华文彩云" panose="02010800040101010101" pitchFamily="2" charset="-122"/>
              </a:rPr>
              <a:t>——</a:t>
            </a:r>
            <a:r>
              <a:rPr lang="zh-CN" altLang="en-US" sz="5400" dirty="0">
                <a:latin typeface="华文彩云" panose="02010800040101010101" pitchFamily="2" charset="-122"/>
                <a:ea typeface="华文彩云" panose="02010800040101010101" pitchFamily="2" charset="-122"/>
              </a:rPr>
              <a:t>习题选讲</a:t>
            </a:r>
            <a:endParaRPr lang="zh-CN" altLang="en-US" sz="5400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723900"/>
            <a:ext cx="8733656" cy="599757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指针实际上就是地址，地址就是指针</a:t>
            </a:r>
            <a:endParaRPr lang="zh-CN" altLang="en-US" b="1" dirty="0">
              <a:solidFill>
                <a:srgbClr val="C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* </a:t>
            </a:r>
            <a:r>
              <a:rPr lang="en-US" altLang="zh-CN" b="1" dirty="0" err="1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ptr_x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;</a:t>
            </a:r>
            <a:endParaRPr lang="en-US" altLang="zh-CN" b="1" dirty="0">
              <a:solidFill>
                <a:srgbClr val="FF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Calibri" panose="020F0502020204030204" pitchFamily="34" charset="0"/>
                <a:ea typeface="华文楷体" panose="02010600040101010101" pitchFamily="2" charset="-122"/>
              </a:rPr>
              <a:t>变量类型是</a:t>
            </a:r>
            <a:r>
              <a:rPr lang="en-US" altLang="zh-CN" b="1" dirty="0" err="1">
                <a:latin typeface="Calibri" panose="020F0502020204030204" pitchFamily="34" charset="0"/>
                <a:ea typeface="华文楷体" panose="02010600040101010101" pitchFamily="2" charset="-122"/>
              </a:rPr>
              <a:t>int</a:t>
            </a:r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</a:rPr>
              <a:t> * </a:t>
            </a:r>
            <a:r>
              <a:rPr lang="zh-CN" altLang="en-US" b="1" dirty="0">
                <a:latin typeface="Calibri" panose="020F0502020204030204" pitchFamily="34" charset="0"/>
                <a:ea typeface="华文楷体" panose="02010600040101010101" pitchFamily="2" charset="-122"/>
              </a:rPr>
              <a:t>（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基类型</a:t>
            </a:r>
            <a:r>
              <a:rPr lang="zh-CN" altLang="en-US" b="1" dirty="0">
                <a:latin typeface="Calibri" panose="020F0502020204030204" pitchFamily="34" charset="0"/>
                <a:ea typeface="华文楷体" panose="02010600040101010101" pitchFamily="2" charset="-122"/>
              </a:rPr>
              <a:t>）</a:t>
            </a:r>
            <a:endParaRPr lang="en-US" altLang="zh-CN" b="1" dirty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Calibri" panose="020F0502020204030204" pitchFamily="34" charset="0"/>
                <a:ea typeface="华文楷体" panose="02010600040101010101" pitchFamily="2" charset="-122"/>
              </a:rPr>
              <a:t>变量名字是</a:t>
            </a:r>
            <a:r>
              <a:rPr lang="en-US" altLang="zh-CN" b="1" dirty="0" err="1">
                <a:latin typeface="Calibri" panose="020F0502020204030204" pitchFamily="34" charset="0"/>
                <a:ea typeface="华文楷体" panose="02010600040101010101" pitchFamily="2" charset="-122"/>
              </a:rPr>
              <a:t>ptr_x</a:t>
            </a:r>
            <a:r>
              <a:rPr lang="zh-CN" altLang="en-US" b="1" dirty="0">
                <a:latin typeface="Calibri" panose="020F0502020204030204" pitchFamily="34" charset="0"/>
                <a:ea typeface="华文楷体" panose="02010600040101010101" pitchFamily="2" charset="-122"/>
              </a:rPr>
              <a:t>，称为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指针变量</a:t>
            </a:r>
            <a:endParaRPr lang="zh-CN" altLang="en-US" b="1" dirty="0">
              <a:solidFill>
                <a:srgbClr val="FF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Calibri" panose="020F0502020204030204" pitchFamily="34" charset="0"/>
                <a:ea typeface="华文楷体" panose="02010600040101010101" pitchFamily="2" charset="-122"/>
              </a:rPr>
              <a:t>* 意味着这是个指针，只能存放地址</a:t>
            </a:r>
            <a:endParaRPr lang="zh-CN" altLang="en-US" b="1" dirty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Calibri" panose="020F0502020204030204" pitchFamily="34" charset="0"/>
                <a:ea typeface="华文楷体" panose="02010600040101010101" pitchFamily="2" charset="-122"/>
              </a:rPr>
              <a:t>       	</a:t>
            </a:r>
            <a:r>
              <a:rPr lang="en-US" altLang="zh-CN" b="1" dirty="0" err="1">
                <a:latin typeface="Calibri" panose="020F0502020204030204" pitchFamily="34" charset="0"/>
                <a:ea typeface="华文楷体" panose="02010600040101010101" pitchFamily="2" charset="-122"/>
              </a:rPr>
              <a:t>int</a:t>
            </a:r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</a:rPr>
              <a:t> x;		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//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它的指针是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&amp;x</a:t>
            </a:r>
            <a:endParaRPr lang="en-US" altLang="zh-CN" b="1" dirty="0">
              <a:solidFill>
                <a:schemeClr val="hlink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			</a:t>
            </a:r>
            <a:r>
              <a:rPr lang="en-US" altLang="zh-CN" b="1" dirty="0" err="1">
                <a:latin typeface="Calibri" panose="020F0502020204030204" pitchFamily="34" charset="0"/>
                <a:ea typeface="华文楷体" panose="02010600040101010101" pitchFamily="2" charset="-122"/>
              </a:rPr>
              <a:t>int</a:t>
            </a:r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</a:rPr>
              <a:t> * </a:t>
            </a:r>
            <a:r>
              <a:rPr lang="en-US" altLang="zh-CN" b="1" dirty="0" err="1">
                <a:latin typeface="Calibri" panose="020F0502020204030204" pitchFamily="34" charset="0"/>
                <a:ea typeface="华文楷体" panose="02010600040101010101" pitchFamily="2" charset="-122"/>
              </a:rPr>
              <a:t>ptr_x</a:t>
            </a:r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</a:rPr>
              <a:t>; </a:t>
            </a:r>
            <a:endParaRPr lang="en-US" altLang="zh-CN" b="1" dirty="0">
              <a:solidFill>
                <a:schemeClr val="hlink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</a:rPr>
              <a:t>			</a:t>
            </a:r>
            <a:r>
              <a:rPr lang="en-US" altLang="zh-CN" b="1" dirty="0" err="1">
                <a:latin typeface="Calibri" panose="020F0502020204030204" pitchFamily="34" charset="0"/>
                <a:ea typeface="华文楷体" panose="02010600040101010101" pitchFamily="2" charset="-122"/>
              </a:rPr>
              <a:t>ptr_x</a:t>
            </a:r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</a:rPr>
              <a:t>=&amp;x;	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//</a:t>
            </a:r>
            <a:r>
              <a:rPr lang="en-US" altLang="zh-CN" b="1" dirty="0" err="1">
                <a:solidFill>
                  <a:schemeClr val="hlin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ptr_x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存放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x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的地址</a:t>
            </a:r>
            <a:endParaRPr lang="zh-CN" altLang="en-US" b="1" dirty="0">
              <a:solidFill>
                <a:schemeClr val="hlink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					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//</a:t>
            </a:r>
            <a:r>
              <a:rPr lang="en-US" altLang="zh-CN" b="1" dirty="0" err="1">
                <a:solidFill>
                  <a:schemeClr val="hlin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ptr_x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指向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x</a:t>
            </a:r>
            <a:endParaRPr lang="en-US" altLang="zh-CN" b="1" dirty="0">
              <a:solidFill>
                <a:schemeClr val="hlink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b="1" dirty="0" err="1">
                <a:latin typeface="Calibri" panose="020F0502020204030204" pitchFamily="34" charset="0"/>
                <a:ea typeface="华文楷体" panose="02010600040101010101" pitchFamily="2" charset="-122"/>
              </a:rPr>
              <a:t>int</a:t>
            </a:r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</a:rPr>
              <a:t> *</a:t>
            </a:r>
            <a:r>
              <a:rPr lang="en-US" altLang="zh-CN" b="1" dirty="0" err="1">
                <a:latin typeface="Calibri" panose="020F0502020204030204" pitchFamily="34" charset="0"/>
                <a:ea typeface="华文楷体" panose="02010600040101010101" pitchFamily="2" charset="-122"/>
              </a:rPr>
              <a:t>ptx_x</a:t>
            </a:r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</a:rPr>
              <a:t>=&amp;x;	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//</a:t>
            </a:r>
            <a:r>
              <a:rPr lang="en-US" altLang="zh-CN" b="1" dirty="0" err="1">
                <a:solidFill>
                  <a:schemeClr val="hlin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ptr_x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与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x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是独立的，</a:t>
            </a:r>
            <a:endParaRPr lang="zh-CN" altLang="en-US" b="1" dirty="0">
              <a:solidFill>
                <a:schemeClr val="hlink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				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//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改变一个取值不影响另一个</a:t>
            </a:r>
            <a:endParaRPr lang="zh-CN" altLang="en-US" b="1" dirty="0">
              <a:solidFill>
                <a:schemeClr val="hlink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1741476" y="4024313"/>
            <a:ext cx="2326468" cy="10080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589744" y="5558755"/>
            <a:ext cx="2542095" cy="431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cxnSp>
        <p:nvCxnSpPr>
          <p:cNvPr id="238599" name="AutoShape 7"/>
          <p:cNvCxnSpPr>
            <a:cxnSpLocks noChangeShapeType="1"/>
          </p:cNvCxnSpPr>
          <p:nvPr/>
        </p:nvCxnSpPr>
        <p:spPr bwMode="auto">
          <a:xfrm rot="-5400000">
            <a:off x="1143783" y="4910931"/>
            <a:ext cx="920750" cy="274637"/>
          </a:xfrm>
          <a:prstGeom prst="curvedConnector2">
            <a:avLst/>
          </a:prstGeom>
          <a:noFill/>
          <a:ln w="1524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0" name="AutoShape 8"/>
          <p:cNvCxnSpPr>
            <a:cxnSpLocks noChangeShapeType="1"/>
          </p:cNvCxnSpPr>
          <p:nvPr/>
        </p:nvCxnSpPr>
        <p:spPr bwMode="auto">
          <a:xfrm rot="-5400000">
            <a:off x="1143782" y="4910931"/>
            <a:ext cx="920750" cy="274637"/>
          </a:xfrm>
          <a:prstGeom prst="curvedConnector2">
            <a:avLst/>
          </a:prstGeom>
          <a:noFill/>
          <a:ln w="381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98BC4-4F4C-440B-AB6D-AE5FA873F9DD}" type="slidenum">
              <a:rPr lang="en-US" altLang="zh-CN" smtClean="0"/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42313" y="88995"/>
            <a:ext cx="1826141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几点说明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8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8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8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8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8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8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8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8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85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7" grpId="0" animBg="1"/>
      <p:bldP spid="23859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7026" y="307974"/>
            <a:ext cx="8229600" cy="1871663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Calibri" panose="020F0502020204030204" pitchFamily="34" charset="0"/>
                <a:ea typeface="华文楷体" panose="02010600040101010101" pitchFamily="2" charset="-122"/>
              </a:rPr>
              <a:t>由于指针值是数据，指针变量可以赋值。</a:t>
            </a:r>
            <a:r>
              <a:rPr lang="zh-CN" altLang="en-US" b="1" dirty="0">
                <a:solidFill>
                  <a:srgbClr val="CC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指针</a:t>
            </a:r>
            <a:r>
              <a:rPr lang="en-US" altLang="zh-CN" b="1" dirty="0" err="1">
                <a:solidFill>
                  <a:srgbClr val="CC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ptr_x</a:t>
            </a:r>
            <a:r>
              <a:rPr lang="zh-CN" altLang="en-US" b="1" dirty="0">
                <a:solidFill>
                  <a:srgbClr val="CC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在执行中某时刻指向变量</a:t>
            </a:r>
            <a:r>
              <a:rPr lang="en-US" altLang="zh-CN" b="1" dirty="0">
                <a:solidFill>
                  <a:srgbClr val="CC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x</a:t>
            </a:r>
            <a:r>
              <a:rPr lang="zh-CN" altLang="en-US" b="1" dirty="0">
                <a:solidFill>
                  <a:srgbClr val="CC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，在另一时刻也可以指向变量</a:t>
            </a:r>
            <a:r>
              <a:rPr lang="en-US" altLang="zh-CN" b="1" dirty="0">
                <a:solidFill>
                  <a:srgbClr val="CC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y</a:t>
            </a:r>
            <a:r>
              <a:rPr lang="zh-CN" altLang="en-US" b="1" dirty="0">
                <a:solidFill>
                  <a:srgbClr val="CC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。</a:t>
            </a:r>
            <a:r>
              <a:rPr lang="zh-CN" altLang="en-US" b="1" dirty="0">
                <a:latin typeface="Calibri" panose="020F0502020204030204" pitchFamily="34" charset="0"/>
                <a:ea typeface="华文楷体" panose="02010600040101010101" pitchFamily="2" charset="-122"/>
              </a:rPr>
              <a:t>也可以有两个指针</a:t>
            </a:r>
            <a:r>
              <a:rPr lang="en-US" altLang="zh-CN" b="1" dirty="0" err="1">
                <a:latin typeface="Calibri" panose="020F0502020204030204" pitchFamily="34" charset="0"/>
                <a:ea typeface="华文楷体" panose="02010600040101010101" pitchFamily="2" charset="-122"/>
              </a:rPr>
              <a:t>ptr_x</a:t>
            </a:r>
            <a:r>
              <a:rPr lang="zh-CN" altLang="en-US" b="1" dirty="0">
                <a:latin typeface="Calibri" panose="020F0502020204030204" pitchFamily="34" charset="0"/>
                <a:ea typeface="华文楷体" panose="02010600040101010101" pitchFamily="2" charset="-122"/>
              </a:rPr>
              <a:t>和</a:t>
            </a:r>
            <a:r>
              <a:rPr lang="en-US" altLang="zh-CN" b="1" dirty="0" err="1">
                <a:latin typeface="Calibri" panose="020F0502020204030204" pitchFamily="34" charset="0"/>
                <a:ea typeface="华文楷体" panose="02010600040101010101" pitchFamily="2" charset="-122"/>
              </a:rPr>
              <a:t>ptr_y</a:t>
            </a:r>
            <a:r>
              <a:rPr lang="zh-CN" altLang="en-US" b="1" dirty="0">
                <a:latin typeface="Calibri" panose="020F0502020204030204" pitchFamily="34" charset="0"/>
                <a:ea typeface="华文楷体" panose="02010600040101010101" pitchFamily="2" charset="-122"/>
              </a:rPr>
              <a:t>同时指向变量</a:t>
            </a:r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</a:rPr>
              <a:t>x</a:t>
            </a:r>
            <a:r>
              <a:rPr lang="zh-CN" altLang="en-US" b="1" dirty="0">
                <a:latin typeface="Calibri" panose="020F0502020204030204" pitchFamily="34" charset="0"/>
                <a:ea typeface="华文楷体" panose="02010600040101010101" pitchFamily="2" charset="-122"/>
              </a:rPr>
              <a:t>。</a:t>
            </a:r>
            <a:endParaRPr lang="zh-CN" altLang="en-US" b="1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971550" y="3860800"/>
            <a:ext cx="2808288" cy="1200150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sv-SE" altLang="zh-CN" sz="2400" b="1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int x,y,*ptr_x;</a:t>
            </a:r>
            <a:endParaRPr lang="sv-SE" altLang="zh-CN" sz="2400" b="1">
              <a:latin typeface="Calibri" panose="020F0502020204030204" pitchFamily="34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sv-SE" altLang="zh-CN" sz="2400" b="1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ptr_x=&amp;x;</a:t>
            </a:r>
            <a:endParaRPr lang="sv-SE" altLang="zh-CN" sz="2400" b="1">
              <a:latin typeface="Calibri" panose="020F0502020204030204" pitchFamily="34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sv-SE" altLang="zh-CN" sz="2400" b="1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ptr_x=&amp;y;</a:t>
            </a:r>
            <a:r>
              <a:rPr lang="en-US" altLang="zh-CN" sz="2400" b="1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 </a:t>
            </a:r>
            <a:endParaRPr lang="en-US" altLang="zh-CN" sz="2400" b="1">
              <a:latin typeface="Calibri" panose="020F0502020204030204" pitchFamily="34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39622" name="Line 6"/>
          <p:cNvSpPr>
            <a:spLocks noChangeShapeType="1"/>
          </p:cNvSpPr>
          <p:nvPr/>
        </p:nvSpPr>
        <p:spPr bwMode="auto">
          <a:xfrm flipH="1" flipV="1">
            <a:off x="5364163" y="4005263"/>
            <a:ext cx="1512887" cy="287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cxnSp>
        <p:nvCxnSpPr>
          <p:cNvPr id="239624" name="AutoShape 8"/>
          <p:cNvCxnSpPr>
            <a:cxnSpLocks noChangeShapeType="1"/>
          </p:cNvCxnSpPr>
          <p:nvPr/>
        </p:nvCxnSpPr>
        <p:spPr bwMode="auto">
          <a:xfrm rot="5400000" flipV="1">
            <a:off x="5686426" y="2171700"/>
            <a:ext cx="811212" cy="2751137"/>
          </a:xfrm>
          <a:prstGeom prst="curvedConnector3">
            <a:avLst>
              <a:gd name="adj1" fmla="val -25833"/>
            </a:avLst>
          </a:prstGeom>
          <a:noFill/>
          <a:ln w="38100">
            <a:solidFill>
              <a:schemeClr val="hlink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239638" name="Line 22"/>
          <p:cNvSpPr>
            <a:spLocks noChangeShapeType="1"/>
          </p:cNvSpPr>
          <p:nvPr/>
        </p:nvSpPr>
        <p:spPr bwMode="auto">
          <a:xfrm flipH="1">
            <a:off x="5364163" y="4292600"/>
            <a:ext cx="1512887" cy="720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2" name="Group 57"/>
          <p:cNvGrpSpPr/>
          <p:nvPr/>
        </p:nvGrpSpPr>
        <p:grpSpPr bwMode="auto">
          <a:xfrm>
            <a:off x="3851275" y="2997200"/>
            <a:ext cx="4897438" cy="2971800"/>
            <a:chOff x="2411" y="1888"/>
            <a:chExt cx="3085" cy="1872"/>
          </a:xfrm>
        </p:grpSpPr>
        <p:sp>
          <p:nvSpPr>
            <p:cNvPr id="19471" name="Rectangle 10"/>
            <p:cNvSpPr>
              <a:spLocks noChangeArrowheads="1"/>
            </p:cNvSpPr>
            <p:nvPr/>
          </p:nvSpPr>
          <p:spPr bwMode="auto">
            <a:xfrm>
              <a:off x="2426" y="1888"/>
              <a:ext cx="2949" cy="18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472" name="Rectangle 11"/>
            <p:cNvSpPr>
              <a:spLocks noChangeArrowheads="1"/>
            </p:cNvSpPr>
            <p:nvPr/>
          </p:nvSpPr>
          <p:spPr bwMode="auto">
            <a:xfrm>
              <a:off x="2593" y="2242"/>
              <a:ext cx="786" cy="531"/>
            </a:xfrm>
            <a:prstGeom prst="rect">
              <a:avLst/>
            </a:prstGeom>
            <a:gradFill rotWithShape="1">
              <a:gsLst>
                <a:gs pos="0">
                  <a:srgbClr val="33CCCC">
                    <a:alpha val="67000"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Calibri" panose="020F0502020204030204" pitchFamily="34" charset="0"/>
                  <a:ea typeface="华文楷体" panose="02010600040101010101" pitchFamily="2" charset="-122"/>
                </a:rPr>
                <a:t>100</a:t>
              </a:r>
              <a:endParaRPr lang="en-US" altLang="zh-CN" sz="2000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473" name="Text Box 12"/>
            <p:cNvSpPr txBox="1">
              <a:spLocks noChangeArrowheads="1"/>
            </p:cNvSpPr>
            <p:nvPr/>
          </p:nvSpPr>
          <p:spPr bwMode="auto">
            <a:xfrm>
              <a:off x="2411" y="2378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Calibri" panose="020F0502020204030204" pitchFamily="34" charset="0"/>
                  <a:ea typeface="华文楷体" panose="02010600040101010101" pitchFamily="2" charset="-122"/>
                </a:rPr>
                <a:t>x</a:t>
              </a:r>
              <a:endParaRPr lang="en-US" altLang="zh-CN" sz="2000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474" name="Text Box 13"/>
            <p:cNvSpPr txBox="1">
              <a:spLocks noChangeArrowheads="1"/>
            </p:cNvSpPr>
            <p:nvPr/>
          </p:nvSpPr>
          <p:spPr bwMode="auto">
            <a:xfrm>
              <a:off x="2729" y="2024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Calibri" panose="020F0502020204030204" pitchFamily="34" charset="0"/>
                  <a:ea typeface="华文楷体" panose="02010600040101010101" pitchFamily="2" charset="-122"/>
                </a:rPr>
                <a:t>FF7C</a:t>
              </a:r>
              <a:endParaRPr lang="en-US" altLang="zh-CN" sz="2000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475" name="Rectangle 14"/>
            <p:cNvSpPr>
              <a:spLocks noChangeArrowheads="1"/>
            </p:cNvSpPr>
            <p:nvPr/>
          </p:nvSpPr>
          <p:spPr bwMode="auto">
            <a:xfrm>
              <a:off x="4332" y="2478"/>
              <a:ext cx="669" cy="443"/>
            </a:xfrm>
            <a:prstGeom prst="rect">
              <a:avLst/>
            </a:prstGeom>
            <a:gradFill rotWithShape="1">
              <a:gsLst>
                <a:gs pos="0">
                  <a:srgbClr val="33CCCC">
                    <a:alpha val="64000"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US" altLang="zh-CN" sz="2000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476" name="Text Box 15"/>
            <p:cNvSpPr txBox="1">
              <a:spLocks noChangeArrowheads="1"/>
            </p:cNvSpPr>
            <p:nvPr/>
          </p:nvSpPr>
          <p:spPr bwMode="auto">
            <a:xfrm>
              <a:off x="4966" y="2523"/>
              <a:ext cx="53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latin typeface="Calibri" panose="020F0502020204030204" pitchFamily="34" charset="0"/>
                  <a:ea typeface="华文楷体" panose="02010600040101010101" pitchFamily="2" charset="-122"/>
                </a:rPr>
                <a:t>ptr_x</a:t>
              </a:r>
              <a:endParaRPr lang="en-US" altLang="zh-CN" sz="2000" b="1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477" name="Rectangle 24"/>
            <p:cNvSpPr>
              <a:spLocks noChangeArrowheads="1"/>
            </p:cNvSpPr>
            <p:nvPr/>
          </p:nvSpPr>
          <p:spPr bwMode="auto">
            <a:xfrm>
              <a:off x="2593" y="2871"/>
              <a:ext cx="786" cy="531"/>
            </a:xfrm>
            <a:prstGeom prst="rect">
              <a:avLst/>
            </a:prstGeom>
            <a:gradFill rotWithShape="1">
              <a:gsLst>
                <a:gs pos="0">
                  <a:srgbClr val="33CCCC">
                    <a:alpha val="67000"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Calibri" panose="020F0502020204030204" pitchFamily="34" charset="0"/>
                  <a:ea typeface="华文楷体" panose="02010600040101010101" pitchFamily="2" charset="-122"/>
                </a:rPr>
                <a:t>200</a:t>
              </a:r>
              <a:endParaRPr lang="en-US" altLang="zh-CN" sz="2000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478" name="Text Box 25"/>
            <p:cNvSpPr txBox="1">
              <a:spLocks noChangeArrowheads="1"/>
            </p:cNvSpPr>
            <p:nvPr/>
          </p:nvSpPr>
          <p:spPr bwMode="auto">
            <a:xfrm>
              <a:off x="2411" y="3007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Calibri" panose="020F0502020204030204" pitchFamily="34" charset="0"/>
                  <a:ea typeface="华文楷体" panose="02010600040101010101" pitchFamily="2" charset="-122"/>
                </a:rPr>
                <a:t>y</a:t>
              </a:r>
              <a:endParaRPr lang="en-US" altLang="zh-CN" sz="2000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479" name="Text Box 26"/>
            <p:cNvSpPr txBox="1">
              <a:spLocks noChangeArrowheads="1"/>
            </p:cNvSpPr>
            <p:nvPr/>
          </p:nvSpPr>
          <p:spPr bwMode="auto">
            <a:xfrm>
              <a:off x="2729" y="3385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Calibri" panose="020F0502020204030204" pitchFamily="34" charset="0"/>
                  <a:ea typeface="华文楷体" panose="02010600040101010101" pitchFamily="2" charset="-122"/>
                </a:rPr>
                <a:t>EE8D</a:t>
              </a:r>
              <a:endParaRPr lang="en-US" altLang="zh-CN" sz="2000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39643" name="Oval 27"/>
          <p:cNvSpPr>
            <a:spLocks noChangeArrowheads="1"/>
          </p:cNvSpPr>
          <p:nvPr/>
        </p:nvSpPr>
        <p:spPr bwMode="auto">
          <a:xfrm>
            <a:off x="4211638" y="5296575"/>
            <a:ext cx="938212" cy="519351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 b="1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39636" name="Oval 20"/>
          <p:cNvSpPr>
            <a:spLocks noChangeArrowheads="1"/>
          </p:cNvSpPr>
          <p:nvPr/>
        </p:nvSpPr>
        <p:spPr bwMode="auto">
          <a:xfrm>
            <a:off x="4211638" y="3137575"/>
            <a:ext cx="938212" cy="519351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 b="1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39635" name="Text Box 19"/>
          <p:cNvSpPr txBox="1">
            <a:spLocks noChangeArrowheads="1"/>
          </p:cNvSpPr>
          <p:nvPr/>
        </p:nvSpPr>
        <p:spPr bwMode="auto">
          <a:xfrm>
            <a:off x="7019925" y="4076700"/>
            <a:ext cx="7937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Calibri" panose="020F0502020204030204" pitchFamily="34" charset="0"/>
                <a:ea typeface="华文楷体" panose="02010600040101010101" pitchFamily="2" charset="-122"/>
              </a:rPr>
              <a:t>FF7C</a:t>
            </a:r>
            <a:endParaRPr lang="en-US" altLang="zh-CN" sz="2000" b="1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39674" name="Text Box 58"/>
          <p:cNvSpPr txBox="1">
            <a:spLocks noChangeArrowheads="1"/>
          </p:cNvSpPr>
          <p:nvPr/>
        </p:nvSpPr>
        <p:spPr bwMode="auto">
          <a:xfrm>
            <a:off x="7019925" y="4076700"/>
            <a:ext cx="793750" cy="465138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>
                <a:latin typeface="Calibri" panose="020F0502020204030204" pitchFamily="34" charset="0"/>
                <a:ea typeface="华文楷体" panose="02010600040101010101" pitchFamily="2" charset="-122"/>
              </a:rPr>
              <a:t>EE8D</a:t>
            </a:r>
            <a:endParaRPr lang="en-US" altLang="zh-CN" sz="2000" b="1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cxnSp>
        <p:nvCxnSpPr>
          <p:cNvPr id="239675" name="AutoShape 59"/>
          <p:cNvCxnSpPr>
            <a:cxnSpLocks noChangeShapeType="1"/>
            <a:stCxn id="239643" idx="6"/>
            <a:endCxn id="19475" idx="2"/>
          </p:cNvCxnSpPr>
          <p:nvPr/>
        </p:nvCxnSpPr>
        <p:spPr bwMode="auto">
          <a:xfrm flipV="1">
            <a:off x="5149850" y="4637088"/>
            <a:ext cx="2282032" cy="919163"/>
          </a:xfrm>
          <a:prstGeom prst="curvedConnector2">
            <a:avLst/>
          </a:prstGeom>
          <a:noFill/>
          <a:ln w="38100">
            <a:solidFill>
              <a:schemeClr val="hlink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98BC4-4F4C-440B-AB6D-AE5FA873F9DD}" type="slidenum">
              <a:rPr lang="en-US" altLang="zh-CN" smtClean="0">
                <a:latin typeface="Calibri" panose="020F0502020204030204" pitchFamily="34" charset="0"/>
                <a:ea typeface="华文楷体" panose="02010600040101010101" pitchFamily="2" charset="-122"/>
              </a:rPr>
            </a:fld>
            <a:endParaRPr lang="en-US" altLang="zh-CN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9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9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3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39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9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9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9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3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1" grpId="0" animBg="1"/>
      <p:bldP spid="239622" grpId="0" animBg="1"/>
      <p:bldP spid="239622" grpId="1" animBg="1"/>
      <p:bldP spid="239638" grpId="0" animBg="1"/>
      <p:bldP spid="239643" grpId="0" animBg="1"/>
      <p:bldP spid="239636" grpId="0" animBg="1"/>
      <p:bldP spid="239636" grpId="1" animBg="1"/>
      <p:bldP spid="239635" grpId="0"/>
      <p:bldP spid="2396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76835"/>
            <a:ext cx="8229600" cy="1871663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Calibri" panose="020F0502020204030204" pitchFamily="34" charset="0"/>
                <a:ea typeface="华文楷体" panose="02010600040101010101" pitchFamily="2" charset="-122"/>
              </a:rPr>
              <a:t>由于指针值是数据，指针变量可以赋值。指针</a:t>
            </a:r>
            <a:r>
              <a:rPr lang="en-US" altLang="zh-CN" b="1" dirty="0" err="1">
                <a:latin typeface="Calibri" panose="020F0502020204030204" pitchFamily="34" charset="0"/>
                <a:ea typeface="华文楷体" panose="02010600040101010101" pitchFamily="2" charset="-122"/>
              </a:rPr>
              <a:t>ptr_x</a:t>
            </a:r>
            <a:r>
              <a:rPr lang="zh-CN" altLang="en-US" b="1" dirty="0">
                <a:latin typeface="Calibri" panose="020F0502020204030204" pitchFamily="34" charset="0"/>
                <a:ea typeface="华文楷体" panose="02010600040101010101" pitchFamily="2" charset="-122"/>
              </a:rPr>
              <a:t>在执行中某时刻指向变量</a:t>
            </a:r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</a:rPr>
              <a:t>x</a:t>
            </a:r>
            <a:r>
              <a:rPr lang="zh-CN" altLang="en-US" b="1" dirty="0">
                <a:latin typeface="Calibri" panose="020F0502020204030204" pitchFamily="34" charset="0"/>
                <a:ea typeface="华文楷体" panose="02010600040101010101" pitchFamily="2" charset="-122"/>
              </a:rPr>
              <a:t>，在另一时刻也可以指向变量</a:t>
            </a:r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</a:rPr>
              <a:t>y</a:t>
            </a:r>
            <a:r>
              <a:rPr lang="zh-CN" altLang="en-US" b="1" dirty="0">
                <a:latin typeface="Calibri" panose="020F0502020204030204" pitchFamily="34" charset="0"/>
                <a:ea typeface="华文楷体" panose="02010600040101010101" pitchFamily="2" charset="-122"/>
              </a:rPr>
              <a:t>。</a:t>
            </a:r>
            <a:r>
              <a:rPr lang="zh-CN" altLang="en-US" b="1" dirty="0">
                <a:solidFill>
                  <a:srgbClr val="CC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也可以有两个指针</a:t>
            </a:r>
            <a:r>
              <a:rPr lang="en-US" altLang="zh-CN" b="1" dirty="0" err="1">
                <a:solidFill>
                  <a:srgbClr val="CC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ptr_x</a:t>
            </a:r>
            <a:r>
              <a:rPr lang="zh-CN" altLang="en-US" b="1" dirty="0">
                <a:solidFill>
                  <a:srgbClr val="CC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和</a:t>
            </a:r>
            <a:r>
              <a:rPr lang="en-US" altLang="zh-CN" b="1" dirty="0" err="1">
                <a:solidFill>
                  <a:srgbClr val="CC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ptr_y</a:t>
            </a:r>
            <a:r>
              <a:rPr lang="zh-CN" altLang="en-US" b="1" dirty="0">
                <a:solidFill>
                  <a:srgbClr val="CC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同时指向变量</a:t>
            </a:r>
            <a:r>
              <a:rPr lang="en-US" altLang="zh-CN" b="1" dirty="0">
                <a:solidFill>
                  <a:srgbClr val="CC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x</a:t>
            </a:r>
            <a:r>
              <a:rPr lang="zh-CN" altLang="en-US" b="1" dirty="0">
                <a:solidFill>
                  <a:srgbClr val="CC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。</a:t>
            </a:r>
            <a:endParaRPr lang="zh-CN" altLang="en-US" b="1" dirty="0">
              <a:solidFill>
                <a:srgbClr val="CC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971550" y="3860800"/>
            <a:ext cx="2647969" cy="1200329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sv-SE" altLang="zh-CN" sz="2400" b="1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int x,*ptr_x,*ptr_y;</a:t>
            </a:r>
            <a:endParaRPr lang="sv-SE" altLang="zh-CN" sz="2400" b="1">
              <a:latin typeface="Calibri" panose="020F0502020204030204" pitchFamily="34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sv-SE" altLang="zh-CN" sz="2400" b="1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ptr_x=&amp;x;</a:t>
            </a:r>
            <a:endParaRPr lang="sv-SE" altLang="zh-CN" sz="2400" b="1">
              <a:latin typeface="Calibri" panose="020F0502020204030204" pitchFamily="34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sv-SE" altLang="zh-CN" sz="2400" b="1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ptr_y = ptr_x;</a:t>
            </a:r>
            <a:r>
              <a:rPr lang="en-US" altLang="zh-CN" sz="2400" b="1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 </a:t>
            </a:r>
            <a:endParaRPr lang="en-US" altLang="zh-CN" sz="2400" b="1">
              <a:latin typeface="Calibri" panose="020F0502020204030204" pitchFamily="34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43718" name="Line 6"/>
          <p:cNvSpPr>
            <a:spLocks noChangeShapeType="1"/>
          </p:cNvSpPr>
          <p:nvPr/>
        </p:nvSpPr>
        <p:spPr bwMode="auto">
          <a:xfrm flipH="1">
            <a:off x="5435600" y="3643313"/>
            <a:ext cx="1695450" cy="288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3719" name="Oval 7"/>
          <p:cNvSpPr>
            <a:spLocks noChangeArrowheads="1"/>
          </p:cNvSpPr>
          <p:nvPr/>
        </p:nvSpPr>
        <p:spPr bwMode="auto">
          <a:xfrm>
            <a:off x="4283075" y="4431387"/>
            <a:ext cx="938213" cy="519351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 b="1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cxnSp>
        <p:nvCxnSpPr>
          <p:cNvPr id="243720" name="AutoShape 8"/>
          <p:cNvCxnSpPr>
            <a:cxnSpLocks noChangeShapeType="1"/>
            <a:stCxn id="243719" idx="5"/>
            <a:endCxn id="243731" idx="2"/>
          </p:cNvCxnSpPr>
          <p:nvPr/>
        </p:nvCxnSpPr>
        <p:spPr bwMode="auto">
          <a:xfrm rot="5400000" flipH="1" flipV="1">
            <a:off x="5974385" y="3048092"/>
            <a:ext cx="936093" cy="2717085"/>
          </a:xfrm>
          <a:prstGeom prst="curvedConnector3">
            <a:avLst>
              <a:gd name="adj1" fmla="val -32546"/>
            </a:avLst>
          </a:prstGeom>
          <a:noFill/>
          <a:ln w="38100">
            <a:solidFill>
              <a:schemeClr val="hlink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</p:cxnSp>
      <p:grpSp>
        <p:nvGrpSpPr>
          <p:cNvPr id="2" name="Group 9"/>
          <p:cNvGrpSpPr/>
          <p:nvPr/>
        </p:nvGrpSpPr>
        <p:grpSpPr bwMode="auto">
          <a:xfrm>
            <a:off x="3851275" y="2852738"/>
            <a:ext cx="4681538" cy="2646362"/>
            <a:chOff x="2426" y="584"/>
            <a:chExt cx="2949" cy="1667"/>
          </a:xfrm>
        </p:grpSpPr>
        <p:sp>
          <p:nvSpPr>
            <p:cNvPr id="20495" name="Rectangle 10"/>
            <p:cNvSpPr>
              <a:spLocks noChangeArrowheads="1"/>
            </p:cNvSpPr>
            <p:nvPr/>
          </p:nvSpPr>
          <p:spPr bwMode="auto">
            <a:xfrm>
              <a:off x="2426" y="663"/>
              <a:ext cx="2949" cy="15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496" name="Rectangle 11"/>
            <p:cNvSpPr>
              <a:spLocks noChangeArrowheads="1"/>
            </p:cNvSpPr>
            <p:nvPr/>
          </p:nvSpPr>
          <p:spPr bwMode="auto">
            <a:xfrm>
              <a:off x="2586" y="1025"/>
              <a:ext cx="786" cy="531"/>
            </a:xfrm>
            <a:prstGeom prst="rect">
              <a:avLst/>
            </a:prstGeom>
            <a:gradFill rotWithShape="1">
              <a:gsLst>
                <a:gs pos="0">
                  <a:srgbClr val="33CCCC">
                    <a:alpha val="67000"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Calibri" panose="020F0502020204030204" pitchFamily="34" charset="0"/>
                  <a:ea typeface="华文楷体" panose="02010600040101010101" pitchFamily="2" charset="-122"/>
                </a:rPr>
                <a:t>100</a:t>
              </a:r>
              <a:endParaRPr lang="en-US" altLang="zh-CN" sz="2000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497" name="Text Box 12"/>
            <p:cNvSpPr txBox="1">
              <a:spLocks noChangeArrowheads="1"/>
            </p:cNvSpPr>
            <p:nvPr/>
          </p:nvSpPr>
          <p:spPr bwMode="auto">
            <a:xfrm>
              <a:off x="2847" y="753"/>
              <a:ext cx="4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Calibri" panose="020F0502020204030204" pitchFamily="34" charset="0"/>
                  <a:ea typeface="华文楷体" panose="02010600040101010101" pitchFamily="2" charset="-122"/>
                </a:rPr>
                <a:t>x</a:t>
              </a:r>
              <a:endParaRPr lang="en-US" altLang="zh-CN" sz="2000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498" name="Text Box 13"/>
            <p:cNvSpPr txBox="1">
              <a:spLocks noChangeArrowheads="1"/>
            </p:cNvSpPr>
            <p:nvPr/>
          </p:nvSpPr>
          <p:spPr bwMode="auto">
            <a:xfrm>
              <a:off x="2806" y="1615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Calibri" panose="020F0502020204030204" pitchFamily="34" charset="0"/>
                  <a:ea typeface="华文楷体" panose="02010600040101010101" pitchFamily="2" charset="-122"/>
                </a:rPr>
                <a:t>FF7C</a:t>
              </a:r>
              <a:endParaRPr lang="en-US" altLang="zh-CN" sz="2000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499" name="Rectangle 14"/>
            <p:cNvSpPr>
              <a:spLocks noChangeArrowheads="1"/>
            </p:cNvSpPr>
            <p:nvPr/>
          </p:nvSpPr>
          <p:spPr bwMode="auto">
            <a:xfrm>
              <a:off x="4578" y="901"/>
              <a:ext cx="669" cy="443"/>
            </a:xfrm>
            <a:prstGeom prst="rect">
              <a:avLst/>
            </a:prstGeom>
            <a:gradFill rotWithShape="1">
              <a:gsLst>
                <a:gs pos="0">
                  <a:srgbClr val="33CCCC">
                    <a:alpha val="64000"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US" altLang="zh-CN" sz="2000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500" name="Text Box 15"/>
            <p:cNvSpPr txBox="1">
              <a:spLocks noChangeArrowheads="1"/>
            </p:cNvSpPr>
            <p:nvPr/>
          </p:nvSpPr>
          <p:spPr bwMode="auto">
            <a:xfrm>
              <a:off x="4578" y="584"/>
              <a:ext cx="6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Calibri" panose="020F0502020204030204" pitchFamily="34" charset="0"/>
                  <a:ea typeface="华文楷体" panose="02010600040101010101" pitchFamily="2" charset="-122"/>
                </a:rPr>
                <a:t>ptr_x</a:t>
              </a:r>
              <a:endParaRPr lang="en-US" altLang="zh-CN" sz="2000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501" name="Rectangle 16"/>
            <p:cNvSpPr>
              <a:spLocks noChangeArrowheads="1"/>
            </p:cNvSpPr>
            <p:nvPr/>
          </p:nvSpPr>
          <p:spPr bwMode="auto">
            <a:xfrm>
              <a:off x="4578" y="1706"/>
              <a:ext cx="669" cy="443"/>
            </a:xfrm>
            <a:prstGeom prst="rect">
              <a:avLst/>
            </a:prstGeom>
            <a:gradFill rotWithShape="1">
              <a:gsLst>
                <a:gs pos="0">
                  <a:srgbClr val="33CCCC">
                    <a:alpha val="67000"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US" altLang="zh-CN" sz="2000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502" name="Text Box 17"/>
            <p:cNvSpPr txBox="1">
              <a:spLocks noChangeArrowheads="1"/>
            </p:cNvSpPr>
            <p:nvPr/>
          </p:nvSpPr>
          <p:spPr bwMode="auto">
            <a:xfrm>
              <a:off x="4578" y="1389"/>
              <a:ext cx="6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Calibri" panose="020F0502020204030204" pitchFamily="34" charset="0"/>
                  <a:ea typeface="华文楷体" panose="02010600040101010101" pitchFamily="2" charset="-122"/>
                </a:rPr>
                <a:t>ptr_y</a:t>
              </a:r>
              <a:endParaRPr lang="en-US" altLang="zh-CN" sz="2000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43730" name="Text Box 18"/>
          <p:cNvSpPr txBox="1">
            <a:spLocks noChangeArrowheads="1"/>
          </p:cNvSpPr>
          <p:nvPr/>
        </p:nvSpPr>
        <p:spPr bwMode="auto">
          <a:xfrm>
            <a:off x="7404100" y="4751388"/>
            <a:ext cx="79375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Calibri" panose="020F0502020204030204" pitchFamily="34" charset="0"/>
                <a:ea typeface="华文楷体" panose="02010600040101010101" pitchFamily="2" charset="-122"/>
              </a:rPr>
              <a:t>FF7C</a:t>
            </a:r>
            <a:endParaRPr lang="en-US" altLang="zh-CN" sz="2000" b="1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3731" name="Text Box 19"/>
          <p:cNvSpPr txBox="1">
            <a:spLocks noChangeArrowheads="1"/>
          </p:cNvSpPr>
          <p:nvPr/>
        </p:nvSpPr>
        <p:spPr bwMode="auto">
          <a:xfrm>
            <a:off x="7404100" y="3473450"/>
            <a:ext cx="7937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Calibri" panose="020F0502020204030204" pitchFamily="34" charset="0"/>
                <a:ea typeface="华文楷体" panose="02010600040101010101" pitchFamily="2" charset="-122"/>
              </a:rPr>
              <a:t>FF7C</a:t>
            </a:r>
            <a:endParaRPr lang="en-US" altLang="zh-CN" sz="2000" b="1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3732" name="Oval 20"/>
          <p:cNvSpPr>
            <a:spLocks noChangeArrowheads="1"/>
          </p:cNvSpPr>
          <p:nvPr/>
        </p:nvSpPr>
        <p:spPr bwMode="auto">
          <a:xfrm>
            <a:off x="7307263" y="3442375"/>
            <a:ext cx="938212" cy="519351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 b="1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cxnSp>
        <p:nvCxnSpPr>
          <p:cNvPr id="243733" name="AutoShape 21"/>
          <p:cNvCxnSpPr>
            <a:cxnSpLocks noChangeShapeType="1"/>
            <a:stCxn id="20499" idx="1"/>
            <a:endCxn id="243730" idx="1"/>
          </p:cNvCxnSpPr>
          <p:nvPr/>
        </p:nvCxnSpPr>
        <p:spPr bwMode="auto">
          <a:xfrm rot="10800000" flipH="1" flipV="1">
            <a:off x="7267575" y="3708400"/>
            <a:ext cx="136525" cy="1276350"/>
          </a:xfrm>
          <a:prstGeom prst="curvedConnector3">
            <a:avLst>
              <a:gd name="adj1" fmla="val -167440"/>
            </a:avLst>
          </a:prstGeom>
          <a:noFill/>
          <a:ln w="38100">
            <a:solidFill>
              <a:schemeClr val="hlink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243734" name="Line 22"/>
          <p:cNvSpPr>
            <a:spLocks noChangeShapeType="1"/>
          </p:cNvSpPr>
          <p:nvPr/>
        </p:nvSpPr>
        <p:spPr bwMode="auto">
          <a:xfrm flipH="1" flipV="1">
            <a:off x="5435600" y="4148138"/>
            <a:ext cx="1728788" cy="936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98BC4-4F4C-440B-AB6D-AE5FA873F9DD}" type="slidenum">
              <a:rPr lang="en-US" altLang="zh-CN" smtClean="0">
                <a:latin typeface="Calibri" panose="020F0502020204030204" pitchFamily="34" charset="0"/>
                <a:ea typeface="华文楷体" panose="02010600040101010101" pitchFamily="2" charset="-122"/>
              </a:rPr>
            </a:fld>
            <a:endParaRPr lang="en-US" altLang="zh-CN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4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437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4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7" grpId="0" animBg="1"/>
      <p:bldP spid="243718" grpId="0" animBg="1"/>
      <p:bldP spid="243719" grpId="0" animBg="1"/>
      <p:bldP spid="243719" grpId="1" animBg="1"/>
      <p:bldP spid="243730" grpId="0"/>
      <p:bldP spid="243731" grpId="0"/>
      <p:bldP spid="243732" grpId="0" animBg="1"/>
      <p:bldP spid="2437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53976"/>
            <a:ext cx="8229600" cy="1143000"/>
          </a:xfrm>
        </p:spPr>
        <p:txBody>
          <a:bodyPr/>
          <a:lstStyle/>
          <a:p>
            <a:pPr algn="ctr" eaLnBrk="1" hangingPunct="1"/>
            <a:r>
              <a:rPr lang="zh-CN" altLang="en-US" b="1" dirty="0">
                <a:latin typeface="Calibri" panose="020F0502020204030204" pitchFamily="34" charset="0"/>
                <a:ea typeface="华文楷体" panose="02010600040101010101" pitchFamily="2" charset="-122"/>
              </a:rPr>
              <a:t>与指针相关的运算符</a:t>
            </a:r>
            <a:endParaRPr lang="en-US" altLang="zh-CN" b="1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755650" y="1343025"/>
            <a:ext cx="2527359" cy="830997"/>
          </a:xfrm>
          <a:prstGeom prst="rect">
            <a:avLst/>
          </a:prstGeom>
          <a:gradFill rotWithShape="1">
            <a:gsLst>
              <a:gs pos="0">
                <a:srgbClr val="33CCCC">
                  <a:alpha val="53998"/>
                </a:srgbClr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rgbClr val="008000"/>
            </a:solidFill>
            <a:miter lim="800000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accent2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int num, *ptrnum;</a:t>
            </a:r>
            <a:endParaRPr lang="en-US" altLang="zh-CN" sz="2400" b="1">
              <a:solidFill>
                <a:schemeClr val="accent2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eaLnBrk="1" hangingPunct="1"/>
            <a:r>
              <a:rPr lang="en-US" altLang="zh-CN" sz="2400" b="1">
                <a:solidFill>
                  <a:schemeClr val="accent2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ptrnum = &amp;num;</a:t>
            </a:r>
            <a:r>
              <a:rPr lang="en-US" altLang="zh-CN" sz="2400" b="1" i="1">
                <a:solidFill>
                  <a:srgbClr val="FFFF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endParaRPr lang="en-US" altLang="zh-CN" sz="2400" b="1" i="1">
              <a:solidFill>
                <a:srgbClr val="FFFF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0358" name="WordArt 6"/>
          <p:cNvSpPr>
            <a:spLocks noChangeArrowheads="1" noChangeShapeType="1" noTextEdit="1"/>
          </p:cNvSpPr>
          <p:nvPr/>
        </p:nvSpPr>
        <p:spPr bwMode="auto">
          <a:xfrm>
            <a:off x="5003800" y="1557338"/>
            <a:ext cx="3429000" cy="485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取地址符</a:t>
            </a:r>
            <a:endParaRPr lang="zh-CN" altLang="en-US" sz="3600" b="1" kern="10" dirty="0">
              <a:ln w="9525">
                <a:solidFill>
                  <a:srgbClr val="000000"/>
                </a:solidFill>
                <a:round/>
              </a:ln>
              <a:solidFill>
                <a:srgbClr val="FF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21509" name="Group 24"/>
          <p:cNvGrpSpPr/>
          <p:nvPr/>
        </p:nvGrpSpPr>
        <p:grpSpPr bwMode="auto">
          <a:xfrm>
            <a:off x="1763713" y="2852738"/>
            <a:ext cx="5113337" cy="3336925"/>
            <a:chOff x="340" y="1797"/>
            <a:chExt cx="3221" cy="2102"/>
          </a:xfrm>
        </p:grpSpPr>
        <p:sp>
          <p:nvSpPr>
            <p:cNvPr id="21517" name="Rectangle 10"/>
            <p:cNvSpPr>
              <a:spLocks noChangeArrowheads="1"/>
            </p:cNvSpPr>
            <p:nvPr/>
          </p:nvSpPr>
          <p:spPr bwMode="auto">
            <a:xfrm>
              <a:off x="431" y="1797"/>
              <a:ext cx="3130" cy="17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518" name="Text Box 11"/>
            <p:cNvSpPr txBox="1">
              <a:spLocks noChangeArrowheads="1"/>
            </p:cNvSpPr>
            <p:nvPr/>
          </p:nvSpPr>
          <p:spPr bwMode="auto">
            <a:xfrm>
              <a:off x="340" y="3611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Calibri" panose="020F0502020204030204" pitchFamily="34" charset="0"/>
                  <a:ea typeface="华文楷体" panose="02010600040101010101" pitchFamily="2" charset="-122"/>
                </a:rPr>
                <a:t>内存</a:t>
              </a:r>
              <a:endParaRPr lang="zh-CN" altLang="en-US" sz="2400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519" name="Rectangle 12"/>
            <p:cNvSpPr>
              <a:spLocks noChangeArrowheads="1"/>
            </p:cNvSpPr>
            <p:nvPr/>
          </p:nvSpPr>
          <p:spPr bwMode="auto">
            <a:xfrm>
              <a:off x="567" y="2296"/>
              <a:ext cx="907" cy="544"/>
            </a:xfrm>
            <a:prstGeom prst="rect">
              <a:avLst/>
            </a:prstGeom>
            <a:gradFill rotWithShape="1">
              <a:gsLst>
                <a:gs pos="0">
                  <a:srgbClr val="33CCCC">
                    <a:alpha val="65999"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Calibri" panose="020F0502020204030204" pitchFamily="34" charset="0"/>
                  <a:ea typeface="华文楷体" panose="02010600040101010101" pitchFamily="2" charset="-122"/>
                </a:rPr>
                <a:t>100</a:t>
              </a:r>
              <a:endParaRPr lang="en-US" altLang="zh-CN" sz="2000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520" name="Text Box 13"/>
            <p:cNvSpPr txBox="1">
              <a:spLocks noChangeArrowheads="1"/>
            </p:cNvSpPr>
            <p:nvPr/>
          </p:nvSpPr>
          <p:spPr bwMode="auto">
            <a:xfrm>
              <a:off x="839" y="2024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Calibri" panose="020F0502020204030204" pitchFamily="34" charset="0"/>
                  <a:ea typeface="华文楷体" panose="02010600040101010101" pitchFamily="2" charset="-122"/>
                </a:rPr>
                <a:t>num</a:t>
              </a:r>
              <a:endParaRPr lang="en-US" altLang="zh-CN" sz="2000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521" name="Text Box 14"/>
            <p:cNvSpPr txBox="1">
              <a:spLocks noChangeArrowheads="1"/>
            </p:cNvSpPr>
            <p:nvPr/>
          </p:nvSpPr>
          <p:spPr bwMode="auto">
            <a:xfrm>
              <a:off x="794" y="2886"/>
              <a:ext cx="6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Calibri" panose="020F0502020204030204" pitchFamily="34" charset="0"/>
                  <a:ea typeface="华文楷体" panose="02010600040101010101" pitchFamily="2" charset="-122"/>
                </a:rPr>
                <a:t>FF7C</a:t>
              </a:r>
              <a:endParaRPr lang="en-US" altLang="zh-CN" sz="2000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522" name="Rectangle 15"/>
            <p:cNvSpPr>
              <a:spLocks noChangeArrowheads="1"/>
            </p:cNvSpPr>
            <p:nvPr/>
          </p:nvSpPr>
          <p:spPr bwMode="auto">
            <a:xfrm>
              <a:off x="2563" y="2296"/>
              <a:ext cx="771" cy="454"/>
            </a:xfrm>
            <a:prstGeom prst="rect">
              <a:avLst/>
            </a:prstGeom>
            <a:gradFill rotWithShape="1">
              <a:gsLst>
                <a:gs pos="0">
                  <a:srgbClr val="33CCCC">
                    <a:alpha val="64000"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US" altLang="zh-CN" sz="2000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523" name="Text Box 16"/>
            <p:cNvSpPr txBox="1">
              <a:spLocks noChangeArrowheads="1"/>
            </p:cNvSpPr>
            <p:nvPr/>
          </p:nvSpPr>
          <p:spPr bwMode="auto">
            <a:xfrm>
              <a:off x="2563" y="1979"/>
              <a:ext cx="7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Calibri" panose="020F0502020204030204" pitchFamily="34" charset="0"/>
                  <a:ea typeface="华文楷体" panose="02010600040101010101" pitchFamily="2" charset="-122"/>
                </a:rPr>
                <a:t>ptrnum</a:t>
              </a:r>
              <a:endParaRPr lang="en-US" altLang="zh-CN" sz="2000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00369" name="Text Box 17"/>
          <p:cNvSpPr txBox="1">
            <a:spLocks noChangeArrowheads="1"/>
          </p:cNvSpPr>
          <p:nvPr/>
        </p:nvSpPr>
        <p:spPr bwMode="auto">
          <a:xfrm>
            <a:off x="6948488" y="3716338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Calibri" panose="020F0502020204030204" pitchFamily="34" charset="0"/>
                <a:ea typeface="华文楷体" panose="02010600040101010101" pitchFamily="2" charset="-122"/>
              </a:rPr>
              <a:t>指针</a:t>
            </a:r>
            <a:endParaRPr lang="zh-CN" altLang="en-US" sz="2400" b="1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0371" name="Line 19"/>
          <p:cNvSpPr>
            <a:spLocks noChangeShapeType="1"/>
          </p:cNvSpPr>
          <p:nvPr/>
        </p:nvSpPr>
        <p:spPr bwMode="auto">
          <a:xfrm flipH="1">
            <a:off x="3563938" y="4005263"/>
            <a:ext cx="16573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0372" name="Oval 20"/>
          <p:cNvSpPr>
            <a:spLocks noChangeArrowheads="1"/>
          </p:cNvSpPr>
          <p:nvPr/>
        </p:nvSpPr>
        <p:spPr bwMode="auto">
          <a:xfrm>
            <a:off x="2339975" y="4508500"/>
            <a:ext cx="1081088" cy="5238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 b="1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0373" name="Text Box 21"/>
          <p:cNvSpPr txBox="1">
            <a:spLocks noChangeArrowheads="1"/>
          </p:cNvSpPr>
          <p:nvPr/>
        </p:nvSpPr>
        <p:spPr bwMode="auto">
          <a:xfrm>
            <a:off x="5435600" y="3789363"/>
            <a:ext cx="914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Calibri" panose="020F0502020204030204" pitchFamily="34" charset="0"/>
                <a:ea typeface="华文楷体" panose="02010600040101010101" pitchFamily="2" charset="-122"/>
              </a:rPr>
              <a:t>FF7C</a:t>
            </a:r>
            <a:endParaRPr lang="en-US" altLang="zh-CN" sz="2000" b="1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cxnSp>
        <p:nvCxnSpPr>
          <p:cNvPr id="100374" name="AutoShape 22"/>
          <p:cNvCxnSpPr>
            <a:cxnSpLocks noChangeShapeType="1"/>
          </p:cNvCxnSpPr>
          <p:nvPr/>
        </p:nvCxnSpPr>
        <p:spPr bwMode="auto">
          <a:xfrm rot="5400000" flipH="1" flipV="1">
            <a:off x="4305300" y="3336925"/>
            <a:ext cx="585788" cy="2643188"/>
          </a:xfrm>
          <a:prstGeom prst="curvedConnector3">
            <a:avLst>
              <a:gd name="adj1" fmla="val -48782"/>
            </a:avLst>
          </a:prstGeom>
          <a:noFill/>
          <a:ln w="38100">
            <a:solidFill>
              <a:srgbClr val="FF0000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100377" name="WordArt 25"/>
          <p:cNvSpPr>
            <a:spLocks noChangeArrowheads="1" noChangeShapeType="1" noTextEdit="1"/>
          </p:cNvSpPr>
          <p:nvPr/>
        </p:nvSpPr>
        <p:spPr bwMode="auto">
          <a:xfrm>
            <a:off x="1187450" y="1196975"/>
            <a:ext cx="863600" cy="1143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200" b="1" kern="10" dirty="0">
                <a:gradFill rotWithShape="1">
                  <a:gsLst>
                    <a:gs pos="0">
                      <a:srgbClr val="99FF66"/>
                    </a:gs>
                    <a:gs pos="100000">
                      <a:schemeClr val="hlink"/>
                    </a:gs>
                  </a:gsLst>
                  <a:path path="rect">
                    <a:fillToRect l="50000" t="50000" r="50000" b="50000"/>
                  </a:path>
                </a:gradFill>
                <a:latin typeface="Calibri" panose="020F0502020204030204" pitchFamily="34" charset="0"/>
                <a:ea typeface="华文楷体" panose="02010600040101010101" pitchFamily="2" charset="-122"/>
              </a:rPr>
              <a:t>&amp;</a:t>
            </a:r>
            <a:endParaRPr lang="zh-CN" altLang="en-US" sz="3200" b="1" kern="10" dirty="0">
              <a:gradFill rotWithShape="1">
                <a:gsLst>
                  <a:gs pos="0">
                    <a:srgbClr val="99FF66"/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98BC4-4F4C-440B-AB6D-AE5FA873F9DD}" type="slidenum">
              <a:rPr lang="en-US" altLang="zh-CN" smtClean="0">
                <a:latin typeface="Calibri" panose="020F0502020204030204" pitchFamily="34" charset="0"/>
                <a:ea typeface="华文楷体" panose="02010600040101010101" pitchFamily="2" charset="-122"/>
              </a:rPr>
            </a:fld>
            <a:endParaRPr lang="en-US" altLang="zh-CN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003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2239E-6 C 0.00903 0.03562 0.03368 0.09598 0.0566 0.10453 C 0.08091 0.11355 0.13125 0.12396 0.13125 0.12489 C 0.1816 0.15611 0.24358 0.14755 0.29618 0.15148 C 0.32483 0.14917 0.329 0.14917 0.34948 0.13969 C 0.35955 0.12489 0.35764 0.12257 0.36441 0.10453 C 0.36702 0.08719 0.37552 0.07493 0.38577 0.06984 C 0.34948 0.06799 0.31459 0.07008 0.27952 0.06522 C 0.27761 0.06499 0.27761 0.05342 0.27761 0.05412 L 0.29393 0.0377 " pathEditMode="relative" rAng="0" ptsTypes="ffffffffAA">
                                      <p:cBhvr>
                                        <p:cTn id="20" dur="2000" fill="hold"/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88" y="77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0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nimBg="1" autoUpdateAnimBg="0"/>
      <p:bldP spid="100358" grpId="0" animBg="1"/>
      <p:bldP spid="100369" grpId="0" autoUpdateAnimBg="0"/>
      <p:bldP spid="100371" grpId="0" animBg="1"/>
      <p:bldP spid="100372" grpId="0" animBg="1"/>
      <p:bldP spid="100373" grpId="0"/>
      <p:bldP spid="100377" grpId="0" animBg="1"/>
      <p:bldP spid="100377" grpId="1" animBg="1"/>
      <p:bldP spid="100377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>
                <a:latin typeface="Calibri" panose="020F0502020204030204" pitchFamily="34" charset="0"/>
                <a:ea typeface="华文楷体" panose="02010600040101010101" pitchFamily="2" charset="-122"/>
              </a:rPr>
              <a:t>与指针相关的运算符</a:t>
            </a:r>
            <a:endParaRPr lang="en-US" altLang="zh-CN" b="1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755650" y="1343025"/>
            <a:ext cx="2527359" cy="1200329"/>
          </a:xfrm>
          <a:prstGeom prst="rect">
            <a:avLst/>
          </a:prstGeom>
          <a:gradFill rotWithShape="1">
            <a:gsLst>
              <a:gs pos="0">
                <a:srgbClr val="33CCCC">
                  <a:alpha val="53998"/>
                </a:srgbClr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8000"/>
            </a:solidFill>
            <a:miter lim="800000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accent2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int num, *ptrnum;</a:t>
            </a:r>
            <a:endParaRPr lang="en-US" altLang="zh-CN" sz="2400" b="1">
              <a:solidFill>
                <a:schemeClr val="accent2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eaLnBrk="1" hangingPunct="1"/>
            <a:r>
              <a:rPr lang="en-US" altLang="zh-CN" sz="2400" b="1">
                <a:solidFill>
                  <a:schemeClr val="accent2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ptrnum = &amp;num;</a:t>
            </a:r>
            <a:endParaRPr lang="en-US" altLang="zh-CN" sz="2400" b="1">
              <a:solidFill>
                <a:schemeClr val="accent2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eaLnBrk="1" hangingPunct="1"/>
            <a:r>
              <a:rPr lang="en-US" altLang="zh-CN" sz="2400" b="1">
                <a:solidFill>
                  <a:schemeClr val="accent2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*ptrnum=15; </a:t>
            </a:r>
            <a:endParaRPr lang="en-US" altLang="zh-CN" sz="2400" b="1">
              <a:solidFill>
                <a:schemeClr val="accent2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5477" name="WordArt 5"/>
          <p:cNvSpPr>
            <a:spLocks noChangeArrowheads="1" noChangeShapeType="1" noTextEdit="1"/>
          </p:cNvSpPr>
          <p:nvPr/>
        </p:nvSpPr>
        <p:spPr bwMode="auto">
          <a:xfrm>
            <a:off x="5003800" y="1557338"/>
            <a:ext cx="3429000" cy="485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间接运算符</a:t>
            </a:r>
            <a:endParaRPr lang="zh-CN" altLang="en-US" sz="3600" b="1" kern="10" dirty="0">
              <a:ln w="9525">
                <a:solidFill>
                  <a:srgbClr val="000000"/>
                </a:solidFill>
                <a:round/>
              </a:ln>
              <a:solidFill>
                <a:srgbClr val="FF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5488" name="Oval 16"/>
          <p:cNvSpPr>
            <a:spLocks noChangeArrowheads="1"/>
          </p:cNvSpPr>
          <p:nvPr/>
        </p:nvSpPr>
        <p:spPr bwMode="auto">
          <a:xfrm>
            <a:off x="1907704" y="2060575"/>
            <a:ext cx="863600" cy="5238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 b="1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2" name="Group 21"/>
          <p:cNvGrpSpPr/>
          <p:nvPr/>
        </p:nvGrpSpPr>
        <p:grpSpPr bwMode="auto">
          <a:xfrm>
            <a:off x="1763713" y="2852738"/>
            <a:ext cx="6264275" cy="3336925"/>
            <a:chOff x="1111" y="1797"/>
            <a:chExt cx="3946" cy="2102"/>
          </a:xfrm>
        </p:grpSpPr>
        <p:grpSp>
          <p:nvGrpSpPr>
            <p:cNvPr id="22539" name="Group 19"/>
            <p:cNvGrpSpPr/>
            <p:nvPr/>
          </p:nvGrpSpPr>
          <p:grpSpPr bwMode="auto">
            <a:xfrm>
              <a:off x="1111" y="1797"/>
              <a:ext cx="3946" cy="2102"/>
              <a:chOff x="1111" y="1797"/>
              <a:chExt cx="3946" cy="2102"/>
            </a:xfrm>
          </p:grpSpPr>
          <p:grpSp>
            <p:nvGrpSpPr>
              <p:cNvPr id="22541" name="Group 6"/>
              <p:cNvGrpSpPr/>
              <p:nvPr/>
            </p:nvGrpSpPr>
            <p:grpSpPr bwMode="auto">
              <a:xfrm>
                <a:off x="1111" y="1797"/>
                <a:ext cx="3221" cy="2102"/>
                <a:chOff x="340" y="1797"/>
                <a:chExt cx="3221" cy="2102"/>
              </a:xfrm>
            </p:grpSpPr>
            <p:sp>
              <p:nvSpPr>
                <p:cNvPr id="22544" name="Rectangle 7"/>
                <p:cNvSpPr>
                  <a:spLocks noChangeArrowheads="1"/>
                </p:cNvSpPr>
                <p:nvPr/>
              </p:nvSpPr>
              <p:spPr bwMode="auto">
                <a:xfrm>
                  <a:off x="431" y="1797"/>
                  <a:ext cx="3130" cy="176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254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40" y="3611"/>
                  <a:ext cx="8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400" b="1"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内存</a:t>
                  </a:r>
                  <a:endParaRPr lang="zh-CN" altLang="en-US" sz="2400" b="1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2546" name="Rectangle 9"/>
                <p:cNvSpPr>
                  <a:spLocks noChangeArrowheads="1"/>
                </p:cNvSpPr>
                <p:nvPr/>
              </p:nvSpPr>
              <p:spPr bwMode="auto">
                <a:xfrm>
                  <a:off x="567" y="2296"/>
                  <a:ext cx="907" cy="544"/>
                </a:xfrm>
                <a:prstGeom prst="rect">
                  <a:avLst/>
                </a:prstGeom>
                <a:gradFill rotWithShape="1">
                  <a:gsLst>
                    <a:gs pos="0">
                      <a:srgbClr val="9DEFF1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100</a:t>
                  </a:r>
                  <a:endParaRPr lang="en-US" altLang="zh-CN" sz="2000" b="1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254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839" y="2024"/>
                  <a:ext cx="49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num</a:t>
                  </a:r>
                  <a:endParaRPr lang="en-US" altLang="zh-CN" sz="2000" b="1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254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794" y="2886"/>
                  <a:ext cx="6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FF7C</a:t>
                  </a:r>
                  <a:endParaRPr lang="en-US" altLang="zh-CN" sz="2000" b="1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2549" name="Rectangle 12"/>
                <p:cNvSpPr>
                  <a:spLocks noChangeArrowheads="1"/>
                </p:cNvSpPr>
                <p:nvPr/>
              </p:nvSpPr>
              <p:spPr bwMode="auto">
                <a:xfrm>
                  <a:off x="2563" y="2296"/>
                  <a:ext cx="771" cy="454"/>
                </a:xfrm>
                <a:prstGeom prst="rect">
                  <a:avLst/>
                </a:prstGeom>
                <a:gradFill rotWithShape="1">
                  <a:gsLst>
                    <a:gs pos="0">
                      <a:srgbClr val="9DEFF1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en-US" altLang="zh-CN" sz="2000" b="1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255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563" y="1979"/>
                  <a:ext cx="77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ptrnum</a:t>
                  </a:r>
                  <a:endParaRPr lang="en-US" altLang="zh-CN" sz="2000" b="1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2542" name="Text Box 14"/>
              <p:cNvSpPr txBox="1">
                <a:spLocks noChangeArrowheads="1"/>
              </p:cNvSpPr>
              <p:nvPr/>
            </p:nvSpPr>
            <p:spPr bwMode="auto">
              <a:xfrm>
                <a:off x="4377" y="2341"/>
                <a:ext cx="6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>
                    <a:latin typeface="Calibri" panose="020F0502020204030204" pitchFamily="34" charset="0"/>
                    <a:ea typeface="华文楷体" panose="02010600040101010101" pitchFamily="2" charset="-122"/>
                  </a:rPr>
                  <a:t>指针</a:t>
                </a:r>
                <a:endParaRPr lang="zh-CN" altLang="en-US" sz="2400" b="1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2543" name="Line 15"/>
              <p:cNvSpPr>
                <a:spLocks noChangeShapeType="1"/>
              </p:cNvSpPr>
              <p:nvPr/>
            </p:nvSpPr>
            <p:spPr bwMode="auto">
              <a:xfrm flipH="1">
                <a:off x="2245" y="2523"/>
                <a:ext cx="104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2540" name="Text Box 17"/>
            <p:cNvSpPr txBox="1">
              <a:spLocks noChangeArrowheads="1"/>
            </p:cNvSpPr>
            <p:nvPr/>
          </p:nvSpPr>
          <p:spPr bwMode="auto">
            <a:xfrm>
              <a:off x="3424" y="2387"/>
              <a:ext cx="57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Calibri" panose="020F0502020204030204" pitchFamily="34" charset="0"/>
                  <a:ea typeface="华文楷体" panose="02010600040101010101" pitchFamily="2" charset="-122"/>
                </a:rPr>
                <a:t>FF7C</a:t>
              </a:r>
              <a:endParaRPr lang="en-US" altLang="zh-CN" sz="2000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cxnSp>
        <p:nvCxnSpPr>
          <p:cNvPr id="105490" name="AutoShape 18"/>
          <p:cNvCxnSpPr>
            <a:cxnSpLocks noChangeShapeType="1"/>
            <a:stCxn id="105488" idx="2"/>
            <a:endCxn id="22546" idx="1"/>
          </p:cNvCxnSpPr>
          <p:nvPr/>
        </p:nvCxnSpPr>
        <p:spPr bwMode="auto">
          <a:xfrm rot="10800000" flipH="1" flipV="1">
            <a:off x="1907704" y="2322513"/>
            <a:ext cx="216372" cy="1754188"/>
          </a:xfrm>
          <a:prstGeom prst="curvedConnector3">
            <a:avLst>
              <a:gd name="adj1" fmla="val -105651"/>
            </a:avLst>
          </a:prstGeom>
          <a:noFill/>
          <a:ln w="38100">
            <a:solidFill>
              <a:srgbClr val="FF0000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105492" name="Text Box 20"/>
          <p:cNvSpPr txBox="1">
            <a:spLocks noChangeArrowheads="1"/>
          </p:cNvSpPr>
          <p:nvPr/>
        </p:nvSpPr>
        <p:spPr bwMode="auto">
          <a:xfrm>
            <a:off x="2339975" y="3860800"/>
            <a:ext cx="914400" cy="476250"/>
          </a:xfrm>
          <a:prstGeom prst="rect">
            <a:avLst/>
          </a:prstGeom>
          <a:gradFill rotWithShape="1">
            <a:gsLst>
              <a:gs pos="0">
                <a:srgbClr val="A1E9D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latin typeface="Calibri" panose="020F0502020204030204" pitchFamily="34" charset="0"/>
                <a:ea typeface="华文楷体" panose="02010600040101010101" pitchFamily="2" charset="-122"/>
              </a:rPr>
              <a:t>15</a:t>
            </a:r>
            <a:endParaRPr lang="en-US" altLang="zh-CN" sz="2000" b="1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5494" name="WordArt 22"/>
          <p:cNvSpPr>
            <a:spLocks noChangeArrowheads="1" noChangeShapeType="1" noTextEdit="1"/>
          </p:cNvSpPr>
          <p:nvPr/>
        </p:nvSpPr>
        <p:spPr bwMode="auto">
          <a:xfrm>
            <a:off x="1187450" y="1196975"/>
            <a:ext cx="863600" cy="1143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200" b="1" kern="10">
                <a:gradFill rotWithShape="1">
                  <a:gsLst>
                    <a:gs pos="0">
                      <a:srgbClr val="99FF66"/>
                    </a:gs>
                    <a:gs pos="100000">
                      <a:schemeClr val="hlink"/>
                    </a:gs>
                  </a:gsLst>
                  <a:path path="rect">
                    <a:fillToRect l="50000" t="50000" r="50000" b="50000"/>
                  </a:path>
                </a:gradFill>
                <a:latin typeface="Calibri" panose="020F0502020204030204" pitchFamily="34" charset="0"/>
                <a:ea typeface="华文楷体" panose="02010600040101010101" pitchFamily="2" charset="-122"/>
              </a:rPr>
              <a:t>*</a:t>
            </a:r>
            <a:endParaRPr lang="zh-CN" altLang="en-US" sz="3200" b="1" kern="10">
              <a:gradFill rotWithShape="1">
                <a:gsLst>
                  <a:gs pos="0">
                    <a:srgbClr val="99FF66"/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98BC4-4F4C-440B-AB6D-AE5FA873F9DD}" type="slidenum">
              <a:rPr lang="en-US" altLang="zh-CN" smtClean="0">
                <a:latin typeface="Calibri" panose="020F0502020204030204" pitchFamily="34" charset="0"/>
                <a:ea typeface="华文楷体" panose="02010600040101010101" pitchFamily="2" charset="-122"/>
              </a:rPr>
            </a:fld>
            <a:endParaRPr lang="en-US" altLang="zh-CN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054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054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2239E-6 C 0.00903 0.03562 0.03368 0.09598 0.0566 0.10453 C 0.08091 0.11355 0.13125 0.12396 0.13125 0.12489 C 0.1816 0.15611 0.24358 0.14755 0.29618 0.15148 C 0.32483 0.14917 0.329 0.14917 0.34948 0.13969 C 0.35955 0.12489 0.35764 0.12257 0.36441 0.10453 C 0.36702 0.08719 0.37552 0.07493 0.38577 0.06984 C 0.34948 0.06799 0.31459 0.07008 0.27952 0.06522 C 0.27761 0.06499 0.27761 0.05342 0.27761 0.05412 L 0.29393 0.0377 " pathEditMode="relative" rAng="0" ptsTypes="ffffffffAA">
                                      <p:cBhvr>
                                        <p:cTn id="20" dur="2000" fill="hold"/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88" y="77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animBg="1" autoUpdateAnimBg="0"/>
      <p:bldP spid="105477" grpId="0" animBg="1"/>
      <p:bldP spid="105488" grpId="0" animBg="1"/>
      <p:bldP spid="105492" grpId="0" animBg="1"/>
      <p:bldP spid="105494" grpId="0" animBg="1"/>
      <p:bldP spid="105494" grpId="1" animBg="1"/>
      <p:bldP spid="105494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>
                <a:latin typeface="Calibri" panose="020F0502020204030204" pitchFamily="34" charset="0"/>
                <a:ea typeface="华文楷体" panose="02010600040101010101" pitchFamily="2" charset="-122"/>
              </a:rPr>
              <a:t>关于</a:t>
            </a:r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</a:rPr>
              <a:t>&amp;</a:t>
            </a:r>
            <a:r>
              <a:rPr lang="zh-CN" altLang="en-US" b="1" dirty="0">
                <a:latin typeface="Calibri" panose="020F0502020204030204" pitchFamily="34" charset="0"/>
                <a:ea typeface="华文楷体" panose="02010600040101010101" pitchFamily="2" charset="-122"/>
              </a:rPr>
              <a:t>和*的理解</a:t>
            </a:r>
            <a:endParaRPr lang="en-US" altLang="zh-CN" b="1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8229600" cy="4968453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kumimoji="1" lang="en-US" altLang="zh-CN" b="1" dirty="0">
                <a:latin typeface="Calibri" panose="020F0502020204030204" pitchFamily="34" charset="0"/>
                <a:ea typeface="华文楷体" panose="02010600040101010101" pitchFamily="2" charset="-122"/>
              </a:rPr>
              <a:t>&amp;</a:t>
            </a:r>
            <a:r>
              <a:rPr kumimoji="1" lang="zh-CN" altLang="en-US" b="1" dirty="0">
                <a:latin typeface="Calibri" panose="020F0502020204030204" pitchFamily="34" charset="0"/>
                <a:ea typeface="华文楷体" panose="02010600040101010101" pitchFamily="2" charset="-122"/>
              </a:rPr>
              <a:t>的含义</a:t>
            </a:r>
            <a:r>
              <a:rPr kumimoji="1" lang="en-US" altLang="zh-CN" b="1" dirty="0">
                <a:latin typeface="Calibri" panose="020F0502020204030204" pitchFamily="34" charset="0"/>
                <a:ea typeface="华文楷体" panose="02010600040101010101" pitchFamily="2" charset="-122"/>
              </a:rPr>
              <a:t>: </a:t>
            </a:r>
            <a:r>
              <a:rPr kumimoji="1" lang="zh-CN" altLang="en-US" b="1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取变量的地址</a:t>
            </a:r>
            <a:endParaRPr kumimoji="1" lang="zh-CN" altLang="en-US" b="1" dirty="0">
              <a:solidFill>
                <a:srgbClr val="0000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eaLnBrk="1" hangingPunct="1"/>
            <a:r>
              <a:rPr kumimoji="1" lang="zh-CN" altLang="en-US" b="1" dirty="0">
                <a:latin typeface="Calibri" panose="020F0502020204030204" pitchFamily="34" charset="0"/>
                <a:ea typeface="华文楷体" panose="02010600040101010101" pitchFamily="2" charset="-122"/>
              </a:rPr>
              <a:t>*的含义</a:t>
            </a:r>
            <a:r>
              <a:rPr kumimoji="1" lang="en-US" altLang="zh-CN" b="1" dirty="0">
                <a:latin typeface="Calibri" panose="020F0502020204030204" pitchFamily="34" charset="0"/>
                <a:ea typeface="华文楷体" panose="02010600040101010101" pitchFamily="2" charset="-122"/>
              </a:rPr>
              <a:t>:</a:t>
            </a:r>
            <a:r>
              <a:rPr kumimoji="1" lang="en-US" altLang="zh-CN" b="1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kumimoji="1" lang="zh-CN" altLang="en-US" b="1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取</a:t>
            </a:r>
            <a:r>
              <a:rPr kumimoji="1"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指针</a:t>
            </a:r>
            <a:r>
              <a:rPr kumimoji="1" lang="zh-CN" altLang="en-US" b="1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所指向变量的内容</a:t>
            </a:r>
            <a:endParaRPr kumimoji="1" lang="zh-CN" altLang="en-US" b="1" dirty="0">
              <a:solidFill>
                <a:srgbClr val="0000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eaLnBrk="1" hangingPunct="1"/>
            <a:r>
              <a:rPr kumimoji="1" lang="en-US" altLang="zh-CN" b="1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int i; </a:t>
            </a:r>
            <a:endParaRPr kumimoji="1" lang="en-US" altLang="zh-CN" b="1" dirty="0">
              <a:solidFill>
                <a:srgbClr val="0000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b="1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	int * i_pointer;</a:t>
            </a:r>
            <a:endParaRPr kumimoji="1" lang="en-US" altLang="zh-CN" b="1" dirty="0">
              <a:solidFill>
                <a:srgbClr val="0000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b="1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	i_pointer=&amp;i;</a:t>
            </a:r>
            <a:endParaRPr kumimoji="1" lang="en-US" altLang="zh-CN" b="1" dirty="0">
              <a:solidFill>
                <a:srgbClr val="0000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b="1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	</a:t>
            </a:r>
            <a:r>
              <a:rPr kumimoji="1"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//i_pointer-----</a:t>
            </a:r>
            <a:r>
              <a:rPr kumimoji="1"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指针变量，它的内容是地址</a:t>
            </a:r>
            <a:endParaRPr kumimoji="1" lang="zh-CN" altLang="en-US" b="1" dirty="0">
              <a:solidFill>
                <a:schemeClr val="hlink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	</a:t>
            </a:r>
            <a:r>
              <a:rPr kumimoji="1"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//*i_pointer----</a:t>
            </a:r>
            <a:r>
              <a:rPr kumimoji="1"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与</a:t>
            </a:r>
            <a:r>
              <a:rPr kumimoji="1"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</a:t>
            </a:r>
            <a:r>
              <a:rPr kumimoji="1"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等同，它的内容是数据</a:t>
            </a:r>
            <a:endParaRPr kumimoji="1" lang="zh-CN" altLang="en-US" b="1" dirty="0">
              <a:solidFill>
                <a:schemeClr val="hlink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	</a:t>
            </a:r>
            <a:r>
              <a:rPr kumimoji="1"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//&amp;i_pointer---</a:t>
            </a:r>
            <a:r>
              <a:rPr kumimoji="1"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指针变量的地址</a:t>
            </a:r>
            <a:r>
              <a:rPr kumimoji="1"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(</a:t>
            </a:r>
            <a:r>
              <a:rPr kumimoji="1"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指针的指针</a:t>
            </a:r>
            <a:r>
              <a:rPr kumimoji="1"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)</a:t>
            </a:r>
            <a:endParaRPr kumimoji="1" lang="en-US" altLang="zh-CN" b="1" dirty="0">
              <a:solidFill>
                <a:schemeClr val="hlink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98BC4-4F4C-440B-AB6D-AE5FA873F9DD}" type="slidenum">
              <a:rPr lang="en-US" altLang="zh-CN" smtClean="0">
                <a:latin typeface="Calibri" panose="020F0502020204030204" pitchFamily="34" charset="0"/>
                <a:ea typeface="华文楷体" panose="02010600040101010101" pitchFamily="2" charset="-122"/>
              </a:rPr>
            </a:fld>
            <a:endParaRPr lang="en-US" altLang="zh-CN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500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500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500"/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109145"/>
            <a:ext cx="4139952" cy="583552"/>
          </a:xfrm>
          <a:solidFill>
            <a:srgbClr val="FFFF00"/>
          </a:solidFill>
        </p:spPr>
        <p:txBody>
          <a:bodyPr/>
          <a:lstStyle/>
          <a:p>
            <a:pPr algn="ctr" eaLnBrk="1" hangingPunct="1"/>
            <a:r>
              <a:rPr lang="zh-CN" altLang="en-US" sz="3200" b="1" dirty="0">
                <a:latin typeface="Calibri" panose="020F0502020204030204" pitchFamily="34" charset="0"/>
                <a:ea typeface="华文楷体" panose="02010600040101010101" pitchFamily="2" charset="-122"/>
              </a:rPr>
              <a:t>使用</a:t>
            </a:r>
            <a:r>
              <a:rPr lang="en-US" sz="3200" b="1" dirty="0" err="1">
                <a:latin typeface="Calibri" panose="020F0502020204030204" pitchFamily="34" charset="0"/>
                <a:ea typeface="华文楷体" panose="02010600040101010101" pitchFamily="2" charset="-122"/>
              </a:rPr>
              <a:t>指针</a:t>
            </a:r>
            <a:r>
              <a:rPr lang="zh-CN" altLang="en-US" sz="3200" b="1" dirty="0">
                <a:latin typeface="Calibri" panose="020F0502020204030204" pitchFamily="34" charset="0"/>
                <a:ea typeface="华文楷体" panose="02010600040101010101" pitchFamily="2" charset="-122"/>
              </a:rPr>
              <a:t>的几点说明</a:t>
            </a:r>
            <a:endParaRPr lang="zh-CN" altLang="en-US" sz="3200" b="1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19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63575" y="1339851"/>
            <a:ext cx="8229600" cy="3673326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指针变量的</a:t>
            </a: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命名规则</a:t>
            </a: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和其他变量的命名规则一样（</a:t>
            </a: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标识符</a:t>
            </a: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）</a:t>
            </a:r>
            <a:endParaRPr lang="zh-CN" altLang="en-US" sz="2400" b="1" dirty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指针不能与现有变量同名</a:t>
            </a:r>
            <a:r>
              <a:rPr 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endParaRPr lang="zh-CN" altLang="en-US" sz="2400" b="1" dirty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指针可存放</a:t>
            </a:r>
            <a:r>
              <a:rPr 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C </a:t>
            </a: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语言中的</a:t>
            </a: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任何</a:t>
            </a: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基本数据类型、数组和其他所有高级数据结构的</a:t>
            </a: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地址</a:t>
            </a:r>
            <a:endParaRPr lang="zh-CN" altLang="en-US" sz="2400" b="1" dirty="0">
              <a:solidFill>
                <a:srgbClr val="FF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若指针已声明为指向某种类型数据的地址，则它不能用于存储其他类型数据的地址</a:t>
            </a:r>
            <a:endParaRPr lang="zh-CN" altLang="en-US" sz="2400" b="1" dirty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应先为指针</a:t>
            </a: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指定一个地址</a:t>
            </a: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后，才能在语句中使用指针</a:t>
            </a:r>
            <a:endParaRPr lang="en-US" sz="2400" b="1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98BC4-4F4C-440B-AB6D-AE5FA873F9DD}" type="slidenum">
              <a:rPr lang="en-US" altLang="zh-CN" smtClean="0">
                <a:latin typeface="Calibri" panose="020F0502020204030204" pitchFamily="34" charset="0"/>
                <a:ea typeface="华文楷体" panose="02010600040101010101" pitchFamily="2" charset="-122"/>
              </a:rPr>
            </a:fld>
            <a:endParaRPr lang="en-US" altLang="zh-CN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1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1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1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1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1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1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34975" y="130969"/>
            <a:ext cx="82296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b="1" kern="0" dirty="0">
                <a:solidFill>
                  <a:srgbClr val="000000"/>
                </a:solidFill>
                <a:latin typeface="微软雅黑" panose="020B0503020204020204" pitchFamily="34" charset="-122"/>
              </a:rPr>
              <a:t>指针与数组</a:t>
            </a:r>
            <a:endParaRPr lang="zh-CN" altLang="en-US" b="1" kern="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1042988" y="2708275"/>
            <a:ext cx="1855787" cy="835025"/>
          </a:xfrm>
          <a:prstGeom prst="rect">
            <a:avLst/>
          </a:prstGeom>
          <a:solidFill>
            <a:srgbClr val="FFC000"/>
          </a:solidFill>
          <a:ln w="12700" algn="ctr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v-SE" altLang="zh-CN" sz="2400" b="1" dirty="0">
                <a:solidFill>
                  <a:srgbClr val="0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int a[5],*pa;</a:t>
            </a:r>
            <a:endParaRPr lang="sv-SE" altLang="zh-CN" sz="2400" b="1" dirty="0">
              <a:solidFill>
                <a:srgbClr val="000000"/>
              </a:solidFill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v-SE" altLang="zh-CN" sz="2400" b="1" dirty="0">
                <a:solidFill>
                  <a:srgbClr val="0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pa=a;</a:t>
            </a:r>
            <a:r>
              <a:rPr lang="en-US" altLang="zh-CN" sz="2400" b="1" dirty="0">
                <a:solidFill>
                  <a:srgbClr val="996633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endParaRPr lang="en-US" altLang="zh-CN" sz="2400" b="1" dirty="0">
              <a:solidFill>
                <a:srgbClr val="996633"/>
              </a:solidFill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grpSp>
        <p:nvGrpSpPr>
          <p:cNvPr id="6" name="Group 22"/>
          <p:cNvGrpSpPr/>
          <p:nvPr/>
        </p:nvGrpSpPr>
        <p:grpSpPr bwMode="auto">
          <a:xfrm>
            <a:off x="5651500" y="1771650"/>
            <a:ext cx="1524000" cy="2717800"/>
            <a:chOff x="3560" y="2341"/>
            <a:chExt cx="960" cy="1712"/>
          </a:xfrm>
        </p:grpSpPr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3560" y="2341"/>
              <a:ext cx="960" cy="34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>
              <a:off x="3560" y="2683"/>
              <a:ext cx="960" cy="34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3560" y="3026"/>
              <a:ext cx="960" cy="34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auto">
            <a:xfrm>
              <a:off x="3560" y="3368"/>
              <a:ext cx="960" cy="34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Rectangle 27"/>
            <p:cNvSpPr>
              <a:spLocks noChangeArrowheads="1"/>
            </p:cNvSpPr>
            <p:nvPr/>
          </p:nvSpPr>
          <p:spPr bwMode="auto">
            <a:xfrm>
              <a:off x="3560" y="3711"/>
              <a:ext cx="960" cy="34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7235825" y="1844675"/>
            <a:ext cx="647700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996633"/>
                </a:solidFill>
                <a:ea typeface="微软雅黑" panose="020B0503020204020204" pitchFamily="34" charset="-122"/>
              </a:rPr>
              <a:t>a[0]</a:t>
            </a:r>
            <a:endParaRPr lang="en-US" altLang="zh-CN" sz="2000" b="1" dirty="0">
              <a:solidFill>
                <a:srgbClr val="996633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7235825" y="2420938"/>
            <a:ext cx="647700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996633"/>
                </a:solidFill>
                <a:ea typeface="微软雅黑" panose="020B0503020204020204" pitchFamily="34" charset="-122"/>
              </a:rPr>
              <a:t>a[1]</a:t>
            </a:r>
            <a:endParaRPr lang="en-US" altLang="zh-CN" sz="2000" b="1" dirty="0">
              <a:solidFill>
                <a:srgbClr val="996633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7235825" y="2924175"/>
            <a:ext cx="647700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996633"/>
                </a:solidFill>
                <a:ea typeface="微软雅黑" panose="020B0503020204020204" pitchFamily="34" charset="-122"/>
              </a:rPr>
              <a:t>a[2]</a:t>
            </a:r>
            <a:endParaRPr lang="en-US" altLang="zh-CN" sz="2000" b="1" dirty="0">
              <a:solidFill>
                <a:srgbClr val="996633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7235825" y="3500438"/>
            <a:ext cx="647700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996633"/>
                </a:solidFill>
                <a:ea typeface="微软雅黑" panose="020B0503020204020204" pitchFamily="34" charset="-122"/>
              </a:rPr>
              <a:t>a[3]</a:t>
            </a:r>
            <a:endParaRPr lang="en-US" altLang="zh-CN" sz="2000" b="1" dirty="0">
              <a:solidFill>
                <a:srgbClr val="996633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7235825" y="4005263"/>
            <a:ext cx="647700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996633"/>
                </a:solidFill>
                <a:ea typeface="微软雅黑" panose="020B0503020204020204" pitchFamily="34" charset="-122"/>
              </a:rPr>
              <a:t>a[4]</a:t>
            </a:r>
            <a:endParaRPr lang="en-US" altLang="zh-CN" sz="2000" b="1" dirty="0">
              <a:solidFill>
                <a:srgbClr val="996633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6221413" y="184467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微软雅黑" panose="020B0503020204020204" pitchFamily="34" charset="-122"/>
              </a:rPr>
              <a:t>23</a:t>
            </a:r>
            <a:endParaRPr lang="en-US" altLang="zh-CN" sz="1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6227763" y="24209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微软雅黑" panose="020B0503020204020204" pitchFamily="34" charset="-122"/>
              </a:rPr>
              <a:t>43</a:t>
            </a:r>
            <a:endParaRPr lang="en-US" altLang="zh-CN" sz="1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Text Box 35"/>
          <p:cNvSpPr txBox="1">
            <a:spLocks noChangeArrowheads="1"/>
          </p:cNvSpPr>
          <p:nvPr/>
        </p:nvSpPr>
        <p:spPr bwMode="auto">
          <a:xfrm>
            <a:off x="6227763" y="292417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微软雅黑" panose="020B0503020204020204" pitchFamily="34" charset="-122"/>
              </a:rPr>
              <a:t>11</a:t>
            </a:r>
            <a:endParaRPr lang="en-US" altLang="zh-CN" sz="1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Text Box 36"/>
          <p:cNvSpPr txBox="1">
            <a:spLocks noChangeArrowheads="1"/>
          </p:cNvSpPr>
          <p:nvPr/>
        </p:nvSpPr>
        <p:spPr bwMode="auto">
          <a:xfrm>
            <a:off x="6227763" y="34940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微软雅黑" panose="020B0503020204020204" pitchFamily="34" charset="-122"/>
              </a:rPr>
              <a:t>50</a:t>
            </a:r>
            <a:endParaRPr lang="en-US" altLang="zh-CN" sz="1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Text Box 37"/>
          <p:cNvSpPr txBox="1">
            <a:spLocks noChangeArrowheads="1"/>
          </p:cNvSpPr>
          <p:nvPr/>
        </p:nvSpPr>
        <p:spPr bwMode="auto">
          <a:xfrm>
            <a:off x="6221413" y="400526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微软雅黑" panose="020B0503020204020204" pitchFamily="34" charset="-122"/>
              </a:rPr>
              <a:t>46</a:t>
            </a:r>
            <a:endParaRPr lang="en-US" altLang="zh-CN" sz="1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Line 38"/>
          <p:cNvSpPr>
            <a:spLocks noChangeShapeType="1"/>
          </p:cNvSpPr>
          <p:nvPr/>
        </p:nvSpPr>
        <p:spPr bwMode="auto">
          <a:xfrm flipV="1">
            <a:off x="1979613" y="1844675"/>
            <a:ext cx="3095625" cy="1511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3" name="Group 39"/>
          <p:cNvGrpSpPr/>
          <p:nvPr/>
        </p:nvGrpSpPr>
        <p:grpSpPr bwMode="auto">
          <a:xfrm>
            <a:off x="3490913" y="3284538"/>
            <a:ext cx="1223962" cy="1223962"/>
            <a:chOff x="2426" y="3294"/>
            <a:chExt cx="771" cy="771"/>
          </a:xfrm>
        </p:grpSpPr>
        <p:sp>
          <p:nvSpPr>
            <p:cNvPr id="24" name="Rectangle 40"/>
            <p:cNvSpPr>
              <a:spLocks noChangeArrowheads="1"/>
            </p:cNvSpPr>
            <p:nvPr/>
          </p:nvSpPr>
          <p:spPr bwMode="auto">
            <a:xfrm>
              <a:off x="2426" y="3611"/>
              <a:ext cx="771" cy="454"/>
            </a:xfrm>
            <a:prstGeom prst="rect">
              <a:avLst/>
            </a:prstGeom>
            <a:gradFill rotWithShape="1">
              <a:gsLst>
                <a:gs pos="0">
                  <a:srgbClr val="33CCCC">
                    <a:alpha val="67000"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" name="Text Box 41"/>
            <p:cNvSpPr txBox="1">
              <a:spLocks noChangeArrowheads="1"/>
            </p:cNvSpPr>
            <p:nvPr/>
          </p:nvSpPr>
          <p:spPr bwMode="auto">
            <a:xfrm>
              <a:off x="2426" y="3294"/>
              <a:ext cx="7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pa</a:t>
              </a:r>
              <a:endParaRPr lang="en-US" altLang="zh-CN" sz="20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6" name="Text Box 42"/>
          <p:cNvSpPr txBox="1">
            <a:spLocks noChangeArrowheads="1"/>
          </p:cNvSpPr>
          <p:nvPr/>
        </p:nvSpPr>
        <p:spPr bwMode="auto">
          <a:xfrm>
            <a:off x="4932363" y="1751013"/>
            <a:ext cx="915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rgbClr val="000000"/>
                </a:solidFill>
                <a:ea typeface="微软雅黑" panose="020B0503020204020204" pitchFamily="34" charset="-122"/>
              </a:rPr>
              <a:t>FE60</a:t>
            </a:r>
            <a:endParaRPr lang="en-US" altLang="zh-CN" sz="14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Text Box 43"/>
          <p:cNvSpPr txBox="1">
            <a:spLocks noChangeArrowheads="1"/>
          </p:cNvSpPr>
          <p:nvPr/>
        </p:nvSpPr>
        <p:spPr bwMode="auto">
          <a:xfrm>
            <a:off x="4932363" y="2309813"/>
            <a:ext cx="915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rgbClr val="000000"/>
                </a:solidFill>
                <a:ea typeface="微软雅黑" panose="020B0503020204020204" pitchFamily="34" charset="-122"/>
              </a:rPr>
              <a:t>FE64</a:t>
            </a:r>
            <a:endParaRPr lang="en-US" altLang="zh-CN" sz="14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Text Box 44"/>
          <p:cNvSpPr txBox="1">
            <a:spLocks noChangeArrowheads="1"/>
          </p:cNvSpPr>
          <p:nvPr/>
        </p:nvSpPr>
        <p:spPr bwMode="auto">
          <a:xfrm>
            <a:off x="4932363" y="2852738"/>
            <a:ext cx="915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rgbClr val="000000"/>
                </a:solidFill>
                <a:ea typeface="微软雅黑" panose="020B0503020204020204" pitchFamily="34" charset="-122"/>
              </a:rPr>
              <a:t>FE68</a:t>
            </a:r>
            <a:endParaRPr lang="en-US" altLang="zh-CN" sz="14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Text Box 45"/>
          <p:cNvSpPr txBox="1">
            <a:spLocks noChangeArrowheads="1"/>
          </p:cNvSpPr>
          <p:nvPr/>
        </p:nvSpPr>
        <p:spPr bwMode="auto">
          <a:xfrm>
            <a:off x="4932363" y="3429000"/>
            <a:ext cx="915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rgbClr val="000000"/>
                </a:solidFill>
                <a:ea typeface="微软雅黑" panose="020B0503020204020204" pitchFamily="34" charset="-122"/>
              </a:rPr>
              <a:t>FE6C</a:t>
            </a:r>
            <a:endParaRPr lang="en-US" altLang="zh-CN" sz="14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30" name="Text Box 46"/>
          <p:cNvSpPr txBox="1">
            <a:spLocks noChangeArrowheads="1"/>
          </p:cNvSpPr>
          <p:nvPr/>
        </p:nvSpPr>
        <p:spPr bwMode="auto">
          <a:xfrm>
            <a:off x="4932363" y="3932238"/>
            <a:ext cx="915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rgbClr val="000000"/>
                </a:solidFill>
                <a:ea typeface="微软雅黑" panose="020B0503020204020204" pitchFamily="34" charset="-122"/>
              </a:rPr>
              <a:t>FE70</a:t>
            </a:r>
            <a:endParaRPr lang="en-US" altLang="zh-CN" sz="14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Oval 47"/>
          <p:cNvSpPr>
            <a:spLocks noChangeArrowheads="1"/>
          </p:cNvSpPr>
          <p:nvPr/>
        </p:nvSpPr>
        <p:spPr bwMode="auto">
          <a:xfrm>
            <a:off x="4932363" y="1555750"/>
            <a:ext cx="938212" cy="511175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cxnSp>
        <p:nvCxnSpPr>
          <p:cNvPr id="32" name="AutoShape 48"/>
          <p:cNvCxnSpPr>
            <a:cxnSpLocks noChangeShapeType="1"/>
            <a:stCxn id="31" idx="5"/>
            <a:endCxn id="33" idx="3"/>
          </p:cNvCxnSpPr>
          <p:nvPr/>
        </p:nvCxnSpPr>
        <p:spPr bwMode="auto">
          <a:xfrm rot="5400000">
            <a:off x="4097338" y="2463800"/>
            <a:ext cx="2087562" cy="1182688"/>
          </a:xfrm>
          <a:prstGeom prst="curvedConnector2">
            <a:avLst/>
          </a:prstGeom>
          <a:noFill/>
          <a:ln w="38100">
            <a:solidFill>
              <a:schemeClr val="hlink"/>
            </a:solidFill>
            <a:rou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 Box 49"/>
          <p:cNvSpPr txBox="1">
            <a:spLocks noChangeArrowheads="1"/>
          </p:cNvSpPr>
          <p:nvPr/>
        </p:nvSpPr>
        <p:spPr bwMode="auto">
          <a:xfrm>
            <a:off x="3635375" y="3860800"/>
            <a:ext cx="914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FE60</a:t>
            </a:r>
            <a:endParaRPr lang="en-US" altLang="zh-CN" sz="20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 animBg="1"/>
      <p:bldP spid="26" grpId="0"/>
      <p:bldP spid="27" grpId="0"/>
      <p:bldP spid="28" grpId="0"/>
      <p:bldP spid="29" grpId="0"/>
      <p:bldP spid="30" grpId="0"/>
      <p:bldP spid="31" grpId="0" animBg="1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8229600" cy="576263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示例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</a:t>
            </a: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68313" y="836613"/>
            <a:ext cx="8496300" cy="56880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main()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{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data[] = {5, 10, 15, 20, 25};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= 0;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*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ptr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</a:t>
            </a:r>
            <a:r>
              <a:rPr lang="en-US" altLang="zh-CN" sz="2400" b="1" dirty="0" err="1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ptr</a:t>
            </a:r>
            <a:r>
              <a:rPr lang="en-US" altLang="zh-CN" sz="2400" b="1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= data;</a:t>
            </a:r>
            <a:endParaRPr lang="en-US" altLang="zh-CN" sz="2400" b="1" dirty="0">
              <a:solidFill>
                <a:srgbClr val="FF33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while(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&lt; 5)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{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</a:t>
            </a:r>
            <a:r>
              <a:rPr lang="pt-BR" alt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printf("\n</a:t>
            </a:r>
            <a:r>
              <a:rPr lang="zh-CN" altLang="pt-BR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第</a:t>
            </a:r>
            <a:r>
              <a:rPr lang="en-US" altLang="pt-BR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pt-BR" alt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%d</a:t>
            </a:r>
            <a:r>
              <a:rPr lang="pt-BR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次输出</a:t>
            </a:r>
            <a:r>
              <a:rPr lang="zh-CN" altLang="pt-BR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为：</a:t>
            </a:r>
            <a:r>
              <a:rPr lang="en-US" altLang="pt-BR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pt-BR" alt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%d\n",i+1, </a:t>
            </a:r>
            <a:r>
              <a:rPr lang="pt-BR" altLang="zh-CN" sz="24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</a:t>
            </a:r>
            <a:r>
              <a:rPr lang="pt-BR" altLang="en-US" sz="24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*ptr</a:t>
            </a:r>
            <a:r>
              <a:rPr lang="pt-BR" altLang="zh-CN" sz="24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)++</a:t>
            </a:r>
            <a:r>
              <a:rPr lang="pt-BR" alt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++;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}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return 0;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}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699125" y="765175"/>
            <a:ext cx="3444875" cy="2852738"/>
            <a:chOff x="3515" y="482"/>
            <a:chExt cx="2170" cy="1797"/>
          </a:xfrm>
        </p:grpSpPr>
        <p:grpSp>
          <p:nvGrpSpPr>
            <p:cNvPr id="18462" name="Group 5"/>
            <p:cNvGrpSpPr/>
            <p:nvPr/>
          </p:nvGrpSpPr>
          <p:grpSpPr bwMode="auto">
            <a:xfrm>
              <a:off x="3515" y="482"/>
              <a:ext cx="2170" cy="1797"/>
              <a:chOff x="4320" y="903"/>
              <a:chExt cx="1296" cy="1353"/>
            </a:xfrm>
          </p:grpSpPr>
          <p:sp>
            <p:nvSpPr>
              <p:cNvPr id="18487" name="Rectangle 6"/>
              <p:cNvSpPr>
                <a:spLocks noChangeArrowheads="1"/>
              </p:cNvSpPr>
              <p:nvPr/>
            </p:nvSpPr>
            <p:spPr bwMode="auto">
              <a:xfrm>
                <a:off x="4320" y="1056"/>
                <a:ext cx="1296" cy="1200"/>
              </a:xfrm>
              <a:prstGeom prst="rect">
                <a:avLst/>
              </a:prstGeom>
              <a:solidFill>
                <a:srgbClr val="FFFFE9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8488" name="Text Box 7"/>
              <p:cNvSpPr txBox="1">
                <a:spLocks noChangeArrowheads="1"/>
              </p:cNvSpPr>
              <p:nvPr/>
            </p:nvSpPr>
            <p:spPr bwMode="auto">
              <a:xfrm>
                <a:off x="4847" y="903"/>
                <a:ext cx="265" cy="193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内存</a:t>
                </a:r>
                <a:endPara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463" name="Group 8"/>
            <p:cNvGrpSpPr/>
            <p:nvPr/>
          </p:nvGrpSpPr>
          <p:grpSpPr bwMode="auto">
            <a:xfrm>
              <a:off x="4987" y="815"/>
              <a:ext cx="660" cy="1328"/>
              <a:chOff x="4556" y="360"/>
              <a:chExt cx="660" cy="1328"/>
            </a:xfrm>
          </p:grpSpPr>
          <p:sp>
            <p:nvSpPr>
              <p:cNvPr id="18482" name="Text Box 9"/>
              <p:cNvSpPr txBox="1">
                <a:spLocks noChangeArrowheads="1"/>
              </p:cNvSpPr>
              <p:nvPr/>
            </p:nvSpPr>
            <p:spPr bwMode="auto">
              <a:xfrm>
                <a:off x="4567" y="360"/>
                <a:ext cx="648" cy="25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data[0]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8483" name="Text Box 10"/>
              <p:cNvSpPr txBox="1">
                <a:spLocks noChangeArrowheads="1"/>
              </p:cNvSpPr>
              <p:nvPr/>
            </p:nvSpPr>
            <p:spPr bwMode="auto">
              <a:xfrm>
                <a:off x="4568" y="632"/>
                <a:ext cx="648" cy="25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data[1]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8484" name="Text Box 11"/>
              <p:cNvSpPr txBox="1">
                <a:spLocks noChangeArrowheads="1"/>
              </p:cNvSpPr>
              <p:nvPr/>
            </p:nvSpPr>
            <p:spPr bwMode="auto">
              <a:xfrm>
                <a:off x="4556" y="896"/>
                <a:ext cx="648" cy="25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data[2]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8485" name="Text Box 12"/>
              <p:cNvSpPr txBox="1">
                <a:spLocks noChangeArrowheads="1"/>
              </p:cNvSpPr>
              <p:nvPr/>
            </p:nvSpPr>
            <p:spPr bwMode="auto">
              <a:xfrm>
                <a:off x="4556" y="1157"/>
                <a:ext cx="648" cy="25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data[3]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8486" name="Text Box 13"/>
              <p:cNvSpPr txBox="1">
                <a:spLocks noChangeArrowheads="1"/>
              </p:cNvSpPr>
              <p:nvPr/>
            </p:nvSpPr>
            <p:spPr bwMode="auto">
              <a:xfrm>
                <a:off x="4556" y="1430"/>
                <a:ext cx="648" cy="25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data[4]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8464" name="Group 14"/>
            <p:cNvGrpSpPr/>
            <p:nvPr/>
          </p:nvGrpSpPr>
          <p:grpSpPr bwMode="auto">
            <a:xfrm>
              <a:off x="4223" y="804"/>
              <a:ext cx="768" cy="1339"/>
              <a:chOff x="3951" y="322"/>
              <a:chExt cx="768" cy="1339"/>
            </a:xfrm>
          </p:grpSpPr>
          <p:grpSp>
            <p:nvGrpSpPr>
              <p:cNvPr id="18471" name="Group 15"/>
              <p:cNvGrpSpPr/>
              <p:nvPr/>
            </p:nvGrpSpPr>
            <p:grpSpPr bwMode="auto">
              <a:xfrm>
                <a:off x="3951" y="322"/>
                <a:ext cx="768" cy="1339"/>
                <a:chOff x="3613" y="608"/>
                <a:chExt cx="768" cy="1339"/>
              </a:xfrm>
            </p:grpSpPr>
            <p:sp>
              <p:nvSpPr>
                <p:cNvPr id="18477" name="Rectangle 16"/>
                <p:cNvSpPr>
                  <a:spLocks noChangeArrowheads="1"/>
                </p:cNvSpPr>
                <p:nvPr/>
              </p:nvSpPr>
              <p:spPr bwMode="auto">
                <a:xfrm>
                  <a:off x="3613" y="608"/>
                  <a:ext cx="768" cy="268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78" name="Rectangle 17"/>
                <p:cNvSpPr>
                  <a:spLocks noChangeArrowheads="1"/>
                </p:cNvSpPr>
                <p:nvPr/>
              </p:nvSpPr>
              <p:spPr bwMode="auto">
                <a:xfrm>
                  <a:off x="3613" y="876"/>
                  <a:ext cx="768" cy="268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79" name="Rectangle 18"/>
                <p:cNvSpPr>
                  <a:spLocks noChangeArrowheads="1"/>
                </p:cNvSpPr>
                <p:nvPr/>
              </p:nvSpPr>
              <p:spPr bwMode="auto">
                <a:xfrm>
                  <a:off x="3613" y="1144"/>
                  <a:ext cx="768" cy="268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80" name="Rectangle 19"/>
                <p:cNvSpPr>
                  <a:spLocks noChangeArrowheads="1"/>
                </p:cNvSpPr>
                <p:nvPr/>
              </p:nvSpPr>
              <p:spPr bwMode="auto">
                <a:xfrm>
                  <a:off x="3613" y="1412"/>
                  <a:ext cx="768" cy="268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81" name="Rectangle 20"/>
                <p:cNvSpPr>
                  <a:spLocks noChangeArrowheads="1"/>
                </p:cNvSpPr>
                <p:nvPr/>
              </p:nvSpPr>
              <p:spPr bwMode="auto">
                <a:xfrm>
                  <a:off x="3613" y="1680"/>
                  <a:ext cx="768" cy="267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8472" name="Text Box 21"/>
              <p:cNvSpPr txBox="1">
                <a:spLocks noChangeArrowheads="1"/>
              </p:cNvSpPr>
              <p:nvPr/>
            </p:nvSpPr>
            <p:spPr bwMode="auto">
              <a:xfrm>
                <a:off x="4233" y="346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5</a:t>
                </a:r>
                <a:endParaRPr lang="en-US" altLang="zh-CN" sz="1800" b="1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473" name="Text Box 22"/>
              <p:cNvSpPr txBox="1">
                <a:spLocks noChangeArrowheads="1"/>
              </p:cNvSpPr>
              <p:nvPr/>
            </p:nvSpPr>
            <p:spPr bwMode="auto">
              <a:xfrm>
                <a:off x="4192" y="635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10</a:t>
                </a:r>
                <a:endParaRPr lang="en-US" altLang="zh-CN" sz="1800" b="1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474" name="Text Box 23"/>
              <p:cNvSpPr txBox="1">
                <a:spLocks noChangeArrowheads="1"/>
              </p:cNvSpPr>
              <p:nvPr/>
            </p:nvSpPr>
            <p:spPr bwMode="auto">
              <a:xfrm>
                <a:off x="4192" y="907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15</a:t>
                </a:r>
                <a:endParaRPr lang="en-US" altLang="zh-CN" sz="1800" b="1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475" name="Text Box 24"/>
              <p:cNvSpPr txBox="1">
                <a:spLocks noChangeArrowheads="1"/>
              </p:cNvSpPr>
              <p:nvPr/>
            </p:nvSpPr>
            <p:spPr bwMode="auto">
              <a:xfrm>
                <a:off x="4192" y="1134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20</a:t>
                </a:r>
                <a:endParaRPr lang="en-US" altLang="zh-CN" sz="1800" b="1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476" name="Text Box 25"/>
              <p:cNvSpPr txBox="1">
                <a:spLocks noChangeArrowheads="1"/>
              </p:cNvSpPr>
              <p:nvPr/>
            </p:nvSpPr>
            <p:spPr bwMode="auto">
              <a:xfrm>
                <a:off x="4192" y="1406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25</a:t>
                </a:r>
                <a:endParaRPr lang="en-US" altLang="zh-CN" sz="1800" b="1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465" name="Group 26"/>
            <p:cNvGrpSpPr/>
            <p:nvPr/>
          </p:nvGrpSpPr>
          <p:grpSpPr bwMode="auto">
            <a:xfrm>
              <a:off x="3597" y="815"/>
              <a:ext cx="590" cy="1320"/>
              <a:chOff x="4593" y="360"/>
              <a:chExt cx="590" cy="1320"/>
            </a:xfrm>
          </p:grpSpPr>
          <p:sp>
            <p:nvSpPr>
              <p:cNvPr id="18466" name="Text Box 27"/>
              <p:cNvSpPr txBox="1">
                <a:spLocks noChangeArrowheads="1"/>
              </p:cNvSpPr>
              <p:nvPr/>
            </p:nvSpPr>
            <p:spPr bwMode="auto">
              <a:xfrm>
                <a:off x="4604" y="360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12ff6c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8467" name="Text Box 28"/>
              <p:cNvSpPr txBox="1">
                <a:spLocks noChangeArrowheads="1"/>
              </p:cNvSpPr>
              <p:nvPr/>
            </p:nvSpPr>
            <p:spPr bwMode="auto">
              <a:xfrm>
                <a:off x="4605" y="632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12ff70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8468" name="Text Box 29"/>
              <p:cNvSpPr txBox="1">
                <a:spLocks noChangeArrowheads="1"/>
              </p:cNvSpPr>
              <p:nvPr/>
            </p:nvSpPr>
            <p:spPr bwMode="auto">
              <a:xfrm>
                <a:off x="4593" y="896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12ff74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8469" name="Text Box 30"/>
              <p:cNvSpPr txBox="1">
                <a:spLocks noChangeArrowheads="1"/>
              </p:cNvSpPr>
              <p:nvPr/>
            </p:nvSpPr>
            <p:spPr bwMode="auto">
              <a:xfrm>
                <a:off x="4593" y="1157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12ff78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8470" name="Text Box 31"/>
              <p:cNvSpPr txBox="1">
                <a:spLocks noChangeArrowheads="1"/>
              </p:cNvSpPr>
              <p:nvPr/>
            </p:nvSpPr>
            <p:spPr bwMode="auto">
              <a:xfrm>
                <a:off x="4593" y="1430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12ff7c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58080" name="Text Box 32"/>
          <p:cNvSpPr txBox="1">
            <a:spLocks noChangeArrowheads="1"/>
          </p:cNvSpPr>
          <p:nvPr/>
        </p:nvSpPr>
        <p:spPr bwMode="auto">
          <a:xfrm>
            <a:off x="5795963" y="4868863"/>
            <a:ext cx="3097212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第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</a:t>
            </a: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次输出为：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5</a:t>
            </a:r>
            <a:endParaRPr lang="en-US" altLang="zh-CN" sz="2000" b="1" dirty="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58081" name="Text Box 33"/>
          <p:cNvSpPr txBox="1">
            <a:spLocks noChangeArrowheads="1"/>
          </p:cNvSpPr>
          <p:nvPr/>
        </p:nvSpPr>
        <p:spPr bwMode="auto">
          <a:xfrm>
            <a:off x="5795963" y="5229225"/>
            <a:ext cx="3097212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第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次输出为：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6</a:t>
            </a:r>
            <a:endParaRPr lang="en-US" altLang="zh-CN" sz="2000" b="1" dirty="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58082" name="Text Box 34"/>
          <p:cNvSpPr txBox="1">
            <a:spLocks noChangeArrowheads="1"/>
          </p:cNvSpPr>
          <p:nvPr/>
        </p:nvSpPr>
        <p:spPr bwMode="auto">
          <a:xfrm>
            <a:off x="5795963" y="5589588"/>
            <a:ext cx="3097212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第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3</a:t>
            </a: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次输出为：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7</a:t>
            </a:r>
            <a:endParaRPr lang="en-US" altLang="zh-CN" sz="2000" b="1" dirty="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58083" name="Text Box 35"/>
          <p:cNvSpPr txBox="1">
            <a:spLocks noChangeArrowheads="1"/>
          </p:cNvSpPr>
          <p:nvPr/>
        </p:nvSpPr>
        <p:spPr bwMode="auto">
          <a:xfrm>
            <a:off x="5795963" y="5949950"/>
            <a:ext cx="3097212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第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4</a:t>
            </a: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次输出为：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8</a:t>
            </a:r>
            <a:endParaRPr lang="en-US" altLang="zh-CN" sz="2000" b="1" dirty="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58084" name="Text Box 36"/>
          <p:cNvSpPr txBox="1">
            <a:spLocks noChangeArrowheads="1"/>
          </p:cNvSpPr>
          <p:nvPr/>
        </p:nvSpPr>
        <p:spPr bwMode="auto">
          <a:xfrm>
            <a:off x="5795963" y="6308725"/>
            <a:ext cx="3097212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第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5</a:t>
            </a: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次输出为：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9</a:t>
            </a:r>
            <a:endParaRPr lang="en-US" altLang="zh-CN" sz="2000" b="1" dirty="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8" name="Group 37"/>
          <p:cNvGrpSpPr/>
          <p:nvPr/>
        </p:nvGrpSpPr>
        <p:grpSpPr bwMode="auto">
          <a:xfrm>
            <a:off x="4932363" y="1268413"/>
            <a:ext cx="862012" cy="366712"/>
            <a:chOff x="3107" y="799"/>
            <a:chExt cx="543" cy="231"/>
          </a:xfrm>
        </p:grpSpPr>
        <p:sp>
          <p:nvSpPr>
            <p:cNvPr id="18460" name="Line 38"/>
            <p:cNvSpPr>
              <a:spLocks noChangeShapeType="1"/>
            </p:cNvSpPr>
            <p:nvPr/>
          </p:nvSpPr>
          <p:spPr bwMode="auto">
            <a:xfrm>
              <a:off x="3424" y="935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8461" name="Text Box 39"/>
            <p:cNvSpPr txBox="1">
              <a:spLocks noChangeArrowheads="1"/>
            </p:cNvSpPr>
            <p:nvPr/>
          </p:nvSpPr>
          <p:spPr bwMode="auto">
            <a:xfrm>
              <a:off x="3107" y="799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9999"/>
                  </a:solidFill>
                  <a:ea typeface="宋体" panose="02010600030101010101" pitchFamily="2" charset="-122"/>
                </a:rPr>
                <a:t>ptr</a:t>
              </a:r>
              <a:endParaRPr lang="en-US" altLang="zh-CN" sz="1800" b="1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53"/>
          <p:cNvGrpSpPr/>
          <p:nvPr/>
        </p:nvGrpSpPr>
        <p:grpSpPr bwMode="auto">
          <a:xfrm>
            <a:off x="4932363" y="1268413"/>
            <a:ext cx="862012" cy="366712"/>
            <a:chOff x="3107" y="799"/>
            <a:chExt cx="543" cy="231"/>
          </a:xfrm>
        </p:grpSpPr>
        <p:sp>
          <p:nvSpPr>
            <p:cNvPr id="18458" name="Line 54"/>
            <p:cNvSpPr>
              <a:spLocks noChangeShapeType="1"/>
            </p:cNvSpPr>
            <p:nvPr/>
          </p:nvSpPr>
          <p:spPr bwMode="auto">
            <a:xfrm>
              <a:off x="3424" y="935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8459" name="Text Box 55"/>
            <p:cNvSpPr txBox="1">
              <a:spLocks noChangeArrowheads="1"/>
            </p:cNvSpPr>
            <p:nvPr/>
          </p:nvSpPr>
          <p:spPr bwMode="auto">
            <a:xfrm>
              <a:off x="3107" y="799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9999"/>
                  </a:solidFill>
                  <a:ea typeface="宋体" panose="02010600030101010101" pitchFamily="2" charset="-122"/>
                </a:rPr>
                <a:t>ptr</a:t>
              </a:r>
              <a:endParaRPr lang="en-US" altLang="zh-CN" sz="1800" b="1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56"/>
          <p:cNvGrpSpPr/>
          <p:nvPr/>
        </p:nvGrpSpPr>
        <p:grpSpPr bwMode="auto">
          <a:xfrm>
            <a:off x="4933950" y="1268413"/>
            <a:ext cx="862013" cy="366712"/>
            <a:chOff x="3107" y="799"/>
            <a:chExt cx="543" cy="231"/>
          </a:xfrm>
        </p:grpSpPr>
        <p:sp>
          <p:nvSpPr>
            <p:cNvPr id="18456" name="Line 57"/>
            <p:cNvSpPr>
              <a:spLocks noChangeShapeType="1"/>
            </p:cNvSpPr>
            <p:nvPr/>
          </p:nvSpPr>
          <p:spPr bwMode="auto">
            <a:xfrm>
              <a:off x="3424" y="935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8457" name="Text Box 58"/>
            <p:cNvSpPr txBox="1">
              <a:spLocks noChangeArrowheads="1"/>
            </p:cNvSpPr>
            <p:nvPr/>
          </p:nvSpPr>
          <p:spPr bwMode="auto">
            <a:xfrm>
              <a:off x="3107" y="799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9999"/>
                  </a:solidFill>
                  <a:ea typeface="宋体" panose="02010600030101010101" pitchFamily="2" charset="-122"/>
                </a:rPr>
                <a:t>ptr</a:t>
              </a:r>
              <a:endParaRPr lang="en-US" altLang="zh-CN" sz="1800" b="1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Group 59"/>
          <p:cNvGrpSpPr/>
          <p:nvPr/>
        </p:nvGrpSpPr>
        <p:grpSpPr bwMode="auto">
          <a:xfrm>
            <a:off x="4933950" y="1268413"/>
            <a:ext cx="862013" cy="366712"/>
            <a:chOff x="3107" y="799"/>
            <a:chExt cx="543" cy="231"/>
          </a:xfrm>
        </p:grpSpPr>
        <p:sp>
          <p:nvSpPr>
            <p:cNvPr id="18454" name="Line 60"/>
            <p:cNvSpPr>
              <a:spLocks noChangeShapeType="1"/>
            </p:cNvSpPr>
            <p:nvPr/>
          </p:nvSpPr>
          <p:spPr bwMode="auto">
            <a:xfrm>
              <a:off x="3424" y="935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8455" name="Text Box 61"/>
            <p:cNvSpPr txBox="1">
              <a:spLocks noChangeArrowheads="1"/>
            </p:cNvSpPr>
            <p:nvPr/>
          </p:nvSpPr>
          <p:spPr bwMode="auto">
            <a:xfrm>
              <a:off x="3107" y="799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9999"/>
                  </a:solidFill>
                  <a:ea typeface="宋体" panose="02010600030101010101" pitchFamily="2" charset="-122"/>
                </a:rPr>
                <a:t>ptr</a:t>
              </a:r>
              <a:endParaRPr lang="en-US" altLang="zh-CN" sz="1800" b="1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Group 62"/>
          <p:cNvGrpSpPr/>
          <p:nvPr/>
        </p:nvGrpSpPr>
        <p:grpSpPr bwMode="auto">
          <a:xfrm>
            <a:off x="4932363" y="1268413"/>
            <a:ext cx="862012" cy="366712"/>
            <a:chOff x="3107" y="799"/>
            <a:chExt cx="543" cy="231"/>
          </a:xfrm>
        </p:grpSpPr>
        <p:sp>
          <p:nvSpPr>
            <p:cNvPr id="18452" name="Line 63"/>
            <p:cNvSpPr>
              <a:spLocks noChangeShapeType="1"/>
            </p:cNvSpPr>
            <p:nvPr/>
          </p:nvSpPr>
          <p:spPr bwMode="auto">
            <a:xfrm>
              <a:off x="3424" y="935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8453" name="Text Box 64"/>
            <p:cNvSpPr txBox="1">
              <a:spLocks noChangeArrowheads="1"/>
            </p:cNvSpPr>
            <p:nvPr/>
          </p:nvSpPr>
          <p:spPr bwMode="auto">
            <a:xfrm>
              <a:off x="3107" y="799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9999"/>
                  </a:solidFill>
                  <a:ea typeface="宋体" panose="02010600030101010101" pitchFamily="2" charset="-122"/>
                </a:rPr>
                <a:t>ptr</a:t>
              </a:r>
              <a:endParaRPr lang="en-US" altLang="zh-CN" sz="1800" b="1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58113" name="Text Box 65"/>
          <p:cNvSpPr txBox="1">
            <a:spLocks noChangeArrowheads="1"/>
          </p:cNvSpPr>
          <p:nvPr/>
        </p:nvSpPr>
        <p:spPr bwMode="auto">
          <a:xfrm>
            <a:off x="7308850" y="1341438"/>
            <a:ext cx="311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6</a:t>
            </a:r>
            <a:endParaRPr lang="en-US" altLang="zh-CN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58114" name="Text Box 66"/>
          <p:cNvSpPr txBox="1">
            <a:spLocks noChangeArrowheads="1"/>
          </p:cNvSpPr>
          <p:nvPr/>
        </p:nvSpPr>
        <p:spPr bwMode="auto">
          <a:xfrm>
            <a:off x="7308850" y="1341438"/>
            <a:ext cx="311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7</a:t>
            </a:r>
            <a:endParaRPr lang="en-US" altLang="zh-CN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58115" name="Text Box 67"/>
          <p:cNvSpPr txBox="1">
            <a:spLocks noChangeArrowheads="1"/>
          </p:cNvSpPr>
          <p:nvPr/>
        </p:nvSpPr>
        <p:spPr bwMode="auto">
          <a:xfrm>
            <a:off x="7308850" y="1341438"/>
            <a:ext cx="311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8</a:t>
            </a:r>
            <a:endParaRPr lang="en-US" altLang="zh-CN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58116" name="Text Box 68"/>
          <p:cNvSpPr txBox="1">
            <a:spLocks noChangeArrowheads="1"/>
          </p:cNvSpPr>
          <p:nvPr/>
        </p:nvSpPr>
        <p:spPr bwMode="auto">
          <a:xfrm>
            <a:off x="7308850" y="1341438"/>
            <a:ext cx="311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9</a:t>
            </a:r>
            <a:endParaRPr lang="en-US" altLang="zh-CN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2580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2580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2580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8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8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2580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2580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2580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8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8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2580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2580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2580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8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8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8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8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1" dur="80"/>
                                        <p:tgtEl>
                                          <p:spTgt spid="2580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2" dur="80"/>
                                        <p:tgtEl>
                                          <p:spTgt spid="2580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80"/>
                                        <p:tgtEl>
                                          <p:spTgt spid="2580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80" grpId="0" animBg="1"/>
      <p:bldP spid="258081" grpId="0" animBg="1"/>
      <p:bldP spid="258082" grpId="0" animBg="1"/>
      <p:bldP spid="258083" grpId="0" animBg="1"/>
      <p:bldP spid="258084" grpId="0" animBg="1"/>
      <p:bldP spid="258113" grpId="0" animBg="1"/>
      <p:bldP spid="258114" grpId="0" animBg="1"/>
      <p:bldP spid="258115" grpId="0" animBg="1"/>
      <p:bldP spid="2581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8229600" cy="576263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示例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1-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变身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68313" y="836613"/>
            <a:ext cx="8496300" cy="56880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main()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{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data[] = {5, 10, 15, 20, 25};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= 0;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*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ptr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</a:t>
            </a:r>
            <a:r>
              <a:rPr lang="en-US" altLang="zh-CN" sz="2400" b="1" dirty="0" err="1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ptr</a:t>
            </a:r>
            <a:r>
              <a:rPr lang="en-US" altLang="zh-CN" sz="2400" b="1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= data;</a:t>
            </a:r>
            <a:endParaRPr lang="en-US" altLang="zh-CN" sz="2400" b="1" dirty="0">
              <a:solidFill>
                <a:srgbClr val="FF33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while(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&lt; 5)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{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</a:t>
            </a:r>
            <a:r>
              <a:rPr lang="pt-BR" alt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printf(“\n </a:t>
            </a:r>
            <a:r>
              <a:rPr lang="zh-CN" altLang="pt-BR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第</a:t>
            </a:r>
            <a:r>
              <a:rPr lang="en-US" altLang="pt-BR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pt-BR" alt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%d </a:t>
            </a:r>
            <a:r>
              <a:rPr lang="zh-CN" altLang="pt-BR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次输出为：</a:t>
            </a:r>
            <a:r>
              <a:rPr lang="en-US" altLang="pt-BR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pt-BR" alt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%d\n",i+1, </a:t>
            </a:r>
            <a:r>
              <a:rPr lang="pt-BR" altLang="zh-CN" sz="24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++(</a:t>
            </a:r>
            <a:r>
              <a:rPr lang="pt-BR" altLang="en-US" sz="24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*ptr</a:t>
            </a:r>
            <a:r>
              <a:rPr lang="pt-BR" altLang="zh-CN" sz="24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  <a:r>
              <a:rPr lang="pt-BR" alt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++;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}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return 0;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}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699125" y="765175"/>
            <a:ext cx="3444875" cy="2852738"/>
            <a:chOff x="3515" y="482"/>
            <a:chExt cx="2170" cy="1797"/>
          </a:xfrm>
        </p:grpSpPr>
        <p:grpSp>
          <p:nvGrpSpPr>
            <p:cNvPr id="19487" name="Group 5"/>
            <p:cNvGrpSpPr/>
            <p:nvPr/>
          </p:nvGrpSpPr>
          <p:grpSpPr bwMode="auto">
            <a:xfrm>
              <a:off x="3515" y="482"/>
              <a:ext cx="2170" cy="1797"/>
              <a:chOff x="4320" y="903"/>
              <a:chExt cx="1296" cy="1353"/>
            </a:xfrm>
          </p:grpSpPr>
          <p:sp>
            <p:nvSpPr>
              <p:cNvPr id="19512" name="Rectangle 6"/>
              <p:cNvSpPr>
                <a:spLocks noChangeArrowheads="1"/>
              </p:cNvSpPr>
              <p:nvPr/>
            </p:nvSpPr>
            <p:spPr bwMode="auto">
              <a:xfrm>
                <a:off x="4320" y="1056"/>
                <a:ext cx="1296" cy="1200"/>
              </a:xfrm>
              <a:prstGeom prst="rect">
                <a:avLst/>
              </a:prstGeom>
              <a:solidFill>
                <a:srgbClr val="FFFFE9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9513" name="Text Box 7"/>
              <p:cNvSpPr txBox="1">
                <a:spLocks noChangeArrowheads="1"/>
              </p:cNvSpPr>
              <p:nvPr/>
            </p:nvSpPr>
            <p:spPr bwMode="auto">
              <a:xfrm>
                <a:off x="4847" y="903"/>
                <a:ext cx="265" cy="193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内存</a:t>
                </a:r>
                <a:endPara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488" name="Group 8"/>
            <p:cNvGrpSpPr/>
            <p:nvPr/>
          </p:nvGrpSpPr>
          <p:grpSpPr bwMode="auto">
            <a:xfrm>
              <a:off x="4987" y="815"/>
              <a:ext cx="660" cy="1328"/>
              <a:chOff x="4556" y="360"/>
              <a:chExt cx="660" cy="1328"/>
            </a:xfrm>
          </p:grpSpPr>
          <p:sp>
            <p:nvSpPr>
              <p:cNvPr id="19507" name="Text Box 9"/>
              <p:cNvSpPr txBox="1">
                <a:spLocks noChangeArrowheads="1"/>
              </p:cNvSpPr>
              <p:nvPr/>
            </p:nvSpPr>
            <p:spPr bwMode="auto">
              <a:xfrm>
                <a:off x="4567" y="360"/>
                <a:ext cx="648" cy="25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data[0]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9508" name="Text Box 10"/>
              <p:cNvSpPr txBox="1">
                <a:spLocks noChangeArrowheads="1"/>
              </p:cNvSpPr>
              <p:nvPr/>
            </p:nvSpPr>
            <p:spPr bwMode="auto">
              <a:xfrm>
                <a:off x="4568" y="632"/>
                <a:ext cx="648" cy="25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data[1]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9509" name="Text Box 11"/>
              <p:cNvSpPr txBox="1">
                <a:spLocks noChangeArrowheads="1"/>
              </p:cNvSpPr>
              <p:nvPr/>
            </p:nvSpPr>
            <p:spPr bwMode="auto">
              <a:xfrm>
                <a:off x="4556" y="896"/>
                <a:ext cx="648" cy="25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data[2]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9510" name="Text Box 12"/>
              <p:cNvSpPr txBox="1">
                <a:spLocks noChangeArrowheads="1"/>
              </p:cNvSpPr>
              <p:nvPr/>
            </p:nvSpPr>
            <p:spPr bwMode="auto">
              <a:xfrm>
                <a:off x="4556" y="1157"/>
                <a:ext cx="648" cy="25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data[3]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9511" name="Text Box 13"/>
              <p:cNvSpPr txBox="1">
                <a:spLocks noChangeArrowheads="1"/>
              </p:cNvSpPr>
              <p:nvPr/>
            </p:nvSpPr>
            <p:spPr bwMode="auto">
              <a:xfrm>
                <a:off x="4556" y="1430"/>
                <a:ext cx="648" cy="25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data[4]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9489" name="Group 14"/>
            <p:cNvGrpSpPr/>
            <p:nvPr/>
          </p:nvGrpSpPr>
          <p:grpSpPr bwMode="auto">
            <a:xfrm>
              <a:off x="4223" y="804"/>
              <a:ext cx="768" cy="1339"/>
              <a:chOff x="3951" y="322"/>
              <a:chExt cx="768" cy="1339"/>
            </a:xfrm>
          </p:grpSpPr>
          <p:grpSp>
            <p:nvGrpSpPr>
              <p:cNvPr id="19496" name="Group 15"/>
              <p:cNvGrpSpPr/>
              <p:nvPr/>
            </p:nvGrpSpPr>
            <p:grpSpPr bwMode="auto">
              <a:xfrm>
                <a:off x="3951" y="322"/>
                <a:ext cx="768" cy="1339"/>
                <a:chOff x="3613" y="608"/>
                <a:chExt cx="768" cy="1339"/>
              </a:xfrm>
            </p:grpSpPr>
            <p:sp>
              <p:nvSpPr>
                <p:cNvPr id="19502" name="Rectangle 16"/>
                <p:cNvSpPr>
                  <a:spLocks noChangeArrowheads="1"/>
                </p:cNvSpPr>
                <p:nvPr/>
              </p:nvSpPr>
              <p:spPr bwMode="auto">
                <a:xfrm>
                  <a:off x="3613" y="608"/>
                  <a:ext cx="768" cy="268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03" name="Rectangle 17"/>
                <p:cNvSpPr>
                  <a:spLocks noChangeArrowheads="1"/>
                </p:cNvSpPr>
                <p:nvPr/>
              </p:nvSpPr>
              <p:spPr bwMode="auto">
                <a:xfrm>
                  <a:off x="3613" y="876"/>
                  <a:ext cx="768" cy="268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04" name="Rectangle 18"/>
                <p:cNvSpPr>
                  <a:spLocks noChangeArrowheads="1"/>
                </p:cNvSpPr>
                <p:nvPr/>
              </p:nvSpPr>
              <p:spPr bwMode="auto">
                <a:xfrm>
                  <a:off x="3613" y="1144"/>
                  <a:ext cx="768" cy="268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05" name="Rectangle 19"/>
                <p:cNvSpPr>
                  <a:spLocks noChangeArrowheads="1"/>
                </p:cNvSpPr>
                <p:nvPr/>
              </p:nvSpPr>
              <p:spPr bwMode="auto">
                <a:xfrm>
                  <a:off x="3613" y="1412"/>
                  <a:ext cx="768" cy="268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06" name="Rectangle 20"/>
                <p:cNvSpPr>
                  <a:spLocks noChangeArrowheads="1"/>
                </p:cNvSpPr>
                <p:nvPr/>
              </p:nvSpPr>
              <p:spPr bwMode="auto">
                <a:xfrm>
                  <a:off x="3613" y="1680"/>
                  <a:ext cx="768" cy="267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9497" name="Text Box 21"/>
              <p:cNvSpPr txBox="1">
                <a:spLocks noChangeArrowheads="1"/>
              </p:cNvSpPr>
              <p:nvPr/>
            </p:nvSpPr>
            <p:spPr bwMode="auto">
              <a:xfrm>
                <a:off x="4233" y="346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5</a:t>
                </a:r>
                <a:endParaRPr lang="en-US" altLang="zh-CN" sz="1800" b="1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9498" name="Text Box 22"/>
              <p:cNvSpPr txBox="1">
                <a:spLocks noChangeArrowheads="1"/>
              </p:cNvSpPr>
              <p:nvPr/>
            </p:nvSpPr>
            <p:spPr bwMode="auto">
              <a:xfrm>
                <a:off x="4192" y="635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10</a:t>
                </a:r>
                <a:endParaRPr lang="en-US" altLang="zh-CN" sz="1800" b="1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9499" name="Text Box 23"/>
              <p:cNvSpPr txBox="1">
                <a:spLocks noChangeArrowheads="1"/>
              </p:cNvSpPr>
              <p:nvPr/>
            </p:nvSpPr>
            <p:spPr bwMode="auto">
              <a:xfrm>
                <a:off x="4192" y="907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15</a:t>
                </a:r>
                <a:endParaRPr lang="en-US" altLang="zh-CN" sz="1800" b="1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9500" name="Text Box 24"/>
              <p:cNvSpPr txBox="1">
                <a:spLocks noChangeArrowheads="1"/>
              </p:cNvSpPr>
              <p:nvPr/>
            </p:nvSpPr>
            <p:spPr bwMode="auto">
              <a:xfrm>
                <a:off x="4192" y="1134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20</a:t>
                </a:r>
                <a:endParaRPr lang="en-US" altLang="zh-CN" sz="1800" b="1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9501" name="Text Box 25"/>
              <p:cNvSpPr txBox="1">
                <a:spLocks noChangeArrowheads="1"/>
              </p:cNvSpPr>
              <p:nvPr/>
            </p:nvSpPr>
            <p:spPr bwMode="auto">
              <a:xfrm>
                <a:off x="4192" y="1406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25</a:t>
                </a:r>
                <a:endParaRPr lang="en-US" altLang="zh-CN" sz="1800" b="1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490" name="Group 26"/>
            <p:cNvGrpSpPr/>
            <p:nvPr/>
          </p:nvGrpSpPr>
          <p:grpSpPr bwMode="auto">
            <a:xfrm>
              <a:off x="3597" y="815"/>
              <a:ext cx="590" cy="1320"/>
              <a:chOff x="4593" y="360"/>
              <a:chExt cx="590" cy="1320"/>
            </a:xfrm>
          </p:grpSpPr>
          <p:sp>
            <p:nvSpPr>
              <p:cNvPr id="19491" name="Text Box 27"/>
              <p:cNvSpPr txBox="1">
                <a:spLocks noChangeArrowheads="1"/>
              </p:cNvSpPr>
              <p:nvPr/>
            </p:nvSpPr>
            <p:spPr bwMode="auto">
              <a:xfrm>
                <a:off x="4604" y="360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12ff6c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9492" name="Text Box 28"/>
              <p:cNvSpPr txBox="1">
                <a:spLocks noChangeArrowheads="1"/>
              </p:cNvSpPr>
              <p:nvPr/>
            </p:nvSpPr>
            <p:spPr bwMode="auto">
              <a:xfrm>
                <a:off x="4605" y="632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12ff70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9493" name="Text Box 29"/>
              <p:cNvSpPr txBox="1">
                <a:spLocks noChangeArrowheads="1"/>
              </p:cNvSpPr>
              <p:nvPr/>
            </p:nvSpPr>
            <p:spPr bwMode="auto">
              <a:xfrm>
                <a:off x="4593" y="896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12ff74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9494" name="Text Box 30"/>
              <p:cNvSpPr txBox="1">
                <a:spLocks noChangeArrowheads="1"/>
              </p:cNvSpPr>
              <p:nvPr/>
            </p:nvSpPr>
            <p:spPr bwMode="auto">
              <a:xfrm>
                <a:off x="4593" y="1157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12ff78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9495" name="Text Box 31"/>
              <p:cNvSpPr txBox="1">
                <a:spLocks noChangeArrowheads="1"/>
              </p:cNvSpPr>
              <p:nvPr/>
            </p:nvSpPr>
            <p:spPr bwMode="auto">
              <a:xfrm>
                <a:off x="4593" y="1430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12ff7c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61152" name="Text Box 32"/>
          <p:cNvSpPr txBox="1">
            <a:spLocks noChangeArrowheads="1"/>
          </p:cNvSpPr>
          <p:nvPr/>
        </p:nvSpPr>
        <p:spPr bwMode="auto">
          <a:xfrm>
            <a:off x="5795963" y="4868863"/>
            <a:ext cx="3097212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第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</a:t>
            </a: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次输出为：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6</a:t>
            </a:r>
            <a:endParaRPr lang="en-US" altLang="zh-CN" sz="2000" b="1" dirty="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61153" name="Text Box 33"/>
          <p:cNvSpPr txBox="1">
            <a:spLocks noChangeArrowheads="1"/>
          </p:cNvSpPr>
          <p:nvPr/>
        </p:nvSpPr>
        <p:spPr bwMode="auto">
          <a:xfrm>
            <a:off x="5795963" y="5229225"/>
            <a:ext cx="3097212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第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次输出为：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7</a:t>
            </a:r>
            <a:endParaRPr lang="en-US" altLang="zh-CN" sz="2000" b="1" dirty="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61154" name="Text Box 34"/>
          <p:cNvSpPr txBox="1">
            <a:spLocks noChangeArrowheads="1"/>
          </p:cNvSpPr>
          <p:nvPr/>
        </p:nvSpPr>
        <p:spPr bwMode="auto">
          <a:xfrm>
            <a:off x="5795963" y="5589588"/>
            <a:ext cx="3097212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第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3</a:t>
            </a: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次输出为：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8</a:t>
            </a:r>
            <a:endParaRPr lang="en-US" altLang="zh-CN" sz="2000" b="1" dirty="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61155" name="Text Box 35"/>
          <p:cNvSpPr txBox="1">
            <a:spLocks noChangeArrowheads="1"/>
          </p:cNvSpPr>
          <p:nvPr/>
        </p:nvSpPr>
        <p:spPr bwMode="auto">
          <a:xfrm>
            <a:off x="5795963" y="5949950"/>
            <a:ext cx="3097212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第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4</a:t>
            </a: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次输出为：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9</a:t>
            </a:r>
            <a:endParaRPr lang="en-US" altLang="zh-CN" sz="2000" b="1" dirty="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61156" name="Text Box 36"/>
          <p:cNvSpPr txBox="1">
            <a:spLocks noChangeArrowheads="1"/>
          </p:cNvSpPr>
          <p:nvPr/>
        </p:nvSpPr>
        <p:spPr bwMode="auto">
          <a:xfrm>
            <a:off x="5795963" y="6308725"/>
            <a:ext cx="3097212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第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5</a:t>
            </a: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次输出为：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10</a:t>
            </a:r>
            <a:endParaRPr lang="en-US" altLang="zh-CN" sz="2000" b="1" dirty="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8" name="Group 37"/>
          <p:cNvGrpSpPr/>
          <p:nvPr/>
        </p:nvGrpSpPr>
        <p:grpSpPr bwMode="auto">
          <a:xfrm>
            <a:off x="4932363" y="1268413"/>
            <a:ext cx="862012" cy="366712"/>
            <a:chOff x="3107" y="799"/>
            <a:chExt cx="543" cy="231"/>
          </a:xfrm>
        </p:grpSpPr>
        <p:sp>
          <p:nvSpPr>
            <p:cNvPr id="19485" name="Line 38"/>
            <p:cNvSpPr>
              <a:spLocks noChangeShapeType="1"/>
            </p:cNvSpPr>
            <p:nvPr/>
          </p:nvSpPr>
          <p:spPr bwMode="auto">
            <a:xfrm>
              <a:off x="3424" y="935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9486" name="Text Box 39"/>
            <p:cNvSpPr txBox="1">
              <a:spLocks noChangeArrowheads="1"/>
            </p:cNvSpPr>
            <p:nvPr/>
          </p:nvSpPr>
          <p:spPr bwMode="auto">
            <a:xfrm>
              <a:off x="3107" y="799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9999"/>
                  </a:solidFill>
                  <a:ea typeface="宋体" panose="02010600030101010101" pitchFamily="2" charset="-122"/>
                </a:rPr>
                <a:t>ptr</a:t>
              </a:r>
              <a:endParaRPr lang="en-US" altLang="zh-CN" sz="1800" b="1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41"/>
          <p:cNvGrpSpPr/>
          <p:nvPr/>
        </p:nvGrpSpPr>
        <p:grpSpPr bwMode="auto">
          <a:xfrm>
            <a:off x="4932363" y="1268413"/>
            <a:ext cx="862012" cy="366712"/>
            <a:chOff x="3107" y="799"/>
            <a:chExt cx="543" cy="231"/>
          </a:xfrm>
        </p:grpSpPr>
        <p:sp>
          <p:nvSpPr>
            <p:cNvPr id="19483" name="Line 42"/>
            <p:cNvSpPr>
              <a:spLocks noChangeShapeType="1"/>
            </p:cNvSpPr>
            <p:nvPr/>
          </p:nvSpPr>
          <p:spPr bwMode="auto">
            <a:xfrm>
              <a:off x="3424" y="935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9484" name="Text Box 43"/>
            <p:cNvSpPr txBox="1">
              <a:spLocks noChangeArrowheads="1"/>
            </p:cNvSpPr>
            <p:nvPr/>
          </p:nvSpPr>
          <p:spPr bwMode="auto">
            <a:xfrm>
              <a:off x="3107" y="799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9999"/>
                  </a:solidFill>
                  <a:ea typeface="宋体" panose="02010600030101010101" pitchFamily="2" charset="-122"/>
                </a:rPr>
                <a:t>ptr</a:t>
              </a:r>
              <a:endParaRPr lang="en-US" altLang="zh-CN" sz="1800" b="1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44"/>
          <p:cNvGrpSpPr/>
          <p:nvPr/>
        </p:nvGrpSpPr>
        <p:grpSpPr bwMode="auto">
          <a:xfrm>
            <a:off x="4933950" y="1268413"/>
            <a:ext cx="862013" cy="366712"/>
            <a:chOff x="3107" y="799"/>
            <a:chExt cx="543" cy="231"/>
          </a:xfrm>
        </p:grpSpPr>
        <p:sp>
          <p:nvSpPr>
            <p:cNvPr id="19481" name="Line 45"/>
            <p:cNvSpPr>
              <a:spLocks noChangeShapeType="1"/>
            </p:cNvSpPr>
            <p:nvPr/>
          </p:nvSpPr>
          <p:spPr bwMode="auto">
            <a:xfrm>
              <a:off x="3424" y="935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9482" name="Text Box 46"/>
            <p:cNvSpPr txBox="1">
              <a:spLocks noChangeArrowheads="1"/>
            </p:cNvSpPr>
            <p:nvPr/>
          </p:nvSpPr>
          <p:spPr bwMode="auto">
            <a:xfrm>
              <a:off x="3107" y="799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9999"/>
                  </a:solidFill>
                  <a:ea typeface="宋体" panose="02010600030101010101" pitchFamily="2" charset="-122"/>
                </a:rPr>
                <a:t>ptr</a:t>
              </a:r>
              <a:endParaRPr lang="en-US" altLang="zh-CN" sz="1800" b="1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Group 47"/>
          <p:cNvGrpSpPr/>
          <p:nvPr/>
        </p:nvGrpSpPr>
        <p:grpSpPr bwMode="auto">
          <a:xfrm>
            <a:off x="4933950" y="1268413"/>
            <a:ext cx="862013" cy="366712"/>
            <a:chOff x="3107" y="799"/>
            <a:chExt cx="543" cy="231"/>
          </a:xfrm>
        </p:grpSpPr>
        <p:sp>
          <p:nvSpPr>
            <p:cNvPr id="19479" name="Line 48"/>
            <p:cNvSpPr>
              <a:spLocks noChangeShapeType="1"/>
            </p:cNvSpPr>
            <p:nvPr/>
          </p:nvSpPr>
          <p:spPr bwMode="auto">
            <a:xfrm>
              <a:off x="3424" y="935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9480" name="Text Box 49"/>
            <p:cNvSpPr txBox="1">
              <a:spLocks noChangeArrowheads="1"/>
            </p:cNvSpPr>
            <p:nvPr/>
          </p:nvSpPr>
          <p:spPr bwMode="auto">
            <a:xfrm>
              <a:off x="3107" y="799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9999"/>
                  </a:solidFill>
                  <a:ea typeface="宋体" panose="02010600030101010101" pitchFamily="2" charset="-122"/>
                </a:rPr>
                <a:t>ptr</a:t>
              </a:r>
              <a:endParaRPr lang="en-US" altLang="zh-CN" sz="1800" b="1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Group 50"/>
          <p:cNvGrpSpPr/>
          <p:nvPr/>
        </p:nvGrpSpPr>
        <p:grpSpPr bwMode="auto">
          <a:xfrm>
            <a:off x="4932363" y="1268413"/>
            <a:ext cx="862012" cy="366712"/>
            <a:chOff x="3107" y="799"/>
            <a:chExt cx="543" cy="231"/>
          </a:xfrm>
        </p:grpSpPr>
        <p:sp>
          <p:nvSpPr>
            <p:cNvPr id="19477" name="Line 51"/>
            <p:cNvSpPr>
              <a:spLocks noChangeShapeType="1"/>
            </p:cNvSpPr>
            <p:nvPr/>
          </p:nvSpPr>
          <p:spPr bwMode="auto">
            <a:xfrm>
              <a:off x="3424" y="935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9478" name="Text Box 52"/>
            <p:cNvSpPr txBox="1">
              <a:spLocks noChangeArrowheads="1"/>
            </p:cNvSpPr>
            <p:nvPr/>
          </p:nvSpPr>
          <p:spPr bwMode="auto">
            <a:xfrm>
              <a:off x="3107" y="799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9999"/>
                  </a:solidFill>
                  <a:ea typeface="宋体" panose="02010600030101010101" pitchFamily="2" charset="-122"/>
                </a:rPr>
                <a:t>ptr</a:t>
              </a:r>
              <a:endParaRPr lang="en-US" altLang="zh-CN" sz="1800" b="1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61177" name="Text Box 57"/>
          <p:cNvSpPr txBox="1">
            <a:spLocks noChangeArrowheads="1"/>
          </p:cNvSpPr>
          <p:nvPr/>
        </p:nvSpPr>
        <p:spPr bwMode="auto">
          <a:xfrm>
            <a:off x="7308850" y="1333500"/>
            <a:ext cx="311150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6</a:t>
            </a:r>
            <a:endParaRPr lang="en-US" altLang="zh-CN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61173" name="Text Box 53"/>
          <p:cNvSpPr txBox="1">
            <a:spLocks noChangeArrowheads="1"/>
          </p:cNvSpPr>
          <p:nvPr/>
        </p:nvSpPr>
        <p:spPr bwMode="auto">
          <a:xfrm>
            <a:off x="7308850" y="1341438"/>
            <a:ext cx="311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7</a:t>
            </a:r>
            <a:endParaRPr lang="en-US" altLang="zh-CN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61174" name="Text Box 54"/>
          <p:cNvSpPr txBox="1">
            <a:spLocks noChangeArrowheads="1"/>
          </p:cNvSpPr>
          <p:nvPr/>
        </p:nvSpPr>
        <p:spPr bwMode="auto">
          <a:xfrm>
            <a:off x="7308850" y="1341438"/>
            <a:ext cx="311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8</a:t>
            </a:r>
            <a:endParaRPr lang="en-US" altLang="zh-CN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61175" name="Text Box 55"/>
          <p:cNvSpPr txBox="1">
            <a:spLocks noChangeArrowheads="1"/>
          </p:cNvSpPr>
          <p:nvPr/>
        </p:nvSpPr>
        <p:spPr bwMode="auto">
          <a:xfrm>
            <a:off x="7308850" y="1341438"/>
            <a:ext cx="311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9</a:t>
            </a:r>
            <a:endParaRPr lang="en-US" altLang="zh-CN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61176" name="Text Box 56"/>
          <p:cNvSpPr txBox="1">
            <a:spLocks noChangeArrowheads="1"/>
          </p:cNvSpPr>
          <p:nvPr/>
        </p:nvSpPr>
        <p:spPr bwMode="auto">
          <a:xfrm>
            <a:off x="7308850" y="1341438"/>
            <a:ext cx="438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10</a:t>
            </a:r>
            <a:endParaRPr lang="en-US" altLang="zh-CN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1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1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611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61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61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1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1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261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261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261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1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1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261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261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261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1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1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2611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261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261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1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1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80"/>
                                        <p:tgtEl>
                                          <p:spTgt spid="261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80"/>
                                        <p:tgtEl>
                                          <p:spTgt spid="261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80"/>
                                        <p:tgtEl>
                                          <p:spTgt spid="261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52" grpId="0" animBg="1"/>
      <p:bldP spid="261153" grpId="0" animBg="1"/>
      <p:bldP spid="261154" grpId="0" animBg="1"/>
      <p:bldP spid="261155" grpId="0" animBg="1"/>
      <p:bldP spid="261156" grpId="0" animBg="1"/>
      <p:bldP spid="261177" grpId="0" animBg="1"/>
      <p:bldP spid="261173" grpId="0" animBg="1"/>
      <p:bldP spid="261174" grpId="0" animBg="1"/>
      <p:bldP spid="261175" grpId="0" animBg="1"/>
      <p:bldP spid="2611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320" y="154373"/>
            <a:ext cx="8939283" cy="461665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1 </a:t>
            </a:r>
            <a:r>
              <a:rPr lang="zh-CN" altLang="en-US" sz="2400" dirty="0"/>
              <a:t>给出年、月、日，计算该日是该年的第几天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213343" y="67167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思路：</a:t>
            </a:r>
            <a:endParaRPr lang="en-US" altLang="zh-CN" sz="2800" b="1" dirty="0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515243" y="665847"/>
            <a:ext cx="34163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如何计算是第几天？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914400" y="1189067"/>
            <a:ext cx="56733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本月之前月的天数和，再加上日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2031628" y="1712287"/>
            <a:ext cx="40078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1,3,5,7,8,10,12      31</a:t>
            </a:r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2031628" y="2235507"/>
            <a:ext cx="40719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4,6,9,11                30</a:t>
            </a:r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2031628" y="2691786"/>
            <a:ext cx="56685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                       </a:t>
            </a: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 </a:t>
            </a: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 29</a:t>
            </a:r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??</a:t>
            </a:r>
            <a:endParaRPr lang="en-US" altLang="zh-CN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914964" y="3120732"/>
            <a:ext cx="569258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闰年的算法：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能够被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整除但是不能被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整除；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能够被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整除 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95400" y="5811507"/>
            <a:ext cx="7460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daynumber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year,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month,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day)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963784" y="5927113"/>
            <a:ext cx="4501661" cy="29200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154227" y="5927113"/>
            <a:ext cx="762000" cy="29200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911400" y="4936614"/>
            <a:ext cx="81868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思考：是否是闰年对那些月份的计算会有影响？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2" grpId="0"/>
      <p:bldP spid="11" grpId="0" animBg="1"/>
      <p:bldP spid="11" grpId="1" animBg="1"/>
      <p:bldP spid="12" grpId="0" animBg="1"/>
      <p:bldP spid="12" grpId="1" animBg="1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8229600" cy="576263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示例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1-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变身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68313" y="836613"/>
            <a:ext cx="8496300" cy="56880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main()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{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data[] = {5, 10, 15, 20, 25};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= 0;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*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ptr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</a:t>
            </a:r>
            <a:r>
              <a:rPr lang="en-US" altLang="zh-CN" sz="2400" b="1" dirty="0" err="1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ptr</a:t>
            </a:r>
            <a:r>
              <a:rPr lang="en-US" altLang="zh-CN" sz="2400" b="1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= data;</a:t>
            </a:r>
            <a:endParaRPr lang="en-US" altLang="zh-CN" sz="2400" b="1" dirty="0">
              <a:solidFill>
                <a:srgbClr val="FF33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while(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&lt; 5)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{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</a:t>
            </a:r>
            <a:r>
              <a:rPr lang="pt-BR" alt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printf(“\n </a:t>
            </a:r>
            <a:r>
              <a:rPr lang="zh-CN" altLang="pt-BR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第</a:t>
            </a:r>
            <a:r>
              <a:rPr lang="en-US" altLang="pt-BR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pt-BR" alt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%d </a:t>
            </a:r>
            <a:r>
              <a:rPr lang="zh-CN" altLang="pt-BR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个元素的值为：</a:t>
            </a:r>
            <a:r>
              <a:rPr lang="en-US" altLang="pt-BR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pt-BR" alt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%d\n”,i+1, </a:t>
            </a:r>
            <a:r>
              <a:rPr lang="pt-BR" altLang="en-US" sz="24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*</a:t>
            </a:r>
            <a:r>
              <a:rPr lang="pt-BR" altLang="zh-CN" sz="24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(++</a:t>
            </a:r>
            <a:r>
              <a:rPr lang="pt-BR" altLang="en-US" sz="24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ptr</a:t>
            </a:r>
            <a:r>
              <a:rPr lang="pt-BR" altLang="zh-CN" sz="24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  <a:r>
              <a:rPr lang="pt-BR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++;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}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return 0;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}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699125" y="765175"/>
            <a:ext cx="3444875" cy="2852738"/>
            <a:chOff x="3515" y="482"/>
            <a:chExt cx="2170" cy="1797"/>
          </a:xfrm>
        </p:grpSpPr>
        <p:grpSp>
          <p:nvGrpSpPr>
            <p:cNvPr id="20506" name="Group 5"/>
            <p:cNvGrpSpPr/>
            <p:nvPr/>
          </p:nvGrpSpPr>
          <p:grpSpPr bwMode="auto">
            <a:xfrm>
              <a:off x="3515" y="482"/>
              <a:ext cx="2170" cy="1797"/>
              <a:chOff x="4320" y="903"/>
              <a:chExt cx="1296" cy="1353"/>
            </a:xfrm>
          </p:grpSpPr>
          <p:sp>
            <p:nvSpPr>
              <p:cNvPr id="20531" name="Rectangle 6"/>
              <p:cNvSpPr>
                <a:spLocks noChangeArrowheads="1"/>
              </p:cNvSpPr>
              <p:nvPr/>
            </p:nvSpPr>
            <p:spPr bwMode="auto">
              <a:xfrm>
                <a:off x="4320" y="1056"/>
                <a:ext cx="1296" cy="1200"/>
              </a:xfrm>
              <a:prstGeom prst="rect">
                <a:avLst/>
              </a:prstGeom>
              <a:solidFill>
                <a:srgbClr val="FFFFE9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0532" name="Text Box 7"/>
              <p:cNvSpPr txBox="1">
                <a:spLocks noChangeArrowheads="1"/>
              </p:cNvSpPr>
              <p:nvPr/>
            </p:nvSpPr>
            <p:spPr bwMode="auto">
              <a:xfrm>
                <a:off x="4847" y="903"/>
                <a:ext cx="265" cy="193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内存</a:t>
                </a:r>
                <a:endPara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507" name="Group 8"/>
            <p:cNvGrpSpPr/>
            <p:nvPr/>
          </p:nvGrpSpPr>
          <p:grpSpPr bwMode="auto">
            <a:xfrm>
              <a:off x="4987" y="815"/>
              <a:ext cx="660" cy="1328"/>
              <a:chOff x="4556" y="360"/>
              <a:chExt cx="660" cy="1328"/>
            </a:xfrm>
          </p:grpSpPr>
          <p:sp>
            <p:nvSpPr>
              <p:cNvPr id="20526" name="Text Box 9"/>
              <p:cNvSpPr txBox="1">
                <a:spLocks noChangeArrowheads="1"/>
              </p:cNvSpPr>
              <p:nvPr/>
            </p:nvSpPr>
            <p:spPr bwMode="auto">
              <a:xfrm>
                <a:off x="4567" y="360"/>
                <a:ext cx="648" cy="25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data[0]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0527" name="Text Box 10"/>
              <p:cNvSpPr txBox="1">
                <a:spLocks noChangeArrowheads="1"/>
              </p:cNvSpPr>
              <p:nvPr/>
            </p:nvSpPr>
            <p:spPr bwMode="auto">
              <a:xfrm>
                <a:off x="4568" y="632"/>
                <a:ext cx="648" cy="25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data[1]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0528" name="Text Box 11"/>
              <p:cNvSpPr txBox="1">
                <a:spLocks noChangeArrowheads="1"/>
              </p:cNvSpPr>
              <p:nvPr/>
            </p:nvSpPr>
            <p:spPr bwMode="auto">
              <a:xfrm>
                <a:off x="4556" y="896"/>
                <a:ext cx="648" cy="25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data[2]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0529" name="Text Box 12"/>
              <p:cNvSpPr txBox="1">
                <a:spLocks noChangeArrowheads="1"/>
              </p:cNvSpPr>
              <p:nvPr/>
            </p:nvSpPr>
            <p:spPr bwMode="auto">
              <a:xfrm>
                <a:off x="4556" y="1157"/>
                <a:ext cx="648" cy="25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data[3]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0530" name="Text Box 13"/>
              <p:cNvSpPr txBox="1">
                <a:spLocks noChangeArrowheads="1"/>
              </p:cNvSpPr>
              <p:nvPr/>
            </p:nvSpPr>
            <p:spPr bwMode="auto">
              <a:xfrm>
                <a:off x="4556" y="1430"/>
                <a:ext cx="648" cy="25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data[4]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508" name="Group 14"/>
            <p:cNvGrpSpPr/>
            <p:nvPr/>
          </p:nvGrpSpPr>
          <p:grpSpPr bwMode="auto">
            <a:xfrm>
              <a:off x="4223" y="804"/>
              <a:ext cx="768" cy="1339"/>
              <a:chOff x="3951" y="322"/>
              <a:chExt cx="768" cy="1339"/>
            </a:xfrm>
          </p:grpSpPr>
          <p:grpSp>
            <p:nvGrpSpPr>
              <p:cNvPr id="20515" name="Group 15"/>
              <p:cNvGrpSpPr/>
              <p:nvPr/>
            </p:nvGrpSpPr>
            <p:grpSpPr bwMode="auto">
              <a:xfrm>
                <a:off x="3951" y="322"/>
                <a:ext cx="768" cy="1339"/>
                <a:chOff x="3613" y="608"/>
                <a:chExt cx="768" cy="1339"/>
              </a:xfrm>
            </p:grpSpPr>
            <p:sp>
              <p:nvSpPr>
                <p:cNvPr id="20521" name="Rectangle 16"/>
                <p:cNvSpPr>
                  <a:spLocks noChangeArrowheads="1"/>
                </p:cNvSpPr>
                <p:nvPr/>
              </p:nvSpPr>
              <p:spPr bwMode="auto">
                <a:xfrm>
                  <a:off x="3613" y="608"/>
                  <a:ext cx="768" cy="268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522" name="Rectangle 17"/>
                <p:cNvSpPr>
                  <a:spLocks noChangeArrowheads="1"/>
                </p:cNvSpPr>
                <p:nvPr/>
              </p:nvSpPr>
              <p:spPr bwMode="auto">
                <a:xfrm>
                  <a:off x="3613" y="876"/>
                  <a:ext cx="768" cy="268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523" name="Rectangle 18"/>
                <p:cNvSpPr>
                  <a:spLocks noChangeArrowheads="1"/>
                </p:cNvSpPr>
                <p:nvPr/>
              </p:nvSpPr>
              <p:spPr bwMode="auto">
                <a:xfrm>
                  <a:off x="3613" y="1144"/>
                  <a:ext cx="768" cy="268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524" name="Rectangle 19"/>
                <p:cNvSpPr>
                  <a:spLocks noChangeArrowheads="1"/>
                </p:cNvSpPr>
                <p:nvPr/>
              </p:nvSpPr>
              <p:spPr bwMode="auto">
                <a:xfrm>
                  <a:off x="3613" y="1412"/>
                  <a:ext cx="768" cy="268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525" name="Rectangle 20"/>
                <p:cNvSpPr>
                  <a:spLocks noChangeArrowheads="1"/>
                </p:cNvSpPr>
                <p:nvPr/>
              </p:nvSpPr>
              <p:spPr bwMode="auto">
                <a:xfrm>
                  <a:off x="3613" y="1680"/>
                  <a:ext cx="768" cy="267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0516" name="Text Box 21"/>
              <p:cNvSpPr txBox="1">
                <a:spLocks noChangeArrowheads="1"/>
              </p:cNvSpPr>
              <p:nvPr/>
            </p:nvSpPr>
            <p:spPr bwMode="auto">
              <a:xfrm>
                <a:off x="4233" y="346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5</a:t>
                </a:r>
                <a:endParaRPr lang="en-US" altLang="zh-CN" sz="1800" b="1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0517" name="Text Box 22"/>
              <p:cNvSpPr txBox="1">
                <a:spLocks noChangeArrowheads="1"/>
              </p:cNvSpPr>
              <p:nvPr/>
            </p:nvSpPr>
            <p:spPr bwMode="auto">
              <a:xfrm>
                <a:off x="4192" y="635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10</a:t>
                </a:r>
                <a:endParaRPr lang="en-US" altLang="zh-CN" sz="1800" b="1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0518" name="Text Box 23"/>
              <p:cNvSpPr txBox="1">
                <a:spLocks noChangeArrowheads="1"/>
              </p:cNvSpPr>
              <p:nvPr/>
            </p:nvSpPr>
            <p:spPr bwMode="auto">
              <a:xfrm>
                <a:off x="4192" y="907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15</a:t>
                </a:r>
                <a:endParaRPr lang="en-US" altLang="zh-CN" sz="1800" b="1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0519" name="Text Box 24"/>
              <p:cNvSpPr txBox="1">
                <a:spLocks noChangeArrowheads="1"/>
              </p:cNvSpPr>
              <p:nvPr/>
            </p:nvSpPr>
            <p:spPr bwMode="auto">
              <a:xfrm>
                <a:off x="4192" y="1134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20</a:t>
                </a:r>
                <a:endParaRPr lang="en-US" altLang="zh-CN" sz="1800" b="1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0520" name="Text Box 25"/>
              <p:cNvSpPr txBox="1">
                <a:spLocks noChangeArrowheads="1"/>
              </p:cNvSpPr>
              <p:nvPr/>
            </p:nvSpPr>
            <p:spPr bwMode="auto">
              <a:xfrm>
                <a:off x="4192" y="1406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25</a:t>
                </a:r>
                <a:endParaRPr lang="en-US" altLang="zh-CN" sz="1800" b="1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509" name="Group 26"/>
            <p:cNvGrpSpPr/>
            <p:nvPr/>
          </p:nvGrpSpPr>
          <p:grpSpPr bwMode="auto">
            <a:xfrm>
              <a:off x="3597" y="815"/>
              <a:ext cx="590" cy="1320"/>
              <a:chOff x="4593" y="360"/>
              <a:chExt cx="590" cy="1320"/>
            </a:xfrm>
          </p:grpSpPr>
          <p:sp>
            <p:nvSpPr>
              <p:cNvPr id="20510" name="Text Box 27"/>
              <p:cNvSpPr txBox="1">
                <a:spLocks noChangeArrowheads="1"/>
              </p:cNvSpPr>
              <p:nvPr/>
            </p:nvSpPr>
            <p:spPr bwMode="auto">
              <a:xfrm>
                <a:off x="4604" y="360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12ff6c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0511" name="Text Box 28"/>
              <p:cNvSpPr txBox="1">
                <a:spLocks noChangeArrowheads="1"/>
              </p:cNvSpPr>
              <p:nvPr/>
            </p:nvSpPr>
            <p:spPr bwMode="auto">
              <a:xfrm>
                <a:off x="4605" y="632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12ff70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0512" name="Text Box 29"/>
              <p:cNvSpPr txBox="1">
                <a:spLocks noChangeArrowheads="1"/>
              </p:cNvSpPr>
              <p:nvPr/>
            </p:nvSpPr>
            <p:spPr bwMode="auto">
              <a:xfrm>
                <a:off x="4593" y="896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12ff74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0513" name="Text Box 30"/>
              <p:cNvSpPr txBox="1">
                <a:spLocks noChangeArrowheads="1"/>
              </p:cNvSpPr>
              <p:nvPr/>
            </p:nvSpPr>
            <p:spPr bwMode="auto">
              <a:xfrm>
                <a:off x="4593" y="1157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12ff78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0514" name="Text Box 31"/>
              <p:cNvSpPr txBox="1">
                <a:spLocks noChangeArrowheads="1"/>
              </p:cNvSpPr>
              <p:nvPr/>
            </p:nvSpPr>
            <p:spPr bwMode="auto">
              <a:xfrm>
                <a:off x="4593" y="1430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12ff7c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59104" name="Text Box 32"/>
          <p:cNvSpPr txBox="1">
            <a:spLocks noChangeArrowheads="1"/>
          </p:cNvSpPr>
          <p:nvPr/>
        </p:nvSpPr>
        <p:spPr bwMode="auto">
          <a:xfrm>
            <a:off x="5364163" y="4868863"/>
            <a:ext cx="3779837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第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</a:t>
            </a: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个元素的值为：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10</a:t>
            </a:r>
            <a:endParaRPr lang="en-US" altLang="zh-CN" sz="2000" b="1" dirty="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59105" name="Text Box 33"/>
          <p:cNvSpPr txBox="1">
            <a:spLocks noChangeArrowheads="1"/>
          </p:cNvSpPr>
          <p:nvPr/>
        </p:nvSpPr>
        <p:spPr bwMode="auto">
          <a:xfrm>
            <a:off x="5364163" y="5229225"/>
            <a:ext cx="3779837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第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个元素的值为：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15</a:t>
            </a:r>
            <a:endParaRPr lang="en-US" altLang="zh-CN" sz="2000" b="1" dirty="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59106" name="Text Box 34"/>
          <p:cNvSpPr txBox="1">
            <a:spLocks noChangeArrowheads="1"/>
          </p:cNvSpPr>
          <p:nvPr/>
        </p:nvSpPr>
        <p:spPr bwMode="auto">
          <a:xfrm>
            <a:off x="5364163" y="5589588"/>
            <a:ext cx="3779837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第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3</a:t>
            </a: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个元素的值为：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20</a:t>
            </a:r>
            <a:endParaRPr lang="en-US" altLang="zh-CN" sz="2000" b="1" dirty="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59107" name="Text Box 35"/>
          <p:cNvSpPr txBox="1">
            <a:spLocks noChangeArrowheads="1"/>
          </p:cNvSpPr>
          <p:nvPr/>
        </p:nvSpPr>
        <p:spPr bwMode="auto">
          <a:xfrm>
            <a:off x="5364163" y="5949950"/>
            <a:ext cx="3779837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第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4</a:t>
            </a: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个元素的值为：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25</a:t>
            </a:r>
            <a:endParaRPr lang="en-US" altLang="zh-CN" sz="2000" b="1" dirty="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59108" name="Text Box 36"/>
          <p:cNvSpPr txBox="1">
            <a:spLocks noChangeArrowheads="1"/>
          </p:cNvSpPr>
          <p:nvPr/>
        </p:nvSpPr>
        <p:spPr bwMode="auto">
          <a:xfrm>
            <a:off x="5364163" y="6308725"/>
            <a:ext cx="3779837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第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5</a:t>
            </a: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个元素的值为：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1638276</a:t>
            </a:r>
            <a:endParaRPr lang="en-US" altLang="zh-CN" sz="2000" b="1" dirty="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8" name="Group 37"/>
          <p:cNvGrpSpPr/>
          <p:nvPr/>
        </p:nvGrpSpPr>
        <p:grpSpPr bwMode="auto">
          <a:xfrm>
            <a:off x="4932363" y="1693863"/>
            <a:ext cx="862012" cy="366712"/>
            <a:chOff x="3107" y="799"/>
            <a:chExt cx="543" cy="231"/>
          </a:xfrm>
        </p:grpSpPr>
        <p:sp>
          <p:nvSpPr>
            <p:cNvPr id="20504" name="Line 38"/>
            <p:cNvSpPr>
              <a:spLocks noChangeShapeType="1"/>
            </p:cNvSpPr>
            <p:nvPr/>
          </p:nvSpPr>
          <p:spPr bwMode="auto">
            <a:xfrm>
              <a:off x="3424" y="935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20505" name="Text Box 39"/>
            <p:cNvSpPr txBox="1">
              <a:spLocks noChangeArrowheads="1"/>
            </p:cNvSpPr>
            <p:nvPr/>
          </p:nvSpPr>
          <p:spPr bwMode="auto">
            <a:xfrm>
              <a:off x="3107" y="799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9999"/>
                  </a:solidFill>
                  <a:ea typeface="宋体" panose="02010600030101010101" pitchFamily="2" charset="-122"/>
                </a:rPr>
                <a:t>ptr</a:t>
              </a:r>
              <a:endParaRPr lang="en-US" altLang="zh-CN" sz="1800" b="1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40"/>
          <p:cNvGrpSpPr/>
          <p:nvPr/>
        </p:nvGrpSpPr>
        <p:grpSpPr bwMode="auto">
          <a:xfrm>
            <a:off x="4932363" y="2125663"/>
            <a:ext cx="862012" cy="366712"/>
            <a:chOff x="3107" y="799"/>
            <a:chExt cx="543" cy="231"/>
          </a:xfrm>
        </p:grpSpPr>
        <p:sp>
          <p:nvSpPr>
            <p:cNvPr id="20502" name="Line 41"/>
            <p:cNvSpPr>
              <a:spLocks noChangeShapeType="1"/>
            </p:cNvSpPr>
            <p:nvPr/>
          </p:nvSpPr>
          <p:spPr bwMode="auto">
            <a:xfrm>
              <a:off x="3424" y="935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20503" name="Text Box 42"/>
            <p:cNvSpPr txBox="1">
              <a:spLocks noChangeArrowheads="1"/>
            </p:cNvSpPr>
            <p:nvPr/>
          </p:nvSpPr>
          <p:spPr bwMode="auto">
            <a:xfrm>
              <a:off x="3107" y="799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9999"/>
                  </a:solidFill>
                  <a:ea typeface="宋体" panose="02010600030101010101" pitchFamily="2" charset="-122"/>
                </a:rPr>
                <a:t>ptr</a:t>
              </a:r>
              <a:endParaRPr lang="en-US" altLang="zh-CN" sz="1800" b="1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43"/>
          <p:cNvGrpSpPr/>
          <p:nvPr/>
        </p:nvGrpSpPr>
        <p:grpSpPr bwMode="auto">
          <a:xfrm>
            <a:off x="4932363" y="2559050"/>
            <a:ext cx="862012" cy="366713"/>
            <a:chOff x="3107" y="799"/>
            <a:chExt cx="543" cy="231"/>
          </a:xfrm>
        </p:grpSpPr>
        <p:sp>
          <p:nvSpPr>
            <p:cNvPr id="20500" name="Line 44"/>
            <p:cNvSpPr>
              <a:spLocks noChangeShapeType="1"/>
            </p:cNvSpPr>
            <p:nvPr/>
          </p:nvSpPr>
          <p:spPr bwMode="auto">
            <a:xfrm>
              <a:off x="3424" y="935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20501" name="Text Box 45"/>
            <p:cNvSpPr txBox="1">
              <a:spLocks noChangeArrowheads="1"/>
            </p:cNvSpPr>
            <p:nvPr/>
          </p:nvSpPr>
          <p:spPr bwMode="auto">
            <a:xfrm>
              <a:off x="3107" y="799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9999"/>
                  </a:solidFill>
                  <a:ea typeface="宋体" panose="02010600030101010101" pitchFamily="2" charset="-122"/>
                </a:rPr>
                <a:t>ptr</a:t>
              </a:r>
              <a:endParaRPr lang="en-US" altLang="zh-CN" sz="1800" b="1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Group 46"/>
          <p:cNvGrpSpPr/>
          <p:nvPr/>
        </p:nvGrpSpPr>
        <p:grpSpPr bwMode="auto">
          <a:xfrm>
            <a:off x="4932363" y="2990850"/>
            <a:ext cx="862012" cy="366713"/>
            <a:chOff x="3107" y="799"/>
            <a:chExt cx="543" cy="231"/>
          </a:xfrm>
        </p:grpSpPr>
        <p:sp>
          <p:nvSpPr>
            <p:cNvPr id="20498" name="Line 47"/>
            <p:cNvSpPr>
              <a:spLocks noChangeShapeType="1"/>
            </p:cNvSpPr>
            <p:nvPr/>
          </p:nvSpPr>
          <p:spPr bwMode="auto">
            <a:xfrm>
              <a:off x="3424" y="935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20499" name="Text Box 48"/>
            <p:cNvSpPr txBox="1">
              <a:spLocks noChangeArrowheads="1"/>
            </p:cNvSpPr>
            <p:nvPr/>
          </p:nvSpPr>
          <p:spPr bwMode="auto">
            <a:xfrm>
              <a:off x="3107" y="799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9999"/>
                  </a:solidFill>
                  <a:ea typeface="宋体" panose="02010600030101010101" pitchFamily="2" charset="-122"/>
                </a:rPr>
                <a:t>ptr</a:t>
              </a:r>
              <a:endParaRPr lang="en-US" altLang="zh-CN" sz="1800" b="1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Group 49"/>
          <p:cNvGrpSpPr/>
          <p:nvPr/>
        </p:nvGrpSpPr>
        <p:grpSpPr bwMode="auto">
          <a:xfrm>
            <a:off x="4932363" y="3422650"/>
            <a:ext cx="862012" cy="366713"/>
            <a:chOff x="3107" y="799"/>
            <a:chExt cx="543" cy="231"/>
          </a:xfrm>
        </p:grpSpPr>
        <p:sp>
          <p:nvSpPr>
            <p:cNvPr id="20496" name="Line 50"/>
            <p:cNvSpPr>
              <a:spLocks noChangeShapeType="1"/>
            </p:cNvSpPr>
            <p:nvPr/>
          </p:nvSpPr>
          <p:spPr bwMode="auto">
            <a:xfrm>
              <a:off x="3424" y="935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20497" name="Text Box 51"/>
            <p:cNvSpPr txBox="1">
              <a:spLocks noChangeArrowheads="1"/>
            </p:cNvSpPr>
            <p:nvPr/>
          </p:nvSpPr>
          <p:spPr bwMode="auto">
            <a:xfrm>
              <a:off x="3107" y="799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9999"/>
                  </a:solidFill>
                  <a:ea typeface="宋体" panose="02010600030101010101" pitchFamily="2" charset="-122"/>
                </a:rPr>
                <a:t>ptr</a:t>
              </a:r>
              <a:endParaRPr lang="en-US" altLang="zh-CN" sz="1800" b="1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259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259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259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259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259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259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259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259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259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259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259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259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259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259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259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104" grpId="0" animBg="1"/>
      <p:bldP spid="259105" grpId="0" animBg="1"/>
      <p:bldP spid="259106" grpId="0" animBg="1"/>
      <p:bldP spid="259107" grpId="0" animBg="1"/>
      <p:bldP spid="25910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228600" y="80963"/>
            <a:ext cx="8229600" cy="1143000"/>
          </a:xfrm>
        </p:spPr>
        <p:txBody>
          <a:bodyPr/>
          <a:lstStyle/>
          <a:p>
            <a:pPr algn="l"/>
            <a:r>
              <a:rPr lang="en-US" altLang="zh-CN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[10], *p;</a:t>
            </a:r>
            <a:endParaRPr lang="zh-CN" alt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38600" cy="4646612"/>
          </a:xfrm>
          <a:solidFill>
            <a:schemeClr val="bg1"/>
          </a:solidFill>
          <a:ln w="19050">
            <a:solidFill>
              <a:srgbClr val="002060"/>
            </a:solidFill>
            <a:miter lim="800000"/>
          </a:ln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</a:rPr>
              <a:t>p=</a:t>
            </a:r>
            <a:r>
              <a:rPr lang="en-US" altLang="zh-CN" dirty="0" err="1">
                <a:latin typeface="Calibri" panose="020F0502020204030204" pitchFamily="34" charset="0"/>
              </a:rPr>
              <a:t>arr</a:t>
            </a:r>
            <a:r>
              <a:rPr lang="en-US" altLang="zh-CN" dirty="0">
                <a:latin typeface="Calibri" panose="020F0502020204030204" pitchFamily="34" charset="0"/>
              </a:rPr>
              <a:t>;</a:t>
            </a:r>
            <a:endParaRPr lang="en-US" altLang="zh-CN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</a:rPr>
              <a:t>p++</a:t>
            </a:r>
            <a:r>
              <a:rPr lang="zh-CN" altLang="en-US" dirty="0">
                <a:latin typeface="Calibri" panose="020F0502020204030204" pitchFamily="34" charset="0"/>
              </a:rPr>
              <a:t>或者</a:t>
            </a:r>
            <a:r>
              <a:rPr lang="en-US" altLang="zh-CN" dirty="0">
                <a:latin typeface="Calibri" panose="020F0502020204030204" pitchFamily="34" charset="0"/>
              </a:rPr>
              <a:t>p+=1</a:t>
            </a:r>
            <a:r>
              <a:rPr lang="zh-CN" altLang="en-US" dirty="0">
                <a:latin typeface="Calibri" panose="020F0502020204030204" pitchFamily="34" charset="0"/>
              </a:rPr>
              <a:t>：</a:t>
            </a:r>
            <a:r>
              <a:rPr lang="en-US" altLang="zh-CN" dirty="0">
                <a:latin typeface="Calibri" panose="020F0502020204030204" pitchFamily="34" charset="0"/>
              </a:rPr>
              <a:t>p</a:t>
            </a:r>
            <a:r>
              <a:rPr lang="zh-CN" altLang="en-US" dirty="0">
                <a:latin typeface="Calibri" panose="020F0502020204030204" pitchFamily="34" charset="0"/>
              </a:rPr>
              <a:t>指向下一个元素</a:t>
            </a:r>
            <a:endParaRPr lang="en-US" altLang="zh-CN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Calibri" panose="020F0502020204030204" pitchFamily="34" charset="0"/>
              </a:rPr>
              <a:t>*</a:t>
            </a:r>
            <a:r>
              <a:rPr lang="en-US" altLang="zh-CN" dirty="0">
                <a:latin typeface="Calibri" panose="020F0502020204030204" pitchFamily="34" charset="0"/>
              </a:rPr>
              <a:t>p++</a:t>
            </a:r>
            <a:r>
              <a:rPr lang="zh-CN" altLang="en-US" dirty="0">
                <a:latin typeface="Calibri" panose="020F0502020204030204" pitchFamily="34" charset="0"/>
              </a:rPr>
              <a:t>与</a:t>
            </a:r>
            <a:r>
              <a:rPr lang="en-US" altLang="zh-CN" dirty="0">
                <a:latin typeface="Calibri" panose="020F0502020204030204" pitchFamily="34" charset="0"/>
              </a:rPr>
              <a:t>*(p++)</a:t>
            </a:r>
            <a:r>
              <a:rPr lang="zh-CN" altLang="en-US" dirty="0">
                <a:latin typeface="Calibri" panose="020F0502020204030204" pitchFamily="34" charset="0"/>
              </a:rPr>
              <a:t>相同</a:t>
            </a:r>
            <a:endParaRPr lang="en-US" altLang="zh-CN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Calibri" panose="020F0502020204030204" pitchFamily="34" charset="0"/>
              </a:rPr>
              <a:t>*</a:t>
            </a:r>
            <a:r>
              <a:rPr lang="en-US" altLang="zh-CN" dirty="0">
                <a:latin typeface="Calibri" panose="020F0502020204030204" pitchFamily="34" charset="0"/>
              </a:rPr>
              <a:t>(p++)</a:t>
            </a:r>
            <a:r>
              <a:rPr lang="zh-CN" altLang="en-US" dirty="0">
                <a:latin typeface="Calibri" panose="020F0502020204030204" pitchFamily="34" charset="0"/>
              </a:rPr>
              <a:t>与</a:t>
            </a:r>
            <a:r>
              <a:rPr lang="en-US" altLang="zh-CN" dirty="0">
                <a:latin typeface="Calibri" panose="020F0502020204030204" pitchFamily="34" charset="0"/>
              </a:rPr>
              <a:t>*(++p)</a:t>
            </a:r>
            <a:r>
              <a:rPr lang="zh-CN" altLang="en-US" dirty="0">
                <a:latin typeface="Calibri" panose="020F0502020204030204" pitchFamily="34" charset="0"/>
              </a:rPr>
              <a:t>不同</a:t>
            </a:r>
            <a:endParaRPr lang="en-US" altLang="zh-CN" dirty="0">
              <a:latin typeface="Calibri" panose="020F0502020204030204" pitchFamily="34" charset="0"/>
            </a:endParaRPr>
          </a:p>
          <a:p>
            <a:pPr lvl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</a:rPr>
              <a:t>*</a:t>
            </a:r>
            <a:r>
              <a:rPr lang="en-US" altLang="zh-CN" dirty="0">
                <a:latin typeface="Calibri" panose="020F0502020204030204" pitchFamily="34" charset="0"/>
              </a:rPr>
              <a:t>(p++)</a:t>
            </a:r>
            <a:r>
              <a:rPr lang="zh-CN" altLang="en-US" dirty="0">
                <a:latin typeface="Calibri" panose="020F0502020204030204" pitchFamily="34" charset="0"/>
              </a:rPr>
              <a:t>：先*</a:t>
            </a:r>
            <a:r>
              <a:rPr lang="en-US" altLang="zh-CN" dirty="0">
                <a:latin typeface="Calibri" panose="020F0502020204030204" pitchFamily="34" charset="0"/>
              </a:rPr>
              <a:t>p</a:t>
            </a:r>
            <a:r>
              <a:rPr lang="zh-CN" altLang="en-US" dirty="0">
                <a:latin typeface="Calibri" panose="020F0502020204030204" pitchFamily="34" charset="0"/>
              </a:rPr>
              <a:t>，再</a:t>
            </a:r>
            <a:r>
              <a:rPr lang="en-US" altLang="zh-CN" dirty="0">
                <a:latin typeface="Calibri" panose="020F0502020204030204" pitchFamily="34" charset="0"/>
              </a:rPr>
              <a:t>p</a:t>
            </a:r>
            <a:r>
              <a:rPr lang="zh-CN" altLang="en-US" dirty="0">
                <a:latin typeface="Calibri" panose="020F0502020204030204" pitchFamily="34" charset="0"/>
              </a:rPr>
              <a:t>加</a:t>
            </a:r>
            <a:r>
              <a:rPr lang="en-US" altLang="zh-CN" dirty="0">
                <a:latin typeface="Calibri" panose="020F0502020204030204" pitchFamily="34" charset="0"/>
              </a:rPr>
              <a:t>1</a:t>
            </a:r>
            <a:endParaRPr lang="en-US" altLang="zh-CN" dirty="0">
              <a:latin typeface="Calibri" panose="020F0502020204030204" pitchFamily="34" charset="0"/>
            </a:endParaRPr>
          </a:p>
          <a:p>
            <a:pPr lvl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</a:rPr>
              <a:t>*</a:t>
            </a:r>
            <a:r>
              <a:rPr lang="en-US" altLang="zh-CN" dirty="0">
                <a:latin typeface="Calibri" panose="020F0502020204030204" pitchFamily="34" charset="0"/>
              </a:rPr>
              <a:t>(++p)</a:t>
            </a:r>
            <a:r>
              <a:rPr lang="zh-CN" altLang="en-US" dirty="0">
                <a:latin typeface="Calibri" panose="020F0502020204030204" pitchFamily="34" charset="0"/>
              </a:rPr>
              <a:t>：先</a:t>
            </a:r>
            <a:r>
              <a:rPr lang="en-US" altLang="zh-CN" dirty="0">
                <a:latin typeface="Calibri" panose="020F0502020204030204" pitchFamily="34" charset="0"/>
              </a:rPr>
              <a:t>p</a:t>
            </a:r>
            <a:r>
              <a:rPr lang="zh-CN" altLang="en-US" dirty="0">
                <a:latin typeface="Calibri" panose="020F0502020204030204" pitchFamily="34" charset="0"/>
              </a:rPr>
              <a:t>加</a:t>
            </a:r>
            <a:r>
              <a:rPr lang="en-US" altLang="zh-CN" dirty="0">
                <a:latin typeface="Calibri" panose="020F0502020204030204" pitchFamily="34" charset="0"/>
              </a:rPr>
              <a:t>1</a:t>
            </a:r>
            <a:r>
              <a:rPr lang="zh-CN" altLang="en-US" dirty="0">
                <a:latin typeface="Calibri" panose="020F0502020204030204" pitchFamily="34" charset="0"/>
              </a:rPr>
              <a:t>，再*</a:t>
            </a:r>
            <a:r>
              <a:rPr lang="en-US" altLang="zh-CN" dirty="0">
                <a:latin typeface="Calibri" panose="020F0502020204030204" pitchFamily="34" charset="0"/>
              </a:rPr>
              <a:t>p</a:t>
            </a:r>
            <a:endParaRPr lang="en-US" altLang="zh-CN" dirty="0">
              <a:latin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</a:rPr>
              <a:t>(*p)++</a:t>
            </a:r>
            <a:r>
              <a:rPr lang="zh-CN" altLang="en-US" dirty="0">
                <a:latin typeface="Calibri" panose="020F0502020204030204" pitchFamily="34" charset="0"/>
              </a:rPr>
              <a:t>：</a:t>
            </a:r>
            <a:r>
              <a:rPr lang="en-US" altLang="zh-CN" dirty="0">
                <a:latin typeface="Calibri" panose="020F0502020204030204" pitchFamily="34" charset="0"/>
              </a:rPr>
              <a:t>p</a:t>
            </a:r>
            <a:r>
              <a:rPr lang="zh-CN" altLang="en-US" dirty="0">
                <a:latin typeface="Calibri" panose="020F0502020204030204" pitchFamily="34" charset="0"/>
              </a:rPr>
              <a:t>指向的元素值加</a:t>
            </a:r>
            <a:r>
              <a:rPr lang="en-US" altLang="zh-CN" dirty="0">
                <a:latin typeface="Calibri" panose="020F0502020204030204" pitchFamily="34" charset="0"/>
              </a:rPr>
              <a:t>1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5213" y="1125538"/>
            <a:ext cx="4038600" cy="5543550"/>
          </a:xfrm>
          <a:solidFill>
            <a:schemeClr val="bg1"/>
          </a:solidFill>
          <a:ln w="19050">
            <a:solidFill>
              <a:srgbClr val="002060"/>
            </a:solidFill>
            <a:miter lim="800000"/>
          </a:ln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</a:rPr>
              <a:t>p=</a:t>
            </a:r>
            <a:r>
              <a:rPr lang="en-US" altLang="zh-CN" dirty="0" err="1">
                <a:latin typeface="Calibri" panose="020F0502020204030204" pitchFamily="34" charset="0"/>
              </a:rPr>
              <a:t>arr+i</a:t>
            </a:r>
            <a:r>
              <a:rPr lang="en-US" altLang="zh-CN" dirty="0">
                <a:latin typeface="Calibri" panose="020F0502020204030204" pitchFamily="34" charset="0"/>
              </a:rPr>
              <a:t>; </a:t>
            </a:r>
            <a: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</a:rPr>
              <a:t>//p=&amp;</a:t>
            </a:r>
            <a:r>
              <a:rPr lang="en-US" altLang="zh-CN" dirty="0" err="1">
                <a:solidFill>
                  <a:srgbClr val="00B050"/>
                </a:solidFill>
                <a:latin typeface="Calibri" panose="020F0502020204030204" pitchFamily="34" charset="0"/>
              </a:rPr>
              <a:t>arr</a:t>
            </a:r>
            <a: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</a:rPr>
              <a:t>[</a:t>
            </a:r>
            <a:r>
              <a:rPr lang="en-US" altLang="zh-CN" dirty="0" err="1">
                <a:solidFill>
                  <a:srgbClr val="00B050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</a:rPr>
              <a:t>]</a:t>
            </a:r>
            <a:endParaRPr lang="en-US" altLang="zh-CN" dirty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</a:rPr>
              <a:t>*(p--)</a:t>
            </a:r>
            <a:r>
              <a:rPr lang="zh-CN" altLang="en-US" dirty="0">
                <a:latin typeface="Calibri" panose="020F0502020204030204" pitchFamily="34" charset="0"/>
              </a:rPr>
              <a:t>相当于</a:t>
            </a:r>
            <a:r>
              <a:rPr lang="en-US" altLang="zh-CN" dirty="0" err="1">
                <a:latin typeface="Calibri" panose="020F0502020204030204" pitchFamily="34" charset="0"/>
              </a:rPr>
              <a:t>arr</a:t>
            </a:r>
            <a:r>
              <a:rPr lang="en-US" altLang="zh-CN" dirty="0">
                <a:latin typeface="Calibri" panose="020F0502020204030204" pitchFamily="34" charset="0"/>
              </a:rPr>
              <a:t>[</a:t>
            </a:r>
            <a:r>
              <a:rPr lang="en-US" altLang="zh-CN" dirty="0" err="1">
                <a:latin typeface="Calibri" panose="020F0502020204030204" pitchFamily="34" charset="0"/>
              </a:rPr>
              <a:t>i</a:t>
            </a:r>
            <a:r>
              <a:rPr lang="en-US" altLang="zh-CN" dirty="0">
                <a:latin typeface="Calibri" panose="020F0502020204030204" pitchFamily="34" charset="0"/>
              </a:rPr>
              <a:t>--]</a:t>
            </a:r>
            <a:endParaRPr lang="en-US" altLang="zh-CN" dirty="0">
              <a:latin typeface="Calibri" panose="020F0502020204030204" pitchFamily="34" charset="0"/>
            </a:endParaRPr>
          </a:p>
          <a:p>
            <a:pPr lvl="1"/>
            <a:r>
              <a:rPr lang="zh-CN" altLang="en-US" dirty="0">
                <a:latin typeface="Calibri" panose="020F0502020204030204" pitchFamily="34" charset="0"/>
              </a:rPr>
              <a:t>先取*</a:t>
            </a:r>
            <a:r>
              <a:rPr lang="en-US" altLang="zh-CN" dirty="0">
                <a:latin typeface="Calibri" panose="020F0502020204030204" pitchFamily="34" charset="0"/>
              </a:rPr>
              <a:t>p</a:t>
            </a:r>
            <a:r>
              <a:rPr lang="zh-CN" altLang="en-US" dirty="0">
                <a:latin typeface="Calibri" panose="020F0502020204030204" pitchFamily="34" charset="0"/>
              </a:rPr>
              <a:t>，再使</a:t>
            </a:r>
            <a:r>
              <a:rPr lang="en-US" altLang="zh-CN" dirty="0">
                <a:latin typeface="Calibri" panose="020F0502020204030204" pitchFamily="34" charset="0"/>
              </a:rPr>
              <a:t>p</a:t>
            </a:r>
            <a:r>
              <a:rPr lang="zh-CN" altLang="en-US" dirty="0">
                <a:latin typeface="Calibri" panose="020F0502020204030204" pitchFamily="34" charset="0"/>
              </a:rPr>
              <a:t>减</a:t>
            </a:r>
            <a:r>
              <a:rPr lang="en-US" altLang="zh-CN" dirty="0">
                <a:latin typeface="Calibri" panose="020F0502020204030204" pitchFamily="34" charset="0"/>
              </a:rPr>
              <a:t>1</a:t>
            </a:r>
            <a:endParaRPr lang="en-US" altLang="zh-CN" dirty="0">
              <a:latin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</a:rPr>
              <a:t>*(++p)</a:t>
            </a:r>
            <a:r>
              <a:rPr lang="zh-CN" altLang="en-US" dirty="0">
                <a:latin typeface="Calibri" panose="020F0502020204030204" pitchFamily="34" charset="0"/>
              </a:rPr>
              <a:t>相当于</a:t>
            </a:r>
            <a:r>
              <a:rPr lang="en-US" altLang="zh-CN" dirty="0" err="1">
                <a:latin typeface="Calibri" panose="020F0502020204030204" pitchFamily="34" charset="0"/>
              </a:rPr>
              <a:t>arr</a:t>
            </a:r>
            <a:r>
              <a:rPr lang="en-US" altLang="zh-CN" dirty="0">
                <a:latin typeface="Calibri" panose="020F0502020204030204" pitchFamily="34" charset="0"/>
              </a:rPr>
              <a:t>[++</a:t>
            </a:r>
            <a:r>
              <a:rPr lang="en-US" altLang="zh-CN" dirty="0" err="1">
                <a:latin typeface="Calibri" panose="020F0502020204030204" pitchFamily="34" charset="0"/>
              </a:rPr>
              <a:t>i</a:t>
            </a:r>
            <a:r>
              <a:rPr lang="en-US" altLang="zh-CN" dirty="0">
                <a:latin typeface="Calibri" panose="020F0502020204030204" pitchFamily="34" charset="0"/>
              </a:rPr>
              <a:t>]</a:t>
            </a:r>
            <a:endParaRPr lang="en-US" altLang="zh-CN" dirty="0">
              <a:latin typeface="Calibri" panose="020F0502020204030204" pitchFamily="34" charset="0"/>
            </a:endParaRPr>
          </a:p>
          <a:p>
            <a:pPr lvl="1"/>
            <a:r>
              <a:rPr lang="zh-CN" altLang="en-US" dirty="0">
                <a:latin typeface="Calibri" panose="020F0502020204030204" pitchFamily="34" charset="0"/>
              </a:rPr>
              <a:t>先使</a:t>
            </a:r>
            <a:r>
              <a:rPr lang="en-US" altLang="zh-CN" dirty="0">
                <a:latin typeface="Calibri" panose="020F0502020204030204" pitchFamily="34" charset="0"/>
              </a:rPr>
              <a:t>p</a:t>
            </a:r>
            <a:r>
              <a:rPr lang="zh-CN" altLang="en-US" dirty="0">
                <a:latin typeface="Calibri" panose="020F0502020204030204" pitchFamily="34" charset="0"/>
              </a:rPr>
              <a:t>加</a:t>
            </a:r>
            <a:r>
              <a:rPr lang="en-US" altLang="zh-CN" dirty="0">
                <a:latin typeface="Calibri" panose="020F0502020204030204" pitchFamily="34" charset="0"/>
              </a:rPr>
              <a:t>1</a:t>
            </a:r>
            <a:r>
              <a:rPr lang="zh-CN" altLang="en-US" dirty="0">
                <a:latin typeface="Calibri" panose="020F0502020204030204" pitchFamily="34" charset="0"/>
              </a:rPr>
              <a:t>，再取*</a:t>
            </a:r>
            <a:r>
              <a:rPr lang="en-US" altLang="zh-CN" dirty="0">
                <a:latin typeface="Calibri" panose="020F0502020204030204" pitchFamily="34" charset="0"/>
              </a:rPr>
              <a:t>p</a:t>
            </a:r>
            <a:endParaRPr lang="en-US" altLang="zh-CN" dirty="0">
              <a:latin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</a:rPr>
              <a:t>*(--p)</a:t>
            </a:r>
            <a:r>
              <a:rPr lang="zh-CN" altLang="en-US" dirty="0">
                <a:latin typeface="Calibri" panose="020F0502020204030204" pitchFamily="34" charset="0"/>
              </a:rPr>
              <a:t>相当于</a:t>
            </a:r>
            <a:r>
              <a:rPr lang="en-US" altLang="zh-CN" dirty="0">
                <a:latin typeface="Calibri" panose="020F0502020204030204" pitchFamily="34" charset="0"/>
              </a:rPr>
              <a:t>a[--</a:t>
            </a:r>
            <a:r>
              <a:rPr lang="en-US" altLang="zh-CN" dirty="0" err="1">
                <a:latin typeface="Calibri" panose="020F0502020204030204" pitchFamily="34" charset="0"/>
              </a:rPr>
              <a:t>i</a:t>
            </a:r>
            <a:r>
              <a:rPr lang="en-US" altLang="zh-CN" dirty="0">
                <a:latin typeface="Calibri" panose="020F0502020204030204" pitchFamily="34" charset="0"/>
              </a:rPr>
              <a:t>]</a:t>
            </a:r>
            <a:endParaRPr lang="en-US" altLang="zh-CN" dirty="0">
              <a:latin typeface="Calibri" panose="020F0502020204030204" pitchFamily="34" charset="0"/>
            </a:endParaRPr>
          </a:p>
          <a:p>
            <a:pPr lvl="1"/>
            <a:r>
              <a:rPr lang="zh-CN" altLang="en-US" dirty="0">
                <a:latin typeface="Calibri" panose="020F0502020204030204" pitchFamily="34" charset="0"/>
              </a:rPr>
              <a:t>先使</a:t>
            </a:r>
            <a:r>
              <a:rPr lang="en-US" altLang="zh-CN" dirty="0">
                <a:latin typeface="Calibri" panose="020F0502020204030204" pitchFamily="34" charset="0"/>
              </a:rPr>
              <a:t>p</a:t>
            </a:r>
            <a:r>
              <a:rPr lang="zh-CN" altLang="en-US" dirty="0">
                <a:latin typeface="Calibri" panose="020F0502020204030204" pitchFamily="34" charset="0"/>
              </a:rPr>
              <a:t>减</a:t>
            </a:r>
            <a:r>
              <a:rPr lang="en-US" altLang="zh-CN" dirty="0">
                <a:latin typeface="Calibri" panose="020F0502020204030204" pitchFamily="34" charset="0"/>
              </a:rPr>
              <a:t>1</a:t>
            </a:r>
            <a:r>
              <a:rPr lang="zh-CN" altLang="en-US" dirty="0">
                <a:latin typeface="Calibri" panose="020F0502020204030204" pitchFamily="34" charset="0"/>
              </a:rPr>
              <a:t>，再取*</a:t>
            </a:r>
            <a:r>
              <a:rPr lang="en-US" altLang="zh-CN" dirty="0">
                <a:latin typeface="Calibri" panose="020F0502020204030204" pitchFamily="34" charset="0"/>
              </a:rPr>
              <a:t>p</a:t>
            </a:r>
            <a:endParaRPr lang="en-US" altLang="zh-CN" dirty="0">
              <a:latin typeface="Calibri" panose="020F0502020204030204" pitchFamily="34" charset="0"/>
            </a:endParaRPr>
          </a:p>
          <a:p>
            <a:r>
              <a:rPr lang="zh-CN" altLang="en-US" dirty="0">
                <a:latin typeface="Calibri" panose="020F0502020204030204" pitchFamily="34" charset="0"/>
              </a:rPr>
              <a:t>关于加</a:t>
            </a:r>
            <a:r>
              <a:rPr lang="en-US" altLang="zh-CN" dirty="0">
                <a:latin typeface="Calibri" panose="020F0502020204030204" pitchFamily="34" charset="0"/>
              </a:rPr>
              <a:t>1</a:t>
            </a:r>
            <a:r>
              <a:rPr lang="zh-CN" altLang="en-US" dirty="0">
                <a:latin typeface="Calibri" panose="020F0502020204030204" pitchFamily="34" charset="0"/>
              </a:rPr>
              <a:t>的理解</a:t>
            </a:r>
            <a:endParaRPr lang="en-US" altLang="zh-CN" dirty="0">
              <a:latin typeface="Calibri" panose="020F0502020204030204" pitchFamily="34" charset="0"/>
            </a:endParaRPr>
          </a:p>
          <a:p>
            <a:pPr lvl="1"/>
            <a:r>
              <a:rPr lang="zh-CN" altLang="en-US" dirty="0">
                <a:latin typeface="Calibri" panose="020F0502020204030204" pitchFamily="34" charset="0"/>
              </a:rPr>
              <a:t>错误：</a:t>
            </a:r>
            <a:r>
              <a:rPr lang="en-US" altLang="zh-CN" dirty="0">
                <a:latin typeface="Calibri" panose="020F0502020204030204" pitchFamily="34" charset="0"/>
              </a:rPr>
              <a:t>p++</a:t>
            </a:r>
            <a:r>
              <a:rPr lang="zh-CN" altLang="en-US" dirty="0">
                <a:latin typeface="Calibri" panose="020F0502020204030204" pitchFamily="34" charset="0"/>
              </a:rPr>
              <a:t>相当于把</a:t>
            </a:r>
            <a:r>
              <a:rPr lang="en-US" altLang="zh-CN" dirty="0">
                <a:latin typeface="Calibri" panose="020F0502020204030204" pitchFamily="34" charset="0"/>
              </a:rPr>
              <a:t>p</a:t>
            </a:r>
            <a:r>
              <a:rPr lang="zh-CN" altLang="en-US" dirty="0">
                <a:latin typeface="Calibri" panose="020F0502020204030204" pitchFamily="34" charset="0"/>
              </a:rPr>
              <a:t>的值加</a:t>
            </a:r>
            <a:r>
              <a:rPr lang="en-US" altLang="zh-CN" dirty="0">
                <a:latin typeface="Calibri" panose="020F0502020204030204" pitchFamily="34" charset="0"/>
              </a:rPr>
              <a:t>1</a:t>
            </a:r>
            <a:endParaRPr lang="en-US" altLang="zh-CN" dirty="0">
              <a:latin typeface="Calibri" panose="020F0502020204030204" pitchFamily="34" charset="0"/>
            </a:endParaRPr>
          </a:p>
          <a:p>
            <a:pPr lvl="1"/>
            <a:r>
              <a:rPr lang="zh-CN" altLang="en-US" dirty="0">
                <a:solidFill>
                  <a:srgbClr val="00B050"/>
                </a:solidFill>
                <a:latin typeface="Calibri" panose="020F0502020204030204" pitchFamily="34" charset="0"/>
              </a:rPr>
              <a:t>正确：</a:t>
            </a:r>
            <a: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</a:rPr>
              <a:t>p++</a:t>
            </a:r>
            <a:r>
              <a:rPr lang="zh-CN" altLang="en-US" dirty="0">
                <a:solidFill>
                  <a:srgbClr val="00B050"/>
                </a:solidFill>
                <a:latin typeface="Calibri" panose="020F0502020204030204" pitchFamily="34" charset="0"/>
              </a:rPr>
              <a:t>将使</a:t>
            </a:r>
            <a: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</a:rPr>
              <a:t>p</a:t>
            </a:r>
            <a:r>
              <a:rPr lang="zh-CN" altLang="en-US" dirty="0">
                <a:solidFill>
                  <a:srgbClr val="00B050"/>
                </a:solidFill>
                <a:latin typeface="Calibri" panose="020F0502020204030204" pitchFamily="34" charset="0"/>
              </a:rPr>
              <a:t>指向的单元越过</a:t>
            </a:r>
            <a: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</a:rPr>
              <a:t>2</a:t>
            </a:r>
            <a:r>
              <a:rPr lang="zh-CN" altLang="en-US" dirty="0">
                <a:solidFill>
                  <a:srgbClr val="00B050"/>
                </a:solidFill>
                <a:latin typeface="Calibri" panose="020F0502020204030204" pitchFamily="34" charset="0"/>
              </a:rPr>
              <a:t>或</a:t>
            </a:r>
            <a: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</a:rPr>
              <a:t>4</a:t>
            </a:r>
            <a:r>
              <a:rPr lang="zh-CN" altLang="en-US" dirty="0">
                <a:solidFill>
                  <a:srgbClr val="00B050"/>
                </a:solidFill>
                <a:latin typeface="Calibri" panose="020F0502020204030204" pitchFamily="34" charset="0"/>
              </a:rPr>
              <a:t>个字节</a:t>
            </a:r>
            <a:endParaRPr lang="zh-CN" altLang="en-US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8229600" cy="431800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示例</a:t>
            </a:r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2-</a:t>
            </a:r>
            <a:r>
              <a:rPr lang="zh-CN" altLang="en-US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判断回文串</a:t>
            </a:r>
            <a:endParaRPr lang="en-US" altLang="zh-CN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68313" y="692150"/>
            <a:ext cx="8496300" cy="58324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main()</a:t>
            </a:r>
            <a:endParaRPr lang="en-US" altLang="zh-CN" sz="20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{</a:t>
            </a:r>
            <a:endParaRPr lang="en-US" altLang="zh-CN" sz="20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char name[5] = {'M', 'A', 'D', 'A', 'M'};</a:t>
            </a:r>
            <a:endParaRPr lang="en-US" altLang="zh-CN" sz="20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</a:t>
            </a:r>
            <a:r>
              <a:rPr lang="en-US" altLang="zh-CN" sz="20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flag = 1;</a:t>
            </a:r>
            <a:endParaRPr lang="en-US" altLang="zh-CN" sz="20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char *start=name, *end=name+4;</a:t>
            </a:r>
            <a:endParaRPr lang="en-US" altLang="zh-CN" sz="20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for ( ;start &lt;= end; start++, end--)</a:t>
            </a:r>
            <a:endParaRPr lang="en-US" altLang="zh-CN" sz="20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{</a:t>
            </a:r>
            <a:endParaRPr lang="en-US" altLang="zh-CN" sz="20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if(*start != *end)</a:t>
            </a:r>
            <a:endParaRPr lang="en-US" altLang="zh-CN" sz="20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{</a:t>
            </a:r>
            <a:endParaRPr lang="en-US" altLang="zh-CN" sz="20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  flag = 0;</a:t>
            </a:r>
            <a:endParaRPr lang="en-US" altLang="zh-CN" sz="20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  break;</a:t>
            </a:r>
            <a:endParaRPr lang="en-US" altLang="zh-CN" sz="20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}</a:t>
            </a:r>
            <a:endParaRPr lang="en-US" altLang="zh-CN" sz="20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}</a:t>
            </a:r>
            <a:endParaRPr lang="en-US" altLang="zh-CN" sz="20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if (flag)</a:t>
            </a:r>
            <a:endParaRPr lang="en-US" altLang="zh-CN" sz="20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</a:t>
            </a:r>
            <a:r>
              <a:rPr lang="en-US" altLang="zh-CN" sz="20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printf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("\n </a:t>
            </a:r>
            <a:r>
              <a:rPr lang="zh-CN" alt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该字符串是回文串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\n");</a:t>
            </a:r>
            <a:endParaRPr lang="en-US" altLang="zh-CN" sz="20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else</a:t>
            </a:r>
            <a:endParaRPr lang="en-US" altLang="zh-CN" sz="20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</a:t>
            </a:r>
            <a:r>
              <a:rPr lang="en-US" altLang="zh-CN" sz="20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printf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("\n </a:t>
            </a:r>
            <a:r>
              <a:rPr lang="zh-CN" alt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该字符串不是回文串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\n");</a:t>
            </a:r>
            <a:endParaRPr lang="en-US" altLang="zh-CN" sz="20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return 0;</a:t>
            </a:r>
            <a:endParaRPr lang="en-US" altLang="zh-CN" sz="20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}</a:t>
            </a:r>
            <a:endParaRPr lang="en-US" altLang="zh-CN" sz="20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24580" name="Group 4"/>
          <p:cNvGrpSpPr/>
          <p:nvPr/>
        </p:nvGrpSpPr>
        <p:grpSpPr bwMode="auto">
          <a:xfrm>
            <a:off x="6300788" y="765175"/>
            <a:ext cx="2724150" cy="2852738"/>
            <a:chOff x="4320" y="903"/>
            <a:chExt cx="1296" cy="1353"/>
          </a:xfrm>
        </p:grpSpPr>
        <p:sp>
          <p:nvSpPr>
            <p:cNvPr id="24619" name="Rectangle 5"/>
            <p:cNvSpPr>
              <a:spLocks noChangeArrowheads="1"/>
            </p:cNvSpPr>
            <p:nvPr/>
          </p:nvSpPr>
          <p:spPr bwMode="auto">
            <a:xfrm>
              <a:off x="4320" y="1056"/>
              <a:ext cx="1296" cy="1200"/>
            </a:xfrm>
            <a:prstGeom prst="rect">
              <a:avLst/>
            </a:prstGeom>
            <a:solidFill>
              <a:srgbClr val="FFFFE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620" name="Text Box 6"/>
            <p:cNvSpPr txBox="1">
              <a:spLocks noChangeArrowheads="1"/>
            </p:cNvSpPr>
            <p:nvPr/>
          </p:nvSpPr>
          <p:spPr bwMode="auto">
            <a:xfrm>
              <a:off x="4812" y="903"/>
              <a:ext cx="336" cy="19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581" name="Group 7"/>
          <p:cNvGrpSpPr/>
          <p:nvPr/>
        </p:nvGrpSpPr>
        <p:grpSpPr bwMode="auto">
          <a:xfrm>
            <a:off x="7658100" y="1293813"/>
            <a:ext cx="1190625" cy="2108200"/>
            <a:chOff x="4511" y="360"/>
            <a:chExt cx="750" cy="1328"/>
          </a:xfrm>
        </p:grpSpPr>
        <p:sp>
          <p:nvSpPr>
            <p:cNvPr id="24614" name="Text Box 8"/>
            <p:cNvSpPr txBox="1">
              <a:spLocks noChangeArrowheads="1"/>
            </p:cNvSpPr>
            <p:nvPr/>
          </p:nvSpPr>
          <p:spPr bwMode="auto">
            <a:xfrm>
              <a:off x="4523" y="360"/>
              <a:ext cx="737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name[0]</a:t>
              </a:r>
              <a:endParaRPr lang="en-US" altLang="zh-CN" sz="20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615" name="Text Box 9"/>
            <p:cNvSpPr txBox="1">
              <a:spLocks noChangeArrowheads="1"/>
            </p:cNvSpPr>
            <p:nvPr/>
          </p:nvSpPr>
          <p:spPr bwMode="auto">
            <a:xfrm>
              <a:off x="4524" y="632"/>
              <a:ext cx="737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name[1]</a:t>
              </a:r>
              <a:endParaRPr lang="en-US" altLang="zh-CN" sz="20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616" name="Text Box 10"/>
            <p:cNvSpPr txBox="1">
              <a:spLocks noChangeArrowheads="1"/>
            </p:cNvSpPr>
            <p:nvPr/>
          </p:nvSpPr>
          <p:spPr bwMode="auto">
            <a:xfrm>
              <a:off x="4511" y="896"/>
              <a:ext cx="737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name[2]</a:t>
              </a:r>
              <a:endParaRPr lang="en-US" altLang="zh-CN" sz="20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617" name="Text Box 11"/>
            <p:cNvSpPr txBox="1">
              <a:spLocks noChangeArrowheads="1"/>
            </p:cNvSpPr>
            <p:nvPr/>
          </p:nvSpPr>
          <p:spPr bwMode="auto">
            <a:xfrm>
              <a:off x="4512" y="1157"/>
              <a:ext cx="737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name[3]</a:t>
              </a:r>
              <a:endParaRPr lang="en-US" altLang="zh-CN" sz="20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618" name="Text Box 12"/>
            <p:cNvSpPr txBox="1">
              <a:spLocks noChangeArrowheads="1"/>
            </p:cNvSpPr>
            <p:nvPr/>
          </p:nvSpPr>
          <p:spPr bwMode="auto">
            <a:xfrm>
              <a:off x="4512" y="1430"/>
              <a:ext cx="737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name[4]</a:t>
              </a:r>
              <a:endParaRPr lang="en-US" altLang="zh-CN" sz="20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4582" name="Group 13"/>
          <p:cNvGrpSpPr/>
          <p:nvPr/>
        </p:nvGrpSpPr>
        <p:grpSpPr bwMode="auto">
          <a:xfrm>
            <a:off x="6516688" y="1276350"/>
            <a:ext cx="1219200" cy="2125663"/>
            <a:chOff x="3951" y="322"/>
            <a:chExt cx="768" cy="1339"/>
          </a:xfrm>
        </p:grpSpPr>
        <p:grpSp>
          <p:nvGrpSpPr>
            <p:cNvPr id="24603" name="Group 14"/>
            <p:cNvGrpSpPr/>
            <p:nvPr/>
          </p:nvGrpSpPr>
          <p:grpSpPr bwMode="auto">
            <a:xfrm>
              <a:off x="3951" y="322"/>
              <a:ext cx="768" cy="1339"/>
              <a:chOff x="3613" y="608"/>
              <a:chExt cx="768" cy="1339"/>
            </a:xfrm>
          </p:grpSpPr>
          <p:sp>
            <p:nvSpPr>
              <p:cNvPr id="24609" name="Rectangle 15"/>
              <p:cNvSpPr>
                <a:spLocks noChangeArrowheads="1"/>
              </p:cNvSpPr>
              <p:nvPr/>
            </p:nvSpPr>
            <p:spPr bwMode="auto">
              <a:xfrm>
                <a:off x="3613" y="608"/>
                <a:ext cx="768" cy="268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4610" name="Rectangle 16"/>
              <p:cNvSpPr>
                <a:spLocks noChangeArrowheads="1"/>
              </p:cNvSpPr>
              <p:nvPr/>
            </p:nvSpPr>
            <p:spPr bwMode="auto">
              <a:xfrm>
                <a:off x="3613" y="876"/>
                <a:ext cx="768" cy="268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4611" name="Rectangle 17"/>
              <p:cNvSpPr>
                <a:spLocks noChangeArrowheads="1"/>
              </p:cNvSpPr>
              <p:nvPr/>
            </p:nvSpPr>
            <p:spPr bwMode="auto">
              <a:xfrm>
                <a:off x="3613" y="1144"/>
                <a:ext cx="768" cy="268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4612" name="Rectangle 18"/>
              <p:cNvSpPr>
                <a:spLocks noChangeArrowheads="1"/>
              </p:cNvSpPr>
              <p:nvPr/>
            </p:nvSpPr>
            <p:spPr bwMode="auto">
              <a:xfrm>
                <a:off x="3613" y="1412"/>
                <a:ext cx="768" cy="268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4613" name="Rectangle 19"/>
              <p:cNvSpPr>
                <a:spLocks noChangeArrowheads="1"/>
              </p:cNvSpPr>
              <p:nvPr/>
            </p:nvSpPr>
            <p:spPr bwMode="auto">
              <a:xfrm>
                <a:off x="3613" y="1680"/>
                <a:ext cx="768" cy="267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4604" name="Text Box 20"/>
            <p:cNvSpPr txBox="1">
              <a:spLocks noChangeArrowheads="1"/>
            </p:cNvSpPr>
            <p:nvPr/>
          </p:nvSpPr>
          <p:spPr bwMode="auto">
            <a:xfrm>
              <a:off x="4213" y="346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ea typeface="微软雅黑" panose="020B0503020204020204" pitchFamily="34" charset="-122"/>
                </a:rPr>
                <a:t>M</a:t>
              </a:r>
              <a:endParaRPr lang="en-US" altLang="zh-CN" sz="1800" b="1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4605" name="Text Box 21"/>
            <p:cNvSpPr txBox="1">
              <a:spLocks noChangeArrowheads="1"/>
            </p:cNvSpPr>
            <p:nvPr/>
          </p:nvSpPr>
          <p:spPr bwMode="auto">
            <a:xfrm>
              <a:off x="4220" y="635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ea typeface="微软雅黑" panose="020B0503020204020204" pitchFamily="34" charset="-122"/>
                </a:rPr>
                <a:t>A</a:t>
              </a:r>
              <a:endParaRPr lang="en-US" altLang="zh-CN" sz="1800" b="1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4606" name="Text Box 22"/>
            <p:cNvSpPr txBox="1">
              <a:spLocks noChangeArrowheads="1"/>
            </p:cNvSpPr>
            <p:nvPr/>
          </p:nvSpPr>
          <p:spPr bwMode="auto">
            <a:xfrm>
              <a:off x="4220" y="907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ea typeface="微软雅黑" panose="020B0503020204020204" pitchFamily="34" charset="-122"/>
                </a:rPr>
                <a:t>D</a:t>
              </a:r>
              <a:endParaRPr lang="en-US" altLang="zh-CN" sz="1800" b="1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4607" name="Text Box 23"/>
            <p:cNvSpPr txBox="1">
              <a:spLocks noChangeArrowheads="1"/>
            </p:cNvSpPr>
            <p:nvPr/>
          </p:nvSpPr>
          <p:spPr bwMode="auto">
            <a:xfrm>
              <a:off x="4220" y="1134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ea typeface="微软雅黑" panose="020B0503020204020204" pitchFamily="34" charset="-122"/>
                </a:rPr>
                <a:t>A</a:t>
              </a:r>
              <a:endParaRPr lang="en-US" altLang="zh-CN" sz="1800" b="1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4608" name="Text Box 24"/>
            <p:cNvSpPr txBox="1">
              <a:spLocks noChangeArrowheads="1"/>
            </p:cNvSpPr>
            <p:nvPr/>
          </p:nvSpPr>
          <p:spPr bwMode="auto">
            <a:xfrm>
              <a:off x="4212" y="1406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ea typeface="微软雅黑" panose="020B0503020204020204" pitchFamily="34" charset="-122"/>
                </a:rPr>
                <a:t>M</a:t>
              </a:r>
              <a:endParaRPr lang="en-US" altLang="zh-CN" sz="1800" b="1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39289" name="Text Box 25"/>
          <p:cNvSpPr txBox="1">
            <a:spLocks noChangeArrowheads="1"/>
          </p:cNvSpPr>
          <p:nvPr/>
        </p:nvSpPr>
        <p:spPr bwMode="auto">
          <a:xfrm>
            <a:off x="5795963" y="3789363"/>
            <a:ext cx="3095625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该字符串是回文串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grpSp>
        <p:nvGrpSpPr>
          <p:cNvPr id="6" name="Group 26"/>
          <p:cNvGrpSpPr/>
          <p:nvPr/>
        </p:nvGrpSpPr>
        <p:grpSpPr bwMode="auto">
          <a:xfrm>
            <a:off x="5508625" y="1268413"/>
            <a:ext cx="1008063" cy="366712"/>
            <a:chOff x="3015" y="1071"/>
            <a:chExt cx="635" cy="231"/>
          </a:xfrm>
        </p:grpSpPr>
        <p:sp>
          <p:nvSpPr>
            <p:cNvPr id="24601" name="Line 27"/>
            <p:cNvSpPr>
              <a:spLocks noChangeShapeType="1"/>
            </p:cNvSpPr>
            <p:nvPr/>
          </p:nvSpPr>
          <p:spPr bwMode="auto">
            <a:xfrm>
              <a:off x="3424" y="1207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24602" name="Text Box 28"/>
            <p:cNvSpPr txBox="1">
              <a:spLocks noChangeArrowheads="1"/>
            </p:cNvSpPr>
            <p:nvPr/>
          </p:nvSpPr>
          <p:spPr bwMode="auto">
            <a:xfrm>
              <a:off x="3015" y="1071"/>
              <a:ext cx="5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9999"/>
                  </a:solidFill>
                  <a:ea typeface="宋体" panose="02010600030101010101" pitchFamily="2" charset="-122"/>
                </a:rPr>
                <a:t>start</a:t>
              </a:r>
              <a:endParaRPr lang="en-US" altLang="zh-CN" sz="1800" b="1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29"/>
          <p:cNvGrpSpPr/>
          <p:nvPr/>
        </p:nvGrpSpPr>
        <p:grpSpPr bwMode="auto">
          <a:xfrm>
            <a:off x="5583238" y="2990850"/>
            <a:ext cx="933450" cy="366713"/>
            <a:chOff x="3379" y="1888"/>
            <a:chExt cx="588" cy="231"/>
          </a:xfrm>
        </p:grpSpPr>
        <p:sp>
          <p:nvSpPr>
            <p:cNvPr id="24599" name="Line 30"/>
            <p:cNvSpPr>
              <a:spLocks noChangeShapeType="1"/>
            </p:cNvSpPr>
            <p:nvPr/>
          </p:nvSpPr>
          <p:spPr bwMode="auto">
            <a:xfrm>
              <a:off x="3741" y="2024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24600" name="Text Box 31"/>
            <p:cNvSpPr txBox="1">
              <a:spLocks noChangeArrowheads="1"/>
            </p:cNvSpPr>
            <p:nvPr/>
          </p:nvSpPr>
          <p:spPr bwMode="auto">
            <a:xfrm>
              <a:off x="3379" y="1888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9999"/>
                  </a:solidFill>
                  <a:ea typeface="宋体" panose="02010600030101010101" pitchFamily="2" charset="-122"/>
                </a:rPr>
                <a:t>end</a:t>
              </a:r>
              <a:endParaRPr lang="en-US" altLang="zh-CN" sz="1800" b="1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32"/>
          <p:cNvGrpSpPr/>
          <p:nvPr/>
        </p:nvGrpSpPr>
        <p:grpSpPr bwMode="auto">
          <a:xfrm>
            <a:off x="5508625" y="1693863"/>
            <a:ext cx="1008063" cy="366712"/>
            <a:chOff x="3015" y="1071"/>
            <a:chExt cx="635" cy="231"/>
          </a:xfrm>
        </p:grpSpPr>
        <p:sp>
          <p:nvSpPr>
            <p:cNvPr id="24597" name="Line 33"/>
            <p:cNvSpPr>
              <a:spLocks noChangeShapeType="1"/>
            </p:cNvSpPr>
            <p:nvPr/>
          </p:nvSpPr>
          <p:spPr bwMode="auto">
            <a:xfrm>
              <a:off x="3424" y="1207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24598" name="Text Box 34"/>
            <p:cNvSpPr txBox="1">
              <a:spLocks noChangeArrowheads="1"/>
            </p:cNvSpPr>
            <p:nvPr/>
          </p:nvSpPr>
          <p:spPr bwMode="auto">
            <a:xfrm>
              <a:off x="3015" y="1071"/>
              <a:ext cx="5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9999"/>
                  </a:solidFill>
                  <a:ea typeface="宋体" panose="02010600030101010101" pitchFamily="2" charset="-122"/>
                </a:rPr>
                <a:t>start</a:t>
              </a:r>
              <a:endParaRPr lang="en-US" altLang="zh-CN" sz="1800" b="1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35"/>
          <p:cNvGrpSpPr/>
          <p:nvPr/>
        </p:nvGrpSpPr>
        <p:grpSpPr bwMode="auto">
          <a:xfrm>
            <a:off x="5583238" y="2492375"/>
            <a:ext cx="933450" cy="366713"/>
            <a:chOff x="3379" y="1888"/>
            <a:chExt cx="588" cy="231"/>
          </a:xfrm>
        </p:grpSpPr>
        <p:sp>
          <p:nvSpPr>
            <p:cNvPr id="24595" name="Line 36"/>
            <p:cNvSpPr>
              <a:spLocks noChangeShapeType="1"/>
            </p:cNvSpPr>
            <p:nvPr/>
          </p:nvSpPr>
          <p:spPr bwMode="auto">
            <a:xfrm>
              <a:off x="3741" y="2024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24596" name="Text Box 37"/>
            <p:cNvSpPr txBox="1">
              <a:spLocks noChangeArrowheads="1"/>
            </p:cNvSpPr>
            <p:nvPr/>
          </p:nvSpPr>
          <p:spPr bwMode="auto">
            <a:xfrm>
              <a:off x="3379" y="1888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9999"/>
                  </a:solidFill>
                  <a:ea typeface="宋体" panose="02010600030101010101" pitchFamily="2" charset="-122"/>
                </a:rPr>
                <a:t>end</a:t>
              </a:r>
              <a:endParaRPr lang="en-US" altLang="zh-CN" sz="1800" b="1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38"/>
          <p:cNvGrpSpPr/>
          <p:nvPr/>
        </p:nvGrpSpPr>
        <p:grpSpPr bwMode="auto">
          <a:xfrm>
            <a:off x="5583238" y="2205038"/>
            <a:ext cx="933450" cy="366712"/>
            <a:chOff x="3379" y="1888"/>
            <a:chExt cx="588" cy="231"/>
          </a:xfrm>
        </p:grpSpPr>
        <p:sp>
          <p:nvSpPr>
            <p:cNvPr id="24593" name="Line 39"/>
            <p:cNvSpPr>
              <a:spLocks noChangeShapeType="1"/>
            </p:cNvSpPr>
            <p:nvPr/>
          </p:nvSpPr>
          <p:spPr bwMode="auto">
            <a:xfrm>
              <a:off x="3741" y="2024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24594" name="Text Box 40"/>
            <p:cNvSpPr txBox="1">
              <a:spLocks noChangeArrowheads="1"/>
            </p:cNvSpPr>
            <p:nvPr/>
          </p:nvSpPr>
          <p:spPr bwMode="auto">
            <a:xfrm>
              <a:off x="3379" y="1888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9999"/>
                  </a:solidFill>
                  <a:ea typeface="宋体" panose="02010600030101010101" pitchFamily="2" charset="-122"/>
                </a:rPr>
                <a:t>end</a:t>
              </a:r>
              <a:endParaRPr lang="en-US" altLang="zh-CN" sz="1800" b="1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Group 41"/>
          <p:cNvGrpSpPr/>
          <p:nvPr/>
        </p:nvGrpSpPr>
        <p:grpSpPr bwMode="auto">
          <a:xfrm>
            <a:off x="5508625" y="2054225"/>
            <a:ext cx="1008063" cy="366713"/>
            <a:chOff x="3015" y="1071"/>
            <a:chExt cx="635" cy="231"/>
          </a:xfrm>
        </p:grpSpPr>
        <p:sp>
          <p:nvSpPr>
            <p:cNvPr id="24591" name="Line 42"/>
            <p:cNvSpPr>
              <a:spLocks noChangeShapeType="1"/>
            </p:cNvSpPr>
            <p:nvPr/>
          </p:nvSpPr>
          <p:spPr bwMode="auto">
            <a:xfrm>
              <a:off x="3424" y="1207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24592" name="Text Box 43"/>
            <p:cNvSpPr txBox="1">
              <a:spLocks noChangeArrowheads="1"/>
            </p:cNvSpPr>
            <p:nvPr/>
          </p:nvSpPr>
          <p:spPr bwMode="auto">
            <a:xfrm>
              <a:off x="3015" y="1071"/>
              <a:ext cx="5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9999"/>
                  </a:solidFill>
                  <a:ea typeface="宋体" panose="02010600030101010101" pitchFamily="2" charset="-122"/>
                </a:rPr>
                <a:t>start</a:t>
              </a:r>
              <a:endParaRPr lang="en-US" altLang="zh-CN" sz="1800" b="1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2"/>
          <p:cNvSpPr>
            <a:spLocks noChangeArrowheads="1"/>
          </p:cNvSpPr>
          <p:nvPr/>
        </p:nvSpPr>
        <p:spPr bwMode="auto">
          <a:xfrm>
            <a:off x="684213" y="26035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指针关系运算</a:t>
            </a:r>
            <a:endParaRPr lang="en-US" altLang="zh-CN" sz="4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63853" name="Rectangle 13"/>
          <p:cNvSpPr>
            <a:spLocks noChangeArrowheads="1"/>
          </p:cNvSpPr>
          <p:nvPr/>
        </p:nvSpPr>
        <p:spPr bwMode="auto">
          <a:xfrm>
            <a:off x="684213" y="1484313"/>
            <a:ext cx="8229600" cy="38893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1028700" indent="-5715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buClr>
                <a:srgbClr val="339966"/>
              </a:buClr>
              <a:buFont typeface="Wingdings" panose="05000000000000000000" pitchFamily="2" charset="2"/>
              <a:buChar char="l"/>
            </a:pPr>
            <a:r>
              <a:rPr kumimoji="1"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若</a:t>
            </a:r>
            <a:r>
              <a:rPr kumimoji="1" lang="en-US" altLang="zh-CN" sz="36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p1</a:t>
            </a:r>
            <a:r>
              <a:rPr kumimoji="1"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和</a:t>
            </a:r>
            <a:r>
              <a:rPr kumimoji="1" lang="en-US" altLang="zh-CN" sz="36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p2</a:t>
            </a:r>
            <a:r>
              <a:rPr kumimoji="1"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指向同一数组，则</a:t>
            </a:r>
            <a:endParaRPr kumimoji="1" lang="zh-CN" altLang="en-US" sz="36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kumimoji="1" lang="en-US" altLang="zh-CN" sz="3600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p1&lt;p2    </a:t>
            </a:r>
            <a:r>
              <a:rPr kumimoji="1" lang="zh-CN" altLang="en-US" sz="3600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表示</a:t>
            </a:r>
            <a:r>
              <a:rPr kumimoji="1" lang="en-US" altLang="zh-CN" sz="3600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p1</a:t>
            </a:r>
            <a:r>
              <a:rPr kumimoji="1" lang="zh-CN" altLang="en-US" sz="3600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指的元素在前</a:t>
            </a:r>
            <a:endParaRPr kumimoji="1" lang="zh-CN" altLang="en-US" sz="3600" dirty="0">
              <a:solidFill>
                <a:srgbClr val="C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kumimoji="1" lang="en-US" altLang="zh-CN" sz="3600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p1&gt;p2    </a:t>
            </a:r>
            <a:r>
              <a:rPr kumimoji="1" lang="zh-CN" altLang="en-US" sz="3600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表示</a:t>
            </a:r>
            <a:r>
              <a:rPr kumimoji="1" lang="en-US" altLang="zh-CN" sz="3600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p1</a:t>
            </a:r>
            <a:r>
              <a:rPr kumimoji="1" lang="zh-CN" altLang="en-US" sz="3600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指的元素在后</a:t>
            </a:r>
            <a:endParaRPr kumimoji="1" lang="zh-CN" altLang="en-US" sz="3600" dirty="0">
              <a:solidFill>
                <a:srgbClr val="C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kumimoji="1" lang="en-US" altLang="zh-CN" sz="3600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p1==p2  </a:t>
            </a:r>
            <a:r>
              <a:rPr kumimoji="1" lang="zh-CN" altLang="en-US" sz="3600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表示</a:t>
            </a:r>
            <a:r>
              <a:rPr kumimoji="1" lang="en-US" altLang="zh-CN" sz="3600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p1</a:t>
            </a:r>
            <a:r>
              <a:rPr kumimoji="1" lang="zh-CN" altLang="en-US" sz="3600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与</a:t>
            </a:r>
            <a:r>
              <a:rPr kumimoji="1" lang="en-US" altLang="zh-CN" sz="3600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p2</a:t>
            </a:r>
            <a:r>
              <a:rPr kumimoji="1" lang="zh-CN" altLang="en-US" sz="3600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指向同一元素</a:t>
            </a:r>
            <a:endParaRPr kumimoji="1" lang="zh-CN" altLang="en-US" sz="3600" dirty="0">
              <a:solidFill>
                <a:srgbClr val="C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buClr>
                <a:srgbClr val="339966"/>
              </a:buClr>
              <a:buFont typeface="Wingdings" panose="05000000000000000000" pitchFamily="2" charset="2"/>
              <a:buChar char="l"/>
            </a:pPr>
            <a:r>
              <a:rPr kumimoji="1"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若</a:t>
            </a:r>
            <a:r>
              <a:rPr kumimoji="1" lang="en-US" altLang="zh-CN" sz="36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p1</a:t>
            </a:r>
            <a:r>
              <a:rPr kumimoji="1"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与</a:t>
            </a:r>
            <a:r>
              <a:rPr kumimoji="1" lang="en-US" altLang="zh-CN" sz="36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p2</a:t>
            </a:r>
            <a:r>
              <a:rPr kumimoji="1"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不指向同一数组，比较无意义</a:t>
            </a:r>
            <a:endParaRPr lang="zh-CN" altLang="en-US" sz="36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662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C9874314-2DDB-4A03-B261-84454C918FE7}" type="slidenum">
              <a:rPr lang="en-US" altLang="zh-CN" sz="1400" smtClean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27005" y="470581"/>
            <a:ext cx="2339102" cy="52322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比较两个指针</a:t>
            </a:r>
            <a:endParaRPr lang="zh-CN" altLang="en-US" sz="28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289990" y="1239481"/>
            <a:ext cx="6553200" cy="40671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#include&lt;</a:t>
            </a:r>
            <a:r>
              <a:rPr lang="en-US" altLang="zh-CN" sz="20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stdio.h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</a:t>
            </a:r>
            <a:endParaRPr lang="en-US" altLang="zh-CN" sz="20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main ()</a:t>
            </a:r>
            <a:endParaRPr lang="en-US" altLang="zh-CN" sz="20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{</a:t>
            </a:r>
            <a:endParaRPr lang="en-US" altLang="zh-CN" sz="20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	</a:t>
            </a:r>
            <a:r>
              <a:rPr lang="en-US" altLang="zh-CN" sz="20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*ptrnum1, *ptrnum2; </a:t>
            </a:r>
            <a:endParaRPr lang="en-US" altLang="zh-CN" sz="20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	</a:t>
            </a:r>
            <a:r>
              <a:rPr lang="en-US" altLang="zh-CN" sz="20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value = 1;</a:t>
            </a:r>
            <a:endParaRPr lang="en-US" altLang="zh-CN" sz="20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	ptrnum1 = &amp;value;</a:t>
            </a:r>
            <a:endParaRPr lang="en-US" altLang="zh-CN" sz="20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	value += 10;</a:t>
            </a:r>
            <a:endParaRPr lang="en-US" altLang="zh-CN" sz="20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	ptrnum2 = &amp;value;</a:t>
            </a:r>
            <a:endParaRPr lang="en-US" altLang="zh-CN" sz="20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	if (</a:t>
            </a:r>
            <a:r>
              <a:rPr lang="en-US" altLang="zh-CN" sz="2000" b="1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ptrnum1 == ptrnum2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  <a:endParaRPr lang="en-US" altLang="zh-CN" sz="20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		</a:t>
            </a:r>
            <a:r>
              <a:rPr lang="en-US" altLang="zh-CN" sz="20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printf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("\n </a:t>
            </a:r>
            <a:r>
              <a:rPr lang="zh-CN" alt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两个指针指向同一个地址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\n");</a:t>
            </a:r>
            <a:endParaRPr lang="en-US" altLang="zh-CN" sz="20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	else</a:t>
            </a:r>
            <a:endParaRPr lang="en-US" altLang="zh-CN" sz="20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		</a:t>
            </a:r>
            <a:r>
              <a:rPr lang="en-US" altLang="zh-CN" sz="20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printf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("\n </a:t>
            </a:r>
            <a:r>
              <a:rPr lang="zh-CN" alt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两个指针指向不同的地址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\n");</a:t>
            </a:r>
            <a:endParaRPr lang="en-US" altLang="zh-CN" sz="20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} </a:t>
            </a:r>
            <a:endParaRPr lang="en-US" altLang="zh-CN" sz="20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总结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8229600" cy="3616325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指针的算术运算的含义是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指针的移动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，将指针执行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加上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或者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减去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一个整数值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的运算相当于指针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向后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或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向前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移动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个数据单元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指针可以执行比较相等的运算，用来判断两个指针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是否指向同一个变量</a:t>
            </a:r>
            <a:endParaRPr lang="zh-CN" altLang="en-US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AB2F6CDC-2602-451A-AEBB-B2432C5059B3}" type="slidenum">
              <a:rPr lang="en-US" altLang="zh-CN" sz="1400" smtClean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465138" y="266700"/>
            <a:ext cx="774382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lvl="1" eaLnBrk="0" hangingPunct="0">
              <a:spcBef>
                <a:spcPct val="0"/>
              </a:spcBef>
              <a:buFontTx/>
              <a:buNone/>
            </a:pPr>
            <a:endParaRPr kumimoji="1" lang="zh-CN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838200" y="1257300"/>
            <a:ext cx="3249613" cy="4711700"/>
            <a:chOff x="3327" y="732"/>
            <a:chExt cx="2047" cy="2968"/>
          </a:xfrm>
        </p:grpSpPr>
        <p:grpSp>
          <p:nvGrpSpPr>
            <p:cNvPr id="29765" name="Group 4"/>
            <p:cNvGrpSpPr/>
            <p:nvPr/>
          </p:nvGrpSpPr>
          <p:grpSpPr bwMode="auto">
            <a:xfrm>
              <a:off x="3771" y="984"/>
              <a:ext cx="936" cy="2376"/>
              <a:chOff x="4032" y="444"/>
              <a:chExt cx="936" cy="2376"/>
            </a:xfrm>
          </p:grpSpPr>
          <p:sp>
            <p:nvSpPr>
              <p:cNvPr id="29802" name="AutoShape 5"/>
              <p:cNvSpPr>
                <a:spLocks noChangeArrowheads="1"/>
              </p:cNvSpPr>
              <p:nvPr/>
            </p:nvSpPr>
            <p:spPr bwMode="auto">
              <a:xfrm>
                <a:off x="4032" y="444"/>
                <a:ext cx="936" cy="2376"/>
              </a:xfrm>
              <a:prstGeom prst="foldedCorner">
                <a:avLst>
                  <a:gd name="adj" fmla="val 13745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zh-CN" altLang="zh-CN" sz="2400" dirty="0">
                  <a:solidFill>
                    <a:srgbClr val="0000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9803" name="Line 6"/>
              <p:cNvSpPr>
                <a:spLocks noChangeShapeType="1"/>
              </p:cNvSpPr>
              <p:nvPr/>
            </p:nvSpPr>
            <p:spPr bwMode="auto">
              <a:xfrm>
                <a:off x="4032" y="75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804" name="Line 7"/>
              <p:cNvSpPr>
                <a:spLocks noChangeShapeType="1"/>
              </p:cNvSpPr>
              <p:nvPr/>
            </p:nvSpPr>
            <p:spPr bwMode="auto">
              <a:xfrm>
                <a:off x="4032" y="984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805" name="Line 8"/>
              <p:cNvSpPr>
                <a:spLocks noChangeShapeType="1"/>
              </p:cNvSpPr>
              <p:nvPr/>
            </p:nvSpPr>
            <p:spPr bwMode="auto">
              <a:xfrm>
                <a:off x="4032" y="1212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806" name="Line 9"/>
              <p:cNvSpPr>
                <a:spLocks noChangeShapeType="1"/>
              </p:cNvSpPr>
              <p:nvPr/>
            </p:nvSpPr>
            <p:spPr bwMode="auto">
              <a:xfrm>
                <a:off x="4032" y="1440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807" name="Line 10"/>
              <p:cNvSpPr>
                <a:spLocks noChangeShapeType="1"/>
              </p:cNvSpPr>
              <p:nvPr/>
            </p:nvSpPr>
            <p:spPr bwMode="auto">
              <a:xfrm>
                <a:off x="4032" y="1668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808" name="Line 11"/>
              <p:cNvSpPr>
                <a:spLocks noChangeShapeType="1"/>
              </p:cNvSpPr>
              <p:nvPr/>
            </p:nvSpPr>
            <p:spPr bwMode="auto">
              <a:xfrm>
                <a:off x="4032" y="189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809" name="Line 12"/>
              <p:cNvSpPr>
                <a:spLocks noChangeShapeType="1"/>
              </p:cNvSpPr>
              <p:nvPr/>
            </p:nvSpPr>
            <p:spPr bwMode="auto">
              <a:xfrm>
                <a:off x="4032" y="2124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810" name="Line 13"/>
              <p:cNvSpPr>
                <a:spLocks noChangeShapeType="1"/>
              </p:cNvSpPr>
              <p:nvPr/>
            </p:nvSpPr>
            <p:spPr bwMode="auto">
              <a:xfrm>
                <a:off x="4032" y="2352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811" name="Line 14"/>
              <p:cNvSpPr>
                <a:spLocks noChangeShapeType="1"/>
              </p:cNvSpPr>
              <p:nvPr/>
            </p:nvSpPr>
            <p:spPr bwMode="auto">
              <a:xfrm>
                <a:off x="4608" y="1440"/>
                <a:ext cx="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29766" name="Group 15"/>
            <p:cNvGrpSpPr/>
            <p:nvPr/>
          </p:nvGrpSpPr>
          <p:grpSpPr bwMode="auto">
            <a:xfrm>
              <a:off x="3771" y="1404"/>
              <a:ext cx="60" cy="1368"/>
              <a:chOff x="4032" y="864"/>
              <a:chExt cx="60" cy="1368"/>
            </a:xfrm>
          </p:grpSpPr>
          <p:sp>
            <p:nvSpPr>
              <p:cNvPr id="29795" name="Line 16"/>
              <p:cNvSpPr>
                <a:spLocks noChangeShapeType="1"/>
              </p:cNvSpPr>
              <p:nvPr/>
            </p:nvSpPr>
            <p:spPr bwMode="auto">
              <a:xfrm>
                <a:off x="4032" y="86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96" name="Line 17"/>
              <p:cNvSpPr>
                <a:spLocks noChangeShapeType="1"/>
              </p:cNvSpPr>
              <p:nvPr/>
            </p:nvSpPr>
            <p:spPr bwMode="auto">
              <a:xfrm>
                <a:off x="4032" y="1320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97" name="Line 18"/>
              <p:cNvSpPr>
                <a:spLocks noChangeShapeType="1"/>
              </p:cNvSpPr>
              <p:nvPr/>
            </p:nvSpPr>
            <p:spPr bwMode="auto">
              <a:xfrm>
                <a:off x="4032" y="1548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98" name="Line 19"/>
              <p:cNvSpPr>
                <a:spLocks noChangeShapeType="1"/>
              </p:cNvSpPr>
              <p:nvPr/>
            </p:nvSpPr>
            <p:spPr bwMode="auto">
              <a:xfrm>
                <a:off x="4032" y="1776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99" name="Line 20"/>
              <p:cNvSpPr>
                <a:spLocks noChangeShapeType="1"/>
              </p:cNvSpPr>
              <p:nvPr/>
            </p:nvSpPr>
            <p:spPr bwMode="auto">
              <a:xfrm>
                <a:off x="4032" y="200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800" name="Line 21"/>
              <p:cNvSpPr>
                <a:spLocks noChangeShapeType="1"/>
              </p:cNvSpPr>
              <p:nvPr/>
            </p:nvSpPr>
            <p:spPr bwMode="auto">
              <a:xfrm>
                <a:off x="4032" y="22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801" name="Line 22"/>
              <p:cNvSpPr>
                <a:spLocks noChangeShapeType="1"/>
              </p:cNvSpPr>
              <p:nvPr/>
            </p:nvSpPr>
            <p:spPr bwMode="auto">
              <a:xfrm>
                <a:off x="4032" y="109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29767" name="Group 23"/>
            <p:cNvGrpSpPr/>
            <p:nvPr/>
          </p:nvGrpSpPr>
          <p:grpSpPr bwMode="auto">
            <a:xfrm>
              <a:off x="4635" y="1416"/>
              <a:ext cx="60" cy="1368"/>
              <a:chOff x="4032" y="864"/>
              <a:chExt cx="60" cy="1368"/>
            </a:xfrm>
          </p:grpSpPr>
          <p:sp>
            <p:nvSpPr>
              <p:cNvPr id="29788" name="Line 24"/>
              <p:cNvSpPr>
                <a:spLocks noChangeShapeType="1"/>
              </p:cNvSpPr>
              <p:nvPr/>
            </p:nvSpPr>
            <p:spPr bwMode="auto">
              <a:xfrm>
                <a:off x="4032" y="86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89" name="Line 25"/>
              <p:cNvSpPr>
                <a:spLocks noChangeShapeType="1"/>
              </p:cNvSpPr>
              <p:nvPr/>
            </p:nvSpPr>
            <p:spPr bwMode="auto">
              <a:xfrm>
                <a:off x="4032" y="1320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90" name="Line 26"/>
              <p:cNvSpPr>
                <a:spLocks noChangeShapeType="1"/>
              </p:cNvSpPr>
              <p:nvPr/>
            </p:nvSpPr>
            <p:spPr bwMode="auto">
              <a:xfrm>
                <a:off x="4032" y="1548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91" name="Line 27"/>
              <p:cNvSpPr>
                <a:spLocks noChangeShapeType="1"/>
              </p:cNvSpPr>
              <p:nvPr/>
            </p:nvSpPr>
            <p:spPr bwMode="auto">
              <a:xfrm>
                <a:off x="4032" y="1776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92" name="Line 28"/>
              <p:cNvSpPr>
                <a:spLocks noChangeShapeType="1"/>
              </p:cNvSpPr>
              <p:nvPr/>
            </p:nvSpPr>
            <p:spPr bwMode="auto">
              <a:xfrm>
                <a:off x="4032" y="200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93" name="Line 29"/>
              <p:cNvSpPr>
                <a:spLocks noChangeShapeType="1"/>
              </p:cNvSpPr>
              <p:nvPr/>
            </p:nvSpPr>
            <p:spPr bwMode="auto">
              <a:xfrm>
                <a:off x="4032" y="22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94" name="Line 30"/>
              <p:cNvSpPr>
                <a:spLocks noChangeShapeType="1"/>
              </p:cNvSpPr>
              <p:nvPr/>
            </p:nvSpPr>
            <p:spPr bwMode="auto">
              <a:xfrm>
                <a:off x="4032" y="109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29768" name="Group 31"/>
            <p:cNvGrpSpPr/>
            <p:nvPr/>
          </p:nvGrpSpPr>
          <p:grpSpPr bwMode="auto">
            <a:xfrm>
              <a:off x="3874" y="1248"/>
              <a:ext cx="732" cy="1432"/>
              <a:chOff x="4594" y="636"/>
              <a:chExt cx="732" cy="1432"/>
            </a:xfrm>
          </p:grpSpPr>
          <p:sp>
            <p:nvSpPr>
              <p:cNvPr id="29783" name="Text Box 32"/>
              <p:cNvSpPr txBox="1">
                <a:spLocks noChangeArrowheads="1"/>
              </p:cNvSpPr>
              <p:nvPr/>
            </p:nvSpPr>
            <p:spPr bwMode="auto">
              <a:xfrm>
                <a:off x="4747" y="636"/>
                <a:ext cx="424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a[0]</a:t>
                </a:r>
                <a:endParaRPr kumimoji="1" lang="en-US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9784" name="Text Box 33"/>
              <p:cNvSpPr txBox="1">
                <a:spLocks noChangeArrowheads="1"/>
              </p:cNvSpPr>
              <p:nvPr/>
            </p:nvSpPr>
            <p:spPr bwMode="auto">
              <a:xfrm>
                <a:off x="4747" y="862"/>
                <a:ext cx="424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a[1]</a:t>
                </a:r>
                <a:endParaRPr kumimoji="1" lang="en-US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9785" name="Text Box 34"/>
              <p:cNvSpPr txBox="1">
                <a:spLocks noChangeArrowheads="1"/>
              </p:cNvSpPr>
              <p:nvPr/>
            </p:nvSpPr>
            <p:spPr bwMode="auto">
              <a:xfrm>
                <a:off x="4747" y="1088"/>
                <a:ext cx="424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a[2]</a:t>
                </a:r>
                <a:endParaRPr kumimoji="1" lang="en-US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9786" name="Text Box 35"/>
              <p:cNvSpPr txBox="1">
                <a:spLocks noChangeArrowheads="1"/>
              </p:cNvSpPr>
              <p:nvPr/>
            </p:nvSpPr>
            <p:spPr bwMode="auto">
              <a:xfrm>
                <a:off x="4747" y="1314"/>
                <a:ext cx="424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a[3]</a:t>
                </a:r>
                <a:endParaRPr kumimoji="1" lang="en-US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9787" name="Text Box 36"/>
              <p:cNvSpPr txBox="1">
                <a:spLocks noChangeArrowheads="1"/>
              </p:cNvSpPr>
              <p:nvPr/>
            </p:nvSpPr>
            <p:spPr bwMode="auto">
              <a:xfrm>
                <a:off x="4594" y="1776"/>
                <a:ext cx="732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a[9]</a:t>
                </a:r>
                <a:endParaRPr kumimoji="1" lang="en-US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9769" name="Text Box 37"/>
            <p:cNvSpPr txBox="1">
              <a:spLocks noChangeArrowheads="1"/>
            </p:cNvSpPr>
            <p:nvPr/>
          </p:nvSpPr>
          <p:spPr bwMode="auto">
            <a:xfrm>
              <a:off x="4088" y="2251"/>
              <a:ext cx="347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vert="eaVert"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...</a:t>
              </a:r>
              <a:endPara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70" name="Text Box 38"/>
            <p:cNvSpPr txBox="1">
              <a:spLocks noChangeArrowheads="1"/>
            </p:cNvSpPr>
            <p:nvPr/>
          </p:nvSpPr>
          <p:spPr bwMode="auto">
            <a:xfrm>
              <a:off x="3581" y="1224"/>
              <a:ext cx="20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3366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a</a:t>
              </a:r>
              <a:endPara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71" name="Text Box 39"/>
            <p:cNvSpPr txBox="1">
              <a:spLocks noChangeArrowheads="1"/>
            </p:cNvSpPr>
            <p:nvPr/>
          </p:nvSpPr>
          <p:spPr bwMode="auto">
            <a:xfrm>
              <a:off x="3371" y="2400"/>
              <a:ext cx="41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3366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a+9</a:t>
              </a:r>
              <a:endPara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72" name="Text Box 40"/>
            <p:cNvSpPr txBox="1">
              <a:spLocks noChangeArrowheads="1"/>
            </p:cNvSpPr>
            <p:nvPr/>
          </p:nvSpPr>
          <p:spPr bwMode="auto">
            <a:xfrm>
              <a:off x="3371" y="1488"/>
              <a:ext cx="41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3366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a+1</a:t>
              </a:r>
              <a:endPara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73" name="Text Box 41"/>
            <p:cNvSpPr txBox="1">
              <a:spLocks noChangeArrowheads="1"/>
            </p:cNvSpPr>
            <p:nvPr/>
          </p:nvSpPr>
          <p:spPr bwMode="auto">
            <a:xfrm>
              <a:off x="3371" y="1716"/>
              <a:ext cx="41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3366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a+2</a:t>
              </a:r>
              <a:endPara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74" name="Text Box 42"/>
            <p:cNvSpPr txBox="1">
              <a:spLocks noChangeArrowheads="1"/>
            </p:cNvSpPr>
            <p:nvPr/>
          </p:nvSpPr>
          <p:spPr bwMode="auto">
            <a:xfrm>
              <a:off x="3327" y="732"/>
              <a:ext cx="50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solidFill>
                    <a:srgbClr val="3366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地址</a:t>
              </a:r>
              <a:endParaRPr kumimoji="1"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75" name="Text Box 43"/>
            <p:cNvSpPr txBox="1">
              <a:spLocks noChangeArrowheads="1"/>
            </p:cNvSpPr>
            <p:nvPr/>
          </p:nvSpPr>
          <p:spPr bwMode="auto">
            <a:xfrm>
              <a:off x="4767" y="768"/>
              <a:ext cx="50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元素</a:t>
              </a:r>
              <a:endParaRPr kumimoji="1" lang="zh-CN" altLang="en-US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76" name="Text Box 44"/>
            <p:cNvSpPr txBox="1">
              <a:spLocks noChangeArrowheads="1"/>
            </p:cNvSpPr>
            <p:nvPr/>
          </p:nvSpPr>
          <p:spPr bwMode="auto">
            <a:xfrm>
              <a:off x="3891" y="3408"/>
              <a:ext cx="69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solidFill>
                    <a:srgbClr val="3366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下标法</a:t>
              </a:r>
              <a:endParaRPr kumimoji="1" lang="zh-CN" altLang="en-US" sz="2400" dirty="0">
                <a:solidFill>
                  <a:srgbClr val="3366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grpSp>
          <p:nvGrpSpPr>
            <p:cNvPr id="29777" name="Group 45"/>
            <p:cNvGrpSpPr/>
            <p:nvPr/>
          </p:nvGrpSpPr>
          <p:grpSpPr bwMode="auto">
            <a:xfrm>
              <a:off x="4642" y="1260"/>
              <a:ext cx="732" cy="1432"/>
              <a:chOff x="4594" y="636"/>
              <a:chExt cx="732" cy="1432"/>
            </a:xfrm>
          </p:grpSpPr>
          <p:sp>
            <p:nvSpPr>
              <p:cNvPr id="29778" name="Text Box 46"/>
              <p:cNvSpPr txBox="1">
                <a:spLocks noChangeArrowheads="1"/>
              </p:cNvSpPr>
              <p:nvPr/>
            </p:nvSpPr>
            <p:spPr bwMode="auto">
              <a:xfrm>
                <a:off x="4747" y="636"/>
                <a:ext cx="424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FF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a[0]</a:t>
                </a:r>
                <a:endParaRPr kumimoji="1" lang="en-US" altLang="zh-CN" sz="2400" dirty="0">
                  <a:solidFill>
                    <a:srgbClr val="0000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9779" name="Text Box 47"/>
              <p:cNvSpPr txBox="1">
                <a:spLocks noChangeArrowheads="1"/>
              </p:cNvSpPr>
              <p:nvPr/>
            </p:nvSpPr>
            <p:spPr bwMode="auto">
              <a:xfrm>
                <a:off x="4747" y="862"/>
                <a:ext cx="424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FF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a[1]</a:t>
                </a:r>
                <a:endParaRPr kumimoji="1" lang="en-US" altLang="zh-CN" sz="2400" dirty="0">
                  <a:solidFill>
                    <a:srgbClr val="0000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9780" name="Text Box 48"/>
              <p:cNvSpPr txBox="1">
                <a:spLocks noChangeArrowheads="1"/>
              </p:cNvSpPr>
              <p:nvPr/>
            </p:nvSpPr>
            <p:spPr bwMode="auto">
              <a:xfrm>
                <a:off x="4747" y="1088"/>
                <a:ext cx="424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FF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a[2]</a:t>
                </a:r>
                <a:endParaRPr kumimoji="1" lang="en-US" altLang="zh-CN" sz="2400" dirty="0">
                  <a:solidFill>
                    <a:srgbClr val="0000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9781" name="Text Box 49"/>
              <p:cNvSpPr txBox="1">
                <a:spLocks noChangeArrowheads="1"/>
              </p:cNvSpPr>
              <p:nvPr/>
            </p:nvSpPr>
            <p:spPr bwMode="auto">
              <a:xfrm>
                <a:off x="4902" y="1314"/>
                <a:ext cx="115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zh-CN" altLang="zh-CN" sz="2400" dirty="0">
                  <a:solidFill>
                    <a:srgbClr val="0000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9782" name="Text Box 50"/>
              <p:cNvSpPr txBox="1">
                <a:spLocks noChangeArrowheads="1"/>
              </p:cNvSpPr>
              <p:nvPr/>
            </p:nvSpPr>
            <p:spPr bwMode="auto">
              <a:xfrm>
                <a:off x="4594" y="1776"/>
                <a:ext cx="732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FF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a[9]</a:t>
                </a:r>
                <a:endParaRPr kumimoji="1" lang="en-US" altLang="zh-CN" sz="2400" dirty="0">
                  <a:solidFill>
                    <a:srgbClr val="0000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8" name="Group 51"/>
          <p:cNvGrpSpPr/>
          <p:nvPr/>
        </p:nvGrpSpPr>
        <p:grpSpPr bwMode="auto">
          <a:xfrm>
            <a:off x="4938713" y="1257300"/>
            <a:ext cx="3249612" cy="4711700"/>
            <a:chOff x="3111" y="636"/>
            <a:chExt cx="2047" cy="2968"/>
          </a:xfrm>
        </p:grpSpPr>
        <p:grpSp>
          <p:nvGrpSpPr>
            <p:cNvPr id="29718" name="Group 52"/>
            <p:cNvGrpSpPr/>
            <p:nvPr/>
          </p:nvGrpSpPr>
          <p:grpSpPr bwMode="auto">
            <a:xfrm>
              <a:off x="3555" y="888"/>
              <a:ext cx="936" cy="2376"/>
              <a:chOff x="4032" y="444"/>
              <a:chExt cx="936" cy="2376"/>
            </a:xfrm>
          </p:grpSpPr>
          <p:sp>
            <p:nvSpPr>
              <p:cNvPr id="29755" name="AutoShape 53"/>
              <p:cNvSpPr>
                <a:spLocks noChangeArrowheads="1"/>
              </p:cNvSpPr>
              <p:nvPr/>
            </p:nvSpPr>
            <p:spPr bwMode="auto">
              <a:xfrm>
                <a:off x="4032" y="444"/>
                <a:ext cx="936" cy="2376"/>
              </a:xfrm>
              <a:prstGeom prst="foldedCorner">
                <a:avLst>
                  <a:gd name="adj" fmla="val 13745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zh-CN" altLang="zh-CN" sz="2400" dirty="0">
                  <a:solidFill>
                    <a:srgbClr val="0000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9756" name="Line 54"/>
              <p:cNvSpPr>
                <a:spLocks noChangeShapeType="1"/>
              </p:cNvSpPr>
              <p:nvPr/>
            </p:nvSpPr>
            <p:spPr bwMode="auto">
              <a:xfrm>
                <a:off x="4032" y="75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57" name="Line 55"/>
              <p:cNvSpPr>
                <a:spLocks noChangeShapeType="1"/>
              </p:cNvSpPr>
              <p:nvPr/>
            </p:nvSpPr>
            <p:spPr bwMode="auto">
              <a:xfrm>
                <a:off x="4032" y="984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58" name="Line 56"/>
              <p:cNvSpPr>
                <a:spLocks noChangeShapeType="1"/>
              </p:cNvSpPr>
              <p:nvPr/>
            </p:nvSpPr>
            <p:spPr bwMode="auto">
              <a:xfrm>
                <a:off x="4032" y="1212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59" name="Line 57"/>
              <p:cNvSpPr>
                <a:spLocks noChangeShapeType="1"/>
              </p:cNvSpPr>
              <p:nvPr/>
            </p:nvSpPr>
            <p:spPr bwMode="auto">
              <a:xfrm>
                <a:off x="4032" y="1440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60" name="Line 58"/>
              <p:cNvSpPr>
                <a:spLocks noChangeShapeType="1"/>
              </p:cNvSpPr>
              <p:nvPr/>
            </p:nvSpPr>
            <p:spPr bwMode="auto">
              <a:xfrm>
                <a:off x="4032" y="1668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61" name="Line 59"/>
              <p:cNvSpPr>
                <a:spLocks noChangeShapeType="1"/>
              </p:cNvSpPr>
              <p:nvPr/>
            </p:nvSpPr>
            <p:spPr bwMode="auto">
              <a:xfrm>
                <a:off x="4032" y="189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62" name="Line 60"/>
              <p:cNvSpPr>
                <a:spLocks noChangeShapeType="1"/>
              </p:cNvSpPr>
              <p:nvPr/>
            </p:nvSpPr>
            <p:spPr bwMode="auto">
              <a:xfrm>
                <a:off x="4032" y="2124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63" name="Line 61"/>
              <p:cNvSpPr>
                <a:spLocks noChangeShapeType="1"/>
              </p:cNvSpPr>
              <p:nvPr/>
            </p:nvSpPr>
            <p:spPr bwMode="auto">
              <a:xfrm>
                <a:off x="4032" y="2352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64" name="Line 62"/>
              <p:cNvSpPr>
                <a:spLocks noChangeShapeType="1"/>
              </p:cNvSpPr>
              <p:nvPr/>
            </p:nvSpPr>
            <p:spPr bwMode="auto">
              <a:xfrm>
                <a:off x="4608" y="1440"/>
                <a:ext cx="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29719" name="Group 63"/>
            <p:cNvGrpSpPr/>
            <p:nvPr/>
          </p:nvGrpSpPr>
          <p:grpSpPr bwMode="auto">
            <a:xfrm>
              <a:off x="3555" y="1308"/>
              <a:ext cx="60" cy="1368"/>
              <a:chOff x="4032" y="864"/>
              <a:chExt cx="60" cy="1368"/>
            </a:xfrm>
          </p:grpSpPr>
          <p:sp>
            <p:nvSpPr>
              <p:cNvPr id="29748" name="Line 64"/>
              <p:cNvSpPr>
                <a:spLocks noChangeShapeType="1"/>
              </p:cNvSpPr>
              <p:nvPr/>
            </p:nvSpPr>
            <p:spPr bwMode="auto">
              <a:xfrm>
                <a:off x="4032" y="86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49" name="Line 65"/>
              <p:cNvSpPr>
                <a:spLocks noChangeShapeType="1"/>
              </p:cNvSpPr>
              <p:nvPr/>
            </p:nvSpPr>
            <p:spPr bwMode="auto">
              <a:xfrm>
                <a:off x="4032" y="1320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50" name="Line 66"/>
              <p:cNvSpPr>
                <a:spLocks noChangeShapeType="1"/>
              </p:cNvSpPr>
              <p:nvPr/>
            </p:nvSpPr>
            <p:spPr bwMode="auto">
              <a:xfrm>
                <a:off x="4032" y="1548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51" name="Line 67"/>
              <p:cNvSpPr>
                <a:spLocks noChangeShapeType="1"/>
              </p:cNvSpPr>
              <p:nvPr/>
            </p:nvSpPr>
            <p:spPr bwMode="auto">
              <a:xfrm>
                <a:off x="4032" y="1776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52" name="Line 68"/>
              <p:cNvSpPr>
                <a:spLocks noChangeShapeType="1"/>
              </p:cNvSpPr>
              <p:nvPr/>
            </p:nvSpPr>
            <p:spPr bwMode="auto">
              <a:xfrm>
                <a:off x="4032" y="200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53" name="Line 69"/>
              <p:cNvSpPr>
                <a:spLocks noChangeShapeType="1"/>
              </p:cNvSpPr>
              <p:nvPr/>
            </p:nvSpPr>
            <p:spPr bwMode="auto">
              <a:xfrm>
                <a:off x="4032" y="22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54" name="Line 70"/>
              <p:cNvSpPr>
                <a:spLocks noChangeShapeType="1"/>
              </p:cNvSpPr>
              <p:nvPr/>
            </p:nvSpPr>
            <p:spPr bwMode="auto">
              <a:xfrm>
                <a:off x="4032" y="109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29720" name="Group 71"/>
            <p:cNvGrpSpPr/>
            <p:nvPr/>
          </p:nvGrpSpPr>
          <p:grpSpPr bwMode="auto">
            <a:xfrm>
              <a:off x="4419" y="1320"/>
              <a:ext cx="60" cy="1368"/>
              <a:chOff x="4032" y="864"/>
              <a:chExt cx="60" cy="1368"/>
            </a:xfrm>
          </p:grpSpPr>
          <p:sp>
            <p:nvSpPr>
              <p:cNvPr id="29741" name="Line 72"/>
              <p:cNvSpPr>
                <a:spLocks noChangeShapeType="1"/>
              </p:cNvSpPr>
              <p:nvPr/>
            </p:nvSpPr>
            <p:spPr bwMode="auto">
              <a:xfrm>
                <a:off x="4032" y="86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42" name="Line 73"/>
              <p:cNvSpPr>
                <a:spLocks noChangeShapeType="1"/>
              </p:cNvSpPr>
              <p:nvPr/>
            </p:nvSpPr>
            <p:spPr bwMode="auto">
              <a:xfrm>
                <a:off x="4032" y="1320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43" name="Line 74"/>
              <p:cNvSpPr>
                <a:spLocks noChangeShapeType="1"/>
              </p:cNvSpPr>
              <p:nvPr/>
            </p:nvSpPr>
            <p:spPr bwMode="auto">
              <a:xfrm>
                <a:off x="4032" y="1548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44" name="Line 75"/>
              <p:cNvSpPr>
                <a:spLocks noChangeShapeType="1"/>
              </p:cNvSpPr>
              <p:nvPr/>
            </p:nvSpPr>
            <p:spPr bwMode="auto">
              <a:xfrm>
                <a:off x="4032" y="1776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45" name="Line 76"/>
              <p:cNvSpPr>
                <a:spLocks noChangeShapeType="1"/>
              </p:cNvSpPr>
              <p:nvPr/>
            </p:nvSpPr>
            <p:spPr bwMode="auto">
              <a:xfrm>
                <a:off x="4032" y="200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46" name="Line 77"/>
              <p:cNvSpPr>
                <a:spLocks noChangeShapeType="1"/>
              </p:cNvSpPr>
              <p:nvPr/>
            </p:nvSpPr>
            <p:spPr bwMode="auto">
              <a:xfrm>
                <a:off x="4032" y="22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47" name="Line 78"/>
              <p:cNvSpPr>
                <a:spLocks noChangeShapeType="1"/>
              </p:cNvSpPr>
              <p:nvPr/>
            </p:nvSpPr>
            <p:spPr bwMode="auto">
              <a:xfrm>
                <a:off x="4032" y="109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29721" name="Group 79"/>
            <p:cNvGrpSpPr/>
            <p:nvPr/>
          </p:nvGrpSpPr>
          <p:grpSpPr bwMode="auto">
            <a:xfrm>
              <a:off x="3658" y="1152"/>
              <a:ext cx="732" cy="1432"/>
              <a:chOff x="4594" y="636"/>
              <a:chExt cx="732" cy="1432"/>
            </a:xfrm>
          </p:grpSpPr>
          <p:sp>
            <p:nvSpPr>
              <p:cNvPr id="29736" name="Text Box 80"/>
              <p:cNvSpPr txBox="1">
                <a:spLocks noChangeArrowheads="1"/>
              </p:cNvSpPr>
              <p:nvPr/>
            </p:nvSpPr>
            <p:spPr bwMode="auto">
              <a:xfrm>
                <a:off x="4747" y="636"/>
                <a:ext cx="424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a[0]</a:t>
                </a:r>
                <a:endParaRPr kumimoji="1" lang="en-US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9737" name="Text Box 81"/>
              <p:cNvSpPr txBox="1">
                <a:spLocks noChangeArrowheads="1"/>
              </p:cNvSpPr>
              <p:nvPr/>
            </p:nvSpPr>
            <p:spPr bwMode="auto">
              <a:xfrm>
                <a:off x="4747" y="862"/>
                <a:ext cx="424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a[1]</a:t>
                </a:r>
                <a:endParaRPr kumimoji="1" lang="en-US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9738" name="Text Box 82"/>
              <p:cNvSpPr txBox="1">
                <a:spLocks noChangeArrowheads="1"/>
              </p:cNvSpPr>
              <p:nvPr/>
            </p:nvSpPr>
            <p:spPr bwMode="auto">
              <a:xfrm>
                <a:off x="4747" y="1088"/>
                <a:ext cx="424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a[2]</a:t>
                </a:r>
                <a:endParaRPr kumimoji="1" lang="en-US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9739" name="Text Box 83"/>
              <p:cNvSpPr txBox="1">
                <a:spLocks noChangeArrowheads="1"/>
              </p:cNvSpPr>
              <p:nvPr/>
            </p:nvSpPr>
            <p:spPr bwMode="auto">
              <a:xfrm>
                <a:off x="4747" y="1314"/>
                <a:ext cx="424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a[3]</a:t>
                </a:r>
                <a:endParaRPr kumimoji="1" lang="en-US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9740" name="Text Box 84"/>
              <p:cNvSpPr txBox="1">
                <a:spLocks noChangeArrowheads="1"/>
              </p:cNvSpPr>
              <p:nvPr/>
            </p:nvSpPr>
            <p:spPr bwMode="auto">
              <a:xfrm>
                <a:off x="4594" y="1776"/>
                <a:ext cx="732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a[9]</a:t>
                </a:r>
                <a:endParaRPr kumimoji="1" lang="en-US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9722" name="Text Box 85"/>
            <p:cNvSpPr txBox="1">
              <a:spLocks noChangeArrowheads="1"/>
            </p:cNvSpPr>
            <p:nvPr/>
          </p:nvSpPr>
          <p:spPr bwMode="auto">
            <a:xfrm>
              <a:off x="3872" y="2155"/>
              <a:ext cx="347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vert="eaVert"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...</a:t>
              </a:r>
              <a:endPara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23" name="Text Box 86"/>
            <p:cNvSpPr txBox="1">
              <a:spLocks noChangeArrowheads="1"/>
            </p:cNvSpPr>
            <p:nvPr/>
          </p:nvSpPr>
          <p:spPr bwMode="auto">
            <a:xfrm>
              <a:off x="3358" y="1128"/>
              <a:ext cx="21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3366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</a:t>
              </a:r>
              <a:endPara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24" name="Text Box 87"/>
            <p:cNvSpPr txBox="1">
              <a:spLocks noChangeArrowheads="1"/>
            </p:cNvSpPr>
            <p:nvPr/>
          </p:nvSpPr>
          <p:spPr bwMode="auto">
            <a:xfrm>
              <a:off x="3154" y="2304"/>
              <a:ext cx="41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3366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p+9</a:t>
              </a:r>
              <a:endPara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25" name="Text Box 88"/>
            <p:cNvSpPr txBox="1">
              <a:spLocks noChangeArrowheads="1"/>
            </p:cNvSpPr>
            <p:nvPr/>
          </p:nvSpPr>
          <p:spPr bwMode="auto">
            <a:xfrm>
              <a:off x="3154" y="1392"/>
              <a:ext cx="41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3366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p+1</a:t>
              </a:r>
              <a:endPara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26" name="Text Box 89"/>
            <p:cNvSpPr txBox="1">
              <a:spLocks noChangeArrowheads="1"/>
            </p:cNvSpPr>
            <p:nvPr/>
          </p:nvSpPr>
          <p:spPr bwMode="auto">
            <a:xfrm>
              <a:off x="3154" y="1620"/>
              <a:ext cx="41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3366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p+2</a:t>
              </a:r>
              <a:endPara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27" name="Text Box 90"/>
            <p:cNvSpPr txBox="1">
              <a:spLocks noChangeArrowheads="1"/>
            </p:cNvSpPr>
            <p:nvPr/>
          </p:nvSpPr>
          <p:spPr bwMode="auto">
            <a:xfrm>
              <a:off x="3111" y="636"/>
              <a:ext cx="50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solidFill>
                    <a:srgbClr val="3366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地址</a:t>
              </a:r>
              <a:endParaRPr kumimoji="1"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28" name="Text Box 91"/>
            <p:cNvSpPr txBox="1">
              <a:spLocks noChangeArrowheads="1"/>
            </p:cNvSpPr>
            <p:nvPr/>
          </p:nvSpPr>
          <p:spPr bwMode="auto">
            <a:xfrm>
              <a:off x="4551" y="672"/>
              <a:ext cx="50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元素</a:t>
              </a:r>
              <a:endParaRPr kumimoji="1" lang="zh-CN" altLang="en-US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29" name="Text Box 92"/>
            <p:cNvSpPr txBox="1">
              <a:spLocks noChangeArrowheads="1"/>
            </p:cNvSpPr>
            <p:nvPr/>
          </p:nvSpPr>
          <p:spPr bwMode="auto">
            <a:xfrm>
              <a:off x="3675" y="3312"/>
              <a:ext cx="69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指针法</a:t>
              </a:r>
              <a:endParaRPr kumimoji="1"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grpSp>
          <p:nvGrpSpPr>
            <p:cNvPr id="29730" name="Group 93"/>
            <p:cNvGrpSpPr/>
            <p:nvPr/>
          </p:nvGrpSpPr>
          <p:grpSpPr bwMode="auto">
            <a:xfrm>
              <a:off x="4426" y="1164"/>
              <a:ext cx="732" cy="1432"/>
              <a:chOff x="4594" y="636"/>
              <a:chExt cx="732" cy="1432"/>
            </a:xfrm>
          </p:grpSpPr>
          <p:sp>
            <p:nvSpPr>
              <p:cNvPr id="29731" name="Text Box 94"/>
              <p:cNvSpPr txBox="1">
                <a:spLocks noChangeArrowheads="1"/>
              </p:cNvSpPr>
              <p:nvPr/>
            </p:nvSpPr>
            <p:spPr bwMode="auto">
              <a:xfrm>
                <a:off x="4805" y="636"/>
                <a:ext cx="313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FF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*p</a:t>
                </a:r>
                <a:endParaRPr kumimoji="1" lang="en-US" altLang="zh-CN" sz="2400" dirty="0">
                  <a:solidFill>
                    <a:srgbClr val="0000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9732" name="Text Box 95"/>
              <p:cNvSpPr txBox="1">
                <a:spLocks noChangeArrowheads="1"/>
              </p:cNvSpPr>
              <p:nvPr/>
            </p:nvSpPr>
            <p:spPr bwMode="auto">
              <a:xfrm>
                <a:off x="4640" y="862"/>
                <a:ext cx="625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FF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*(p+1)</a:t>
                </a:r>
                <a:endParaRPr kumimoji="1" lang="en-US" altLang="zh-CN" sz="2400" dirty="0">
                  <a:solidFill>
                    <a:srgbClr val="0000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9733" name="Text Box 96"/>
              <p:cNvSpPr txBox="1">
                <a:spLocks noChangeArrowheads="1"/>
              </p:cNvSpPr>
              <p:nvPr/>
            </p:nvSpPr>
            <p:spPr bwMode="auto">
              <a:xfrm>
                <a:off x="4640" y="1088"/>
                <a:ext cx="625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FF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*(p+2)</a:t>
                </a:r>
                <a:endParaRPr kumimoji="1" lang="en-US" altLang="zh-CN" sz="2400" dirty="0">
                  <a:solidFill>
                    <a:srgbClr val="0000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9734" name="Text Box 97"/>
              <p:cNvSpPr txBox="1">
                <a:spLocks noChangeArrowheads="1"/>
              </p:cNvSpPr>
              <p:nvPr/>
            </p:nvSpPr>
            <p:spPr bwMode="auto">
              <a:xfrm>
                <a:off x="4902" y="1314"/>
                <a:ext cx="115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zh-CN" altLang="zh-CN" sz="2400" dirty="0">
                  <a:solidFill>
                    <a:srgbClr val="0000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9735" name="Text Box 98"/>
              <p:cNvSpPr txBox="1">
                <a:spLocks noChangeArrowheads="1"/>
              </p:cNvSpPr>
              <p:nvPr/>
            </p:nvSpPr>
            <p:spPr bwMode="auto">
              <a:xfrm>
                <a:off x="4594" y="1776"/>
                <a:ext cx="732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FF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*(p+9)</a:t>
                </a:r>
                <a:endParaRPr kumimoji="1" lang="en-US" altLang="zh-CN" sz="2400" dirty="0">
                  <a:solidFill>
                    <a:srgbClr val="0000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64963" name="AutoShape 99"/>
          <p:cNvSpPr>
            <a:spLocks noChangeArrowheads="1"/>
          </p:cNvSpPr>
          <p:nvPr/>
        </p:nvSpPr>
        <p:spPr bwMode="auto">
          <a:xfrm>
            <a:off x="4008088" y="383898"/>
            <a:ext cx="2047875" cy="833438"/>
          </a:xfrm>
          <a:prstGeom prst="wedgeRectCallout">
            <a:avLst>
              <a:gd name="adj1" fmla="val -64042"/>
              <a:gd name="adj2" fmla="val 155030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[]  </a:t>
            </a:r>
            <a:r>
              <a:rPr kumimoji="1"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变址运算符</a:t>
            </a:r>
            <a:endParaRPr kumimoji="1" lang="zh-CN" altLang="en-US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</a:t>
            </a: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[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]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Symbol" panose="05050102010706020507" pitchFamily="18" charset="2"/>
              </a:rPr>
              <a:t>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</a:t>
            </a:r>
            <a:r>
              <a:rPr kumimoji="1" lang="en-US" altLang="zh-CN" sz="2400" dirty="0">
                <a:solidFill>
                  <a:srgbClr val="3333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*(</a:t>
            </a:r>
            <a:r>
              <a:rPr kumimoji="1" lang="en-US" altLang="zh-CN" sz="2400" dirty="0" err="1">
                <a:solidFill>
                  <a:srgbClr val="3333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a+i</a:t>
            </a:r>
            <a:r>
              <a:rPr kumimoji="1" lang="en-US" altLang="zh-CN" sz="2400" dirty="0">
                <a:solidFill>
                  <a:srgbClr val="3333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64964" name="Rectangle 100"/>
          <p:cNvSpPr>
            <a:spLocks noChangeArrowheads="1"/>
          </p:cNvSpPr>
          <p:nvPr/>
        </p:nvSpPr>
        <p:spPr bwMode="auto">
          <a:xfrm>
            <a:off x="2622551" y="6169867"/>
            <a:ext cx="3754438" cy="46355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3366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a[</a:t>
            </a:r>
            <a:r>
              <a:rPr kumimoji="1" lang="en-US" altLang="zh-CN" sz="2400" dirty="0" err="1">
                <a:solidFill>
                  <a:srgbClr val="3366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400" dirty="0">
                <a:solidFill>
                  <a:srgbClr val="3366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] 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Symbol" panose="05050102010706020507" pitchFamily="18" charset="2"/>
              </a:rPr>
              <a:t></a:t>
            </a:r>
            <a:r>
              <a:rPr kumimoji="1" lang="en-US" altLang="zh-CN" sz="2400" dirty="0">
                <a:solidFill>
                  <a:srgbClr val="3366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p[</a:t>
            </a:r>
            <a:r>
              <a:rPr kumimoji="1" lang="en-US" altLang="zh-CN" sz="2400" dirty="0" err="1">
                <a:solidFill>
                  <a:srgbClr val="3366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400" dirty="0">
                <a:solidFill>
                  <a:srgbClr val="3366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]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Symbol" panose="05050102010706020507" pitchFamily="18" charset="2"/>
              </a:rPr>
              <a:t>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*(</a:t>
            </a:r>
            <a:r>
              <a:rPr kumimoji="1" lang="en-US" altLang="zh-CN" sz="2400" dirty="0" err="1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p+i</a:t>
            </a: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 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Symbol" panose="05050102010706020507" pitchFamily="18" charset="2"/>
              </a:rPr>
              <a:t></a:t>
            </a: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*(</a:t>
            </a:r>
            <a:r>
              <a:rPr kumimoji="1" lang="en-US" altLang="zh-CN" sz="2400" dirty="0" err="1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a+i</a:t>
            </a: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14" name="Group 101"/>
          <p:cNvGrpSpPr/>
          <p:nvPr/>
        </p:nvGrpSpPr>
        <p:grpSpPr bwMode="auto">
          <a:xfrm>
            <a:off x="3768725" y="2076450"/>
            <a:ext cx="1162050" cy="2273300"/>
            <a:chOff x="4594" y="636"/>
            <a:chExt cx="732" cy="1432"/>
          </a:xfrm>
        </p:grpSpPr>
        <p:sp>
          <p:nvSpPr>
            <p:cNvPr id="29713" name="Text Box 102"/>
            <p:cNvSpPr txBox="1">
              <a:spLocks noChangeArrowheads="1"/>
            </p:cNvSpPr>
            <p:nvPr/>
          </p:nvSpPr>
          <p:spPr bwMode="auto">
            <a:xfrm>
              <a:off x="4813" y="636"/>
              <a:ext cx="30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*a</a:t>
              </a:r>
              <a:endPara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14" name="Text Box 103"/>
            <p:cNvSpPr txBox="1">
              <a:spLocks noChangeArrowheads="1"/>
            </p:cNvSpPr>
            <p:nvPr/>
          </p:nvSpPr>
          <p:spPr bwMode="auto">
            <a:xfrm>
              <a:off x="4645" y="862"/>
              <a:ext cx="61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*(a+1)</a:t>
              </a:r>
              <a:endPara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15" name="Text Box 104"/>
            <p:cNvSpPr txBox="1">
              <a:spLocks noChangeArrowheads="1"/>
            </p:cNvSpPr>
            <p:nvPr/>
          </p:nvSpPr>
          <p:spPr bwMode="auto">
            <a:xfrm>
              <a:off x="4645" y="1088"/>
              <a:ext cx="61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*(a+2)</a:t>
              </a:r>
              <a:endPara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16" name="Text Box 105"/>
            <p:cNvSpPr txBox="1">
              <a:spLocks noChangeArrowheads="1"/>
            </p:cNvSpPr>
            <p:nvPr/>
          </p:nvSpPr>
          <p:spPr bwMode="auto">
            <a:xfrm>
              <a:off x="4902" y="1314"/>
              <a:ext cx="11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1" lang="zh-CN" altLang="zh-CN" sz="2400" dirty="0">
                <a:solidFill>
                  <a:srgbClr val="FF99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17" name="Text Box 106"/>
            <p:cNvSpPr txBox="1">
              <a:spLocks noChangeArrowheads="1"/>
            </p:cNvSpPr>
            <p:nvPr/>
          </p:nvSpPr>
          <p:spPr bwMode="auto">
            <a:xfrm>
              <a:off x="4594" y="1776"/>
              <a:ext cx="73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*(a+9)</a:t>
              </a:r>
              <a:endPara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Group 107"/>
          <p:cNvGrpSpPr/>
          <p:nvPr/>
        </p:nvGrpSpPr>
        <p:grpSpPr bwMode="auto">
          <a:xfrm>
            <a:off x="7981950" y="2133600"/>
            <a:ext cx="1162050" cy="2273300"/>
            <a:chOff x="4594" y="636"/>
            <a:chExt cx="732" cy="1432"/>
          </a:xfrm>
        </p:grpSpPr>
        <p:sp>
          <p:nvSpPr>
            <p:cNvPr id="29708" name="Text Box 108"/>
            <p:cNvSpPr txBox="1">
              <a:spLocks noChangeArrowheads="1"/>
            </p:cNvSpPr>
            <p:nvPr/>
          </p:nvSpPr>
          <p:spPr bwMode="auto">
            <a:xfrm>
              <a:off x="4741" y="636"/>
              <a:ext cx="43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99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p[0]</a:t>
              </a:r>
              <a:endParaRPr kumimoji="1" lang="en-US" altLang="zh-CN" sz="2400" dirty="0">
                <a:solidFill>
                  <a:srgbClr val="99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09" name="Text Box 109"/>
            <p:cNvSpPr txBox="1">
              <a:spLocks noChangeArrowheads="1"/>
            </p:cNvSpPr>
            <p:nvPr/>
          </p:nvSpPr>
          <p:spPr bwMode="auto">
            <a:xfrm>
              <a:off x="4741" y="862"/>
              <a:ext cx="43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99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p[1]</a:t>
              </a:r>
              <a:endParaRPr kumimoji="1" lang="en-US" altLang="zh-CN" sz="2400" dirty="0">
                <a:solidFill>
                  <a:srgbClr val="99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10" name="Text Box 110"/>
            <p:cNvSpPr txBox="1">
              <a:spLocks noChangeArrowheads="1"/>
            </p:cNvSpPr>
            <p:nvPr/>
          </p:nvSpPr>
          <p:spPr bwMode="auto">
            <a:xfrm>
              <a:off x="4741" y="1088"/>
              <a:ext cx="43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99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p[2]</a:t>
              </a:r>
              <a:endParaRPr kumimoji="1" lang="en-US" altLang="zh-CN" sz="2400" dirty="0">
                <a:solidFill>
                  <a:srgbClr val="99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11" name="Text Box 111"/>
            <p:cNvSpPr txBox="1">
              <a:spLocks noChangeArrowheads="1"/>
            </p:cNvSpPr>
            <p:nvPr/>
          </p:nvSpPr>
          <p:spPr bwMode="auto">
            <a:xfrm>
              <a:off x="4902" y="1314"/>
              <a:ext cx="11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1" lang="zh-CN" altLang="zh-CN" sz="2400" dirty="0">
                <a:solidFill>
                  <a:srgbClr val="99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12" name="Text Box 112"/>
            <p:cNvSpPr txBox="1">
              <a:spLocks noChangeArrowheads="1"/>
            </p:cNvSpPr>
            <p:nvPr/>
          </p:nvSpPr>
          <p:spPr bwMode="auto">
            <a:xfrm>
              <a:off x="4594" y="1776"/>
              <a:ext cx="73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99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p[9]</a:t>
              </a:r>
              <a:endParaRPr kumimoji="1" lang="en-US" altLang="zh-CN" sz="2400" dirty="0">
                <a:solidFill>
                  <a:srgbClr val="99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29705" name="Rectangle 115"/>
          <p:cNvSpPr>
            <a:spLocks noChangeArrowheads="1"/>
          </p:cNvSpPr>
          <p:nvPr/>
        </p:nvSpPr>
        <p:spPr bwMode="auto">
          <a:xfrm>
            <a:off x="325438" y="11221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dirty="0">
                <a:solidFill>
                  <a:srgbClr val="3333CC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指针引用数组</a:t>
            </a:r>
            <a:endParaRPr lang="zh-CN" altLang="en-US" sz="4400" dirty="0">
              <a:solidFill>
                <a:srgbClr val="3333CC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64980" name="Text Box 116"/>
          <p:cNvSpPr txBox="1">
            <a:spLocks noChangeArrowheads="1"/>
          </p:cNvSpPr>
          <p:nvPr/>
        </p:nvSpPr>
        <p:spPr bwMode="auto">
          <a:xfrm>
            <a:off x="9144000" y="333375"/>
            <a:ext cx="1354138" cy="461963"/>
          </a:xfrm>
          <a:prstGeom prst="rect">
            <a:avLst/>
          </a:prstGeom>
          <a:solidFill>
            <a:schemeClr val="bg1"/>
          </a:solidFill>
          <a:ln w="28575">
            <a:solidFill>
              <a:srgbClr val="339966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* p=a;</a:t>
            </a:r>
            <a:endParaRPr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9707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6810B077-50B9-41A6-8BE6-D04E423B8ADA}" type="slidenum">
              <a:rPr lang="en-US" altLang="zh-CN" sz="1400" smtClean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649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34 0.00139 C -0.09826 0.01504 -0.11719 0.02869 -0.12882 0.01828 C -0.14045 0.00787 -0.13906 -0.05528 -0.14931 -0.0606 C -0.15955 -0.06592 -0.18663 -0.03423 -0.18993 -0.01411 C -0.19323 0.00602 -0.16892 0.03863 -0.16962 0.05968 C -0.17031 0.08073 -0.18559 0.11983 -0.19392 0.11265 C -0.20226 0.10548 -0.21858 0.04557 -0.22014 0.01712 C -0.2217 -0.01133 -0.19688 -0.05644 -0.20365 -0.05806 C -0.21042 -0.05968 -0.24097 -0.01619 -0.26094 0.00671 C -0.2809 0.02938 -0.30625 0.06454 -0.32309 0.07911 C -0.33993 0.09369 -0.35347 0.09207 -0.36181 0.09461 C -0.37014 0.09716 -0.37153 0.09461 -0.37344 0.09461 " pathEditMode="relative" ptsTypes="aaaaaaaaaaaA">
                                      <p:cBhvr>
                                        <p:cTn id="31" dur="2000" fill="hold"/>
                                        <p:tgtEl>
                                          <p:spTgt spid="1649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711 0.03377 -0.01423 0.06777 -0.05052 0.08929 C -0.0868 0.1108 -0.15329 0.11959 -0.21736 0.1293 C -0.28142 0.13902 -0.37673 0.12306 -0.43489 0.14735 C -0.49305 0.17164 -0.53958 0.2142 -0.56597 0.2755 C -0.59236 0.3368 -0.58229 0.44691 -0.59322 0.51492 C -0.60416 0.58292 -0.62569 0.65093 -0.63194 0.68309 C -0.63819 0.71524 -0.63125 0.70344 -0.63107 0.70761 " pathEditMode="relative" ptsTypes="aaaaaaaA">
                                      <p:cBhvr>
                                        <p:cTn id="45" dur="2000" fill="hold"/>
                                        <p:tgtEl>
                                          <p:spTgt spid="1649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1649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6" grpId="0" bldLvl="5" autoUpdateAnimBg="0" build="p"/>
      <p:bldP spid="164963" grpId="0" animBg="1" autoUpdateAnimBg="0"/>
      <p:bldP spid="164963" grpId="1" animBg="1"/>
      <p:bldP spid="164964" grpId="0" animBg="1" autoUpdateAnimBg="0"/>
      <p:bldP spid="164980" grpId="0" animBg="1"/>
      <p:bldP spid="164980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734050" y="2190750"/>
            <a:ext cx="2351088" cy="3771900"/>
            <a:chOff x="3612" y="1008"/>
            <a:chExt cx="1481" cy="2376"/>
          </a:xfrm>
        </p:grpSpPr>
        <p:grpSp>
          <p:nvGrpSpPr>
            <p:cNvPr id="30736" name="Group 3"/>
            <p:cNvGrpSpPr/>
            <p:nvPr/>
          </p:nvGrpSpPr>
          <p:grpSpPr bwMode="auto">
            <a:xfrm>
              <a:off x="4157" y="1008"/>
              <a:ext cx="936" cy="2376"/>
              <a:chOff x="4157" y="1008"/>
              <a:chExt cx="936" cy="2376"/>
            </a:xfrm>
          </p:grpSpPr>
          <p:grpSp>
            <p:nvGrpSpPr>
              <p:cNvPr id="30743" name="Group 4"/>
              <p:cNvGrpSpPr/>
              <p:nvPr/>
            </p:nvGrpSpPr>
            <p:grpSpPr bwMode="auto">
              <a:xfrm>
                <a:off x="4157" y="1008"/>
                <a:ext cx="936" cy="2376"/>
                <a:chOff x="4032" y="444"/>
                <a:chExt cx="936" cy="2376"/>
              </a:xfrm>
            </p:grpSpPr>
            <p:sp>
              <p:nvSpPr>
                <p:cNvPr id="30760" name="AutoShape 5"/>
                <p:cNvSpPr>
                  <a:spLocks noChangeArrowheads="1"/>
                </p:cNvSpPr>
                <p:nvPr/>
              </p:nvSpPr>
              <p:spPr bwMode="auto">
                <a:xfrm>
                  <a:off x="4032" y="444"/>
                  <a:ext cx="936" cy="2376"/>
                </a:xfrm>
                <a:prstGeom prst="foldedCorner">
                  <a:avLst>
                    <a:gd name="adj" fmla="val 13745"/>
                  </a:avLst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 type="none" w="lg" len="lg"/>
                </a:ln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zh-CN" altLang="zh-CN" sz="2400" dirty="0">
                    <a:solidFill>
                      <a:srgbClr val="0000FF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761" name="Line 6"/>
                <p:cNvSpPr>
                  <a:spLocks noChangeShapeType="1"/>
                </p:cNvSpPr>
                <p:nvPr/>
              </p:nvSpPr>
              <p:spPr bwMode="auto">
                <a:xfrm>
                  <a:off x="4032" y="75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30762" name="Line 7"/>
                <p:cNvSpPr>
                  <a:spLocks noChangeShapeType="1"/>
                </p:cNvSpPr>
                <p:nvPr/>
              </p:nvSpPr>
              <p:spPr bwMode="auto">
                <a:xfrm>
                  <a:off x="4032" y="98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30763" name="Line 8"/>
                <p:cNvSpPr>
                  <a:spLocks noChangeShapeType="1"/>
                </p:cNvSpPr>
                <p:nvPr/>
              </p:nvSpPr>
              <p:spPr bwMode="auto">
                <a:xfrm>
                  <a:off x="4032" y="121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30764" name="Line 9"/>
                <p:cNvSpPr>
                  <a:spLocks noChangeShapeType="1"/>
                </p:cNvSpPr>
                <p:nvPr/>
              </p:nvSpPr>
              <p:spPr bwMode="auto">
                <a:xfrm>
                  <a:off x="4032" y="1440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30765" name="Line 10"/>
                <p:cNvSpPr>
                  <a:spLocks noChangeShapeType="1"/>
                </p:cNvSpPr>
                <p:nvPr/>
              </p:nvSpPr>
              <p:spPr bwMode="auto">
                <a:xfrm>
                  <a:off x="4032" y="1668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30766" name="Line 11"/>
                <p:cNvSpPr>
                  <a:spLocks noChangeShapeType="1"/>
                </p:cNvSpPr>
                <p:nvPr/>
              </p:nvSpPr>
              <p:spPr bwMode="auto">
                <a:xfrm>
                  <a:off x="4032" y="189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30767" name="Line 12"/>
                <p:cNvSpPr>
                  <a:spLocks noChangeShapeType="1"/>
                </p:cNvSpPr>
                <p:nvPr/>
              </p:nvSpPr>
              <p:spPr bwMode="auto">
                <a:xfrm>
                  <a:off x="4032" y="212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30768" name="Line 13"/>
                <p:cNvSpPr>
                  <a:spLocks noChangeShapeType="1"/>
                </p:cNvSpPr>
                <p:nvPr/>
              </p:nvSpPr>
              <p:spPr bwMode="auto">
                <a:xfrm>
                  <a:off x="4032" y="235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30769" name="Line 14"/>
                <p:cNvSpPr>
                  <a:spLocks noChangeShapeType="1"/>
                </p:cNvSpPr>
                <p:nvPr/>
              </p:nvSpPr>
              <p:spPr bwMode="auto">
                <a:xfrm>
                  <a:off x="4608" y="1440"/>
                  <a:ext cx="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</p:grpSp>
          <p:grpSp>
            <p:nvGrpSpPr>
              <p:cNvPr id="30744" name="Group 15"/>
              <p:cNvGrpSpPr/>
              <p:nvPr/>
            </p:nvGrpSpPr>
            <p:grpSpPr bwMode="auto">
              <a:xfrm>
                <a:off x="4157" y="1428"/>
                <a:ext cx="60" cy="1368"/>
                <a:chOff x="4032" y="864"/>
                <a:chExt cx="60" cy="1368"/>
              </a:xfrm>
            </p:grpSpPr>
            <p:sp>
              <p:nvSpPr>
                <p:cNvPr id="30753" name="Line 16"/>
                <p:cNvSpPr>
                  <a:spLocks noChangeShapeType="1"/>
                </p:cNvSpPr>
                <p:nvPr/>
              </p:nvSpPr>
              <p:spPr bwMode="auto">
                <a:xfrm>
                  <a:off x="4032" y="86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30754" name="Line 17"/>
                <p:cNvSpPr>
                  <a:spLocks noChangeShapeType="1"/>
                </p:cNvSpPr>
                <p:nvPr/>
              </p:nvSpPr>
              <p:spPr bwMode="auto">
                <a:xfrm>
                  <a:off x="4032" y="1320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30755" name="Line 18"/>
                <p:cNvSpPr>
                  <a:spLocks noChangeShapeType="1"/>
                </p:cNvSpPr>
                <p:nvPr/>
              </p:nvSpPr>
              <p:spPr bwMode="auto">
                <a:xfrm>
                  <a:off x="4032" y="154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30756" name="Line 19"/>
                <p:cNvSpPr>
                  <a:spLocks noChangeShapeType="1"/>
                </p:cNvSpPr>
                <p:nvPr/>
              </p:nvSpPr>
              <p:spPr bwMode="auto">
                <a:xfrm>
                  <a:off x="4032" y="1776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30757" name="Line 20"/>
                <p:cNvSpPr>
                  <a:spLocks noChangeShapeType="1"/>
                </p:cNvSpPr>
                <p:nvPr/>
              </p:nvSpPr>
              <p:spPr bwMode="auto">
                <a:xfrm>
                  <a:off x="4032" y="200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30758" name="Line 21"/>
                <p:cNvSpPr>
                  <a:spLocks noChangeShapeType="1"/>
                </p:cNvSpPr>
                <p:nvPr/>
              </p:nvSpPr>
              <p:spPr bwMode="auto">
                <a:xfrm>
                  <a:off x="4032" y="22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30759" name="Line 22"/>
                <p:cNvSpPr>
                  <a:spLocks noChangeShapeType="1"/>
                </p:cNvSpPr>
                <p:nvPr/>
              </p:nvSpPr>
              <p:spPr bwMode="auto">
                <a:xfrm>
                  <a:off x="4032" y="109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</p:grpSp>
          <p:grpSp>
            <p:nvGrpSpPr>
              <p:cNvPr id="30745" name="Group 23"/>
              <p:cNvGrpSpPr/>
              <p:nvPr/>
            </p:nvGrpSpPr>
            <p:grpSpPr bwMode="auto">
              <a:xfrm>
                <a:off x="5021" y="1440"/>
                <a:ext cx="60" cy="1368"/>
                <a:chOff x="4032" y="864"/>
                <a:chExt cx="60" cy="1368"/>
              </a:xfrm>
            </p:grpSpPr>
            <p:sp>
              <p:nvSpPr>
                <p:cNvPr id="30746" name="Line 24"/>
                <p:cNvSpPr>
                  <a:spLocks noChangeShapeType="1"/>
                </p:cNvSpPr>
                <p:nvPr/>
              </p:nvSpPr>
              <p:spPr bwMode="auto">
                <a:xfrm>
                  <a:off x="4032" y="86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30747" name="Line 25"/>
                <p:cNvSpPr>
                  <a:spLocks noChangeShapeType="1"/>
                </p:cNvSpPr>
                <p:nvPr/>
              </p:nvSpPr>
              <p:spPr bwMode="auto">
                <a:xfrm>
                  <a:off x="4032" y="1320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30748" name="Line 26"/>
                <p:cNvSpPr>
                  <a:spLocks noChangeShapeType="1"/>
                </p:cNvSpPr>
                <p:nvPr/>
              </p:nvSpPr>
              <p:spPr bwMode="auto">
                <a:xfrm>
                  <a:off x="4032" y="154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30749" name="Line 27"/>
                <p:cNvSpPr>
                  <a:spLocks noChangeShapeType="1"/>
                </p:cNvSpPr>
                <p:nvPr/>
              </p:nvSpPr>
              <p:spPr bwMode="auto">
                <a:xfrm>
                  <a:off x="4032" y="1776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30750" name="Line 28"/>
                <p:cNvSpPr>
                  <a:spLocks noChangeShapeType="1"/>
                </p:cNvSpPr>
                <p:nvPr/>
              </p:nvSpPr>
              <p:spPr bwMode="auto">
                <a:xfrm>
                  <a:off x="4032" y="200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30751" name="Line 29"/>
                <p:cNvSpPr>
                  <a:spLocks noChangeShapeType="1"/>
                </p:cNvSpPr>
                <p:nvPr/>
              </p:nvSpPr>
              <p:spPr bwMode="auto">
                <a:xfrm>
                  <a:off x="4032" y="22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30752" name="Line 30"/>
                <p:cNvSpPr>
                  <a:spLocks noChangeShapeType="1"/>
                </p:cNvSpPr>
                <p:nvPr/>
              </p:nvSpPr>
              <p:spPr bwMode="auto">
                <a:xfrm>
                  <a:off x="4032" y="109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</p:grpSp>
        </p:grpSp>
        <p:grpSp>
          <p:nvGrpSpPr>
            <p:cNvPr id="30737" name="Group 31"/>
            <p:cNvGrpSpPr/>
            <p:nvPr/>
          </p:nvGrpSpPr>
          <p:grpSpPr bwMode="auto">
            <a:xfrm>
              <a:off x="3612" y="1284"/>
              <a:ext cx="732" cy="1192"/>
              <a:chOff x="4260" y="1272"/>
              <a:chExt cx="732" cy="1192"/>
            </a:xfrm>
          </p:grpSpPr>
          <p:sp>
            <p:nvSpPr>
              <p:cNvPr id="30738" name="Text Box 32"/>
              <p:cNvSpPr txBox="1">
                <a:spLocks noChangeArrowheads="1"/>
              </p:cNvSpPr>
              <p:nvPr/>
            </p:nvSpPr>
            <p:spPr bwMode="auto">
              <a:xfrm>
                <a:off x="4413" y="1272"/>
                <a:ext cx="424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a[0]</a:t>
                </a:r>
                <a:endParaRPr kumimoji="1" lang="en-US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30739" name="Text Box 33"/>
              <p:cNvSpPr txBox="1">
                <a:spLocks noChangeArrowheads="1"/>
              </p:cNvSpPr>
              <p:nvPr/>
            </p:nvSpPr>
            <p:spPr bwMode="auto">
              <a:xfrm>
                <a:off x="4413" y="1498"/>
                <a:ext cx="424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a[1]</a:t>
                </a:r>
                <a:endParaRPr kumimoji="1" lang="en-US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30740" name="Text Box 34"/>
              <p:cNvSpPr txBox="1">
                <a:spLocks noChangeArrowheads="1"/>
              </p:cNvSpPr>
              <p:nvPr/>
            </p:nvSpPr>
            <p:spPr bwMode="auto">
              <a:xfrm>
                <a:off x="4413" y="1724"/>
                <a:ext cx="424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a[2]</a:t>
                </a:r>
                <a:endParaRPr kumimoji="1" lang="en-US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30741" name="Text Box 35"/>
              <p:cNvSpPr txBox="1">
                <a:spLocks noChangeArrowheads="1"/>
              </p:cNvSpPr>
              <p:nvPr/>
            </p:nvSpPr>
            <p:spPr bwMode="auto">
              <a:xfrm>
                <a:off x="4413" y="1950"/>
                <a:ext cx="424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a[3]</a:t>
                </a:r>
                <a:endParaRPr kumimoji="1" lang="en-US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30742" name="Text Box 36"/>
              <p:cNvSpPr txBox="1">
                <a:spLocks noChangeArrowheads="1"/>
              </p:cNvSpPr>
              <p:nvPr/>
            </p:nvSpPr>
            <p:spPr bwMode="auto">
              <a:xfrm>
                <a:off x="4260" y="2172"/>
                <a:ext cx="732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a[4]</a:t>
                </a:r>
                <a:endParaRPr kumimoji="1" lang="en-US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65926" name="Text Box 38"/>
          <p:cNvSpPr txBox="1">
            <a:spLocks noChangeArrowheads="1"/>
          </p:cNvSpPr>
          <p:nvPr/>
        </p:nvSpPr>
        <p:spPr bwMode="auto">
          <a:xfrm>
            <a:off x="608013" y="25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1" lang="zh-CN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65927" name="Rectangle 39"/>
          <p:cNvSpPr>
            <a:spLocks noChangeArrowheads="1"/>
          </p:cNvSpPr>
          <p:nvPr/>
        </p:nvSpPr>
        <p:spPr bwMode="auto">
          <a:xfrm>
            <a:off x="250825" y="620713"/>
            <a:ext cx="5413375" cy="6002337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main()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{    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a[5],*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pa,i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for(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=0;i&lt;5;i++)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	 a[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]=i+1;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3333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pa=a;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for(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=0;i&lt;5;i++)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	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printf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("*(pa+%d):%d\n",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</a:t>
            </a: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*(</a:t>
            </a:r>
            <a:r>
              <a:rPr kumimoji="1" lang="en-US" altLang="zh-CN" sz="2400" dirty="0" err="1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pa+i</a:t>
            </a: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for(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=0;i&lt;5;i++)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	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printf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("*(a+%d):%d\n",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</a:t>
            </a: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*(</a:t>
            </a:r>
            <a:r>
              <a:rPr kumimoji="1" lang="en-US" altLang="zh-CN" sz="2400" dirty="0" err="1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a+i</a:t>
            </a: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for(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=0;i&lt;5;i++)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	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printf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("pa[%d]:%d\n",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i,</a:t>
            </a:r>
            <a:r>
              <a:rPr kumimoji="1" lang="en-US" altLang="zh-CN" sz="2400" dirty="0" err="1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pa</a:t>
            </a: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[</a:t>
            </a:r>
            <a:r>
              <a:rPr kumimoji="1" lang="en-US" altLang="zh-CN" sz="2400" dirty="0" err="1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]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for(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=0;i&lt;5;i++)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	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printf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("a[%d]:%d\n",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i,</a:t>
            </a:r>
            <a:r>
              <a:rPr kumimoji="1" lang="en-US" altLang="zh-CN" sz="2400" dirty="0" err="1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</a:t>
            </a: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[</a:t>
            </a:r>
            <a:r>
              <a:rPr kumimoji="1" lang="en-US" altLang="zh-CN" sz="2400" dirty="0" err="1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]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return 0;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}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8" name="Group 41"/>
          <p:cNvGrpSpPr/>
          <p:nvPr/>
        </p:nvGrpSpPr>
        <p:grpSpPr bwMode="auto">
          <a:xfrm>
            <a:off x="6762750" y="2609850"/>
            <a:ext cx="1162050" cy="1892300"/>
            <a:chOff x="4260" y="1272"/>
            <a:chExt cx="732" cy="1192"/>
          </a:xfrm>
        </p:grpSpPr>
        <p:sp>
          <p:nvSpPr>
            <p:cNvPr id="30731" name="Text Box 42"/>
            <p:cNvSpPr txBox="1">
              <a:spLocks noChangeArrowheads="1"/>
            </p:cNvSpPr>
            <p:nvPr/>
          </p:nvSpPr>
          <p:spPr bwMode="auto">
            <a:xfrm>
              <a:off x="4520" y="1272"/>
              <a:ext cx="21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99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1</a:t>
              </a:r>
              <a:endParaRPr kumimoji="1" lang="en-US" altLang="zh-CN" sz="2400" dirty="0">
                <a:solidFill>
                  <a:srgbClr val="99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0732" name="Text Box 43"/>
            <p:cNvSpPr txBox="1">
              <a:spLocks noChangeArrowheads="1"/>
            </p:cNvSpPr>
            <p:nvPr/>
          </p:nvSpPr>
          <p:spPr bwMode="auto">
            <a:xfrm>
              <a:off x="4520" y="1498"/>
              <a:ext cx="21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99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2</a:t>
              </a:r>
              <a:endParaRPr kumimoji="1" lang="en-US" altLang="zh-CN" sz="2400" dirty="0">
                <a:solidFill>
                  <a:srgbClr val="99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0733" name="Text Box 44"/>
            <p:cNvSpPr txBox="1">
              <a:spLocks noChangeArrowheads="1"/>
            </p:cNvSpPr>
            <p:nvPr/>
          </p:nvSpPr>
          <p:spPr bwMode="auto">
            <a:xfrm>
              <a:off x="4520" y="1724"/>
              <a:ext cx="21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99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3</a:t>
              </a:r>
              <a:endParaRPr kumimoji="1" lang="en-US" altLang="zh-CN" sz="2400" dirty="0">
                <a:solidFill>
                  <a:srgbClr val="99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0734" name="Text Box 45"/>
            <p:cNvSpPr txBox="1">
              <a:spLocks noChangeArrowheads="1"/>
            </p:cNvSpPr>
            <p:nvPr/>
          </p:nvSpPr>
          <p:spPr bwMode="auto">
            <a:xfrm>
              <a:off x="4520" y="1950"/>
              <a:ext cx="21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99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4</a:t>
              </a:r>
              <a:endParaRPr kumimoji="1" lang="en-US" altLang="zh-CN" sz="2400" dirty="0">
                <a:solidFill>
                  <a:srgbClr val="99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0735" name="Text Box 46"/>
            <p:cNvSpPr txBox="1">
              <a:spLocks noChangeArrowheads="1"/>
            </p:cNvSpPr>
            <p:nvPr/>
          </p:nvSpPr>
          <p:spPr bwMode="auto">
            <a:xfrm>
              <a:off x="4260" y="2172"/>
              <a:ext cx="73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99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5</a:t>
              </a:r>
              <a:endParaRPr kumimoji="1" lang="en-US" altLang="zh-CN" sz="2400" dirty="0">
                <a:solidFill>
                  <a:srgbClr val="99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9" name="Group 47"/>
          <p:cNvGrpSpPr/>
          <p:nvPr/>
        </p:nvGrpSpPr>
        <p:grpSpPr bwMode="auto">
          <a:xfrm>
            <a:off x="8039100" y="2419350"/>
            <a:ext cx="865188" cy="463550"/>
            <a:chOff x="5064" y="1152"/>
            <a:chExt cx="545" cy="292"/>
          </a:xfrm>
        </p:grpSpPr>
        <p:sp>
          <p:nvSpPr>
            <p:cNvPr id="30729" name="Line 48"/>
            <p:cNvSpPr>
              <a:spLocks noChangeShapeType="1"/>
            </p:cNvSpPr>
            <p:nvPr/>
          </p:nvSpPr>
          <p:spPr bwMode="auto">
            <a:xfrm flipH="1">
              <a:off x="5064" y="1296"/>
              <a:ext cx="288" cy="12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0730" name="Text Box 49"/>
            <p:cNvSpPr txBox="1">
              <a:spLocks noChangeArrowheads="1"/>
            </p:cNvSpPr>
            <p:nvPr/>
          </p:nvSpPr>
          <p:spPr bwMode="auto">
            <a:xfrm>
              <a:off x="5300" y="1152"/>
              <a:ext cx="30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0000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pa</a:t>
              </a:r>
              <a:endPara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30727" name="Rectangle 52"/>
          <p:cNvSpPr>
            <a:spLocks noChangeArrowheads="1"/>
          </p:cNvSpPr>
          <p:nvPr/>
        </p:nvSpPr>
        <p:spPr bwMode="auto">
          <a:xfrm>
            <a:off x="684213" y="-26988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例   数组元素的引用方法</a:t>
            </a:r>
            <a:endParaRPr lang="zh-CN" altLang="en-US" sz="3600" dirty="0">
              <a:solidFill>
                <a:srgbClr val="0000F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072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A0700E6D-066C-4740-B371-BAFE8FEEA302}" type="slidenum">
              <a:rPr lang="en-US" altLang="zh-CN" sz="1400" smtClean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659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26" grpId="0" autoUpdateAnimBg="0" build="p"/>
      <p:bldP spid="165927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1736725" y="1196975"/>
            <a:ext cx="5594350" cy="2246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若有定义：</a:t>
            </a:r>
            <a:endParaRPr kumimoji="1" lang="en-US" altLang="zh-CN" sz="28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a[]={1,2,3,4,5,6,7,8,9,10},*p=</a:t>
            </a:r>
            <a:r>
              <a:rPr kumimoji="1" lang="en-US" altLang="zh-CN" sz="28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a,i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;</a:t>
            </a:r>
            <a:endParaRPr kumimoji="1" lang="en-US" altLang="zh-CN" sz="28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则数组元素地址的正确表示：</a:t>
            </a:r>
            <a:b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</a:b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（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</a:t>
            </a: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）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&amp;(a+1)	</a:t>
            </a: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（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</a:t>
            </a: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）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a++      </a:t>
            </a:r>
            <a:endParaRPr kumimoji="1" lang="en-US" altLang="zh-CN" sz="28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（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</a:t>
            </a: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）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&amp;p      		</a:t>
            </a: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（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</a:t>
            </a: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）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&amp;p[</a:t>
            </a:r>
            <a:r>
              <a:rPr kumimoji="1" lang="en-US" altLang="zh-CN" sz="28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]</a:t>
            </a:r>
            <a:endParaRPr kumimoji="1" lang="en-US" altLang="zh-CN" sz="28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4811713" y="2921000"/>
            <a:ext cx="49404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44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Symbol" panose="05050102010706020507" pitchFamily="18" charset="2"/>
              </a:rPr>
              <a:t></a:t>
            </a:r>
            <a:endParaRPr kumimoji="1" lang="en-US" altLang="zh-CN" sz="4400" b="1" dirty="0">
              <a:solidFill>
                <a:srgbClr val="FF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66916" name="AutoShape 4"/>
          <p:cNvSpPr>
            <a:spLocks noChangeArrowheads="1"/>
          </p:cNvSpPr>
          <p:nvPr/>
        </p:nvSpPr>
        <p:spPr bwMode="auto">
          <a:xfrm>
            <a:off x="6400800" y="3690441"/>
            <a:ext cx="2644775" cy="1571625"/>
          </a:xfrm>
          <a:prstGeom prst="wedgeRectCallout">
            <a:avLst>
              <a:gd name="adj1" fmla="val -62728"/>
              <a:gd name="adj2" fmla="val -109030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数组名是</a:t>
            </a:r>
            <a:r>
              <a:rPr kumimoji="1" lang="zh-CN" altLang="en-US" sz="2400" dirty="0">
                <a:solidFill>
                  <a:srgbClr val="3333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地址常量</a:t>
            </a:r>
            <a:endParaRPr kumimoji="1" lang="zh-CN" altLang="en-US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p++,p--   (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Wingdings" panose="05000000000000000000" pitchFamily="2" charset="2"/>
              </a:rPr>
              <a:t>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a++,a--    (</a:t>
            </a:r>
            <a:r>
              <a:rPr kumimoji="1" lang="en-US" altLang="zh-CN" sz="2400" dirty="0">
                <a:solidFill>
                  <a:srgbClr val="3333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a+1, *(a+2)    (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Wingdings" panose="05000000000000000000" pitchFamily="2" charset="2"/>
              </a:rPr>
              <a:t>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228600" y="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练习：数组元素的引用方法</a:t>
            </a:r>
            <a:endParaRPr lang="zh-CN" altLang="en-US" sz="3600" dirty="0">
              <a:solidFill>
                <a:srgbClr val="0000F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175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3729B70F-5923-4E4F-A0DE-F55F8F1ED5F3}" type="slidenum">
              <a:rPr lang="en-US" altLang="zh-CN" sz="1400" smtClean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 animBg="1" autoUpdateAnimBg="0"/>
      <p:bldP spid="166915" grpId="0" autoUpdateAnimBg="0" build="p"/>
      <p:bldP spid="166916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971550" y="1773238"/>
            <a:ext cx="4076700" cy="2678112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例    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void  main()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{   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a []={5,8,7,6,2,7,3};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   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y</a:t>
            </a: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,*p=&amp;a[1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];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    </a:t>
            </a:r>
            <a:r>
              <a:rPr kumimoji="1" lang="en-US" altLang="zh-CN" sz="2400" dirty="0">
                <a:solidFill>
                  <a:srgbClr val="3333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y=(*--p)++;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  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printf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(“%d  ”,y);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  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printf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(“%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d”,a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[0]);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} 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982663" y="5441950"/>
            <a:ext cx="1387475" cy="400050"/>
          </a:xfrm>
          <a:prstGeom prst="rect">
            <a:avLst/>
          </a:prstGeom>
          <a:solidFill>
            <a:srgbClr val="33CCCC"/>
          </a:solidFill>
          <a:ln w="38100">
            <a:solidFill>
              <a:srgbClr val="00CCFF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输出：</a:t>
            </a:r>
            <a:r>
              <a: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5   6</a:t>
            </a:r>
            <a:endParaRPr kumimoji="1" lang="en-US" altLang="zh-CN" sz="20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030913" y="2540000"/>
            <a:ext cx="814387" cy="400050"/>
            <a:chOff x="3799" y="1095"/>
            <a:chExt cx="513" cy="252"/>
          </a:xfrm>
        </p:grpSpPr>
        <p:sp>
          <p:nvSpPr>
            <p:cNvPr id="32804" name="Line 5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2805" name="Text Box 6"/>
            <p:cNvSpPr txBox="1">
              <a:spLocks noChangeArrowheads="1"/>
            </p:cNvSpPr>
            <p:nvPr/>
          </p:nvSpPr>
          <p:spPr bwMode="auto">
            <a:xfrm>
              <a:off x="3799" y="1095"/>
              <a:ext cx="20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6024563" y="2216150"/>
            <a:ext cx="814387" cy="400050"/>
            <a:chOff x="3799" y="1095"/>
            <a:chExt cx="513" cy="252"/>
          </a:xfrm>
        </p:grpSpPr>
        <p:sp>
          <p:nvSpPr>
            <p:cNvPr id="32802" name="Line 8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2803" name="Text Box 9"/>
            <p:cNvSpPr txBox="1">
              <a:spLocks noChangeArrowheads="1"/>
            </p:cNvSpPr>
            <p:nvPr/>
          </p:nvSpPr>
          <p:spPr bwMode="auto">
            <a:xfrm>
              <a:off x="3799" y="1095"/>
              <a:ext cx="20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Group 12"/>
          <p:cNvGrpSpPr/>
          <p:nvPr/>
        </p:nvGrpSpPr>
        <p:grpSpPr bwMode="auto">
          <a:xfrm>
            <a:off x="6029325" y="2079625"/>
            <a:ext cx="2478088" cy="3167063"/>
            <a:chOff x="3053" y="483"/>
            <a:chExt cx="1561" cy="1995"/>
          </a:xfrm>
        </p:grpSpPr>
        <p:sp>
          <p:nvSpPr>
            <p:cNvPr id="32779" name="Rectangle 13"/>
            <p:cNvSpPr>
              <a:spLocks noChangeArrowheads="1"/>
            </p:cNvSpPr>
            <p:nvPr/>
          </p:nvSpPr>
          <p:spPr bwMode="auto">
            <a:xfrm>
              <a:off x="3556" y="655"/>
              <a:ext cx="900" cy="18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2780" name="Line 14"/>
            <p:cNvSpPr>
              <a:spLocks noChangeShapeType="1"/>
            </p:cNvSpPr>
            <p:nvPr/>
          </p:nvSpPr>
          <p:spPr bwMode="auto">
            <a:xfrm>
              <a:off x="3554" y="911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2781" name="Line 15"/>
            <p:cNvSpPr>
              <a:spLocks noChangeShapeType="1"/>
            </p:cNvSpPr>
            <p:nvPr/>
          </p:nvSpPr>
          <p:spPr bwMode="auto">
            <a:xfrm>
              <a:off x="3554" y="1171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2782" name="Line 16"/>
            <p:cNvSpPr>
              <a:spLocks noChangeShapeType="1"/>
            </p:cNvSpPr>
            <p:nvPr/>
          </p:nvSpPr>
          <p:spPr bwMode="auto">
            <a:xfrm>
              <a:off x="3554" y="1432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2783" name="Line 17"/>
            <p:cNvSpPr>
              <a:spLocks noChangeShapeType="1"/>
            </p:cNvSpPr>
            <p:nvPr/>
          </p:nvSpPr>
          <p:spPr bwMode="auto">
            <a:xfrm>
              <a:off x="3554" y="1693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2784" name="Line 18"/>
            <p:cNvSpPr>
              <a:spLocks noChangeShapeType="1"/>
            </p:cNvSpPr>
            <p:nvPr/>
          </p:nvSpPr>
          <p:spPr bwMode="auto">
            <a:xfrm>
              <a:off x="3554" y="1954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2785" name="Line 19"/>
            <p:cNvSpPr>
              <a:spLocks noChangeShapeType="1"/>
            </p:cNvSpPr>
            <p:nvPr/>
          </p:nvSpPr>
          <p:spPr bwMode="auto">
            <a:xfrm>
              <a:off x="3554" y="2215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2786" name="Text Box 20"/>
            <p:cNvSpPr txBox="1">
              <a:spLocks noChangeArrowheads="1"/>
            </p:cNvSpPr>
            <p:nvPr/>
          </p:nvSpPr>
          <p:spPr bwMode="auto">
            <a:xfrm>
              <a:off x="3909" y="650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5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2787" name="Text Box 21"/>
            <p:cNvSpPr txBox="1">
              <a:spLocks noChangeArrowheads="1"/>
            </p:cNvSpPr>
            <p:nvPr/>
          </p:nvSpPr>
          <p:spPr bwMode="auto">
            <a:xfrm>
              <a:off x="3909" y="910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8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2788" name="Text Box 22"/>
            <p:cNvSpPr txBox="1">
              <a:spLocks noChangeArrowheads="1"/>
            </p:cNvSpPr>
            <p:nvPr/>
          </p:nvSpPr>
          <p:spPr bwMode="auto">
            <a:xfrm>
              <a:off x="3909" y="1171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7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2789" name="Text Box 23"/>
            <p:cNvSpPr txBox="1">
              <a:spLocks noChangeArrowheads="1"/>
            </p:cNvSpPr>
            <p:nvPr/>
          </p:nvSpPr>
          <p:spPr bwMode="auto">
            <a:xfrm>
              <a:off x="3909" y="1432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6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2790" name="Text Box 24"/>
            <p:cNvSpPr txBox="1">
              <a:spLocks noChangeArrowheads="1"/>
            </p:cNvSpPr>
            <p:nvPr/>
          </p:nvSpPr>
          <p:spPr bwMode="auto">
            <a:xfrm>
              <a:off x="3909" y="1693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2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2791" name="Text Box 25"/>
            <p:cNvSpPr txBox="1">
              <a:spLocks noChangeArrowheads="1"/>
            </p:cNvSpPr>
            <p:nvPr/>
          </p:nvSpPr>
          <p:spPr bwMode="auto">
            <a:xfrm>
              <a:off x="3909" y="1954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7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2792" name="Text Box 26"/>
            <p:cNvSpPr txBox="1">
              <a:spLocks noChangeArrowheads="1"/>
            </p:cNvSpPr>
            <p:nvPr/>
          </p:nvSpPr>
          <p:spPr bwMode="auto">
            <a:xfrm>
              <a:off x="3909" y="2215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3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2793" name="Text Box 27"/>
            <p:cNvSpPr txBox="1">
              <a:spLocks noChangeArrowheads="1"/>
            </p:cNvSpPr>
            <p:nvPr/>
          </p:nvSpPr>
          <p:spPr bwMode="auto">
            <a:xfrm>
              <a:off x="4416" y="646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0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2794" name="Text Box 28"/>
            <p:cNvSpPr txBox="1">
              <a:spLocks noChangeArrowheads="1"/>
            </p:cNvSpPr>
            <p:nvPr/>
          </p:nvSpPr>
          <p:spPr bwMode="auto">
            <a:xfrm>
              <a:off x="4416" y="906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1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2795" name="Text Box 29"/>
            <p:cNvSpPr txBox="1">
              <a:spLocks noChangeArrowheads="1"/>
            </p:cNvSpPr>
            <p:nvPr/>
          </p:nvSpPr>
          <p:spPr bwMode="auto">
            <a:xfrm>
              <a:off x="4416" y="1167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2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2796" name="Text Box 30"/>
            <p:cNvSpPr txBox="1">
              <a:spLocks noChangeArrowheads="1"/>
            </p:cNvSpPr>
            <p:nvPr/>
          </p:nvSpPr>
          <p:spPr bwMode="auto">
            <a:xfrm>
              <a:off x="4416" y="1428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3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2797" name="Text Box 31"/>
            <p:cNvSpPr txBox="1">
              <a:spLocks noChangeArrowheads="1"/>
            </p:cNvSpPr>
            <p:nvPr/>
          </p:nvSpPr>
          <p:spPr bwMode="auto">
            <a:xfrm>
              <a:off x="4416" y="1689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4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2798" name="Text Box 32"/>
            <p:cNvSpPr txBox="1">
              <a:spLocks noChangeArrowheads="1"/>
            </p:cNvSpPr>
            <p:nvPr/>
          </p:nvSpPr>
          <p:spPr bwMode="auto">
            <a:xfrm>
              <a:off x="4416" y="1950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5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2799" name="Text Box 33"/>
            <p:cNvSpPr txBox="1">
              <a:spLocks noChangeArrowheads="1"/>
            </p:cNvSpPr>
            <p:nvPr/>
          </p:nvSpPr>
          <p:spPr bwMode="auto">
            <a:xfrm>
              <a:off x="4416" y="2211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6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2800" name="Line 34"/>
            <p:cNvSpPr>
              <a:spLocks noChangeShapeType="1"/>
            </p:cNvSpPr>
            <p:nvPr/>
          </p:nvSpPr>
          <p:spPr bwMode="auto">
            <a:xfrm>
              <a:off x="3200" y="644"/>
              <a:ext cx="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2801" name="Text Box 35"/>
            <p:cNvSpPr txBox="1">
              <a:spLocks noChangeArrowheads="1"/>
            </p:cNvSpPr>
            <p:nvPr/>
          </p:nvSpPr>
          <p:spPr bwMode="auto">
            <a:xfrm>
              <a:off x="3053" y="483"/>
              <a:ext cx="19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a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167972" name="Text Box 36"/>
          <p:cNvSpPr txBox="1">
            <a:spLocks noChangeArrowheads="1"/>
          </p:cNvSpPr>
          <p:nvPr/>
        </p:nvSpPr>
        <p:spPr bwMode="auto">
          <a:xfrm>
            <a:off x="779463" y="2270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1" lang="zh-CN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67973" name="Text Box 37"/>
          <p:cNvSpPr txBox="1">
            <a:spLocks noChangeArrowheads="1"/>
          </p:cNvSpPr>
          <p:nvPr/>
        </p:nvSpPr>
        <p:spPr bwMode="auto">
          <a:xfrm>
            <a:off x="7391400" y="2336800"/>
            <a:ext cx="3524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000" dirty="0">
                <a:solidFill>
                  <a:srgbClr val="3333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6</a:t>
            </a:r>
            <a:endParaRPr kumimoji="1" lang="en-US" altLang="zh-CN" sz="20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2777" name="Rectangle 38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260350"/>
            <a:ext cx="8229600" cy="392113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例  注意指针变量的运算</a:t>
            </a:r>
            <a:endParaRPr lang="zh-CN" altLang="en-US" sz="40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77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E1C6708F-6FD1-49C3-A329-30B4948B9D73}" type="slidenum">
              <a:rPr lang="en-US" altLang="zh-CN" sz="1400" smtClean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7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6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 animBg="1" autoUpdateAnimBg="0"/>
      <p:bldP spid="167939" grpId="0" animBg="1" autoUpdateAnimBg="0"/>
      <p:bldP spid="167972" grpId="0" autoUpdateAnimBg="0" build="p"/>
      <p:bldP spid="167973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5309" y="100027"/>
            <a:ext cx="8735778" cy="2862322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7030A0"/>
                </a:solidFill>
              </a:defRPr>
            </a:lvl1pPr>
          </a:lstStyle>
          <a:p>
            <a:r>
              <a:rPr lang="en-US" altLang="zh-CN" sz="1800" dirty="0"/>
              <a:t>#</a:t>
            </a:r>
            <a:r>
              <a:rPr lang="en-US" altLang="zh-CN" sz="1800" dirty="0" err="1"/>
              <a:t>include"stdio.h</a:t>
            </a:r>
            <a:r>
              <a:rPr lang="en-US" altLang="zh-CN" sz="1800" dirty="0"/>
              <a:t>"</a:t>
            </a:r>
            <a:endParaRPr lang="en-US" altLang="zh-CN" sz="1800" dirty="0"/>
          </a:p>
          <a:p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  <a:endParaRPr lang="en-US" altLang="zh-CN" sz="1800" dirty="0"/>
          </a:p>
          <a:p>
            <a:r>
              <a:rPr lang="en-US" altLang="zh-CN" sz="1800" dirty="0"/>
              <a:t>{</a:t>
            </a:r>
            <a:endParaRPr lang="en-US" altLang="zh-CN" sz="1800" dirty="0"/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daynumber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year,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month,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day);</a:t>
            </a:r>
            <a:endParaRPr lang="en-US" altLang="zh-CN" sz="1800" dirty="0"/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year, month, day, number;</a:t>
            </a:r>
            <a:endParaRPr lang="en-US" altLang="zh-CN" sz="1800" dirty="0"/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scanf</a:t>
            </a:r>
            <a:r>
              <a:rPr lang="en-US" altLang="zh-CN" sz="1800" dirty="0"/>
              <a:t>("%</a:t>
            </a:r>
            <a:r>
              <a:rPr lang="en-US" altLang="zh-CN" sz="1800" dirty="0" err="1"/>
              <a:t>d%d%d</a:t>
            </a:r>
            <a:r>
              <a:rPr lang="en-US" altLang="zh-CN" sz="1800" dirty="0"/>
              <a:t>",&amp;</a:t>
            </a:r>
            <a:r>
              <a:rPr lang="en-US" altLang="zh-CN" sz="1800" dirty="0" err="1"/>
              <a:t>year,&amp;month,&amp;day</a:t>
            </a:r>
            <a:r>
              <a:rPr lang="en-US" altLang="zh-CN" sz="1800" dirty="0"/>
              <a:t>);</a:t>
            </a:r>
            <a:endParaRPr lang="en-US" altLang="zh-CN" sz="1800" dirty="0"/>
          </a:p>
          <a:p>
            <a:r>
              <a:rPr lang="en-US" altLang="zh-CN" sz="1800" dirty="0"/>
              <a:t>	number=</a:t>
            </a:r>
            <a:r>
              <a:rPr lang="en-US" altLang="zh-CN" sz="1800" dirty="0" err="1"/>
              <a:t>daynumber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year,month,day</a:t>
            </a:r>
            <a:r>
              <a:rPr lang="en-US" altLang="zh-CN" sz="1800" dirty="0"/>
              <a:t>);</a:t>
            </a:r>
            <a:endParaRPr lang="en-US" altLang="zh-CN" sz="1800" dirty="0"/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("%d-%d-%d is the %d day in this year.\n",</a:t>
            </a:r>
            <a:r>
              <a:rPr lang="en-US" altLang="zh-CN" sz="1800" dirty="0" err="1"/>
              <a:t>year,month,day,number</a:t>
            </a:r>
            <a:r>
              <a:rPr lang="en-US" altLang="zh-CN" sz="1800" dirty="0"/>
              <a:t>);</a:t>
            </a:r>
            <a:endParaRPr lang="en-US" altLang="zh-CN" sz="1800" dirty="0"/>
          </a:p>
          <a:p>
            <a:r>
              <a:rPr lang="en-US" altLang="zh-CN" sz="1800" dirty="0"/>
              <a:t>	return 0;</a:t>
            </a:r>
            <a:endParaRPr lang="en-US" altLang="zh-CN" sz="1800" dirty="0"/>
          </a:p>
          <a:p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310" y="3088256"/>
            <a:ext cx="8735778" cy="2862322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daynumber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year, </a:t>
            </a:r>
            <a:r>
              <a:rPr lang="en-US" altLang="zh-CN" dirty="0" err="1"/>
              <a:t>int</a:t>
            </a:r>
            <a:r>
              <a:rPr lang="en-US" altLang="zh-CN" dirty="0"/>
              <a:t> month, </a:t>
            </a:r>
            <a:r>
              <a:rPr lang="en-US" altLang="zh-CN" dirty="0" err="1"/>
              <a:t>int</a:t>
            </a:r>
            <a:r>
              <a:rPr lang="en-US" altLang="zh-CN" dirty="0"/>
              <a:t> day)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M[12]={31,28,31,30,31,30,31,31,30,31,30,31};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=0;i&lt;month-1;i++)</a:t>
            </a:r>
            <a:endParaRPr lang="en-US" altLang="zh-CN" dirty="0"/>
          </a:p>
          <a:p>
            <a:r>
              <a:rPr lang="en-US" altLang="zh-CN" dirty="0"/>
              <a:t>	day+=M[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  <a:endParaRPr lang="en-US" altLang="zh-CN" dirty="0"/>
          </a:p>
          <a:p>
            <a:r>
              <a:rPr lang="en-US" altLang="zh-CN" dirty="0"/>
              <a:t>	if((year%4==0&amp;&amp;year%100!=0||year%400==0)&amp;&amp;(month&gt;=3))</a:t>
            </a:r>
            <a:endParaRPr lang="en-US" altLang="zh-CN" dirty="0"/>
          </a:p>
          <a:p>
            <a:r>
              <a:rPr lang="en-US" altLang="zh-CN" dirty="0"/>
              <a:t>	day+=1;</a:t>
            </a:r>
            <a:endParaRPr lang="en-US" altLang="zh-CN" dirty="0"/>
          </a:p>
          <a:p>
            <a:r>
              <a:rPr lang="en-US" altLang="zh-CN" dirty="0"/>
              <a:t>	return(day);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3000002" y="1531188"/>
            <a:ext cx="2037990" cy="29200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301871" y="1823196"/>
            <a:ext cx="1586652" cy="29200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160585" y="1784285"/>
            <a:ext cx="782515" cy="29200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178142" y="3683544"/>
            <a:ext cx="3972492" cy="29200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150138" y="4519417"/>
            <a:ext cx="1104900" cy="29200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295400" y="4784830"/>
            <a:ext cx="6007587" cy="29200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150138" y="5073885"/>
            <a:ext cx="864576" cy="29200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59" b="31181"/>
          <a:stretch>
            <a:fillRect/>
          </a:stretch>
        </p:blipFill>
        <p:spPr>
          <a:xfrm>
            <a:off x="2873738" y="5950578"/>
            <a:ext cx="6094952" cy="838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2319338" y="1168400"/>
            <a:ext cx="2855912" cy="3786188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main()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{  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,*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p,a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[7];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3333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p=a;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for(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=0;i&lt;7;i++)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scanf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("%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d",</a:t>
            </a:r>
            <a:r>
              <a:rPr kumimoji="1" lang="en-US" altLang="zh-CN" sz="2400" dirty="0" err="1">
                <a:solidFill>
                  <a:srgbClr val="3333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</a:t>
            </a:r>
            <a:r>
              <a:rPr kumimoji="1" lang="en-US" altLang="zh-CN" sz="2400" dirty="0">
                <a:solidFill>
                  <a:srgbClr val="3333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++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printf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("\n");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for(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=0;i&lt;7;i++,p++)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printf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("%d",</a:t>
            </a:r>
            <a:r>
              <a:rPr kumimoji="1" lang="en-US" altLang="zh-CN" sz="2400" dirty="0">
                <a:solidFill>
                  <a:srgbClr val="3333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*p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}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757238" y="2413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1" lang="zh-CN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68966" name="Text Box 6"/>
          <p:cNvSpPr txBox="1">
            <a:spLocks noChangeArrowheads="1"/>
          </p:cNvSpPr>
          <p:nvPr/>
        </p:nvSpPr>
        <p:spPr bwMode="auto">
          <a:xfrm>
            <a:off x="2700338" y="3400425"/>
            <a:ext cx="739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p=a;</a:t>
            </a:r>
            <a:endParaRPr kumimoji="1" lang="en-US" altLang="zh-CN" sz="2400" b="1" dirty="0">
              <a:solidFill>
                <a:srgbClr val="FF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6030913" y="1738313"/>
            <a:ext cx="814387" cy="400050"/>
            <a:chOff x="3799" y="1095"/>
            <a:chExt cx="513" cy="252"/>
          </a:xfrm>
        </p:grpSpPr>
        <p:sp>
          <p:nvSpPr>
            <p:cNvPr id="33846" name="Line 9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3847" name="Text Box 10"/>
            <p:cNvSpPr txBox="1">
              <a:spLocks noChangeArrowheads="1"/>
            </p:cNvSpPr>
            <p:nvPr/>
          </p:nvSpPr>
          <p:spPr bwMode="auto">
            <a:xfrm>
              <a:off x="3799" y="1095"/>
              <a:ext cx="20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11"/>
          <p:cNvGrpSpPr/>
          <p:nvPr/>
        </p:nvGrpSpPr>
        <p:grpSpPr bwMode="auto">
          <a:xfrm>
            <a:off x="6024563" y="1414463"/>
            <a:ext cx="814387" cy="400050"/>
            <a:chOff x="3799" y="1095"/>
            <a:chExt cx="513" cy="252"/>
          </a:xfrm>
        </p:grpSpPr>
        <p:sp>
          <p:nvSpPr>
            <p:cNvPr id="33844" name="Line 12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3845" name="Text Box 13"/>
            <p:cNvSpPr txBox="1">
              <a:spLocks noChangeArrowheads="1"/>
            </p:cNvSpPr>
            <p:nvPr/>
          </p:nvSpPr>
          <p:spPr bwMode="auto">
            <a:xfrm>
              <a:off x="3799" y="1095"/>
              <a:ext cx="20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Group 14"/>
          <p:cNvGrpSpPr/>
          <p:nvPr/>
        </p:nvGrpSpPr>
        <p:grpSpPr bwMode="auto">
          <a:xfrm>
            <a:off x="6029325" y="1277938"/>
            <a:ext cx="2478088" cy="3167062"/>
            <a:chOff x="3053" y="483"/>
            <a:chExt cx="1561" cy="1995"/>
          </a:xfrm>
        </p:grpSpPr>
        <p:sp>
          <p:nvSpPr>
            <p:cNvPr id="33821" name="Rectangle 15"/>
            <p:cNvSpPr>
              <a:spLocks noChangeArrowheads="1"/>
            </p:cNvSpPr>
            <p:nvPr/>
          </p:nvSpPr>
          <p:spPr bwMode="auto">
            <a:xfrm>
              <a:off x="3556" y="655"/>
              <a:ext cx="900" cy="18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3822" name="Line 16"/>
            <p:cNvSpPr>
              <a:spLocks noChangeShapeType="1"/>
            </p:cNvSpPr>
            <p:nvPr/>
          </p:nvSpPr>
          <p:spPr bwMode="auto">
            <a:xfrm>
              <a:off x="3554" y="911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3823" name="Line 17"/>
            <p:cNvSpPr>
              <a:spLocks noChangeShapeType="1"/>
            </p:cNvSpPr>
            <p:nvPr/>
          </p:nvSpPr>
          <p:spPr bwMode="auto">
            <a:xfrm>
              <a:off x="3554" y="1171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3824" name="Line 18"/>
            <p:cNvSpPr>
              <a:spLocks noChangeShapeType="1"/>
            </p:cNvSpPr>
            <p:nvPr/>
          </p:nvSpPr>
          <p:spPr bwMode="auto">
            <a:xfrm>
              <a:off x="3554" y="1432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3825" name="Line 19"/>
            <p:cNvSpPr>
              <a:spLocks noChangeShapeType="1"/>
            </p:cNvSpPr>
            <p:nvPr/>
          </p:nvSpPr>
          <p:spPr bwMode="auto">
            <a:xfrm>
              <a:off x="3554" y="1693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3826" name="Line 20"/>
            <p:cNvSpPr>
              <a:spLocks noChangeShapeType="1"/>
            </p:cNvSpPr>
            <p:nvPr/>
          </p:nvSpPr>
          <p:spPr bwMode="auto">
            <a:xfrm>
              <a:off x="3554" y="1954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3827" name="Line 21"/>
            <p:cNvSpPr>
              <a:spLocks noChangeShapeType="1"/>
            </p:cNvSpPr>
            <p:nvPr/>
          </p:nvSpPr>
          <p:spPr bwMode="auto">
            <a:xfrm>
              <a:off x="3554" y="2215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3828" name="Text Box 22"/>
            <p:cNvSpPr txBox="1">
              <a:spLocks noChangeArrowheads="1"/>
            </p:cNvSpPr>
            <p:nvPr/>
          </p:nvSpPr>
          <p:spPr bwMode="auto">
            <a:xfrm>
              <a:off x="3909" y="650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5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3829" name="Text Box 23"/>
            <p:cNvSpPr txBox="1">
              <a:spLocks noChangeArrowheads="1"/>
            </p:cNvSpPr>
            <p:nvPr/>
          </p:nvSpPr>
          <p:spPr bwMode="auto">
            <a:xfrm>
              <a:off x="3909" y="910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8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3830" name="Text Box 24"/>
            <p:cNvSpPr txBox="1">
              <a:spLocks noChangeArrowheads="1"/>
            </p:cNvSpPr>
            <p:nvPr/>
          </p:nvSpPr>
          <p:spPr bwMode="auto">
            <a:xfrm>
              <a:off x="3909" y="1171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7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3831" name="Text Box 25"/>
            <p:cNvSpPr txBox="1">
              <a:spLocks noChangeArrowheads="1"/>
            </p:cNvSpPr>
            <p:nvPr/>
          </p:nvSpPr>
          <p:spPr bwMode="auto">
            <a:xfrm>
              <a:off x="3909" y="1432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6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3832" name="Text Box 26"/>
            <p:cNvSpPr txBox="1">
              <a:spLocks noChangeArrowheads="1"/>
            </p:cNvSpPr>
            <p:nvPr/>
          </p:nvSpPr>
          <p:spPr bwMode="auto">
            <a:xfrm>
              <a:off x="3909" y="1693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2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3833" name="Text Box 27"/>
            <p:cNvSpPr txBox="1">
              <a:spLocks noChangeArrowheads="1"/>
            </p:cNvSpPr>
            <p:nvPr/>
          </p:nvSpPr>
          <p:spPr bwMode="auto">
            <a:xfrm>
              <a:off x="3909" y="1954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7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3834" name="Text Box 28"/>
            <p:cNvSpPr txBox="1">
              <a:spLocks noChangeArrowheads="1"/>
            </p:cNvSpPr>
            <p:nvPr/>
          </p:nvSpPr>
          <p:spPr bwMode="auto">
            <a:xfrm>
              <a:off x="3909" y="2215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3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3835" name="Text Box 29"/>
            <p:cNvSpPr txBox="1">
              <a:spLocks noChangeArrowheads="1"/>
            </p:cNvSpPr>
            <p:nvPr/>
          </p:nvSpPr>
          <p:spPr bwMode="auto">
            <a:xfrm>
              <a:off x="4416" y="646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0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3836" name="Text Box 30"/>
            <p:cNvSpPr txBox="1">
              <a:spLocks noChangeArrowheads="1"/>
            </p:cNvSpPr>
            <p:nvPr/>
          </p:nvSpPr>
          <p:spPr bwMode="auto">
            <a:xfrm>
              <a:off x="4416" y="906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1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3837" name="Text Box 31"/>
            <p:cNvSpPr txBox="1">
              <a:spLocks noChangeArrowheads="1"/>
            </p:cNvSpPr>
            <p:nvPr/>
          </p:nvSpPr>
          <p:spPr bwMode="auto">
            <a:xfrm>
              <a:off x="4416" y="1167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2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3838" name="Text Box 32"/>
            <p:cNvSpPr txBox="1">
              <a:spLocks noChangeArrowheads="1"/>
            </p:cNvSpPr>
            <p:nvPr/>
          </p:nvSpPr>
          <p:spPr bwMode="auto">
            <a:xfrm>
              <a:off x="4416" y="1428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3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3839" name="Text Box 33"/>
            <p:cNvSpPr txBox="1">
              <a:spLocks noChangeArrowheads="1"/>
            </p:cNvSpPr>
            <p:nvPr/>
          </p:nvSpPr>
          <p:spPr bwMode="auto">
            <a:xfrm>
              <a:off x="4416" y="1689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4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3840" name="Text Box 34"/>
            <p:cNvSpPr txBox="1">
              <a:spLocks noChangeArrowheads="1"/>
            </p:cNvSpPr>
            <p:nvPr/>
          </p:nvSpPr>
          <p:spPr bwMode="auto">
            <a:xfrm>
              <a:off x="4416" y="1950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5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3841" name="Text Box 35"/>
            <p:cNvSpPr txBox="1">
              <a:spLocks noChangeArrowheads="1"/>
            </p:cNvSpPr>
            <p:nvPr/>
          </p:nvSpPr>
          <p:spPr bwMode="auto">
            <a:xfrm>
              <a:off x="4416" y="2211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6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3842" name="Line 36"/>
            <p:cNvSpPr>
              <a:spLocks noChangeShapeType="1"/>
            </p:cNvSpPr>
            <p:nvPr/>
          </p:nvSpPr>
          <p:spPr bwMode="auto">
            <a:xfrm>
              <a:off x="3200" y="644"/>
              <a:ext cx="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3843" name="Text Box 37"/>
            <p:cNvSpPr txBox="1">
              <a:spLocks noChangeArrowheads="1"/>
            </p:cNvSpPr>
            <p:nvPr/>
          </p:nvSpPr>
          <p:spPr bwMode="auto">
            <a:xfrm>
              <a:off x="3053" y="483"/>
              <a:ext cx="19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a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5" name="Group 38"/>
          <p:cNvGrpSpPr/>
          <p:nvPr/>
        </p:nvGrpSpPr>
        <p:grpSpPr bwMode="auto">
          <a:xfrm>
            <a:off x="6011863" y="2144713"/>
            <a:ext cx="814387" cy="400050"/>
            <a:chOff x="3799" y="1095"/>
            <a:chExt cx="513" cy="252"/>
          </a:xfrm>
        </p:grpSpPr>
        <p:sp>
          <p:nvSpPr>
            <p:cNvPr id="33819" name="Line 39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3820" name="Text Box 40"/>
            <p:cNvSpPr txBox="1">
              <a:spLocks noChangeArrowheads="1"/>
            </p:cNvSpPr>
            <p:nvPr/>
          </p:nvSpPr>
          <p:spPr bwMode="auto">
            <a:xfrm>
              <a:off x="3799" y="1095"/>
              <a:ext cx="20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6" name="Group 41"/>
          <p:cNvGrpSpPr/>
          <p:nvPr/>
        </p:nvGrpSpPr>
        <p:grpSpPr bwMode="auto">
          <a:xfrm>
            <a:off x="6011863" y="2552700"/>
            <a:ext cx="814387" cy="400050"/>
            <a:chOff x="3799" y="1095"/>
            <a:chExt cx="513" cy="252"/>
          </a:xfrm>
        </p:grpSpPr>
        <p:sp>
          <p:nvSpPr>
            <p:cNvPr id="33817" name="Line 42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3818" name="Text Box 43"/>
            <p:cNvSpPr txBox="1">
              <a:spLocks noChangeArrowheads="1"/>
            </p:cNvSpPr>
            <p:nvPr/>
          </p:nvSpPr>
          <p:spPr bwMode="auto">
            <a:xfrm>
              <a:off x="3799" y="1095"/>
              <a:ext cx="20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7" name="Group 44"/>
          <p:cNvGrpSpPr/>
          <p:nvPr/>
        </p:nvGrpSpPr>
        <p:grpSpPr bwMode="auto">
          <a:xfrm>
            <a:off x="6011863" y="2960688"/>
            <a:ext cx="814387" cy="400050"/>
            <a:chOff x="3799" y="1095"/>
            <a:chExt cx="513" cy="252"/>
          </a:xfrm>
        </p:grpSpPr>
        <p:sp>
          <p:nvSpPr>
            <p:cNvPr id="33815" name="Line 45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3816" name="Text Box 46"/>
            <p:cNvSpPr txBox="1">
              <a:spLocks noChangeArrowheads="1"/>
            </p:cNvSpPr>
            <p:nvPr/>
          </p:nvSpPr>
          <p:spPr bwMode="auto">
            <a:xfrm>
              <a:off x="3799" y="1095"/>
              <a:ext cx="20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8" name="Group 47"/>
          <p:cNvGrpSpPr/>
          <p:nvPr/>
        </p:nvGrpSpPr>
        <p:grpSpPr bwMode="auto">
          <a:xfrm>
            <a:off x="6011863" y="3368675"/>
            <a:ext cx="814387" cy="400050"/>
            <a:chOff x="3799" y="1095"/>
            <a:chExt cx="513" cy="252"/>
          </a:xfrm>
        </p:grpSpPr>
        <p:sp>
          <p:nvSpPr>
            <p:cNvPr id="33813" name="Line 48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3814" name="Text Box 49"/>
            <p:cNvSpPr txBox="1">
              <a:spLocks noChangeArrowheads="1"/>
            </p:cNvSpPr>
            <p:nvPr/>
          </p:nvSpPr>
          <p:spPr bwMode="auto">
            <a:xfrm>
              <a:off x="3799" y="1095"/>
              <a:ext cx="20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9" name="Group 50"/>
          <p:cNvGrpSpPr/>
          <p:nvPr/>
        </p:nvGrpSpPr>
        <p:grpSpPr bwMode="auto">
          <a:xfrm>
            <a:off x="6011863" y="3776663"/>
            <a:ext cx="814387" cy="400050"/>
            <a:chOff x="3799" y="1095"/>
            <a:chExt cx="513" cy="252"/>
          </a:xfrm>
        </p:grpSpPr>
        <p:sp>
          <p:nvSpPr>
            <p:cNvPr id="33811" name="Line 51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3812" name="Text Box 52"/>
            <p:cNvSpPr txBox="1">
              <a:spLocks noChangeArrowheads="1"/>
            </p:cNvSpPr>
            <p:nvPr/>
          </p:nvSpPr>
          <p:spPr bwMode="auto">
            <a:xfrm>
              <a:off x="3799" y="1095"/>
              <a:ext cx="20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Group 53"/>
          <p:cNvGrpSpPr/>
          <p:nvPr/>
        </p:nvGrpSpPr>
        <p:grpSpPr bwMode="auto">
          <a:xfrm>
            <a:off x="6030913" y="4195763"/>
            <a:ext cx="814387" cy="400050"/>
            <a:chOff x="3799" y="1095"/>
            <a:chExt cx="513" cy="252"/>
          </a:xfrm>
        </p:grpSpPr>
        <p:sp>
          <p:nvSpPr>
            <p:cNvPr id="33809" name="Line 54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3810" name="Text Box 55"/>
            <p:cNvSpPr txBox="1">
              <a:spLocks noChangeArrowheads="1"/>
            </p:cNvSpPr>
            <p:nvPr/>
          </p:nvSpPr>
          <p:spPr bwMode="auto">
            <a:xfrm>
              <a:off x="3799" y="1095"/>
              <a:ext cx="20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169016" name="AutoShape 56"/>
          <p:cNvSpPr>
            <a:spLocks noChangeArrowheads="1"/>
          </p:cNvSpPr>
          <p:nvPr/>
        </p:nvSpPr>
        <p:spPr bwMode="auto">
          <a:xfrm>
            <a:off x="858838" y="5332413"/>
            <a:ext cx="7180262" cy="652462"/>
          </a:xfrm>
          <a:prstGeom prst="wedgeEllipseCallout">
            <a:avLst>
              <a:gd name="adj1" fmla="val 22880"/>
              <a:gd name="adj2" fmla="val -97551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指针变量可以指到</a:t>
            </a:r>
            <a:r>
              <a:rPr kumimoji="1"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数组后</a:t>
            </a:r>
            <a:r>
              <a:rPr kumimoji="1"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的内存单元</a:t>
            </a:r>
            <a:endParaRPr kumimoji="1" lang="zh-CN" altLang="en-US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3807" name="Rectangle 57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260350"/>
            <a:ext cx="8229600" cy="377825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例  注意指针的当前值</a:t>
            </a:r>
            <a:endParaRPr lang="zh-CN" altLang="en-US" sz="40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808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A56106E5-D8E3-4C2D-AEC3-EC81B3DB0CD4}" type="slidenum">
              <a:rPr lang="en-US" altLang="zh-CN" sz="1400" smtClean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6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6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68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2" grpId="0" animBg="1" autoUpdateAnimBg="0"/>
      <p:bldP spid="168965" grpId="0" autoUpdateAnimBg="0" build="p"/>
      <p:bldP spid="168966" grpId="0" autoUpdateAnimBg="0" build="p"/>
      <p:bldP spid="169016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1908175" y="3644900"/>
            <a:ext cx="4838700" cy="2606675"/>
            <a:chOff x="1392" y="2844"/>
            <a:chExt cx="2436" cy="1068"/>
          </a:xfrm>
        </p:grpSpPr>
        <p:sp>
          <p:nvSpPr>
            <p:cNvPr id="34822" name="Line 6"/>
            <p:cNvSpPr>
              <a:spLocks noChangeShapeType="1"/>
            </p:cNvSpPr>
            <p:nvPr/>
          </p:nvSpPr>
          <p:spPr bwMode="auto">
            <a:xfrm>
              <a:off x="2616" y="2844"/>
              <a:ext cx="0" cy="1068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4823" name="Line 7"/>
            <p:cNvSpPr>
              <a:spLocks noChangeShapeType="1"/>
            </p:cNvSpPr>
            <p:nvPr/>
          </p:nvSpPr>
          <p:spPr bwMode="auto">
            <a:xfrm>
              <a:off x="1392" y="3084"/>
              <a:ext cx="2424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>
              <a:off x="1392" y="3292"/>
              <a:ext cx="2424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>
              <a:off x="1392" y="3500"/>
              <a:ext cx="2424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>
              <a:off x="1404" y="3708"/>
              <a:ext cx="2424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4827" name="Text Box 11"/>
            <p:cNvSpPr txBox="1">
              <a:spLocks noChangeArrowheads="1"/>
            </p:cNvSpPr>
            <p:nvPr/>
          </p:nvSpPr>
          <p:spPr bwMode="auto">
            <a:xfrm>
              <a:off x="1780" y="2870"/>
              <a:ext cx="40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实参</a:t>
              </a:r>
              <a:endParaRPr kumimoji="1"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4828" name="Text Box 12"/>
            <p:cNvSpPr txBox="1">
              <a:spLocks noChangeArrowheads="1"/>
            </p:cNvSpPr>
            <p:nvPr/>
          </p:nvSpPr>
          <p:spPr bwMode="auto">
            <a:xfrm>
              <a:off x="2981" y="2870"/>
              <a:ext cx="40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形参</a:t>
              </a:r>
              <a:endParaRPr kumimoji="1"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4829" name="Text Box 13"/>
            <p:cNvSpPr txBox="1">
              <a:spLocks noChangeArrowheads="1"/>
            </p:cNvSpPr>
            <p:nvPr/>
          </p:nvSpPr>
          <p:spPr bwMode="auto">
            <a:xfrm>
              <a:off x="2904" y="3077"/>
              <a:ext cx="5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数组名</a:t>
              </a:r>
              <a:endParaRPr kumimoji="1"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4830" name="Text Box 14"/>
            <p:cNvSpPr txBox="1">
              <a:spLocks noChangeArrowheads="1"/>
            </p:cNvSpPr>
            <p:nvPr/>
          </p:nvSpPr>
          <p:spPr bwMode="auto">
            <a:xfrm>
              <a:off x="2827" y="3284"/>
              <a:ext cx="71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指针变量</a:t>
              </a:r>
              <a:endParaRPr kumimoji="1"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4831" name="Text Box 15"/>
            <p:cNvSpPr txBox="1">
              <a:spLocks noChangeArrowheads="1"/>
            </p:cNvSpPr>
            <p:nvPr/>
          </p:nvSpPr>
          <p:spPr bwMode="auto">
            <a:xfrm>
              <a:off x="2904" y="3491"/>
              <a:ext cx="5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数组名</a:t>
              </a:r>
              <a:endParaRPr kumimoji="1"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4832" name="Text Box 16"/>
            <p:cNvSpPr txBox="1">
              <a:spLocks noChangeArrowheads="1"/>
            </p:cNvSpPr>
            <p:nvPr/>
          </p:nvSpPr>
          <p:spPr bwMode="auto">
            <a:xfrm>
              <a:off x="2827" y="3698"/>
              <a:ext cx="71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指针变量</a:t>
              </a:r>
              <a:endParaRPr kumimoji="1"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4833" name="Text Box 17"/>
            <p:cNvSpPr txBox="1">
              <a:spLocks noChangeArrowheads="1"/>
            </p:cNvSpPr>
            <p:nvPr/>
          </p:nvSpPr>
          <p:spPr bwMode="auto">
            <a:xfrm>
              <a:off x="1704" y="3077"/>
              <a:ext cx="5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数组名</a:t>
              </a:r>
              <a:endParaRPr kumimoji="1"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4834" name="Text Box 18"/>
            <p:cNvSpPr txBox="1">
              <a:spLocks noChangeArrowheads="1"/>
            </p:cNvSpPr>
            <p:nvPr/>
          </p:nvSpPr>
          <p:spPr bwMode="auto">
            <a:xfrm>
              <a:off x="1704" y="3284"/>
              <a:ext cx="5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数组名</a:t>
              </a:r>
              <a:endParaRPr kumimoji="1"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4835" name="Text Box 19"/>
            <p:cNvSpPr txBox="1">
              <a:spLocks noChangeArrowheads="1"/>
            </p:cNvSpPr>
            <p:nvPr/>
          </p:nvSpPr>
          <p:spPr bwMode="auto">
            <a:xfrm>
              <a:off x="1628" y="3491"/>
              <a:ext cx="71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指针变量</a:t>
              </a:r>
              <a:endParaRPr kumimoji="1"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4836" name="Text Box 20"/>
            <p:cNvSpPr txBox="1">
              <a:spLocks noChangeArrowheads="1"/>
            </p:cNvSpPr>
            <p:nvPr/>
          </p:nvSpPr>
          <p:spPr bwMode="auto">
            <a:xfrm>
              <a:off x="1628" y="3698"/>
              <a:ext cx="71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指针变量</a:t>
              </a:r>
              <a:endParaRPr kumimoji="1"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34819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476250"/>
            <a:ext cx="8229600" cy="792163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数组名作函数参数</a:t>
            </a:r>
            <a:br>
              <a:rPr lang="zh-CN" altLang="en-US" sz="4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zh-CN" altLang="en-US" sz="40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013" name="Rectangle 29"/>
          <p:cNvSpPr>
            <a:spLocks noChangeArrowheads="1"/>
          </p:cNvSpPr>
          <p:nvPr/>
        </p:nvSpPr>
        <p:spPr bwMode="auto">
          <a:xfrm>
            <a:off x="446088" y="1350963"/>
            <a:ext cx="82296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lnSpc>
                <a:spcPct val="13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数组名作</a:t>
            </a:r>
            <a:r>
              <a:rPr kumimoji="1"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实参</a:t>
            </a: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，数组名为地址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</a:t>
            </a:r>
            <a:r>
              <a:rPr kumimoji="1"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指针常量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  <a:endParaRPr kumimoji="1" lang="en-US" altLang="zh-CN" sz="28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数组名作</a:t>
            </a:r>
            <a:r>
              <a:rPr kumimoji="1"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形参</a:t>
            </a: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，数组名按</a:t>
            </a:r>
            <a:r>
              <a:rPr kumimoji="1"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指针变量</a:t>
            </a: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处理</a:t>
            </a:r>
            <a:endParaRPr lang="zh-CN" altLang="en-US" sz="28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数组名作</a:t>
            </a:r>
            <a:r>
              <a:rPr kumimoji="1"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函数参数</a:t>
            </a: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，实参与形参的</a:t>
            </a:r>
            <a:r>
              <a:rPr kumimoji="1"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对应关系</a:t>
            </a:r>
            <a:endParaRPr kumimoji="1" lang="zh-CN" altLang="en-US" sz="2800" b="1" dirty="0">
              <a:solidFill>
                <a:srgbClr val="FF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4821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06D5C282-383D-451F-80AC-1354E818E7BC}" type="slidenum">
              <a:rPr lang="en-US" altLang="zh-CN" sz="1400" smtClean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0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0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0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0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0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0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0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0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0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A5F27249-8C7A-4849-91FC-920048D7909D}" type="slidenum">
              <a:rPr lang="en-US" altLang="zh-CN" sz="1400" smtClean="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027113" y="2492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1" lang="zh-CN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5635625" y="1949450"/>
            <a:ext cx="3448050" cy="1517650"/>
            <a:chOff x="3275" y="244"/>
            <a:chExt cx="2172" cy="956"/>
          </a:xfrm>
        </p:grpSpPr>
        <p:grpSp>
          <p:nvGrpSpPr>
            <p:cNvPr id="35921" name="Group 4"/>
            <p:cNvGrpSpPr/>
            <p:nvPr/>
          </p:nvGrpSpPr>
          <p:grpSpPr bwMode="auto">
            <a:xfrm>
              <a:off x="3323" y="244"/>
              <a:ext cx="2066" cy="211"/>
              <a:chOff x="3312" y="633"/>
              <a:chExt cx="2066" cy="211"/>
            </a:xfrm>
          </p:grpSpPr>
          <p:sp>
            <p:nvSpPr>
              <p:cNvPr id="35926" name="Line 5"/>
              <p:cNvSpPr>
                <a:spLocks noChangeShapeType="1"/>
              </p:cNvSpPr>
              <p:nvPr/>
            </p:nvSpPr>
            <p:spPr bwMode="auto">
              <a:xfrm>
                <a:off x="3312" y="633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5927" name="Line 6"/>
              <p:cNvSpPr>
                <a:spLocks noChangeShapeType="1"/>
              </p:cNvSpPr>
              <p:nvPr/>
            </p:nvSpPr>
            <p:spPr bwMode="auto">
              <a:xfrm>
                <a:off x="5378" y="633"/>
                <a:ext cx="0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5928" name="Line 7"/>
              <p:cNvSpPr>
                <a:spLocks noChangeShapeType="1"/>
              </p:cNvSpPr>
              <p:nvPr/>
            </p:nvSpPr>
            <p:spPr bwMode="auto">
              <a:xfrm>
                <a:off x="3312" y="633"/>
                <a:ext cx="20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  <p:sp>
          <p:nvSpPr>
            <p:cNvPr id="35922" name="Line 8"/>
            <p:cNvSpPr>
              <a:spLocks noChangeShapeType="1"/>
            </p:cNvSpPr>
            <p:nvPr/>
          </p:nvSpPr>
          <p:spPr bwMode="auto">
            <a:xfrm flipV="1">
              <a:off x="3311" y="844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5923" name="Line 9"/>
            <p:cNvSpPr>
              <a:spLocks noChangeShapeType="1"/>
            </p:cNvSpPr>
            <p:nvPr/>
          </p:nvSpPr>
          <p:spPr bwMode="auto">
            <a:xfrm flipV="1">
              <a:off x="5352" y="829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5924" name="Text Box 10"/>
            <p:cNvSpPr txBox="1">
              <a:spLocks noChangeArrowheads="1"/>
            </p:cNvSpPr>
            <p:nvPr/>
          </p:nvSpPr>
          <p:spPr bwMode="auto">
            <a:xfrm>
              <a:off x="3275" y="950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925" name="Text Box 11"/>
            <p:cNvSpPr txBox="1">
              <a:spLocks noChangeArrowheads="1"/>
            </p:cNvSpPr>
            <p:nvPr/>
          </p:nvSpPr>
          <p:spPr bwMode="auto">
            <a:xfrm>
              <a:off x="5287" y="950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2"/>
          <p:cNvGrpSpPr/>
          <p:nvPr/>
        </p:nvGrpSpPr>
        <p:grpSpPr bwMode="auto">
          <a:xfrm>
            <a:off x="4676775" y="2170113"/>
            <a:ext cx="4467225" cy="766762"/>
            <a:chOff x="2664" y="383"/>
            <a:chExt cx="2814" cy="483"/>
          </a:xfrm>
        </p:grpSpPr>
        <p:grpSp>
          <p:nvGrpSpPr>
            <p:cNvPr id="35908" name="Group 13"/>
            <p:cNvGrpSpPr/>
            <p:nvPr/>
          </p:nvGrpSpPr>
          <p:grpSpPr bwMode="auto">
            <a:xfrm>
              <a:off x="3189" y="383"/>
              <a:ext cx="2289" cy="471"/>
              <a:chOff x="3167" y="806"/>
              <a:chExt cx="2289" cy="471"/>
            </a:xfrm>
          </p:grpSpPr>
          <p:sp>
            <p:nvSpPr>
              <p:cNvPr id="35910" name="Text Box 14"/>
              <p:cNvSpPr txBox="1">
                <a:spLocks noChangeArrowheads="1"/>
              </p:cNvSpPr>
              <p:nvPr/>
            </p:nvSpPr>
            <p:spPr bwMode="auto">
              <a:xfrm>
                <a:off x="3167" y="1011"/>
                <a:ext cx="228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3    7   9   11  0    6    7    5   4   2</a:t>
                </a:r>
                <a:endPara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911" name="Line 15"/>
              <p:cNvSpPr>
                <a:spLocks noChangeShapeType="1"/>
              </p:cNvSpPr>
              <p:nvPr/>
            </p:nvSpPr>
            <p:spPr bwMode="auto">
              <a:xfrm>
                <a:off x="3423" y="102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5912" name="Line 16"/>
              <p:cNvSpPr>
                <a:spLocks noChangeShapeType="1"/>
              </p:cNvSpPr>
              <p:nvPr/>
            </p:nvSpPr>
            <p:spPr bwMode="auto">
              <a:xfrm>
                <a:off x="3645" y="102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5913" name="Line 17"/>
              <p:cNvSpPr>
                <a:spLocks noChangeShapeType="1"/>
              </p:cNvSpPr>
              <p:nvPr/>
            </p:nvSpPr>
            <p:spPr bwMode="auto">
              <a:xfrm>
                <a:off x="3867" y="102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5914" name="Line 18"/>
              <p:cNvSpPr>
                <a:spLocks noChangeShapeType="1"/>
              </p:cNvSpPr>
              <p:nvPr/>
            </p:nvSpPr>
            <p:spPr bwMode="auto">
              <a:xfrm>
                <a:off x="4090" y="102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5915" name="Line 19"/>
              <p:cNvSpPr>
                <a:spLocks noChangeShapeType="1"/>
              </p:cNvSpPr>
              <p:nvPr/>
            </p:nvSpPr>
            <p:spPr bwMode="auto">
              <a:xfrm>
                <a:off x="4312" y="102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5916" name="Line 20"/>
              <p:cNvSpPr>
                <a:spLocks noChangeShapeType="1"/>
              </p:cNvSpPr>
              <p:nvPr/>
            </p:nvSpPr>
            <p:spPr bwMode="auto">
              <a:xfrm>
                <a:off x="4534" y="102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5917" name="Line 21"/>
              <p:cNvSpPr>
                <a:spLocks noChangeShapeType="1"/>
              </p:cNvSpPr>
              <p:nvPr/>
            </p:nvSpPr>
            <p:spPr bwMode="auto">
              <a:xfrm>
                <a:off x="4757" y="102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5918" name="Line 22"/>
              <p:cNvSpPr>
                <a:spLocks noChangeShapeType="1"/>
              </p:cNvSpPr>
              <p:nvPr/>
            </p:nvSpPr>
            <p:spPr bwMode="auto">
              <a:xfrm>
                <a:off x="4979" y="102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5919" name="Line 23"/>
              <p:cNvSpPr>
                <a:spLocks noChangeShapeType="1"/>
              </p:cNvSpPr>
              <p:nvPr/>
            </p:nvSpPr>
            <p:spPr bwMode="auto">
              <a:xfrm>
                <a:off x="5202" y="102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5920" name="Text Box 24"/>
              <p:cNvSpPr txBox="1">
                <a:spLocks noChangeArrowheads="1"/>
              </p:cNvSpPr>
              <p:nvPr/>
            </p:nvSpPr>
            <p:spPr bwMode="auto">
              <a:xfrm>
                <a:off x="3220" y="806"/>
                <a:ext cx="2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0   1    2   3    4    5    6   7    8    9</a:t>
                </a:r>
                <a:endPara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5909" name="Text Box 25"/>
            <p:cNvSpPr txBox="1">
              <a:spLocks noChangeArrowheads="1"/>
            </p:cNvSpPr>
            <p:nvPr/>
          </p:nvSpPr>
          <p:spPr bwMode="auto">
            <a:xfrm>
              <a:off x="2664" y="616"/>
              <a:ext cx="4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1" lang="zh-CN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26"/>
          <p:cNvGrpSpPr/>
          <p:nvPr/>
        </p:nvGrpSpPr>
        <p:grpSpPr bwMode="auto">
          <a:xfrm>
            <a:off x="6042025" y="1949450"/>
            <a:ext cx="2751138" cy="1457325"/>
            <a:chOff x="3531" y="244"/>
            <a:chExt cx="1733" cy="918"/>
          </a:xfrm>
        </p:grpSpPr>
        <p:grpSp>
          <p:nvGrpSpPr>
            <p:cNvPr id="35898" name="Group 27"/>
            <p:cNvGrpSpPr/>
            <p:nvPr/>
          </p:nvGrpSpPr>
          <p:grpSpPr bwMode="auto">
            <a:xfrm>
              <a:off x="3545" y="244"/>
              <a:ext cx="1583" cy="200"/>
              <a:chOff x="3545" y="244"/>
              <a:chExt cx="1583" cy="200"/>
            </a:xfrm>
          </p:grpSpPr>
          <p:sp>
            <p:nvSpPr>
              <p:cNvPr id="35905" name="Line 28"/>
              <p:cNvSpPr>
                <a:spLocks noChangeShapeType="1"/>
              </p:cNvSpPr>
              <p:nvPr/>
            </p:nvSpPr>
            <p:spPr bwMode="auto">
              <a:xfrm>
                <a:off x="3545" y="244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5906" name="Line 29"/>
              <p:cNvSpPr>
                <a:spLocks noChangeShapeType="1"/>
              </p:cNvSpPr>
              <p:nvPr/>
            </p:nvSpPr>
            <p:spPr bwMode="auto">
              <a:xfrm>
                <a:off x="5128" y="244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5907" name="Line 30"/>
              <p:cNvSpPr>
                <a:spLocks noChangeShapeType="1"/>
              </p:cNvSpPr>
              <p:nvPr/>
            </p:nvSpPr>
            <p:spPr bwMode="auto">
              <a:xfrm>
                <a:off x="3545" y="244"/>
                <a:ext cx="15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35899" name="Group 31"/>
            <p:cNvGrpSpPr/>
            <p:nvPr/>
          </p:nvGrpSpPr>
          <p:grpSpPr bwMode="auto">
            <a:xfrm>
              <a:off x="3531" y="839"/>
              <a:ext cx="160" cy="323"/>
              <a:chOff x="3531" y="844"/>
              <a:chExt cx="160" cy="323"/>
            </a:xfrm>
          </p:grpSpPr>
          <p:sp>
            <p:nvSpPr>
              <p:cNvPr id="35903" name="Line 32"/>
              <p:cNvSpPr>
                <a:spLocks noChangeShapeType="1"/>
              </p:cNvSpPr>
              <p:nvPr/>
            </p:nvSpPr>
            <p:spPr bwMode="auto">
              <a:xfrm flipV="1">
                <a:off x="3545" y="844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5904" name="Text Box 33"/>
              <p:cNvSpPr txBox="1">
                <a:spLocks noChangeArrowheads="1"/>
              </p:cNvSpPr>
              <p:nvPr/>
            </p:nvSpPr>
            <p:spPr bwMode="auto">
              <a:xfrm>
                <a:off x="3531" y="917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5900" name="Group 34"/>
            <p:cNvGrpSpPr/>
            <p:nvPr/>
          </p:nvGrpSpPr>
          <p:grpSpPr bwMode="auto">
            <a:xfrm>
              <a:off x="5104" y="839"/>
              <a:ext cx="160" cy="323"/>
              <a:chOff x="3531" y="844"/>
              <a:chExt cx="160" cy="323"/>
            </a:xfrm>
          </p:grpSpPr>
          <p:sp>
            <p:nvSpPr>
              <p:cNvPr id="35901" name="Line 35"/>
              <p:cNvSpPr>
                <a:spLocks noChangeShapeType="1"/>
              </p:cNvSpPr>
              <p:nvPr/>
            </p:nvSpPr>
            <p:spPr bwMode="auto">
              <a:xfrm flipV="1">
                <a:off x="3545" y="844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5902" name="Text Box 36"/>
              <p:cNvSpPr txBox="1">
                <a:spLocks noChangeArrowheads="1"/>
              </p:cNvSpPr>
              <p:nvPr/>
            </p:nvSpPr>
            <p:spPr bwMode="auto">
              <a:xfrm>
                <a:off x="3531" y="917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  <a:endPara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0" name="Group 37"/>
          <p:cNvGrpSpPr/>
          <p:nvPr/>
        </p:nvGrpSpPr>
        <p:grpSpPr bwMode="auto">
          <a:xfrm>
            <a:off x="6397625" y="1949450"/>
            <a:ext cx="2038350" cy="1457325"/>
            <a:chOff x="3755" y="244"/>
            <a:chExt cx="1284" cy="918"/>
          </a:xfrm>
        </p:grpSpPr>
        <p:sp>
          <p:nvSpPr>
            <p:cNvPr id="35889" name="Line 38"/>
            <p:cNvSpPr>
              <a:spLocks noChangeShapeType="1"/>
            </p:cNvSpPr>
            <p:nvPr/>
          </p:nvSpPr>
          <p:spPr bwMode="auto">
            <a:xfrm>
              <a:off x="3771" y="244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5890" name="Line 39"/>
            <p:cNvSpPr>
              <a:spLocks noChangeShapeType="1"/>
            </p:cNvSpPr>
            <p:nvPr/>
          </p:nvSpPr>
          <p:spPr bwMode="auto">
            <a:xfrm>
              <a:off x="4901" y="244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grpSp>
          <p:nvGrpSpPr>
            <p:cNvPr id="35891" name="Group 40"/>
            <p:cNvGrpSpPr/>
            <p:nvPr/>
          </p:nvGrpSpPr>
          <p:grpSpPr bwMode="auto">
            <a:xfrm>
              <a:off x="3755" y="839"/>
              <a:ext cx="160" cy="323"/>
              <a:chOff x="3531" y="844"/>
              <a:chExt cx="160" cy="323"/>
            </a:xfrm>
          </p:grpSpPr>
          <p:sp>
            <p:nvSpPr>
              <p:cNvPr id="35896" name="Line 41"/>
              <p:cNvSpPr>
                <a:spLocks noChangeShapeType="1"/>
              </p:cNvSpPr>
              <p:nvPr/>
            </p:nvSpPr>
            <p:spPr bwMode="auto">
              <a:xfrm flipV="1">
                <a:off x="3545" y="844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5897" name="Text Box 42"/>
              <p:cNvSpPr txBox="1">
                <a:spLocks noChangeArrowheads="1"/>
              </p:cNvSpPr>
              <p:nvPr/>
            </p:nvSpPr>
            <p:spPr bwMode="auto">
              <a:xfrm>
                <a:off x="3531" y="917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5892" name="Group 43"/>
            <p:cNvGrpSpPr/>
            <p:nvPr/>
          </p:nvGrpSpPr>
          <p:grpSpPr bwMode="auto">
            <a:xfrm>
              <a:off x="4879" y="839"/>
              <a:ext cx="160" cy="323"/>
              <a:chOff x="3531" y="844"/>
              <a:chExt cx="160" cy="323"/>
            </a:xfrm>
          </p:grpSpPr>
          <p:sp>
            <p:nvSpPr>
              <p:cNvPr id="35894" name="Line 44"/>
              <p:cNvSpPr>
                <a:spLocks noChangeShapeType="1"/>
              </p:cNvSpPr>
              <p:nvPr/>
            </p:nvSpPr>
            <p:spPr bwMode="auto">
              <a:xfrm flipV="1">
                <a:off x="3545" y="844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5895" name="Text Box 45"/>
              <p:cNvSpPr txBox="1">
                <a:spLocks noChangeArrowheads="1"/>
              </p:cNvSpPr>
              <p:nvPr/>
            </p:nvSpPr>
            <p:spPr bwMode="auto">
              <a:xfrm>
                <a:off x="3531" y="917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  <a:endPara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5893" name="Line 46"/>
            <p:cNvSpPr>
              <a:spLocks noChangeShapeType="1"/>
            </p:cNvSpPr>
            <p:nvPr/>
          </p:nvSpPr>
          <p:spPr bwMode="auto">
            <a:xfrm>
              <a:off x="3767" y="244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</p:grpSp>
      <p:grpSp>
        <p:nvGrpSpPr>
          <p:cNvPr id="13" name="Group 47"/>
          <p:cNvGrpSpPr/>
          <p:nvPr/>
        </p:nvGrpSpPr>
        <p:grpSpPr bwMode="auto">
          <a:xfrm>
            <a:off x="6754813" y="1949450"/>
            <a:ext cx="1323975" cy="1457325"/>
            <a:chOff x="3980" y="244"/>
            <a:chExt cx="834" cy="918"/>
          </a:xfrm>
        </p:grpSpPr>
        <p:sp>
          <p:nvSpPr>
            <p:cNvPr id="35880" name="Line 48"/>
            <p:cNvSpPr>
              <a:spLocks noChangeShapeType="1"/>
            </p:cNvSpPr>
            <p:nvPr/>
          </p:nvSpPr>
          <p:spPr bwMode="auto">
            <a:xfrm>
              <a:off x="3997" y="244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5881" name="Line 49"/>
            <p:cNvSpPr>
              <a:spLocks noChangeShapeType="1"/>
            </p:cNvSpPr>
            <p:nvPr/>
          </p:nvSpPr>
          <p:spPr bwMode="auto">
            <a:xfrm>
              <a:off x="4675" y="244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grpSp>
          <p:nvGrpSpPr>
            <p:cNvPr id="35882" name="Group 50"/>
            <p:cNvGrpSpPr/>
            <p:nvPr/>
          </p:nvGrpSpPr>
          <p:grpSpPr bwMode="auto">
            <a:xfrm>
              <a:off x="3980" y="839"/>
              <a:ext cx="160" cy="323"/>
              <a:chOff x="3531" y="844"/>
              <a:chExt cx="160" cy="323"/>
            </a:xfrm>
          </p:grpSpPr>
          <p:sp>
            <p:nvSpPr>
              <p:cNvPr id="35887" name="Line 51"/>
              <p:cNvSpPr>
                <a:spLocks noChangeShapeType="1"/>
              </p:cNvSpPr>
              <p:nvPr/>
            </p:nvSpPr>
            <p:spPr bwMode="auto">
              <a:xfrm flipV="1">
                <a:off x="3545" y="844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5888" name="Text Box 52"/>
              <p:cNvSpPr txBox="1">
                <a:spLocks noChangeArrowheads="1"/>
              </p:cNvSpPr>
              <p:nvPr/>
            </p:nvSpPr>
            <p:spPr bwMode="auto">
              <a:xfrm>
                <a:off x="3531" y="917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5883" name="Group 53"/>
            <p:cNvGrpSpPr/>
            <p:nvPr/>
          </p:nvGrpSpPr>
          <p:grpSpPr bwMode="auto">
            <a:xfrm>
              <a:off x="4654" y="839"/>
              <a:ext cx="160" cy="323"/>
              <a:chOff x="3531" y="844"/>
              <a:chExt cx="160" cy="323"/>
            </a:xfrm>
          </p:grpSpPr>
          <p:sp>
            <p:nvSpPr>
              <p:cNvPr id="35885" name="Line 54"/>
              <p:cNvSpPr>
                <a:spLocks noChangeShapeType="1"/>
              </p:cNvSpPr>
              <p:nvPr/>
            </p:nvSpPr>
            <p:spPr bwMode="auto">
              <a:xfrm flipV="1">
                <a:off x="3545" y="844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5886" name="Text Box 55"/>
              <p:cNvSpPr txBox="1">
                <a:spLocks noChangeArrowheads="1"/>
              </p:cNvSpPr>
              <p:nvPr/>
            </p:nvSpPr>
            <p:spPr bwMode="auto">
              <a:xfrm>
                <a:off x="3531" y="917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  <a:endPara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5884" name="Line 56"/>
            <p:cNvSpPr>
              <a:spLocks noChangeShapeType="1"/>
            </p:cNvSpPr>
            <p:nvPr/>
          </p:nvSpPr>
          <p:spPr bwMode="auto">
            <a:xfrm>
              <a:off x="4001" y="244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</p:grpSp>
      <p:grpSp>
        <p:nvGrpSpPr>
          <p:cNvPr id="16" name="Group 57"/>
          <p:cNvGrpSpPr/>
          <p:nvPr/>
        </p:nvGrpSpPr>
        <p:grpSpPr bwMode="auto">
          <a:xfrm>
            <a:off x="7112000" y="1949450"/>
            <a:ext cx="609600" cy="1457325"/>
            <a:chOff x="4205" y="244"/>
            <a:chExt cx="384" cy="918"/>
          </a:xfrm>
        </p:grpSpPr>
        <p:sp>
          <p:nvSpPr>
            <p:cNvPr id="35871" name="Line 58"/>
            <p:cNvSpPr>
              <a:spLocks noChangeShapeType="1"/>
            </p:cNvSpPr>
            <p:nvPr/>
          </p:nvSpPr>
          <p:spPr bwMode="auto">
            <a:xfrm>
              <a:off x="4223" y="244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5872" name="Line 59"/>
            <p:cNvSpPr>
              <a:spLocks noChangeShapeType="1"/>
            </p:cNvSpPr>
            <p:nvPr/>
          </p:nvSpPr>
          <p:spPr bwMode="auto">
            <a:xfrm>
              <a:off x="4449" y="244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grpSp>
          <p:nvGrpSpPr>
            <p:cNvPr id="35873" name="Group 60"/>
            <p:cNvGrpSpPr/>
            <p:nvPr/>
          </p:nvGrpSpPr>
          <p:grpSpPr bwMode="auto">
            <a:xfrm>
              <a:off x="4429" y="839"/>
              <a:ext cx="160" cy="323"/>
              <a:chOff x="3531" y="844"/>
              <a:chExt cx="160" cy="323"/>
            </a:xfrm>
          </p:grpSpPr>
          <p:sp>
            <p:nvSpPr>
              <p:cNvPr id="35878" name="Line 61"/>
              <p:cNvSpPr>
                <a:spLocks noChangeShapeType="1"/>
              </p:cNvSpPr>
              <p:nvPr/>
            </p:nvSpPr>
            <p:spPr bwMode="auto">
              <a:xfrm flipV="1">
                <a:off x="3545" y="844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5879" name="Text Box 62"/>
              <p:cNvSpPr txBox="1">
                <a:spLocks noChangeArrowheads="1"/>
              </p:cNvSpPr>
              <p:nvPr/>
            </p:nvSpPr>
            <p:spPr bwMode="auto">
              <a:xfrm>
                <a:off x="3531" y="917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  <a:endPara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5874" name="Group 63"/>
            <p:cNvGrpSpPr/>
            <p:nvPr/>
          </p:nvGrpSpPr>
          <p:grpSpPr bwMode="auto">
            <a:xfrm>
              <a:off x="4205" y="839"/>
              <a:ext cx="160" cy="323"/>
              <a:chOff x="3531" y="844"/>
              <a:chExt cx="160" cy="323"/>
            </a:xfrm>
          </p:grpSpPr>
          <p:sp>
            <p:nvSpPr>
              <p:cNvPr id="35876" name="Line 64"/>
              <p:cNvSpPr>
                <a:spLocks noChangeShapeType="1"/>
              </p:cNvSpPr>
              <p:nvPr/>
            </p:nvSpPr>
            <p:spPr bwMode="auto">
              <a:xfrm flipV="1">
                <a:off x="3545" y="844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5877" name="Text Box 65"/>
              <p:cNvSpPr txBox="1">
                <a:spLocks noChangeArrowheads="1"/>
              </p:cNvSpPr>
              <p:nvPr/>
            </p:nvSpPr>
            <p:spPr bwMode="auto">
              <a:xfrm>
                <a:off x="3531" y="917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5875" name="Line 66"/>
            <p:cNvSpPr>
              <a:spLocks noChangeShapeType="1"/>
            </p:cNvSpPr>
            <p:nvPr/>
          </p:nvSpPr>
          <p:spPr bwMode="auto">
            <a:xfrm flipV="1">
              <a:off x="4223" y="244"/>
              <a:ext cx="22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</p:grpSp>
      <p:grpSp>
        <p:nvGrpSpPr>
          <p:cNvPr id="19" name="Group 67"/>
          <p:cNvGrpSpPr/>
          <p:nvPr/>
        </p:nvGrpSpPr>
        <p:grpSpPr bwMode="auto">
          <a:xfrm>
            <a:off x="6637338" y="2470150"/>
            <a:ext cx="1471612" cy="396875"/>
            <a:chOff x="3906" y="1484"/>
            <a:chExt cx="927" cy="250"/>
          </a:xfrm>
        </p:grpSpPr>
        <p:sp>
          <p:nvSpPr>
            <p:cNvPr id="35869" name="Text Box 68"/>
            <p:cNvSpPr txBox="1">
              <a:spLocks noChangeArrowheads="1"/>
            </p:cNvSpPr>
            <p:nvPr/>
          </p:nvSpPr>
          <p:spPr bwMode="auto">
            <a:xfrm>
              <a:off x="4557" y="1484"/>
              <a:ext cx="27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70" name="Text Box 69"/>
            <p:cNvSpPr txBox="1">
              <a:spLocks noChangeArrowheads="1"/>
            </p:cNvSpPr>
            <p:nvPr/>
          </p:nvSpPr>
          <p:spPr bwMode="auto">
            <a:xfrm>
              <a:off x="3906" y="1484"/>
              <a:ext cx="1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Group 70"/>
          <p:cNvGrpSpPr/>
          <p:nvPr/>
        </p:nvGrpSpPr>
        <p:grpSpPr bwMode="auto">
          <a:xfrm>
            <a:off x="6992938" y="2470150"/>
            <a:ext cx="668337" cy="396875"/>
            <a:chOff x="4130" y="1484"/>
            <a:chExt cx="421" cy="250"/>
          </a:xfrm>
        </p:grpSpPr>
        <p:sp>
          <p:nvSpPr>
            <p:cNvPr id="35867" name="Text Box 71"/>
            <p:cNvSpPr txBox="1">
              <a:spLocks noChangeArrowheads="1"/>
            </p:cNvSpPr>
            <p:nvPr/>
          </p:nvSpPr>
          <p:spPr bwMode="auto">
            <a:xfrm>
              <a:off x="4130" y="1484"/>
              <a:ext cx="1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68" name="Text Box 72"/>
            <p:cNvSpPr txBox="1">
              <a:spLocks noChangeArrowheads="1"/>
            </p:cNvSpPr>
            <p:nvPr/>
          </p:nvSpPr>
          <p:spPr bwMode="auto">
            <a:xfrm>
              <a:off x="4355" y="1484"/>
              <a:ext cx="1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Group 73"/>
          <p:cNvGrpSpPr/>
          <p:nvPr/>
        </p:nvGrpSpPr>
        <p:grpSpPr bwMode="auto">
          <a:xfrm>
            <a:off x="6262688" y="2470150"/>
            <a:ext cx="2090737" cy="396875"/>
            <a:chOff x="3682" y="1484"/>
            <a:chExt cx="1317" cy="250"/>
          </a:xfrm>
        </p:grpSpPr>
        <p:sp>
          <p:nvSpPr>
            <p:cNvPr id="35865" name="Text Box 74"/>
            <p:cNvSpPr txBox="1">
              <a:spLocks noChangeArrowheads="1"/>
            </p:cNvSpPr>
            <p:nvPr/>
          </p:nvSpPr>
          <p:spPr bwMode="auto">
            <a:xfrm>
              <a:off x="3682" y="1484"/>
              <a:ext cx="1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66" name="Text Box 75"/>
            <p:cNvSpPr txBox="1">
              <a:spLocks noChangeArrowheads="1"/>
            </p:cNvSpPr>
            <p:nvPr/>
          </p:nvSpPr>
          <p:spPr bwMode="auto">
            <a:xfrm>
              <a:off x="4803" y="1484"/>
              <a:ext cx="1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Group 76"/>
          <p:cNvGrpSpPr/>
          <p:nvPr/>
        </p:nvGrpSpPr>
        <p:grpSpPr bwMode="auto">
          <a:xfrm>
            <a:off x="5945188" y="2470150"/>
            <a:ext cx="2801937" cy="396875"/>
            <a:chOff x="3458" y="1484"/>
            <a:chExt cx="1765" cy="250"/>
          </a:xfrm>
        </p:grpSpPr>
        <p:sp>
          <p:nvSpPr>
            <p:cNvPr id="35863" name="Text Box 77"/>
            <p:cNvSpPr txBox="1">
              <a:spLocks noChangeArrowheads="1"/>
            </p:cNvSpPr>
            <p:nvPr/>
          </p:nvSpPr>
          <p:spPr bwMode="auto">
            <a:xfrm>
              <a:off x="3458" y="1484"/>
              <a:ext cx="1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64" name="Text Box 78"/>
            <p:cNvSpPr txBox="1">
              <a:spLocks noChangeArrowheads="1"/>
            </p:cNvSpPr>
            <p:nvPr/>
          </p:nvSpPr>
          <p:spPr bwMode="auto">
            <a:xfrm>
              <a:off x="5027" y="1484"/>
              <a:ext cx="1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3" name="Group 79"/>
          <p:cNvGrpSpPr/>
          <p:nvPr/>
        </p:nvGrpSpPr>
        <p:grpSpPr bwMode="auto">
          <a:xfrm>
            <a:off x="5629275" y="2470150"/>
            <a:ext cx="3514725" cy="396875"/>
            <a:chOff x="3234" y="1484"/>
            <a:chExt cx="2214" cy="250"/>
          </a:xfrm>
        </p:grpSpPr>
        <p:sp>
          <p:nvSpPr>
            <p:cNvPr id="35861" name="Text Box 80"/>
            <p:cNvSpPr txBox="1">
              <a:spLocks noChangeArrowheads="1"/>
            </p:cNvSpPr>
            <p:nvPr/>
          </p:nvSpPr>
          <p:spPr bwMode="auto">
            <a:xfrm>
              <a:off x="3234" y="1484"/>
              <a:ext cx="1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62" name="Text Box 81"/>
            <p:cNvSpPr txBox="1">
              <a:spLocks noChangeArrowheads="1"/>
            </p:cNvSpPr>
            <p:nvPr/>
          </p:nvSpPr>
          <p:spPr bwMode="auto">
            <a:xfrm>
              <a:off x="5252" y="1484"/>
              <a:ext cx="1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1092" name="Text Box 84"/>
          <p:cNvSpPr txBox="1">
            <a:spLocks noChangeArrowheads="1"/>
          </p:cNvSpPr>
          <p:nvPr/>
        </p:nvSpPr>
        <p:spPr bwMode="auto">
          <a:xfrm>
            <a:off x="0" y="952500"/>
            <a:ext cx="5541963" cy="6002338"/>
          </a:xfrm>
          <a:prstGeom prst="rect">
            <a:avLst/>
          </a:prstGeom>
          <a:solidFill>
            <a:schemeClr val="accent3"/>
          </a:solidFill>
          <a:ln w="38100">
            <a:solidFill>
              <a:srgbClr val="008000"/>
            </a:solidFill>
            <a:miter lim="800000"/>
            <a:headEnd type="none" w="lg" len="lg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inv(</a:t>
            </a:r>
            <a:r>
              <a:rPr kumimoji="1"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 x[], int n</a:t>
            </a: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  int t,i,j,m=(n-1)/2;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for(i=0;i&lt;=m;i++)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{    j=n-1-i;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t=x[i];  x[i]=x[j];  x[j]=t;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main()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  int i,a[10]={3,7,9,11,0,6,7,5,4,2};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kumimoji="1" lang="en-US" altLang="zh-CN" sz="2400" b="1" dirty="0">
                <a:solidFill>
                  <a:srgbClr val="33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inv(</a:t>
            </a:r>
            <a:r>
              <a:rPr kumimoji="1"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a,10</a:t>
            </a:r>
            <a:r>
              <a:rPr kumimoji="1" lang="en-US" altLang="zh-CN" sz="2400" b="1" dirty="0">
                <a:solidFill>
                  <a:srgbClr val="33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kumimoji="1" lang="en-US" altLang="zh-CN" sz="24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printf("The array has been reverted:\n");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for(i=0;i&lt;10;i++)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printf("%d,",a[i]);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printf("\n");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 0;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1093" name="Text Box 85"/>
          <p:cNvSpPr txBox="1">
            <a:spLocks noChangeArrowheads="1"/>
          </p:cNvSpPr>
          <p:nvPr/>
        </p:nvSpPr>
        <p:spPr bwMode="auto">
          <a:xfrm>
            <a:off x="6564313" y="1352550"/>
            <a:ext cx="741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m=4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5857" name="Rectangle 87"/>
          <p:cNvSpPr>
            <a:spLocks noGrp="1" noChangeArrowheads="1"/>
          </p:cNvSpPr>
          <p:nvPr>
            <p:ph type="title" idx="4294967295"/>
          </p:nvPr>
        </p:nvSpPr>
        <p:spPr>
          <a:xfrm>
            <a:off x="73025" y="84138"/>
            <a:ext cx="8280400" cy="6477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例  将数组</a:t>
            </a:r>
            <a:r>
              <a:rPr lang="en-US" altLang="zh-CN" sz="3200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</a:t>
            </a:r>
            <a:r>
              <a:rPr lang="zh-CN" altLang="en-US" sz="3200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中的</a:t>
            </a:r>
            <a:r>
              <a:rPr lang="en-US" altLang="zh-CN" sz="3200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</a:t>
            </a:r>
            <a:r>
              <a:rPr lang="zh-CN" altLang="en-US" sz="3200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个整数按相反顺序存放</a:t>
            </a:r>
            <a:endParaRPr lang="en-US" altLang="zh-CN" sz="3200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71090" name="AutoShape 82"/>
          <p:cNvSpPr>
            <a:spLocks noChangeArrowheads="1"/>
          </p:cNvSpPr>
          <p:nvPr/>
        </p:nvSpPr>
        <p:spPr bwMode="auto">
          <a:xfrm>
            <a:off x="5193161" y="682625"/>
            <a:ext cx="2492375" cy="400050"/>
          </a:xfrm>
          <a:prstGeom prst="wedgeRectCallout">
            <a:avLst>
              <a:gd name="adj1" fmla="val -70180"/>
              <a:gd name="adj2" fmla="val 250575"/>
            </a:avLst>
          </a:prstGeom>
          <a:solidFill>
            <a:schemeClr val="bg1"/>
          </a:solidFill>
          <a:ln w="38100">
            <a:solidFill>
              <a:srgbClr val="990000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实参与形参均用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kumimoji="1"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27113" y="2470150"/>
            <a:ext cx="2824162" cy="382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70707" y="2474913"/>
            <a:ext cx="4398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l-PL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t=*(x+i);  *(x+i)=*(x+j);  *(x+j)=t;</a:t>
            </a:r>
            <a:endParaRPr lang="zh-CN" altLang="en-US" sz="2400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1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92" grpId="0" animBg="1" autoUpdateAnimBg="0"/>
      <p:bldP spid="171093" grpId="0" autoUpdateAnimBg="0" build="p"/>
      <p:bldP spid="171090" grpId="0" animBg="1" autoUpdateAnimBg="0"/>
      <p:bldP spid="5" grpId="0" animBg="1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71488" y="3619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1" lang="zh-CN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78581" y="938861"/>
            <a:ext cx="5541963" cy="5632450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  <a:headEnd type="none" w="lg" len="lg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3333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void </a:t>
            </a:r>
            <a:r>
              <a:rPr kumimoji="1" lang="en-US" altLang="zh-CN" sz="2400" dirty="0" err="1">
                <a:solidFill>
                  <a:srgbClr val="3333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inv</a:t>
            </a:r>
            <a:r>
              <a:rPr kumimoji="1" lang="en-US" altLang="zh-CN" sz="2400" dirty="0">
                <a:solidFill>
                  <a:srgbClr val="3333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kumimoji="1" lang="en-US" altLang="zh-CN" sz="2400" dirty="0">
                <a:solidFill>
                  <a:srgbClr val="3333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*x,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kumimoji="1"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n</a:t>
            </a:r>
            <a:r>
              <a:rPr kumimoji="1" lang="en-US" altLang="zh-CN" sz="2400" dirty="0">
                <a:solidFill>
                  <a:srgbClr val="3333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{  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t,*p,*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,*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j,m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=(n-1)/2;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=x;  j=x+n-1;  p=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x+m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for(;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&lt;=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p;i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++,j--)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{  t=*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;  *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=*j;  *j=t; }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}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main()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{ 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i,a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[10]={3,7,9,11,0,6,7,5,4,2};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</a:t>
            </a:r>
            <a:r>
              <a:rPr kumimoji="1" lang="en-US" altLang="zh-CN" sz="2400" dirty="0" err="1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inv</a:t>
            </a: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</a:t>
            </a:r>
            <a:r>
              <a:rPr kumimoji="1"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a,10</a:t>
            </a: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printf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("The array has been reverted:\n");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for(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=0;i&lt;10;i++)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printf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("%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d,",a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[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]);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printf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("\n");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return 0;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}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5688013" y="1341438"/>
            <a:ext cx="3228975" cy="3725862"/>
            <a:chOff x="3139" y="1828"/>
            <a:chExt cx="2034" cy="2347"/>
          </a:xfrm>
        </p:grpSpPr>
        <p:sp>
          <p:nvSpPr>
            <p:cNvPr id="36922" name="Line 7"/>
            <p:cNvSpPr>
              <a:spLocks noChangeShapeType="1"/>
            </p:cNvSpPr>
            <p:nvPr/>
          </p:nvSpPr>
          <p:spPr bwMode="auto">
            <a:xfrm>
              <a:off x="3634" y="2055"/>
              <a:ext cx="3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grpSp>
          <p:nvGrpSpPr>
            <p:cNvPr id="36923" name="Group 8"/>
            <p:cNvGrpSpPr/>
            <p:nvPr/>
          </p:nvGrpSpPr>
          <p:grpSpPr bwMode="auto">
            <a:xfrm>
              <a:off x="3139" y="1828"/>
              <a:ext cx="2034" cy="2347"/>
              <a:chOff x="3139" y="1828"/>
              <a:chExt cx="2034" cy="2347"/>
            </a:xfrm>
          </p:grpSpPr>
          <p:sp>
            <p:nvSpPr>
              <p:cNvPr id="36924" name="Rectangle 9"/>
              <p:cNvSpPr>
                <a:spLocks noChangeArrowheads="1"/>
              </p:cNvSpPr>
              <p:nvPr/>
            </p:nvSpPr>
            <p:spPr bwMode="auto">
              <a:xfrm>
                <a:off x="3967" y="2044"/>
                <a:ext cx="834" cy="21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925" name="Line 10"/>
              <p:cNvSpPr>
                <a:spLocks noChangeShapeType="1"/>
              </p:cNvSpPr>
              <p:nvPr/>
            </p:nvSpPr>
            <p:spPr bwMode="auto">
              <a:xfrm>
                <a:off x="3967" y="2244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6926" name="Line 11"/>
              <p:cNvSpPr>
                <a:spLocks noChangeShapeType="1"/>
              </p:cNvSpPr>
              <p:nvPr/>
            </p:nvSpPr>
            <p:spPr bwMode="auto">
              <a:xfrm>
                <a:off x="3967" y="2456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6927" name="Line 12"/>
              <p:cNvSpPr>
                <a:spLocks noChangeShapeType="1"/>
              </p:cNvSpPr>
              <p:nvPr/>
            </p:nvSpPr>
            <p:spPr bwMode="auto">
              <a:xfrm>
                <a:off x="3967" y="2669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6928" name="Line 13"/>
              <p:cNvSpPr>
                <a:spLocks noChangeShapeType="1"/>
              </p:cNvSpPr>
              <p:nvPr/>
            </p:nvSpPr>
            <p:spPr bwMode="auto">
              <a:xfrm>
                <a:off x="3967" y="2881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6929" name="Line 14"/>
              <p:cNvSpPr>
                <a:spLocks noChangeShapeType="1"/>
              </p:cNvSpPr>
              <p:nvPr/>
            </p:nvSpPr>
            <p:spPr bwMode="auto">
              <a:xfrm>
                <a:off x="3967" y="3094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6930" name="Line 15"/>
              <p:cNvSpPr>
                <a:spLocks noChangeShapeType="1"/>
              </p:cNvSpPr>
              <p:nvPr/>
            </p:nvSpPr>
            <p:spPr bwMode="auto">
              <a:xfrm>
                <a:off x="3967" y="3307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6931" name="Line 16"/>
              <p:cNvSpPr>
                <a:spLocks noChangeShapeType="1"/>
              </p:cNvSpPr>
              <p:nvPr/>
            </p:nvSpPr>
            <p:spPr bwMode="auto">
              <a:xfrm>
                <a:off x="3967" y="3519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6932" name="Line 17"/>
              <p:cNvSpPr>
                <a:spLocks noChangeShapeType="1"/>
              </p:cNvSpPr>
              <p:nvPr/>
            </p:nvSpPr>
            <p:spPr bwMode="auto">
              <a:xfrm>
                <a:off x="3967" y="3732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6933" name="Line 18"/>
              <p:cNvSpPr>
                <a:spLocks noChangeShapeType="1"/>
              </p:cNvSpPr>
              <p:nvPr/>
            </p:nvSpPr>
            <p:spPr bwMode="auto">
              <a:xfrm>
                <a:off x="3967" y="3945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6934" name="Text Box 19"/>
              <p:cNvSpPr txBox="1">
                <a:spLocks noChangeArrowheads="1"/>
              </p:cNvSpPr>
              <p:nvPr/>
            </p:nvSpPr>
            <p:spPr bwMode="auto">
              <a:xfrm>
                <a:off x="4265" y="2028"/>
                <a:ext cx="19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3</a:t>
                </a:r>
                <a:endPara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935" name="Text Box 20"/>
              <p:cNvSpPr txBox="1">
                <a:spLocks noChangeArrowheads="1"/>
              </p:cNvSpPr>
              <p:nvPr/>
            </p:nvSpPr>
            <p:spPr bwMode="auto">
              <a:xfrm>
                <a:off x="4265" y="2238"/>
                <a:ext cx="19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7</a:t>
                </a:r>
                <a:endPara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936" name="Text Box 21"/>
              <p:cNvSpPr txBox="1">
                <a:spLocks noChangeArrowheads="1"/>
              </p:cNvSpPr>
              <p:nvPr/>
            </p:nvSpPr>
            <p:spPr bwMode="auto">
              <a:xfrm>
                <a:off x="4265" y="2448"/>
                <a:ext cx="19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9</a:t>
                </a:r>
                <a:endPara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937" name="Text Box 22"/>
              <p:cNvSpPr txBox="1">
                <a:spLocks noChangeArrowheads="1"/>
              </p:cNvSpPr>
              <p:nvPr/>
            </p:nvSpPr>
            <p:spPr bwMode="auto">
              <a:xfrm>
                <a:off x="4265" y="2657"/>
                <a:ext cx="28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11</a:t>
                </a:r>
                <a:endPara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938" name="Text Box 23"/>
              <p:cNvSpPr txBox="1">
                <a:spLocks noChangeArrowheads="1"/>
              </p:cNvSpPr>
              <p:nvPr/>
            </p:nvSpPr>
            <p:spPr bwMode="auto">
              <a:xfrm>
                <a:off x="4265" y="2867"/>
                <a:ext cx="19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0</a:t>
                </a:r>
                <a:endPara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939" name="Text Box 24"/>
              <p:cNvSpPr txBox="1">
                <a:spLocks noChangeArrowheads="1"/>
              </p:cNvSpPr>
              <p:nvPr/>
            </p:nvSpPr>
            <p:spPr bwMode="auto">
              <a:xfrm>
                <a:off x="4265" y="3076"/>
                <a:ext cx="19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6</a:t>
                </a:r>
                <a:endPara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940" name="Text Box 25"/>
              <p:cNvSpPr txBox="1">
                <a:spLocks noChangeArrowheads="1"/>
              </p:cNvSpPr>
              <p:nvPr/>
            </p:nvSpPr>
            <p:spPr bwMode="auto">
              <a:xfrm>
                <a:off x="4265" y="3286"/>
                <a:ext cx="19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7</a:t>
                </a:r>
                <a:endPara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941" name="Text Box 26"/>
              <p:cNvSpPr txBox="1">
                <a:spLocks noChangeArrowheads="1"/>
              </p:cNvSpPr>
              <p:nvPr/>
            </p:nvSpPr>
            <p:spPr bwMode="auto">
              <a:xfrm>
                <a:off x="4265" y="3495"/>
                <a:ext cx="19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5</a:t>
                </a:r>
                <a:endPara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942" name="Text Box 27"/>
              <p:cNvSpPr txBox="1">
                <a:spLocks noChangeArrowheads="1"/>
              </p:cNvSpPr>
              <p:nvPr/>
            </p:nvSpPr>
            <p:spPr bwMode="auto">
              <a:xfrm>
                <a:off x="4265" y="3705"/>
                <a:ext cx="19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4</a:t>
                </a:r>
                <a:endPara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943" name="Text Box 28"/>
              <p:cNvSpPr txBox="1">
                <a:spLocks noChangeArrowheads="1"/>
              </p:cNvSpPr>
              <p:nvPr/>
            </p:nvSpPr>
            <p:spPr bwMode="auto">
              <a:xfrm>
                <a:off x="4265" y="3914"/>
                <a:ext cx="19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2</a:t>
                </a:r>
                <a:endPara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944" name="Text Box 29"/>
              <p:cNvSpPr txBox="1">
                <a:spLocks noChangeArrowheads="1"/>
              </p:cNvSpPr>
              <p:nvPr/>
            </p:nvSpPr>
            <p:spPr bwMode="auto">
              <a:xfrm>
                <a:off x="4798" y="2017"/>
                <a:ext cx="37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a[0]</a:t>
                </a:r>
                <a:endPara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945" name="Text Box 30"/>
              <p:cNvSpPr txBox="1">
                <a:spLocks noChangeArrowheads="1"/>
              </p:cNvSpPr>
              <p:nvPr/>
            </p:nvSpPr>
            <p:spPr bwMode="auto">
              <a:xfrm>
                <a:off x="4798" y="2229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a[1]</a:t>
                </a:r>
                <a:endPara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946" name="Text Box 31"/>
              <p:cNvSpPr txBox="1">
                <a:spLocks noChangeArrowheads="1"/>
              </p:cNvSpPr>
              <p:nvPr/>
            </p:nvSpPr>
            <p:spPr bwMode="auto">
              <a:xfrm>
                <a:off x="4798" y="2441"/>
                <a:ext cx="37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a[2]</a:t>
                </a:r>
                <a:endPara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947" name="Text Box 32"/>
              <p:cNvSpPr txBox="1">
                <a:spLocks noChangeArrowheads="1"/>
              </p:cNvSpPr>
              <p:nvPr/>
            </p:nvSpPr>
            <p:spPr bwMode="auto">
              <a:xfrm>
                <a:off x="4798" y="2653"/>
                <a:ext cx="37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a[3]</a:t>
                </a:r>
                <a:endPara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948" name="Text Box 33"/>
              <p:cNvSpPr txBox="1">
                <a:spLocks noChangeArrowheads="1"/>
              </p:cNvSpPr>
              <p:nvPr/>
            </p:nvSpPr>
            <p:spPr bwMode="auto">
              <a:xfrm>
                <a:off x="4798" y="2865"/>
                <a:ext cx="37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a[4]</a:t>
                </a:r>
                <a:endPara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949" name="Text Box 34"/>
              <p:cNvSpPr txBox="1">
                <a:spLocks noChangeArrowheads="1"/>
              </p:cNvSpPr>
              <p:nvPr/>
            </p:nvSpPr>
            <p:spPr bwMode="auto">
              <a:xfrm>
                <a:off x="4798" y="3076"/>
                <a:ext cx="37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a[5]</a:t>
                </a:r>
                <a:endPara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950" name="Text Box 35"/>
              <p:cNvSpPr txBox="1">
                <a:spLocks noChangeArrowheads="1"/>
              </p:cNvSpPr>
              <p:nvPr/>
            </p:nvSpPr>
            <p:spPr bwMode="auto">
              <a:xfrm>
                <a:off x="4798" y="3288"/>
                <a:ext cx="37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a[6]</a:t>
                </a:r>
                <a:endPara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951" name="Text Box 36"/>
              <p:cNvSpPr txBox="1">
                <a:spLocks noChangeArrowheads="1"/>
              </p:cNvSpPr>
              <p:nvPr/>
            </p:nvSpPr>
            <p:spPr bwMode="auto">
              <a:xfrm>
                <a:off x="4798" y="3500"/>
                <a:ext cx="37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a[7]</a:t>
                </a:r>
                <a:endPara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952" name="Text Box 37"/>
              <p:cNvSpPr txBox="1">
                <a:spLocks noChangeArrowheads="1"/>
              </p:cNvSpPr>
              <p:nvPr/>
            </p:nvSpPr>
            <p:spPr bwMode="auto">
              <a:xfrm>
                <a:off x="4798" y="3712"/>
                <a:ext cx="37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a[8]</a:t>
                </a:r>
                <a:endPara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953" name="Text Box 38"/>
              <p:cNvSpPr txBox="1">
                <a:spLocks noChangeArrowheads="1"/>
              </p:cNvSpPr>
              <p:nvPr/>
            </p:nvSpPr>
            <p:spPr bwMode="auto">
              <a:xfrm>
                <a:off x="4798" y="3923"/>
                <a:ext cx="37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a[9]</a:t>
                </a:r>
                <a:endPara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954" name="Text Box 39"/>
              <p:cNvSpPr txBox="1">
                <a:spLocks noChangeArrowheads="1"/>
              </p:cNvSpPr>
              <p:nvPr/>
            </p:nvSpPr>
            <p:spPr bwMode="auto">
              <a:xfrm>
                <a:off x="3332" y="1928"/>
                <a:ext cx="18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</a:t>
                </a:r>
                <a:endPara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955" name="Line 40"/>
              <p:cNvSpPr>
                <a:spLocks noChangeShapeType="1"/>
              </p:cNvSpPr>
              <p:nvPr/>
            </p:nvSpPr>
            <p:spPr bwMode="auto">
              <a:xfrm>
                <a:off x="3653" y="2873"/>
                <a:ext cx="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6956" name="Text Box 41"/>
              <p:cNvSpPr txBox="1">
                <a:spLocks noChangeArrowheads="1"/>
              </p:cNvSpPr>
              <p:nvPr/>
            </p:nvSpPr>
            <p:spPr bwMode="auto">
              <a:xfrm>
                <a:off x="3139" y="2746"/>
                <a:ext cx="56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p=</a:t>
                </a:r>
                <a:r>
                  <a:rPr kumimoji="1" lang="en-US" altLang="zh-CN" sz="200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x+m</a:t>
                </a:r>
                <a:endPara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957" name="Text Box 42"/>
              <p:cNvSpPr txBox="1">
                <a:spLocks noChangeArrowheads="1"/>
              </p:cNvSpPr>
              <p:nvPr/>
            </p:nvSpPr>
            <p:spPr bwMode="auto">
              <a:xfrm>
                <a:off x="4165" y="1828"/>
                <a:ext cx="51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a</a:t>
                </a:r>
                <a:r>
                  <a:rPr kumimoji="1" lang="zh-CN" altLang="en-US" sz="20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数组</a:t>
                </a:r>
                <a:endParaRPr kumimoji="1" lang="zh-CN" altLang="en-US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" name="Group 43"/>
          <p:cNvGrpSpPr/>
          <p:nvPr/>
        </p:nvGrpSpPr>
        <p:grpSpPr bwMode="auto">
          <a:xfrm>
            <a:off x="7821613" y="2981325"/>
            <a:ext cx="314325" cy="733425"/>
            <a:chOff x="4483" y="2861"/>
            <a:chExt cx="198" cy="462"/>
          </a:xfrm>
        </p:grpSpPr>
        <p:sp>
          <p:nvSpPr>
            <p:cNvPr id="36920" name="Text Box 44"/>
            <p:cNvSpPr txBox="1">
              <a:spLocks noChangeArrowheads="1"/>
            </p:cNvSpPr>
            <p:nvPr/>
          </p:nvSpPr>
          <p:spPr bwMode="auto">
            <a:xfrm>
              <a:off x="4483" y="2861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6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921" name="Text Box 45"/>
            <p:cNvSpPr txBox="1">
              <a:spLocks noChangeArrowheads="1"/>
            </p:cNvSpPr>
            <p:nvPr/>
          </p:nvSpPr>
          <p:spPr bwMode="auto">
            <a:xfrm>
              <a:off x="4483" y="3071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0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Group 46"/>
          <p:cNvGrpSpPr/>
          <p:nvPr/>
        </p:nvGrpSpPr>
        <p:grpSpPr bwMode="auto">
          <a:xfrm>
            <a:off x="7821613" y="2646363"/>
            <a:ext cx="444500" cy="1403350"/>
            <a:chOff x="4483" y="2650"/>
            <a:chExt cx="280" cy="884"/>
          </a:xfrm>
        </p:grpSpPr>
        <p:sp>
          <p:nvSpPr>
            <p:cNvPr id="36918" name="Text Box 47"/>
            <p:cNvSpPr txBox="1">
              <a:spLocks noChangeArrowheads="1"/>
            </p:cNvSpPr>
            <p:nvPr/>
          </p:nvSpPr>
          <p:spPr bwMode="auto">
            <a:xfrm>
              <a:off x="4483" y="2650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7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919" name="Text Box 48"/>
            <p:cNvSpPr txBox="1">
              <a:spLocks noChangeArrowheads="1"/>
            </p:cNvSpPr>
            <p:nvPr/>
          </p:nvSpPr>
          <p:spPr bwMode="auto">
            <a:xfrm>
              <a:off x="4483" y="3282"/>
              <a:ext cx="2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11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Group 49"/>
          <p:cNvGrpSpPr/>
          <p:nvPr/>
        </p:nvGrpSpPr>
        <p:grpSpPr bwMode="auto">
          <a:xfrm>
            <a:off x="7821613" y="2311400"/>
            <a:ext cx="314325" cy="2073275"/>
            <a:chOff x="4483" y="2439"/>
            <a:chExt cx="198" cy="1306"/>
          </a:xfrm>
        </p:grpSpPr>
        <p:sp>
          <p:nvSpPr>
            <p:cNvPr id="36916" name="Text Box 50"/>
            <p:cNvSpPr txBox="1">
              <a:spLocks noChangeArrowheads="1"/>
            </p:cNvSpPr>
            <p:nvPr/>
          </p:nvSpPr>
          <p:spPr bwMode="auto">
            <a:xfrm>
              <a:off x="4483" y="2439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5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917" name="Text Box 51"/>
            <p:cNvSpPr txBox="1">
              <a:spLocks noChangeArrowheads="1"/>
            </p:cNvSpPr>
            <p:nvPr/>
          </p:nvSpPr>
          <p:spPr bwMode="auto">
            <a:xfrm>
              <a:off x="4483" y="3493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9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Group 52"/>
          <p:cNvGrpSpPr/>
          <p:nvPr/>
        </p:nvGrpSpPr>
        <p:grpSpPr bwMode="auto">
          <a:xfrm>
            <a:off x="7821613" y="1976438"/>
            <a:ext cx="314325" cy="2743200"/>
            <a:chOff x="4483" y="2228"/>
            <a:chExt cx="198" cy="1728"/>
          </a:xfrm>
        </p:grpSpPr>
        <p:sp>
          <p:nvSpPr>
            <p:cNvPr id="36914" name="Text Box 53"/>
            <p:cNvSpPr txBox="1">
              <a:spLocks noChangeArrowheads="1"/>
            </p:cNvSpPr>
            <p:nvPr/>
          </p:nvSpPr>
          <p:spPr bwMode="auto">
            <a:xfrm>
              <a:off x="4483" y="2228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4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915" name="Text Box 54"/>
            <p:cNvSpPr txBox="1">
              <a:spLocks noChangeArrowheads="1"/>
            </p:cNvSpPr>
            <p:nvPr/>
          </p:nvSpPr>
          <p:spPr bwMode="auto">
            <a:xfrm>
              <a:off x="4483" y="3704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7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Group 55"/>
          <p:cNvGrpSpPr/>
          <p:nvPr/>
        </p:nvGrpSpPr>
        <p:grpSpPr bwMode="auto">
          <a:xfrm>
            <a:off x="7821613" y="1641475"/>
            <a:ext cx="314325" cy="3411538"/>
            <a:chOff x="4483" y="2017"/>
            <a:chExt cx="198" cy="2149"/>
          </a:xfrm>
        </p:grpSpPr>
        <p:sp>
          <p:nvSpPr>
            <p:cNvPr id="36912" name="Text Box 56"/>
            <p:cNvSpPr txBox="1">
              <a:spLocks noChangeArrowheads="1"/>
            </p:cNvSpPr>
            <p:nvPr/>
          </p:nvSpPr>
          <p:spPr bwMode="auto">
            <a:xfrm>
              <a:off x="4483" y="2017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2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913" name="Text Box 57"/>
            <p:cNvSpPr txBox="1">
              <a:spLocks noChangeArrowheads="1"/>
            </p:cNvSpPr>
            <p:nvPr/>
          </p:nvSpPr>
          <p:spPr bwMode="auto">
            <a:xfrm>
              <a:off x="4483" y="3914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3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Group 58"/>
          <p:cNvGrpSpPr/>
          <p:nvPr/>
        </p:nvGrpSpPr>
        <p:grpSpPr bwMode="auto">
          <a:xfrm>
            <a:off x="6256338" y="1800225"/>
            <a:ext cx="763587" cy="2744788"/>
            <a:chOff x="3497" y="2117"/>
            <a:chExt cx="481" cy="1729"/>
          </a:xfrm>
        </p:grpSpPr>
        <p:grpSp>
          <p:nvGrpSpPr>
            <p:cNvPr id="36906" name="Group 59"/>
            <p:cNvGrpSpPr/>
            <p:nvPr/>
          </p:nvGrpSpPr>
          <p:grpSpPr bwMode="auto">
            <a:xfrm>
              <a:off x="3509" y="2117"/>
              <a:ext cx="469" cy="252"/>
              <a:chOff x="3509" y="2228"/>
              <a:chExt cx="469" cy="252"/>
            </a:xfrm>
          </p:grpSpPr>
          <p:sp>
            <p:nvSpPr>
              <p:cNvPr id="36910" name="Line 60"/>
              <p:cNvSpPr>
                <a:spLocks noChangeShapeType="1"/>
              </p:cNvSpPr>
              <p:nvPr/>
            </p:nvSpPr>
            <p:spPr bwMode="auto">
              <a:xfrm>
                <a:off x="3612" y="235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6911" name="Text Box 61"/>
              <p:cNvSpPr txBox="1">
                <a:spLocks noChangeArrowheads="1"/>
              </p:cNvSpPr>
              <p:nvPr/>
            </p:nvSpPr>
            <p:spPr bwMode="auto">
              <a:xfrm>
                <a:off x="3509" y="2228"/>
                <a:ext cx="15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i</a:t>
                </a:r>
                <a:endPara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6907" name="Group 62"/>
            <p:cNvGrpSpPr/>
            <p:nvPr/>
          </p:nvGrpSpPr>
          <p:grpSpPr bwMode="auto">
            <a:xfrm>
              <a:off x="3497" y="3594"/>
              <a:ext cx="477" cy="252"/>
              <a:chOff x="3486" y="3661"/>
              <a:chExt cx="477" cy="252"/>
            </a:xfrm>
          </p:grpSpPr>
          <p:sp>
            <p:nvSpPr>
              <p:cNvPr id="36908" name="Line 63"/>
              <p:cNvSpPr>
                <a:spLocks noChangeShapeType="1"/>
              </p:cNvSpPr>
              <p:nvPr/>
            </p:nvSpPr>
            <p:spPr bwMode="auto">
              <a:xfrm>
                <a:off x="3597" y="3796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6909" name="Text Box 64"/>
              <p:cNvSpPr txBox="1">
                <a:spLocks noChangeArrowheads="1"/>
              </p:cNvSpPr>
              <p:nvPr/>
            </p:nvSpPr>
            <p:spPr bwMode="auto">
              <a:xfrm>
                <a:off x="3486" y="3661"/>
                <a:ext cx="15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j</a:t>
                </a:r>
                <a:endPara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2" name="Group 65"/>
          <p:cNvGrpSpPr/>
          <p:nvPr/>
        </p:nvGrpSpPr>
        <p:grpSpPr bwMode="auto">
          <a:xfrm>
            <a:off x="6257925" y="2471738"/>
            <a:ext cx="766763" cy="1414462"/>
            <a:chOff x="3498" y="2540"/>
            <a:chExt cx="483" cy="891"/>
          </a:xfrm>
        </p:grpSpPr>
        <p:grpSp>
          <p:nvGrpSpPr>
            <p:cNvPr id="36900" name="Group 66"/>
            <p:cNvGrpSpPr/>
            <p:nvPr/>
          </p:nvGrpSpPr>
          <p:grpSpPr bwMode="auto">
            <a:xfrm>
              <a:off x="3498" y="2540"/>
              <a:ext cx="469" cy="252"/>
              <a:chOff x="3509" y="2228"/>
              <a:chExt cx="469" cy="252"/>
            </a:xfrm>
          </p:grpSpPr>
          <p:sp>
            <p:nvSpPr>
              <p:cNvPr id="36904" name="Line 67"/>
              <p:cNvSpPr>
                <a:spLocks noChangeShapeType="1"/>
              </p:cNvSpPr>
              <p:nvPr/>
            </p:nvSpPr>
            <p:spPr bwMode="auto">
              <a:xfrm>
                <a:off x="3612" y="235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6905" name="Text Box 68"/>
              <p:cNvSpPr txBox="1">
                <a:spLocks noChangeArrowheads="1"/>
              </p:cNvSpPr>
              <p:nvPr/>
            </p:nvSpPr>
            <p:spPr bwMode="auto">
              <a:xfrm>
                <a:off x="3509" y="2228"/>
                <a:ext cx="15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i</a:t>
                </a:r>
                <a:endPara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6901" name="Group 69"/>
            <p:cNvGrpSpPr/>
            <p:nvPr/>
          </p:nvGrpSpPr>
          <p:grpSpPr bwMode="auto">
            <a:xfrm>
              <a:off x="3504" y="3179"/>
              <a:ext cx="477" cy="252"/>
              <a:chOff x="3486" y="3661"/>
              <a:chExt cx="477" cy="252"/>
            </a:xfrm>
          </p:grpSpPr>
          <p:sp>
            <p:nvSpPr>
              <p:cNvPr id="36902" name="Line 70"/>
              <p:cNvSpPr>
                <a:spLocks noChangeShapeType="1"/>
              </p:cNvSpPr>
              <p:nvPr/>
            </p:nvSpPr>
            <p:spPr bwMode="auto">
              <a:xfrm>
                <a:off x="3597" y="3796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6903" name="Text Box 71"/>
              <p:cNvSpPr txBox="1">
                <a:spLocks noChangeArrowheads="1"/>
              </p:cNvSpPr>
              <p:nvPr/>
            </p:nvSpPr>
            <p:spPr bwMode="auto">
              <a:xfrm>
                <a:off x="3486" y="3661"/>
                <a:ext cx="15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j</a:t>
                </a:r>
                <a:endPara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5" name="Group 72"/>
          <p:cNvGrpSpPr/>
          <p:nvPr/>
        </p:nvGrpSpPr>
        <p:grpSpPr bwMode="auto">
          <a:xfrm>
            <a:off x="6251575" y="2128838"/>
            <a:ext cx="766763" cy="2085975"/>
            <a:chOff x="3494" y="2324"/>
            <a:chExt cx="483" cy="1314"/>
          </a:xfrm>
        </p:grpSpPr>
        <p:grpSp>
          <p:nvGrpSpPr>
            <p:cNvPr id="36894" name="Group 73"/>
            <p:cNvGrpSpPr/>
            <p:nvPr/>
          </p:nvGrpSpPr>
          <p:grpSpPr bwMode="auto">
            <a:xfrm>
              <a:off x="3494" y="2324"/>
              <a:ext cx="469" cy="252"/>
              <a:chOff x="3509" y="2228"/>
              <a:chExt cx="469" cy="252"/>
            </a:xfrm>
          </p:grpSpPr>
          <p:sp>
            <p:nvSpPr>
              <p:cNvPr id="36898" name="Line 74"/>
              <p:cNvSpPr>
                <a:spLocks noChangeShapeType="1"/>
              </p:cNvSpPr>
              <p:nvPr/>
            </p:nvSpPr>
            <p:spPr bwMode="auto">
              <a:xfrm>
                <a:off x="3612" y="235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6899" name="Text Box 75"/>
              <p:cNvSpPr txBox="1">
                <a:spLocks noChangeArrowheads="1"/>
              </p:cNvSpPr>
              <p:nvPr/>
            </p:nvSpPr>
            <p:spPr bwMode="auto">
              <a:xfrm>
                <a:off x="3509" y="2228"/>
                <a:ext cx="15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i</a:t>
                </a:r>
                <a:endPara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6895" name="Group 76"/>
            <p:cNvGrpSpPr/>
            <p:nvPr/>
          </p:nvGrpSpPr>
          <p:grpSpPr bwMode="auto">
            <a:xfrm>
              <a:off x="3500" y="3386"/>
              <a:ext cx="477" cy="252"/>
              <a:chOff x="3486" y="3661"/>
              <a:chExt cx="477" cy="252"/>
            </a:xfrm>
          </p:grpSpPr>
          <p:sp>
            <p:nvSpPr>
              <p:cNvPr id="36896" name="Line 77"/>
              <p:cNvSpPr>
                <a:spLocks noChangeShapeType="1"/>
              </p:cNvSpPr>
              <p:nvPr/>
            </p:nvSpPr>
            <p:spPr bwMode="auto">
              <a:xfrm>
                <a:off x="3597" y="3796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6897" name="Text Box 78"/>
              <p:cNvSpPr txBox="1">
                <a:spLocks noChangeArrowheads="1"/>
              </p:cNvSpPr>
              <p:nvPr/>
            </p:nvSpPr>
            <p:spPr bwMode="auto">
              <a:xfrm>
                <a:off x="3486" y="3661"/>
                <a:ext cx="15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j</a:t>
                </a:r>
                <a:endPara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8" name="Group 79"/>
          <p:cNvGrpSpPr/>
          <p:nvPr/>
        </p:nvGrpSpPr>
        <p:grpSpPr bwMode="auto">
          <a:xfrm>
            <a:off x="6267450" y="2922588"/>
            <a:ext cx="757238" cy="611187"/>
            <a:chOff x="3504" y="2824"/>
            <a:chExt cx="477" cy="385"/>
          </a:xfrm>
        </p:grpSpPr>
        <p:grpSp>
          <p:nvGrpSpPr>
            <p:cNvPr id="36888" name="Group 80"/>
            <p:cNvGrpSpPr/>
            <p:nvPr/>
          </p:nvGrpSpPr>
          <p:grpSpPr bwMode="auto">
            <a:xfrm>
              <a:off x="3504" y="2957"/>
              <a:ext cx="477" cy="252"/>
              <a:chOff x="3486" y="3661"/>
              <a:chExt cx="477" cy="252"/>
            </a:xfrm>
          </p:grpSpPr>
          <p:sp>
            <p:nvSpPr>
              <p:cNvPr id="36892" name="Line 81"/>
              <p:cNvSpPr>
                <a:spLocks noChangeShapeType="1"/>
              </p:cNvSpPr>
              <p:nvPr/>
            </p:nvSpPr>
            <p:spPr bwMode="auto">
              <a:xfrm>
                <a:off x="3597" y="3796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6893" name="Text Box 82"/>
              <p:cNvSpPr txBox="1">
                <a:spLocks noChangeArrowheads="1"/>
              </p:cNvSpPr>
              <p:nvPr/>
            </p:nvSpPr>
            <p:spPr bwMode="auto">
              <a:xfrm>
                <a:off x="3486" y="3661"/>
                <a:ext cx="15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j</a:t>
                </a:r>
                <a:endPara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6889" name="Group 83"/>
            <p:cNvGrpSpPr/>
            <p:nvPr/>
          </p:nvGrpSpPr>
          <p:grpSpPr bwMode="auto">
            <a:xfrm>
              <a:off x="3506" y="2824"/>
              <a:ext cx="469" cy="252"/>
              <a:chOff x="3509" y="2228"/>
              <a:chExt cx="469" cy="252"/>
            </a:xfrm>
          </p:grpSpPr>
          <p:sp>
            <p:nvSpPr>
              <p:cNvPr id="36890" name="Line 84"/>
              <p:cNvSpPr>
                <a:spLocks noChangeShapeType="1"/>
              </p:cNvSpPr>
              <p:nvPr/>
            </p:nvSpPr>
            <p:spPr bwMode="auto">
              <a:xfrm>
                <a:off x="3612" y="235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6891" name="Text Box 85"/>
              <p:cNvSpPr txBox="1">
                <a:spLocks noChangeArrowheads="1"/>
              </p:cNvSpPr>
              <p:nvPr/>
            </p:nvSpPr>
            <p:spPr bwMode="auto">
              <a:xfrm>
                <a:off x="3509" y="2228"/>
                <a:ext cx="15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i</a:t>
                </a:r>
                <a:endPara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1" name="Group 86"/>
          <p:cNvGrpSpPr/>
          <p:nvPr/>
        </p:nvGrpSpPr>
        <p:grpSpPr bwMode="auto">
          <a:xfrm>
            <a:off x="6278563" y="1593850"/>
            <a:ext cx="752475" cy="3298825"/>
            <a:chOff x="3511" y="1987"/>
            <a:chExt cx="474" cy="2078"/>
          </a:xfrm>
        </p:grpSpPr>
        <p:grpSp>
          <p:nvGrpSpPr>
            <p:cNvPr id="36882" name="Group 87"/>
            <p:cNvGrpSpPr/>
            <p:nvPr/>
          </p:nvGrpSpPr>
          <p:grpSpPr bwMode="auto">
            <a:xfrm>
              <a:off x="3516" y="3813"/>
              <a:ext cx="469" cy="252"/>
              <a:chOff x="3516" y="3813"/>
              <a:chExt cx="469" cy="252"/>
            </a:xfrm>
          </p:grpSpPr>
          <p:sp>
            <p:nvSpPr>
              <p:cNvPr id="36886" name="Line 88"/>
              <p:cNvSpPr>
                <a:spLocks noChangeShapeType="1"/>
              </p:cNvSpPr>
              <p:nvPr/>
            </p:nvSpPr>
            <p:spPr bwMode="auto">
              <a:xfrm>
                <a:off x="3652" y="3940"/>
                <a:ext cx="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6887" name="Text Box 89"/>
              <p:cNvSpPr txBox="1">
                <a:spLocks noChangeArrowheads="1"/>
              </p:cNvSpPr>
              <p:nvPr/>
            </p:nvSpPr>
            <p:spPr bwMode="auto">
              <a:xfrm>
                <a:off x="3516" y="3813"/>
                <a:ext cx="15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j</a:t>
                </a:r>
                <a:endPara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6883" name="Group 90"/>
            <p:cNvGrpSpPr/>
            <p:nvPr/>
          </p:nvGrpSpPr>
          <p:grpSpPr bwMode="auto">
            <a:xfrm>
              <a:off x="3511" y="1987"/>
              <a:ext cx="469" cy="252"/>
              <a:chOff x="3516" y="3813"/>
              <a:chExt cx="469" cy="252"/>
            </a:xfrm>
          </p:grpSpPr>
          <p:sp>
            <p:nvSpPr>
              <p:cNvPr id="36884" name="Line 91"/>
              <p:cNvSpPr>
                <a:spLocks noChangeShapeType="1"/>
              </p:cNvSpPr>
              <p:nvPr/>
            </p:nvSpPr>
            <p:spPr bwMode="auto">
              <a:xfrm>
                <a:off x="3652" y="3940"/>
                <a:ext cx="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36885" name="Text Box 92"/>
              <p:cNvSpPr txBox="1">
                <a:spLocks noChangeArrowheads="1"/>
              </p:cNvSpPr>
              <p:nvPr/>
            </p:nvSpPr>
            <p:spPr bwMode="auto">
              <a:xfrm>
                <a:off x="3516" y="3813"/>
                <a:ext cx="15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i</a:t>
                </a:r>
                <a:endPara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6879" name="Rectangle 87"/>
          <p:cNvSpPr txBox="1">
            <a:spLocks noChangeArrowheads="1"/>
          </p:cNvSpPr>
          <p:nvPr/>
        </p:nvSpPr>
        <p:spPr bwMode="auto">
          <a:xfrm>
            <a:off x="-14287" y="8442"/>
            <a:ext cx="8280400" cy="6477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方法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72037" name="AutoShape 5"/>
          <p:cNvSpPr>
            <a:spLocks noChangeArrowheads="1"/>
          </p:cNvSpPr>
          <p:nvPr/>
        </p:nvSpPr>
        <p:spPr bwMode="auto">
          <a:xfrm>
            <a:off x="5226845" y="369743"/>
            <a:ext cx="3390900" cy="400050"/>
          </a:xfrm>
          <a:prstGeom prst="wedgeRectCallout">
            <a:avLst>
              <a:gd name="adj1" fmla="val -68648"/>
              <a:gd name="adj2" fmla="val 187394"/>
            </a:avLst>
          </a:prstGeom>
          <a:solidFill>
            <a:schemeClr val="bg1"/>
          </a:solidFill>
          <a:ln w="38100">
            <a:solidFill>
              <a:srgbClr val="990000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000" dirty="0">
                <a:solidFill>
                  <a:srgbClr val="000099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实参用</a:t>
            </a:r>
            <a:r>
              <a:rPr kumimoji="1"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数组</a:t>
            </a:r>
            <a:r>
              <a:rPr kumimoji="1" lang="en-US" altLang="zh-CN" sz="2000" dirty="0">
                <a:solidFill>
                  <a:srgbClr val="000099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,</a:t>
            </a:r>
            <a:r>
              <a:rPr kumimoji="1" lang="zh-CN" altLang="en-US" sz="2000" dirty="0">
                <a:solidFill>
                  <a:srgbClr val="000099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形参用</a:t>
            </a:r>
            <a:r>
              <a:rPr kumimoji="1"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指针变量</a:t>
            </a:r>
            <a:endParaRPr kumimoji="1" lang="zh-CN" altLang="en-US" sz="2000" b="1" dirty="0">
              <a:solidFill>
                <a:srgbClr val="FF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animBg="1" autoUpdateAnimBg="0"/>
      <p:bldP spid="172037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42888" y="1714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1" lang="zh-CN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891" name="Rectangle 87"/>
          <p:cNvSpPr txBox="1">
            <a:spLocks noChangeArrowheads="1"/>
          </p:cNvSpPr>
          <p:nvPr/>
        </p:nvSpPr>
        <p:spPr bwMode="auto">
          <a:xfrm>
            <a:off x="109440" y="8732"/>
            <a:ext cx="8280400" cy="6477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方法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3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789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590FCEF0-0E7C-4ACC-873C-3E0EF5755B5B}" type="slidenum">
              <a:rPr lang="en-US" altLang="zh-CN" sz="1400" smtClean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228600" y="836613"/>
            <a:ext cx="5541963" cy="6002337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  <a:headEnd type="none" w="lg" len="lg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void </a:t>
            </a:r>
            <a:r>
              <a:rPr kumimoji="1" lang="en-US" altLang="zh-CN" sz="2400" dirty="0" err="1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inv</a:t>
            </a: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kumimoji="1"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*x,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kumimoji="1"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n</a:t>
            </a: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  <a:endParaRPr kumimoji="1" lang="en-US" altLang="zh-CN" sz="2400" dirty="0">
              <a:solidFill>
                <a:srgbClr val="0000F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{  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t,*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,*j,*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p,m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=(n-1)/2;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=x;  j=x+n-1;  p=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x+m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for(;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&lt;=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p;i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++,j--)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{  t=*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;  *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=*j;  *j=t; }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}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main()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{  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i,a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[10],</a:t>
            </a: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*p=a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for(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=0;i&lt;10;i++,</a:t>
            </a: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p++</a:t>
            </a:r>
            <a:r>
              <a:rPr kumimoji="1" lang="en-US" altLang="zh-CN" sz="2400" dirty="0">
                <a:solidFill>
                  <a:srgbClr val="3333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scanf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("%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d",</a:t>
            </a:r>
            <a:r>
              <a:rPr kumimoji="1" lang="en-US" altLang="zh-CN" sz="2400" dirty="0" err="1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</a:t>
            </a: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p=a;      </a:t>
            </a:r>
            <a:r>
              <a:rPr kumimoji="1" lang="en-US" altLang="zh-CN" sz="2400" dirty="0" err="1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inv</a:t>
            </a: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</a:t>
            </a:r>
            <a:r>
              <a:rPr kumimoji="1"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p,10</a:t>
            </a: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);</a:t>
            </a:r>
            <a:endParaRPr kumimoji="1" lang="en-US" altLang="zh-CN" sz="2400" dirty="0">
              <a:solidFill>
                <a:srgbClr val="0000F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printf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("The array has been reverted:\n");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for(p=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a;p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&lt;a+10;p++)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printf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("%d ",</a:t>
            </a: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*p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return 0;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}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234505" name="Picture 9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13" y="3213100"/>
            <a:ext cx="32385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500" name="AutoShape 4"/>
          <p:cNvSpPr>
            <a:spLocks noChangeArrowheads="1"/>
          </p:cNvSpPr>
          <p:nvPr/>
        </p:nvSpPr>
        <p:spPr bwMode="auto">
          <a:xfrm>
            <a:off x="5313363" y="1196975"/>
            <a:ext cx="3005137" cy="400050"/>
          </a:xfrm>
          <a:prstGeom prst="wedgeRectCallout">
            <a:avLst>
              <a:gd name="adj1" fmla="val -65903"/>
              <a:gd name="adj2" fmla="val 35037"/>
            </a:avLst>
          </a:prstGeom>
          <a:solidFill>
            <a:schemeClr val="bg1"/>
          </a:solidFill>
          <a:ln w="38100">
            <a:solidFill>
              <a:srgbClr val="990000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000" dirty="0">
                <a:solidFill>
                  <a:srgbClr val="000099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实参与形参均用</a:t>
            </a:r>
            <a:r>
              <a:rPr kumimoji="1"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指针变量</a:t>
            </a:r>
            <a:endParaRPr kumimoji="1" lang="zh-CN" altLang="en-US" sz="2000" b="1" dirty="0">
              <a:solidFill>
                <a:srgbClr val="FF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4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4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animBg="1" autoUpdateAnimBg="0"/>
      <p:bldP spid="234500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7"/>
          <p:cNvSpPr txBox="1">
            <a:spLocks noChangeArrowheads="1"/>
          </p:cNvSpPr>
          <p:nvPr/>
        </p:nvSpPr>
        <p:spPr bwMode="auto">
          <a:xfrm>
            <a:off x="28575" y="44450"/>
            <a:ext cx="8280400" cy="6477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方法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4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428625" y="2857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1" lang="zh-CN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400050" y="476250"/>
            <a:ext cx="5611813" cy="6370638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  <a:headEnd type="none" w="lg" len="lg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void </a:t>
            </a:r>
            <a:r>
              <a:rPr kumimoji="1" lang="en-US" altLang="zh-CN" sz="2400" dirty="0" err="1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inv</a:t>
            </a: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kumimoji="1"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x[],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kumimoji="1"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n</a:t>
            </a: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{ 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t,i,j,m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=(n-1)/2;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for(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=0;i&lt;=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m;i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++)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{    j=n-1-i;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t=x[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];  x[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]=x[j];  x[j]=t;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}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}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main()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{  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i,a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[10],*p=a;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for(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=0;i&lt;10;i++,p++)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scanf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("%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d",p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</a:t>
            </a: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p=a;      </a:t>
            </a:r>
            <a:r>
              <a:rPr kumimoji="1" lang="en-US" altLang="zh-CN" sz="2400" dirty="0" err="1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inv</a:t>
            </a: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</a:t>
            </a:r>
            <a:r>
              <a:rPr kumimoji="1"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p,10</a:t>
            </a: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);</a:t>
            </a:r>
            <a:endParaRPr kumimoji="1" lang="en-US" altLang="zh-CN" sz="2400" dirty="0">
              <a:solidFill>
                <a:srgbClr val="0000F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printf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("The array has been reverted:\n");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for(p=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a;p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&lt;a+10;p++)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printf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("%d ",*p);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return 0;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}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74084" name="AutoShape 4"/>
          <p:cNvSpPr>
            <a:spLocks noChangeArrowheads="1"/>
          </p:cNvSpPr>
          <p:nvPr/>
        </p:nvSpPr>
        <p:spPr bwMode="auto">
          <a:xfrm>
            <a:off x="5580063" y="981075"/>
            <a:ext cx="3390900" cy="400050"/>
          </a:xfrm>
          <a:prstGeom prst="wedgeRectCallout">
            <a:avLst>
              <a:gd name="adj1" fmla="val -64569"/>
              <a:gd name="adj2" fmla="val 48176"/>
            </a:avLst>
          </a:prstGeom>
          <a:solidFill>
            <a:schemeClr val="bg1"/>
          </a:solidFill>
          <a:ln w="38100">
            <a:solidFill>
              <a:srgbClr val="990000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000" dirty="0">
                <a:solidFill>
                  <a:srgbClr val="000099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实参用</a:t>
            </a:r>
            <a:r>
              <a:rPr kumimoji="1"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指针变量</a:t>
            </a:r>
            <a:r>
              <a:rPr kumimoji="1" lang="en-US" altLang="zh-CN" sz="2000" dirty="0">
                <a:solidFill>
                  <a:srgbClr val="000099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,</a:t>
            </a:r>
            <a:r>
              <a:rPr kumimoji="1" lang="zh-CN" altLang="en-US" sz="2000" dirty="0">
                <a:solidFill>
                  <a:srgbClr val="000099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形参用</a:t>
            </a:r>
            <a:r>
              <a:rPr kumimoji="1"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数组</a:t>
            </a:r>
            <a:endParaRPr kumimoji="1" lang="zh-CN" altLang="en-US" sz="2000" dirty="0">
              <a:solidFill>
                <a:srgbClr val="FF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74088" name="Picture 8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3502025"/>
            <a:ext cx="32385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C6AB655A-E8EF-4DA2-A512-079D483F9C0B}" type="slidenum">
              <a:rPr lang="en-US" altLang="zh-CN" sz="1400" smtClean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animBg="1" autoUpdateAnimBg="0"/>
      <p:bldP spid="174084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1"/>
          <p:cNvSpPr>
            <a:spLocks noChangeArrowheads="1"/>
          </p:cNvSpPr>
          <p:nvPr/>
        </p:nvSpPr>
        <p:spPr bwMode="auto">
          <a:xfrm>
            <a:off x="684213" y="26035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总结</a:t>
            </a:r>
            <a:r>
              <a:rPr lang="en-US" altLang="zh-CN" sz="4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3</a:t>
            </a:r>
            <a:endParaRPr lang="en-US" altLang="zh-CN" sz="4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75116" name="Rectangle 12"/>
          <p:cNvSpPr>
            <a:spLocks noChangeArrowheads="1"/>
          </p:cNvSpPr>
          <p:nvPr/>
        </p:nvSpPr>
        <p:spPr bwMode="auto">
          <a:xfrm>
            <a:off x="395288" y="1125538"/>
            <a:ext cx="8748712" cy="50403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lnSpc>
                <a:spcPct val="13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kumimoji="1" lang="en-US" altLang="zh-CN" sz="28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*p</a:t>
            </a: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与</a:t>
            </a:r>
            <a:r>
              <a:rPr kumimoji="1" lang="en-US" altLang="zh-CN" sz="28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q[10] (</a:t>
            </a: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数组名是指针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</a:t>
            </a: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地址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  <a:r>
              <a:rPr kumimoji="1" lang="zh-CN" altLang="en-US" sz="28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常量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  <a:endParaRPr lang="en-US" altLang="zh-CN" sz="28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数组元素的表示方法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:</a:t>
            </a:r>
            <a:r>
              <a:rPr kumimoji="1"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下标法</a:t>
            </a: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和</a:t>
            </a:r>
            <a:r>
              <a:rPr kumimoji="1"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指针法</a:t>
            </a: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，即若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p=q,                    </a:t>
            </a: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则</a:t>
            </a:r>
            <a:r>
              <a:rPr kumimoji="1"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p[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] </a:t>
            </a:r>
            <a:r>
              <a:rPr kumimoji="1"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Symbol" panose="05050102010706020507" pitchFamily="18" charset="2"/>
              </a:rPr>
              <a:t></a:t>
            </a:r>
            <a:r>
              <a:rPr kumimoji="1"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q[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] </a:t>
            </a:r>
            <a:r>
              <a:rPr kumimoji="1"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Symbol" panose="05050102010706020507" pitchFamily="18" charset="2"/>
              </a:rPr>
              <a:t></a:t>
            </a:r>
            <a:r>
              <a:rPr kumimoji="1"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*(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p+i</a:t>
            </a:r>
            <a:r>
              <a:rPr kumimoji="1"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 </a:t>
            </a:r>
            <a:r>
              <a:rPr kumimoji="1"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Symbol" panose="05050102010706020507" pitchFamily="18" charset="2"/>
              </a:rPr>
              <a:t></a:t>
            </a:r>
            <a:r>
              <a:rPr kumimoji="1"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*(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q+i</a:t>
            </a:r>
            <a:r>
              <a:rPr kumimoji="1"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  <a:endParaRPr kumimoji="1" lang="en-US" altLang="zh-CN" sz="2800" b="1" dirty="0">
              <a:solidFill>
                <a:srgbClr val="FF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kumimoji="1"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形参数组</a:t>
            </a: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实质上是</a:t>
            </a:r>
            <a:r>
              <a:rPr kumimoji="1"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指针变量</a:t>
            </a: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，即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kumimoji="1"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q[ ] </a:t>
            </a:r>
            <a:r>
              <a:rPr kumimoji="1"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Symbol" panose="05050102010706020507" pitchFamily="18" charset="2"/>
              </a:rPr>
              <a:t></a:t>
            </a:r>
            <a:r>
              <a:rPr kumimoji="1"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kumimoji="1"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*q</a:t>
            </a:r>
            <a:endParaRPr kumimoji="1" lang="en-US" altLang="zh-CN" sz="2800" b="1" dirty="0">
              <a:solidFill>
                <a:srgbClr val="FF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在</a:t>
            </a:r>
            <a:r>
              <a:rPr kumimoji="1" lang="zh-CN" altLang="en-US" sz="28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定义指针变量</a:t>
            </a: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时，</a:t>
            </a:r>
            <a:r>
              <a:rPr kumimoji="1" lang="zh-CN" alt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不能把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kumimoji="1"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*p  </a:t>
            </a:r>
            <a:r>
              <a:rPr kumimoji="1" lang="zh-CN" alt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写成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kumimoji="1"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p[];</a:t>
            </a:r>
            <a:endParaRPr kumimoji="1" lang="en-US" altLang="zh-CN" sz="28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系统只给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</a:t>
            </a: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分配能保存一个指针值的内存区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</a:t>
            </a: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一般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字节）；而给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q</a:t>
            </a: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分配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2*10</a:t>
            </a: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字节的内存区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(Turbo C</a:t>
            </a: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为例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  <a:endParaRPr kumimoji="1" lang="zh-CN" altLang="en-US" sz="28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994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A6C30004-6F78-403A-BD9E-2633F490E30A}" type="slidenum">
              <a:rPr lang="en-US" altLang="zh-CN" sz="1400" smtClean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5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5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5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5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5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5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5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5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5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5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5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5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5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5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4716" y="232011"/>
            <a:ext cx="8863083" cy="830997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2 </a:t>
            </a:r>
            <a:r>
              <a:rPr lang="zh-CN" altLang="en-US" sz="2400" dirty="0"/>
              <a:t>写两个函数，分别求出两个整数的最大公约数和最小公倍数，用主函数调用这两个函数，并输出结果。两个整数由键盘键入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204717" y="146278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思路：</a:t>
            </a:r>
            <a:endParaRPr lang="en-US" altLang="zh-CN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45436" y="2247668"/>
            <a:ext cx="8061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最大公约数 （</a:t>
            </a:r>
            <a:r>
              <a:rPr lang="en-US" altLang="zh-CN" sz="2800" b="1" dirty="0"/>
              <a:t>greatest common divisor, GCD</a:t>
            </a:r>
            <a:r>
              <a:rPr lang="zh-CN" altLang="en-US" sz="2800" b="1" dirty="0"/>
              <a:t>）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043451" y="3032554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辗转相除法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5436" y="4490708"/>
            <a:ext cx="797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最小公倍数 （</a:t>
            </a:r>
            <a:r>
              <a:rPr lang="en-US" altLang="zh-CN" sz="2800" b="1" dirty="0"/>
              <a:t>lowest common multiple, LCM</a:t>
            </a:r>
            <a:r>
              <a:rPr lang="zh-CN" altLang="en-US" sz="2800" b="1" dirty="0"/>
              <a:t>）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456854" y="5098745"/>
            <a:ext cx="3874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LCM=</a:t>
            </a:r>
            <a:r>
              <a:rPr lang="zh-CN" altLang="en-US" sz="2800" b="1" dirty="0">
                <a:solidFill>
                  <a:srgbClr val="FF0000"/>
                </a:solidFill>
              </a:rPr>
              <a:t>两个整数积</a:t>
            </a:r>
            <a:r>
              <a:rPr lang="en-US" altLang="zh-CN" sz="2800" b="1" dirty="0">
                <a:solidFill>
                  <a:srgbClr val="FF0000"/>
                </a:solidFill>
              </a:rPr>
              <a:t>/GCD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86000" y="3753136"/>
            <a:ext cx="3818674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</a:rPr>
              <a:t>int</a:t>
            </a: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</a:rPr>
              <a:t>FindGCD</a:t>
            </a:r>
            <a:r>
              <a:rPr lang="en-US" altLang="zh-CN" sz="2400" b="1" dirty="0">
                <a:solidFill>
                  <a:schemeClr val="bg1"/>
                </a:solidFill>
              </a:rPr>
              <a:t> (</a:t>
            </a:r>
            <a:r>
              <a:rPr lang="en-US" altLang="zh-CN" sz="2400" b="1" dirty="0" err="1">
                <a:solidFill>
                  <a:schemeClr val="bg1"/>
                </a:solidFill>
              </a:rPr>
              <a:t>int</a:t>
            </a:r>
            <a:r>
              <a:rPr lang="en-US" altLang="zh-CN" sz="2400" b="1" dirty="0">
                <a:solidFill>
                  <a:schemeClr val="bg1"/>
                </a:solidFill>
              </a:rPr>
              <a:t> m, </a:t>
            </a:r>
            <a:r>
              <a:rPr lang="en-US" altLang="zh-CN" sz="2400" b="1" dirty="0" err="1">
                <a:solidFill>
                  <a:schemeClr val="bg1"/>
                </a:solidFill>
              </a:rPr>
              <a:t>int</a:t>
            </a:r>
            <a:r>
              <a:rPr lang="en-US" altLang="zh-CN" sz="2400" b="1" dirty="0">
                <a:solidFill>
                  <a:schemeClr val="bg1"/>
                </a:solidFill>
              </a:rPr>
              <a:t> n)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81200" y="5729524"/>
            <a:ext cx="4977645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</a:rPr>
              <a:t>int</a:t>
            </a: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</a:rPr>
              <a:t>FindLCM</a:t>
            </a:r>
            <a:r>
              <a:rPr lang="en-US" altLang="zh-CN" sz="2400" b="1" dirty="0">
                <a:solidFill>
                  <a:schemeClr val="bg1"/>
                </a:solidFill>
              </a:rPr>
              <a:t> (</a:t>
            </a:r>
            <a:r>
              <a:rPr lang="en-US" altLang="zh-CN" sz="2400" b="1" dirty="0" err="1">
                <a:solidFill>
                  <a:schemeClr val="bg1"/>
                </a:solidFill>
              </a:rPr>
              <a:t>int</a:t>
            </a:r>
            <a:r>
              <a:rPr lang="en-US" altLang="zh-CN" sz="2400" b="1" dirty="0">
                <a:solidFill>
                  <a:schemeClr val="bg1"/>
                </a:solidFill>
              </a:rPr>
              <a:t> m, </a:t>
            </a:r>
            <a:r>
              <a:rPr lang="en-US" altLang="zh-CN" sz="2400" b="1" dirty="0" err="1">
                <a:solidFill>
                  <a:schemeClr val="bg1"/>
                </a:solidFill>
              </a:rPr>
              <a:t>int</a:t>
            </a:r>
            <a:r>
              <a:rPr lang="en-US" altLang="zh-CN" sz="2400" b="1" dirty="0">
                <a:solidFill>
                  <a:schemeClr val="bg1"/>
                </a:solidFill>
              </a:rPr>
              <a:t> n, </a:t>
            </a:r>
            <a:r>
              <a:rPr lang="en-US" altLang="zh-CN" sz="2400" b="1" dirty="0" err="1">
                <a:solidFill>
                  <a:schemeClr val="bg1"/>
                </a:solidFill>
              </a:rPr>
              <a:t>int</a:t>
            </a: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</a:rPr>
              <a:t>gcd</a:t>
            </a:r>
            <a:r>
              <a:rPr lang="en-US" altLang="zh-CN" sz="2400" b="1" dirty="0">
                <a:solidFill>
                  <a:schemeClr val="bg1"/>
                </a:solidFill>
              </a:rPr>
              <a:t>)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630" y="190910"/>
            <a:ext cx="3887603" cy="4093428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7030A0"/>
                </a:solidFill>
              </a:rPr>
              <a:t>#include &lt;</a:t>
            </a:r>
            <a:r>
              <a:rPr lang="en-US" altLang="zh-CN" sz="2000" dirty="0" err="1">
                <a:solidFill>
                  <a:srgbClr val="7030A0"/>
                </a:solidFill>
              </a:rPr>
              <a:t>stdio.h</a:t>
            </a:r>
            <a:r>
              <a:rPr lang="en-US" altLang="zh-CN" sz="2000" dirty="0">
                <a:solidFill>
                  <a:srgbClr val="7030A0"/>
                </a:solidFill>
              </a:rPr>
              <a:t>&gt;</a:t>
            </a:r>
            <a:endParaRPr lang="en-US" altLang="zh-CN" sz="2000" dirty="0">
              <a:solidFill>
                <a:srgbClr val="7030A0"/>
              </a:solidFill>
            </a:endParaRPr>
          </a:p>
          <a:p>
            <a:r>
              <a:rPr lang="en-US" altLang="zh-CN" sz="2000" dirty="0" err="1">
                <a:solidFill>
                  <a:srgbClr val="7030A0"/>
                </a:solidFill>
              </a:rPr>
              <a:t>int</a:t>
            </a:r>
            <a:r>
              <a:rPr lang="en-US" altLang="zh-CN" sz="2000" dirty="0">
                <a:solidFill>
                  <a:srgbClr val="7030A0"/>
                </a:solidFill>
              </a:rPr>
              <a:t> main()</a:t>
            </a:r>
            <a:endParaRPr lang="en-US" altLang="zh-CN" sz="2000" dirty="0">
              <a:solidFill>
                <a:srgbClr val="7030A0"/>
              </a:solidFill>
            </a:endParaRPr>
          </a:p>
          <a:p>
            <a:r>
              <a:rPr lang="en-US" altLang="zh-CN" sz="2000" dirty="0">
                <a:solidFill>
                  <a:srgbClr val="7030A0"/>
                </a:solidFill>
              </a:rPr>
              <a:t>{</a:t>
            </a:r>
            <a:endParaRPr lang="en-US" altLang="zh-CN" sz="2000" dirty="0">
              <a:solidFill>
                <a:srgbClr val="7030A0"/>
              </a:solidFill>
            </a:endParaRPr>
          </a:p>
          <a:p>
            <a:r>
              <a:rPr lang="en-US" altLang="zh-CN" sz="2000" dirty="0">
                <a:solidFill>
                  <a:srgbClr val="7030A0"/>
                </a:solidFill>
              </a:rPr>
              <a:t>	</a:t>
            </a:r>
            <a:r>
              <a:rPr lang="en-US" altLang="zh-CN" sz="2000" dirty="0" err="1">
                <a:solidFill>
                  <a:srgbClr val="7030A0"/>
                </a:solidFill>
              </a:rPr>
              <a:t>int</a:t>
            </a:r>
            <a:r>
              <a:rPr lang="en-US" altLang="zh-CN" sz="2000" dirty="0">
                <a:solidFill>
                  <a:srgbClr val="7030A0"/>
                </a:solidFill>
              </a:rPr>
              <a:t> </a:t>
            </a:r>
            <a:r>
              <a:rPr lang="en-US" altLang="zh-CN" sz="2000" dirty="0" err="1">
                <a:solidFill>
                  <a:srgbClr val="7030A0"/>
                </a:solidFill>
              </a:rPr>
              <a:t>FindGCD</a:t>
            </a:r>
            <a:r>
              <a:rPr lang="en-US" altLang="zh-CN" sz="2000" dirty="0">
                <a:solidFill>
                  <a:srgbClr val="7030A0"/>
                </a:solidFill>
              </a:rPr>
              <a:t>(</a:t>
            </a:r>
            <a:r>
              <a:rPr lang="en-US" altLang="zh-CN" sz="2000" dirty="0" err="1">
                <a:solidFill>
                  <a:srgbClr val="7030A0"/>
                </a:solidFill>
              </a:rPr>
              <a:t>int</a:t>
            </a:r>
            <a:r>
              <a:rPr lang="en-US" altLang="zh-CN" sz="2000" dirty="0">
                <a:solidFill>
                  <a:srgbClr val="7030A0"/>
                </a:solidFill>
              </a:rPr>
              <a:t>, </a:t>
            </a:r>
            <a:r>
              <a:rPr lang="en-US" altLang="zh-CN" sz="2000" dirty="0" err="1">
                <a:solidFill>
                  <a:srgbClr val="7030A0"/>
                </a:solidFill>
              </a:rPr>
              <a:t>int</a:t>
            </a:r>
            <a:r>
              <a:rPr lang="en-US" altLang="zh-CN" sz="2000" dirty="0">
                <a:solidFill>
                  <a:srgbClr val="7030A0"/>
                </a:solidFill>
              </a:rPr>
              <a:t>);</a:t>
            </a:r>
            <a:endParaRPr lang="en-US" altLang="zh-CN" sz="2000" dirty="0">
              <a:solidFill>
                <a:srgbClr val="7030A0"/>
              </a:solidFill>
            </a:endParaRPr>
          </a:p>
          <a:p>
            <a:r>
              <a:rPr lang="en-US" altLang="zh-CN" sz="2000" dirty="0">
                <a:solidFill>
                  <a:srgbClr val="7030A0"/>
                </a:solidFill>
              </a:rPr>
              <a:t>	</a:t>
            </a:r>
            <a:r>
              <a:rPr lang="en-US" altLang="zh-CN" sz="2000" dirty="0" err="1">
                <a:solidFill>
                  <a:srgbClr val="7030A0"/>
                </a:solidFill>
              </a:rPr>
              <a:t>int</a:t>
            </a:r>
            <a:r>
              <a:rPr lang="en-US" altLang="zh-CN" sz="2000" dirty="0">
                <a:solidFill>
                  <a:srgbClr val="7030A0"/>
                </a:solidFill>
              </a:rPr>
              <a:t> </a:t>
            </a:r>
            <a:r>
              <a:rPr lang="en-US" altLang="zh-CN" sz="2000" dirty="0" err="1">
                <a:solidFill>
                  <a:srgbClr val="7030A0"/>
                </a:solidFill>
              </a:rPr>
              <a:t>FindLCM</a:t>
            </a:r>
            <a:r>
              <a:rPr lang="en-US" altLang="zh-CN" sz="2000" dirty="0">
                <a:solidFill>
                  <a:srgbClr val="7030A0"/>
                </a:solidFill>
              </a:rPr>
              <a:t>(</a:t>
            </a:r>
            <a:r>
              <a:rPr lang="en-US" altLang="zh-CN" sz="2000" dirty="0" err="1">
                <a:solidFill>
                  <a:srgbClr val="7030A0"/>
                </a:solidFill>
              </a:rPr>
              <a:t>int</a:t>
            </a:r>
            <a:r>
              <a:rPr lang="en-US" altLang="zh-CN" sz="2000" dirty="0">
                <a:solidFill>
                  <a:srgbClr val="7030A0"/>
                </a:solidFill>
              </a:rPr>
              <a:t>, </a:t>
            </a:r>
            <a:r>
              <a:rPr lang="en-US" altLang="zh-CN" sz="2000" dirty="0" err="1">
                <a:solidFill>
                  <a:srgbClr val="7030A0"/>
                </a:solidFill>
              </a:rPr>
              <a:t>int</a:t>
            </a:r>
            <a:r>
              <a:rPr lang="en-US" altLang="zh-CN" sz="2000" dirty="0">
                <a:solidFill>
                  <a:srgbClr val="7030A0"/>
                </a:solidFill>
              </a:rPr>
              <a:t>, </a:t>
            </a:r>
            <a:r>
              <a:rPr lang="en-US" altLang="zh-CN" sz="2000" dirty="0" err="1">
                <a:solidFill>
                  <a:srgbClr val="7030A0"/>
                </a:solidFill>
              </a:rPr>
              <a:t>int</a:t>
            </a:r>
            <a:r>
              <a:rPr lang="en-US" altLang="zh-CN" sz="2000" dirty="0">
                <a:solidFill>
                  <a:srgbClr val="7030A0"/>
                </a:solidFill>
              </a:rPr>
              <a:t>);</a:t>
            </a:r>
            <a:endParaRPr lang="en-US" altLang="zh-CN" sz="2000" dirty="0">
              <a:solidFill>
                <a:srgbClr val="7030A0"/>
              </a:solidFill>
            </a:endParaRPr>
          </a:p>
          <a:p>
            <a:r>
              <a:rPr lang="en-US" altLang="zh-CN" sz="2000" dirty="0">
                <a:solidFill>
                  <a:srgbClr val="7030A0"/>
                </a:solidFill>
              </a:rPr>
              <a:t>	</a:t>
            </a:r>
            <a:r>
              <a:rPr lang="en-US" altLang="zh-CN" sz="2000" dirty="0" err="1">
                <a:solidFill>
                  <a:srgbClr val="7030A0"/>
                </a:solidFill>
              </a:rPr>
              <a:t>int</a:t>
            </a:r>
            <a:r>
              <a:rPr lang="en-US" altLang="zh-CN" sz="2000" dirty="0">
                <a:solidFill>
                  <a:srgbClr val="7030A0"/>
                </a:solidFill>
              </a:rPr>
              <a:t> </a:t>
            </a:r>
            <a:r>
              <a:rPr lang="en-US" altLang="zh-CN" sz="2000" dirty="0" err="1">
                <a:solidFill>
                  <a:srgbClr val="7030A0"/>
                </a:solidFill>
              </a:rPr>
              <a:t>gcd</a:t>
            </a:r>
            <a:r>
              <a:rPr lang="en-US" altLang="zh-CN" sz="2000" dirty="0">
                <a:solidFill>
                  <a:srgbClr val="7030A0"/>
                </a:solidFill>
              </a:rPr>
              <a:t>, lcm, m, n;</a:t>
            </a:r>
            <a:endParaRPr lang="en-US" altLang="zh-CN" sz="2000" dirty="0">
              <a:solidFill>
                <a:srgbClr val="7030A0"/>
              </a:solidFill>
            </a:endParaRPr>
          </a:p>
          <a:p>
            <a:r>
              <a:rPr lang="en-US" altLang="zh-CN" sz="2000" dirty="0">
                <a:solidFill>
                  <a:srgbClr val="7030A0"/>
                </a:solidFill>
              </a:rPr>
              <a:t>	</a:t>
            </a:r>
            <a:r>
              <a:rPr lang="en-US" altLang="zh-CN" sz="2000" dirty="0" err="1">
                <a:solidFill>
                  <a:srgbClr val="7030A0"/>
                </a:solidFill>
              </a:rPr>
              <a:t>scanf</a:t>
            </a:r>
            <a:r>
              <a:rPr lang="en-US" altLang="zh-CN" sz="2000" dirty="0">
                <a:solidFill>
                  <a:srgbClr val="7030A0"/>
                </a:solidFill>
              </a:rPr>
              <a:t>("%</a:t>
            </a:r>
            <a:r>
              <a:rPr lang="en-US" altLang="zh-CN" sz="2000" dirty="0" err="1">
                <a:solidFill>
                  <a:srgbClr val="7030A0"/>
                </a:solidFill>
              </a:rPr>
              <a:t>d%d</a:t>
            </a:r>
            <a:r>
              <a:rPr lang="en-US" altLang="zh-CN" sz="2000" dirty="0">
                <a:solidFill>
                  <a:srgbClr val="7030A0"/>
                </a:solidFill>
              </a:rPr>
              <a:t>",&amp;</a:t>
            </a:r>
            <a:r>
              <a:rPr lang="en-US" altLang="zh-CN" sz="2000" dirty="0" err="1">
                <a:solidFill>
                  <a:srgbClr val="7030A0"/>
                </a:solidFill>
              </a:rPr>
              <a:t>m,&amp;n</a:t>
            </a:r>
            <a:r>
              <a:rPr lang="en-US" altLang="zh-CN" sz="2000" dirty="0">
                <a:solidFill>
                  <a:srgbClr val="7030A0"/>
                </a:solidFill>
              </a:rPr>
              <a:t>);</a:t>
            </a:r>
            <a:endParaRPr lang="en-US" altLang="zh-CN" sz="2000" dirty="0">
              <a:solidFill>
                <a:srgbClr val="7030A0"/>
              </a:solidFill>
            </a:endParaRPr>
          </a:p>
          <a:p>
            <a:r>
              <a:rPr lang="en-US" altLang="zh-CN" sz="2000" dirty="0">
                <a:solidFill>
                  <a:srgbClr val="7030A0"/>
                </a:solidFill>
              </a:rPr>
              <a:t>	</a:t>
            </a:r>
            <a:r>
              <a:rPr lang="en-US" altLang="zh-CN" sz="2000" dirty="0" err="1">
                <a:solidFill>
                  <a:srgbClr val="7030A0"/>
                </a:solidFill>
              </a:rPr>
              <a:t>gcd</a:t>
            </a:r>
            <a:r>
              <a:rPr lang="en-US" altLang="zh-CN" sz="2000" dirty="0">
                <a:solidFill>
                  <a:srgbClr val="7030A0"/>
                </a:solidFill>
              </a:rPr>
              <a:t>=</a:t>
            </a:r>
            <a:r>
              <a:rPr lang="en-US" altLang="zh-CN" sz="2000" dirty="0" err="1">
                <a:solidFill>
                  <a:srgbClr val="7030A0"/>
                </a:solidFill>
              </a:rPr>
              <a:t>FindGCD</a:t>
            </a:r>
            <a:r>
              <a:rPr lang="en-US" altLang="zh-CN" sz="2000" dirty="0">
                <a:solidFill>
                  <a:srgbClr val="7030A0"/>
                </a:solidFill>
              </a:rPr>
              <a:t>(</a:t>
            </a:r>
            <a:r>
              <a:rPr lang="en-US" altLang="zh-CN" sz="2000" dirty="0" err="1">
                <a:solidFill>
                  <a:srgbClr val="7030A0"/>
                </a:solidFill>
              </a:rPr>
              <a:t>m,n</a:t>
            </a:r>
            <a:r>
              <a:rPr lang="en-US" altLang="zh-CN" sz="2000" dirty="0">
                <a:solidFill>
                  <a:srgbClr val="7030A0"/>
                </a:solidFill>
              </a:rPr>
              <a:t>);</a:t>
            </a:r>
            <a:endParaRPr lang="en-US" altLang="zh-CN" sz="2000" dirty="0">
              <a:solidFill>
                <a:srgbClr val="7030A0"/>
              </a:solidFill>
            </a:endParaRPr>
          </a:p>
          <a:p>
            <a:r>
              <a:rPr lang="en-US" altLang="zh-CN" sz="2000" dirty="0">
                <a:solidFill>
                  <a:srgbClr val="7030A0"/>
                </a:solidFill>
              </a:rPr>
              <a:t>	lcm=</a:t>
            </a:r>
            <a:r>
              <a:rPr lang="en-US" altLang="zh-CN" sz="2000" dirty="0" err="1">
                <a:solidFill>
                  <a:srgbClr val="7030A0"/>
                </a:solidFill>
              </a:rPr>
              <a:t>FindLCM</a:t>
            </a:r>
            <a:r>
              <a:rPr lang="en-US" altLang="zh-CN" sz="2000" dirty="0">
                <a:solidFill>
                  <a:srgbClr val="7030A0"/>
                </a:solidFill>
              </a:rPr>
              <a:t>(</a:t>
            </a:r>
            <a:r>
              <a:rPr lang="en-US" altLang="zh-CN" sz="2000" dirty="0" err="1">
                <a:solidFill>
                  <a:srgbClr val="7030A0"/>
                </a:solidFill>
              </a:rPr>
              <a:t>m,n,gcd</a:t>
            </a:r>
            <a:r>
              <a:rPr lang="en-US" altLang="zh-CN" sz="2000" dirty="0">
                <a:solidFill>
                  <a:srgbClr val="7030A0"/>
                </a:solidFill>
              </a:rPr>
              <a:t>);</a:t>
            </a:r>
            <a:endParaRPr lang="en-US" altLang="zh-CN" sz="2000" dirty="0">
              <a:solidFill>
                <a:srgbClr val="7030A0"/>
              </a:solidFill>
            </a:endParaRPr>
          </a:p>
          <a:p>
            <a:r>
              <a:rPr lang="en-US" altLang="zh-CN" sz="2000" dirty="0">
                <a:solidFill>
                  <a:srgbClr val="7030A0"/>
                </a:solidFill>
              </a:rPr>
              <a:t>	</a:t>
            </a:r>
            <a:r>
              <a:rPr lang="en-US" altLang="zh-CN" sz="2000" dirty="0" err="1">
                <a:solidFill>
                  <a:srgbClr val="7030A0"/>
                </a:solidFill>
              </a:rPr>
              <a:t>printf</a:t>
            </a:r>
            <a:r>
              <a:rPr lang="en-US" altLang="zh-CN" sz="2000" dirty="0">
                <a:solidFill>
                  <a:srgbClr val="7030A0"/>
                </a:solidFill>
              </a:rPr>
              <a:t>("GCD=%d\n",</a:t>
            </a:r>
            <a:r>
              <a:rPr lang="en-US" altLang="zh-CN" sz="2000" dirty="0" err="1">
                <a:solidFill>
                  <a:srgbClr val="7030A0"/>
                </a:solidFill>
              </a:rPr>
              <a:t>gcd</a:t>
            </a:r>
            <a:r>
              <a:rPr lang="en-US" altLang="zh-CN" sz="2000" dirty="0">
                <a:solidFill>
                  <a:srgbClr val="7030A0"/>
                </a:solidFill>
              </a:rPr>
              <a:t>);</a:t>
            </a:r>
            <a:endParaRPr lang="en-US" altLang="zh-CN" sz="2000" dirty="0">
              <a:solidFill>
                <a:srgbClr val="7030A0"/>
              </a:solidFill>
            </a:endParaRPr>
          </a:p>
          <a:p>
            <a:r>
              <a:rPr lang="en-US" altLang="zh-CN" sz="2000" dirty="0">
                <a:solidFill>
                  <a:srgbClr val="7030A0"/>
                </a:solidFill>
              </a:rPr>
              <a:t>	</a:t>
            </a:r>
            <a:r>
              <a:rPr lang="en-US" altLang="zh-CN" sz="2000" dirty="0" err="1">
                <a:solidFill>
                  <a:srgbClr val="7030A0"/>
                </a:solidFill>
              </a:rPr>
              <a:t>printf</a:t>
            </a:r>
            <a:r>
              <a:rPr lang="en-US" altLang="zh-CN" sz="2000" dirty="0">
                <a:solidFill>
                  <a:srgbClr val="7030A0"/>
                </a:solidFill>
              </a:rPr>
              <a:t>("LCM=%</a:t>
            </a:r>
            <a:r>
              <a:rPr lang="en-US" altLang="zh-CN" sz="2000" dirty="0" err="1">
                <a:solidFill>
                  <a:srgbClr val="7030A0"/>
                </a:solidFill>
              </a:rPr>
              <a:t>d",lcm</a:t>
            </a:r>
            <a:r>
              <a:rPr lang="en-US" altLang="zh-CN" sz="2000" dirty="0">
                <a:solidFill>
                  <a:srgbClr val="7030A0"/>
                </a:solidFill>
              </a:rPr>
              <a:t>);</a:t>
            </a:r>
            <a:endParaRPr lang="en-US" altLang="zh-CN" sz="2000" dirty="0">
              <a:solidFill>
                <a:srgbClr val="7030A0"/>
              </a:solidFill>
            </a:endParaRPr>
          </a:p>
          <a:p>
            <a:r>
              <a:rPr lang="en-US" altLang="zh-CN" sz="2000" dirty="0">
                <a:solidFill>
                  <a:srgbClr val="7030A0"/>
                </a:solidFill>
              </a:rPr>
              <a:t>	return 0; </a:t>
            </a:r>
            <a:endParaRPr lang="en-US" altLang="zh-CN" sz="2000" dirty="0">
              <a:solidFill>
                <a:srgbClr val="7030A0"/>
              </a:solidFill>
            </a:endParaRPr>
          </a:p>
          <a:p>
            <a:r>
              <a:rPr lang="en-US" altLang="zh-CN" sz="2000" dirty="0">
                <a:solidFill>
                  <a:srgbClr val="7030A0"/>
                </a:solidFill>
              </a:rPr>
              <a:t> } </a:t>
            </a:r>
            <a:endParaRPr lang="en-US" altLang="zh-CN" sz="2000" dirty="0">
              <a:solidFill>
                <a:srgbClr val="7030A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43203" y="190910"/>
            <a:ext cx="4493763" cy="3477875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zh-CN" sz="2000" dirty="0">
                <a:solidFill>
                  <a:srgbClr val="7030A0"/>
                </a:solidFill>
              </a:rPr>
              <a:t> int FindGCD(int m, int n)</a:t>
            </a:r>
            <a:endParaRPr lang="pt-BR" altLang="zh-CN" sz="2000" dirty="0">
              <a:solidFill>
                <a:srgbClr val="7030A0"/>
              </a:solidFill>
            </a:endParaRPr>
          </a:p>
          <a:p>
            <a:r>
              <a:rPr lang="pt-BR" altLang="zh-CN" sz="2000" dirty="0">
                <a:solidFill>
                  <a:srgbClr val="7030A0"/>
                </a:solidFill>
              </a:rPr>
              <a:t> {   int t,r;</a:t>
            </a:r>
            <a:endParaRPr lang="pt-BR" altLang="zh-CN" sz="2000" dirty="0">
              <a:solidFill>
                <a:srgbClr val="7030A0"/>
              </a:solidFill>
            </a:endParaRPr>
          </a:p>
          <a:p>
            <a:r>
              <a:rPr lang="pt-BR" altLang="zh-CN" sz="2000" dirty="0">
                <a:solidFill>
                  <a:srgbClr val="7030A0"/>
                </a:solidFill>
              </a:rPr>
              <a:t>     if(n&gt;m)</a:t>
            </a:r>
            <a:endParaRPr lang="pt-BR" altLang="zh-CN" sz="2000" dirty="0">
              <a:solidFill>
                <a:srgbClr val="7030A0"/>
              </a:solidFill>
            </a:endParaRPr>
          </a:p>
          <a:p>
            <a:r>
              <a:rPr lang="pt-BR" altLang="zh-CN" sz="2000" dirty="0">
                <a:solidFill>
                  <a:srgbClr val="7030A0"/>
                </a:solidFill>
              </a:rPr>
              <a:t>      { t=n; n=m; m=t; }</a:t>
            </a:r>
            <a:endParaRPr lang="pt-BR" altLang="zh-CN" sz="2000" dirty="0">
              <a:solidFill>
                <a:srgbClr val="7030A0"/>
              </a:solidFill>
            </a:endParaRPr>
          </a:p>
          <a:p>
            <a:r>
              <a:rPr lang="pt-BR" altLang="zh-CN" sz="2000" dirty="0">
                <a:solidFill>
                  <a:srgbClr val="7030A0"/>
                </a:solidFill>
              </a:rPr>
              <a:t>      while(m%n)</a:t>
            </a:r>
            <a:endParaRPr lang="pt-BR" altLang="zh-CN" sz="2000" dirty="0">
              <a:solidFill>
                <a:srgbClr val="7030A0"/>
              </a:solidFill>
            </a:endParaRPr>
          </a:p>
          <a:p>
            <a:r>
              <a:rPr lang="pt-BR" altLang="zh-CN" sz="2000" dirty="0">
                <a:solidFill>
                  <a:srgbClr val="7030A0"/>
                </a:solidFill>
              </a:rPr>
              <a:t>	 {          r=m%n;</a:t>
            </a:r>
            <a:endParaRPr lang="pt-BR" altLang="zh-CN" sz="2000" dirty="0">
              <a:solidFill>
                <a:srgbClr val="7030A0"/>
              </a:solidFill>
            </a:endParaRPr>
          </a:p>
          <a:p>
            <a:r>
              <a:rPr lang="pt-BR" altLang="zh-CN" sz="2000" dirty="0">
                <a:solidFill>
                  <a:srgbClr val="7030A0"/>
                </a:solidFill>
              </a:rPr>
              <a:t>	 	m=n;</a:t>
            </a:r>
            <a:endParaRPr lang="pt-BR" altLang="zh-CN" sz="2000" dirty="0">
              <a:solidFill>
                <a:srgbClr val="7030A0"/>
              </a:solidFill>
            </a:endParaRPr>
          </a:p>
          <a:p>
            <a:r>
              <a:rPr lang="pt-BR" altLang="zh-CN" sz="2000" dirty="0">
                <a:solidFill>
                  <a:srgbClr val="7030A0"/>
                </a:solidFill>
              </a:rPr>
              <a:t>	 	n=r;</a:t>
            </a:r>
            <a:endParaRPr lang="pt-BR" altLang="zh-CN" sz="2000" dirty="0">
              <a:solidFill>
                <a:srgbClr val="7030A0"/>
              </a:solidFill>
            </a:endParaRPr>
          </a:p>
          <a:p>
            <a:r>
              <a:rPr lang="pt-BR" altLang="zh-CN" sz="2000" dirty="0">
                <a:solidFill>
                  <a:srgbClr val="7030A0"/>
                </a:solidFill>
              </a:rPr>
              <a:t>	 }</a:t>
            </a:r>
            <a:endParaRPr lang="pt-BR" altLang="zh-CN" sz="2000" dirty="0">
              <a:solidFill>
                <a:srgbClr val="7030A0"/>
              </a:solidFill>
            </a:endParaRPr>
          </a:p>
          <a:p>
            <a:r>
              <a:rPr lang="pt-BR" altLang="zh-CN" sz="2000" dirty="0">
                <a:solidFill>
                  <a:srgbClr val="7030A0"/>
                </a:solidFill>
              </a:rPr>
              <a:t>       return n;</a:t>
            </a:r>
            <a:endParaRPr lang="pt-BR" altLang="zh-CN" sz="2000" dirty="0">
              <a:solidFill>
                <a:srgbClr val="7030A0"/>
              </a:solidFill>
            </a:endParaRPr>
          </a:p>
          <a:p>
            <a:r>
              <a:rPr lang="pt-BR" altLang="zh-CN" sz="2000" dirty="0">
                <a:solidFill>
                  <a:srgbClr val="7030A0"/>
                </a:solidFill>
              </a:rPr>
              <a:t> }</a:t>
            </a:r>
            <a:endParaRPr lang="en-US" altLang="zh-CN" sz="2000" dirty="0">
              <a:solidFill>
                <a:srgbClr val="7030A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43202" y="3899747"/>
            <a:ext cx="4493763" cy="2554545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zh-CN" sz="2000" dirty="0">
                <a:solidFill>
                  <a:srgbClr val="7030A0"/>
                </a:solidFill>
              </a:rPr>
              <a:t> int FindLCM(int m, int n, int gcd)</a:t>
            </a:r>
            <a:endParaRPr lang="pt-BR" altLang="zh-CN" sz="2000" dirty="0">
              <a:solidFill>
                <a:srgbClr val="7030A0"/>
              </a:solidFill>
            </a:endParaRPr>
          </a:p>
          <a:p>
            <a:r>
              <a:rPr lang="pt-BR" altLang="zh-CN" sz="2000" dirty="0">
                <a:solidFill>
                  <a:srgbClr val="7030A0"/>
                </a:solidFill>
              </a:rPr>
              <a:t> {</a:t>
            </a:r>
            <a:endParaRPr lang="pt-BR" altLang="zh-CN" sz="2000" dirty="0">
              <a:solidFill>
                <a:srgbClr val="7030A0"/>
              </a:solidFill>
            </a:endParaRPr>
          </a:p>
          <a:p>
            <a:r>
              <a:rPr lang="pt-BR" altLang="zh-CN" sz="2000" dirty="0">
                <a:solidFill>
                  <a:srgbClr val="7030A0"/>
                </a:solidFill>
              </a:rPr>
              <a:t> 	int lcm;</a:t>
            </a:r>
            <a:endParaRPr lang="pt-BR" altLang="zh-CN" sz="2000" dirty="0">
              <a:solidFill>
                <a:srgbClr val="7030A0"/>
              </a:solidFill>
            </a:endParaRPr>
          </a:p>
          <a:p>
            <a:r>
              <a:rPr lang="pt-BR" altLang="zh-CN" sz="2000" dirty="0">
                <a:solidFill>
                  <a:srgbClr val="7030A0"/>
                </a:solidFill>
              </a:rPr>
              <a:t> 	</a:t>
            </a:r>
            <a:endParaRPr lang="pt-BR" altLang="zh-CN" sz="2000" dirty="0">
              <a:solidFill>
                <a:srgbClr val="7030A0"/>
              </a:solidFill>
            </a:endParaRPr>
          </a:p>
          <a:p>
            <a:r>
              <a:rPr lang="pt-BR" altLang="zh-CN" sz="2000" dirty="0">
                <a:solidFill>
                  <a:srgbClr val="7030A0"/>
                </a:solidFill>
              </a:rPr>
              <a:t> 	lcm=m*n/gcd;</a:t>
            </a:r>
            <a:endParaRPr lang="pt-BR" altLang="zh-CN" sz="2000" dirty="0">
              <a:solidFill>
                <a:srgbClr val="7030A0"/>
              </a:solidFill>
            </a:endParaRPr>
          </a:p>
          <a:p>
            <a:r>
              <a:rPr lang="pt-BR" altLang="zh-CN" sz="2000" dirty="0">
                <a:solidFill>
                  <a:srgbClr val="7030A0"/>
                </a:solidFill>
              </a:rPr>
              <a:t> 	</a:t>
            </a:r>
            <a:endParaRPr lang="pt-BR" altLang="zh-CN" sz="2000" dirty="0">
              <a:solidFill>
                <a:srgbClr val="7030A0"/>
              </a:solidFill>
            </a:endParaRPr>
          </a:p>
          <a:p>
            <a:r>
              <a:rPr lang="pt-BR" altLang="zh-CN" sz="2000" dirty="0">
                <a:solidFill>
                  <a:srgbClr val="7030A0"/>
                </a:solidFill>
              </a:rPr>
              <a:t> 	return lcm;</a:t>
            </a:r>
            <a:endParaRPr lang="pt-BR" altLang="zh-CN" sz="2000" dirty="0">
              <a:solidFill>
                <a:srgbClr val="7030A0"/>
              </a:solidFill>
            </a:endParaRPr>
          </a:p>
          <a:p>
            <a:r>
              <a:rPr lang="pt-BR" altLang="zh-CN" sz="2000" dirty="0">
                <a:solidFill>
                  <a:srgbClr val="7030A0"/>
                </a:solidFill>
              </a:rPr>
              <a:t> }</a:t>
            </a:r>
            <a:endParaRPr lang="en-US" altLang="zh-CN" sz="2000" dirty="0">
              <a:solidFill>
                <a:srgbClr val="7030A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51"/>
          <a:stretch>
            <a:fillRect/>
          </a:stretch>
        </p:blipFill>
        <p:spPr>
          <a:xfrm>
            <a:off x="184630" y="4543651"/>
            <a:ext cx="3823160" cy="162061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2891915" y="2375682"/>
            <a:ext cx="481014" cy="29200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871965" y="2667690"/>
            <a:ext cx="923835" cy="29200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372929" y="3038002"/>
            <a:ext cx="422871" cy="29200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096496" y="3313877"/>
            <a:ext cx="422871" cy="29200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078360" y="265877"/>
            <a:ext cx="1193708" cy="29200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048940" y="1177402"/>
            <a:ext cx="1679663" cy="29200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592403" y="2091620"/>
            <a:ext cx="1679663" cy="29200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592404" y="2446346"/>
            <a:ext cx="1679663" cy="29200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391121" y="5178173"/>
            <a:ext cx="1679663" cy="29200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4</a:t>
            </a:r>
            <a:r>
              <a:rPr lang="zh-CN" altLang="en-US" dirty="0"/>
              <a:t>日 课程内容回顾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934554" y="2348880"/>
            <a:ext cx="737734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8000" b="1" dirty="0">
                <a:latin typeface="Calibri" panose="020F0502020204030204" pitchFamily="34" charset="0"/>
                <a:ea typeface="华文楷体" panose="02010600040101010101" pitchFamily="2" charset="-122"/>
              </a:rPr>
              <a:t>指针及指针变量</a:t>
            </a:r>
            <a:endParaRPr lang="zh-CN" altLang="en-US" sz="8000" b="1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2629668" y="739775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Calibri" panose="020F0502020204030204" pitchFamily="34" charset="0"/>
                <a:ea typeface="华文楷体" panose="02010600040101010101" pitchFamily="2" charset="-122"/>
              </a:rPr>
              <a:t>内存</a:t>
            </a:r>
            <a:endParaRPr lang="zh-CN" altLang="en-US" sz="2400" b="1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6372200" y="1412875"/>
            <a:ext cx="201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 err="1">
                <a:latin typeface="Calibri" panose="020F0502020204030204" pitchFamily="34" charset="0"/>
                <a:ea typeface="华文楷体" panose="02010600040101010101" pitchFamily="2" charset="-122"/>
              </a:rPr>
              <a:t>int</a:t>
            </a:r>
            <a:r>
              <a:rPr lang="en-US" altLang="zh-CN" sz="2000" b="1" dirty="0">
                <a:latin typeface="Calibri" panose="020F0502020204030204" pitchFamily="34" charset="0"/>
                <a:ea typeface="华文楷体" panose="02010600040101010101" pitchFamily="2" charset="-122"/>
              </a:rPr>
              <a:t> x=10;</a:t>
            </a:r>
            <a:endParaRPr lang="en-US" altLang="zh-CN" sz="2000" b="1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2" name="Group 79"/>
          <p:cNvGrpSpPr/>
          <p:nvPr/>
        </p:nvGrpSpPr>
        <p:grpSpPr bwMode="auto">
          <a:xfrm>
            <a:off x="583381" y="871538"/>
            <a:ext cx="1252537" cy="396875"/>
            <a:chOff x="95" y="549"/>
            <a:chExt cx="789" cy="250"/>
          </a:xfrm>
        </p:grpSpPr>
        <p:sp>
          <p:nvSpPr>
            <p:cNvPr id="16444" name="Text Box 8"/>
            <p:cNvSpPr txBox="1">
              <a:spLocks noChangeArrowheads="1"/>
            </p:cNvSpPr>
            <p:nvPr/>
          </p:nvSpPr>
          <p:spPr bwMode="auto">
            <a:xfrm>
              <a:off x="231" y="549"/>
              <a:ext cx="6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Calibri" panose="020F0502020204030204" pitchFamily="34" charset="0"/>
                  <a:ea typeface="华文楷体" panose="02010600040101010101" pitchFamily="2" charset="-122"/>
                </a:rPr>
                <a:t>1000</a:t>
              </a:r>
              <a:endParaRPr lang="en-US" altLang="zh-CN" sz="2000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45" name="Line 10"/>
            <p:cNvSpPr>
              <a:spLocks noChangeShapeType="1"/>
            </p:cNvSpPr>
            <p:nvPr/>
          </p:nvSpPr>
          <p:spPr bwMode="auto">
            <a:xfrm flipV="1">
              <a:off x="95" y="753"/>
              <a:ext cx="789" cy="1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6372993" y="3068638"/>
            <a:ext cx="15128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Calibri" panose="020F0502020204030204" pitchFamily="34" charset="0"/>
                <a:ea typeface="华文楷体" panose="02010600040101010101" pitchFamily="2" charset="-122"/>
              </a:rPr>
              <a:t>int *ptr_x;</a:t>
            </a:r>
            <a:endParaRPr lang="en-US" altLang="zh-CN" sz="2000" b="1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Calibri" panose="020F0502020204030204" pitchFamily="34" charset="0"/>
                <a:ea typeface="华文楷体" panose="02010600040101010101" pitchFamily="2" charset="-122"/>
              </a:rPr>
              <a:t>ptr_x=&amp;x;</a:t>
            </a:r>
            <a:endParaRPr lang="en-US" altLang="zh-CN" sz="2000" b="1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5291906" y="4724400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指针</a:t>
            </a:r>
            <a:r>
              <a:rPr lang="en-US" sz="2400" b="1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ptr_x </a:t>
            </a:r>
            <a:r>
              <a:rPr lang="zh-CN" altLang="en-US" sz="2400" b="1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指向变量</a:t>
            </a:r>
            <a:r>
              <a:rPr lang="en-US" sz="2400" b="1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x</a:t>
            </a:r>
            <a:endParaRPr lang="en-US" altLang="zh-CN" sz="2400" b="1">
              <a:solidFill>
                <a:srgbClr val="FF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16393" name="Group 68"/>
          <p:cNvGrpSpPr/>
          <p:nvPr/>
        </p:nvGrpSpPr>
        <p:grpSpPr bwMode="auto">
          <a:xfrm>
            <a:off x="1835918" y="1196975"/>
            <a:ext cx="2447925" cy="5661025"/>
            <a:chOff x="884" y="754"/>
            <a:chExt cx="771" cy="3566"/>
          </a:xfrm>
        </p:grpSpPr>
        <p:sp>
          <p:nvSpPr>
            <p:cNvPr id="16414" name="Rectangle 4"/>
            <p:cNvSpPr>
              <a:spLocks noChangeArrowheads="1"/>
            </p:cNvSpPr>
            <p:nvPr/>
          </p:nvSpPr>
          <p:spPr bwMode="auto">
            <a:xfrm>
              <a:off x="884" y="754"/>
              <a:ext cx="771" cy="3566"/>
            </a:xfrm>
            <a:prstGeom prst="rect">
              <a:avLst/>
            </a:prstGeom>
            <a:gradFill rotWithShape="1">
              <a:gsLst>
                <a:gs pos="0">
                  <a:srgbClr val="C2FCBE">
                    <a:alpha val="67998"/>
                  </a:srgbClr>
                </a:gs>
                <a:gs pos="100000">
                  <a:srgbClr val="00CC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15" name="Line 37"/>
            <p:cNvSpPr>
              <a:spLocks noChangeShapeType="1"/>
            </p:cNvSpPr>
            <p:nvPr/>
          </p:nvSpPr>
          <p:spPr bwMode="auto">
            <a:xfrm>
              <a:off x="884" y="981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16" name="Line 38"/>
            <p:cNvSpPr>
              <a:spLocks noChangeShapeType="1"/>
            </p:cNvSpPr>
            <p:nvPr/>
          </p:nvSpPr>
          <p:spPr bwMode="auto">
            <a:xfrm>
              <a:off x="884" y="1208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17" name="Line 39"/>
            <p:cNvSpPr>
              <a:spLocks noChangeShapeType="1"/>
            </p:cNvSpPr>
            <p:nvPr/>
          </p:nvSpPr>
          <p:spPr bwMode="auto">
            <a:xfrm>
              <a:off x="884" y="143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18" name="Line 40"/>
            <p:cNvSpPr>
              <a:spLocks noChangeShapeType="1"/>
            </p:cNvSpPr>
            <p:nvPr/>
          </p:nvSpPr>
          <p:spPr bwMode="auto">
            <a:xfrm>
              <a:off x="884" y="1661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19" name="Line 41"/>
            <p:cNvSpPr>
              <a:spLocks noChangeShapeType="1"/>
            </p:cNvSpPr>
            <p:nvPr/>
          </p:nvSpPr>
          <p:spPr bwMode="auto">
            <a:xfrm>
              <a:off x="884" y="1888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20" name="Line 42"/>
            <p:cNvSpPr>
              <a:spLocks noChangeShapeType="1"/>
            </p:cNvSpPr>
            <p:nvPr/>
          </p:nvSpPr>
          <p:spPr bwMode="auto">
            <a:xfrm>
              <a:off x="884" y="1661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21" name="Line 43"/>
            <p:cNvSpPr>
              <a:spLocks noChangeShapeType="1"/>
            </p:cNvSpPr>
            <p:nvPr/>
          </p:nvSpPr>
          <p:spPr bwMode="auto">
            <a:xfrm>
              <a:off x="884" y="1888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22" name="Line 44"/>
            <p:cNvSpPr>
              <a:spLocks noChangeShapeType="1"/>
            </p:cNvSpPr>
            <p:nvPr/>
          </p:nvSpPr>
          <p:spPr bwMode="auto">
            <a:xfrm>
              <a:off x="884" y="143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23" name="Line 45"/>
            <p:cNvSpPr>
              <a:spLocks noChangeShapeType="1"/>
            </p:cNvSpPr>
            <p:nvPr/>
          </p:nvSpPr>
          <p:spPr bwMode="auto">
            <a:xfrm>
              <a:off x="884" y="1661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24" name="Line 46"/>
            <p:cNvSpPr>
              <a:spLocks noChangeShapeType="1"/>
            </p:cNvSpPr>
            <p:nvPr/>
          </p:nvSpPr>
          <p:spPr bwMode="auto">
            <a:xfrm>
              <a:off x="884" y="1888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25" name="Line 47"/>
            <p:cNvSpPr>
              <a:spLocks noChangeShapeType="1"/>
            </p:cNvSpPr>
            <p:nvPr/>
          </p:nvSpPr>
          <p:spPr bwMode="auto">
            <a:xfrm>
              <a:off x="884" y="1208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26" name="Line 48"/>
            <p:cNvSpPr>
              <a:spLocks noChangeShapeType="1"/>
            </p:cNvSpPr>
            <p:nvPr/>
          </p:nvSpPr>
          <p:spPr bwMode="auto">
            <a:xfrm>
              <a:off x="884" y="143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27" name="Line 49"/>
            <p:cNvSpPr>
              <a:spLocks noChangeShapeType="1"/>
            </p:cNvSpPr>
            <p:nvPr/>
          </p:nvSpPr>
          <p:spPr bwMode="auto">
            <a:xfrm>
              <a:off x="884" y="1661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28" name="Line 50"/>
            <p:cNvSpPr>
              <a:spLocks noChangeShapeType="1"/>
            </p:cNvSpPr>
            <p:nvPr/>
          </p:nvSpPr>
          <p:spPr bwMode="auto">
            <a:xfrm>
              <a:off x="884" y="1888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29" name="Line 51"/>
            <p:cNvSpPr>
              <a:spLocks noChangeShapeType="1"/>
            </p:cNvSpPr>
            <p:nvPr/>
          </p:nvSpPr>
          <p:spPr bwMode="auto">
            <a:xfrm>
              <a:off x="884" y="981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30" name="Line 52"/>
            <p:cNvSpPr>
              <a:spLocks noChangeShapeType="1"/>
            </p:cNvSpPr>
            <p:nvPr/>
          </p:nvSpPr>
          <p:spPr bwMode="auto">
            <a:xfrm>
              <a:off x="884" y="1208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31" name="Line 53"/>
            <p:cNvSpPr>
              <a:spLocks noChangeShapeType="1"/>
            </p:cNvSpPr>
            <p:nvPr/>
          </p:nvSpPr>
          <p:spPr bwMode="auto">
            <a:xfrm>
              <a:off x="884" y="143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32" name="Line 54"/>
            <p:cNvSpPr>
              <a:spLocks noChangeShapeType="1"/>
            </p:cNvSpPr>
            <p:nvPr/>
          </p:nvSpPr>
          <p:spPr bwMode="auto">
            <a:xfrm>
              <a:off x="884" y="1661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33" name="Line 55"/>
            <p:cNvSpPr>
              <a:spLocks noChangeShapeType="1"/>
            </p:cNvSpPr>
            <p:nvPr/>
          </p:nvSpPr>
          <p:spPr bwMode="auto">
            <a:xfrm>
              <a:off x="884" y="1888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34" name="Line 56"/>
            <p:cNvSpPr>
              <a:spLocks noChangeShapeType="1"/>
            </p:cNvSpPr>
            <p:nvPr/>
          </p:nvSpPr>
          <p:spPr bwMode="auto">
            <a:xfrm>
              <a:off x="884" y="211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35" name="Line 57"/>
            <p:cNvSpPr>
              <a:spLocks noChangeShapeType="1"/>
            </p:cNvSpPr>
            <p:nvPr/>
          </p:nvSpPr>
          <p:spPr bwMode="auto">
            <a:xfrm>
              <a:off x="884" y="2342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36" name="Line 58"/>
            <p:cNvSpPr>
              <a:spLocks noChangeShapeType="1"/>
            </p:cNvSpPr>
            <p:nvPr/>
          </p:nvSpPr>
          <p:spPr bwMode="auto">
            <a:xfrm>
              <a:off x="884" y="2569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37" name="Line 59"/>
            <p:cNvSpPr>
              <a:spLocks noChangeShapeType="1"/>
            </p:cNvSpPr>
            <p:nvPr/>
          </p:nvSpPr>
          <p:spPr bwMode="auto">
            <a:xfrm>
              <a:off x="884" y="279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38" name="Line 60"/>
            <p:cNvSpPr>
              <a:spLocks noChangeShapeType="1"/>
            </p:cNvSpPr>
            <p:nvPr/>
          </p:nvSpPr>
          <p:spPr bwMode="auto">
            <a:xfrm>
              <a:off x="884" y="3022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39" name="Line 61"/>
            <p:cNvSpPr>
              <a:spLocks noChangeShapeType="1"/>
            </p:cNvSpPr>
            <p:nvPr/>
          </p:nvSpPr>
          <p:spPr bwMode="auto">
            <a:xfrm>
              <a:off x="884" y="3249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40" name="Line 62"/>
            <p:cNvSpPr>
              <a:spLocks noChangeShapeType="1"/>
            </p:cNvSpPr>
            <p:nvPr/>
          </p:nvSpPr>
          <p:spPr bwMode="auto">
            <a:xfrm>
              <a:off x="884" y="3476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41" name="Line 63"/>
            <p:cNvSpPr>
              <a:spLocks noChangeShapeType="1"/>
            </p:cNvSpPr>
            <p:nvPr/>
          </p:nvSpPr>
          <p:spPr bwMode="auto">
            <a:xfrm>
              <a:off x="884" y="3703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42" name="Line 64"/>
            <p:cNvSpPr>
              <a:spLocks noChangeShapeType="1"/>
            </p:cNvSpPr>
            <p:nvPr/>
          </p:nvSpPr>
          <p:spPr bwMode="auto">
            <a:xfrm>
              <a:off x="884" y="3929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43" name="Line 65"/>
            <p:cNvSpPr>
              <a:spLocks noChangeShapeType="1"/>
            </p:cNvSpPr>
            <p:nvPr/>
          </p:nvSpPr>
          <p:spPr bwMode="auto">
            <a:xfrm>
              <a:off x="884" y="4156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4" name="Group 78"/>
          <p:cNvGrpSpPr/>
          <p:nvPr/>
        </p:nvGrpSpPr>
        <p:grpSpPr bwMode="auto">
          <a:xfrm>
            <a:off x="4283843" y="981075"/>
            <a:ext cx="1584325" cy="457200"/>
            <a:chOff x="2426" y="618"/>
            <a:chExt cx="998" cy="288"/>
          </a:xfrm>
        </p:grpSpPr>
        <p:sp>
          <p:nvSpPr>
            <p:cNvPr id="16412" name="Text Box 66"/>
            <p:cNvSpPr txBox="1">
              <a:spLocks noChangeArrowheads="1"/>
            </p:cNvSpPr>
            <p:nvPr/>
          </p:nvSpPr>
          <p:spPr bwMode="auto">
            <a:xfrm>
              <a:off x="2471" y="618"/>
              <a:ext cx="9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Calibri" panose="020F0502020204030204" pitchFamily="34" charset="0"/>
                  <a:ea typeface="华文楷体" panose="02010600040101010101" pitchFamily="2" charset="-122"/>
                </a:rPr>
                <a:t>一个字节</a:t>
              </a:r>
              <a:endParaRPr lang="zh-CN" altLang="en-US" sz="2400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13" name="Line 67"/>
            <p:cNvSpPr>
              <a:spLocks noChangeShapeType="1"/>
            </p:cNvSpPr>
            <p:nvPr/>
          </p:nvSpPr>
          <p:spPr bwMode="auto">
            <a:xfrm>
              <a:off x="2426" y="890"/>
              <a:ext cx="907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530993" y="1709738"/>
            <a:ext cx="12239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latin typeface="Calibri" panose="020F0502020204030204" pitchFamily="34" charset="0"/>
                <a:ea typeface="华文楷体" panose="02010600040101010101" pitchFamily="2" charset="-122"/>
              </a:rPr>
              <a:t>2000</a:t>
            </a:r>
            <a:endParaRPr lang="en-US" altLang="zh-CN" sz="2000" b="1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5" name="Group 80"/>
          <p:cNvGrpSpPr/>
          <p:nvPr/>
        </p:nvGrpSpPr>
        <p:grpSpPr bwMode="auto">
          <a:xfrm>
            <a:off x="583381" y="1231900"/>
            <a:ext cx="1252537" cy="396875"/>
            <a:chOff x="95" y="776"/>
            <a:chExt cx="789" cy="250"/>
          </a:xfrm>
        </p:grpSpPr>
        <p:sp>
          <p:nvSpPr>
            <p:cNvPr id="16410" name="Text Box 69"/>
            <p:cNvSpPr txBox="1">
              <a:spLocks noChangeArrowheads="1"/>
            </p:cNvSpPr>
            <p:nvPr/>
          </p:nvSpPr>
          <p:spPr bwMode="auto">
            <a:xfrm>
              <a:off x="231" y="776"/>
              <a:ext cx="6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Calibri" panose="020F0502020204030204" pitchFamily="34" charset="0"/>
                  <a:ea typeface="华文楷体" panose="02010600040101010101" pitchFamily="2" charset="-122"/>
                </a:rPr>
                <a:t>1001</a:t>
              </a:r>
              <a:endParaRPr lang="en-US" altLang="zh-CN" sz="2000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11" name="Line 70"/>
            <p:cNvSpPr>
              <a:spLocks noChangeShapeType="1"/>
            </p:cNvSpPr>
            <p:nvPr/>
          </p:nvSpPr>
          <p:spPr bwMode="auto">
            <a:xfrm flipV="1">
              <a:off x="95" y="980"/>
              <a:ext cx="789" cy="1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6" name="Group 84"/>
          <p:cNvGrpSpPr/>
          <p:nvPr/>
        </p:nvGrpSpPr>
        <p:grpSpPr bwMode="auto">
          <a:xfrm>
            <a:off x="583381" y="4471988"/>
            <a:ext cx="1252537" cy="396875"/>
            <a:chOff x="95" y="2137"/>
            <a:chExt cx="789" cy="250"/>
          </a:xfrm>
        </p:grpSpPr>
        <p:sp>
          <p:nvSpPr>
            <p:cNvPr id="16408" name="Text Box 71"/>
            <p:cNvSpPr txBox="1">
              <a:spLocks noChangeArrowheads="1"/>
            </p:cNvSpPr>
            <p:nvPr/>
          </p:nvSpPr>
          <p:spPr bwMode="auto">
            <a:xfrm>
              <a:off x="231" y="2137"/>
              <a:ext cx="6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Calibri" panose="020F0502020204030204" pitchFamily="34" charset="0"/>
                  <a:ea typeface="华文楷体" panose="02010600040101010101" pitchFamily="2" charset="-122"/>
                </a:rPr>
                <a:t>ED53</a:t>
              </a:r>
              <a:endParaRPr lang="en-US" altLang="zh-CN" sz="2000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09" name="Line 72"/>
            <p:cNvSpPr>
              <a:spLocks noChangeShapeType="1"/>
            </p:cNvSpPr>
            <p:nvPr/>
          </p:nvSpPr>
          <p:spPr bwMode="auto">
            <a:xfrm flipV="1">
              <a:off x="95" y="2341"/>
              <a:ext cx="789" cy="1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Group 81"/>
          <p:cNvGrpSpPr/>
          <p:nvPr/>
        </p:nvGrpSpPr>
        <p:grpSpPr bwMode="auto">
          <a:xfrm>
            <a:off x="583381" y="1944690"/>
            <a:ext cx="1252537" cy="396875"/>
            <a:chOff x="113" y="1225"/>
            <a:chExt cx="789" cy="250"/>
          </a:xfrm>
        </p:grpSpPr>
        <p:sp>
          <p:nvSpPr>
            <p:cNvPr id="16406" name="Text Box 73"/>
            <p:cNvSpPr txBox="1">
              <a:spLocks noChangeArrowheads="1"/>
            </p:cNvSpPr>
            <p:nvPr/>
          </p:nvSpPr>
          <p:spPr bwMode="auto">
            <a:xfrm>
              <a:off x="252" y="1225"/>
              <a:ext cx="6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latin typeface="Calibri" panose="020F0502020204030204" pitchFamily="34" charset="0"/>
                  <a:ea typeface="华文楷体" panose="02010600040101010101" pitchFamily="2" charset="-122"/>
                </a:rPr>
                <a:t>2000</a:t>
              </a:r>
              <a:endParaRPr lang="en-US" altLang="zh-CN" sz="2000" b="1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07" name="Line 74"/>
            <p:cNvSpPr>
              <a:spLocks noChangeShapeType="1"/>
            </p:cNvSpPr>
            <p:nvPr/>
          </p:nvSpPr>
          <p:spPr bwMode="auto">
            <a:xfrm flipV="1">
              <a:off x="113" y="1434"/>
              <a:ext cx="789" cy="1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53323" name="Rectangle 75"/>
          <p:cNvSpPr>
            <a:spLocks noChangeArrowheads="1"/>
          </p:cNvSpPr>
          <p:nvPr/>
        </p:nvSpPr>
        <p:spPr bwMode="auto">
          <a:xfrm>
            <a:off x="1835918" y="2276475"/>
            <a:ext cx="2447925" cy="14398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3324" name="Rectangle 76"/>
          <p:cNvSpPr>
            <a:spLocks noChangeArrowheads="1"/>
          </p:cNvSpPr>
          <p:nvPr/>
        </p:nvSpPr>
        <p:spPr bwMode="auto">
          <a:xfrm>
            <a:off x="1835918" y="4795838"/>
            <a:ext cx="2447925" cy="14414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3325" name="Oval 77"/>
          <p:cNvSpPr>
            <a:spLocks noChangeArrowheads="1"/>
          </p:cNvSpPr>
          <p:nvPr/>
        </p:nvSpPr>
        <p:spPr bwMode="auto">
          <a:xfrm>
            <a:off x="827856" y="1844675"/>
            <a:ext cx="720725" cy="576263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3330" name="Oval 82"/>
          <p:cNvSpPr>
            <a:spLocks noChangeArrowheads="1"/>
          </p:cNvSpPr>
          <p:nvPr/>
        </p:nvSpPr>
        <p:spPr bwMode="auto">
          <a:xfrm>
            <a:off x="7020693" y="1412875"/>
            <a:ext cx="360363" cy="4318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3331" name="Text Box 83"/>
          <p:cNvSpPr txBox="1">
            <a:spLocks noChangeArrowheads="1"/>
          </p:cNvSpPr>
          <p:nvPr/>
        </p:nvSpPr>
        <p:spPr bwMode="auto">
          <a:xfrm>
            <a:off x="6372299" y="1412776"/>
            <a:ext cx="201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Calibri" panose="020F0502020204030204" pitchFamily="34" charset="0"/>
                <a:ea typeface="华文楷体" panose="02010600040101010101" pitchFamily="2" charset="-122"/>
              </a:rPr>
              <a:t>          10</a:t>
            </a:r>
            <a:endParaRPr lang="en-US" altLang="zh-CN" sz="2000" b="1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3333" name="Line 85"/>
          <p:cNvSpPr>
            <a:spLocks noChangeShapeType="1"/>
          </p:cNvSpPr>
          <p:nvPr/>
        </p:nvSpPr>
        <p:spPr bwMode="auto">
          <a:xfrm flipH="1">
            <a:off x="4283843" y="1844675"/>
            <a:ext cx="2881313" cy="11525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3334" name="Line 86"/>
          <p:cNvSpPr>
            <a:spLocks noChangeShapeType="1"/>
          </p:cNvSpPr>
          <p:nvPr/>
        </p:nvSpPr>
        <p:spPr bwMode="auto">
          <a:xfrm>
            <a:off x="1259656" y="2420938"/>
            <a:ext cx="576262" cy="30956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98BC4-4F4C-440B-AB6D-AE5FA873F9D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3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500"/>
                                        <p:tgtEl>
                                          <p:spTgt spid="5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0763 C -0.01268 0.03377 -0.025 0.05991 -0.04462 0.05228 C -0.06424 0.04441 -0.1073 -0.04025 -0.11841 -0.03863 C -0.12934 -0.03701 -0.10035 0.05714 -0.11077 0.06292 C -0.12101 0.0687 -0.16962 -0.00879 -0.18073 -0.00324 C -0.19202 0.00231 -0.19584 0.07587 -0.17796 0.09554 C -0.1599 0.11497 -0.06164 0.11404 -0.07292 0.11404 C -0.08403 0.11404 -0.21615 0.08374 -0.24514 0.09554 C -0.27396 0.10733 -0.23386 0.17904 -0.24601 0.18483 C -0.25834 0.19061 -0.28594 0.12653 -0.31806 0.12931 C -0.35 0.13208 -0.41823 0.18968 -0.43802 0.20194 " pathEditMode="relative" rAng="0" ptsTypes="aaaaaaaaaaA">
                                      <p:cBhvr>
                                        <p:cTn id="49" dur="3000" fill="hold"/>
                                        <p:tgtEl>
                                          <p:spTgt spid="5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10" y="7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3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6 0.08374 C -0.07188 0.12722 -0.08802 0.17071 -0.06424 0.17418 C -0.04045 0.17765 0.08281 0.09368 0.08698 0.10455 C 0.09149 0.11543 -0.05035 0.22415 -0.03802 0.23895 C -0.0257 0.25376 0.1533 0.17858 0.16094 0.19361 C 0.16858 0.20865 -0.00573 0.31737 0.00764 0.32963 C 0.02083 0.34189 0.24167 0.2415 0.24062 0.2674 C 0.23941 0.29331 -0.00174 0.45917 0.00174 0.48485 C 0.00503 0.51052 0.22726 0.41938 0.26076 0.42146 C 0.29462 0.42355 0.21337 0.48508 0.20382 0.4978 " pathEditMode="relative" ptsTypes="aaaaaaaaaA">
                                      <p:cBhvr>
                                        <p:cTn id="83" dur="3000" fill="hold"/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3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3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3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5" grpId="0" build="allAtOnce"/>
      <p:bldP spid="53265" grpId="0"/>
      <p:bldP spid="53279" grpId="0"/>
      <p:bldP spid="53263" grpId="0"/>
      <p:bldP spid="53263" grpId="1"/>
      <p:bldP spid="53323" grpId="0" animBg="1"/>
      <p:bldP spid="53324" grpId="0" animBg="1"/>
      <p:bldP spid="53325" grpId="0" animBg="1"/>
      <p:bldP spid="53330" grpId="0" animBg="1"/>
      <p:bldP spid="53331" grpId="0" build="allAtOnce"/>
      <p:bldP spid="53331" grpId="1" build="allAtOnce"/>
      <p:bldP spid="53333" grpId="0" animBg="1"/>
      <p:bldP spid="533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>
                <a:latin typeface="Calibri" panose="020F0502020204030204" pitchFamily="34" charset="0"/>
                <a:ea typeface="华文楷体" panose="02010600040101010101" pitchFamily="2" charset="-122"/>
              </a:rPr>
              <a:t>声明并初始化指针变量</a:t>
            </a:r>
            <a:endParaRPr lang="zh-CN" altLang="en-US" b="1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3276600" y="1700213"/>
            <a:ext cx="2808288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数据类型 *变量名</a:t>
            </a:r>
            <a:r>
              <a:rPr lang="en-US" altLang="zh-CN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;</a:t>
            </a:r>
            <a:endParaRPr lang="en-US" altLang="zh-CN" sz="2400" b="1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9332" name="AutoShape 4"/>
          <p:cNvSpPr>
            <a:spLocks noChangeArrowheads="1"/>
          </p:cNvSpPr>
          <p:nvPr/>
        </p:nvSpPr>
        <p:spPr bwMode="auto">
          <a:xfrm>
            <a:off x="4367213" y="2299573"/>
            <a:ext cx="366960" cy="430054"/>
          </a:xfrm>
          <a:prstGeom prst="downArrow">
            <a:avLst>
              <a:gd name="adj1" fmla="val 50000"/>
              <a:gd name="adj2" fmla="val 33333"/>
            </a:avLst>
          </a:prstGeom>
          <a:gradFill rotWithShape="1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b="1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3828371" y="2855913"/>
            <a:ext cx="1512658" cy="46166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latin typeface="Calibri" panose="020F0502020204030204" pitchFamily="34" charset="0"/>
                <a:ea typeface="华文楷体" panose="02010600040101010101" pitchFamily="2" charset="-122"/>
              </a:rPr>
              <a:t>int *ptr_x;</a:t>
            </a:r>
            <a:endParaRPr lang="en-US" altLang="zh-CN" sz="2400" b="1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9334" name="AutoShape 6"/>
          <p:cNvSpPr>
            <a:spLocks noChangeArrowheads="1"/>
          </p:cNvSpPr>
          <p:nvPr/>
        </p:nvSpPr>
        <p:spPr bwMode="auto">
          <a:xfrm>
            <a:off x="2916238" y="4222016"/>
            <a:ext cx="3505200" cy="1490543"/>
          </a:xfrm>
          <a:prstGeom prst="flowChartDocumen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eaLnBrk="1" hangingPunct="1"/>
            <a:r>
              <a:rPr lang="en-US" altLang="zh-CN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char *ptr_alpha;</a:t>
            </a:r>
            <a:endParaRPr lang="en-US" altLang="zh-CN" sz="2400" b="1" dirty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eaLnBrk="1" hangingPunct="1"/>
            <a:r>
              <a:rPr lang="en-US" altLang="zh-CN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float *ptr_rate;</a:t>
            </a:r>
            <a:endParaRPr lang="en-US" altLang="zh-CN" sz="2400" b="1" dirty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eaLnBrk="1" hangingPunct="1"/>
            <a:r>
              <a:rPr lang="en-US" altLang="zh-CN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double *p, *q; </a:t>
            </a:r>
            <a:endParaRPr lang="en-US" altLang="zh-CN" sz="2400" b="1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98BC4-4F4C-440B-AB6D-AE5FA873F9D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animBg="1"/>
      <p:bldP spid="99332" grpId="0" animBg="1"/>
      <p:bldP spid="99333" grpId="0" animBg="1"/>
      <p:bldP spid="99334" grpId="0" animBg="1"/>
    </p:bldLst>
  </p:timing>
</p:sld>
</file>

<file path=ppt/tags/tag1.xml><?xml version="1.0" encoding="utf-8"?>
<p:tagLst xmlns:p="http://schemas.openxmlformats.org/presentationml/2006/main">
  <p:tag name="KSO_WPP_MARK_KEY" val="c530320c-ae00-4317-a552-81dd0eb613c8"/>
</p:tagLst>
</file>

<file path=ppt/theme/theme1.xml><?xml version="1.0" encoding="utf-8"?>
<a:theme xmlns:a="http://schemas.openxmlformats.org/drawingml/2006/main" name="程序设计基础课程-bojiao">
  <a:themeElements>
    <a:clrScheme name="程序设计基础课程-bojia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程序设计基础课程-bojiao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程序设计基础课程-bojia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程序设计基础课程-bojiao">
  <a:themeElements>
    <a:clrScheme name="程序设计基础课程-bojia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程序设计基础课程-bojiao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程序设计基础课程-bojia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程序设计课程幻灯片母版</Template>
  <TotalTime>0</TotalTime>
  <Words>7790</Words>
  <Application>WPS 演示</Application>
  <PresentationFormat>全屏显示(4:3)</PresentationFormat>
  <Paragraphs>1183</Paragraphs>
  <Slides>36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楷体_GB2312</vt:lpstr>
      <vt:lpstr>Arial</vt:lpstr>
      <vt:lpstr>华文彩云</vt:lpstr>
      <vt:lpstr>Calibri</vt:lpstr>
      <vt:lpstr>华文楷体</vt:lpstr>
      <vt:lpstr>Arial Unicode MS</vt:lpstr>
      <vt:lpstr>Courier New</vt:lpstr>
      <vt:lpstr>Symbol</vt:lpstr>
      <vt:lpstr>Times New Roman</vt:lpstr>
      <vt:lpstr>隶书</vt:lpstr>
      <vt:lpstr>程序设计基础课程-bojiao</vt:lpstr>
      <vt:lpstr>1_程序设计基础课程-bojiao</vt:lpstr>
      <vt:lpstr>开胃小菜   ——习题选讲</vt:lpstr>
      <vt:lpstr>PowerPoint 演示文稿</vt:lpstr>
      <vt:lpstr>PowerPoint 演示文稿</vt:lpstr>
      <vt:lpstr>PowerPoint 演示文稿</vt:lpstr>
      <vt:lpstr>PowerPoint 演示文稿</vt:lpstr>
      <vt:lpstr>4月4日 课程内容回顾</vt:lpstr>
      <vt:lpstr>PowerPoint 演示文稿</vt:lpstr>
      <vt:lpstr>PowerPoint 演示文稿</vt:lpstr>
      <vt:lpstr>声明并初始化指针变量</vt:lpstr>
      <vt:lpstr>PowerPoint 演示文稿</vt:lpstr>
      <vt:lpstr>PowerPoint 演示文稿</vt:lpstr>
      <vt:lpstr>PowerPoint 演示文稿</vt:lpstr>
      <vt:lpstr>与指针相关的运算符</vt:lpstr>
      <vt:lpstr>与指针相关的运算符</vt:lpstr>
      <vt:lpstr>关于&amp;和*的理解</vt:lpstr>
      <vt:lpstr>使用指针的几点说明</vt:lpstr>
      <vt:lpstr>PowerPoint 演示文稿</vt:lpstr>
      <vt:lpstr>示例1</vt:lpstr>
      <vt:lpstr>示例1-变身1</vt:lpstr>
      <vt:lpstr>示例1-变身2</vt:lpstr>
      <vt:lpstr>int arr[10], *p;</vt:lpstr>
      <vt:lpstr>示例2-判断回文串</vt:lpstr>
      <vt:lpstr>PowerPoint 演示文稿</vt:lpstr>
      <vt:lpstr>PowerPoint 演示文稿</vt:lpstr>
      <vt:lpstr>总结2</vt:lpstr>
      <vt:lpstr>PowerPoint 演示文稿</vt:lpstr>
      <vt:lpstr>PowerPoint 演示文稿</vt:lpstr>
      <vt:lpstr>PowerPoint 演示文稿</vt:lpstr>
      <vt:lpstr>例  注意指针变量的运算</vt:lpstr>
      <vt:lpstr>例  注意指针的当前值</vt:lpstr>
      <vt:lpstr>数组名作函数参数 </vt:lpstr>
      <vt:lpstr>例  将数组a中的n个整数按相反顺序存放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小白</cp:lastModifiedBy>
  <cp:revision>42</cp:revision>
  <cp:lastPrinted>2113-01-01T00:00:00Z</cp:lastPrinted>
  <dcterms:created xsi:type="dcterms:W3CDTF">2113-01-01T00:00:00Z</dcterms:created>
  <dcterms:modified xsi:type="dcterms:W3CDTF">2023-05-03T10:38:13Z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B184872BB0664B2E92CB7E701432E08B_13</vt:lpwstr>
  </property>
  <property fmtid="{D5CDD505-2E9C-101B-9397-08002B2CF9AE}" pid="4" name="KSOProductBuildVer">
    <vt:lpwstr>2052-11.1.0.14036</vt:lpwstr>
  </property>
</Properties>
</file>