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7"/>
  </p:notesMasterIdLst>
  <p:sldIdLst>
    <p:sldId id="311" r:id="rId4"/>
    <p:sldId id="343" r:id="rId5"/>
    <p:sldId id="344" r:id="rId6"/>
    <p:sldId id="345" r:id="rId7"/>
    <p:sldId id="347" r:id="rId8"/>
    <p:sldId id="346" r:id="rId9"/>
    <p:sldId id="349" r:id="rId10"/>
    <p:sldId id="350" r:id="rId11"/>
    <p:sldId id="348" r:id="rId12"/>
    <p:sldId id="327" r:id="rId13"/>
    <p:sldId id="274" r:id="rId14"/>
    <p:sldId id="289" r:id="rId15"/>
    <p:sldId id="275" r:id="rId16"/>
    <p:sldId id="294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58" r:id="rId26"/>
    <p:sldId id="359" r:id="rId27"/>
    <p:sldId id="360" r:id="rId28"/>
    <p:sldId id="361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42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126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1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1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130BAC-4F90-4A4B-829F-C0D173BDE7A4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4B38D6A-8E68-4E3D-AB84-EF2188BAF8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4FB2812-263F-4B32-B2A2-2E07DD6D5B8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418197-9A66-4250-AB7A-DE4CB514670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396226-62D5-4BD0-9EA9-A16B8DA74A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1B3FBB5-A33A-46E9-9ADB-3BEEF6977B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189637-5B0F-4B66-9CA4-28CE2947ED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5232F9-981B-4B71-8F0B-79EA66CAE64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A08E76-2A77-4394-A892-353C94DF92D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21148F-C73A-404E-92FF-71FCFCBCF9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2B57E2-459B-4D4E-BB60-9E377AB24B2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9C2186-BCE0-478F-A5F8-C711E156F23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71397-13EE-444E-A6DA-F5FBD43CAA4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C6C6-E38D-405F-87D7-B92B7FBF96A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A0FC29-7596-4FBA-AE45-14F96B9F8C57}" type="slidenum">
              <a:rPr lang="en-US" altLang="zh-CN">
                <a:solidFill>
                  <a:srgbClr val="000000"/>
                </a:solidFill>
                <a:latin typeface="Arial" panose="020B0604020202020204"/>
              </a:rPr>
            </a:fld>
            <a:endParaRPr lang="en-US" altLang="zh-CN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D606AE43-C8AB-414C-AD41-0EF357009ECF}" type="slidenum"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0.xml"/><Relationship Id="rId5" Type="http://schemas.openxmlformats.org/officeDocument/2006/relationships/audio" Target="../media/audio3.wav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5.xml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audio" Target="../media/audio2.wav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 课程内容回顾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4975" y="130969"/>
            <a:ext cx="8229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pitchFamily="34" charset="-122"/>
              </a:rPr>
              <a:t>指针与数组</a:t>
            </a:r>
            <a:endParaRPr lang="zh-CN" altLang="en-US" b="1" kern="0" dirty="0">
              <a:solidFill>
                <a:srgbClr val="0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1042988" y="2708275"/>
            <a:ext cx="1855787" cy="835025"/>
          </a:xfrm>
          <a:prstGeom prst="rect">
            <a:avLst/>
          </a:prstGeom>
          <a:solidFill>
            <a:srgbClr val="FFC000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sv-SE" altLang="zh-CN" sz="2400" b="1" dirty="0">
                <a:solidFill>
                  <a:srgbClr val="0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int a[5],*pa;</a:t>
            </a:r>
            <a:endParaRPr lang="sv-SE" altLang="zh-CN" sz="2400" b="1" dirty="0">
              <a:solidFill>
                <a:srgbClr val="000000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sv-SE" altLang="zh-CN" sz="2400" b="1" dirty="0">
                <a:solidFill>
                  <a:srgbClr val="000000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pa=a;</a:t>
            </a:r>
            <a:r>
              <a:rPr lang="en-US" altLang="zh-CN" sz="2400" b="1" dirty="0">
                <a:solidFill>
                  <a:srgbClr val="996633"/>
                </a:solidFill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en-US" altLang="zh-CN" sz="2400" b="1" dirty="0">
              <a:solidFill>
                <a:srgbClr val="996633"/>
              </a:solidFill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6" name="Group 22"/>
          <p:cNvGrpSpPr/>
          <p:nvPr/>
        </p:nvGrpSpPr>
        <p:grpSpPr bwMode="auto">
          <a:xfrm>
            <a:off x="5651500" y="1771650"/>
            <a:ext cx="1524000" cy="2717800"/>
            <a:chOff x="3560" y="2341"/>
            <a:chExt cx="960" cy="1712"/>
          </a:xfrm>
        </p:grpSpPr>
        <p:sp>
          <p:nvSpPr>
            <p:cNvPr id="7" name="Rectangle 23"/>
            <p:cNvSpPr>
              <a:spLocks noChangeArrowheads="1"/>
            </p:cNvSpPr>
            <p:nvPr/>
          </p:nvSpPr>
          <p:spPr bwMode="auto">
            <a:xfrm>
              <a:off x="3560" y="2341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Rectangle 24"/>
            <p:cNvSpPr>
              <a:spLocks noChangeArrowheads="1"/>
            </p:cNvSpPr>
            <p:nvPr/>
          </p:nvSpPr>
          <p:spPr bwMode="auto">
            <a:xfrm>
              <a:off x="3560" y="2683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560" y="3026"/>
              <a:ext cx="960" cy="3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Rectangle 26"/>
            <p:cNvSpPr>
              <a:spLocks noChangeArrowheads="1"/>
            </p:cNvSpPr>
            <p:nvPr/>
          </p:nvSpPr>
          <p:spPr bwMode="auto">
            <a:xfrm>
              <a:off x="3560" y="3368"/>
              <a:ext cx="960" cy="3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560" y="3711"/>
              <a:ext cx="960" cy="3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7235825" y="1844675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a[0]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7235825" y="2420938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a[1]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235825" y="2924175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a[2]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7235825" y="3500438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a[3]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235825" y="4005263"/>
            <a:ext cx="647700" cy="40957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996633"/>
                </a:solidFill>
                <a:ea typeface="微软雅黑" panose="020B0503020204020204" pitchFamily="34" charset="-122"/>
              </a:rPr>
              <a:t>a[4]</a:t>
            </a:r>
            <a:endParaRPr lang="en-US" altLang="zh-CN" sz="2000" b="1" dirty="0">
              <a:solidFill>
                <a:srgbClr val="996633"/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6221413" y="18446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23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6227763" y="242093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43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6227763" y="2924175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11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227763" y="3494088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50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6221413" y="400526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ea typeface="微软雅黑" panose="020B0503020204020204" pitchFamily="34" charset="-122"/>
              </a:rPr>
              <a:t>46</a:t>
            </a:r>
            <a:endParaRPr lang="en-US" altLang="zh-CN" sz="1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 flipV="1">
            <a:off x="1979613" y="1844675"/>
            <a:ext cx="3095625" cy="151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3" name="Group 39"/>
          <p:cNvGrpSpPr/>
          <p:nvPr/>
        </p:nvGrpSpPr>
        <p:grpSpPr bwMode="auto">
          <a:xfrm>
            <a:off x="3490913" y="3284538"/>
            <a:ext cx="1223962" cy="1223962"/>
            <a:chOff x="2426" y="3294"/>
            <a:chExt cx="771" cy="771"/>
          </a:xfrm>
        </p:grpSpPr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2426" y="3611"/>
              <a:ext cx="771" cy="454"/>
            </a:xfrm>
            <a:prstGeom prst="rect">
              <a:avLst/>
            </a:prstGeom>
            <a:gradFill rotWithShape="1">
              <a:gsLst>
                <a:gs pos="0">
                  <a:srgbClr val="33CCCC">
                    <a:alpha val="67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Text Box 41"/>
            <p:cNvSpPr txBox="1">
              <a:spLocks noChangeArrowheads="1"/>
            </p:cNvSpPr>
            <p:nvPr/>
          </p:nvSpPr>
          <p:spPr bwMode="auto">
            <a:xfrm>
              <a:off x="2426" y="3294"/>
              <a:ext cx="77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000000"/>
                  </a:solidFill>
                  <a:ea typeface="宋体" panose="02010600030101010101" pitchFamily="2" charset="-122"/>
                </a:rPr>
                <a:t>pa</a:t>
              </a:r>
              <a:endParaRPr lang="en-US" altLang="zh-CN" sz="20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" name="Text Box 42"/>
          <p:cNvSpPr txBox="1">
            <a:spLocks noChangeArrowheads="1"/>
          </p:cNvSpPr>
          <p:nvPr/>
        </p:nvSpPr>
        <p:spPr bwMode="auto">
          <a:xfrm>
            <a:off x="4932363" y="17510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FE60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4932363" y="2309813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FE64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8" name="Text Box 44"/>
          <p:cNvSpPr txBox="1">
            <a:spLocks noChangeArrowheads="1"/>
          </p:cNvSpPr>
          <p:nvPr/>
        </p:nvSpPr>
        <p:spPr bwMode="auto">
          <a:xfrm>
            <a:off x="4932363" y="2852738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FE68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4932363" y="3429000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FE6C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Text Box 46"/>
          <p:cNvSpPr txBox="1">
            <a:spLocks noChangeArrowheads="1"/>
          </p:cNvSpPr>
          <p:nvPr/>
        </p:nvSpPr>
        <p:spPr bwMode="auto">
          <a:xfrm>
            <a:off x="4932363" y="3932238"/>
            <a:ext cx="915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400" b="1" dirty="0">
                <a:solidFill>
                  <a:srgbClr val="000000"/>
                </a:solidFill>
                <a:ea typeface="微软雅黑" panose="020B0503020204020204" pitchFamily="34" charset="-122"/>
              </a:rPr>
              <a:t>FE70</a:t>
            </a:r>
            <a:endParaRPr lang="en-US" altLang="zh-CN" sz="14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31" name="Oval 47"/>
          <p:cNvSpPr>
            <a:spLocks noChangeArrowheads="1"/>
          </p:cNvSpPr>
          <p:nvPr/>
        </p:nvSpPr>
        <p:spPr bwMode="auto">
          <a:xfrm>
            <a:off x="4932363" y="1555750"/>
            <a:ext cx="938212" cy="511175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cxnSp>
        <p:nvCxnSpPr>
          <p:cNvPr id="32" name="AutoShape 48"/>
          <p:cNvCxnSpPr>
            <a:cxnSpLocks noChangeShapeType="1"/>
            <a:stCxn id="31" idx="5"/>
            <a:endCxn id="33" idx="3"/>
          </p:cNvCxnSpPr>
          <p:nvPr/>
        </p:nvCxnSpPr>
        <p:spPr bwMode="auto">
          <a:xfrm rot="5400000">
            <a:off x="4097338" y="2463800"/>
            <a:ext cx="2087562" cy="1182688"/>
          </a:xfrm>
          <a:prstGeom prst="curvedConnector2">
            <a:avLst/>
          </a:prstGeom>
          <a:noFill/>
          <a:ln w="38100">
            <a:solidFill>
              <a:schemeClr val="hlink"/>
            </a:solidFill>
            <a:rou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Text Box 49"/>
          <p:cNvSpPr txBox="1">
            <a:spLocks noChangeArrowheads="1"/>
          </p:cNvSpPr>
          <p:nvPr/>
        </p:nvSpPr>
        <p:spPr bwMode="auto">
          <a:xfrm>
            <a:off x="3635375" y="3860800"/>
            <a:ext cx="9144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宋体" panose="02010600030101010101" pitchFamily="2" charset="-122"/>
              </a:rPr>
              <a:t>FE60</a:t>
            </a:r>
            <a:endParaRPr lang="en-US" altLang="zh-CN" sz="20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2" grpId="0" animBg="1"/>
      <p:bldP spid="26" grpId="0"/>
      <p:bldP spid="27" grpId="0"/>
      <p:bldP spid="28" grpId="0"/>
      <p:bldP spid="29" grpId="0"/>
      <p:bldP spid="30" grpId="0"/>
      <p:bldP spid="31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65138" y="266700"/>
            <a:ext cx="774382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1" eaLnBrk="0" hangingPunct="0">
              <a:spcBef>
                <a:spcPct val="0"/>
              </a:spcBef>
              <a:buFontTx/>
              <a:buNone/>
            </a:pPr>
            <a:endParaRPr kumimoji="1" lang="zh-CN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838200" y="1257300"/>
            <a:ext cx="3249613" cy="4711700"/>
            <a:chOff x="3327" y="732"/>
            <a:chExt cx="2047" cy="2968"/>
          </a:xfrm>
        </p:grpSpPr>
        <p:grpSp>
          <p:nvGrpSpPr>
            <p:cNvPr id="29765" name="Group 4"/>
            <p:cNvGrpSpPr/>
            <p:nvPr/>
          </p:nvGrpSpPr>
          <p:grpSpPr bwMode="auto">
            <a:xfrm>
              <a:off x="3771" y="984"/>
              <a:ext cx="936" cy="2376"/>
              <a:chOff x="4032" y="444"/>
              <a:chExt cx="936" cy="2376"/>
            </a:xfrm>
          </p:grpSpPr>
          <p:sp>
            <p:nvSpPr>
              <p:cNvPr id="29802" name="AutoShape 5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803" name="Line 6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4" name="Line 7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5" name="Line 8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6" name="Line 9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7" name="Line 10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8" name="Line 11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9" name="Line 12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10" name="Line 13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11" name="Line 14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66" name="Group 15"/>
            <p:cNvGrpSpPr/>
            <p:nvPr/>
          </p:nvGrpSpPr>
          <p:grpSpPr bwMode="auto">
            <a:xfrm>
              <a:off x="3771" y="1404"/>
              <a:ext cx="60" cy="1368"/>
              <a:chOff x="4032" y="864"/>
              <a:chExt cx="60" cy="1368"/>
            </a:xfrm>
          </p:grpSpPr>
          <p:sp>
            <p:nvSpPr>
              <p:cNvPr id="29795" name="Line 16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6" name="Line 17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7" name="Line 18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8" name="Line 19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9" name="Line 20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0" name="Line 21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801" name="Line 22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67" name="Group 23"/>
            <p:cNvGrpSpPr/>
            <p:nvPr/>
          </p:nvGrpSpPr>
          <p:grpSpPr bwMode="auto">
            <a:xfrm>
              <a:off x="4635" y="1416"/>
              <a:ext cx="60" cy="1368"/>
              <a:chOff x="4032" y="864"/>
              <a:chExt cx="60" cy="1368"/>
            </a:xfrm>
          </p:grpSpPr>
          <p:sp>
            <p:nvSpPr>
              <p:cNvPr id="29788" name="Line 2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89" name="Line 2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0" name="Line 2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1" name="Line 2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2" name="Line 2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3" name="Line 2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94" name="Line 3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68" name="Group 31"/>
            <p:cNvGrpSpPr/>
            <p:nvPr/>
          </p:nvGrpSpPr>
          <p:grpSpPr bwMode="auto">
            <a:xfrm>
              <a:off x="3874" y="1248"/>
              <a:ext cx="732" cy="1432"/>
              <a:chOff x="4594" y="636"/>
              <a:chExt cx="732" cy="1432"/>
            </a:xfrm>
          </p:grpSpPr>
          <p:sp>
            <p:nvSpPr>
              <p:cNvPr id="29783" name="Text Box 32"/>
              <p:cNvSpPr txBox="1">
                <a:spLocks noChangeArrowheads="1"/>
              </p:cNvSpPr>
              <p:nvPr/>
            </p:nvSpPr>
            <p:spPr bwMode="auto">
              <a:xfrm>
                <a:off x="4747" y="636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4" name="Text Box 33"/>
              <p:cNvSpPr txBox="1">
                <a:spLocks noChangeArrowheads="1"/>
              </p:cNvSpPr>
              <p:nvPr/>
            </p:nvSpPr>
            <p:spPr bwMode="auto">
              <a:xfrm>
                <a:off x="4747" y="86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5" name="Text Box 34"/>
              <p:cNvSpPr txBox="1">
                <a:spLocks noChangeArrowheads="1"/>
              </p:cNvSpPr>
              <p:nvPr/>
            </p:nvSpPr>
            <p:spPr bwMode="auto">
              <a:xfrm>
                <a:off x="4747" y="108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6" name="Text Box 35"/>
              <p:cNvSpPr txBox="1">
                <a:spLocks noChangeArrowheads="1"/>
              </p:cNvSpPr>
              <p:nvPr/>
            </p:nvSpPr>
            <p:spPr bwMode="auto">
              <a:xfrm>
                <a:off x="4747" y="1314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a[3]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7" name="Text Box 36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a[9]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769" name="Text Box 37"/>
            <p:cNvSpPr txBox="1">
              <a:spLocks noChangeArrowheads="1"/>
            </p:cNvSpPr>
            <p:nvPr/>
          </p:nvSpPr>
          <p:spPr bwMode="auto">
            <a:xfrm>
              <a:off x="4088" y="2251"/>
              <a:ext cx="3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...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0" name="Text Box 38"/>
            <p:cNvSpPr txBox="1">
              <a:spLocks noChangeArrowheads="1"/>
            </p:cNvSpPr>
            <p:nvPr/>
          </p:nvSpPr>
          <p:spPr bwMode="auto">
            <a:xfrm>
              <a:off x="3581" y="1224"/>
              <a:ext cx="20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1" name="Text Box 39"/>
            <p:cNvSpPr txBox="1">
              <a:spLocks noChangeArrowheads="1"/>
            </p:cNvSpPr>
            <p:nvPr/>
          </p:nvSpPr>
          <p:spPr bwMode="auto">
            <a:xfrm>
              <a:off x="3371" y="2400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a+9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2" name="Text Box 40"/>
            <p:cNvSpPr txBox="1">
              <a:spLocks noChangeArrowheads="1"/>
            </p:cNvSpPr>
            <p:nvPr/>
          </p:nvSpPr>
          <p:spPr bwMode="auto">
            <a:xfrm>
              <a:off x="3371" y="1488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a+1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3" name="Text Box 41"/>
            <p:cNvSpPr txBox="1">
              <a:spLocks noChangeArrowheads="1"/>
            </p:cNvSpPr>
            <p:nvPr/>
          </p:nvSpPr>
          <p:spPr bwMode="auto">
            <a:xfrm>
              <a:off x="3371" y="1716"/>
              <a:ext cx="41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a+2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4" name="Text Box 42"/>
            <p:cNvSpPr txBox="1">
              <a:spLocks noChangeArrowheads="1"/>
            </p:cNvSpPr>
            <p:nvPr/>
          </p:nvSpPr>
          <p:spPr bwMode="auto">
            <a:xfrm>
              <a:off x="3327" y="732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地址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5" name="Text Box 43"/>
            <p:cNvSpPr txBox="1">
              <a:spLocks noChangeArrowheads="1"/>
            </p:cNvSpPr>
            <p:nvPr/>
          </p:nvSpPr>
          <p:spPr bwMode="auto">
            <a:xfrm>
              <a:off x="4767" y="768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元素</a:t>
              </a:r>
              <a:endParaRPr kumimoji="1"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76" name="Text Box 44"/>
            <p:cNvSpPr txBox="1">
              <a:spLocks noChangeArrowheads="1"/>
            </p:cNvSpPr>
            <p:nvPr/>
          </p:nvSpPr>
          <p:spPr bwMode="auto">
            <a:xfrm>
              <a:off x="3891" y="3408"/>
              <a:ext cx="6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下标法</a:t>
              </a:r>
              <a:endParaRPr kumimoji="1" lang="zh-CN" altLang="en-US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29777" name="Group 45"/>
            <p:cNvGrpSpPr/>
            <p:nvPr/>
          </p:nvGrpSpPr>
          <p:grpSpPr bwMode="auto">
            <a:xfrm>
              <a:off x="4642" y="1260"/>
              <a:ext cx="732" cy="1432"/>
              <a:chOff x="4594" y="636"/>
              <a:chExt cx="732" cy="1432"/>
            </a:xfrm>
          </p:grpSpPr>
          <p:sp>
            <p:nvSpPr>
              <p:cNvPr id="29778" name="Text Box 46"/>
              <p:cNvSpPr txBox="1">
                <a:spLocks noChangeArrowheads="1"/>
              </p:cNvSpPr>
              <p:nvPr/>
            </p:nvSpPr>
            <p:spPr bwMode="auto">
              <a:xfrm>
                <a:off x="4747" y="636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79" name="Text Box 47"/>
              <p:cNvSpPr txBox="1">
                <a:spLocks noChangeArrowheads="1"/>
              </p:cNvSpPr>
              <p:nvPr/>
            </p:nvSpPr>
            <p:spPr bwMode="auto">
              <a:xfrm>
                <a:off x="4747" y="86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0" name="Text Box 48"/>
              <p:cNvSpPr txBox="1">
                <a:spLocks noChangeArrowheads="1"/>
              </p:cNvSpPr>
              <p:nvPr/>
            </p:nvSpPr>
            <p:spPr bwMode="auto">
              <a:xfrm>
                <a:off x="4747" y="108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1" name="Text Box 49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82" name="Text Box 50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a[9]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8" name="Group 51"/>
          <p:cNvGrpSpPr/>
          <p:nvPr/>
        </p:nvGrpSpPr>
        <p:grpSpPr bwMode="auto">
          <a:xfrm>
            <a:off x="4938713" y="1257300"/>
            <a:ext cx="3249612" cy="4711700"/>
            <a:chOff x="3111" y="636"/>
            <a:chExt cx="2047" cy="2968"/>
          </a:xfrm>
        </p:grpSpPr>
        <p:grpSp>
          <p:nvGrpSpPr>
            <p:cNvPr id="29718" name="Group 52"/>
            <p:cNvGrpSpPr/>
            <p:nvPr/>
          </p:nvGrpSpPr>
          <p:grpSpPr bwMode="auto">
            <a:xfrm>
              <a:off x="3555" y="888"/>
              <a:ext cx="936" cy="2376"/>
              <a:chOff x="4032" y="444"/>
              <a:chExt cx="936" cy="2376"/>
            </a:xfrm>
          </p:grpSpPr>
          <p:sp>
            <p:nvSpPr>
              <p:cNvPr id="29755" name="AutoShape 53"/>
              <p:cNvSpPr>
                <a:spLocks noChangeArrowheads="1"/>
              </p:cNvSpPr>
              <p:nvPr/>
            </p:nvSpPr>
            <p:spPr bwMode="auto">
              <a:xfrm>
                <a:off x="4032" y="444"/>
                <a:ext cx="936" cy="2376"/>
              </a:xfrm>
              <a:prstGeom prst="foldedCorner">
                <a:avLst>
                  <a:gd name="adj" fmla="val 13745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56" name="Line 54"/>
              <p:cNvSpPr>
                <a:spLocks noChangeShapeType="1"/>
              </p:cNvSpPr>
              <p:nvPr/>
            </p:nvSpPr>
            <p:spPr bwMode="auto">
              <a:xfrm>
                <a:off x="4032" y="75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7" name="Line 55"/>
              <p:cNvSpPr>
                <a:spLocks noChangeShapeType="1"/>
              </p:cNvSpPr>
              <p:nvPr/>
            </p:nvSpPr>
            <p:spPr bwMode="auto">
              <a:xfrm>
                <a:off x="4032" y="98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8" name="Line 56"/>
              <p:cNvSpPr>
                <a:spLocks noChangeShapeType="1"/>
              </p:cNvSpPr>
              <p:nvPr/>
            </p:nvSpPr>
            <p:spPr bwMode="auto">
              <a:xfrm>
                <a:off x="4032" y="121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9" name="Line 57"/>
              <p:cNvSpPr>
                <a:spLocks noChangeShapeType="1"/>
              </p:cNvSpPr>
              <p:nvPr/>
            </p:nvSpPr>
            <p:spPr bwMode="auto">
              <a:xfrm>
                <a:off x="4032" y="144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0" name="Line 58"/>
              <p:cNvSpPr>
                <a:spLocks noChangeShapeType="1"/>
              </p:cNvSpPr>
              <p:nvPr/>
            </p:nvSpPr>
            <p:spPr bwMode="auto">
              <a:xfrm>
                <a:off x="4032" y="1668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1" name="Line 59"/>
              <p:cNvSpPr>
                <a:spLocks noChangeShapeType="1"/>
              </p:cNvSpPr>
              <p:nvPr/>
            </p:nvSpPr>
            <p:spPr bwMode="auto">
              <a:xfrm>
                <a:off x="4032" y="189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2" name="Line 60"/>
              <p:cNvSpPr>
                <a:spLocks noChangeShapeType="1"/>
              </p:cNvSpPr>
              <p:nvPr/>
            </p:nvSpPr>
            <p:spPr bwMode="auto">
              <a:xfrm>
                <a:off x="4032" y="212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3" name="Line 61"/>
              <p:cNvSpPr>
                <a:spLocks noChangeShapeType="1"/>
              </p:cNvSpPr>
              <p:nvPr/>
            </p:nvSpPr>
            <p:spPr bwMode="auto">
              <a:xfrm>
                <a:off x="4032" y="235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64" name="Line 62"/>
              <p:cNvSpPr>
                <a:spLocks noChangeShapeType="1"/>
              </p:cNvSpPr>
              <p:nvPr/>
            </p:nvSpPr>
            <p:spPr bwMode="auto">
              <a:xfrm>
                <a:off x="4608" y="1440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19" name="Group 63"/>
            <p:cNvGrpSpPr/>
            <p:nvPr/>
          </p:nvGrpSpPr>
          <p:grpSpPr bwMode="auto">
            <a:xfrm>
              <a:off x="3555" y="1308"/>
              <a:ext cx="60" cy="1368"/>
              <a:chOff x="4032" y="864"/>
              <a:chExt cx="60" cy="1368"/>
            </a:xfrm>
          </p:grpSpPr>
          <p:sp>
            <p:nvSpPr>
              <p:cNvPr id="29748" name="Line 64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9" name="Line 65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0" name="Line 66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1" name="Line 67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2" name="Line 68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3" name="Line 69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54" name="Line 70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20" name="Group 71"/>
            <p:cNvGrpSpPr/>
            <p:nvPr/>
          </p:nvGrpSpPr>
          <p:grpSpPr bwMode="auto">
            <a:xfrm>
              <a:off x="4419" y="1320"/>
              <a:ext cx="60" cy="1368"/>
              <a:chOff x="4032" y="864"/>
              <a:chExt cx="60" cy="1368"/>
            </a:xfrm>
          </p:grpSpPr>
          <p:sp>
            <p:nvSpPr>
              <p:cNvPr id="29741" name="Line 72"/>
              <p:cNvSpPr>
                <a:spLocks noChangeShapeType="1"/>
              </p:cNvSpPr>
              <p:nvPr/>
            </p:nvSpPr>
            <p:spPr bwMode="auto">
              <a:xfrm>
                <a:off x="4032" y="86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2" name="Line 73"/>
              <p:cNvSpPr>
                <a:spLocks noChangeShapeType="1"/>
              </p:cNvSpPr>
              <p:nvPr/>
            </p:nvSpPr>
            <p:spPr bwMode="auto">
              <a:xfrm>
                <a:off x="4032" y="1320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3" name="Line 74"/>
              <p:cNvSpPr>
                <a:spLocks noChangeShapeType="1"/>
              </p:cNvSpPr>
              <p:nvPr/>
            </p:nvSpPr>
            <p:spPr bwMode="auto">
              <a:xfrm>
                <a:off x="4032" y="1548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4" name="Line 75"/>
              <p:cNvSpPr>
                <a:spLocks noChangeShapeType="1"/>
              </p:cNvSpPr>
              <p:nvPr/>
            </p:nvSpPr>
            <p:spPr bwMode="auto">
              <a:xfrm>
                <a:off x="4032" y="1776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5" name="Line 76"/>
              <p:cNvSpPr>
                <a:spLocks noChangeShapeType="1"/>
              </p:cNvSpPr>
              <p:nvPr/>
            </p:nvSpPr>
            <p:spPr bwMode="auto">
              <a:xfrm>
                <a:off x="4032" y="2004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6" name="Line 77"/>
              <p:cNvSpPr>
                <a:spLocks noChangeShapeType="1"/>
              </p:cNvSpPr>
              <p:nvPr/>
            </p:nvSpPr>
            <p:spPr bwMode="auto">
              <a:xfrm>
                <a:off x="4032" y="22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9747" name="Line 78"/>
              <p:cNvSpPr>
                <a:spLocks noChangeShapeType="1"/>
              </p:cNvSpPr>
              <p:nvPr/>
            </p:nvSpPr>
            <p:spPr bwMode="auto">
              <a:xfrm>
                <a:off x="4032" y="109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29721" name="Group 79"/>
            <p:cNvGrpSpPr/>
            <p:nvPr/>
          </p:nvGrpSpPr>
          <p:grpSpPr bwMode="auto">
            <a:xfrm>
              <a:off x="3658" y="1152"/>
              <a:ext cx="732" cy="1432"/>
              <a:chOff x="4594" y="636"/>
              <a:chExt cx="732" cy="1432"/>
            </a:xfrm>
          </p:grpSpPr>
          <p:sp>
            <p:nvSpPr>
              <p:cNvPr id="29736" name="Text Box 80"/>
              <p:cNvSpPr txBox="1">
                <a:spLocks noChangeArrowheads="1"/>
              </p:cNvSpPr>
              <p:nvPr/>
            </p:nvSpPr>
            <p:spPr bwMode="auto">
              <a:xfrm>
                <a:off x="4747" y="636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a[0]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7" name="Text Box 81"/>
              <p:cNvSpPr txBox="1">
                <a:spLocks noChangeArrowheads="1"/>
              </p:cNvSpPr>
              <p:nvPr/>
            </p:nvSpPr>
            <p:spPr bwMode="auto">
              <a:xfrm>
                <a:off x="4747" y="862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a[1]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8" name="Text Box 82"/>
              <p:cNvSpPr txBox="1">
                <a:spLocks noChangeArrowheads="1"/>
              </p:cNvSpPr>
              <p:nvPr/>
            </p:nvSpPr>
            <p:spPr bwMode="auto">
              <a:xfrm>
                <a:off x="4747" y="1088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a[2]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9" name="Text Box 83"/>
              <p:cNvSpPr txBox="1">
                <a:spLocks noChangeArrowheads="1"/>
              </p:cNvSpPr>
              <p:nvPr/>
            </p:nvSpPr>
            <p:spPr bwMode="auto">
              <a:xfrm>
                <a:off x="4747" y="1314"/>
                <a:ext cx="424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a[3]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40" name="Text Box 84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a[9]</a:t>
                </a:r>
                <a:endPara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722" name="Text Box 85"/>
            <p:cNvSpPr txBox="1">
              <a:spLocks noChangeArrowheads="1"/>
            </p:cNvSpPr>
            <p:nvPr/>
          </p:nvSpPr>
          <p:spPr bwMode="auto">
            <a:xfrm>
              <a:off x="3872" y="2155"/>
              <a:ext cx="347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vert="eaVert"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...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3" name="Text Box 86"/>
            <p:cNvSpPr txBox="1">
              <a:spLocks noChangeArrowheads="1"/>
            </p:cNvSpPr>
            <p:nvPr/>
          </p:nvSpPr>
          <p:spPr bwMode="auto">
            <a:xfrm>
              <a:off x="3358" y="1128"/>
              <a:ext cx="2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4" name="Text Box 87"/>
            <p:cNvSpPr txBox="1">
              <a:spLocks noChangeArrowheads="1"/>
            </p:cNvSpPr>
            <p:nvPr/>
          </p:nvSpPr>
          <p:spPr bwMode="auto">
            <a:xfrm>
              <a:off x="3154" y="2304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p+9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5" name="Text Box 88"/>
            <p:cNvSpPr txBox="1">
              <a:spLocks noChangeArrowheads="1"/>
            </p:cNvSpPr>
            <p:nvPr/>
          </p:nvSpPr>
          <p:spPr bwMode="auto">
            <a:xfrm>
              <a:off x="3154" y="1392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p+1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6" name="Text Box 89"/>
            <p:cNvSpPr txBox="1">
              <a:spLocks noChangeArrowheads="1"/>
            </p:cNvSpPr>
            <p:nvPr/>
          </p:nvSpPr>
          <p:spPr bwMode="auto">
            <a:xfrm>
              <a:off x="3154" y="1620"/>
              <a:ext cx="41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p+2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7" name="Text Box 90"/>
            <p:cNvSpPr txBox="1">
              <a:spLocks noChangeArrowheads="1"/>
            </p:cNvSpPr>
            <p:nvPr/>
          </p:nvSpPr>
          <p:spPr bwMode="auto">
            <a:xfrm>
              <a:off x="3111" y="636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3366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地址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8" name="Text Box 91"/>
            <p:cNvSpPr txBox="1">
              <a:spLocks noChangeArrowheads="1"/>
            </p:cNvSpPr>
            <p:nvPr/>
          </p:nvSpPr>
          <p:spPr bwMode="auto">
            <a:xfrm>
              <a:off x="4551" y="672"/>
              <a:ext cx="50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元素</a:t>
              </a:r>
              <a:endParaRPr kumimoji="1" lang="zh-CN" altLang="en-US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29" name="Text Box 92"/>
            <p:cNvSpPr txBox="1">
              <a:spLocks noChangeArrowheads="1"/>
            </p:cNvSpPr>
            <p:nvPr/>
          </p:nvSpPr>
          <p:spPr bwMode="auto">
            <a:xfrm>
              <a:off x="3675" y="3312"/>
              <a:ext cx="69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指针法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grpSp>
          <p:nvGrpSpPr>
            <p:cNvPr id="29730" name="Group 93"/>
            <p:cNvGrpSpPr/>
            <p:nvPr/>
          </p:nvGrpSpPr>
          <p:grpSpPr bwMode="auto">
            <a:xfrm>
              <a:off x="4426" y="1164"/>
              <a:ext cx="732" cy="1432"/>
              <a:chOff x="4594" y="636"/>
              <a:chExt cx="732" cy="1432"/>
            </a:xfrm>
          </p:grpSpPr>
          <p:sp>
            <p:nvSpPr>
              <p:cNvPr id="29731" name="Text Box 94"/>
              <p:cNvSpPr txBox="1">
                <a:spLocks noChangeArrowheads="1"/>
              </p:cNvSpPr>
              <p:nvPr/>
            </p:nvSpPr>
            <p:spPr bwMode="auto">
              <a:xfrm>
                <a:off x="4805" y="636"/>
                <a:ext cx="313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*p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2" name="Text Box 95"/>
              <p:cNvSpPr txBox="1">
                <a:spLocks noChangeArrowheads="1"/>
              </p:cNvSpPr>
              <p:nvPr/>
            </p:nvSpPr>
            <p:spPr bwMode="auto">
              <a:xfrm>
                <a:off x="4640" y="862"/>
                <a:ext cx="62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*(p+1)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3" name="Text Box 96"/>
              <p:cNvSpPr txBox="1">
                <a:spLocks noChangeArrowheads="1"/>
              </p:cNvSpPr>
              <p:nvPr/>
            </p:nvSpPr>
            <p:spPr bwMode="auto">
              <a:xfrm>
                <a:off x="4640" y="1088"/>
                <a:ext cx="62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*(p+2)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4" name="Text Box 97"/>
              <p:cNvSpPr txBox="1">
                <a:spLocks noChangeArrowheads="1"/>
              </p:cNvSpPr>
              <p:nvPr/>
            </p:nvSpPr>
            <p:spPr bwMode="auto">
              <a:xfrm>
                <a:off x="4902" y="1314"/>
                <a:ext cx="115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9735" name="Text Box 98"/>
              <p:cNvSpPr txBox="1">
                <a:spLocks noChangeArrowheads="1"/>
              </p:cNvSpPr>
              <p:nvPr/>
            </p:nvSpPr>
            <p:spPr bwMode="auto">
              <a:xfrm>
                <a:off x="4594" y="1776"/>
                <a:ext cx="732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lg" len="lg"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dirty="0">
                    <a:solidFill>
                      <a:srgbClr val="0000FF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  <a:cs typeface="Calibri" panose="020F0502020204030204" pitchFamily="34" charset="0"/>
                  </a:rPr>
                  <a:t>*(p+9)</a:t>
                </a:r>
                <a:endParaRPr kumimoji="1" lang="en-US" altLang="zh-CN" sz="2400" dirty="0">
                  <a:solidFill>
                    <a:srgbClr val="0000FF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64963" name="AutoShape 99"/>
          <p:cNvSpPr>
            <a:spLocks noChangeArrowheads="1"/>
          </p:cNvSpPr>
          <p:nvPr/>
        </p:nvSpPr>
        <p:spPr bwMode="auto">
          <a:xfrm>
            <a:off x="4008088" y="383898"/>
            <a:ext cx="2047875" cy="833438"/>
          </a:xfrm>
          <a:prstGeom prst="wedgeRectCallout">
            <a:avLst>
              <a:gd name="adj1" fmla="val -64042"/>
              <a:gd name="adj2" fmla="val 155030"/>
            </a:avLst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[]  </a:t>
            </a:r>
            <a:r>
              <a: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变址运算符</a:t>
            </a:r>
            <a:endParaRPr kumimoji="1" lang="zh-CN" altLang="en-US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[</a:t>
            </a:r>
            <a:r>
              <a:rPr kumimoji="1"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 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a+i</a:t>
            </a:r>
            <a:r>
              <a:rPr kumimoji="1" lang="en-US" altLang="zh-CN" sz="2400" dirty="0">
                <a:solidFill>
                  <a:srgbClr val="3333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4964" name="Rectangle 100"/>
          <p:cNvSpPr>
            <a:spLocks noChangeArrowheads="1"/>
          </p:cNvSpPr>
          <p:nvPr/>
        </p:nvSpPr>
        <p:spPr bwMode="auto">
          <a:xfrm>
            <a:off x="2622551" y="6169867"/>
            <a:ext cx="3754438" cy="463550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miter lim="800000"/>
            <a:headEnd type="none" w="lg" len="lg"/>
          </a:ln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a[</a:t>
            </a:r>
            <a:r>
              <a:rPr kumimoji="1" lang="en-US" altLang="zh-CN" sz="2400" dirty="0" err="1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p[</a:t>
            </a:r>
            <a:r>
              <a:rPr kumimoji="1" lang="en-US" altLang="zh-CN" sz="2400" dirty="0" err="1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</a:t>
            </a:r>
            <a:r>
              <a:rPr kumimoji="1" lang="en-US" altLang="zh-CN" sz="2400" dirty="0">
                <a:solidFill>
                  <a:srgbClr val="3366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]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p+i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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*(</a:t>
            </a:r>
            <a:r>
              <a:rPr kumimoji="1" lang="en-US" altLang="zh-CN" sz="2400" dirty="0" err="1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a+i</a:t>
            </a:r>
            <a:r>
              <a:rPr kumimoji="1" lang="en-US" altLang="zh-CN" sz="2400" dirty="0">
                <a:solidFill>
                  <a:srgbClr val="0000FF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14" name="Group 101"/>
          <p:cNvGrpSpPr/>
          <p:nvPr/>
        </p:nvGrpSpPr>
        <p:grpSpPr bwMode="auto">
          <a:xfrm>
            <a:off x="3768725" y="2076450"/>
            <a:ext cx="1162050" cy="2273300"/>
            <a:chOff x="4594" y="636"/>
            <a:chExt cx="732" cy="1432"/>
          </a:xfrm>
        </p:grpSpPr>
        <p:sp>
          <p:nvSpPr>
            <p:cNvPr id="29713" name="Text Box 102"/>
            <p:cNvSpPr txBox="1">
              <a:spLocks noChangeArrowheads="1"/>
            </p:cNvSpPr>
            <p:nvPr/>
          </p:nvSpPr>
          <p:spPr bwMode="auto">
            <a:xfrm>
              <a:off x="4813" y="636"/>
              <a:ext cx="30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*a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4" name="Text Box 103"/>
            <p:cNvSpPr txBox="1">
              <a:spLocks noChangeArrowheads="1"/>
            </p:cNvSpPr>
            <p:nvPr/>
          </p:nvSpPr>
          <p:spPr bwMode="auto">
            <a:xfrm>
              <a:off x="4645" y="862"/>
              <a:ext cx="6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*(a+1)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5" name="Text Box 104"/>
            <p:cNvSpPr txBox="1">
              <a:spLocks noChangeArrowheads="1"/>
            </p:cNvSpPr>
            <p:nvPr/>
          </p:nvSpPr>
          <p:spPr bwMode="auto">
            <a:xfrm>
              <a:off x="4645" y="1088"/>
              <a:ext cx="6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*(a+2)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6" name="Text Box 105"/>
            <p:cNvSpPr txBox="1">
              <a:spLocks noChangeArrowheads="1"/>
            </p:cNvSpPr>
            <p:nvPr/>
          </p:nvSpPr>
          <p:spPr bwMode="auto">
            <a:xfrm>
              <a:off x="4902" y="1314"/>
              <a:ext cx="11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400" dirty="0">
                <a:solidFill>
                  <a:srgbClr val="FF99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7" name="Text Box 106"/>
            <p:cNvSpPr txBox="1">
              <a:spLocks noChangeArrowheads="1"/>
            </p:cNvSpPr>
            <p:nvPr/>
          </p:nvSpPr>
          <p:spPr bwMode="auto">
            <a:xfrm>
              <a:off x="4594" y="1776"/>
              <a:ext cx="7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*(a+9)</a:t>
              </a:r>
              <a:endParaRPr kumimoji="1"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5" name="Group 107"/>
          <p:cNvGrpSpPr/>
          <p:nvPr/>
        </p:nvGrpSpPr>
        <p:grpSpPr bwMode="auto">
          <a:xfrm>
            <a:off x="7981950" y="2133600"/>
            <a:ext cx="1162050" cy="2273300"/>
            <a:chOff x="4594" y="636"/>
            <a:chExt cx="732" cy="1432"/>
          </a:xfrm>
        </p:grpSpPr>
        <p:sp>
          <p:nvSpPr>
            <p:cNvPr id="29708" name="Text Box 108"/>
            <p:cNvSpPr txBox="1">
              <a:spLocks noChangeArrowheads="1"/>
            </p:cNvSpPr>
            <p:nvPr/>
          </p:nvSpPr>
          <p:spPr bwMode="auto">
            <a:xfrm>
              <a:off x="4741" y="636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p[0]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09" name="Text Box 109"/>
            <p:cNvSpPr txBox="1">
              <a:spLocks noChangeArrowheads="1"/>
            </p:cNvSpPr>
            <p:nvPr/>
          </p:nvSpPr>
          <p:spPr bwMode="auto">
            <a:xfrm>
              <a:off x="4741" y="862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p[1]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0" name="Text Box 110"/>
            <p:cNvSpPr txBox="1">
              <a:spLocks noChangeArrowheads="1"/>
            </p:cNvSpPr>
            <p:nvPr/>
          </p:nvSpPr>
          <p:spPr bwMode="auto">
            <a:xfrm>
              <a:off x="4741" y="1088"/>
              <a:ext cx="43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p[2]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1" name="Text Box 111"/>
            <p:cNvSpPr txBox="1">
              <a:spLocks noChangeArrowheads="1"/>
            </p:cNvSpPr>
            <p:nvPr/>
          </p:nvSpPr>
          <p:spPr bwMode="auto">
            <a:xfrm>
              <a:off x="4902" y="1314"/>
              <a:ext cx="11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kumimoji="1" lang="zh-CN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9712" name="Text Box 112"/>
            <p:cNvSpPr txBox="1">
              <a:spLocks noChangeArrowheads="1"/>
            </p:cNvSpPr>
            <p:nvPr/>
          </p:nvSpPr>
          <p:spPr bwMode="auto">
            <a:xfrm>
              <a:off x="4594" y="1776"/>
              <a:ext cx="732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en-US" altLang="zh-CN" sz="2400" dirty="0">
                  <a:solidFill>
                    <a:srgbClr val="99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p[9]</a:t>
              </a:r>
              <a:endParaRPr kumimoji="1" lang="en-US" altLang="zh-CN" sz="2400" dirty="0">
                <a:solidFill>
                  <a:srgbClr val="99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29705" name="Rectangle 115"/>
          <p:cNvSpPr>
            <a:spLocks noChangeArrowheads="1"/>
          </p:cNvSpPr>
          <p:nvPr/>
        </p:nvSpPr>
        <p:spPr bwMode="auto">
          <a:xfrm>
            <a:off x="325438" y="11221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400" dirty="0">
                <a:solidFill>
                  <a:srgbClr val="3333CC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指针引用数组</a:t>
            </a:r>
            <a:endParaRPr lang="zh-CN" altLang="en-US" sz="4400" dirty="0">
              <a:solidFill>
                <a:srgbClr val="3333CC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4980" name="Text Box 116"/>
          <p:cNvSpPr txBox="1">
            <a:spLocks noChangeArrowheads="1"/>
          </p:cNvSpPr>
          <p:nvPr/>
        </p:nvSpPr>
        <p:spPr bwMode="auto">
          <a:xfrm>
            <a:off x="9144000" y="333375"/>
            <a:ext cx="1354138" cy="461963"/>
          </a:xfrm>
          <a:prstGeom prst="rect">
            <a:avLst/>
          </a:prstGeom>
          <a:solidFill>
            <a:schemeClr val="bg1"/>
          </a:solidFill>
          <a:ln w="28575">
            <a:solidFill>
              <a:srgbClr val="339966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* p=a;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70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6810B077-50B9-41A6-8BE6-D04E423B8ADA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4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34 0.00139 C -0.09826 0.01504 -0.11719 0.02869 -0.12882 0.01828 C -0.14045 0.00787 -0.13906 -0.05528 -0.14931 -0.0606 C -0.15955 -0.06592 -0.18663 -0.03423 -0.18993 -0.01411 C -0.19323 0.00602 -0.16892 0.03863 -0.16962 0.05968 C -0.17031 0.08073 -0.18559 0.11983 -0.19392 0.11265 C -0.20226 0.10548 -0.21858 0.04557 -0.22014 0.01712 C -0.2217 -0.01133 -0.19688 -0.05644 -0.20365 -0.05806 C -0.21042 -0.05968 -0.24097 -0.01619 -0.26094 0.00671 C -0.2809 0.02938 -0.30625 0.06454 -0.32309 0.07911 C -0.33993 0.09369 -0.35347 0.09207 -0.36181 0.09461 C -0.37014 0.09716 -0.37153 0.09461 -0.37344 0.09461 " pathEditMode="relative" ptsTypes="aaaaaaaaaaaA">
                                      <p:cBhvr>
                                        <p:cTn id="31" dur="2000" fill="hold"/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11 0.03377 -0.01423 0.06777 -0.05052 0.08929 C -0.0868 0.1108 -0.15329 0.11959 -0.21736 0.1293 C -0.28142 0.13902 -0.37673 0.12306 -0.43489 0.14735 C -0.49305 0.17164 -0.53958 0.2142 -0.56597 0.2755 C -0.59236 0.3368 -0.58229 0.44691 -0.59322 0.51492 C -0.60416 0.58292 -0.62569 0.65093 -0.63194 0.68309 C -0.63819 0.71524 -0.63125 0.70344 -0.63107 0.70761 " pathEditMode="relative" ptsTypes="aaaaaaaA">
                                      <p:cBhvr>
                                        <p:cTn id="45" dur="2000" fill="hold"/>
                                        <p:tgtEl>
                                          <p:spTgt spid="164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64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6" grpId="0" bldLvl="5" autoUpdateAnimBg="0" build="p"/>
      <p:bldP spid="164963" grpId="0" animBg="1" autoUpdateAnimBg="0"/>
      <p:bldP spid="164963" grpId="1" animBg="1"/>
      <p:bldP spid="164964" grpId="0" animBg="1" autoUpdateAnimBg="0"/>
      <p:bldP spid="164980" grpId="0" animBg="1"/>
      <p:bldP spid="16498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4001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指针与数组</a:t>
            </a:r>
            <a:endParaRPr lang="en-US" altLang="zh-C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4501"/>
            <a:ext cx="9144000" cy="5661025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一个数组存储在一块连续内存单元中；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数组名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就是这块连续内存单元的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首地址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；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第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+ 1)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个数组元素的地址可表示为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&amp;data[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data+i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可以通过以下方式为指向数组的指针赋值：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sv-SE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int a[10], *pa; pa=&amp;a[0];</a:t>
            </a:r>
            <a:r>
              <a:rPr lang="en-US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或者 </a:t>
            </a:r>
            <a:r>
              <a:rPr lang="en-US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pa=a;</a:t>
            </a:r>
            <a:endParaRPr lang="en-US" altLang="zh-CN" b="1" dirty="0">
              <a:solidFill>
                <a:srgbClr val="FF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zh-CN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一个指针变量可以指向一个数组元素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pt-BR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pt-BR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*ptr,data[10]; ptr=data+3;</a:t>
            </a:r>
            <a:r>
              <a:rPr lang="zh-CN" altLang="pt-BR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    或者</a:t>
            </a:r>
            <a:r>
              <a:rPr lang="pt-BR" altLang="zh-CN" b="1" dirty="0">
                <a:solidFill>
                  <a:srgbClr val="FF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ptr=&amp;data[3]</a:t>
            </a:r>
            <a:endParaRPr lang="en-US" altLang="zh-CN" b="1" dirty="0">
              <a:solidFill>
                <a:srgbClr val="FF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1908175" y="3644900"/>
            <a:ext cx="4838700" cy="2606675"/>
            <a:chOff x="1392" y="2844"/>
            <a:chExt cx="2436" cy="1068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2616" y="2844"/>
              <a:ext cx="0" cy="1068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392" y="3084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392" y="3292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1392" y="3500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1404" y="3708"/>
              <a:ext cx="2424" cy="0"/>
            </a:xfrm>
            <a:prstGeom prst="line">
              <a:avLst/>
            </a:prstGeom>
            <a:noFill/>
            <a:ln w="38100">
              <a:solidFill>
                <a:srgbClr val="339966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1780" y="2870"/>
              <a:ext cx="4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实参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2981" y="2870"/>
              <a:ext cx="4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形参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2904" y="3077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2827" y="3284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1" name="Text Box 15"/>
            <p:cNvSpPr txBox="1">
              <a:spLocks noChangeArrowheads="1"/>
            </p:cNvSpPr>
            <p:nvPr/>
          </p:nvSpPr>
          <p:spPr bwMode="auto">
            <a:xfrm>
              <a:off x="2904" y="3491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2827" y="3698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1704" y="3077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704" y="3284"/>
              <a:ext cx="556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数组名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1628" y="3491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1628" y="3698"/>
              <a:ext cx="71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lg" len="lg"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kumimoji="1" lang="zh-CN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cs typeface="Calibri" panose="020F0502020204030204" pitchFamily="34" charset="0"/>
                </a:rPr>
                <a:t>指针变量</a:t>
              </a:r>
              <a:endParaRPr kumimoji="1" lang="zh-CN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3481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8229600" cy="7921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数组名作函数参数</a:t>
            </a:r>
            <a:br>
              <a:rPr lang="zh-CN" altLang="en-US" sz="4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40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446088" y="1350963"/>
            <a:ext cx="82296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数组名作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实参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，数组名为地址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(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指针常量</a:t>
            </a:r>
            <a:r>
              <a:rPr kumimoji="1"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  <a:endParaRPr kumimoji="1" lang="en-US" altLang="zh-CN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数组名作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形参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，数组名按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指针变量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处理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30000"/>
              </a:lnSpc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数组名作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函数参数</a:t>
            </a:r>
            <a:r>
              <a:rPr kumimoji="1"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，实参与形参的</a:t>
            </a:r>
            <a:r>
              <a:rPr kumimoji="1"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对应关系</a:t>
            </a:r>
            <a:endParaRPr kumimoji="1" lang="zh-CN" altLang="en-US" sz="28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482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06D5C282-383D-451F-80AC-1354E818E7BC}" type="slidenum">
              <a:rPr lang="en-US" altLang="zh-CN" sz="1400" smtClean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lang="en-US" altLang="zh-CN" sz="1400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信纸"/>
          <p:cNvSpPr>
            <a:spLocks noChangeArrowheads="1"/>
          </p:cNvSpPr>
          <p:nvPr/>
        </p:nvSpPr>
        <p:spPr bwMode="auto">
          <a:xfrm>
            <a:off x="590550" y="1822450"/>
            <a:ext cx="3222625" cy="494665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main ( )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short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a[2][3] =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{{1, 2, 3}, {4, 5, 6}};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short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j, *p;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&amp;a[0][0];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0;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&lt; 2;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++)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for (j = 0; j &lt; 3; j++)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("a[%d][%d]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= %d ",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j,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*(p +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*3 + j));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("\n"); 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363" name="Rectangle 3" descr="信纸"/>
          <p:cNvSpPr>
            <a:spLocks noChangeArrowheads="1"/>
          </p:cNvSpPr>
          <p:nvPr/>
        </p:nvSpPr>
        <p:spPr bwMode="auto">
          <a:xfrm>
            <a:off x="-1212234" y="26324"/>
            <a:ext cx="7039947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marL="0" indent="0" algn="ctr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指向多维数组的指针</a:t>
            </a:r>
            <a:endParaRPr lang="zh-CN" altLang="en-US" sz="36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15367" name="Rectangle 7" descr="信纸"/>
          <p:cNvSpPr>
            <a:spLocks noChangeArrowheads="1"/>
          </p:cNvSpPr>
          <p:nvPr/>
        </p:nvSpPr>
        <p:spPr bwMode="auto">
          <a:xfrm>
            <a:off x="539750" y="615287"/>
            <a:ext cx="84010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利用指针变量不仅可以引用一维数组，而且也可以引用多维数组。 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5288" y="1343025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利用一般指针变量对二维数组的引用。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5369" name="Group 9"/>
          <p:cNvGrpSpPr/>
          <p:nvPr/>
        </p:nvGrpSpPr>
        <p:grpSpPr bwMode="auto">
          <a:xfrm>
            <a:off x="3763963" y="2400300"/>
            <a:ext cx="2806700" cy="3771900"/>
            <a:chOff x="3532" y="1575"/>
            <a:chExt cx="1768" cy="2376"/>
          </a:xfrm>
        </p:grpSpPr>
        <p:grpSp>
          <p:nvGrpSpPr>
            <p:cNvPr id="41012" name="Group 10"/>
            <p:cNvGrpSpPr/>
            <p:nvPr/>
          </p:nvGrpSpPr>
          <p:grpSpPr bwMode="auto">
            <a:xfrm>
              <a:off x="4364" y="1575"/>
              <a:ext cx="936" cy="2376"/>
              <a:chOff x="4157" y="1008"/>
              <a:chExt cx="936" cy="2376"/>
            </a:xfrm>
          </p:grpSpPr>
          <p:grpSp>
            <p:nvGrpSpPr>
              <p:cNvPr id="41034" name="Group 11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41051" name="AutoShape 12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41052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3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4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5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6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7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8" name="Line 19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9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60" name="Line 21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41035" name="Group 22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41044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5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6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7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8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9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50" name="Line 2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41036" name="Group 30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41037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38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39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0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1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2" name="Line 36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1043" name="Line 37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41013" name="Group 38"/>
            <p:cNvGrpSpPr/>
            <p:nvPr/>
          </p:nvGrpSpPr>
          <p:grpSpPr bwMode="auto">
            <a:xfrm>
              <a:off x="3801" y="1870"/>
              <a:ext cx="733" cy="1394"/>
              <a:chOff x="3819" y="1870"/>
              <a:chExt cx="733" cy="1394"/>
            </a:xfrm>
          </p:grpSpPr>
          <p:sp>
            <p:nvSpPr>
              <p:cNvPr id="15399" name="Text Box 39"/>
              <p:cNvSpPr txBox="1">
                <a:spLocks noChangeArrowheads="1"/>
              </p:cNvSpPr>
              <p:nvPr/>
            </p:nvSpPr>
            <p:spPr bwMode="auto">
              <a:xfrm>
                <a:off x="3968" y="1870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5400" name="Text Box 40"/>
              <p:cNvSpPr txBox="1">
                <a:spLocks noChangeArrowheads="1"/>
              </p:cNvSpPr>
              <p:nvPr/>
            </p:nvSpPr>
            <p:spPr bwMode="auto">
              <a:xfrm>
                <a:off x="3968" y="2096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5401" name="Text Box 41"/>
              <p:cNvSpPr txBox="1">
                <a:spLocks noChangeArrowheads="1"/>
              </p:cNvSpPr>
              <p:nvPr/>
            </p:nvSpPr>
            <p:spPr bwMode="auto">
              <a:xfrm>
                <a:off x="3968" y="2322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5402" name="Text Box 42"/>
              <p:cNvSpPr txBox="1">
                <a:spLocks noChangeArrowheads="1"/>
              </p:cNvSpPr>
              <p:nvPr/>
            </p:nvSpPr>
            <p:spPr bwMode="auto">
              <a:xfrm>
                <a:off x="3968" y="2548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5403" name="Text Box 43"/>
              <p:cNvSpPr txBox="1">
                <a:spLocks noChangeArrowheads="1"/>
              </p:cNvSpPr>
              <p:nvPr/>
            </p:nvSpPr>
            <p:spPr bwMode="auto">
              <a:xfrm>
                <a:off x="3819" y="2770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2008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5404" name="Text Box 44"/>
              <p:cNvSpPr txBox="1">
                <a:spLocks noChangeArrowheads="1"/>
              </p:cNvSpPr>
              <p:nvPr/>
            </p:nvSpPr>
            <p:spPr bwMode="auto">
              <a:xfrm>
                <a:off x="3820" y="3014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41014" name="Group 45"/>
            <p:cNvGrpSpPr/>
            <p:nvPr/>
          </p:nvGrpSpPr>
          <p:grpSpPr bwMode="auto">
            <a:xfrm>
              <a:off x="3532" y="1960"/>
              <a:ext cx="437" cy="545"/>
              <a:chOff x="3532" y="1960"/>
              <a:chExt cx="437" cy="545"/>
            </a:xfrm>
          </p:grpSpPr>
          <p:sp>
            <p:nvSpPr>
              <p:cNvPr id="41026" name="AutoShape 46"/>
              <p:cNvSpPr/>
              <p:nvPr/>
            </p:nvSpPr>
            <p:spPr bwMode="auto">
              <a:xfrm>
                <a:off x="3878" y="1960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07" name="Text Box 47"/>
              <p:cNvSpPr txBox="1">
                <a:spLocks noChangeArrowheads="1"/>
              </p:cNvSpPr>
              <p:nvPr/>
            </p:nvSpPr>
            <p:spPr bwMode="auto">
              <a:xfrm>
                <a:off x="3532" y="207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015" name="Group 48"/>
            <p:cNvGrpSpPr/>
            <p:nvPr/>
          </p:nvGrpSpPr>
          <p:grpSpPr bwMode="auto">
            <a:xfrm>
              <a:off x="3533" y="2636"/>
              <a:ext cx="437" cy="545"/>
              <a:chOff x="3532" y="1960"/>
              <a:chExt cx="437" cy="545"/>
            </a:xfrm>
          </p:grpSpPr>
          <p:sp>
            <p:nvSpPr>
              <p:cNvPr id="41024" name="AutoShape 49"/>
              <p:cNvSpPr/>
              <p:nvPr/>
            </p:nvSpPr>
            <p:spPr bwMode="auto">
              <a:xfrm>
                <a:off x="3878" y="1960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0" name="Text Box 50"/>
              <p:cNvSpPr txBox="1">
                <a:spLocks noChangeArrowheads="1"/>
              </p:cNvSpPr>
              <p:nvPr/>
            </p:nvSpPr>
            <p:spPr bwMode="auto">
              <a:xfrm>
                <a:off x="3532" y="207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11" name="Text Box 51"/>
            <p:cNvSpPr txBox="1">
              <a:spLocks noChangeArrowheads="1"/>
            </p:cNvSpPr>
            <p:nvPr/>
          </p:nvSpPr>
          <p:spPr bwMode="auto">
            <a:xfrm>
              <a:off x="4603" y="1598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41017" name="Group 52"/>
            <p:cNvGrpSpPr/>
            <p:nvPr/>
          </p:nvGrpSpPr>
          <p:grpSpPr bwMode="auto">
            <a:xfrm>
              <a:off x="4404" y="1842"/>
              <a:ext cx="824" cy="1403"/>
              <a:chOff x="4559" y="1851"/>
              <a:chExt cx="708" cy="1403"/>
            </a:xfrm>
          </p:grpSpPr>
          <p:sp>
            <p:nvSpPr>
              <p:cNvPr id="15413" name="Text Box 53"/>
              <p:cNvSpPr txBox="1">
                <a:spLocks noChangeArrowheads="1"/>
              </p:cNvSpPr>
              <p:nvPr/>
            </p:nvSpPr>
            <p:spPr bwMode="auto">
              <a:xfrm>
                <a:off x="4559" y="1851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a[0][0]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4" name="Text Box 54"/>
              <p:cNvSpPr txBox="1">
                <a:spLocks noChangeArrowheads="1"/>
              </p:cNvSpPr>
              <p:nvPr/>
            </p:nvSpPr>
            <p:spPr bwMode="auto">
              <a:xfrm>
                <a:off x="4569" y="2086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a[0][1]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5" name="Text Box 55"/>
              <p:cNvSpPr txBox="1">
                <a:spLocks noChangeArrowheads="1"/>
              </p:cNvSpPr>
              <p:nvPr/>
            </p:nvSpPr>
            <p:spPr bwMode="auto">
              <a:xfrm>
                <a:off x="4578" y="2302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a[0][2]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6" name="Text Box 56"/>
              <p:cNvSpPr txBox="1">
                <a:spLocks noChangeArrowheads="1"/>
              </p:cNvSpPr>
              <p:nvPr/>
            </p:nvSpPr>
            <p:spPr bwMode="auto">
              <a:xfrm>
                <a:off x="4587" y="2536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a[1][0]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7" name="Text Box 57"/>
              <p:cNvSpPr txBox="1">
                <a:spLocks noChangeArrowheads="1"/>
              </p:cNvSpPr>
              <p:nvPr/>
            </p:nvSpPr>
            <p:spPr bwMode="auto">
              <a:xfrm>
                <a:off x="4587" y="2761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a[1][1]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5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8" name="Text Box 58"/>
              <p:cNvSpPr txBox="1">
                <a:spLocks noChangeArrowheads="1"/>
              </p:cNvSpPr>
              <p:nvPr/>
            </p:nvSpPr>
            <p:spPr bwMode="auto">
              <a:xfrm>
                <a:off x="4587" y="3004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a[1][2]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6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19" name="Group 59"/>
          <p:cNvGrpSpPr/>
          <p:nvPr/>
        </p:nvGrpSpPr>
        <p:grpSpPr bwMode="auto">
          <a:xfrm>
            <a:off x="6296025" y="2651125"/>
            <a:ext cx="1395413" cy="2289175"/>
            <a:chOff x="4560" y="1616"/>
            <a:chExt cx="879" cy="1442"/>
          </a:xfrm>
        </p:grpSpPr>
        <p:grpSp>
          <p:nvGrpSpPr>
            <p:cNvPr id="40992" name="Group 60"/>
            <p:cNvGrpSpPr/>
            <p:nvPr/>
          </p:nvGrpSpPr>
          <p:grpSpPr bwMode="auto">
            <a:xfrm>
              <a:off x="4560" y="1616"/>
              <a:ext cx="363" cy="190"/>
              <a:chOff x="4803" y="1616"/>
              <a:chExt cx="363" cy="190"/>
            </a:xfrm>
          </p:grpSpPr>
          <p:sp>
            <p:nvSpPr>
              <p:cNvPr id="41009" name="Line 61"/>
              <p:cNvSpPr>
                <a:spLocks noChangeShapeType="1"/>
              </p:cNvSpPr>
              <p:nvPr/>
            </p:nvSpPr>
            <p:spPr bwMode="auto">
              <a:xfrm>
                <a:off x="4803" y="1616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1010" name="Line 62"/>
              <p:cNvSpPr>
                <a:spLocks noChangeShapeType="1"/>
              </p:cNvSpPr>
              <p:nvPr/>
            </p:nvSpPr>
            <p:spPr bwMode="auto">
              <a:xfrm flipH="1">
                <a:off x="4985" y="1806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1011" name="Line 63"/>
              <p:cNvSpPr>
                <a:spLocks noChangeShapeType="1"/>
              </p:cNvSpPr>
              <p:nvPr/>
            </p:nvSpPr>
            <p:spPr bwMode="auto">
              <a:xfrm>
                <a:off x="5166" y="1616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15424" name="Text Box 64"/>
            <p:cNvSpPr txBox="1">
              <a:spLocks noChangeArrowheads="1"/>
            </p:cNvSpPr>
            <p:nvPr/>
          </p:nvSpPr>
          <p:spPr bwMode="auto">
            <a:xfrm>
              <a:off x="4921" y="1663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40994" name="Group 65"/>
            <p:cNvGrpSpPr/>
            <p:nvPr/>
          </p:nvGrpSpPr>
          <p:grpSpPr bwMode="auto">
            <a:xfrm>
              <a:off x="4740" y="1871"/>
              <a:ext cx="680" cy="250"/>
              <a:chOff x="4740" y="1871"/>
              <a:chExt cx="680" cy="250"/>
            </a:xfrm>
          </p:grpSpPr>
          <p:sp>
            <p:nvSpPr>
              <p:cNvPr id="41007" name="Line 66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5427" name="Text Box 67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95" name="Group 68"/>
            <p:cNvGrpSpPr/>
            <p:nvPr/>
          </p:nvGrpSpPr>
          <p:grpSpPr bwMode="auto">
            <a:xfrm>
              <a:off x="4741" y="2124"/>
              <a:ext cx="680" cy="250"/>
              <a:chOff x="4740" y="1871"/>
              <a:chExt cx="680" cy="250"/>
            </a:xfrm>
          </p:grpSpPr>
          <p:sp>
            <p:nvSpPr>
              <p:cNvPr id="41005" name="Line 69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5430" name="Text Box 70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96" name="Group 71"/>
            <p:cNvGrpSpPr/>
            <p:nvPr/>
          </p:nvGrpSpPr>
          <p:grpSpPr bwMode="auto">
            <a:xfrm>
              <a:off x="4741" y="2349"/>
              <a:ext cx="680" cy="250"/>
              <a:chOff x="4740" y="1871"/>
              <a:chExt cx="680" cy="250"/>
            </a:xfrm>
          </p:grpSpPr>
          <p:sp>
            <p:nvSpPr>
              <p:cNvPr id="41003" name="Line 72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5433" name="Text Box 73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p+3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97" name="Group 74"/>
            <p:cNvGrpSpPr/>
            <p:nvPr/>
          </p:nvGrpSpPr>
          <p:grpSpPr bwMode="auto">
            <a:xfrm>
              <a:off x="4759" y="2574"/>
              <a:ext cx="680" cy="250"/>
              <a:chOff x="4740" y="1871"/>
              <a:chExt cx="680" cy="250"/>
            </a:xfrm>
          </p:grpSpPr>
          <p:sp>
            <p:nvSpPr>
              <p:cNvPr id="41001" name="Line 75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5436" name="Text Box 76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98" name="Group 77"/>
            <p:cNvGrpSpPr/>
            <p:nvPr/>
          </p:nvGrpSpPr>
          <p:grpSpPr bwMode="auto">
            <a:xfrm>
              <a:off x="4759" y="2808"/>
              <a:ext cx="680" cy="250"/>
              <a:chOff x="4740" y="1871"/>
              <a:chExt cx="680" cy="250"/>
            </a:xfrm>
          </p:grpSpPr>
          <p:sp>
            <p:nvSpPr>
              <p:cNvPr id="40999" name="Line 78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5439" name="Text Box 79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p+5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5440" name="Group 80"/>
          <p:cNvGrpSpPr/>
          <p:nvPr/>
        </p:nvGrpSpPr>
        <p:grpSpPr bwMode="auto">
          <a:xfrm>
            <a:off x="7442200" y="2738438"/>
            <a:ext cx="1025525" cy="2187575"/>
            <a:chOff x="5021" y="1671"/>
            <a:chExt cx="646" cy="1378"/>
          </a:xfrm>
        </p:grpSpPr>
        <p:sp>
          <p:nvSpPr>
            <p:cNvPr id="15441" name="Text Box 81"/>
            <p:cNvSpPr txBox="1">
              <a:spLocks noChangeArrowheads="1"/>
            </p:cNvSpPr>
            <p:nvPr/>
          </p:nvSpPr>
          <p:spPr bwMode="auto">
            <a:xfrm>
              <a:off x="5021" y="1671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42" name="Text Box 82"/>
            <p:cNvSpPr txBox="1">
              <a:spLocks noChangeArrowheads="1"/>
            </p:cNvSpPr>
            <p:nvPr/>
          </p:nvSpPr>
          <p:spPr bwMode="auto">
            <a:xfrm>
              <a:off x="5022" y="1879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a[0]+1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43" name="Text Box 83"/>
            <p:cNvSpPr txBox="1">
              <a:spLocks noChangeArrowheads="1"/>
            </p:cNvSpPr>
            <p:nvPr/>
          </p:nvSpPr>
          <p:spPr bwMode="auto">
            <a:xfrm>
              <a:off x="5032" y="2123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a[0]+2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44" name="Text Box 84"/>
            <p:cNvSpPr txBox="1">
              <a:spLocks noChangeArrowheads="1"/>
            </p:cNvSpPr>
            <p:nvPr/>
          </p:nvSpPr>
          <p:spPr bwMode="auto">
            <a:xfrm>
              <a:off x="5033" y="2349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a[0]+3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45" name="Text Box 85"/>
            <p:cNvSpPr txBox="1">
              <a:spLocks noChangeArrowheads="1"/>
            </p:cNvSpPr>
            <p:nvPr/>
          </p:nvSpPr>
          <p:spPr bwMode="auto">
            <a:xfrm>
              <a:off x="5033" y="2583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a[0]+4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46" name="Text Box 86"/>
            <p:cNvSpPr txBox="1">
              <a:spLocks noChangeArrowheads="1"/>
            </p:cNvSpPr>
            <p:nvPr/>
          </p:nvSpPr>
          <p:spPr bwMode="auto">
            <a:xfrm>
              <a:off x="5042" y="2799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47" name="Group 87"/>
          <p:cNvGrpSpPr/>
          <p:nvPr/>
        </p:nvGrpSpPr>
        <p:grpSpPr bwMode="auto">
          <a:xfrm>
            <a:off x="8329613" y="3762375"/>
            <a:ext cx="973137" cy="1143000"/>
            <a:chOff x="5238" y="2316"/>
            <a:chExt cx="613" cy="720"/>
          </a:xfrm>
        </p:grpSpPr>
        <p:sp>
          <p:nvSpPr>
            <p:cNvPr id="15448" name="Text Box 88"/>
            <p:cNvSpPr txBox="1">
              <a:spLocks noChangeArrowheads="1"/>
            </p:cNvSpPr>
            <p:nvPr/>
          </p:nvSpPr>
          <p:spPr bwMode="auto">
            <a:xfrm>
              <a:off x="5239" y="2316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49" name="Text Box 89"/>
            <p:cNvSpPr txBox="1">
              <a:spLocks noChangeArrowheads="1"/>
            </p:cNvSpPr>
            <p:nvPr/>
          </p:nvSpPr>
          <p:spPr bwMode="auto">
            <a:xfrm>
              <a:off x="5238" y="2560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a[1]+1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450" name="Text Box 90"/>
            <p:cNvSpPr txBox="1">
              <a:spLocks noChangeArrowheads="1"/>
            </p:cNvSpPr>
            <p:nvPr/>
          </p:nvSpPr>
          <p:spPr bwMode="auto">
            <a:xfrm>
              <a:off x="5239" y="2786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a[1]+2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51" name="Group 91"/>
          <p:cNvGrpSpPr/>
          <p:nvPr/>
        </p:nvGrpSpPr>
        <p:grpSpPr bwMode="auto">
          <a:xfrm>
            <a:off x="7019925" y="2073275"/>
            <a:ext cx="1887538" cy="649288"/>
            <a:chOff x="4413" y="1252"/>
            <a:chExt cx="1189" cy="409"/>
          </a:xfrm>
        </p:grpSpPr>
        <p:sp>
          <p:nvSpPr>
            <p:cNvPr id="40981" name="AutoShape 92"/>
            <p:cNvSpPr/>
            <p:nvPr/>
          </p:nvSpPr>
          <p:spPr bwMode="auto">
            <a:xfrm rot="5400000">
              <a:off x="4916" y="974"/>
              <a:ext cx="184" cy="1189"/>
            </a:xfrm>
            <a:prstGeom prst="leftBrace">
              <a:avLst>
                <a:gd name="adj1" fmla="val 53850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53" name="Text Box 93"/>
            <p:cNvSpPr txBox="1">
              <a:spLocks noChangeArrowheads="1"/>
            </p:cNvSpPr>
            <p:nvPr/>
          </p:nvSpPr>
          <p:spPr bwMode="auto">
            <a:xfrm>
              <a:off x="4785" y="1252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地址</a:t>
              </a:r>
              <a:endPara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5454" name="AutoShape 94"/>
          <p:cNvSpPr>
            <a:spLocks noChangeArrowheads="1"/>
          </p:cNvSpPr>
          <p:nvPr/>
        </p:nvSpPr>
        <p:spPr bwMode="auto">
          <a:xfrm>
            <a:off x="3938588" y="1844675"/>
            <a:ext cx="1296987" cy="719138"/>
          </a:xfrm>
          <a:prstGeom prst="wedgeRoundRectCallout">
            <a:avLst>
              <a:gd name="adj1" fmla="val 68116"/>
              <a:gd name="adj2" fmla="val 5397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kumimoji="1"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所占内存单 </a:t>
            </a:r>
            <a:endParaRPr kumimoji="1"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455" name="Group 95"/>
          <p:cNvGrpSpPr/>
          <p:nvPr/>
        </p:nvGrpSpPr>
        <p:grpSpPr bwMode="auto">
          <a:xfrm>
            <a:off x="3924300" y="2522538"/>
            <a:ext cx="1093788" cy="487362"/>
            <a:chOff x="2463" y="1535"/>
            <a:chExt cx="689" cy="307"/>
          </a:xfrm>
        </p:grpSpPr>
        <p:sp>
          <p:nvSpPr>
            <p:cNvPr id="40979" name="Line 96"/>
            <p:cNvSpPr>
              <a:spLocks noChangeShapeType="1"/>
            </p:cNvSpPr>
            <p:nvPr/>
          </p:nvSpPr>
          <p:spPr bwMode="auto">
            <a:xfrm>
              <a:off x="2789" y="1661"/>
              <a:ext cx="363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457" name="Text Box 97"/>
            <p:cNvSpPr txBox="1">
              <a:spLocks noChangeArrowheads="1"/>
            </p:cNvSpPr>
            <p:nvPr/>
          </p:nvSpPr>
          <p:spPr bwMode="auto">
            <a:xfrm>
              <a:off x="2463" y="153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</a:t>
              </a:r>
              <a:endPara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58" name="Group 98"/>
          <p:cNvGrpSpPr/>
          <p:nvPr/>
        </p:nvGrpSpPr>
        <p:grpSpPr bwMode="auto">
          <a:xfrm>
            <a:off x="3897313" y="3595688"/>
            <a:ext cx="1093787" cy="487362"/>
            <a:chOff x="2463" y="1535"/>
            <a:chExt cx="689" cy="307"/>
          </a:xfrm>
        </p:grpSpPr>
        <p:sp>
          <p:nvSpPr>
            <p:cNvPr id="40977" name="Line 99"/>
            <p:cNvSpPr>
              <a:spLocks noChangeShapeType="1"/>
            </p:cNvSpPr>
            <p:nvPr/>
          </p:nvSpPr>
          <p:spPr bwMode="auto">
            <a:xfrm>
              <a:off x="2789" y="1661"/>
              <a:ext cx="363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5460" name="Text Box 100"/>
            <p:cNvSpPr txBox="1">
              <a:spLocks noChangeArrowheads="1"/>
            </p:cNvSpPr>
            <p:nvPr/>
          </p:nvSpPr>
          <p:spPr bwMode="auto">
            <a:xfrm>
              <a:off x="2463" y="153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endPara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pic>
        <p:nvPicPr>
          <p:cNvPr id="15463" name="Picture 103" descr="QQ截图201404091628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1875"/>
            <a:ext cx="40386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3549650" y="5419725"/>
            <a:ext cx="5508625" cy="14700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当指针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指向这个二维数组的元素时，其实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就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相当于一个一维数组，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因此访问二维数组中的元素可分别用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p[0]…p[5]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或*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(p+0)…*(p+5)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来表示</a:t>
            </a:r>
            <a:r>
              <a:rPr kumimoji="1" lang="zh-CN" altLang="en-US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4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755650" y="3013075"/>
            <a:ext cx="7921625" cy="19589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1961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注意：假设有一个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列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到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m-1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之间）为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i+1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行的首地址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，是一个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地址常量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当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二维数组的首地址（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&amp;a[0][0]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赋给指针变量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以后，则访问某个元素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][j]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可用以下几种方式：</a:t>
            </a: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p+i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n+j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p[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n+j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、*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(a[0]+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n+j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二维数组名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不可赋值给一般指针变量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，只能赋值给指向二维数组的指针变量。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a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；是非法的。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54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5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5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5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15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bldLvl="5" autoUpdateAnimBg="0" build="p"/>
      <p:bldP spid="15367" grpId="0"/>
      <p:bldP spid="15368" grpId="0"/>
      <p:bldP spid="15454" grpId="0" animBg="1"/>
      <p:bldP spid="15461" grpId="0" animBg="1"/>
      <p:bldP spid="15462" grpId="0" animBg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6648450" y="2708275"/>
            <a:ext cx="2381250" cy="3027363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>
              <a:defRPr/>
            </a:pPr>
            <a:r>
              <a:rPr kumimoji="1"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对于二维数组：</a:t>
            </a:r>
            <a:endParaRPr kumimoji="1" lang="zh-CN" altLang="en-US" sz="2000" b="1" u="sng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kumimoji="1" lang="zh-CN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是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数组名，</a:t>
            </a:r>
            <a:endParaRPr kumimoji="1" lang="zh-CN" altLang="en-US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包含三个元素</a:t>
            </a:r>
            <a:endParaRPr kumimoji="1" lang="zh-CN" altLang="en-US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a[0],a[1],a[2]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kumimoji="1" lang="zh-CN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每个元素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</a:t>
            </a:r>
            <a:r>
              <a:rPr kumimoji="1" lang="zh-CN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又是一个一维</a:t>
            </a:r>
            <a:endParaRPr kumimoji="1" lang="zh-CN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数组，包含4个</a:t>
            </a:r>
            <a:endParaRPr kumimoji="1" lang="zh-CN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元素</a:t>
            </a:r>
            <a:endParaRPr kumimoji="1" lang="zh-CN" altLang="en-US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6387" name="Group 3"/>
          <p:cNvGrpSpPr/>
          <p:nvPr/>
        </p:nvGrpSpPr>
        <p:grpSpPr bwMode="auto">
          <a:xfrm>
            <a:off x="549275" y="1181100"/>
            <a:ext cx="708025" cy="3713163"/>
            <a:chOff x="274" y="708"/>
            <a:chExt cx="446" cy="2339"/>
          </a:xfrm>
        </p:grpSpPr>
        <p:sp>
          <p:nvSpPr>
            <p:cNvPr id="16388" name="Text Box 4"/>
            <p:cNvSpPr txBox="1">
              <a:spLocks noChangeArrowheads="1"/>
            </p:cNvSpPr>
            <p:nvPr/>
          </p:nvSpPr>
          <p:spPr bwMode="auto">
            <a:xfrm>
              <a:off x="407" y="7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274" y="1797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a+1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303" y="2759"/>
              <a:ext cx="4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a+2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91" name="Group 7"/>
          <p:cNvGrpSpPr/>
          <p:nvPr/>
        </p:nvGrpSpPr>
        <p:grpSpPr bwMode="auto">
          <a:xfrm>
            <a:off x="6419850" y="431800"/>
            <a:ext cx="1970088" cy="1489075"/>
            <a:chOff x="3612" y="284"/>
            <a:chExt cx="1241" cy="938"/>
          </a:xfrm>
        </p:grpSpPr>
        <p:grpSp>
          <p:nvGrpSpPr>
            <p:cNvPr id="42054" name="Group 8"/>
            <p:cNvGrpSpPr/>
            <p:nvPr/>
          </p:nvGrpSpPr>
          <p:grpSpPr bwMode="auto">
            <a:xfrm>
              <a:off x="3612" y="550"/>
              <a:ext cx="1241" cy="672"/>
              <a:chOff x="3612" y="550"/>
              <a:chExt cx="1241" cy="672"/>
            </a:xfrm>
          </p:grpSpPr>
          <p:sp>
            <p:nvSpPr>
              <p:cNvPr id="16393" name="Text Box 9"/>
              <p:cNvSpPr txBox="1">
                <a:spLocks noChangeArrowheads="1"/>
              </p:cNvSpPr>
              <p:nvPr/>
            </p:nvSpPr>
            <p:spPr bwMode="auto">
              <a:xfrm>
                <a:off x="3943" y="550"/>
                <a:ext cx="91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*(*(a+0)+1)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057" name="Line 10"/>
              <p:cNvSpPr>
                <a:spLocks noChangeShapeType="1"/>
              </p:cNvSpPr>
              <p:nvPr/>
            </p:nvSpPr>
            <p:spPr bwMode="auto">
              <a:xfrm flipH="1">
                <a:off x="3612" y="778"/>
                <a:ext cx="500" cy="444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020" y="284"/>
              <a:ext cx="7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*(a[0]+1)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460750" y="581025"/>
            <a:ext cx="190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 a[3][4];</a:t>
            </a:r>
            <a:endParaRPr kumimoji="1"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6397" name="Group 13"/>
          <p:cNvGrpSpPr/>
          <p:nvPr/>
        </p:nvGrpSpPr>
        <p:grpSpPr bwMode="auto">
          <a:xfrm>
            <a:off x="1443038" y="1031875"/>
            <a:ext cx="1914525" cy="5524500"/>
            <a:chOff x="909" y="650"/>
            <a:chExt cx="1206" cy="3480"/>
          </a:xfrm>
        </p:grpSpPr>
        <p:sp>
          <p:nvSpPr>
            <p:cNvPr id="42041" name="Line 14"/>
            <p:cNvSpPr>
              <a:spLocks noChangeShapeType="1"/>
            </p:cNvSpPr>
            <p:nvPr/>
          </p:nvSpPr>
          <p:spPr bwMode="auto">
            <a:xfrm>
              <a:off x="1415" y="1978"/>
              <a:ext cx="68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42" name="Line 15"/>
            <p:cNvSpPr>
              <a:spLocks noChangeShapeType="1"/>
            </p:cNvSpPr>
            <p:nvPr/>
          </p:nvSpPr>
          <p:spPr bwMode="auto">
            <a:xfrm>
              <a:off x="1429" y="2989"/>
              <a:ext cx="686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42043" name="Group 16"/>
            <p:cNvGrpSpPr/>
            <p:nvPr/>
          </p:nvGrpSpPr>
          <p:grpSpPr bwMode="auto">
            <a:xfrm>
              <a:off x="1415" y="862"/>
              <a:ext cx="686" cy="3268"/>
              <a:chOff x="1043" y="850"/>
              <a:chExt cx="686" cy="3268"/>
            </a:xfrm>
          </p:grpSpPr>
          <p:sp>
            <p:nvSpPr>
              <p:cNvPr id="42050" name="Rectangle 17"/>
              <p:cNvSpPr>
                <a:spLocks noChangeArrowheads="1"/>
              </p:cNvSpPr>
              <p:nvPr/>
            </p:nvSpPr>
            <p:spPr bwMode="auto">
              <a:xfrm>
                <a:off x="1043" y="852"/>
                <a:ext cx="686" cy="3266"/>
              </a:xfrm>
              <a:prstGeom prst="rect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1242" y="850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endPara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3" name="Text Box 19"/>
              <p:cNvSpPr txBox="1">
                <a:spLocks noChangeArrowheads="1"/>
              </p:cNvSpPr>
              <p:nvPr/>
            </p:nvSpPr>
            <p:spPr bwMode="auto">
              <a:xfrm>
                <a:off x="1225" y="1935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1190" y="2957"/>
                <a:ext cx="38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a[2]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2044" name="Line 21"/>
            <p:cNvSpPr>
              <a:spLocks noChangeShapeType="1"/>
            </p:cNvSpPr>
            <p:nvPr/>
          </p:nvSpPr>
          <p:spPr bwMode="auto">
            <a:xfrm>
              <a:off x="993" y="878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45" name="Line 22"/>
            <p:cNvSpPr>
              <a:spLocks noChangeShapeType="1"/>
            </p:cNvSpPr>
            <p:nvPr/>
          </p:nvSpPr>
          <p:spPr bwMode="auto">
            <a:xfrm>
              <a:off x="978" y="1974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46" name="Line 23"/>
            <p:cNvSpPr>
              <a:spLocks noChangeShapeType="1"/>
            </p:cNvSpPr>
            <p:nvPr/>
          </p:nvSpPr>
          <p:spPr bwMode="auto">
            <a:xfrm>
              <a:off x="978" y="2985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6408" name="Text Box 24"/>
            <p:cNvSpPr txBox="1">
              <a:spLocks noChangeArrowheads="1"/>
            </p:cNvSpPr>
            <p:nvPr/>
          </p:nvSpPr>
          <p:spPr bwMode="auto">
            <a:xfrm>
              <a:off x="1002" y="65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909" y="175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10" name="Text Box 26"/>
            <p:cNvSpPr txBox="1">
              <a:spLocks noChangeArrowheads="1"/>
            </p:cNvSpPr>
            <p:nvPr/>
          </p:nvSpPr>
          <p:spPr bwMode="auto">
            <a:xfrm>
              <a:off x="965" y="275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2016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11" name="Group 27"/>
          <p:cNvGrpSpPr/>
          <p:nvPr/>
        </p:nvGrpSpPr>
        <p:grpSpPr bwMode="auto">
          <a:xfrm>
            <a:off x="3165475" y="1149350"/>
            <a:ext cx="3368675" cy="5337175"/>
            <a:chOff x="1994" y="724"/>
            <a:chExt cx="2122" cy="3362"/>
          </a:xfrm>
        </p:grpSpPr>
        <p:sp>
          <p:nvSpPr>
            <p:cNvPr id="42005" name="Line 28"/>
            <p:cNvSpPr>
              <a:spLocks noChangeShapeType="1"/>
            </p:cNvSpPr>
            <p:nvPr/>
          </p:nvSpPr>
          <p:spPr bwMode="auto">
            <a:xfrm>
              <a:off x="2020" y="967"/>
              <a:ext cx="1339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06" name="Line 29"/>
            <p:cNvSpPr>
              <a:spLocks noChangeShapeType="1"/>
            </p:cNvSpPr>
            <p:nvPr/>
          </p:nvSpPr>
          <p:spPr bwMode="auto">
            <a:xfrm>
              <a:off x="2980" y="1201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6414" name="Text Box 30"/>
            <p:cNvSpPr txBox="1">
              <a:spLocks noChangeArrowheads="1"/>
            </p:cNvSpPr>
            <p:nvPr/>
          </p:nvSpPr>
          <p:spPr bwMode="auto">
            <a:xfrm>
              <a:off x="2956" y="7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15" name="Text Box 31"/>
            <p:cNvSpPr txBox="1">
              <a:spLocks noChangeArrowheads="1"/>
            </p:cNvSpPr>
            <p:nvPr/>
          </p:nvSpPr>
          <p:spPr bwMode="auto">
            <a:xfrm>
              <a:off x="2956" y="96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2002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2009" name="Line 32"/>
            <p:cNvSpPr>
              <a:spLocks noChangeShapeType="1"/>
            </p:cNvSpPr>
            <p:nvPr/>
          </p:nvSpPr>
          <p:spPr bwMode="auto">
            <a:xfrm>
              <a:off x="2010" y="2056"/>
              <a:ext cx="1326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10" name="Line 33"/>
            <p:cNvSpPr>
              <a:spLocks noChangeShapeType="1"/>
            </p:cNvSpPr>
            <p:nvPr/>
          </p:nvSpPr>
          <p:spPr bwMode="auto">
            <a:xfrm flipV="1">
              <a:off x="2990" y="2300"/>
              <a:ext cx="3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11" name="Line 34"/>
            <p:cNvSpPr>
              <a:spLocks noChangeShapeType="1"/>
            </p:cNvSpPr>
            <p:nvPr/>
          </p:nvSpPr>
          <p:spPr bwMode="auto">
            <a:xfrm>
              <a:off x="1994" y="3099"/>
              <a:ext cx="1320" cy="1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12" name="Line 35"/>
            <p:cNvSpPr>
              <a:spLocks noChangeShapeType="1"/>
            </p:cNvSpPr>
            <p:nvPr/>
          </p:nvSpPr>
          <p:spPr bwMode="auto">
            <a:xfrm>
              <a:off x="2969" y="3345"/>
              <a:ext cx="3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6420" name="Text Box 36"/>
            <p:cNvSpPr txBox="1">
              <a:spLocks noChangeArrowheads="1"/>
            </p:cNvSpPr>
            <p:nvPr/>
          </p:nvSpPr>
          <p:spPr bwMode="auto">
            <a:xfrm>
              <a:off x="2944" y="183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21" name="Text Box 37"/>
            <p:cNvSpPr txBox="1">
              <a:spLocks noChangeArrowheads="1"/>
            </p:cNvSpPr>
            <p:nvPr/>
          </p:nvSpPr>
          <p:spPr bwMode="auto">
            <a:xfrm>
              <a:off x="2944" y="207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2010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22" name="Text Box 38"/>
            <p:cNvSpPr txBox="1">
              <a:spLocks noChangeArrowheads="1"/>
            </p:cNvSpPr>
            <p:nvPr/>
          </p:nvSpPr>
          <p:spPr bwMode="auto">
            <a:xfrm>
              <a:off x="2953" y="2876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2016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23" name="Text Box 39"/>
            <p:cNvSpPr txBox="1">
              <a:spLocks noChangeArrowheads="1"/>
            </p:cNvSpPr>
            <p:nvPr/>
          </p:nvSpPr>
          <p:spPr bwMode="auto">
            <a:xfrm>
              <a:off x="2954" y="31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2018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2017" name="Rectangle 40"/>
            <p:cNvSpPr>
              <a:spLocks noChangeArrowheads="1"/>
            </p:cNvSpPr>
            <p:nvPr/>
          </p:nvSpPr>
          <p:spPr bwMode="auto">
            <a:xfrm>
              <a:off x="3355" y="853"/>
              <a:ext cx="747" cy="32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2018" name="Line 41"/>
            <p:cNvSpPr>
              <a:spLocks noChangeShapeType="1"/>
            </p:cNvSpPr>
            <p:nvPr/>
          </p:nvSpPr>
          <p:spPr bwMode="auto">
            <a:xfrm>
              <a:off x="3370" y="110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19" name="Line 42"/>
            <p:cNvSpPr>
              <a:spLocks noChangeShapeType="1"/>
            </p:cNvSpPr>
            <p:nvPr/>
          </p:nvSpPr>
          <p:spPr bwMode="auto">
            <a:xfrm>
              <a:off x="3358" y="137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20" name="Line 43"/>
            <p:cNvSpPr>
              <a:spLocks noChangeShapeType="1"/>
            </p:cNvSpPr>
            <p:nvPr/>
          </p:nvSpPr>
          <p:spPr bwMode="auto">
            <a:xfrm>
              <a:off x="3358" y="1928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21" name="Line 44"/>
            <p:cNvSpPr>
              <a:spLocks noChangeShapeType="1"/>
            </p:cNvSpPr>
            <p:nvPr/>
          </p:nvSpPr>
          <p:spPr bwMode="auto">
            <a:xfrm>
              <a:off x="3358" y="2204"/>
              <a:ext cx="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22" name="Line 45"/>
            <p:cNvSpPr>
              <a:spLocks noChangeShapeType="1"/>
            </p:cNvSpPr>
            <p:nvPr/>
          </p:nvSpPr>
          <p:spPr bwMode="auto">
            <a:xfrm>
              <a:off x="3358" y="2479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23" name="Line 46"/>
            <p:cNvSpPr>
              <a:spLocks noChangeShapeType="1"/>
            </p:cNvSpPr>
            <p:nvPr/>
          </p:nvSpPr>
          <p:spPr bwMode="auto">
            <a:xfrm>
              <a:off x="3358" y="3030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24" name="Line 47"/>
            <p:cNvSpPr>
              <a:spLocks noChangeShapeType="1"/>
            </p:cNvSpPr>
            <p:nvPr/>
          </p:nvSpPr>
          <p:spPr bwMode="auto">
            <a:xfrm flipV="1">
              <a:off x="3358" y="3305"/>
              <a:ext cx="7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25" name="Line 48"/>
            <p:cNvSpPr>
              <a:spLocks noChangeShapeType="1"/>
            </p:cNvSpPr>
            <p:nvPr/>
          </p:nvSpPr>
          <p:spPr bwMode="auto">
            <a:xfrm>
              <a:off x="3358" y="3581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6433" name="Text Box 49"/>
            <p:cNvSpPr txBox="1">
              <a:spLocks noChangeArrowheads="1"/>
            </p:cNvSpPr>
            <p:nvPr/>
          </p:nvSpPr>
          <p:spPr bwMode="auto">
            <a:xfrm>
              <a:off x="3483" y="854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50"/>
            <p:cNvSpPr txBox="1">
              <a:spLocks noChangeArrowheads="1"/>
            </p:cNvSpPr>
            <p:nvPr/>
          </p:nvSpPr>
          <p:spPr bwMode="auto">
            <a:xfrm>
              <a:off x="3483" y="1124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35" name="Text Box 51"/>
            <p:cNvSpPr txBox="1">
              <a:spLocks noChangeArrowheads="1"/>
            </p:cNvSpPr>
            <p:nvPr/>
          </p:nvSpPr>
          <p:spPr bwMode="auto">
            <a:xfrm>
              <a:off x="3483" y="1935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36" name="Text Box 52"/>
            <p:cNvSpPr txBox="1">
              <a:spLocks noChangeArrowheads="1"/>
            </p:cNvSpPr>
            <p:nvPr/>
          </p:nvSpPr>
          <p:spPr bwMode="auto">
            <a:xfrm>
              <a:off x="3483" y="2205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37" name="Text Box 53"/>
            <p:cNvSpPr txBox="1">
              <a:spLocks noChangeArrowheads="1"/>
            </p:cNvSpPr>
            <p:nvPr/>
          </p:nvSpPr>
          <p:spPr bwMode="auto">
            <a:xfrm>
              <a:off x="3483" y="3016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a[2]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54"/>
            <p:cNvSpPr txBox="1">
              <a:spLocks noChangeArrowheads="1"/>
            </p:cNvSpPr>
            <p:nvPr/>
          </p:nvSpPr>
          <p:spPr bwMode="auto">
            <a:xfrm>
              <a:off x="3483" y="3287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a[2]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42032" name="Line 55"/>
            <p:cNvSpPr>
              <a:spLocks noChangeShapeType="1"/>
            </p:cNvSpPr>
            <p:nvPr/>
          </p:nvSpPr>
          <p:spPr bwMode="auto">
            <a:xfrm>
              <a:off x="3358" y="1653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33" name="Line 56"/>
            <p:cNvSpPr>
              <a:spLocks noChangeShapeType="1"/>
            </p:cNvSpPr>
            <p:nvPr/>
          </p:nvSpPr>
          <p:spPr bwMode="auto">
            <a:xfrm>
              <a:off x="3358" y="2754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2034" name="Line 57"/>
            <p:cNvSpPr>
              <a:spLocks noChangeShapeType="1"/>
            </p:cNvSpPr>
            <p:nvPr/>
          </p:nvSpPr>
          <p:spPr bwMode="auto">
            <a:xfrm>
              <a:off x="3370" y="3857"/>
              <a:ext cx="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6442" name="Text Box 58"/>
            <p:cNvSpPr txBox="1">
              <a:spLocks noChangeArrowheads="1"/>
            </p:cNvSpPr>
            <p:nvPr/>
          </p:nvSpPr>
          <p:spPr bwMode="auto">
            <a:xfrm>
              <a:off x="3483" y="1394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a[0][2]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43" name="Text Box 59"/>
            <p:cNvSpPr txBox="1">
              <a:spLocks noChangeArrowheads="1"/>
            </p:cNvSpPr>
            <p:nvPr/>
          </p:nvSpPr>
          <p:spPr bwMode="auto">
            <a:xfrm>
              <a:off x="3483" y="1665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a[0][3]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44" name="Text Box 60"/>
            <p:cNvSpPr txBox="1">
              <a:spLocks noChangeArrowheads="1"/>
            </p:cNvSpPr>
            <p:nvPr/>
          </p:nvSpPr>
          <p:spPr bwMode="auto">
            <a:xfrm>
              <a:off x="3483" y="2476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45" name="Text Box 61"/>
            <p:cNvSpPr txBox="1">
              <a:spLocks noChangeArrowheads="1"/>
            </p:cNvSpPr>
            <p:nvPr/>
          </p:nvSpPr>
          <p:spPr bwMode="auto">
            <a:xfrm>
              <a:off x="3483" y="2746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[3]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46" name="Text Box 62"/>
            <p:cNvSpPr txBox="1">
              <a:spLocks noChangeArrowheads="1"/>
            </p:cNvSpPr>
            <p:nvPr/>
          </p:nvSpPr>
          <p:spPr bwMode="auto">
            <a:xfrm>
              <a:off x="3483" y="3557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a[2]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47" name="Text Box 63"/>
            <p:cNvSpPr txBox="1">
              <a:spLocks noChangeArrowheads="1"/>
            </p:cNvSpPr>
            <p:nvPr/>
          </p:nvSpPr>
          <p:spPr bwMode="auto">
            <a:xfrm>
              <a:off x="3483" y="382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FF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a[2]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[3]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6449" name="AutoShape 65"/>
          <p:cNvSpPr>
            <a:spLocks noChangeArrowheads="1"/>
          </p:cNvSpPr>
          <p:nvPr/>
        </p:nvSpPr>
        <p:spPr bwMode="auto">
          <a:xfrm>
            <a:off x="465138" y="1844675"/>
            <a:ext cx="3523340" cy="1123712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339933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行指针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列指针</a:t>
            </a:r>
            <a:endParaRPr kumimoji="1" lang="zh-CN" altLang="en-US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6450" name="Group 66"/>
          <p:cNvGrpSpPr/>
          <p:nvPr/>
        </p:nvGrpSpPr>
        <p:grpSpPr bwMode="auto">
          <a:xfrm>
            <a:off x="3300413" y="1733550"/>
            <a:ext cx="1198562" cy="4097338"/>
            <a:chOff x="2079" y="1092"/>
            <a:chExt cx="755" cy="2581"/>
          </a:xfrm>
        </p:grpSpPr>
        <p:grpSp>
          <p:nvGrpSpPr>
            <p:cNvPr id="41997" name="Group 67"/>
            <p:cNvGrpSpPr/>
            <p:nvPr/>
          </p:nvGrpSpPr>
          <p:grpSpPr bwMode="auto">
            <a:xfrm>
              <a:off x="2185" y="1092"/>
              <a:ext cx="570" cy="2377"/>
              <a:chOff x="2041" y="1068"/>
              <a:chExt cx="570" cy="2377"/>
            </a:xfrm>
          </p:grpSpPr>
          <p:sp>
            <p:nvSpPr>
              <p:cNvPr id="16452" name="Text Box 68"/>
              <p:cNvSpPr txBox="1">
                <a:spLocks noChangeArrowheads="1"/>
              </p:cNvSpPr>
              <p:nvPr/>
            </p:nvSpPr>
            <p:spPr bwMode="auto">
              <a:xfrm>
                <a:off x="2058" y="1068"/>
                <a:ext cx="5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zh-CN" sz="2000" b="1">
                    <a:solidFill>
                      <a:srgbClr val="CC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+1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3" name="Text Box 69"/>
              <p:cNvSpPr txBox="1">
                <a:spLocks noChangeArrowheads="1"/>
              </p:cNvSpPr>
              <p:nvPr/>
            </p:nvSpPr>
            <p:spPr bwMode="auto">
              <a:xfrm>
                <a:off x="2041" y="2138"/>
                <a:ext cx="5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+1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4" name="Text Box 70"/>
              <p:cNvSpPr txBox="1">
                <a:spLocks noChangeArrowheads="1"/>
              </p:cNvSpPr>
              <p:nvPr/>
            </p:nvSpPr>
            <p:spPr bwMode="auto">
              <a:xfrm>
                <a:off x="2046" y="3195"/>
                <a:ext cx="5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zh-CN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a[2]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+1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998" name="Group 71"/>
            <p:cNvGrpSpPr/>
            <p:nvPr/>
          </p:nvGrpSpPr>
          <p:grpSpPr bwMode="auto">
            <a:xfrm>
              <a:off x="2079" y="1272"/>
              <a:ext cx="755" cy="2401"/>
              <a:chOff x="1935" y="1248"/>
              <a:chExt cx="755" cy="2401"/>
            </a:xfrm>
          </p:grpSpPr>
          <p:sp>
            <p:nvSpPr>
              <p:cNvPr id="16456" name="Text Box 72"/>
              <p:cNvSpPr txBox="1">
                <a:spLocks noChangeArrowheads="1"/>
              </p:cNvSpPr>
              <p:nvPr/>
            </p:nvSpPr>
            <p:spPr bwMode="auto">
              <a:xfrm>
                <a:off x="1935" y="1248"/>
                <a:ext cx="7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*(a+0)+1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7" name="Text Box 73"/>
              <p:cNvSpPr txBox="1">
                <a:spLocks noChangeArrowheads="1"/>
              </p:cNvSpPr>
              <p:nvPr/>
            </p:nvSpPr>
            <p:spPr bwMode="auto">
              <a:xfrm>
                <a:off x="1966" y="2318"/>
                <a:ext cx="7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*(a+1)+1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58" name="Text Box 74"/>
              <p:cNvSpPr txBox="1">
                <a:spLocks noChangeArrowheads="1"/>
              </p:cNvSpPr>
              <p:nvPr/>
            </p:nvSpPr>
            <p:spPr bwMode="auto">
              <a:xfrm>
                <a:off x="1959" y="3399"/>
                <a:ext cx="7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*(a+2)+1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 useBgFill="1">
        <p:nvSpPr>
          <p:cNvPr id="16459" name="Rectangle 75"/>
          <p:cNvSpPr>
            <a:spLocks noChangeArrowheads="1"/>
          </p:cNvSpPr>
          <p:nvPr/>
        </p:nvSpPr>
        <p:spPr bwMode="auto">
          <a:xfrm>
            <a:off x="4716463" y="663575"/>
            <a:ext cx="446087" cy="400050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6464" name="Text Box 80"/>
          <p:cNvSpPr txBox="1">
            <a:spLocks noChangeArrowheads="1"/>
          </p:cNvSpPr>
          <p:nvPr/>
        </p:nvSpPr>
        <p:spPr bwMode="auto">
          <a:xfrm>
            <a:off x="539750" y="53340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二维数组的理解：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6465" name="Text Box 81"/>
          <p:cNvSpPr txBox="1">
            <a:spLocks noChangeArrowheads="1"/>
          </p:cNvSpPr>
          <p:nvPr/>
        </p:nvSpPr>
        <p:spPr bwMode="auto">
          <a:xfrm>
            <a:off x="804863" y="3124200"/>
            <a:ext cx="598753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注意行指针加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和列指针加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的区别！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6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4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96" grpId="0" autoUpdateAnimBg="0" build="p"/>
      <p:bldP spid="16449" grpId="0" animBg="1" autoUpdateAnimBg="0"/>
      <p:bldP spid="16459" grpId="0" animBg="1"/>
      <p:bldP spid="16464" grpId="0"/>
      <p:bldP spid="1646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27525" y="4130675"/>
            <a:ext cx="4565650" cy="216058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 = &amp;a[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] = 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] = *(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a+i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) = &amp;a[</a:t>
            </a:r>
            <a:r>
              <a:rPr lang="en-US" altLang="zh-CN" sz="2000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][0],  </a:t>
            </a: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00FF"/>
                </a:solidFill>
                <a:ea typeface="微软雅黑" panose="020B0503020204020204" pitchFamily="34" charset="-122"/>
              </a:rPr>
              <a:t>值相等，含义不同</a:t>
            </a:r>
            <a:endParaRPr lang="zh-CN" altLang="en-US" sz="2000" dirty="0">
              <a:solidFill>
                <a:srgbClr val="0000FF"/>
              </a:solidFill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solidFill>
                  <a:srgbClr val="333399"/>
                </a:solidFill>
                <a:ea typeface="微软雅黑" panose="020B0503020204020204" pitchFamily="34" charset="-122"/>
              </a:rPr>
              <a:t>a+i</a:t>
            </a:r>
            <a:r>
              <a:rPr lang="en-US" altLang="zh-CN" sz="2000" dirty="0">
                <a:solidFill>
                  <a:srgbClr val="333399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333399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solidFill>
                  <a:srgbClr val="333399"/>
                </a:solidFill>
                <a:ea typeface="微软雅黑" panose="020B0503020204020204" pitchFamily="34" charset="-122"/>
              </a:rPr>
              <a:t> &amp;a[</a:t>
            </a:r>
            <a:r>
              <a:rPr lang="en-US" altLang="zh-CN" sz="2000" dirty="0" err="1">
                <a:solidFill>
                  <a:srgbClr val="333399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333399"/>
                </a:solidFill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333399"/>
                </a:solidFill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i+1</a:t>
            </a:r>
            <a:r>
              <a:rPr lang="zh-CN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行首地址，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指向行</a:t>
            </a:r>
            <a:endParaRPr lang="zh-CN" altLang="en-US" sz="20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solidFill>
                  <a:srgbClr val="6699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] 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 *(</a:t>
            </a:r>
            <a:r>
              <a:rPr lang="en-US" altLang="zh-CN" sz="2000" dirty="0" err="1">
                <a:solidFill>
                  <a:srgbClr val="669900"/>
                </a:solidFill>
                <a:ea typeface="微软雅黑" panose="020B0503020204020204" pitchFamily="34" charset="-122"/>
              </a:rPr>
              <a:t>a+i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 &amp;a[</a:t>
            </a:r>
            <a:r>
              <a:rPr lang="en-US" altLang="zh-CN" sz="2000" dirty="0" err="1">
                <a:solidFill>
                  <a:srgbClr val="6699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][0]</a:t>
            </a:r>
            <a:r>
              <a:rPr lang="zh-CN" altLang="en-US" sz="2000" dirty="0">
                <a:solidFill>
                  <a:srgbClr val="669900"/>
                </a:solidFill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表示第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i+1</a:t>
            </a:r>
            <a:r>
              <a:rPr lang="zh-CN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行第</a:t>
            </a: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zh-CN" sz="2000" dirty="0">
                <a:solidFill>
                  <a:srgbClr val="000000"/>
                </a:solidFill>
                <a:ea typeface="微软雅黑" panose="020B0503020204020204" pitchFamily="34" charset="-122"/>
              </a:rPr>
              <a:t>列元素地址，</a:t>
            </a:r>
            <a:r>
              <a:rPr lang="zh-CN" altLang="zh-CN" sz="2000" b="1" dirty="0">
                <a:solidFill>
                  <a:srgbClr val="FF0000"/>
                </a:solidFill>
                <a:ea typeface="微软雅黑" panose="020B0503020204020204" pitchFamily="34" charset="-122"/>
              </a:rPr>
              <a:t>指向列</a:t>
            </a:r>
            <a:endParaRPr lang="zh-CN" altLang="zh-CN" sz="20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190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 a[3][4];</a:t>
            </a:r>
            <a:endParaRPr kumimoji="1" lang="en-US" altLang="zh-CN" sz="28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7412" name="Group 4"/>
          <p:cNvGrpSpPr/>
          <p:nvPr/>
        </p:nvGrpSpPr>
        <p:grpSpPr bwMode="auto">
          <a:xfrm>
            <a:off x="409575" y="1125538"/>
            <a:ext cx="3651250" cy="5354637"/>
            <a:chOff x="303" y="709"/>
            <a:chExt cx="2300" cy="3373"/>
          </a:xfrm>
        </p:grpSpPr>
        <p:grpSp>
          <p:nvGrpSpPr>
            <p:cNvPr id="43015" name="Group 5"/>
            <p:cNvGrpSpPr/>
            <p:nvPr/>
          </p:nvGrpSpPr>
          <p:grpSpPr bwMode="auto">
            <a:xfrm>
              <a:off x="1446" y="709"/>
              <a:ext cx="1157" cy="3299"/>
              <a:chOff x="1446" y="709"/>
              <a:chExt cx="1157" cy="3299"/>
            </a:xfrm>
          </p:grpSpPr>
          <p:grpSp>
            <p:nvGrpSpPr>
              <p:cNvPr id="43035" name="Group 6"/>
              <p:cNvGrpSpPr/>
              <p:nvPr/>
            </p:nvGrpSpPr>
            <p:grpSpPr bwMode="auto">
              <a:xfrm>
                <a:off x="1501" y="709"/>
                <a:ext cx="422" cy="2589"/>
                <a:chOff x="1483" y="718"/>
                <a:chExt cx="422" cy="2589"/>
              </a:xfrm>
            </p:grpSpPr>
            <p:sp>
              <p:nvSpPr>
                <p:cNvPr id="1741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01" y="718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2000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01" y="937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2002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92" y="1806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2008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93" y="2043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2010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83" y="2841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2016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2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492" y="3076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2018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36" name="Group 13"/>
              <p:cNvGrpSpPr/>
              <p:nvPr/>
            </p:nvGrpSpPr>
            <p:grpSpPr bwMode="auto">
              <a:xfrm>
                <a:off x="1446" y="775"/>
                <a:ext cx="1157" cy="3233"/>
                <a:chOff x="1446" y="775"/>
                <a:chExt cx="1157" cy="3233"/>
              </a:xfrm>
            </p:grpSpPr>
            <p:grpSp>
              <p:nvGrpSpPr>
                <p:cNvPr id="43037" name="Group 14"/>
                <p:cNvGrpSpPr/>
                <p:nvPr/>
              </p:nvGrpSpPr>
              <p:grpSpPr bwMode="auto">
                <a:xfrm>
                  <a:off x="1446" y="910"/>
                  <a:ext cx="493" cy="2366"/>
                  <a:chOff x="1446" y="910"/>
                  <a:chExt cx="493" cy="2366"/>
                </a:xfrm>
              </p:grpSpPr>
              <p:grpSp>
                <p:nvGrpSpPr>
                  <p:cNvPr id="43063" name="Group 15"/>
                  <p:cNvGrpSpPr/>
                  <p:nvPr/>
                </p:nvGrpSpPr>
                <p:grpSpPr bwMode="auto">
                  <a:xfrm>
                    <a:off x="1446" y="910"/>
                    <a:ext cx="493" cy="2133"/>
                    <a:chOff x="1925" y="881"/>
                    <a:chExt cx="1365" cy="2133"/>
                  </a:xfrm>
                </p:grpSpPr>
                <p:sp>
                  <p:nvSpPr>
                    <p:cNvPr id="43067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1" y="881"/>
                      <a:ext cx="133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FF"/>
                      </a:solidFill>
                      <a:round/>
                      <a:tailEnd type="stealth" w="lg" len="lg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zh-CN" altLang="en-US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43068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1" y="1970"/>
                      <a:ext cx="132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FF"/>
                      </a:solidFill>
                      <a:round/>
                      <a:tailEnd type="stealth" w="lg" len="lg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zh-CN" altLang="en-US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p:txBody>
                </p:sp>
                <p:sp>
                  <p:nvSpPr>
                    <p:cNvPr id="43069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5" y="3013"/>
                      <a:ext cx="132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FF"/>
                      </a:solidFill>
                      <a:round/>
                      <a:tailEnd type="stealth" w="lg" len="lg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hangingPunct="0"/>
                      <a:endParaRPr lang="zh-CN" altLang="en-US">
                        <a:solidFill>
                          <a:srgbClr val="000000"/>
                        </a:solidFill>
                        <a:latin typeface="Arial" panose="020B0604020202020204"/>
                      </a:endParaRPr>
                    </a:p>
                  </p:txBody>
                </p:sp>
              </p:grpSp>
              <p:sp>
                <p:nvSpPr>
                  <p:cNvPr id="43064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19" y="1135"/>
                    <a:ext cx="31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65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6" y="2240"/>
                    <a:ext cx="2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6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3276"/>
                    <a:ext cx="3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</p:grpSp>
            <p:grpSp>
              <p:nvGrpSpPr>
                <p:cNvPr id="43038" name="Group 22"/>
                <p:cNvGrpSpPr/>
                <p:nvPr/>
              </p:nvGrpSpPr>
              <p:grpSpPr bwMode="auto">
                <a:xfrm>
                  <a:off x="1926" y="775"/>
                  <a:ext cx="677" cy="3233"/>
                  <a:chOff x="2983" y="841"/>
                  <a:chExt cx="804" cy="3233"/>
                </a:xfrm>
              </p:grpSpPr>
              <p:sp>
                <p:nvSpPr>
                  <p:cNvPr id="43039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841"/>
                    <a:ext cx="747" cy="323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304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1091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1366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1916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192"/>
                    <a:ext cx="7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467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3018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6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6" y="3293"/>
                    <a:ext cx="7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4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3569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1744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842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a[0][0]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1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112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a[0][1]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2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923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[0]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3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2193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[1]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4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004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[0]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45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275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[1]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054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1641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55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742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56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845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1744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382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a[0][2]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653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a[0][3]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2464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[2]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2734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[3]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545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[2]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45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816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[3]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43016" name="Group 47"/>
            <p:cNvGrpSpPr/>
            <p:nvPr/>
          </p:nvGrpSpPr>
          <p:grpSpPr bwMode="auto">
            <a:xfrm>
              <a:off x="303" y="722"/>
              <a:ext cx="1236" cy="3360"/>
              <a:chOff x="294" y="713"/>
              <a:chExt cx="1236" cy="3360"/>
            </a:xfrm>
          </p:grpSpPr>
          <p:grpSp>
            <p:nvGrpSpPr>
              <p:cNvPr id="43017" name="Group 48"/>
              <p:cNvGrpSpPr/>
              <p:nvPr/>
            </p:nvGrpSpPr>
            <p:grpSpPr bwMode="auto">
              <a:xfrm>
                <a:off x="941" y="769"/>
                <a:ext cx="589" cy="3304"/>
                <a:chOff x="941" y="769"/>
                <a:chExt cx="589" cy="3304"/>
              </a:xfrm>
            </p:grpSpPr>
            <p:grpSp>
              <p:nvGrpSpPr>
                <p:cNvPr id="43028" name="Group 49"/>
                <p:cNvGrpSpPr/>
                <p:nvPr/>
              </p:nvGrpSpPr>
              <p:grpSpPr bwMode="auto">
                <a:xfrm>
                  <a:off x="941" y="807"/>
                  <a:ext cx="589" cy="3266"/>
                  <a:chOff x="941" y="807"/>
                  <a:chExt cx="589" cy="3266"/>
                </a:xfrm>
              </p:grpSpPr>
              <p:sp>
                <p:nvSpPr>
                  <p:cNvPr id="4303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41" y="1921"/>
                    <a:ext cx="577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3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2932"/>
                    <a:ext cx="577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hangingPunct="0"/>
                    <a:endParaRPr lang="zh-CN" altLang="en-US">
                      <a:solidFill>
                        <a:srgbClr val="000000"/>
                      </a:solidFill>
                      <a:latin typeface="Arial" panose="020B0604020202020204"/>
                    </a:endParaRPr>
                  </a:p>
                </p:txBody>
              </p:sp>
              <p:sp>
                <p:nvSpPr>
                  <p:cNvPr id="4303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941" y="807"/>
                    <a:ext cx="577" cy="3266"/>
                  </a:xfrm>
                  <a:prstGeom prst="rect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74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081" y="769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a[0]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6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067" y="189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a[1]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46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039" y="2895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a[2]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7464" name="Text Box 56"/>
              <p:cNvSpPr txBox="1">
                <a:spLocks noChangeArrowheads="1"/>
              </p:cNvSpPr>
              <p:nvPr/>
            </p:nvSpPr>
            <p:spPr bwMode="auto">
              <a:xfrm>
                <a:off x="503" y="845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5" name="Text Box 57"/>
              <p:cNvSpPr txBox="1">
                <a:spLocks noChangeArrowheads="1"/>
              </p:cNvSpPr>
              <p:nvPr/>
            </p:nvSpPr>
            <p:spPr bwMode="auto">
              <a:xfrm>
                <a:off x="549" y="2931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2016</a:t>
                </a:r>
                <a:endPara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3020" name="Group 58"/>
              <p:cNvGrpSpPr/>
              <p:nvPr/>
            </p:nvGrpSpPr>
            <p:grpSpPr bwMode="auto">
              <a:xfrm>
                <a:off x="618" y="838"/>
                <a:ext cx="313" cy="2090"/>
                <a:chOff x="618" y="838"/>
                <a:chExt cx="313" cy="2090"/>
              </a:xfrm>
            </p:grpSpPr>
            <p:sp>
              <p:nvSpPr>
                <p:cNvPr id="43025" name="Line 59"/>
                <p:cNvSpPr>
                  <a:spLocks noChangeShapeType="1"/>
                </p:cNvSpPr>
                <p:nvPr/>
              </p:nvSpPr>
              <p:spPr bwMode="auto">
                <a:xfrm>
                  <a:off x="636" y="1917"/>
                  <a:ext cx="2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3026" name="Line 60"/>
                <p:cNvSpPr>
                  <a:spLocks noChangeShapeType="1"/>
                </p:cNvSpPr>
                <p:nvPr/>
              </p:nvSpPr>
              <p:spPr bwMode="auto">
                <a:xfrm>
                  <a:off x="636" y="2928"/>
                  <a:ext cx="2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3027" name="Line 61"/>
                <p:cNvSpPr>
                  <a:spLocks noChangeShapeType="1"/>
                </p:cNvSpPr>
                <p:nvPr/>
              </p:nvSpPr>
              <p:spPr bwMode="auto">
                <a:xfrm>
                  <a:off x="618" y="838"/>
                  <a:ext cx="2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sp>
            <p:nvSpPr>
              <p:cNvPr id="17470" name="Text Box 62"/>
              <p:cNvSpPr txBox="1">
                <a:spLocks noChangeArrowheads="1"/>
              </p:cNvSpPr>
              <p:nvPr/>
            </p:nvSpPr>
            <p:spPr bwMode="auto">
              <a:xfrm>
                <a:off x="512" y="1931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1" name="Text Box 63"/>
              <p:cNvSpPr txBox="1">
                <a:spLocks noChangeArrowheads="1"/>
              </p:cNvSpPr>
              <p:nvPr/>
            </p:nvSpPr>
            <p:spPr bwMode="auto">
              <a:xfrm>
                <a:off x="349" y="71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2" name="Text Box 64"/>
              <p:cNvSpPr txBox="1">
                <a:spLocks noChangeArrowheads="1"/>
              </p:cNvSpPr>
              <p:nvPr/>
            </p:nvSpPr>
            <p:spPr bwMode="auto">
              <a:xfrm>
                <a:off x="294" y="1770"/>
                <a:ext cx="3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a+1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3" name="Text Box 65"/>
              <p:cNvSpPr txBox="1">
                <a:spLocks noChangeArrowheads="1"/>
              </p:cNvSpPr>
              <p:nvPr/>
            </p:nvSpPr>
            <p:spPr bwMode="auto">
              <a:xfrm>
                <a:off x="295" y="2777"/>
                <a:ext cx="3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a+2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611188" y="714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二维数组的理解：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478" name="Rectangle 70"/>
          <p:cNvSpPr>
            <a:spLocks noChangeArrowheads="1"/>
          </p:cNvSpPr>
          <p:nvPr/>
        </p:nvSpPr>
        <p:spPr bwMode="auto">
          <a:xfrm>
            <a:off x="4340225" y="1217613"/>
            <a:ext cx="4572000" cy="26320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对二维数组  </a:t>
            </a:r>
            <a:r>
              <a:rPr kumimoji="1" lang="en-US" altLang="zh-CN" sz="2000" b="1" u="sng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a[3][4]</a:t>
            </a:r>
            <a:r>
              <a:rPr kumimoji="1"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kumimoji="1" lang="zh-CN" altLang="zh-CN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</a:t>
            </a:r>
            <a:r>
              <a:rPr kumimoji="1" lang="en-US" altLang="zh-CN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endParaRPr kumimoji="1" lang="zh-CN" altLang="zh-CN" sz="2000" b="1" u="sng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a-----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二维数组的首地址，即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行的首地址</a:t>
            </a:r>
            <a:endParaRPr kumimoji="1" lang="zh-CN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-----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i+1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的首地址</a:t>
            </a:r>
            <a:endParaRPr kumimoji="1" lang="zh-CN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 *(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------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i+1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列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元素地址</a:t>
            </a:r>
            <a:endParaRPr kumimoji="1" lang="zh-CN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]+j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 *(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)+j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-----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i+1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行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j+1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列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的元素地址</a:t>
            </a:r>
            <a:endParaRPr kumimoji="1" lang="zh-CN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]+j)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 *(*(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)+j)  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][j]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74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74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74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74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build="allAtOnce"/>
      <p:bldP spid="17411" grpId="0"/>
      <p:bldP spid="17478" grpId="0" animBg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/>
          <p:nvPr/>
        </p:nvGrpSpPr>
        <p:grpSpPr bwMode="auto">
          <a:xfrm>
            <a:off x="595313" y="514350"/>
            <a:ext cx="1906587" cy="5753100"/>
            <a:chOff x="276" y="324"/>
            <a:chExt cx="1201" cy="3624"/>
          </a:xfrm>
        </p:grpSpPr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276" y="324"/>
              <a:ext cx="12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int  a[3][4];</a:t>
              </a:r>
              <a:endPara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44048" name="Group 4"/>
            <p:cNvGrpSpPr/>
            <p:nvPr/>
          </p:nvGrpSpPr>
          <p:grpSpPr bwMode="auto">
            <a:xfrm>
              <a:off x="456" y="715"/>
              <a:ext cx="677" cy="3233"/>
              <a:chOff x="1656" y="703"/>
              <a:chExt cx="677" cy="3233"/>
            </a:xfrm>
          </p:grpSpPr>
          <p:sp>
            <p:nvSpPr>
              <p:cNvPr id="44049" name="Rectangle 5"/>
              <p:cNvSpPr>
                <a:spLocks noChangeArrowheads="1"/>
              </p:cNvSpPr>
              <p:nvPr/>
            </p:nvSpPr>
            <p:spPr bwMode="auto">
              <a:xfrm>
                <a:off x="1656" y="703"/>
                <a:ext cx="629" cy="323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4050" name="Line 6"/>
              <p:cNvSpPr>
                <a:spLocks noChangeShapeType="1"/>
              </p:cNvSpPr>
              <p:nvPr/>
            </p:nvSpPr>
            <p:spPr bwMode="auto">
              <a:xfrm>
                <a:off x="1669" y="95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1" name="Line 7"/>
              <p:cNvSpPr>
                <a:spLocks noChangeShapeType="1"/>
              </p:cNvSpPr>
              <p:nvPr/>
            </p:nvSpPr>
            <p:spPr bwMode="auto">
              <a:xfrm>
                <a:off x="1659" y="122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2" name="Line 8"/>
              <p:cNvSpPr>
                <a:spLocks noChangeShapeType="1"/>
              </p:cNvSpPr>
              <p:nvPr/>
            </p:nvSpPr>
            <p:spPr bwMode="auto">
              <a:xfrm>
                <a:off x="1659" y="1778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3" name="Line 9"/>
              <p:cNvSpPr>
                <a:spLocks noChangeShapeType="1"/>
              </p:cNvSpPr>
              <p:nvPr/>
            </p:nvSpPr>
            <p:spPr bwMode="auto">
              <a:xfrm>
                <a:off x="1659" y="2054"/>
                <a:ext cx="62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4" name="Line 10"/>
              <p:cNvSpPr>
                <a:spLocks noChangeShapeType="1"/>
              </p:cNvSpPr>
              <p:nvPr/>
            </p:nvSpPr>
            <p:spPr bwMode="auto">
              <a:xfrm>
                <a:off x="1659" y="2329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5" name="Line 11"/>
              <p:cNvSpPr>
                <a:spLocks noChangeShapeType="1"/>
              </p:cNvSpPr>
              <p:nvPr/>
            </p:nvSpPr>
            <p:spPr bwMode="auto">
              <a:xfrm>
                <a:off x="1659" y="2880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6" name="Line 12"/>
              <p:cNvSpPr>
                <a:spLocks noChangeShapeType="1"/>
              </p:cNvSpPr>
              <p:nvPr/>
            </p:nvSpPr>
            <p:spPr bwMode="auto">
              <a:xfrm flipV="1">
                <a:off x="1659" y="3155"/>
                <a:ext cx="635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57" name="Line 13"/>
              <p:cNvSpPr>
                <a:spLocks noChangeShapeType="1"/>
              </p:cNvSpPr>
              <p:nvPr/>
            </p:nvSpPr>
            <p:spPr bwMode="auto">
              <a:xfrm>
                <a:off x="1659" y="3431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1765" y="704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a[0][0]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7" name="Text Box 15"/>
              <p:cNvSpPr txBox="1">
                <a:spLocks noChangeArrowheads="1"/>
              </p:cNvSpPr>
              <p:nvPr/>
            </p:nvSpPr>
            <p:spPr bwMode="auto">
              <a:xfrm>
                <a:off x="1765" y="974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a[0][1]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1765" y="1785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[0]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49" name="Text Box 17"/>
              <p:cNvSpPr txBox="1">
                <a:spLocks noChangeArrowheads="1"/>
              </p:cNvSpPr>
              <p:nvPr/>
            </p:nvSpPr>
            <p:spPr bwMode="auto">
              <a:xfrm>
                <a:off x="1765" y="2055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[1]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1765" y="2866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a[2]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[0]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1765" y="3137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a[2]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[1]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64" name="Line 20"/>
              <p:cNvSpPr>
                <a:spLocks noChangeShapeType="1"/>
              </p:cNvSpPr>
              <p:nvPr/>
            </p:nvSpPr>
            <p:spPr bwMode="auto">
              <a:xfrm>
                <a:off x="1659" y="1503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65" name="Line 21"/>
              <p:cNvSpPr>
                <a:spLocks noChangeShapeType="1"/>
              </p:cNvSpPr>
              <p:nvPr/>
            </p:nvSpPr>
            <p:spPr bwMode="auto">
              <a:xfrm>
                <a:off x="1659" y="2604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4066" name="Line 22"/>
              <p:cNvSpPr>
                <a:spLocks noChangeShapeType="1"/>
              </p:cNvSpPr>
              <p:nvPr/>
            </p:nvSpPr>
            <p:spPr bwMode="auto">
              <a:xfrm>
                <a:off x="1669" y="3707"/>
                <a:ext cx="6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1765" y="1244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a[0][2]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6" name="Text Box 24"/>
              <p:cNvSpPr txBox="1">
                <a:spLocks noChangeArrowheads="1"/>
              </p:cNvSpPr>
              <p:nvPr/>
            </p:nvSpPr>
            <p:spPr bwMode="auto">
              <a:xfrm>
                <a:off x="1765" y="1515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a[0][3]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7" name="Text Box 25"/>
              <p:cNvSpPr txBox="1">
                <a:spLocks noChangeArrowheads="1"/>
              </p:cNvSpPr>
              <p:nvPr/>
            </p:nvSpPr>
            <p:spPr bwMode="auto">
              <a:xfrm>
                <a:off x="1765" y="2326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[2]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8" name="Text Box 26"/>
              <p:cNvSpPr txBox="1">
                <a:spLocks noChangeArrowheads="1"/>
              </p:cNvSpPr>
              <p:nvPr/>
            </p:nvSpPr>
            <p:spPr bwMode="auto">
              <a:xfrm>
                <a:off x="1765" y="2596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[3]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1765" y="3407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a[2]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[2]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60" name="Text Box 28"/>
              <p:cNvSpPr txBox="1">
                <a:spLocks noChangeArrowheads="1"/>
              </p:cNvSpPr>
              <p:nvPr/>
            </p:nvSpPr>
            <p:spPr bwMode="auto">
              <a:xfrm>
                <a:off x="1765" y="3678"/>
                <a:ext cx="5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a[2]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[3]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5607050" y="3670300"/>
            <a:ext cx="35702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二维数组元素表示形式：</a:t>
            </a:r>
            <a:endParaRPr kumimoji="1" lang="zh-CN" altLang="en-US" sz="2400" b="1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a[1][2]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）*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(a[1]+2)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）*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(*(a+1)+2)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）*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(&amp;a[0][0]+1*4+2)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H="1">
            <a:off x="1916113" y="2847975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995613" y="858214"/>
            <a:ext cx="1823233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4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地址表示：</a:t>
            </a:r>
            <a:endParaRPr kumimoji="1" lang="zh-CN" altLang="en-US" sz="2400" b="1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(1)  </a:t>
            </a: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a+1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(2)  &amp;a[1][0]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(3) a[1]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(4) *(a+1)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8464" name="Group 32"/>
          <p:cNvGrpSpPr/>
          <p:nvPr/>
        </p:nvGrpSpPr>
        <p:grpSpPr bwMode="auto">
          <a:xfrm>
            <a:off x="5086351" y="1216025"/>
            <a:ext cx="1962151" cy="463550"/>
            <a:chOff x="3204" y="610"/>
            <a:chExt cx="1236" cy="292"/>
          </a:xfrm>
        </p:grpSpPr>
        <p:sp>
          <p:nvSpPr>
            <p:cNvPr id="44045" name="Line 33"/>
            <p:cNvSpPr>
              <a:spLocks noChangeShapeType="1"/>
            </p:cNvSpPr>
            <p:nvPr/>
          </p:nvSpPr>
          <p:spPr bwMode="auto">
            <a:xfrm flipH="1">
              <a:off x="3204" y="768"/>
              <a:ext cx="57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466" name="Text Box 34"/>
            <p:cNvSpPr txBox="1">
              <a:spLocks noChangeArrowheads="1"/>
            </p:cNvSpPr>
            <p:nvPr/>
          </p:nvSpPr>
          <p:spPr bwMode="auto">
            <a:xfrm>
              <a:off x="3744" y="610"/>
              <a:ext cx="69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行指针</a:t>
              </a:r>
              <a:endPara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467" name="Group 35"/>
          <p:cNvGrpSpPr/>
          <p:nvPr/>
        </p:nvGrpSpPr>
        <p:grpSpPr bwMode="auto">
          <a:xfrm>
            <a:off x="5257802" y="1676400"/>
            <a:ext cx="1219201" cy="1104900"/>
            <a:chOff x="3516" y="960"/>
            <a:chExt cx="768" cy="840"/>
          </a:xfrm>
        </p:grpSpPr>
        <p:sp>
          <p:nvSpPr>
            <p:cNvPr id="44043" name="AutoShape 36"/>
            <p:cNvSpPr/>
            <p:nvPr/>
          </p:nvSpPr>
          <p:spPr bwMode="auto">
            <a:xfrm>
              <a:off x="3516" y="960"/>
              <a:ext cx="48" cy="840"/>
            </a:xfrm>
            <a:prstGeom prst="rightBrace">
              <a:avLst>
                <a:gd name="adj1" fmla="val 145833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9" name="Text Box 37"/>
            <p:cNvSpPr txBox="1">
              <a:spLocks noChangeArrowheads="1"/>
            </p:cNvSpPr>
            <p:nvPr/>
          </p:nvSpPr>
          <p:spPr bwMode="auto">
            <a:xfrm>
              <a:off x="3588" y="1204"/>
              <a:ext cx="69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列指针</a:t>
              </a:r>
              <a:endPara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8470" name="Line 38"/>
          <p:cNvSpPr>
            <a:spLocks noChangeShapeType="1"/>
          </p:cNvSpPr>
          <p:nvPr/>
        </p:nvSpPr>
        <p:spPr bwMode="auto">
          <a:xfrm flipH="1">
            <a:off x="1916113" y="3729038"/>
            <a:ext cx="533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2824163" y="3658564"/>
            <a:ext cx="2634352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eaLnBrk="0" hangingPunct="0">
              <a:defRPr/>
            </a:pPr>
            <a:r>
              <a:rPr kumimoji="1" lang="zh-CN" altLang="en-US" sz="24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地址表示：</a:t>
            </a:r>
            <a:endParaRPr kumimoji="1" lang="zh-CN" altLang="en-US" sz="2400" b="1" u="sng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(1)  &amp;a[1][2]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(2) a[1]+2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(3) *(a+1)+2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(4)&amp;a[0][0]+1*4+2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611188" y="71438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二维数组的理解：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8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8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8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8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8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8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8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1" grpId="0" autoUpdateAnimBg="0" build="p"/>
      <p:bldP spid="18462" grpId="0" animBg="1"/>
      <p:bldP spid="18463" grpId="0" autoUpdateAnimBg="0" build="p"/>
      <p:bldP spid="18470" grpId="0" animBg="1"/>
      <p:bldP spid="18471" grpId="0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/>
          <p:nvPr/>
        </p:nvGrpSpPr>
        <p:grpSpPr bwMode="auto">
          <a:xfrm>
            <a:off x="555625" y="1052513"/>
            <a:ext cx="8416925" cy="3316287"/>
            <a:chOff x="116" y="622"/>
            <a:chExt cx="5485" cy="2089"/>
          </a:xfrm>
        </p:grpSpPr>
        <p:sp>
          <p:nvSpPr>
            <p:cNvPr id="19459" name="Rectangle 3"/>
            <p:cNvSpPr>
              <a:spLocks noChangeArrowheads="1"/>
            </p:cNvSpPr>
            <p:nvPr/>
          </p:nvSpPr>
          <p:spPr bwMode="auto">
            <a:xfrm>
              <a:off x="167" y="633"/>
              <a:ext cx="5434" cy="2078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endParaRPr kumimoji="1" lang="zh-CN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 useBgFill="1">
          <p:nvSpPr>
            <p:cNvPr id="45061" name="Line 4"/>
            <p:cNvSpPr>
              <a:spLocks noChangeShapeType="1"/>
            </p:cNvSpPr>
            <p:nvPr/>
          </p:nvSpPr>
          <p:spPr bwMode="auto">
            <a:xfrm>
              <a:off x="156" y="911"/>
              <a:ext cx="5434" cy="0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731" y="630"/>
              <a:ext cx="7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表示形式</a:t>
              </a:r>
              <a:endPara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3132" y="652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含义</a:t>
              </a:r>
              <a:endPara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4753" y="642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地址</a:t>
              </a:r>
              <a:endPara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 useBgFill="1">
          <p:nvSpPr>
            <p:cNvPr id="45065" name="Line 8"/>
            <p:cNvSpPr>
              <a:spLocks noChangeShapeType="1"/>
            </p:cNvSpPr>
            <p:nvPr/>
          </p:nvSpPr>
          <p:spPr bwMode="auto">
            <a:xfrm>
              <a:off x="4423" y="622"/>
              <a:ext cx="0" cy="2067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 useBgFill="1">
          <p:nvSpPr>
            <p:cNvPr id="45066" name="Line 9"/>
            <p:cNvSpPr>
              <a:spLocks noChangeShapeType="1"/>
            </p:cNvSpPr>
            <p:nvPr/>
          </p:nvSpPr>
          <p:spPr bwMode="auto">
            <a:xfrm>
              <a:off x="156" y="1222"/>
              <a:ext cx="5422" cy="0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588" y="930"/>
              <a:ext cx="2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391" y="963"/>
              <a:ext cx="19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二维数组名，数组首地址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190" y="1253"/>
              <a:ext cx="10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a[0],*(a+0),*a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 useBgFill="1">
          <p:nvSpPr>
            <p:cNvPr id="45070" name="Line 13"/>
            <p:cNvSpPr>
              <a:spLocks noChangeShapeType="1"/>
            </p:cNvSpPr>
            <p:nvPr/>
          </p:nvSpPr>
          <p:spPr bwMode="auto">
            <a:xfrm>
              <a:off x="156" y="1522"/>
              <a:ext cx="5434" cy="0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2391" y="1275"/>
              <a:ext cx="16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行第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列元素地址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 useBgFill="1">
          <p:nvSpPr>
            <p:cNvPr id="45072" name="Line 15"/>
            <p:cNvSpPr>
              <a:spLocks noChangeShapeType="1"/>
            </p:cNvSpPr>
            <p:nvPr/>
          </p:nvSpPr>
          <p:spPr bwMode="auto">
            <a:xfrm>
              <a:off x="167" y="1822"/>
              <a:ext cx="5434" cy="0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72" name="Text Box 16"/>
            <p:cNvSpPr txBox="1">
              <a:spLocks noChangeArrowheads="1"/>
            </p:cNvSpPr>
            <p:nvPr/>
          </p:nvSpPr>
          <p:spPr bwMode="auto">
            <a:xfrm>
              <a:off x="444" y="1519"/>
              <a:ext cx="3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a+1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73" name="Text Box 17"/>
            <p:cNvSpPr txBox="1">
              <a:spLocks noChangeArrowheads="1"/>
            </p:cNvSpPr>
            <p:nvPr/>
          </p:nvSpPr>
          <p:spPr bwMode="auto">
            <a:xfrm>
              <a:off x="2405" y="1563"/>
              <a:ext cx="104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行首地址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 useBgFill="1">
          <p:nvSpPr>
            <p:cNvPr id="45075" name="Line 18"/>
            <p:cNvSpPr>
              <a:spLocks noChangeShapeType="1"/>
            </p:cNvSpPr>
            <p:nvPr/>
          </p:nvSpPr>
          <p:spPr bwMode="auto">
            <a:xfrm>
              <a:off x="178" y="2100"/>
              <a:ext cx="5423" cy="0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75" name="Text Box 19"/>
            <p:cNvSpPr txBox="1">
              <a:spLocks noChangeArrowheads="1"/>
            </p:cNvSpPr>
            <p:nvPr/>
          </p:nvSpPr>
          <p:spPr bwMode="auto">
            <a:xfrm>
              <a:off x="237" y="1853"/>
              <a:ext cx="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a[1],*(a+1)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2391" y="1815"/>
              <a:ext cx="16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行第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列元素地址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 useBgFill="1">
          <p:nvSpPr>
            <p:cNvPr id="45078" name="Line 21"/>
            <p:cNvSpPr>
              <a:spLocks noChangeShapeType="1"/>
            </p:cNvSpPr>
            <p:nvPr/>
          </p:nvSpPr>
          <p:spPr bwMode="auto">
            <a:xfrm>
              <a:off x="167" y="2389"/>
              <a:ext cx="5434" cy="0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478" name="Text Box 22"/>
            <p:cNvSpPr txBox="1">
              <a:spLocks noChangeArrowheads="1"/>
            </p:cNvSpPr>
            <p:nvPr/>
          </p:nvSpPr>
          <p:spPr bwMode="auto">
            <a:xfrm>
              <a:off x="163" y="2130"/>
              <a:ext cx="18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a[1]+2,*(a+1)+2,&amp;a[1][2]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79" name="Text Box 23"/>
            <p:cNvSpPr txBox="1">
              <a:spLocks noChangeArrowheads="1"/>
            </p:cNvSpPr>
            <p:nvPr/>
          </p:nvSpPr>
          <p:spPr bwMode="auto">
            <a:xfrm>
              <a:off x="2391" y="2116"/>
              <a:ext cx="16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行第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列元素地址</a:t>
              </a:r>
              <a:endPara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116" y="2427"/>
              <a:ext cx="2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*(a[1]+2),*(*(a+1)+2), a[1][2]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1" name="Text Box 25"/>
            <p:cNvSpPr txBox="1">
              <a:spLocks noChangeArrowheads="1"/>
            </p:cNvSpPr>
            <p:nvPr/>
          </p:nvSpPr>
          <p:spPr bwMode="auto">
            <a:xfrm>
              <a:off x="2394" y="2412"/>
              <a:ext cx="14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行第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3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列</a:t>
              </a:r>
              <a:r>
                <a:rPr kumimoji="1" lang="zh-CN" altLang="en-US" sz="20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元素值</a:t>
              </a:r>
              <a:endPara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2" name="Text Box 26"/>
            <p:cNvSpPr txBox="1">
              <a:spLocks noChangeArrowheads="1"/>
            </p:cNvSpPr>
            <p:nvPr/>
          </p:nvSpPr>
          <p:spPr bwMode="auto">
            <a:xfrm>
              <a:off x="4760" y="953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2000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3" name="Text Box 27"/>
            <p:cNvSpPr txBox="1">
              <a:spLocks noChangeArrowheads="1"/>
            </p:cNvSpPr>
            <p:nvPr/>
          </p:nvSpPr>
          <p:spPr bwMode="auto">
            <a:xfrm>
              <a:off x="4760" y="1227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2000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4" name="Text Box 28"/>
            <p:cNvSpPr txBox="1">
              <a:spLocks noChangeArrowheads="1"/>
            </p:cNvSpPr>
            <p:nvPr/>
          </p:nvSpPr>
          <p:spPr bwMode="auto">
            <a:xfrm>
              <a:off x="4760" y="1516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2008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5" name="Text Box 29"/>
            <p:cNvSpPr txBox="1">
              <a:spLocks noChangeArrowheads="1"/>
            </p:cNvSpPr>
            <p:nvPr/>
          </p:nvSpPr>
          <p:spPr bwMode="auto">
            <a:xfrm>
              <a:off x="4760" y="1804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2008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6" name="Text Box 30"/>
            <p:cNvSpPr txBox="1">
              <a:spLocks noChangeArrowheads="1"/>
            </p:cNvSpPr>
            <p:nvPr/>
          </p:nvSpPr>
          <p:spPr bwMode="auto">
            <a:xfrm>
              <a:off x="4760" y="2071"/>
              <a:ext cx="4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2012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87" name="Text Box 31"/>
            <p:cNvSpPr txBox="1">
              <a:spLocks noChangeArrowheads="1"/>
            </p:cNvSpPr>
            <p:nvPr/>
          </p:nvSpPr>
          <p:spPr bwMode="auto">
            <a:xfrm>
              <a:off x="4763" y="2419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13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 useBgFill="1">
          <p:nvSpPr>
            <p:cNvPr id="45089" name="Line 32"/>
            <p:cNvSpPr>
              <a:spLocks noChangeShapeType="1"/>
            </p:cNvSpPr>
            <p:nvPr/>
          </p:nvSpPr>
          <p:spPr bwMode="auto">
            <a:xfrm>
              <a:off x="2311" y="622"/>
              <a:ext cx="0" cy="2078"/>
            </a:xfrm>
            <a:prstGeom prst="line">
              <a:avLst/>
            </a:prstGeom>
            <a:ln w="9525">
              <a:solidFill>
                <a:schemeClr val="tx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611188" y="260350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二维数组的理解：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717" y="116051"/>
            <a:ext cx="8939283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1 </a:t>
            </a:r>
            <a:r>
              <a:rPr lang="zh-CN" altLang="en-US" sz="2400" dirty="0"/>
              <a:t>写一个函数求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列整形数组</a:t>
            </a:r>
            <a:r>
              <a:rPr lang="en-US" altLang="zh-CN" sz="2400" dirty="0"/>
              <a:t>A</a:t>
            </a:r>
            <a:r>
              <a:rPr lang="zh-CN" altLang="en-US" sz="2400" dirty="0"/>
              <a:t>的转置矩阵     ，其中</a:t>
            </a:r>
            <a:r>
              <a:rPr lang="en-US" altLang="zh-CN" sz="2400" dirty="0" err="1"/>
              <a:t>m,n</a:t>
            </a:r>
            <a:r>
              <a:rPr lang="zh-CN" altLang="en-US" sz="2400" dirty="0"/>
              <a:t>均不大于</a:t>
            </a:r>
            <a:r>
              <a:rPr lang="en-US" altLang="zh-CN" sz="2400" dirty="0"/>
              <a:t>10</a:t>
            </a:r>
            <a:r>
              <a:rPr lang="zh-CN" altLang="en-US" sz="2400" dirty="0"/>
              <a:t>，由用户从键盘输入。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705600" y="108206"/>
          <a:ext cx="343966" cy="423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Equation" r:id="rId1" imgW="3962400" imgH="4876800" progId="Equation.DSMT4">
                  <p:embed/>
                </p:oleObj>
              </mc:Choice>
              <mc:Fallback>
                <p:oleObj name="Equation" r:id="rId1" imgW="3962400" imgH="4876800" progId="Equation.DSMT4">
                  <p:embed/>
                  <p:pic>
                    <p:nvPicPr>
                      <p:cNvPr id="0" name="图片 10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5600" y="108206"/>
                        <a:ext cx="343966" cy="423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55068" y="2854701"/>
          <a:ext cx="1508090" cy="734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11887200" imgH="5791200" progId="Equation.DSMT4">
                  <p:embed/>
                </p:oleObj>
              </mc:Choice>
              <mc:Fallback>
                <p:oleObj name="Equation" r:id="rId3" imgW="11887200" imgH="5791200" progId="Equation.DSMT4">
                  <p:embed/>
                  <p:pic>
                    <p:nvPicPr>
                      <p:cNvPr id="0" name="图片 10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068" y="2854701"/>
                        <a:ext cx="1508090" cy="734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6200" y="10487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211803" y="147735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48000" y="1485791"/>
            <a:ext cx="327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二维数组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A[10][10]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211126" y="223966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048000" y="2219228"/>
            <a:ext cx="5888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Void Transpose (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</a:rPr>
              <a:t> A[][10],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</a:t>
            </a:r>
            <a:endParaRPr lang="zh-CN" altLang="en-US" sz="2400" b="1" dirty="0"/>
          </a:p>
        </p:txBody>
      </p:sp>
      <p:pic>
        <p:nvPicPr>
          <p:cNvPr id="1031" name="Picture 7" descr="https://bkimg.cdn.bcebos.com/pic/a2cc7cd98d1001e9f74582c7b20e7bec55e797f9?x-bce-process=image/resize,m_lfit,w_220,h_220,limit_1/format,f_aut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67" y="3959132"/>
            <a:ext cx="2827081" cy="142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bkimg.cdn.bcebos.com/pic/cb8065380cd791232c8704bca7345982b3b78097?x-bce-process=image/watermark,image_d2F0ZXIvYmFpa2U3Mg==,g_7,xp_5,yp_5/format,f_aut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872" y="3945507"/>
            <a:ext cx="2971800" cy="1417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1445368" y="3785324"/>
            <a:ext cx="2819400" cy="1905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/>
          <p:cNvSpPr txBox="1"/>
          <p:nvPr/>
        </p:nvSpPr>
        <p:spPr>
          <a:xfrm>
            <a:off x="1188417" y="300015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算法思路：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421463" y="3025212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注意循环中下标的取值范围</a:t>
            </a:r>
            <a:endParaRPr lang="zh-CN" altLang="en-US" sz="2400" b="1" dirty="0"/>
          </a:p>
        </p:txBody>
      </p:sp>
      <p:sp>
        <p:nvSpPr>
          <p:cNvPr id="15" name="右箭头 14"/>
          <p:cNvSpPr/>
          <p:nvPr/>
        </p:nvSpPr>
        <p:spPr bwMode="auto">
          <a:xfrm>
            <a:off x="4200115" y="4481828"/>
            <a:ext cx="748437" cy="3810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6" grpId="0"/>
      <p:bldP spid="14" grpId="0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 descr="信纸"/>
          <p:cNvSpPr>
            <a:spLocks noChangeArrowheads="1"/>
          </p:cNvSpPr>
          <p:nvPr/>
        </p:nvSpPr>
        <p:spPr bwMode="auto">
          <a:xfrm>
            <a:off x="0" y="149256"/>
            <a:ext cx="840105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指向二维数组的指针变量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的定义格式： </a:t>
            </a:r>
            <a:endParaRPr kumimoji="1"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1230313" y="1312863"/>
            <a:ext cx="6556375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数据类型符 （*指针变量名）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8" name="AutoShape 8"/>
          <p:cNvSpPr>
            <a:spLocks noChangeArrowheads="1"/>
          </p:cNvSpPr>
          <p:nvPr/>
        </p:nvSpPr>
        <p:spPr bwMode="auto">
          <a:xfrm>
            <a:off x="5881688" y="2133600"/>
            <a:ext cx="2957512" cy="719138"/>
          </a:xfrm>
          <a:prstGeom prst="wedgeRoundRectCallout">
            <a:avLst>
              <a:gd name="adj1" fmla="val -45060"/>
              <a:gd name="adj2" fmla="val -11181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二维数组第二维的大小（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列的大小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000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000">
              <a:solidFill>
                <a:srgbClr val="CC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89" name="AutoShape 9"/>
          <p:cNvSpPr>
            <a:spLocks noChangeArrowheads="1"/>
          </p:cNvSpPr>
          <p:nvPr/>
        </p:nvSpPr>
        <p:spPr bwMode="auto">
          <a:xfrm>
            <a:off x="3492500" y="2133600"/>
            <a:ext cx="2232025" cy="431800"/>
          </a:xfrm>
          <a:prstGeom prst="wedgeRoundRectCallout">
            <a:avLst>
              <a:gd name="adj1" fmla="val -43458"/>
              <a:gd name="adj2" fmla="val -15294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括号不能省</a:t>
            </a:r>
            <a:endParaRPr kumimoji="1" lang="zh-CN" altLang="en-US" sz="2000">
              <a:solidFill>
                <a:srgbClr val="CC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490" name="Text Box 10" descr="信纸"/>
          <p:cNvSpPr txBox="1">
            <a:spLocks noChangeArrowheads="1"/>
          </p:cNvSpPr>
          <p:nvPr/>
        </p:nvSpPr>
        <p:spPr bwMode="auto">
          <a:xfrm>
            <a:off x="2339975" y="3068638"/>
            <a:ext cx="3744913" cy="195580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a[2][3];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int (*p)[3];   (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int *p[3];      (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hangingPunct="0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 int (*p)(2);   (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 animBg="1"/>
      <p:bldP spid="20488" grpId="0" animBg="1"/>
      <p:bldP spid="20489" grpId="0" animBg="1"/>
      <p:bldP spid="20490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11188" y="188913"/>
            <a:ext cx="82819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【</a:t>
            </a:r>
            <a:r>
              <a:rPr lang="zh-CN" altLang="en-US" sz="240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40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】</a:t>
            </a:r>
            <a:r>
              <a:rPr lang="zh-CN" altLang="en-US" sz="240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利用指向二维数组的指针变量对二维数组的引用。</a:t>
            </a:r>
            <a:endParaRPr lang="zh-CN" altLang="en-US" sz="240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1510" name="Text Box 6" descr="信纸"/>
          <p:cNvSpPr txBox="1">
            <a:spLocks noChangeArrowheads="1"/>
          </p:cNvSpPr>
          <p:nvPr/>
        </p:nvSpPr>
        <p:spPr bwMode="auto">
          <a:xfrm>
            <a:off x="569913" y="750888"/>
            <a:ext cx="3786187" cy="58610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main ( )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short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a[2][3] = {{1, 2, 3},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{4, 5, 6}};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short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(*p)[3];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short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j;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 = a; 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0;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&lt; 2;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++)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for (j = 0; j &lt; 3; j++)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("a[%d][%d] = %d ",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j, p[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][j] 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("\n");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p++;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(j = 0; j &lt; 3; j++)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("%d  ", p[0][j]);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1511" name="Group 7"/>
          <p:cNvGrpSpPr/>
          <p:nvPr/>
        </p:nvGrpSpPr>
        <p:grpSpPr bwMode="auto">
          <a:xfrm>
            <a:off x="4329113" y="1089025"/>
            <a:ext cx="2806700" cy="3771900"/>
            <a:chOff x="3532" y="1575"/>
            <a:chExt cx="1768" cy="2376"/>
          </a:xfrm>
        </p:grpSpPr>
        <p:grpSp>
          <p:nvGrpSpPr>
            <p:cNvPr id="47138" name="Group 8"/>
            <p:cNvGrpSpPr/>
            <p:nvPr/>
          </p:nvGrpSpPr>
          <p:grpSpPr bwMode="auto">
            <a:xfrm>
              <a:off x="4364" y="1575"/>
              <a:ext cx="936" cy="2376"/>
              <a:chOff x="4157" y="1008"/>
              <a:chExt cx="936" cy="2376"/>
            </a:xfrm>
          </p:grpSpPr>
          <p:grpSp>
            <p:nvGrpSpPr>
              <p:cNvPr id="47160" name="Group 9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47177" name="AutoShape 10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47178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9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0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1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2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3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4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5" name="Line 18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86" name="Line 19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47161" name="Group 20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47170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1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2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3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4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5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76" name="Line 27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  <p:grpSp>
            <p:nvGrpSpPr>
              <p:cNvPr id="47162" name="Group 28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47163" name="Line 29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64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65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66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67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68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  <p:sp>
              <p:nvSpPr>
                <p:cNvPr id="47169" name="Line 35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hangingPunct="0"/>
                  <a:endParaRPr lang="zh-CN" altLang="en-US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p:grpSp>
        </p:grpSp>
        <p:grpSp>
          <p:nvGrpSpPr>
            <p:cNvPr id="47139" name="Group 36"/>
            <p:cNvGrpSpPr/>
            <p:nvPr/>
          </p:nvGrpSpPr>
          <p:grpSpPr bwMode="auto">
            <a:xfrm>
              <a:off x="3801" y="1870"/>
              <a:ext cx="733" cy="1394"/>
              <a:chOff x="3819" y="1870"/>
              <a:chExt cx="733" cy="1394"/>
            </a:xfrm>
          </p:grpSpPr>
          <p:sp>
            <p:nvSpPr>
              <p:cNvPr id="21541" name="Text Box 37"/>
              <p:cNvSpPr txBox="1">
                <a:spLocks noChangeArrowheads="1"/>
              </p:cNvSpPr>
              <p:nvPr/>
            </p:nvSpPr>
            <p:spPr bwMode="auto">
              <a:xfrm>
                <a:off x="3968" y="1870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42" name="Text Box 38"/>
              <p:cNvSpPr txBox="1">
                <a:spLocks noChangeArrowheads="1"/>
              </p:cNvSpPr>
              <p:nvPr/>
            </p:nvSpPr>
            <p:spPr bwMode="auto">
              <a:xfrm>
                <a:off x="3968" y="2096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43" name="Text Box 39"/>
              <p:cNvSpPr txBox="1">
                <a:spLocks noChangeArrowheads="1"/>
              </p:cNvSpPr>
              <p:nvPr/>
            </p:nvSpPr>
            <p:spPr bwMode="auto">
              <a:xfrm>
                <a:off x="3968" y="2322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44" name="Text Box 40"/>
              <p:cNvSpPr txBox="1">
                <a:spLocks noChangeArrowheads="1"/>
              </p:cNvSpPr>
              <p:nvPr/>
            </p:nvSpPr>
            <p:spPr bwMode="auto">
              <a:xfrm>
                <a:off x="3968" y="2548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45" name="Text Box 41"/>
              <p:cNvSpPr txBox="1">
                <a:spLocks noChangeArrowheads="1"/>
              </p:cNvSpPr>
              <p:nvPr/>
            </p:nvSpPr>
            <p:spPr bwMode="auto">
              <a:xfrm>
                <a:off x="3819" y="2770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2008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46" name="Text Box 42"/>
              <p:cNvSpPr txBox="1">
                <a:spLocks noChangeArrowheads="1"/>
              </p:cNvSpPr>
              <p:nvPr/>
            </p:nvSpPr>
            <p:spPr bwMode="auto">
              <a:xfrm>
                <a:off x="3820" y="3014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47140" name="Group 43"/>
            <p:cNvGrpSpPr/>
            <p:nvPr/>
          </p:nvGrpSpPr>
          <p:grpSpPr bwMode="auto">
            <a:xfrm>
              <a:off x="3532" y="1960"/>
              <a:ext cx="437" cy="545"/>
              <a:chOff x="3532" y="1960"/>
              <a:chExt cx="437" cy="545"/>
            </a:xfrm>
          </p:grpSpPr>
          <p:sp>
            <p:nvSpPr>
              <p:cNvPr id="47152" name="AutoShape 44"/>
              <p:cNvSpPr/>
              <p:nvPr/>
            </p:nvSpPr>
            <p:spPr bwMode="auto">
              <a:xfrm>
                <a:off x="3878" y="1960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49" name="Text Box 45"/>
              <p:cNvSpPr txBox="1">
                <a:spLocks noChangeArrowheads="1"/>
              </p:cNvSpPr>
              <p:nvPr/>
            </p:nvSpPr>
            <p:spPr bwMode="auto">
              <a:xfrm>
                <a:off x="3532" y="207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7141" name="Group 46"/>
            <p:cNvGrpSpPr/>
            <p:nvPr/>
          </p:nvGrpSpPr>
          <p:grpSpPr bwMode="auto">
            <a:xfrm>
              <a:off x="3533" y="2636"/>
              <a:ext cx="437" cy="545"/>
              <a:chOff x="3532" y="1960"/>
              <a:chExt cx="437" cy="545"/>
            </a:xfrm>
          </p:grpSpPr>
          <p:sp>
            <p:nvSpPr>
              <p:cNvPr id="47150" name="AutoShape 47"/>
              <p:cNvSpPr/>
              <p:nvPr/>
            </p:nvSpPr>
            <p:spPr bwMode="auto">
              <a:xfrm>
                <a:off x="3878" y="1960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52" name="Text Box 48"/>
              <p:cNvSpPr txBox="1">
                <a:spLocks noChangeArrowheads="1"/>
              </p:cNvSpPr>
              <p:nvPr/>
            </p:nvSpPr>
            <p:spPr bwMode="auto">
              <a:xfrm>
                <a:off x="3532" y="207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endPara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53" name="Text Box 49"/>
            <p:cNvSpPr txBox="1">
              <a:spLocks noChangeArrowheads="1"/>
            </p:cNvSpPr>
            <p:nvPr/>
          </p:nvSpPr>
          <p:spPr bwMode="auto">
            <a:xfrm>
              <a:off x="4603" y="1598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 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47143" name="Group 50"/>
            <p:cNvGrpSpPr/>
            <p:nvPr/>
          </p:nvGrpSpPr>
          <p:grpSpPr bwMode="auto">
            <a:xfrm>
              <a:off x="4404" y="1842"/>
              <a:ext cx="824" cy="1403"/>
              <a:chOff x="4559" y="1851"/>
              <a:chExt cx="708" cy="1403"/>
            </a:xfrm>
          </p:grpSpPr>
          <p:sp>
            <p:nvSpPr>
              <p:cNvPr id="21555" name="Text Box 51"/>
              <p:cNvSpPr txBox="1">
                <a:spLocks noChangeArrowheads="1"/>
              </p:cNvSpPr>
              <p:nvPr/>
            </p:nvSpPr>
            <p:spPr bwMode="auto">
              <a:xfrm>
                <a:off x="4559" y="1851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[0]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6" name="Text Box 52"/>
              <p:cNvSpPr txBox="1">
                <a:spLocks noChangeArrowheads="1"/>
              </p:cNvSpPr>
              <p:nvPr/>
            </p:nvSpPr>
            <p:spPr bwMode="auto">
              <a:xfrm>
                <a:off x="4569" y="2086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[1]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7" name="Text Box 53"/>
              <p:cNvSpPr txBox="1">
                <a:spLocks noChangeArrowheads="1"/>
              </p:cNvSpPr>
              <p:nvPr/>
            </p:nvSpPr>
            <p:spPr bwMode="auto">
              <a:xfrm>
                <a:off x="4578" y="2302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[2]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8" name="Text Box 54"/>
              <p:cNvSpPr txBox="1">
                <a:spLocks noChangeArrowheads="1"/>
              </p:cNvSpPr>
              <p:nvPr/>
            </p:nvSpPr>
            <p:spPr bwMode="auto">
              <a:xfrm>
                <a:off x="4587" y="2536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[0]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9" name="Text Box 55"/>
              <p:cNvSpPr txBox="1">
                <a:spLocks noChangeArrowheads="1"/>
              </p:cNvSpPr>
              <p:nvPr/>
            </p:nvSpPr>
            <p:spPr bwMode="auto">
              <a:xfrm>
                <a:off x="4587" y="2761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[1]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5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60" name="Text Box 56"/>
              <p:cNvSpPr txBox="1">
                <a:spLocks noChangeArrowheads="1"/>
              </p:cNvSpPr>
              <p:nvPr/>
            </p:nvSpPr>
            <p:spPr bwMode="auto">
              <a:xfrm>
                <a:off x="4587" y="3004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[2]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6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561" name="Group 57"/>
          <p:cNvGrpSpPr/>
          <p:nvPr/>
        </p:nvGrpSpPr>
        <p:grpSpPr bwMode="auto">
          <a:xfrm>
            <a:off x="7569200" y="2154238"/>
            <a:ext cx="1238250" cy="865187"/>
            <a:chOff x="4822" y="1933"/>
            <a:chExt cx="780" cy="545"/>
          </a:xfrm>
        </p:grpSpPr>
        <p:grpSp>
          <p:nvGrpSpPr>
            <p:cNvPr id="47132" name="Group 58"/>
            <p:cNvGrpSpPr/>
            <p:nvPr/>
          </p:nvGrpSpPr>
          <p:grpSpPr bwMode="auto">
            <a:xfrm>
              <a:off x="4830" y="1933"/>
              <a:ext cx="772" cy="545"/>
              <a:chOff x="4830" y="1933"/>
              <a:chExt cx="590" cy="545"/>
            </a:xfrm>
          </p:grpSpPr>
          <p:sp>
            <p:nvSpPr>
              <p:cNvPr id="47136" name="Rectangle 59"/>
              <p:cNvSpPr>
                <a:spLocks noChangeArrowheads="1"/>
              </p:cNvSpPr>
              <p:nvPr/>
            </p:nvSpPr>
            <p:spPr bwMode="auto">
              <a:xfrm>
                <a:off x="4830" y="1933"/>
                <a:ext cx="590" cy="545"/>
              </a:xfrm>
              <a:prstGeom prst="rect">
                <a:avLst/>
              </a:prstGeom>
              <a:solidFill>
                <a:srgbClr val="CCFFFF"/>
              </a:solidFill>
              <a:ln w="28575" algn="ctr">
                <a:solidFill>
                  <a:schemeClr val="tx1"/>
                </a:solidFill>
                <a:prstDash val="sysDot"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7137" name="Line 60"/>
              <p:cNvSpPr>
                <a:spLocks noChangeShapeType="1"/>
              </p:cNvSpPr>
              <p:nvPr/>
            </p:nvSpPr>
            <p:spPr bwMode="auto">
              <a:xfrm>
                <a:off x="4830" y="2187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grpSp>
          <p:nvGrpSpPr>
            <p:cNvPr id="47133" name="Group 61"/>
            <p:cNvGrpSpPr/>
            <p:nvPr/>
          </p:nvGrpSpPr>
          <p:grpSpPr bwMode="auto">
            <a:xfrm>
              <a:off x="4822" y="1961"/>
              <a:ext cx="779" cy="483"/>
              <a:chOff x="4831" y="1952"/>
              <a:chExt cx="779" cy="483"/>
            </a:xfrm>
          </p:grpSpPr>
          <p:sp>
            <p:nvSpPr>
              <p:cNvPr id="21566" name="Text Box 62"/>
              <p:cNvSpPr txBox="1">
                <a:spLocks noChangeArrowheads="1"/>
              </p:cNvSpPr>
              <p:nvPr/>
            </p:nvSpPr>
            <p:spPr bwMode="auto">
              <a:xfrm>
                <a:off x="4839" y="1952"/>
                <a:ext cx="7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a[0]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sz="20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2000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)</a:t>
                </a:r>
                <a:endPara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567" name="Text Box 63"/>
              <p:cNvSpPr txBox="1">
                <a:spLocks noChangeArrowheads="1"/>
              </p:cNvSpPr>
              <p:nvPr/>
            </p:nvSpPr>
            <p:spPr bwMode="auto">
              <a:xfrm>
                <a:off x="4831" y="2223"/>
                <a:ext cx="77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a[1]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(</a:t>
                </a:r>
                <a:r>
                  <a:rPr kumimoji="1" lang="en-US" altLang="zh-CN" sz="20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2006</a:t>
                </a:r>
                <a:r>
                  <a: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)</a:t>
                </a:r>
                <a:endPara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568" name="Group 64"/>
          <p:cNvGrpSpPr/>
          <p:nvPr/>
        </p:nvGrpSpPr>
        <p:grpSpPr bwMode="auto">
          <a:xfrm>
            <a:off x="7121525" y="1665288"/>
            <a:ext cx="576263" cy="719137"/>
            <a:chOff x="4468" y="1616"/>
            <a:chExt cx="363" cy="453"/>
          </a:xfrm>
        </p:grpSpPr>
        <p:sp>
          <p:nvSpPr>
            <p:cNvPr id="47129" name="Line 65"/>
            <p:cNvSpPr>
              <a:spLocks noChangeShapeType="1"/>
            </p:cNvSpPr>
            <p:nvPr/>
          </p:nvSpPr>
          <p:spPr bwMode="auto">
            <a:xfrm flipH="1">
              <a:off x="4468" y="1616"/>
              <a:ext cx="1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7130" name="Line 66"/>
            <p:cNvSpPr>
              <a:spLocks noChangeShapeType="1"/>
            </p:cNvSpPr>
            <p:nvPr/>
          </p:nvSpPr>
          <p:spPr bwMode="auto">
            <a:xfrm>
              <a:off x="4604" y="1616"/>
              <a:ext cx="0" cy="45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47131" name="Line 67"/>
            <p:cNvSpPr>
              <a:spLocks noChangeShapeType="1"/>
            </p:cNvSpPr>
            <p:nvPr/>
          </p:nvSpPr>
          <p:spPr bwMode="auto">
            <a:xfrm>
              <a:off x="4604" y="2069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21572" name="Line 68"/>
          <p:cNvSpPr>
            <a:spLocks noChangeShapeType="1"/>
          </p:cNvSpPr>
          <p:nvPr/>
        </p:nvSpPr>
        <p:spPr bwMode="auto">
          <a:xfrm flipH="1">
            <a:off x="7135813" y="2744788"/>
            <a:ext cx="5032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endParaRPr lang="zh-CN" altLang="en-US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573" name="AutoShape 69"/>
          <p:cNvSpPr>
            <a:spLocks noChangeArrowheads="1"/>
          </p:cNvSpPr>
          <p:nvPr/>
        </p:nvSpPr>
        <p:spPr bwMode="auto">
          <a:xfrm>
            <a:off x="6732588" y="3824288"/>
            <a:ext cx="2087562" cy="360362"/>
          </a:xfrm>
          <a:prstGeom prst="wedgeRoundRectCallout">
            <a:avLst>
              <a:gd name="adj1" fmla="val -648"/>
              <a:gd name="adj2" fmla="val -28920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看成一维数组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1574" name="Group 70"/>
          <p:cNvGrpSpPr/>
          <p:nvPr/>
        </p:nvGrpSpPr>
        <p:grpSpPr bwMode="auto">
          <a:xfrm>
            <a:off x="7272338" y="2730500"/>
            <a:ext cx="1871662" cy="2447925"/>
            <a:chOff x="4581" y="2287"/>
            <a:chExt cx="1179" cy="1542"/>
          </a:xfrm>
        </p:grpSpPr>
        <p:sp>
          <p:nvSpPr>
            <p:cNvPr id="47125" name="Line 71"/>
            <p:cNvSpPr>
              <a:spLocks noChangeShapeType="1"/>
            </p:cNvSpPr>
            <p:nvPr/>
          </p:nvSpPr>
          <p:spPr bwMode="auto">
            <a:xfrm flipH="1">
              <a:off x="5556" y="2296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hangingPunct="0"/>
              <a:endParaRPr lang="zh-CN" alt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grpSp>
          <p:nvGrpSpPr>
            <p:cNvPr id="47126" name="Group 72"/>
            <p:cNvGrpSpPr/>
            <p:nvPr/>
          </p:nvGrpSpPr>
          <p:grpSpPr bwMode="auto">
            <a:xfrm>
              <a:off x="4581" y="2287"/>
              <a:ext cx="1179" cy="1542"/>
              <a:chOff x="4581" y="2287"/>
              <a:chExt cx="1179" cy="1542"/>
            </a:xfrm>
          </p:grpSpPr>
          <p:sp>
            <p:nvSpPr>
              <p:cNvPr id="47127" name="Line 73"/>
              <p:cNvSpPr>
                <a:spLocks noChangeShapeType="1"/>
              </p:cNvSpPr>
              <p:nvPr/>
            </p:nvSpPr>
            <p:spPr bwMode="auto">
              <a:xfrm>
                <a:off x="5706" y="2287"/>
                <a:ext cx="0" cy="15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21578" name="Text Box 74"/>
              <p:cNvSpPr txBox="1">
                <a:spLocks noChangeArrowheads="1"/>
              </p:cNvSpPr>
              <p:nvPr/>
            </p:nvSpPr>
            <p:spPr bwMode="auto">
              <a:xfrm>
                <a:off x="4581" y="3612"/>
                <a:ext cx="11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kumimoji="1" lang="en-US" altLang="zh-CN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p++</a:t>
                </a:r>
                <a:r>
                  <a:rPr kumimoji="1" lang="zh-CN" altLang="en-US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后</a:t>
                </a:r>
                <a:r>
                  <a:rPr kumimoji="1" lang="en-US" altLang="zh-CN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的指向</a:t>
                </a:r>
                <a:endParaRPr kumimoji="1" lang="zh-CN" altLang="en-US" sz="2000" b="1" dirty="0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1579" name="Group 75"/>
          <p:cNvGrpSpPr/>
          <p:nvPr/>
        </p:nvGrpSpPr>
        <p:grpSpPr bwMode="auto">
          <a:xfrm>
            <a:off x="6948488" y="1016000"/>
            <a:ext cx="2087562" cy="1296988"/>
            <a:chOff x="4377" y="1207"/>
            <a:chExt cx="1315" cy="817"/>
          </a:xfrm>
        </p:grpSpPr>
        <p:grpSp>
          <p:nvGrpSpPr>
            <p:cNvPr id="47120" name="Group 76"/>
            <p:cNvGrpSpPr/>
            <p:nvPr/>
          </p:nvGrpSpPr>
          <p:grpSpPr bwMode="auto">
            <a:xfrm>
              <a:off x="4377" y="1434"/>
              <a:ext cx="1315" cy="590"/>
              <a:chOff x="4377" y="1434"/>
              <a:chExt cx="1315" cy="590"/>
            </a:xfrm>
          </p:grpSpPr>
          <p:sp>
            <p:nvSpPr>
              <p:cNvPr id="47122" name="Line 77"/>
              <p:cNvSpPr>
                <a:spLocks noChangeShapeType="1"/>
              </p:cNvSpPr>
              <p:nvPr/>
            </p:nvSpPr>
            <p:spPr bwMode="auto">
              <a:xfrm>
                <a:off x="4377" y="1434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7123" name="Line 78"/>
              <p:cNvSpPr>
                <a:spLocks noChangeShapeType="1"/>
              </p:cNvSpPr>
              <p:nvPr/>
            </p:nvSpPr>
            <p:spPr bwMode="auto">
              <a:xfrm flipH="1">
                <a:off x="5556" y="2024"/>
                <a:ext cx="1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7124" name="Line 79"/>
              <p:cNvSpPr>
                <a:spLocks noChangeShapeType="1"/>
              </p:cNvSpPr>
              <p:nvPr/>
            </p:nvSpPr>
            <p:spPr bwMode="auto">
              <a:xfrm>
                <a:off x="5688" y="1434"/>
                <a:ext cx="0" cy="58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21584" name="Text Box 80"/>
            <p:cNvSpPr txBox="1">
              <a:spLocks noChangeArrowheads="1"/>
            </p:cNvSpPr>
            <p:nvPr/>
          </p:nvSpPr>
          <p:spPr bwMode="auto">
            <a:xfrm>
              <a:off x="4921" y="1207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 dirty="0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 = a</a:t>
              </a:r>
              <a:endParaRPr kumimoji="1" lang="en-US" altLang="zh-CN" sz="20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585" name="Text Box 81"/>
          <p:cNvSpPr txBox="1">
            <a:spLocks noChangeArrowheads="1"/>
          </p:cNvSpPr>
          <p:nvPr/>
        </p:nvSpPr>
        <p:spPr bwMode="auto">
          <a:xfrm>
            <a:off x="4787900" y="5329238"/>
            <a:ext cx="3887788" cy="1223962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运行结果：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a[0][0] = 1  a[0][1] = 2  a[0][2] = 3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a[1][0] = 4  a[1][1] = 5  a[1][2] = 6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4  5  6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1586" name="Group 82"/>
          <p:cNvGrpSpPr/>
          <p:nvPr/>
        </p:nvGrpSpPr>
        <p:grpSpPr bwMode="auto">
          <a:xfrm>
            <a:off x="2368550" y="836613"/>
            <a:ext cx="3035300" cy="3946525"/>
            <a:chOff x="1510" y="527"/>
            <a:chExt cx="1912" cy="2486"/>
          </a:xfrm>
        </p:grpSpPr>
        <p:sp>
          <p:nvSpPr>
            <p:cNvPr id="47118" name="Oval 83"/>
            <p:cNvSpPr>
              <a:spLocks noChangeArrowheads="1"/>
            </p:cNvSpPr>
            <p:nvPr/>
          </p:nvSpPr>
          <p:spPr bwMode="auto">
            <a:xfrm>
              <a:off x="1510" y="2786"/>
              <a:ext cx="454" cy="227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88" name="AutoShape 84"/>
            <p:cNvSpPr/>
            <p:nvPr/>
          </p:nvSpPr>
          <p:spPr bwMode="auto">
            <a:xfrm>
              <a:off x="2200" y="527"/>
              <a:ext cx="1222" cy="454"/>
            </a:xfrm>
            <a:prstGeom prst="borderCallout2">
              <a:avLst>
                <a:gd name="adj1" fmla="val 15861"/>
                <a:gd name="adj2" fmla="val -3926"/>
                <a:gd name="adj3" fmla="val 15861"/>
                <a:gd name="adj4" fmla="val -20542"/>
                <a:gd name="adj5" fmla="val 491630"/>
                <a:gd name="adj6" fmla="val -37806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*(*</a:t>
              </a:r>
              <a:r>
                <a:rPr kumimoji="1"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p+i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*3+j)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或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(*</a:t>
              </a:r>
              <a:r>
                <a:rPr kumimoji="1"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p+i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*3)[j] 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900113" y="4335463"/>
            <a:ext cx="8064500" cy="22479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2549"/>
                  <a:invGamma/>
                </a:srgbClr>
              </a:gs>
            </a:gsLst>
            <a:lin ang="5400000" scaled="1"/>
          </a:gra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注意：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指向二维数组的指针变量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进行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赋值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一般形式为：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(1)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二维数组名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整型常数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，如：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a + 1;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或 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(2)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二维数组名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整型常量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n]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，如：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&amp;a[1]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不可用数组单元地址对其赋值。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如：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a[0];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 = &amp;a[0][0]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都是错误的。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1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15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1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1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21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1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1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1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5" autoUpdateAnimBg="0" build="p"/>
      <p:bldP spid="21510" grpId="0" animBg="1" autoUpdateAnimBg="0"/>
      <p:bldP spid="21572" grpId="0" animBg="1"/>
      <p:bldP spid="21573" grpId="0" animBg="1"/>
      <p:bldP spid="21585" grpId="0" animBg="1"/>
      <p:bldP spid="21589" grpId="0" animBg="1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 descr="信纸"/>
          <p:cNvSpPr>
            <a:spLocks noChangeArrowheads="1"/>
          </p:cNvSpPr>
          <p:nvPr/>
        </p:nvSpPr>
        <p:spPr bwMode="auto">
          <a:xfrm>
            <a:off x="-6350" y="127000"/>
            <a:ext cx="6704013" cy="5032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元素为指针的数组</a:t>
            </a:r>
            <a:r>
              <a:rPr lang="en-US" altLang="zh-CN" sz="3600" b="1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  <a:sym typeface="Symbol" panose="05050102010706020507" pitchFamily="18" charset="2"/>
              </a:rPr>
              <a:t>指针数组</a:t>
            </a:r>
            <a:endParaRPr lang="zh-CN" altLang="en-US" sz="3600" b="1" dirty="0">
              <a:solidFill>
                <a:srgbClr val="FF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22534" name="Rectangle 6" descr="信纸"/>
          <p:cNvSpPr>
            <a:spLocks noChangeArrowheads="1"/>
          </p:cNvSpPr>
          <p:nvPr/>
        </p:nvSpPr>
        <p:spPr bwMode="auto">
          <a:xfrm>
            <a:off x="539750" y="759749"/>
            <a:ext cx="8401050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当某个数组单元都是指针型数据时，这个数组被称为</a:t>
            </a:r>
            <a:r>
              <a:rPr kumimoji="1"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指针数组。</a:t>
            </a:r>
            <a:r>
              <a:rPr kumimoji="1" lang="zh-CN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其定义的一般格式为：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331913" y="1773238"/>
            <a:ext cx="6556375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数据类型符   *变量名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6" name="Text Box 8" descr="信纸"/>
          <p:cNvSpPr txBox="1">
            <a:spLocks noChangeArrowheads="1"/>
          </p:cNvSpPr>
          <p:nvPr/>
        </p:nvSpPr>
        <p:spPr bwMode="auto">
          <a:xfrm>
            <a:off x="755650" y="2565400"/>
            <a:ext cx="3744913" cy="261302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c[3] = {'a', 'b', 'c'};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*p[3];</a:t>
            </a:r>
            <a:endParaRPr kumimoji="1" lang="en-US" altLang="zh-CN" sz="24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p[0] = &amp;c[0];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p[1] = &amp;c[1];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p[2] = &amp;c[2]; 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2537" name="Group 9"/>
          <p:cNvGrpSpPr/>
          <p:nvPr/>
        </p:nvGrpSpPr>
        <p:grpSpPr bwMode="auto">
          <a:xfrm>
            <a:off x="4716463" y="2636838"/>
            <a:ext cx="3051175" cy="3771900"/>
            <a:chOff x="2971" y="1661"/>
            <a:chExt cx="1922" cy="2376"/>
          </a:xfrm>
        </p:grpSpPr>
        <p:grpSp>
          <p:nvGrpSpPr>
            <p:cNvPr id="48147" name="Group 10"/>
            <p:cNvGrpSpPr/>
            <p:nvPr/>
          </p:nvGrpSpPr>
          <p:grpSpPr bwMode="auto">
            <a:xfrm>
              <a:off x="2979" y="2046"/>
              <a:ext cx="953" cy="545"/>
              <a:chOff x="2979" y="2046"/>
              <a:chExt cx="953" cy="545"/>
            </a:xfrm>
          </p:grpSpPr>
          <p:sp>
            <p:nvSpPr>
              <p:cNvPr id="48175" name="AutoShape 11"/>
              <p:cNvSpPr/>
              <p:nvPr/>
            </p:nvSpPr>
            <p:spPr bwMode="auto">
              <a:xfrm>
                <a:off x="3804" y="2046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Text Box 12"/>
              <p:cNvSpPr txBox="1">
                <a:spLocks noChangeArrowheads="1"/>
              </p:cNvSpPr>
              <p:nvPr/>
            </p:nvSpPr>
            <p:spPr bwMode="auto">
              <a:xfrm>
                <a:off x="2979" y="2178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指针数组</a:t>
                </a:r>
                <a:r>
                  <a:rPr kumimoji="1" lang="en-US" altLang="zh-CN" sz="20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endParaRPr kumimoji="1" lang="en-US" altLang="zh-CN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148" name="Group 13"/>
            <p:cNvGrpSpPr/>
            <p:nvPr/>
          </p:nvGrpSpPr>
          <p:grpSpPr bwMode="auto">
            <a:xfrm>
              <a:off x="2971" y="2848"/>
              <a:ext cx="1018" cy="702"/>
              <a:chOff x="2971" y="2848"/>
              <a:chExt cx="1018" cy="702"/>
            </a:xfrm>
          </p:grpSpPr>
          <p:grpSp>
            <p:nvGrpSpPr>
              <p:cNvPr id="48169" name="Group 14"/>
              <p:cNvGrpSpPr/>
              <p:nvPr/>
            </p:nvGrpSpPr>
            <p:grpSpPr bwMode="auto">
              <a:xfrm>
                <a:off x="3555" y="2848"/>
                <a:ext cx="434" cy="702"/>
                <a:chOff x="3555" y="2848"/>
                <a:chExt cx="434" cy="702"/>
              </a:xfrm>
            </p:grpSpPr>
            <p:sp>
              <p:nvSpPr>
                <p:cNvPr id="2254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55" y="2848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25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555" y="3074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254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555" y="3300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22546" name="AutoShape 18"/>
              <p:cNvSpPr/>
              <p:nvPr/>
            </p:nvSpPr>
            <p:spPr bwMode="auto">
              <a:xfrm>
                <a:off x="3489" y="2949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8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endParaRPr kumimoji="1" lang="zh-CN" altLang="zh-CN" sz="2000" b="1" dirty="0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547" name="Text Box 19"/>
              <p:cNvSpPr txBox="1">
                <a:spLocks noChangeArrowheads="1"/>
              </p:cNvSpPr>
              <p:nvPr/>
            </p:nvSpPr>
            <p:spPr bwMode="auto">
              <a:xfrm>
                <a:off x="2971" y="3067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数组</a:t>
                </a:r>
                <a:r>
                  <a:rPr kumimoji="1" lang="en-US" altLang="zh-CN" sz="2000" b="1" dirty="0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</a:t>
                </a:r>
                <a:endParaRPr kumimoji="1" lang="en-US" altLang="zh-CN" sz="2000" b="1" dirty="0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48149" name="Group 20"/>
            <p:cNvGrpSpPr/>
            <p:nvPr/>
          </p:nvGrpSpPr>
          <p:grpSpPr bwMode="auto">
            <a:xfrm>
              <a:off x="3957" y="1661"/>
              <a:ext cx="936" cy="2376"/>
              <a:chOff x="3957" y="1661"/>
              <a:chExt cx="936" cy="2376"/>
            </a:xfrm>
          </p:grpSpPr>
          <p:grpSp>
            <p:nvGrpSpPr>
              <p:cNvPr id="48150" name="Group 21"/>
              <p:cNvGrpSpPr/>
              <p:nvPr/>
            </p:nvGrpSpPr>
            <p:grpSpPr bwMode="auto">
              <a:xfrm>
                <a:off x="3957" y="1661"/>
                <a:ext cx="936" cy="2376"/>
                <a:chOff x="3957" y="1661"/>
                <a:chExt cx="936" cy="2376"/>
              </a:xfrm>
            </p:grpSpPr>
            <p:grpSp>
              <p:nvGrpSpPr>
                <p:cNvPr id="48155" name="Group 22"/>
                <p:cNvGrpSpPr/>
                <p:nvPr/>
              </p:nvGrpSpPr>
              <p:grpSpPr bwMode="auto">
                <a:xfrm>
                  <a:off x="3957" y="1661"/>
                  <a:ext cx="936" cy="2376"/>
                  <a:chOff x="4032" y="444"/>
                  <a:chExt cx="936" cy="2376"/>
                </a:xfrm>
              </p:grpSpPr>
              <p:sp>
                <p:nvSpPr>
                  <p:cNvPr id="48159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444"/>
                    <a:ext cx="936" cy="2376"/>
                  </a:xfrm>
                  <a:prstGeom prst="foldedCorner">
                    <a:avLst>
                      <a:gd name="adj" fmla="val 13745"/>
                    </a:avLst>
                  </a:prstGeom>
                  <a:solidFill>
                    <a:srgbClr val="CCFFFF"/>
                  </a:solidFill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lIns="90000" tIns="46800" rIns="9000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kumimoji="1" lang="zh-CN" altLang="zh-CN" sz="24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48160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75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98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21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3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40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4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6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9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12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35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68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440"/>
                    <a:ext cx="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2256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056" y="2844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 dirty="0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c[0]</a:t>
                  </a:r>
                  <a:r>
                    <a:rPr kumimoji="1" lang="en-US" altLang="zh-CN" sz="2000" b="1" dirty="0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'a' </a:t>
                  </a:r>
                  <a:endPara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56" y="3078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 dirty="0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c[1]</a:t>
                  </a:r>
                  <a:r>
                    <a:rPr kumimoji="1" lang="en-US" altLang="zh-CN" sz="2000" b="1" dirty="0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'b' </a:t>
                  </a:r>
                  <a:endPara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56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056" y="3303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 dirty="0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c[2]</a:t>
                  </a:r>
                  <a:r>
                    <a:rPr kumimoji="1" lang="en-US" altLang="zh-CN" sz="2000" b="1" dirty="0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</a:t>
                  </a:r>
                  <a:r>
                    <a:rPr kumimoji="1" lang="en-US" altLang="zh-CN" sz="2000" b="1" dirty="0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'c' </a:t>
                  </a:r>
                  <a:endParaRPr kumimoji="1" lang="en-US" altLang="zh-CN" sz="20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8151" name="Group 36"/>
              <p:cNvGrpSpPr/>
              <p:nvPr/>
            </p:nvGrpSpPr>
            <p:grpSpPr bwMode="auto">
              <a:xfrm>
                <a:off x="4023" y="1934"/>
                <a:ext cx="814" cy="701"/>
                <a:chOff x="4023" y="1934"/>
                <a:chExt cx="814" cy="701"/>
              </a:xfrm>
            </p:grpSpPr>
            <p:sp>
              <p:nvSpPr>
                <p:cNvPr id="2256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023" y="1934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p[</a:t>
                  </a: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0]  </a:t>
                  </a: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2000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6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035" y="2169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p[1]  </a:t>
                  </a: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2001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6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45" y="2385"/>
                  <a:ext cx="7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p[2]  </a:t>
                  </a: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2002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22568" name="Group 40"/>
          <p:cNvGrpSpPr/>
          <p:nvPr/>
        </p:nvGrpSpPr>
        <p:grpSpPr bwMode="auto">
          <a:xfrm>
            <a:off x="7667625" y="3284538"/>
            <a:ext cx="433388" cy="1439862"/>
            <a:chOff x="4830" y="2069"/>
            <a:chExt cx="273" cy="907"/>
          </a:xfrm>
        </p:grpSpPr>
        <p:sp>
          <p:nvSpPr>
            <p:cNvPr id="48144" name="Line 41"/>
            <p:cNvSpPr>
              <a:spLocks noChangeShapeType="1"/>
            </p:cNvSpPr>
            <p:nvPr/>
          </p:nvSpPr>
          <p:spPr bwMode="auto">
            <a:xfrm>
              <a:off x="4830" y="206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5" name="Line 42"/>
            <p:cNvSpPr>
              <a:spLocks noChangeShapeType="1"/>
            </p:cNvSpPr>
            <p:nvPr/>
          </p:nvSpPr>
          <p:spPr bwMode="auto">
            <a:xfrm>
              <a:off x="5103" y="2069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6" name="Line 43"/>
            <p:cNvSpPr>
              <a:spLocks noChangeShapeType="1"/>
            </p:cNvSpPr>
            <p:nvPr/>
          </p:nvSpPr>
          <p:spPr bwMode="auto">
            <a:xfrm flipH="1">
              <a:off x="4912" y="2967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572" name="Group 44"/>
          <p:cNvGrpSpPr/>
          <p:nvPr/>
        </p:nvGrpSpPr>
        <p:grpSpPr bwMode="auto">
          <a:xfrm>
            <a:off x="7640638" y="3671888"/>
            <a:ext cx="604837" cy="1439862"/>
            <a:chOff x="4830" y="2069"/>
            <a:chExt cx="273" cy="907"/>
          </a:xfrm>
        </p:grpSpPr>
        <p:sp>
          <p:nvSpPr>
            <p:cNvPr id="48141" name="Line 45"/>
            <p:cNvSpPr>
              <a:spLocks noChangeShapeType="1"/>
            </p:cNvSpPr>
            <p:nvPr/>
          </p:nvSpPr>
          <p:spPr bwMode="auto">
            <a:xfrm>
              <a:off x="4830" y="206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2" name="Line 46"/>
            <p:cNvSpPr>
              <a:spLocks noChangeShapeType="1"/>
            </p:cNvSpPr>
            <p:nvPr/>
          </p:nvSpPr>
          <p:spPr bwMode="auto">
            <a:xfrm>
              <a:off x="5103" y="2069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3" name="Line 47"/>
            <p:cNvSpPr>
              <a:spLocks noChangeShapeType="1"/>
            </p:cNvSpPr>
            <p:nvPr/>
          </p:nvSpPr>
          <p:spPr bwMode="auto">
            <a:xfrm flipH="1">
              <a:off x="4912" y="2967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576" name="Group 48"/>
          <p:cNvGrpSpPr/>
          <p:nvPr/>
        </p:nvGrpSpPr>
        <p:grpSpPr bwMode="auto">
          <a:xfrm>
            <a:off x="7642225" y="4044950"/>
            <a:ext cx="774700" cy="1439863"/>
            <a:chOff x="4814" y="2548"/>
            <a:chExt cx="488" cy="907"/>
          </a:xfrm>
        </p:grpSpPr>
        <p:sp>
          <p:nvSpPr>
            <p:cNvPr id="48138" name="Line 49"/>
            <p:cNvSpPr>
              <a:spLocks noChangeShapeType="1"/>
            </p:cNvSpPr>
            <p:nvPr/>
          </p:nvSpPr>
          <p:spPr bwMode="auto">
            <a:xfrm>
              <a:off x="4814" y="2548"/>
              <a:ext cx="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9" name="Line 50"/>
            <p:cNvSpPr>
              <a:spLocks noChangeShapeType="1"/>
            </p:cNvSpPr>
            <p:nvPr/>
          </p:nvSpPr>
          <p:spPr bwMode="auto">
            <a:xfrm>
              <a:off x="5302" y="2548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40" name="Line 51"/>
            <p:cNvSpPr>
              <a:spLocks noChangeShapeType="1"/>
            </p:cNvSpPr>
            <p:nvPr/>
          </p:nvSpPr>
          <p:spPr bwMode="auto">
            <a:xfrm flipH="1">
              <a:off x="4916" y="3446"/>
              <a:ext cx="3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ldLvl="5" autoUpdateAnimBg="0" build="p"/>
      <p:bldP spid="22534" grpId="0"/>
      <p:bldP spid="22535" grpId="0" animBg="1"/>
      <p:bldP spid="22536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09600" y="0"/>
            <a:ext cx="4113213" cy="503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指针数组与数组指针的比较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23558" name="Group 6"/>
          <p:cNvGrpSpPr/>
          <p:nvPr/>
        </p:nvGrpSpPr>
        <p:grpSpPr bwMode="auto">
          <a:xfrm>
            <a:off x="512763" y="782638"/>
            <a:ext cx="4600574" cy="3311525"/>
            <a:chOff x="476" y="709"/>
            <a:chExt cx="2898" cy="2086"/>
          </a:xfrm>
        </p:grpSpPr>
        <p:sp>
          <p:nvSpPr>
            <p:cNvPr id="49185" name="Rectangle 7"/>
            <p:cNvSpPr>
              <a:spLocks noChangeArrowheads="1"/>
            </p:cNvSpPr>
            <p:nvPr/>
          </p:nvSpPr>
          <p:spPr bwMode="auto">
            <a:xfrm>
              <a:off x="476" y="709"/>
              <a:ext cx="2631" cy="2086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38100" algn="ctr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9186" name="Group 8"/>
            <p:cNvGrpSpPr/>
            <p:nvPr/>
          </p:nvGrpSpPr>
          <p:grpSpPr bwMode="auto">
            <a:xfrm>
              <a:off x="686" y="772"/>
              <a:ext cx="2688" cy="1869"/>
              <a:chOff x="758" y="781"/>
              <a:chExt cx="2688" cy="1869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758" y="1108"/>
                <a:ext cx="154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 err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 *  p[3];</a:t>
                </a:r>
                <a:endPara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88" name="AutoShape 10"/>
              <p:cNvSpPr/>
              <p:nvPr/>
            </p:nvSpPr>
            <p:spPr bwMode="auto">
              <a:xfrm rot="5400000">
                <a:off x="1469" y="1243"/>
                <a:ext cx="91" cy="310"/>
              </a:xfrm>
              <a:prstGeom prst="rightBrace">
                <a:avLst>
                  <a:gd name="adj1" fmla="val 28388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9189" name="AutoShape 11"/>
              <p:cNvSpPr/>
              <p:nvPr/>
            </p:nvSpPr>
            <p:spPr bwMode="auto">
              <a:xfrm rot="5400000">
                <a:off x="1431" y="1522"/>
                <a:ext cx="105" cy="473"/>
              </a:xfrm>
              <a:prstGeom prst="rightBrace">
                <a:avLst>
                  <a:gd name="adj1" fmla="val 37540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1383" y="1480"/>
                <a:ext cx="206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① </a:t>
                </a:r>
                <a:r>
                  <a:rPr kumimoji="1" lang="zh-CN" altLang="en-US" b="1" u="sng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表明</a:t>
                </a:r>
                <a:r>
                  <a:rPr kumimoji="1" lang="en-US" altLang="zh-CN" b="1" u="sng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b="1" u="sng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是数组名，指针常量</a:t>
                </a:r>
                <a:endPara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65" name="Text Box 13"/>
              <p:cNvSpPr txBox="1">
                <a:spLocks noChangeArrowheads="1"/>
              </p:cNvSpPr>
              <p:nvPr/>
            </p:nvSpPr>
            <p:spPr bwMode="auto">
              <a:xfrm>
                <a:off x="1357" y="1870"/>
                <a:ext cx="147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② 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表明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中的单元都是指针</a:t>
                </a:r>
                <a:endPara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92" name="AutoShape 14"/>
              <p:cNvSpPr/>
              <p:nvPr/>
            </p:nvSpPr>
            <p:spPr bwMode="auto">
              <a:xfrm rot="5400000">
                <a:off x="1253" y="1836"/>
                <a:ext cx="96" cy="834"/>
              </a:xfrm>
              <a:prstGeom prst="rightBrace">
                <a:avLst>
                  <a:gd name="adj1" fmla="val 72396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1174" y="2378"/>
                <a:ext cx="190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③ 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表明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中的单元都是基类型为</a:t>
                </a:r>
                <a:r>
                  <a:rPr kumimoji="1" lang="en-US" altLang="zh-CN" b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int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型的指针</a:t>
                </a:r>
                <a:endPara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68" name="Text Box 16"/>
              <p:cNvSpPr txBox="1">
                <a:spLocks noChangeArrowheads="1"/>
              </p:cNvSpPr>
              <p:nvPr/>
            </p:nvSpPr>
            <p:spPr bwMode="auto">
              <a:xfrm>
                <a:off x="1156" y="781"/>
                <a:ext cx="1043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b="1" u="sng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指针数组</a:t>
                </a:r>
                <a:endParaRPr kumimoji="1" lang="zh-CN" altLang="en-US" sz="24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23569" name="Group 17"/>
          <p:cNvGrpSpPr/>
          <p:nvPr/>
        </p:nvGrpSpPr>
        <p:grpSpPr bwMode="auto">
          <a:xfrm>
            <a:off x="4959350" y="782638"/>
            <a:ext cx="4032250" cy="3311525"/>
            <a:chOff x="3052" y="727"/>
            <a:chExt cx="2540" cy="2086"/>
          </a:xfrm>
        </p:grpSpPr>
        <p:sp>
          <p:nvSpPr>
            <p:cNvPr id="49175" name="Rectangle 18"/>
            <p:cNvSpPr>
              <a:spLocks noChangeArrowheads="1"/>
            </p:cNvSpPr>
            <p:nvPr/>
          </p:nvSpPr>
          <p:spPr bwMode="auto">
            <a:xfrm>
              <a:off x="3052" y="727"/>
              <a:ext cx="2540" cy="2086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38100" algn="ctr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9176" name="Group 19"/>
            <p:cNvGrpSpPr/>
            <p:nvPr/>
          </p:nvGrpSpPr>
          <p:grpSpPr bwMode="auto">
            <a:xfrm>
              <a:off x="3149" y="817"/>
              <a:ext cx="2321" cy="1796"/>
              <a:chOff x="3149" y="799"/>
              <a:chExt cx="2321" cy="1796"/>
            </a:xfrm>
          </p:grpSpPr>
          <p:sp>
            <p:nvSpPr>
              <p:cNvPr id="23572" name="Text Box 20"/>
              <p:cNvSpPr txBox="1">
                <a:spLocks noChangeArrowheads="1"/>
              </p:cNvSpPr>
              <p:nvPr/>
            </p:nvSpPr>
            <p:spPr bwMode="auto">
              <a:xfrm>
                <a:off x="3149" y="1108"/>
                <a:ext cx="154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 err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 (* p)[3];</a:t>
                </a:r>
                <a:endParaRPr kumimoji="1" lang="en-US" altLang="zh-CN" sz="24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78" name="AutoShape 21"/>
              <p:cNvSpPr/>
              <p:nvPr/>
            </p:nvSpPr>
            <p:spPr bwMode="auto">
              <a:xfrm rot="5400000">
                <a:off x="3712" y="1264"/>
                <a:ext cx="127" cy="284"/>
              </a:xfrm>
              <a:prstGeom prst="rightBrace">
                <a:avLst>
                  <a:gd name="adj1" fmla="val 18635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9179" name="AutoShape 22"/>
              <p:cNvSpPr/>
              <p:nvPr/>
            </p:nvSpPr>
            <p:spPr bwMode="auto">
              <a:xfrm rot="5400000">
                <a:off x="3853" y="1523"/>
                <a:ext cx="105" cy="473"/>
              </a:xfrm>
              <a:prstGeom prst="rightBrace">
                <a:avLst>
                  <a:gd name="adj1" fmla="val 37540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75" name="Text Box 23"/>
              <p:cNvSpPr txBox="1">
                <a:spLocks noChangeArrowheads="1"/>
              </p:cNvSpPr>
              <p:nvPr/>
            </p:nvSpPr>
            <p:spPr bwMode="auto">
              <a:xfrm>
                <a:off x="3659" y="1489"/>
                <a:ext cx="1410" cy="2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① </a:t>
                </a:r>
                <a:r>
                  <a:rPr kumimoji="1" lang="zh-CN" altLang="en-US" b="1" u="sng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表明</a:t>
                </a:r>
                <a:r>
                  <a:rPr kumimoji="1" lang="en-US" altLang="zh-CN" b="1" u="sng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b="1" u="sng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是指针变量</a:t>
                </a:r>
                <a:endPara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3779" y="1842"/>
                <a:ext cx="167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② 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表明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指向大小为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3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的数组</a:t>
                </a:r>
                <a:endPara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182" name="AutoShape 25"/>
              <p:cNvSpPr/>
              <p:nvPr/>
            </p:nvSpPr>
            <p:spPr bwMode="auto">
              <a:xfrm rot="5400000">
                <a:off x="3658" y="1818"/>
                <a:ext cx="96" cy="834"/>
              </a:xfrm>
              <a:prstGeom prst="rightBrace">
                <a:avLst>
                  <a:gd name="adj1" fmla="val 72396"/>
                  <a:gd name="adj2" fmla="val 50000"/>
                </a:avLst>
              </a:prstGeom>
              <a:noFill/>
              <a:ln w="254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78" name="Text Box 26"/>
              <p:cNvSpPr txBox="1">
                <a:spLocks noChangeArrowheads="1"/>
              </p:cNvSpPr>
              <p:nvPr/>
            </p:nvSpPr>
            <p:spPr bwMode="auto">
              <a:xfrm>
                <a:off x="3569" y="2323"/>
                <a:ext cx="1901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③ 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表明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p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指向的数组是</a:t>
                </a:r>
                <a:r>
                  <a:rPr kumimoji="1" lang="en-US" altLang="zh-CN" b="1" dirty="0" err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int</a:t>
                </a: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型数组</a:t>
                </a:r>
                <a:endParaRPr kumimoji="1" lang="zh-CN" altLang="en-US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3560" y="799"/>
                <a:ext cx="108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CECEC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fontAlgn="base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b="1" u="sng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数组指针</a:t>
                </a:r>
                <a:endPara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aphicFrame>
        <p:nvGraphicFramePr>
          <p:cNvPr id="23599" name="Group 47"/>
          <p:cNvGraphicFramePr>
            <a:graphicFrameLocks noGrp="1"/>
          </p:cNvGraphicFramePr>
          <p:nvPr/>
        </p:nvGraphicFramePr>
        <p:xfrm>
          <a:off x="609600" y="4508500"/>
          <a:ext cx="7707313" cy="1493837"/>
        </p:xfrm>
        <a:graphic>
          <a:graphicData uri="http://schemas.openxmlformats.org/drawingml/2006/table">
            <a:tbl>
              <a:tblPr/>
              <a:tblGrid>
                <a:gridCol w="1306513"/>
                <a:gridCol w="3617912"/>
                <a:gridCol w="2782888"/>
              </a:tblGrid>
              <a:tr h="396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指针数组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二维数组指针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FFFF99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  <a:tr h="3963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变量定义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*p[20];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(*p)[20];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266700" algn="r"/>
                          <a:tab pos="2636520" algn="ctr"/>
                          <a:tab pos="5273675" algn="r"/>
                        </a:tabLs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6700" algn="r"/>
                          <a:tab pos="2636520" algn="ctr"/>
                          <a:tab pos="5273675" algn="r"/>
                        </a:tabLst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变量性质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是数组名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指针常量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，不可对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赋值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指针变量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，不是数组名，可对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赋值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5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82588" y="3175"/>
            <a:ext cx="88566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CC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【</a:t>
            </a:r>
            <a:r>
              <a:rPr lang="zh-CN" altLang="en-US" sz="2400">
                <a:solidFill>
                  <a:srgbClr val="CC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例</a:t>
            </a:r>
            <a:r>
              <a:rPr lang="en-US" altLang="zh-CN" sz="2400">
                <a:solidFill>
                  <a:srgbClr val="CC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】</a:t>
            </a:r>
            <a:r>
              <a:rPr lang="zh-CN" altLang="en-US" sz="2400">
                <a:solidFill>
                  <a:srgbClr val="CC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利用指针数组对键盘输入的</a:t>
            </a:r>
            <a:r>
              <a:rPr lang="en-US" altLang="zh-CN" sz="2400">
                <a:solidFill>
                  <a:srgbClr val="CC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5</a:t>
            </a:r>
            <a:r>
              <a:rPr lang="zh-CN" altLang="en-US" sz="2400">
                <a:solidFill>
                  <a:srgbClr val="CC0000"/>
                </a:solidFill>
                <a:ea typeface="隶书" panose="02010509060101010101" pitchFamily="49" charset="-122"/>
                <a:sym typeface="Symbol" panose="05050102010706020507" pitchFamily="18" charset="2"/>
              </a:rPr>
              <a:t>个整数进行从小到</a:t>
            </a:r>
            <a:r>
              <a:rPr lang="zh-CN" altLang="en-US" sz="240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Symbol" panose="05050102010706020507" pitchFamily="18" charset="2"/>
              </a:rPr>
              <a:t>大排序。</a:t>
            </a:r>
            <a:endParaRPr lang="zh-CN" altLang="en-US" sz="2400">
              <a:solidFill>
                <a:srgbClr val="CC0000"/>
              </a:solidFill>
              <a:latin typeface="隶书" panose="02010509060101010101" pitchFamily="49" charset="-122"/>
              <a:ea typeface="隶书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4582" name="Text Box 6" descr="信纸"/>
          <p:cNvSpPr txBox="1">
            <a:spLocks noChangeArrowheads="1"/>
          </p:cNvSpPr>
          <p:nvPr/>
        </p:nvSpPr>
        <p:spPr bwMode="auto">
          <a:xfrm>
            <a:off x="698500" y="541338"/>
            <a:ext cx="6826250" cy="6186309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main ( )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j, t, k;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a, b, c, d, e;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*p[5] = {&amp;a, &amp;b, &amp;c, &amp;d, &amp;e};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d%d%d%d%d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", p[0], p[1], p[2], p[3], p[4]);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0;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&lt; 4;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++)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  k=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for (j =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+ 1; j &lt; 5;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j++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if (*p[k] &gt; *p[j])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t = *p[k];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*p[k] = *p[j];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*p[j] = 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}}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0;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&lt; 5;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++)   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("%d  ", *p[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return 0;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932363" y="6021388"/>
            <a:ext cx="3887787" cy="6477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运行结果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假设输入：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3 8 7 6 4)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3  4  6  7  8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5" autoUpdateAnimBg="0" build="p"/>
      <p:bldP spid="24582" grpId="0" animBg="1" autoUpdateAnimBg="0"/>
      <p:bldP spid="2458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2205038" y="2052638"/>
            <a:ext cx="1255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606" name="Group 6"/>
          <p:cNvGrpSpPr/>
          <p:nvPr/>
        </p:nvGrpSpPr>
        <p:grpSpPr bwMode="auto">
          <a:xfrm>
            <a:off x="685800" y="1255713"/>
            <a:ext cx="3282950" cy="3771900"/>
            <a:chOff x="494" y="436"/>
            <a:chExt cx="2068" cy="2376"/>
          </a:xfrm>
        </p:grpSpPr>
        <p:grpSp>
          <p:nvGrpSpPr>
            <p:cNvPr id="51249" name="Group 7"/>
            <p:cNvGrpSpPr/>
            <p:nvPr/>
          </p:nvGrpSpPr>
          <p:grpSpPr bwMode="auto">
            <a:xfrm>
              <a:off x="1626" y="436"/>
              <a:ext cx="936" cy="2376"/>
              <a:chOff x="4157" y="1008"/>
              <a:chExt cx="936" cy="2376"/>
            </a:xfrm>
          </p:grpSpPr>
          <p:grpSp>
            <p:nvGrpSpPr>
              <p:cNvPr id="51264" name="Group 8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51281" name="AutoShape 9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kumimoji="1" lang="zh-CN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51282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3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4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5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6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7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8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9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90" name="Line 1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265" name="Group 19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51274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5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6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7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8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9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80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266" name="Group 27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51267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68" name="Line 29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69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0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1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2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73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1250" name="Group 35"/>
            <p:cNvGrpSpPr/>
            <p:nvPr/>
          </p:nvGrpSpPr>
          <p:grpSpPr bwMode="auto">
            <a:xfrm>
              <a:off x="1079" y="731"/>
              <a:ext cx="733" cy="1394"/>
              <a:chOff x="836" y="731"/>
              <a:chExt cx="733" cy="1394"/>
            </a:xfrm>
          </p:grpSpPr>
          <p:sp>
            <p:nvSpPr>
              <p:cNvPr id="25636" name="Text Box 36"/>
              <p:cNvSpPr txBox="1">
                <a:spLocks noChangeArrowheads="1"/>
              </p:cNvSpPr>
              <p:nvPr/>
            </p:nvSpPr>
            <p:spPr bwMode="auto">
              <a:xfrm>
                <a:off x="985" y="731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37" name="Text Box 37"/>
              <p:cNvSpPr txBox="1">
                <a:spLocks noChangeArrowheads="1"/>
              </p:cNvSpPr>
              <p:nvPr/>
            </p:nvSpPr>
            <p:spPr bwMode="auto">
              <a:xfrm>
                <a:off x="985" y="1183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38" name="Text Box 38"/>
              <p:cNvSpPr txBox="1">
                <a:spLocks noChangeArrowheads="1"/>
              </p:cNvSpPr>
              <p:nvPr/>
            </p:nvSpPr>
            <p:spPr bwMode="auto">
              <a:xfrm>
                <a:off x="985" y="1409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2020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39" name="Text Box 39"/>
              <p:cNvSpPr txBox="1">
                <a:spLocks noChangeArrowheads="1"/>
              </p:cNvSpPr>
              <p:nvPr/>
            </p:nvSpPr>
            <p:spPr bwMode="auto">
              <a:xfrm>
                <a:off x="836" y="1631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2030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5640" name="Text Box 40"/>
              <p:cNvSpPr txBox="1">
                <a:spLocks noChangeArrowheads="1"/>
              </p:cNvSpPr>
              <p:nvPr/>
            </p:nvSpPr>
            <p:spPr bwMode="auto">
              <a:xfrm>
                <a:off x="837" y="1875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2040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51251" name="AutoShape 41"/>
            <p:cNvSpPr/>
            <p:nvPr/>
          </p:nvSpPr>
          <p:spPr bwMode="auto">
            <a:xfrm>
              <a:off x="1133" y="845"/>
              <a:ext cx="85" cy="1134"/>
            </a:xfrm>
            <a:prstGeom prst="leftBrace">
              <a:avLst>
                <a:gd name="adj1" fmla="val 111176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42" name="Text Box 42"/>
            <p:cNvSpPr txBox="1">
              <a:spLocks noChangeArrowheads="1"/>
            </p:cNvSpPr>
            <p:nvPr/>
          </p:nvSpPr>
          <p:spPr bwMode="auto">
            <a:xfrm>
              <a:off x="494" y="926"/>
              <a:ext cx="725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变量所占内存单元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000" b="1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不一定连续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51253" name="Group 43"/>
            <p:cNvGrpSpPr/>
            <p:nvPr/>
          </p:nvGrpSpPr>
          <p:grpSpPr bwMode="auto">
            <a:xfrm>
              <a:off x="1679" y="703"/>
              <a:ext cx="808" cy="1412"/>
              <a:chOff x="1436" y="703"/>
              <a:chExt cx="808" cy="1412"/>
            </a:xfrm>
          </p:grpSpPr>
          <p:sp>
            <p:nvSpPr>
              <p:cNvPr id="25644" name="Text Box 44"/>
              <p:cNvSpPr txBox="1">
                <a:spLocks noChangeArrowheads="1"/>
              </p:cNvSpPr>
              <p:nvPr/>
            </p:nvSpPr>
            <p:spPr bwMode="auto">
              <a:xfrm>
                <a:off x="1439" y="703"/>
                <a:ext cx="7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5" name="Text Box 45"/>
              <p:cNvSpPr txBox="1">
                <a:spLocks noChangeArrowheads="1"/>
              </p:cNvSpPr>
              <p:nvPr/>
            </p:nvSpPr>
            <p:spPr bwMode="auto">
              <a:xfrm>
                <a:off x="1452" y="1154"/>
                <a:ext cx="7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6" name="Text Box 46"/>
              <p:cNvSpPr txBox="1">
                <a:spLocks noChangeArrowheads="1"/>
              </p:cNvSpPr>
              <p:nvPr/>
            </p:nvSpPr>
            <p:spPr bwMode="auto">
              <a:xfrm>
                <a:off x="1436" y="1388"/>
                <a:ext cx="7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7" name="Text Box 47"/>
              <p:cNvSpPr txBox="1">
                <a:spLocks noChangeArrowheads="1"/>
              </p:cNvSpPr>
              <p:nvPr/>
            </p:nvSpPr>
            <p:spPr bwMode="auto">
              <a:xfrm>
                <a:off x="1436" y="1631"/>
                <a:ext cx="7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48" name="Text Box 48"/>
              <p:cNvSpPr txBox="1">
                <a:spLocks noChangeArrowheads="1"/>
              </p:cNvSpPr>
              <p:nvPr/>
            </p:nvSpPr>
            <p:spPr bwMode="auto">
              <a:xfrm>
                <a:off x="1436" y="1865"/>
                <a:ext cx="7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5649" name="Group 49"/>
          <p:cNvGrpSpPr/>
          <p:nvPr/>
        </p:nvGrpSpPr>
        <p:grpSpPr bwMode="auto">
          <a:xfrm>
            <a:off x="5572125" y="1257300"/>
            <a:ext cx="3344863" cy="3771900"/>
            <a:chOff x="3653" y="419"/>
            <a:chExt cx="2107" cy="2376"/>
          </a:xfrm>
        </p:grpSpPr>
        <p:grpSp>
          <p:nvGrpSpPr>
            <p:cNvPr id="51213" name="Group 50"/>
            <p:cNvGrpSpPr/>
            <p:nvPr/>
          </p:nvGrpSpPr>
          <p:grpSpPr bwMode="auto">
            <a:xfrm>
              <a:off x="3678" y="419"/>
              <a:ext cx="936" cy="2376"/>
              <a:chOff x="4157" y="1008"/>
              <a:chExt cx="936" cy="2376"/>
            </a:xfrm>
          </p:grpSpPr>
          <p:grpSp>
            <p:nvGrpSpPr>
              <p:cNvPr id="51222" name="Group 51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51239" name="AutoShape 52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kumimoji="1" lang="zh-CN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51240" name="Line 53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1" name="Line 54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2" name="Line 55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3" name="Line 56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4" name="Line 57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5" name="Line 58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6" name="Line 59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7" name="Line 60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48" name="Line 61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223" name="Group 62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51232" name="Line 63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3" name="Line 64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4" name="Line 65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5" name="Line 66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6" name="Line 67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7" name="Line 68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8" name="Line 69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224" name="Group 70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51225" name="Line 71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6" name="Line 72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7" name="Line 73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8" name="Line 74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9" name="Line 75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0" name="Line 76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31" name="Line 77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51214" name="Group 78"/>
            <p:cNvGrpSpPr/>
            <p:nvPr/>
          </p:nvGrpSpPr>
          <p:grpSpPr bwMode="auto">
            <a:xfrm>
              <a:off x="3653" y="929"/>
              <a:ext cx="998" cy="1163"/>
              <a:chOff x="3653" y="929"/>
              <a:chExt cx="998" cy="1163"/>
            </a:xfrm>
          </p:grpSpPr>
          <p:sp>
            <p:nvSpPr>
              <p:cNvPr id="25679" name="Text Box 79"/>
              <p:cNvSpPr txBox="1">
                <a:spLocks noChangeArrowheads="1"/>
              </p:cNvSpPr>
              <p:nvPr/>
            </p:nvSpPr>
            <p:spPr bwMode="auto">
              <a:xfrm>
                <a:off x="3653" y="929"/>
                <a:ext cx="9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p[0]  2000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0" name="Text Box 80"/>
              <p:cNvSpPr txBox="1">
                <a:spLocks noChangeArrowheads="1"/>
              </p:cNvSpPr>
              <p:nvPr/>
            </p:nvSpPr>
            <p:spPr bwMode="auto">
              <a:xfrm>
                <a:off x="3663" y="1146"/>
                <a:ext cx="9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p[1]  2010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1" name="Text Box 81"/>
              <p:cNvSpPr txBox="1">
                <a:spLocks noChangeArrowheads="1"/>
              </p:cNvSpPr>
              <p:nvPr/>
            </p:nvSpPr>
            <p:spPr bwMode="auto">
              <a:xfrm>
                <a:off x="3664" y="1372"/>
                <a:ext cx="9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p[2]  2020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2" name="Text Box 82"/>
              <p:cNvSpPr txBox="1">
                <a:spLocks noChangeArrowheads="1"/>
              </p:cNvSpPr>
              <p:nvPr/>
            </p:nvSpPr>
            <p:spPr bwMode="auto">
              <a:xfrm>
                <a:off x="3656" y="1607"/>
                <a:ext cx="9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p[3]  2030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83" name="Text Box 83"/>
              <p:cNvSpPr txBox="1">
                <a:spLocks noChangeArrowheads="1"/>
              </p:cNvSpPr>
              <p:nvPr/>
            </p:nvSpPr>
            <p:spPr bwMode="auto">
              <a:xfrm>
                <a:off x="3657" y="1842"/>
                <a:ext cx="9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p[4]  2040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1215" name="AutoShape 84"/>
            <p:cNvSpPr/>
            <p:nvPr/>
          </p:nvSpPr>
          <p:spPr bwMode="auto">
            <a:xfrm>
              <a:off x="4667" y="990"/>
              <a:ext cx="91" cy="1088"/>
            </a:xfrm>
            <a:prstGeom prst="rightBrace">
              <a:avLst>
                <a:gd name="adj1" fmla="val 99634"/>
                <a:gd name="adj2" fmla="val 50000"/>
              </a:avLst>
            </a:prstGeom>
            <a:noFill/>
            <a:ln w="25400">
              <a:solidFill>
                <a:srgbClr val="CC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685" name="Text Box 85"/>
            <p:cNvSpPr txBox="1">
              <a:spLocks noChangeArrowheads="1"/>
            </p:cNvSpPr>
            <p:nvPr/>
          </p:nvSpPr>
          <p:spPr bwMode="auto">
            <a:xfrm>
              <a:off x="4740" y="1263"/>
              <a:ext cx="1020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指针数组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p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占用</a:t>
              </a:r>
              <a:r>
                <a:rPr kumimoji="1" lang="zh-CN" altLang="en-US" sz="2000" b="1" dirty="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连续的存储单元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)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686" name="Group 86"/>
          <p:cNvGrpSpPr/>
          <p:nvPr/>
        </p:nvGrpSpPr>
        <p:grpSpPr bwMode="auto">
          <a:xfrm>
            <a:off x="3968750" y="1831975"/>
            <a:ext cx="1728788" cy="431800"/>
            <a:chOff x="2562" y="799"/>
            <a:chExt cx="1089" cy="272"/>
          </a:xfrm>
        </p:grpSpPr>
        <p:sp>
          <p:nvSpPr>
            <p:cNvPr id="51210" name="Line 87"/>
            <p:cNvSpPr>
              <a:spLocks noChangeShapeType="1"/>
            </p:cNvSpPr>
            <p:nvPr/>
          </p:nvSpPr>
          <p:spPr bwMode="auto">
            <a:xfrm flipH="1">
              <a:off x="2562" y="799"/>
              <a:ext cx="40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1" name="Line 88"/>
            <p:cNvSpPr>
              <a:spLocks noChangeShapeType="1"/>
            </p:cNvSpPr>
            <p:nvPr/>
          </p:nvSpPr>
          <p:spPr bwMode="auto">
            <a:xfrm flipH="1">
              <a:off x="2971" y="1071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212" name="Line 89"/>
            <p:cNvSpPr>
              <a:spLocks noChangeShapeType="1"/>
            </p:cNvSpPr>
            <p:nvPr/>
          </p:nvSpPr>
          <p:spPr bwMode="auto">
            <a:xfrm>
              <a:off x="2971" y="799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5690" name="Line 90"/>
          <p:cNvSpPr>
            <a:spLocks noChangeShapeType="1"/>
          </p:cNvSpPr>
          <p:nvPr/>
        </p:nvSpPr>
        <p:spPr bwMode="auto">
          <a:xfrm flipH="1">
            <a:off x="3968750" y="2638425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91" name="Line 91"/>
          <p:cNvSpPr>
            <a:spLocks noChangeShapeType="1"/>
          </p:cNvSpPr>
          <p:nvPr/>
        </p:nvSpPr>
        <p:spPr bwMode="auto">
          <a:xfrm flipH="1">
            <a:off x="3984625" y="3011488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92" name="Line 92"/>
          <p:cNvSpPr>
            <a:spLocks noChangeShapeType="1"/>
          </p:cNvSpPr>
          <p:nvPr/>
        </p:nvSpPr>
        <p:spPr bwMode="auto">
          <a:xfrm flipH="1">
            <a:off x="3971925" y="3370263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5693" name="Line 93"/>
          <p:cNvSpPr>
            <a:spLocks noChangeShapeType="1"/>
          </p:cNvSpPr>
          <p:nvPr/>
        </p:nvSpPr>
        <p:spPr bwMode="auto">
          <a:xfrm flipH="1">
            <a:off x="3973513" y="3714750"/>
            <a:ext cx="17287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56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5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56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5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90" grpId="0" animBg="1"/>
      <p:bldP spid="25691" grpId="0" animBg="1"/>
      <p:bldP spid="25692" grpId="0" animBg="1"/>
      <p:bldP spid="2569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指针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第三讲 指针和字符串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-228600" y="762000"/>
            <a:ext cx="5651500" cy="5334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chemeClr val="accent2"/>
                </a:solidFill>
              </a:rPr>
              <a:t> </a:t>
            </a:r>
            <a:r>
              <a:rPr lang="zh-CN" altLang="en-US" b="1">
                <a:solidFill>
                  <a:schemeClr val="accent2"/>
                </a:solidFill>
              </a:rPr>
              <a:t>用字符数组实现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9219" name="Text Box 3" descr="信纸"/>
          <p:cNvSpPr txBox="1">
            <a:spLocks noChangeArrowheads="1"/>
          </p:cNvSpPr>
          <p:nvPr/>
        </p:nvSpPr>
        <p:spPr bwMode="auto">
          <a:xfrm>
            <a:off x="468313" y="1844675"/>
            <a:ext cx="4586287" cy="2686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: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char string[] = “I love China!”;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(“%s\n”, string);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(“%s\n”, 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string + 7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20" name="Group 4"/>
          <p:cNvGrpSpPr/>
          <p:nvPr/>
        </p:nvGrpSpPr>
        <p:grpSpPr bwMode="auto">
          <a:xfrm>
            <a:off x="5641975" y="1244600"/>
            <a:ext cx="3325813" cy="4911725"/>
            <a:chOff x="3410" y="1084"/>
            <a:chExt cx="2095" cy="3094"/>
          </a:xfrm>
        </p:grpSpPr>
        <p:sp>
          <p:nvSpPr>
            <p:cNvPr id="9221" name="Text Box 5"/>
            <p:cNvSpPr txBox="1">
              <a:spLocks noChangeArrowheads="1"/>
            </p:cNvSpPr>
            <p:nvPr/>
          </p:nvSpPr>
          <p:spPr bwMode="auto">
            <a:xfrm>
              <a:off x="4316" y="119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4316" y="161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3" name="Text Box 7"/>
            <p:cNvSpPr txBox="1">
              <a:spLocks noChangeArrowheads="1"/>
            </p:cNvSpPr>
            <p:nvPr/>
          </p:nvSpPr>
          <p:spPr bwMode="auto">
            <a:xfrm>
              <a:off x="4316" y="18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4" name="Text Box 8"/>
            <p:cNvSpPr txBox="1">
              <a:spLocks noChangeArrowheads="1"/>
            </p:cNvSpPr>
            <p:nvPr/>
          </p:nvSpPr>
          <p:spPr bwMode="auto">
            <a:xfrm>
              <a:off x="4316" y="20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5" name="Text Box 9"/>
            <p:cNvSpPr txBox="1">
              <a:spLocks noChangeArrowheads="1"/>
            </p:cNvSpPr>
            <p:nvPr/>
          </p:nvSpPr>
          <p:spPr bwMode="auto">
            <a:xfrm>
              <a:off x="4316" y="224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6" name="Text Box 10"/>
            <p:cNvSpPr txBox="1">
              <a:spLocks noChangeArrowheads="1"/>
            </p:cNvSpPr>
            <p:nvPr/>
          </p:nvSpPr>
          <p:spPr bwMode="auto">
            <a:xfrm>
              <a:off x="4316" y="266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4316" y="28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8" name="Text Box 12"/>
            <p:cNvSpPr txBox="1">
              <a:spLocks noChangeArrowheads="1"/>
            </p:cNvSpPr>
            <p:nvPr/>
          </p:nvSpPr>
          <p:spPr bwMode="auto">
            <a:xfrm>
              <a:off x="4316" y="3081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9" name="Text Box 13"/>
            <p:cNvSpPr txBox="1">
              <a:spLocks noChangeArrowheads="1"/>
            </p:cNvSpPr>
            <p:nvPr/>
          </p:nvSpPr>
          <p:spPr bwMode="auto">
            <a:xfrm>
              <a:off x="4724" y="118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4724" y="139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4724" y="160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2" name="Text Box 16"/>
            <p:cNvSpPr txBox="1">
              <a:spLocks noChangeArrowheads="1"/>
            </p:cNvSpPr>
            <p:nvPr/>
          </p:nvSpPr>
          <p:spPr bwMode="auto">
            <a:xfrm>
              <a:off x="4724" y="181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string[3]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3" name="Text Box 17"/>
            <p:cNvSpPr txBox="1">
              <a:spLocks noChangeArrowheads="1"/>
            </p:cNvSpPr>
            <p:nvPr/>
          </p:nvSpPr>
          <p:spPr bwMode="auto">
            <a:xfrm>
              <a:off x="4724" y="202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string[4]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4" name="Text Box 18"/>
            <p:cNvSpPr txBox="1">
              <a:spLocks noChangeArrowheads="1"/>
            </p:cNvSpPr>
            <p:nvPr/>
          </p:nvSpPr>
          <p:spPr bwMode="auto">
            <a:xfrm>
              <a:off x="4724" y="223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string[5]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5" name="Text Box 19"/>
            <p:cNvSpPr txBox="1">
              <a:spLocks noChangeArrowheads="1"/>
            </p:cNvSpPr>
            <p:nvPr/>
          </p:nvSpPr>
          <p:spPr bwMode="auto">
            <a:xfrm>
              <a:off x="4724" y="244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string[6]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6" name="Text Box 20"/>
            <p:cNvSpPr txBox="1">
              <a:spLocks noChangeArrowheads="1"/>
            </p:cNvSpPr>
            <p:nvPr/>
          </p:nvSpPr>
          <p:spPr bwMode="auto">
            <a:xfrm>
              <a:off x="4724" y="265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string[7]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7" name="Text Box 21"/>
            <p:cNvSpPr txBox="1">
              <a:spLocks noChangeArrowheads="1"/>
            </p:cNvSpPr>
            <p:nvPr/>
          </p:nvSpPr>
          <p:spPr bwMode="auto">
            <a:xfrm>
              <a:off x="4724" y="286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string[8]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8" name="Text Box 22"/>
            <p:cNvSpPr txBox="1">
              <a:spLocks noChangeArrowheads="1"/>
            </p:cNvSpPr>
            <p:nvPr/>
          </p:nvSpPr>
          <p:spPr bwMode="auto">
            <a:xfrm>
              <a:off x="4724" y="3074"/>
              <a:ext cx="70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string[9]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47" name="Line 23"/>
            <p:cNvSpPr>
              <a:spLocks noChangeShapeType="1"/>
            </p:cNvSpPr>
            <p:nvPr/>
          </p:nvSpPr>
          <p:spPr bwMode="auto">
            <a:xfrm>
              <a:off x="3801" y="12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240" name="Text Box 24"/>
            <p:cNvSpPr txBox="1">
              <a:spLocks noChangeArrowheads="1"/>
            </p:cNvSpPr>
            <p:nvPr/>
          </p:nvSpPr>
          <p:spPr bwMode="auto">
            <a:xfrm>
              <a:off x="3410" y="1084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49" name="Group 25"/>
            <p:cNvGrpSpPr/>
            <p:nvPr/>
          </p:nvGrpSpPr>
          <p:grpSpPr bwMode="auto">
            <a:xfrm>
              <a:off x="4134" y="1211"/>
              <a:ext cx="612" cy="2967"/>
              <a:chOff x="4134" y="1211"/>
              <a:chExt cx="834" cy="2967"/>
            </a:xfrm>
          </p:grpSpPr>
          <p:sp>
            <p:nvSpPr>
              <p:cNvPr id="5158" name="Rectangle 26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59" name="Line 27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0" name="Line 28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1" name="Line 29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2" name="Line 30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3" name="Line 31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4" name="Line 32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5" name="Line 33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6" name="Line 34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7" name="Line 35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8" name="Line 36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69" name="Line 37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70" name="Line 38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71" name="Line 39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4724" y="3284"/>
              <a:ext cx="7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string[10]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4724" y="3494"/>
              <a:ext cx="7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string[11]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8" name="Text Box 42"/>
            <p:cNvSpPr txBox="1">
              <a:spLocks noChangeArrowheads="1"/>
            </p:cNvSpPr>
            <p:nvPr/>
          </p:nvSpPr>
          <p:spPr bwMode="auto">
            <a:xfrm>
              <a:off x="4724" y="3704"/>
              <a:ext cx="7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string[12]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9" name="Text Box 43"/>
            <p:cNvSpPr txBox="1">
              <a:spLocks noChangeArrowheads="1"/>
            </p:cNvSpPr>
            <p:nvPr/>
          </p:nvSpPr>
          <p:spPr bwMode="auto">
            <a:xfrm>
              <a:off x="4724" y="3914"/>
              <a:ext cx="7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string[13]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0" name="Text Box 44"/>
            <p:cNvSpPr txBox="1">
              <a:spLocks noChangeArrowheads="1"/>
            </p:cNvSpPr>
            <p:nvPr/>
          </p:nvSpPr>
          <p:spPr bwMode="auto">
            <a:xfrm>
              <a:off x="4316" y="329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1" name="Text Box 45"/>
            <p:cNvSpPr txBox="1">
              <a:spLocks noChangeArrowheads="1"/>
            </p:cNvSpPr>
            <p:nvPr/>
          </p:nvSpPr>
          <p:spPr bwMode="auto">
            <a:xfrm>
              <a:off x="4316" y="3714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!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2" name="Text Box 46"/>
            <p:cNvSpPr txBox="1">
              <a:spLocks noChangeArrowheads="1"/>
            </p:cNvSpPr>
            <p:nvPr/>
          </p:nvSpPr>
          <p:spPr bwMode="auto">
            <a:xfrm>
              <a:off x="4316" y="3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3" name="Text Box 47"/>
            <p:cNvSpPr txBox="1">
              <a:spLocks noChangeArrowheads="1"/>
            </p:cNvSpPr>
            <p:nvPr/>
          </p:nvSpPr>
          <p:spPr bwMode="auto">
            <a:xfrm>
              <a:off x="4316" y="3925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64" name="Text Box 48"/>
          <p:cNvSpPr txBox="1">
            <a:spLocks noChangeArrowheads="1"/>
          </p:cNvSpPr>
          <p:nvPr/>
        </p:nvSpPr>
        <p:spPr bwMode="auto">
          <a:xfrm>
            <a:off x="827088" y="4868863"/>
            <a:ext cx="2952750" cy="115252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 love China!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China!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5292725" y="3500438"/>
            <a:ext cx="1223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string+7</a:t>
            </a:r>
            <a:endParaRPr kumimoji="1" lang="en-US" altLang="zh-CN" sz="2000" b="1">
              <a:solidFill>
                <a:srgbClr val="FF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9269" name="Line 53"/>
          <p:cNvSpPr>
            <a:spLocks noChangeShapeType="1"/>
          </p:cNvSpPr>
          <p:nvPr/>
        </p:nvSpPr>
        <p:spPr bwMode="auto">
          <a:xfrm>
            <a:off x="6227763" y="3789363"/>
            <a:ext cx="504825" cy="0"/>
          </a:xfrm>
          <a:prstGeom prst="line">
            <a:avLst/>
          </a:prstGeom>
          <a:noFill/>
          <a:ln w="9525">
            <a:solidFill>
              <a:srgbClr val="FF33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270" name="Text Box 54" descr="信纸"/>
          <p:cNvSpPr txBox="1">
            <a:spLocks noChangeArrowheads="1"/>
          </p:cNvSpPr>
          <p:nvPr/>
        </p:nvSpPr>
        <p:spPr bwMode="auto">
          <a:xfrm>
            <a:off x="0" y="0"/>
            <a:ext cx="4572000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、字符串的表现形式</a:t>
            </a:r>
            <a:endParaRPr lang="zh-CN" altLang="en-US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5" autoUpdateAnimBg="0" build="p"/>
      <p:bldP spid="9219" grpId="0" animBg="1" autoUpdateAnimBg="0"/>
      <p:bldP spid="9264" grpId="0" animBg="1"/>
      <p:bldP spid="9268" grpId="0"/>
      <p:bldP spid="9269" grpId="0" animBg="1"/>
      <p:bldP spid="92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45720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800">
                <a:solidFill>
                  <a:srgbClr val="333399"/>
                </a:solidFill>
              </a:rPr>
              <a:t> </a:t>
            </a:r>
            <a:r>
              <a:rPr lang="zh-CN" altLang="en-US" sz="2800">
                <a:solidFill>
                  <a:srgbClr val="333399"/>
                </a:solidFill>
              </a:rPr>
              <a:t>用字符指针实现</a:t>
            </a:r>
            <a:endParaRPr lang="zh-CN" altLang="en-US" sz="2800">
              <a:solidFill>
                <a:srgbClr val="333399"/>
              </a:solidFill>
            </a:endParaRPr>
          </a:p>
        </p:txBody>
      </p:sp>
      <p:sp>
        <p:nvSpPr>
          <p:cNvPr id="10243" name="Text Box 3" descr="信纸"/>
          <p:cNvSpPr txBox="1">
            <a:spLocks noChangeArrowheads="1"/>
          </p:cNvSpPr>
          <p:nvPr/>
        </p:nvSpPr>
        <p:spPr bwMode="auto">
          <a:xfrm>
            <a:off x="771525" y="1712913"/>
            <a:ext cx="4687888" cy="45116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char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*string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= “I  love China!”;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(“%s\n”, string);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string += 7;</a:t>
            </a:r>
            <a:endParaRPr kumimoji="1"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while (*string)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{   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putchar (string[0]);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string++;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44" name="Group 4"/>
          <p:cNvGrpSpPr/>
          <p:nvPr/>
        </p:nvGrpSpPr>
        <p:grpSpPr bwMode="auto">
          <a:xfrm>
            <a:off x="6677025" y="242888"/>
            <a:ext cx="2120900" cy="4911725"/>
            <a:chOff x="3554" y="784"/>
            <a:chExt cx="1336" cy="3094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4460" y="895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6" name="Text Box 6"/>
            <p:cNvSpPr txBox="1">
              <a:spLocks noChangeArrowheads="1"/>
            </p:cNvSpPr>
            <p:nvPr/>
          </p:nvSpPr>
          <p:spPr bwMode="auto">
            <a:xfrm>
              <a:off x="4460" y="1315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4460" y="152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4460" y="173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4460" y="194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0" name="Text Box 10"/>
            <p:cNvSpPr txBox="1">
              <a:spLocks noChangeArrowheads="1"/>
            </p:cNvSpPr>
            <p:nvPr/>
          </p:nvSpPr>
          <p:spPr bwMode="auto">
            <a:xfrm>
              <a:off x="4460" y="236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1" name="Text Box 11"/>
            <p:cNvSpPr txBox="1">
              <a:spLocks noChangeArrowheads="1"/>
            </p:cNvSpPr>
            <p:nvPr/>
          </p:nvSpPr>
          <p:spPr bwMode="auto">
            <a:xfrm>
              <a:off x="4460" y="257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460" y="2781"/>
              <a:ext cx="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9" name="Line 13"/>
            <p:cNvSpPr>
              <a:spLocks noChangeShapeType="1"/>
            </p:cNvSpPr>
            <p:nvPr/>
          </p:nvSpPr>
          <p:spPr bwMode="auto">
            <a:xfrm>
              <a:off x="3945" y="922"/>
              <a:ext cx="3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54" name="Text Box 14"/>
            <p:cNvSpPr txBox="1">
              <a:spLocks noChangeArrowheads="1"/>
            </p:cNvSpPr>
            <p:nvPr/>
          </p:nvSpPr>
          <p:spPr bwMode="auto">
            <a:xfrm>
              <a:off x="3554" y="784"/>
              <a:ext cx="5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string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171" name="Group 15"/>
            <p:cNvGrpSpPr/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6176" name="Rectangle 16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77" name="Line 17"/>
              <p:cNvSpPr>
                <a:spLocks noChangeShapeType="1"/>
              </p:cNvSpPr>
              <p:nvPr/>
            </p:nvSpPr>
            <p:spPr bwMode="auto">
              <a:xfrm>
                <a:off x="4134" y="141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78" name="Line 18"/>
              <p:cNvSpPr>
                <a:spLocks noChangeShapeType="1"/>
              </p:cNvSpPr>
              <p:nvPr/>
            </p:nvSpPr>
            <p:spPr bwMode="auto">
              <a:xfrm>
                <a:off x="4134" y="162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79" name="Line 19"/>
              <p:cNvSpPr>
                <a:spLocks noChangeShapeType="1"/>
              </p:cNvSpPr>
              <p:nvPr/>
            </p:nvSpPr>
            <p:spPr bwMode="auto">
              <a:xfrm>
                <a:off x="4134" y="18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0" name="Line 20"/>
              <p:cNvSpPr>
                <a:spLocks noChangeShapeType="1"/>
              </p:cNvSpPr>
              <p:nvPr/>
            </p:nvSpPr>
            <p:spPr bwMode="auto">
              <a:xfrm>
                <a:off x="4134" y="204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1" name="Line 21"/>
              <p:cNvSpPr>
                <a:spLocks noChangeShapeType="1"/>
              </p:cNvSpPr>
              <p:nvPr/>
            </p:nvSpPr>
            <p:spPr bwMode="auto">
              <a:xfrm>
                <a:off x="4134" y="226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2" name="Line 22"/>
              <p:cNvSpPr>
                <a:spLocks noChangeShapeType="1"/>
              </p:cNvSpPr>
              <p:nvPr/>
            </p:nvSpPr>
            <p:spPr bwMode="auto">
              <a:xfrm>
                <a:off x="4134" y="2474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3" name="Line 23"/>
              <p:cNvSpPr>
                <a:spLocks noChangeShapeType="1"/>
              </p:cNvSpPr>
              <p:nvPr/>
            </p:nvSpPr>
            <p:spPr bwMode="auto">
              <a:xfrm>
                <a:off x="4134" y="268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4" name="Line 24"/>
              <p:cNvSpPr>
                <a:spLocks noChangeShapeType="1"/>
              </p:cNvSpPr>
              <p:nvPr/>
            </p:nvSpPr>
            <p:spPr bwMode="auto">
              <a:xfrm>
                <a:off x="4134" y="2899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5" name="Line 25"/>
              <p:cNvSpPr>
                <a:spLocks noChangeShapeType="1"/>
              </p:cNvSpPr>
              <p:nvPr/>
            </p:nvSpPr>
            <p:spPr bwMode="auto">
              <a:xfrm>
                <a:off x="4134" y="31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6" name="Line 26"/>
              <p:cNvSpPr>
                <a:spLocks noChangeShapeType="1"/>
              </p:cNvSpPr>
              <p:nvPr/>
            </p:nvSpPr>
            <p:spPr bwMode="auto">
              <a:xfrm>
                <a:off x="4145" y="333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7" name="Line 27"/>
              <p:cNvSpPr>
                <a:spLocks noChangeShapeType="1"/>
              </p:cNvSpPr>
              <p:nvPr/>
            </p:nvSpPr>
            <p:spPr bwMode="auto">
              <a:xfrm>
                <a:off x="4141" y="3540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8" name="Line 28"/>
              <p:cNvSpPr>
                <a:spLocks noChangeShapeType="1"/>
              </p:cNvSpPr>
              <p:nvPr/>
            </p:nvSpPr>
            <p:spPr bwMode="auto">
              <a:xfrm>
                <a:off x="4141" y="3762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9" name="Line 29"/>
              <p:cNvSpPr>
                <a:spLocks noChangeShapeType="1"/>
              </p:cNvSpPr>
              <p:nvPr/>
            </p:nvSpPr>
            <p:spPr bwMode="auto">
              <a:xfrm>
                <a:off x="4141" y="3973"/>
                <a:ext cx="8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4460" y="2992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4460" y="3414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!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4460" y="32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3" name="Text Box 33"/>
            <p:cNvSpPr txBox="1">
              <a:spLocks noChangeArrowheads="1"/>
            </p:cNvSpPr>
            <p:nvPr/>
          </p:nvSpPr>
          <p:spPr bwMode="auto">
            <a:xfrm>
              <a:off x="4460" y="3625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274" name="AutoShape 34"/>
          <p:cNvSpPr>
            <a:spLocks noChangeArrowheads="1"/>
          </p:cNvSpPr>
          <p:nvPr/>
        </p:nvSpPr>
        <p:spPr bwMode="auto">
          <a:xfrm>
            <a:off x="1403350" y="769938"/>
            <a:ext cx="6027738" cy="1216025"/>
          </a:xfrm>
          <a:prstGeom prst="wedgeRectCallout">
            <a:avLst>
              <a:gd name="adj1" fmla="val -10319"/>
              <a:gd name="adj2" fmla="val 13081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字符指针</a:t>
            </a:r>
            <a:r>
              <a:rPr kumimoji="1" lang="zh-CN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初始化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:把字符串</a:t>
            </a:r>
            <a:r>
              <a:rPr kumimoji="1" lang="zh-CN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首地址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赋给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string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char  *string;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string = “I love China!”;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0275" name="Group 35"/>
          <p:cNvGrpSpPr/>
          <p:nvPr/>
        </p:nvGrpSpPr>
        <p:grpSpPr bwMode="auto">
          <a:xfrm>
            <a:off x="6465888" y="2590800"/>
            <a:ext cx="1325562" cy="457200"/>
            <a:chOff x="4073" y="1632"/>
            <a:chExt cx="835" cy="288"/>
          </a:xfrm>
        </p:grpSpPr>
        <p:sp>
          <p:nvSpPr>
            <p:cNvPr id="6159" name="Line 36"/>
            <p:cNvSpPr>
              <a:spLocks noChangeShapeType="1"/>
            </p:cNvSpPr>
            <p:nvPr/>
          </p:nvSpPr>
          <p:spPr bwMode="auto">
            <a:xfrm>
              <a:off x="4596" y="1812"/>
              <a:ext cx="312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77" name="Text Box 37"/>
            <p:cNvSpPr txBox="1">
              <a:spLocks noChangeArrowheads="1"/>
            </p:cNvSpPr>
            <p:nvPr/>
          </p:nvSpPr>
          <p:spPr bwMode="auto">
            <a:xfrm>
              <a:off x="4073" y="1632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 type="none" w="lg" len="lg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string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4067175" y="3887788"/>
            <a:ext cx="1703388" cy="485775"/>
          </a:xfrm>
          <a:prstGeom prst="wedgeRectCallout">
            <a:avLst>
              <a:gd name="adj1" fmla="val -112630"/>
              <a:gd name="adj2" fmla="val 10458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*string != 0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5651500" y="5373688"/>
            <a:ext cx="2952750" cy="115252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 love China!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China!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0283" name="Group 43"/>
          <p:cNvGrpSpPr/>
          <p:nvPr/>
        </p:nvGrpSpPr>
        <p:grpSpPr bwMode="auto">
          <a:xfrm>
            <a:off x="1000125" y="3141663"/>
            <a:ext cx="6092825" cy="531812"/>
            <a:chOff x="630" y="1979"/>
            <a:chExt cx="3838" cy="335"/>
          </a:xfrm>
        </p:grpSpPr>
        <p:sp>
          <p:nvSpPr>
            <p:cNvPr id="6157" name="Oval 44"/>
            <p:cNvSpPr>
              <a:spLocks noChangeArrowheads="1"/>
            </p:cNvSpPr>
            <p:nvPr/>
          </p:nvSpPr>
          <p:spPr bwMode="auto">
            <a:xfrm>
              <a:off x="630" y="2042"/>
              <a:ext cx="2223" cy="27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85" name="AutoShape 45"/>
            <p:cNvSpPr/>
            <p:nvPr/>
          </p:nvSpPr>
          <p:spPr bwMode="auto">
            <a:xfrm>
              <a:off x="3615" y="1979"/>
              <a:ext cx="853" cy="226"/>
            </a:xfrm>
            <a:prstGeom prst="borderCallout2">
              <a:avLst>
                <a:gd name="adj1" fmla="val 31856"/>
                <a:gd name="adj2" fmla="val -5625"/>
                <a:gd name="adj3" fmla="val 31856"/>
                <a:gd name="adj4" fmla="val -50060"/>
                <a:gd name="adj5" fmla="val 68583"/>
                <a:gd name="adj6" fmla="val -9613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整体引用</a:t>
              </a:r>
              <a:endPara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0286" name="Group 46"/>
          <p:cNvGrpSpPr/>
          <p:nvPr/>
        </p:nvGrpSpPr>
        <p:grpSpPr bwMode="auto">
          <a:xfrm>
            <a:off x="1187450" y="4614863"/>
            <a:ext cx="6408738" cy="531812"/>
            <a:chOff x="748" y="2907"/>
            <a:chExt cx="4037" cy="335"/>
          </a:xfrm>
        </p:grpSpPr>
        <p:sp>
          <p:nvSpPr>
            <p:cNvPr id="6155" name="Oval 47"/>
            <p:cNvSpPr>
              <a:spLocks noChangeArrowheads="1"/>
            </p:cNvSpPr>
            <p:nvPr/>
          </p:nvSpPr>
          <p:spPr bwMode="auto">
            <a:xfrm>
              <a:off x="748" y="2970"/>
              <a:ext cx="2223" cy="272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288" name="AutoShape 48"/>
            <p:cNvSpPr/>
            <p:nvPr/>
          </p:nvSpPr>
          <p:spPr bwMode="auto">
            <a:xfrm>
              <a:off x="3606" y="2907"/>
              <a:ext cx="1179" cy="226"/>
            </a:xfrm>
            <a:prstGeom prst="borderCallout2">
              <a:avLst>
                <a:gd name="adj1" fmla="val 31856"/>
                <a:gd name="adj2" fmla="val -4069"/>
                <a:gd name="adj3" fmla="val 31856"/>
                <a:gd name="adj4" fmla="val -30958"/>
                <a:gd name="adj5" fmla="val 68583"/>
                <a:gd name="adj6" fmla="val -5877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 algn="ctr">
              <a:solidFill>
                <a:srgbClr val="FF0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逐个字符引用</a:t>
              </a:r>
              <a:endPara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animBg="1" autoUpdateAnimBg="0"/>
      <p:bldP spid="10274" grpId="0" animBg="1" autoUpdateAnimBg="0"/>
      <p:bldP spid="10278" grpId="0" animBg="1" autoUpdateAnimBg="0"/>
      <p:bldP spid="1028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685800"/>
            <a:ext cx="8636000" cy="3521075"/>
          </a:xfrm>
          <a:ln>
            <a:solidFill>
              <a:srgbClr val="FF3399"/>
            </a:solidFill>
            <a:miter lim="800000"/>
          </a:ln>
        </p:spPr>
        <p:txBody>
          <a:bodyPr/>
          <a:lstStyle/>
          <a:p>
            <a:pPr lvl="2" eaLnBrk="1" hangingPunct="1">
              <a:buFontTx/>
              <a:buNone/>
            </a:pPr>
            <a:r>
              <a:rPr lang="en-US" altLang="zh-CN"/>
              <a:t>char  *cp;    </a:t>
            </a:r>
            <a:r>
              <a:rPr lang="zh-CN" altLang="zh-CN"/>
              <a:t>与</a:t>
            </a:r>
            <a:r>
              <a:rPr lang="zh-CN" altLang="en-US"/>
              <a:t>    </a:t>
            </a:r>
            <a:r>
              <a:rPr lang="en-US" altLang="zh-CN"/>
              <a:t>char str[20];</a:t>
            </a:r>
            <a:endParaRPr lang="en-US" altLang="zh-CN"/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 str</a:t>
            </a:r>
            <a:r>
              <a:rPr lang="zh-CN" altLang="zh-CN"/>
              <a:t>由</a:t>
            </a:r>
            <a:r>
              <a:rPr lang="zh-CN" altLang="zh-CN" b="1">
                <a:solidFill>
                  <a:srgbClr val="FF0000"/>
                </a:solidFill>
              </a:rPr>
              <a:t>若干元素组成</a:t>
            </a:r>
            <a:r>
              <a:rPr lang="zh-CN" altLang="zh-CN"/>
              <a:t>，每个元素放一个字符；而</a:t>
            </a:r>
            <a:r>
              <a:rPr lang="en-US" altLang="zh-CN"/>
              <a:t>cp</a:t>
            </a:r>
            <a:r>
              <a:rPr lang="zh-CN" altLang="zh-CN"/>
              <a:t>中存放</a:t>
            </a:r>
            <a:r>
              <a:rPr lang="zh-CN" altLang="zh-CN" b="1">
                <a:solidFill>
                  <a:srgbClr val="FF0000"/>
                </a:solidFill>
              </a:rPr>
              <a:t>字符串首地址</a:t>
            </a:r>
            <a:endParaRPr lang="zh-CN" altLang="zh-CN" b="1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zh-CN"/>
              <a:t> </a:t>
            </a:r>
            <a:r>
              <a:rPr lang="en-US" altLang="zh-CN"/>
              <a:t>char  str[20];     str=“I love China!”;    (</a:t>
            </a:r>
            <a:r>
              <a:rPr lang="en-US" altLang="zh-CN" sz="3200" b="1">
                <a:solidFill>
                  <a:srgbClr val="FF0000"/>
                </a:solidFill>
                <a:sym typeface="Symbol" panose="05050102010706020507" pitchFamily="18" charset="2"/>
              </a:rPr>
              <a:t></a:t>
            </a:r>
            <a:r>
              <a:rPr lang="en-US" altLang="zh-CN" b="1"/>
              <a:t>)</a:t>
            </a:r>
            <a:endParaRPr lang="en-US" altLang="zh-CN" b="1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/>
              <a:t>     char   *cp;         cp=“I love China!”;    (</a:t>
            </a:r>
            <a:r>
              <a:rPr lang="en-US" altLang="zh-CN">
                <a:solidFill>
                  <a:srgbClr val="FF3300"/>
                </a:solidFill>
                <a:sym typeface="Wingdings" panose="05000000000000000000" pitchFamily="2" charset="2"/>
              </a:rPr>
              <a:t></a:t>
            </a:r>
            <a:r>
              <a:rPr lang="en-US" altLang="zh-CN"/>
              <a:t>)</a:t>
            </a:r>
            <a:endParaRPr lang="en-US" altLang="zh-CN"/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en-US" altLang="zh-CN"/>
              <a:t> str</a:t>
            </a:r>
            <a:r>
              <a:rPr lang="zh-CN" altLang="zh-CN"/>
              <a:t>是</a:t>
            </a:r>
            <a:r>
              <a:rPr lang="zh-CN" altLang="zh-CN" b="1">
                <a:solidFill>
                  <a:srgbClr val="FF0000"/>
                </a:solidFill>
              </a:rPr>
              <a:t>地址常量</a:t>
            </a:r>
            <a:r>
              <a:rPr lang="zh-CN" altLang="zh-CN">
                <a:solidFill>
                  <a:srgbClr val="FF0000"/>
                </a:solidFill>
              </a:rPr>
              <a:t>；</a:t>
            </a:r>
            <a:r>
              <a:rPr lang="en-US" altLang="zh-CN"/>
              <a:t>cp</a:t>
            </a:r>
            <a:r>
              <a:rPr lang="zh-CN" altLang="zh-CN"/>
              <a:t>是</a:t>
            </a:r>
            <a:r>
              <a:rPr lang="zh-CN" altLang="zh-CN" b="1">
                <a:solidFill>
                  <a:srgbClr val="FF0000"/>
                </a:solidFill>
              </a:rPr>
              <a:t>地址变量</a:t>
            </a:r>
            <a:endParaRPr lang="zh-CN" altLang="zh-CN" b="1">
              <a:solidFill>
                <a:srgbClr val="FF0000"/>
              </a:solidFill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 </a:t>
            </a:r>
            <a:r>
              <a:rPr lang="en-US" altLang="zh-CN"/>
              <a:t>cp</a:t>
            </a:r>
            <a:r>
              <a:rPr lang="zh-CN" altLang="zh-CN"/>
              <a:t>接受</a:t>
            </a:r>
            <a:r>
              <a:rPr lang="zh-CN" altLang="zh-CN" b="1">
                <a:solidFill>
                  <a:srgbClr val="FF0000"/>
                </a:solidFill>
              </a:rPr>
              <a:t>键入</a:t>
            </a:r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时,必须</a:t>
            </a:r>
            <a:r>
              <a:rPr lang="zh-CN" altLang="zh-CN" b="1">
                <a:solidFill>
                  <a:srgbClr val="FF0000"/>
                </a:solidFill>
              </a:rPr>
              <a:t>先开辟存储空间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1267" name="Text Box 3" descr="信纸"/>
          <p:cNvSpPr txBox="1">
            <a:spLocks noChangeArrowheads="1"/>
          </p:cNvSpPr>
          <p:nvPr/>
        </p:nvSpPr>
        <p:spPr bwMode="auto">
          <a:xfrm>
            <a:off x="744538" y="4368800"/>
            <a:ext cx="3675062" cy="19558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str[10];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scanf(“%s”,str);    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而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*cp;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 scanf(“%s”,  cp);    (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1268" name="Text Box 4" descr="信纸"/>
          <p:cNvSpPr txBox="1">
            <a:spLocks noChangeArrowheads="1"/>
          </p:cNvSpPr>
          <p:nvPr/>
        </p:nvSpPr>
        <p:spPr bwMode="auto">
          <a:xfrm>
            <a:off x="4648200" y="4581525"/>
            <a:ext cx="4129088" cy="12255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改为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: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  char   *cp, str[10];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Wingdings 3" panose="050401020108070707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           cp = str;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Wingdings 3" panose="050401020108070707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           scanf (“%s”,cp);      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sym typeface="Wingdings 3" panose="050401020108070707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1272" name="Text Box 8" descr="信纸"/>
          <p:cNvSpPr txBox="1">
            <a:spLocks noChangeArrowheads="1"/>
          </p:cNvSpPr>
          <p:nvPr/>
        </p:nvSpPr>
        <p:spPr bwMode="auto">
          <a:xfrm>
            <a:off x="0" y="0"/>
            <a:ext cx="5284788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anose="02010609030101010101" pitchFamily="49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、字符指针变量与字符数组</a:t>
            </a:r>
            <a:endParaRPr lang="zh-CN" altLang="en-US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5" autoUpdateAnimBg="0" build="p"/>
      <p:bldP spid="11267" grpId="0" animBg="1" autoUpdateAnimBg="0"/>
      <p:bldP spid="11268" grpId="0" animBg="1" autoUpdateAnimBg="0"/>
      <p:bldP spid="112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00" y="76200"/>
            <a:ext cx="4625291" cy="618630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r>
              <a:rPr lang="en-US" altLang="zh-CN" sz="1800" dirty="0"/>
              <a:t>{ </a:t>
            </a:r>
            <a:r>
              <a:rPr lang="en-US" altLang="zh-CN" sz="1800" b="1" dirty="0">
                <a:solidFill>
                  <a:srgbClr val="FF0000"/>
                </a:solidFill>
              </a:rPr>
              <a:t>void Transpose(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A[][10],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m,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FF0000"/>
                </a:solidFill>
              </a:rPr>
              <a:t>A[10][10]={0},</a:t>
            </a:r>
            <a:r>
              <a:rPr lang="en-US" altLang="zh-CN" sz="1800" dirty="0" err="1"/>
              <a:t>m,n,i,j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("input m n:");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",&amp;</a:t>
            </a:r>
            <a:r>
              <a:rPr lang="en-US" altLang="zh-CN" sz="1800" dirty="0" err="1"/>
              <a:t>m,&amp;n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array before transposition:\n");</a:t>
            </a:r>
            <a:endParaRPr lang="en-US" altLang="zh-CN" sz="1800" dirty="0"/>
          </a:p>
          <a:p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 {if(j==n-1)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("%d\</a:t>
            </a:r>
            <a:r>
              <a:rPr lang="en-US" altLang="zh-CN" sz="1800" dirty="0" err="1"/>
              <a:t>n",A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][j]);}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Transpose(</a:t>
            </a:r>
            <a:r>
              <a:rPr lang="en-US" altLang="zh-CN" sz="1800" b="1" dirty="0" err="1">
                <a:solidFill>
                  <a:srgbClr val="FF0000"/>
                </a:solidFill>
              </a:rPr>
              <a:t>A,m,n</a:t>
            </a:r>
            <a:r>
              <a:rPr lang="en-US" altLang="zh-CN" sz="1800" b="1" dirty="0">
                <a:solidFill>
                  <a:srgbClr val="FF0000"/>
                </a:solidFill>
              </a:rPr>
              <a:t>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array after transposition:\n");</a:t>
            </a:r>
            <a:endParaRPr lang="en-US" altLang="zh-CN" sz="1800" dirty="0"/>
          </a:p>
          <a:p>
            <a:r>
              <a:rPr lang="en-US" altLang="zh-CN" sz="1800" dirty="0"/>
              <a:t>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b="1" dirty="0" err="1">
                <a:solidFill>
                  <a:srgbClr val="FF0000"/>
                </a:solidFill>
              </a:rPr>
              <a:t>n</a:t>
            </a:r>
            <a:r>
              <a:rPr lang="en-US" altLang="zh-CN" sz="1800" dirty="0" err="1"/>
              <a:t>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   for(j=0;j&lt;</a:t>
            </a:r>
            <a:r>
              <a:rPr lang="en-US" altLang="zh-CN" sz="1800" b="1" dirty="0" err="1">
                <a:solidFill>
                  <a:srgbClr val="FF0000"/>
                </a:solidFill>
              </a:rPr>
              <a:t>m</a:t>
            </a:r>
            <a:r>
              <a:rPr lang="en-US" altLang="zh-CN" sz="1800" dirty="0" err="1"/>
              <a:t>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  { if(j==m-1)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("%d\</a:t>
            </a:r>
            <a:r>
              <a:rPr lang="en-US" altLang="zh-CN" sz="1800" dirty="0" err="1"/>
              <a:t>n",A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][j]);}</a:t>
            </a:r>
            <a:endParaRPr lang="en-US" altLang="zh-CN" sz="1800" dirty="0"/>
          </a:p>
          <a:p>
            <a:r>
              <a:rPr lang="en-US" altLang="zh-CN" sz="1800" dirty="0"/>
              <a:t>     return 0;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4953000" y="76200"/>
            <a:ext cx="3962400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void Transpose(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A[][10],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m,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n)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{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max,i,j,t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max=(m&gt;n)?</a:t>
            </a:r>
            <a:r>
              <a:rPr lang="en-US" altLang="zh-CN" b="1" dirty="0" err="1">
                <a:solidFill>
                  <a:srgbClr val="FF0000"/>
                </a:solidFill>
              </a:rPr>
              <a:t>m:n</a:t>
            </a:r>
            <a:r>
              <a:rPr lang="en-US" altLang="zh-CN" b="1" dirty="0">
                <a:solidFill>
                  <a:srgbClr val="FF0000"/>
                </a:solidFill>
              </a:rPr>
              <a:t>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   for(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en-US" altLang="zh-CN" b="1" dirty="0">
                <a:solidFill>
                  <a:srgbClr val="7030A0"/>
                </a:solidFill>
              </a:rPr>
              <a:t>=1;i&lt;</a:t>
            </a:r>
            <a:r>
              <a:rPr lang="en-US" altLang="zh-CN" b="1" dirty="0" err="1">
                <a:solidFill>
                  <a:srgbClr val="7030A0"/>
                </a:solidFill>
              </a:rPr>
              <a:t>max;i</a:t>
            </a:r>
            <a:r>
              <a:rPr lang="en-US" altLang="zh-CN" b="1" dirty="0">
                <a:solidFill>
                  <a:srgbClr val="7030A0"/>
                </a:solidFill>
              </a:rPr>
              <a:t>++)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   for(j=0;j&lt;</a:t>
            </a:r>
            <a:r>
              <a:rPr lang="en-US" altLang="zh-CN" b="1" dirty="0" err="1">
                <a:solidFill>
                  <a:srgbClr val="7030A0"/>
                </a:solidFill>
              </a:rPr>
              <a:t>i;j</a:t>
            </a:r>
            <a:r>
              <a:rPr lang="en-US" altLang="zh-CN" b="1" dirty="0">
                <a:solidFill>
                  <a:srgbClr val="7030A0"/>
                </a:solidFill>
              </a:rPr>
              <a:t>++)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b="1" dirty="0">
                <a:solidFill>
                  <a:srgbClr val="7030A0"/>
                </a:solidFill>
              </a:rPr>
              <a:t>   { t=A[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en-US" altLang="zh-CN" b="1" dirty="0">
                <a:solidFill>
                  <a:srgbClr val="7030A0"/>
                </a:solidFill>
              </a:rPr>
              <a:t>][j]; A[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en-US" altLang="zh-CN" b="1" dirty="0">
                <a:solidFill>
                  <a:srgbClr val="7030A0"/>
                </a:solidFill>
              </a:rPr>
              <a:t>][j]=A[j][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en-US" altLang="zh-CN" b="1" dirty="0">
                <a:solidFill>
                  <a:srgbClr val="7030A0"/>
                </a:solidFill>
              </a:rPr>
              <a:t>];A[j][</a:t>
            </a:r>
            <a:r>
              <a:rPr lang="en-US" altLang="zh-CN" b="1" dirty="0" err="1">
                <a:solidFill>
                  <a:srgbClr val="7030A0"/>
                </a:solidFill>
              </a:rPr>
              <a:t>i</a:t>
            </a:r>
            <a:r>
              <a:rPr lang="en-US" altLang="zh-CN" b="1" dirty="0">
                <a:solidFill>
                  <a:srgbClr val="7030A0"/>
                </a:solidFill>
              </a:rPr>
              <a:t>]=t;}</a:t>
            </a:r>
            <a:endParaRPr lang="en-US" altLang="zh-CN" b="1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107525"/>
            <a:ext cx="2422159" cy="1245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374039"/>
            <a:ext cx="2422158" cy="14591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4841742"/>
            <a:ext cx="2422159" cy="142076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2057400" y="685800"/>
            <a:ext cx="23622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705600" y="95646"/>
            <a:ext cx="23622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447800" y="3429000"/>
            <a:ext cx="23622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80465" y="3726335"/>
            <a:ext cx="23622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07745" y="4481939"/>
            <a:ext cx="392455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51572" y="4817632"/>
            <a:ext cx="392455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644027" y="5109640"/>
            <a:ext cx="201357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050613" y="5372224"/>
            <a:ext cx="201357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117956" y="638153"/>
            <a:ext cx="201357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5971241" y="918124"/>
            <a:ext cx="734359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971241" y="1226835"/>
            <a:ext cx="35336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361638" y="1518843"/>
            <a:ext cx="3248961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395288" y="200025"/>
            <a:ext cx="7772400" cy="37004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z="2000" b="1">
              <a:solidFill>
                <a:srgbClr val="CC0099"/>
              </a:solidFill>
              <a:latin typeface="楷体_GB2312" panose="0201060903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000" b="1">
                <a:latin typeface="楷体_GB2312" panose="02010609030101010101" pitchFamily="49" charset="-122"/>
              </a:rPr>
              <a:t>字符串用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一维字符数组</a:t>
            </a:r>
            <a:r>
              <a:rPr lang="zh-CN" altLang="en-US" sz="2000" b="1">
                <a:latin typeface="楷体_GB2312" panose="02010609030101010101" pitchFamily="49" charset="-122"/>
              </a:rPr>
              <a:t>存放</a:t>
            </a:r>
            <a:endParaRPr lang="zh-CN" altLang="en-US" sz="2000" b="1">
              <a:latin typeface="楷体_GB2312" panose="0201060903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000" b="1">
                <a:latin typeface="楷体_GB2312" panose="02010609030101010101" pitchFamily="49" charset="-122"/>
              </a:rPr>
              <a:t>字符数组具有一维数组的所有特点</a:t>
            </a:r>
            <a:endParaRPr lang="zh-CN" altLang="en-US" sz="2000" b="1">
              <a:latin typeface="楷体_GB2312" panose="0201060903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楷体_GB2312" panose="02010609030101010101" pitchFamily="49" charset="-122"/>
              </a:rPr>
              <a:t>数组名是指向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数组首地址</a:t>
            </a:r>
            <a:r>
              <a:rPr lang="zh-CN" altLang="en-US" sz="2000" b="1">
                <a:latin typeface="楷体_GB2312" panose="02010609030101010101" pitchFamily="49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地址常量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楷体_GB2312" panose="02010609030101010101" pitchFamily="49" charset="-122"/>
              </a:rPr>
              <a:t>数组元素的引用方法可用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指针法和下标法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数组名</a:t>
            </a:r>
            <a:r>
              <a:rPr lang="zh-CN" altLang="en-US" sz="2000" b="1">
                <a:latin typeface="楷体_GB2312" panose="02010609030101010101" pitchFamily="49" charset="-122"/>
              </a:rPr>
              <a:t>作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函数参数</a:t>
            </a:r>
            <a:r>
              <a:rPr lang="zh-CN" altLang="en-US" sz="2000" b="1">
                <a:latin typeface="楷体_GB2312" panose="02010609030101010101" pitchFamily="49" charset="-122"/>
              </a:rPr>
              <a:t>是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地址传递</a:t>
            </a:r>
            <a:r>
              <a:rPr lang="zh-CN" altLang="en-US" sz="2000" b="1">
                <a:latin typeface="楷体_GB2312" panose="02010609030101010101" pitchFamily="49" charset="-122"/>
              </a:rPr>
              <a:t>等</a:t>
            </a:r>
            <a:endParaRPr lang="zh-CN" altLang="en-US" sz="2000" b="1">
              <a:latin typeface="楷体_GB2312" panose="0201060903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000" b="1">
                <a:latin typeface="楷体_GB2312" panose="02010609030101010101" pitchFamily="49" charset="-122"/>
              </a:rPr>
              <a:t>区别</a:t>
            </a:r>
            <a:endParaRPr lang="zh-CN" altLang="en-US" sz="2000" b="1">
              <a:latin typeface="楷体_GB2312" panose="0201060903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楷体_GB2312" panose="02010609030101010101" pitchFamily="49" charset="-122"/>
              </a:rPr>
              <a:t>存储格式：</a:t>
            </a:r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</a:rPr>
              <a:t>字符串结束标志</a:t>
            </a:r>
            <a:endParaRPr lang="zh-CN" altLang="en-US" sz="2000" b="1">
              <a:solidFill>
                <a:srgbClr val="FF0000"/>
              </a:solidFill>
              <a:latin typeface="楷体_GB2312" panose="0201060903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楷体_GB2312" panose="02010609030101010101" pitchFamily="49" charset="-122"/>
              </a:rPr>
              <a:t>赋值方式与初始化</a:t>
            </a:r>
            <a:endParaRPr lang="zh-CN" altLang="en-US" sz="2000" b="1">
              <a:latin typeface="楷体_GB2312" panose="02010609030101010101" pitchFamily="49" charset="-122"/>
            </a:endParaRPr>
          </a:p>
          <a:p>
            <a:pPr lvl="2" eaLnBrk="1" hangingPunct="1">
              <a:buFont typeface="Wingdings" panose="05000000000000000000" pitchFamily="2" charset="2"/>
              <a:buChar char="l"/>
            </a:pPr>
            <a:r>
              <a:rPr lang="zh-CN" altLang="en-US" sz="2000" b="1">
                <a:latin typeface="楷体_GB2312" panose="02010609030101010101" pitchFamily="49" charset="-122"/>
              </a:rPr>
              <a:t>输入输出方式：</a:t>
            </a:r>
            <a:r>
              <a:rPr lang="en-US" altLang="zh-CN" sz="2000" b="1">
                <a:solidFill>
                  <a:srgbClr val="FF0000"/>
                </a:solidFill>
              </a:rPr>
              <a:t>%s  %c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2291" name="Text Box 3" descr="信纸"/>
          <p:cNvSpPr txBox="1">
            <a:spLocks noChangeArrowheads="1"/>
          </p:cNvSpPr>
          <p:nvPr/>
        </p:nvSpPr>
        <p:spPr bwMode="auto">
          <a:xfrm>
            <a:off x="827088" y="4114800"/>
            <a:ext cx="5040312" cy="2320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char   str[]={“Hello!”};                  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   str[]=“Hello!”;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  str[]={‘H’,‘e’,‘l’,‘l’,‘o’,‘!’};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char   *cp=“Hello”;                  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    a[]={1,2,3,4,5};                 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   *p={1,2,3,4,5};                        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2" name="Text Box 4" descr="信纸"/>
          <p:cNvSpPr txBox="1">
            <a:spLocks noChangeArrowheads="1"/>
          </p:cNvSpPr>
          <p:nvPr/>
        </p:nvSpPr>
        <p:spPr bwMode="auto">
          <a:xfrm>
            <a:off x="6156325" y="4114800"/>
            <a:ext cx="2600325" cy="2320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char   str[10],*cp;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    a[10],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str=“Hello”;     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cp=“Hello!”;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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a={1,2,3,4,5};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p={1,2,3,4,5};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97" name="Text Box 9" descr="信纸"/>
          <p:cNvSpPr txBox="1">
            <a:spLocks noChangeArrowheads="1"/>
          </p:cNvSpPr>
          <p:nvPr/>
        </p:nvSpPr>
        <p:spPr bwMode="auto">
          <a:xfrm>
            <a:off x="0" y="0"/>
            <a:ext cx="4060825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anose="02010609030101010101" pitchFamily="49" charset="-12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、字符串与数组关系</a:t>
            </a:r>
            <a:endParaRPr lang="zh-CN" altLang="en-US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29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5" autoUpdateAnimBg="0" build="p"/>
      <p:bldP spid="12291" grpId="0" autoUpdateAnimBg="0" build="p"/>
      <p:bldP spid="12291" grpId="1" animBg="1" build="allAtOnce"/>
      <p:bldP spid="12292" grpId="0" animBg="1" build="allAtOnce"/>
      <p:bldP spid="1229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244475" y="60325"/>
            <a:ext cx="8636000" cy="547688"/>
          </a:xfrm>
        </p:spPr>
        <p:txBody>
          <a:bodyPr/>
          <a:lstStyle/>
          <a:p>
            <a:pPr marL="990600" lvl="1" indent="-533400" eaLnBrk="1" hangingPunct="1">
              <a:buFontTx/>
              <a:buNone/>
            </a:pPr>
            <a:endParaRPr lang="zh-CN" altLang="zh-CN" sz="2400">
              <a:solidFill>
                <a:srgbClr val="CC0099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541338" y="476250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当字符指针指向字符串时，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除了可以被赋值之外，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与包含字符串的字符数组没有什么区别。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3319" name="Rectangle 7" descr="信纸"/>
          <p:cNvSpPr>
            <a:spLocks noChangeArrowheads="1"/>
          </p:cNvSpPr>
          <p:nvPr/>
        </p:nvSpPr>
        <p:spPr bwMode="auto">
          <a:xfrm>
            <a:off x="700088" y="1357313"/>
            <a:ext cx="8139112" cy="15938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str[10],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 = "12345";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strcpy (str,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str;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 ("The Length of str is: %d\n", strlen(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));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971550" y="3100388"/>
            <a:ext cx="496887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注意“野指针”操作：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2600" y="3440113"/>
            <a:ext cx="84963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如果一个指针没有指向一个有效内存就被引用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，则被称为“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野指针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”操作或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空指针赋值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。野指针操作尽管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编译时不会出错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，但很容易引起程序运行时表现异常，甚至导致系统崩溃。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322" name="Rectangle 10" descr="信纸"/>
          <p:cNvSpPr>
            <a:spLocks noChangeArrowheads="1"/>
          </p:cNvSpPr>
          <p:nvPr/>
        </p:nvSpPr>
        <p:spPr bwMode="auto">
          <a:xfrm>
            <a:off x="1116013" y="4752975"/>
            <a:ext cx="7632700" cy="18986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*pstr;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str[8];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 ("%s",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strcpy (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"hello");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 = str;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strcpy (pstr, "0123456789");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23" name="AutoShape 11"/>
          <p:cNvSpPr>
            <a:spLocks noChangeArrowheads="1"/>
          </p:cNvSpPr>
          <p:nvPr/>
        </p:nvSpPr>
        <p:spPr bwMode="auto">
          <a:xfrm>
            <a:off x="2195513" y="3213100"/>
            <a:ext cx="5832475" cy="2087563"/>
          </a:xfrm>
          <a:prstGeom prst="cloudCallout">
            <a:avLst>
              <a:gd name="adj1" fmla="val -20606"/>
              <a:gd name="adj2" fmla="val 70000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为什么“野指针”操作会给程序运行带来极大的不确定性，甚至造成系统崩溃呢？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24" name="Text Box 12" descr="信纸"/>
          <p:cNvSpPr txBox="1">
            <a:spLocks noChangeArrowheads="1"/>
          </p:cNvSpPr>
          <p:nvPr/>
        </p:nvSpPr>
        <p:spPr bwMode="auto">
          <a:xfrm>
            <a:off x="0" y="0"/>
            <a:ext cx="5692775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anose="02010609030101010101" pitchFamily="49" charset="-122"/>
              </a:rPr>
              <a:t>4</a:t>
            </a: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、字符指针变量使用注意事项</a:t>
            </a:r>
            <a:endParaRPr lang="zh-CN" altLang="en-US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784725" y="6245225"/>
            <a:ext cx="4019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不是野指针，但会造成数组越界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5" autoUpdateAnimBg="0" build="p"/>
      <p:bldP spid="13318" grpId="0"/>
      <p:bldP spid="13319" grpId="0" animBg="1"/>
      <p:bldP spid="13322" grpId="0" animBg="1"/>
      <p:bldP spid="13323" grpId="0" animBg="1"/>
      <p:bldP spid="13324" grpId="0" animBg="1"/>
      <p:bldP spid="133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611188" y="260350"/>
            <a:ext cx="712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字符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指针数组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与字符串二维数组之间的区别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4" name="Rectangle 6" descr="信纸"/>
          <p:cNvSpPr>
            <a:spLocks noChangeArrowheads="1"/>
          </p:cNvSpPr>
          <p:nvPr/>
        </p:nvSpPr>
        <p:spPr bwMode="auto">
          <a:xfrm>
            <a:off x="827088" y="908050"/>
            <a:ext cx="7505700" cy="19018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str[3][10] = {"Wuhan", "Beijing", "Shanghai"};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*pstr[3];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pstr[0] =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str[0];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pstr[1] =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str[1];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pstr[2] =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str[2];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7415" name="Group 7"/>
          <p:cNvGraphicFramePr>
            <a:graphicFrameLocks noGrp="1"/>
          </p:cNvGraphicFramePr>
          <p:nvPr>
            <p:ph sz="half" idx="1"/>
          </p:nvPr>
        </p:nvGraphicFramePr>
        <p:xfrm>
          <a:off x="636588" y="4410075"/>
          <a:ext cx="1449387" cy="1412876"/>
        </p:xfrm>
        <a:graphic>
          <a:graphicData uri="http://schemas.openxmlformats.org/drawingml/2006/table">
            <a:tbl>
              <a:tblPr/>
              <a:tblGrid>
                <a:gridCol w="1449387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pstr[0]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pstr[1]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pstr[2]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25" name="Group 17"/>
          <p:cNvGraphicFramePr>
            <a:graphicFrameLocks noGrp="1"/>
          </p:cNvGraphicFramePr>
          <p:nvPr>
            <p:ph sz="half" idx="2"/>
          </p:nvPr>
        </p:nvGraphicFramePr>
        <p:xfrm>
          <a:off x="3103563" y="4365625"/>
          <a:ext cx="5761037" cy="1325563"/>
        </p:xfrm>
        <a:graphic>
          <a:graphicData uri="http://schemas.openxmlformats.org/drawingml/2006/table">
            <a:tbl>
              <a:tblPr/>
              <a:tblGrid>
                <a:gridCol w="576262"/>
                <a:gridCol w="574675"/>
                <a:gridCol w="577850"/>
                <a:gridCol w="576263"/>
                <a:gridCol w="576262"/>
                <a:gridCol w="574675"/>
                <a:gridCol w="576263"/>
                <a:gridCol w="577850"/>
                <a:gridCol w="574675"/>
                <a:gridCol w="576262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'W'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'u'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'B'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'e'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'j'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'S'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2125663" y="4519613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2127250" y="497840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2128838" y="5451475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755650" y="392906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3089275" y="397192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76" name="AutoShape 68"/>
          <p:cNvSpPr>
            <a:spLocks noChangeArrowheads="1"/>
          </p:cNvSpPr>
          <p:nvPr/>
        </p:nvSpPr>
        <p:spPr bwMode="auto">
          <a:xfrm>
            <a:off x="4211638" y="3141663"/>
            <a:ext cx="2232025" cy="431800"/>
          </a:xfrm>
          <a:prstGeom prst="wedgeRoundRectCallout">
            <a:avLst>
              <a:gd name="adj1" fmla="val 42176"/>
              <a:gd name="adj2" fmla="val 24191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字符串结束标志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77" name="AutoShape 69"/>
          <p:cNvSpPr>
            <a:spLocks noChangeArrowheads="1"/>
          </p:cNvSpPr>
          <p:nvPr/>
        </p:nvSpPr>
        <p:spPr bwMode="auto">
          <a:xfrm>
            <a:off x="6804025" y="3141663"/>
            <a:ext cx="1944688" cy="431800"/>
          </a:xfrm>
          <a:prstGeom prst="wedgeRoundRectCallout">
            <a:avLst>
              <a:gd name="adj1" fmla="val -11551"/>
              <a:gd name="adj2" fmla="val 24816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多余空位补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71" grpId="0" animBg="1"/>
      <p:bldP spid="17472" grpId="0" animBg="1"/>
      <p:bldP spid="17473" grpId="0" animBg="1"/>
      <p:bldP spid="17474" grpId="0"/>
      <p:bldP spid="17475" grpId="0"/>
      <p:bldP spid="17476" grpId="0" animBg="1"/>
      <p:bldP spid="174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11188" y="260350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字符指针数组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时直接用字符串对其赋初始值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38" name="Rectangle 6" descr="信纸"/>
          <p:cNvSpPr>
            <a:spLocks noChangeArrowheads="1"/>
          </p:cNvSpPr>
          <p:nvPr/>
        </p:nvSpPr>
        <p:spPr bwMode="auto">
          <a:xfrm>
            <a:off x="827088" y="1263650"/>
            <a:ext cx="7489825" cy="4413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*pstr[3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 = {"Wuhan", "Beijing", "Shanghai"};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8439" name="Group 7"/>
          <p:cNvGraphicFramePr>
            <a:graphicFrameLocks noGrp="1"/>
          </p:cNvGraphicFramePr>
          <p:nvPr>
            <p:ph sz="half" idx="1"/>
          </p:nvPr>
        </p:nvGraphicFramePr>
        <p:xfrm>
          <a:off x="636588" y="3811588"/>
          <a:ext cx="1449387" cy="1412876"/>
        </p:xfrm>
        <a:graphic>
          <a:graphicData uri="http://schemas.openxmlformats.org/drawingml/2006/table">
            <a:tbl>
              <a:tblPr/>
              <a:tblGrid>
                <a:gridCol w="1449387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pstr[0]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pstr[1]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pstr[2]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49" name="Group 17"/>
          <p:cNvGraphicFramePr>
            <a:graphicFrameLocks noGrp="1"/>
          </p:cNvGraphicFramePr>
          <p:nvPr>
            <p:ph sz="half" idx="2"/>
          </p:nvPr>
        </p:nvGraphicFramePr>
        <p:xfrm>
          <a:off x="3103563" y="3736975"/>
          <a:ext cx="5761037" cy="1325563"/>
        </p:xfrm>
        <a:graphic>
          <a:graphicData uri="http://schemas.openxmlformats.org/drawingml/2006/table">
            <a:tbl>
              <a:tblPr/>
              <a:tblGrid>
                <a:gridCol w="576262"/>
                <a:gridCol w="574675"/>
                <a:gridCol w="577850"/>
                <a:gridCol w="576263"/>
                <a:gridCol w="576262"/>
                <a:gridCol w="574675"/>
                <a:gridCol w="533400"/>
                <a:gridCol w="620713"/>
                <a:gridCol w="574675"/>
                <a:gridCol w="576262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'W'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'u'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'B'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'e'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'j'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'S'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2125663" y="3890963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2127250" y="434975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2128838" y="4822825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755650" y="33004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510" name="Text Box 78"/>
          <p:cNvSpPr txBox="1">
            <a:spLocks noChangeArrowheads="1"/>
          </p:cNvSpPr>
          <p:nvPr/>
        </p:nvSpPr>
        <p:spPr bwMode="auto">
          <a:xfrm>
            <a:off x="3089275" y="334327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511" name="AutoShape 79"/>
          <p:cNvSpPr>
            <a:spLocks noChangeArrowheads="1"/>
          </p:cNvSpPr>
          <p:nvPr/>
        </p:nvSpPr>
        <p:spPr bwMode="auto">
          <a:xfrm>
            <a:off x="4211638" y="2513013"/>
            <a:ext cx="2232025" cy="431800"/>
          </a:xfrm>
          <a:prstGeom prst="wedgeRoundRectCallout">
            <a:avLst>
              <a:gd name="adj1" fmla="val 42176"/>
              <a:gd name="adj2" fmla="val 24191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字符串结束标志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animBg="1"/>
      <p:bldP spid="18506" grpId="0" animBg="1"/>
      <p:bldP spid="18507" grpId="0" animBg="1"/>
      <p:bldP spid="18508" grpId="0" animBg="1"/>
      <p:bldP spid="18509" grpId="0"/>
      <p:bldP spid="18510" grpId="0"/>
      <p:bldP spid="185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信纸"/>
          <p:cNvSpPr>
            <a:spLocks noChangeArrowheads="1"/>
          </p:cNvSpPr>
          <p:nvPr/>
        </p:nvSpPr>
        <p:spPr bwMode="auto">
          <a:xfrm>
            <a:off x="496888" y="520700"/>
            <a:ext cx="5730875" cy="6226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&lt;string.h&gt;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main ( )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int i, j, k;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*pcity[ ]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{"Wuhan", Beijing","Shanghai",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"Tianjin", "Guangzhou",""};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*ptemp;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0;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strcmp(pcity[i],"")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!= 0; i++)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{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k = i;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for (j = i+1; strcmp(pcity[j],"") != 0; j++)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if (strcmp(pcity[k], pcity[j]) &gt; 0)    k = j;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if (k != i)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{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ptemp = pcity[i];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pcity[i] = pcity[k];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pcity[k] = ptemp;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}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412750" y="146050"/>
            <a:ext cx="77057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kumimoji="1" lang="zh-CN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利用字符指针数组对一组城市名进行升序排列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3438525" y="5673725"/>
            <a:ext cx="5545138" cy="792163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Beijing  Guangzhou  Shanghai  Tianjin  Wuhan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464" name="Rectangle 8" descr="信纸"/>
          <p:cNvSpPr>
            <a:spLocks noChangeArrowheads="1"/>
          </p:cNvSpPr>
          <p:nvPr/>
        </p:nvSpPr>
        <p:spPr bwMode="auto">
          <a:xfrm>
            <a:off x="4325938" y="636588"/>
            <a:ext cx="4572000" cy="12287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0; strcmp(pcity[i],"") != 0; i++)    printf ("%s  ", pcity[i]);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("\n");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465" name="Freeform 9"/>
          <p:cNvSpPr/>
          <p:nvPr/>
        </p:nvSpPr>
        <p:spPr bwMode="auto">
          <a:xfrm>
            <a:off x="265113" y="2644775"/>
            <a:ext cx="5616575" cy="4184650"/>
          </a:xfrm>
          <a:custGeom>
            <a:avLst/>
            <a:gdLst>
              <a:gd name="T0" fmla="*/ 2147483646 w 3616"/>
              <a:gd name="T1" fmla="*/ 2147483646 h 2463"/>
              <a:gd name="T2" fmla="*/ 2147483646 w 3616"/>
              <a:gd name="T3" fmla="*/ 2147483646 h 2463"/>
              <a:gd name="T4" fmla="*/ 2147483646 w 3616"/>
              <a:gd name="T5" fmla="*/ 0 h 2463"/>
              <a:gd name="T6" fmla="*/ 2147483646 w 3616"/>
              <a:gd name="T7" fmla="*/ 2147483646 h 2463"/>
              <a:gd name="T8" fmla="*/ 2147483646 w 3616"/>
              <a:gd name="T9" fmla="*/ 2147483646 h 2463"/>
              <a:gd name="T10" fmla="*/ 2147483646 w 3616"/>
              <a:gd name="T11" fmla="*/ 2147483646 h 2463"/>
              <a:gd name="T12" fmla="*/ 2147483646 w 3616"/>
              <a:gd name="T13" fmla="*/ 2147483646 h 2463"/>
              <a:gd name="T14" fmla="*/ 2147483646 w 3616"/>
              <a:gd name="T15" fmla="*/ 2147483646 h 2463"/>
              <a:gd name="T16" fmla="*/ 2147483646 w 3616"/>
              <a:gd name="T17" fmla="*/ 2147483646 h 2463"/>
              <a:gd name="T18" fmla="*/ 2147483646 w 3616"/>
              <a:gd name="T19" fmla="*/ 2147483646 h 2463"/>
              <a:gd name="T20" fmla="*/ 2147483646 w 3616"/>
              <a:gd name="T21" fmla="*/ 2147483646 h 2463"/>
              <a:gd name="T22" fmla="*/ 2147483646 w 3616"/>
              <a:gd name="T23" fmla="*/ 2147483646 h 2463"/>
              <a:gd name="T24" fmla="*/ 2147483646 w 3616"/>
              <a:gd name="T25" fmla="*/ 2147483646 h 2463"/>
              <a:gd name="T26" fmla="*/ 2147483646 w 3616"/>
              <a:gd name="T27" fmla="*/ 2147483646 h 2463"/>
              <a:gd name="T28" fmla="*/ 2147483646 w 3616"/>
              <a:gd name="T29" fmla="*/ 2147483646 h 2463"/>
              <a:gd name="T30" fmla="*/ 2147483646 w 3616"/>
              <a:gd name="T31" fmla="*/ 2147483646 h 2463"/>
              <a:gd name="T32" fmla="*/ 2147483646 w 3616"/>
              <a:gd name="T33" fmla="*/ 2147483646 h 2463"/>
              <a:gd name="T34" fmla="*/ 2147483646 w 3616"/>
              <a:gd name="T35" fmla="*/ 2147483646 h 2463"/>
              <a:gd name="T36" fmla="*/ 2147483646 w 3616"/>
              <a:gd name="T37" fmla="*/ 2147483646 h 2463"/>
              <a:gd name="T38" fmla="*/ 2147483646 w 3616"/>
              <a:gd name="T39" fmla="*/ 2147483646 h 2463"/>
              <a:gd name="T40" fmla="*/ 2147483646 w 3616"/>
              <a:gd name="T41" fmla="*/ 2147483646 h 2463"/>
              <a:gd name="T42" fmla="*/ 2147483646 w 3616"/>
              <a:gd name="T43" fmla="*/ 2147483646 h 2463"/>
              <a:gd name="T44" fmla="*/ 2147483646 w 3616"/>
              <a:gd name="T45" fmla="*/ 2147483646 h 2463"/>
              <a:gd name="T46" fmla="*/ 2147483646 w 3616"/>
              <a:gd name="T47" fmla="*/ 2147483646 h 2463"/>
              <a:gd name="T48" fmla="*/ 2147483646 w 3616"/>
              <a:gd name="T49" fmla="*/ 2147483646 h 2463"/>
              <a:gd name="T50" fmla="*/ 2147483646 w 3616"/>
              <a:gd name="T51" fmla="*/ 2147483646 h 2463"/>
              <a:gd name="T52" fmla="*/ 2147483646 w 3616"/>
              <a:gd name="T53" fmla="*/ 2147483646 h 2463"/>
              <a:gd name="T54" fmla="*/ 2147483646 w 3616"/>
              <a:gd name="T55" fmla="*/ 2147483646 h 2463"/>
              <a:gd name="T56" fmla="*/ 2147483646 w 3616"/>
              <a:gd name="T57" fmla="*/ 2147483646 h 2463"/>
              <a:gd name="T58" fmla="*/ 2147483646 w 3616"/>
              <a:gd name="T59" fmla="*/ 2147483646 h 2463"/>
              <a:gd name="T60" fmla="*/ 2147483646 w 3616"/>
              <a:gd name="T61" fmla="*/ 2147483646 h 2463"/>
              <a:gd name="T62" fmla="*/ 2147483646 w 3616"/>
              <a:gd name="T63" fmla="*/ 2147483646 h 2463"/>
              <a:gd name="T64" fmla="*/ 2147483646 w 3616"/>
              <a:gd name="T65" fmla="*/ 2147483646 h 2463"/>
              <a:gd name="T66" fmla="*/ 2147483646 w 3616"/>
              <a:gd name="T67" fmla="*/ 2147483646 h 2463"/>
              <a:gd name="T68" fmla="*/ 2147483646 w 3616"/>
              <a:gd name="T69" fmla="*/ 2147483646 h 2463"/>
              <a:gd name="T70" fmla="*/ 2147483646 w 3616"/>
              <a:gd name="T71" fmla="*/ 2147483646 h 2463"/>
              <a:gd name="T72" fmla="*/ 2147483646 w 3616"/>
              <a:gd name="T73" fmla="*/ 2147483646 h 2463"/>
              <a:gd name="T74" fmla="*/ 2147483646 w 3616"/>
              <a:gd name="T75" fmla="*/ 2147483646 h 2463"/>
              <a:gd name="T76" fmla="*/ 2147483646 w 3616"/>
              <a:gd name="T77" fmla="*/ 2147483646 h 2463"/>
              <a:gd name="T78" fmla="*/ 2147483646 w 3616"/>
              <a:gd name="T79" fmla="*/ 2147483646 h 2463"/>
              <a:gd name="T80" fmla="*/ 2147483646 w 3616"/>
              <a:gd name="T81" fmla="*/ 2147483646 h 2463"/>
              <a:gd name="T82" fmla="*/ 2147483646 w 3616"/>
              <a:gd name="T83" fmla="*/ 2147483646 h 2463"/>
              <a:gd name="T84" fmla="*/ 2147483646 w 3616"/>
              <a:gd name="T85" fmla="*/ 2147483646 h 2463"/>
              <a:gd name="T86" fmla="*/ 2147483646 w 3616"/>
              <a:gd name="T87" fmla="*/ 2147483646 h 2463"/>
              <a:gd name="T88" fmla="*/ 2147483646 w 3616"/>
              <a:gd name="T89" fmla="*/ 2147483646 h 2463"/>
              <a:gd name="T90" fmla="*/ 2147483646 w 3616"/>
              <a:gd name="T91" fmla="*/ 2147483646 h 2463"/>
              <a:gd name="T92" fmla="*/ 2147483646 w 3616"/>
              <a:gd name="T93" fmla="*/ 2147483646 h 2463"/>
              <a:gd name="T94" fmla="*/ 2147483646 w 3616"/>
              <a:gd name="T95" fmla="*/ 2147483646 h 246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3616" h="2463">
                <a:moveTo>
                  <a:pt x="1268" y="106"/>
                </a:moveTo>
                <a:cubicBezTo>
                  <a:pt x="1169" y="92"/>
                  <a:pt x="1080" y="50"/>
                  <a:pt x="984" y="26"/>
                </a:cubicBezTo>
                <a:cubicBezTo>
                  <a:pt x="925" y="11"/>
                  <a:pt x="859" y="9"/>
                  <a:pt x="798" y="0"/>
                </a:cubicBezTo>
                <a:cubicBezTo>
                  <a:pt x="601" y="6"/>
                  <a:pt x="381" y="6"/>
                  <a:pt x="187" y="62"/>
                </a:cubicBezTo>
                <a:cubicBezTo>
                  <a:pt x="158" y="71"/>
                  <a:pt x="136" y="87"/>
                  <a:pt x="107" y="97"/>
                </a:cubicBezTo>
                <a:cubicBezTo>
                  <a:pt x="73" y="131"/>
                  <a:pt x="62" y="165"/>
                  <a:pt x="36" y="204"/>
                </a:cubicBezTo>
                <a:cubicBezTo>
                  <a:pt x="0" y="345"/>
                  <a:pt x="42" y="456"/>
                  <a:pt x="116" y="567"/>
                </a:cubicBezTo>
                <a:cubicBezTo>
                  <a:pt x="132" y="591"/>
                  <a:pt x="135" y="622"/>
                  <a:pt x="151" y="647"/>
                </a:cubicBezTo>
                <a:cubicBezTo>
                  <a:pt x="198" y="878"/>
                  <a:pt x="213" y="1112"/>
                  <a:pt x="231" y="1347"/>
                </a:cubicBezTo>
                <a:cubicBezTo>
                  <a:pt x="239" y="1585"/>
                  <a:pt x="238" y="1819"/>
                  <a:pt x="222" y="2056"/>
                </a:cubicBezTo>
                <a:cubicBezTo>
                  <a:pt x="228" y="2154"/>
                  <a:pt x="229" y="2209"/>
                  <a:pt x="258" y="2295"/>
                </a:cubicBezTo>
                <a:cubicBezTo>
                  <a:pt x="269" y="2327"/>
                  <a:pt x="279" y="2319"/>
                  <a:pt x="302" y="2339"/>
                </a:cubicBezTo>
                <a:cubicBezTo>
                  <a:pt x="329" y="2363"/>
                  <a:pt x="345" y="2396"/>
                  <a:pt x="373" y="2419"/>
                </a:cubicBezTo>
                <a:cubicBezTo>
                  <a:pt x="415" y="2454"/>
                  <a:pt x="493" y="2458"/>
                  <a:pt x="541" y="2463"/>
                </a:cubicBezTo>
                <a:cubicBezTo>
                  <a:pt x="683" y="2456"/>
                  <a:pt x="825" y="2450"/>
                  <a:pt x="967" y="2437"/>
                </a:cubicBezTo>
                <a:cubicBezTo>
                  <a:pt x="1063" y="2417"/>
                  <a:pt x="1162" y="2422"/>
                  <a:pt x="1259" y="2410"/>
                </a:cubicBezTo>
                <a:cubicBezTo>
                  <a:pt x="1329" y="2402"/>
                  <a:pt x="1395" y="2383"/>
                  <a:pt x="1463" y="2366"/>
                </a:cubicBezTo>
                <a:cubicBezTo>
                  <a:pt x="1526" y="2351"/>
                  <a:pt x="1588" y="2333"/>
                  <a:pt x="1649" y="2313"/>
                </a:cubicBezTo>
                <a:cubicBezTo>
                  <a:pt x="1667" y="2307"/>
                  <a:pt x="1684" y="2301"/>
                  <a:pt x="1702" y="2295"/>
                </a:cubicBezTo>
                <a:cubicBezTo>
                  <a:pt x="1711" y="2292"/>
                  <a:pt x="1729" y="2286"/>
                  <a:pt x="1729" y="2286"/>
                </a:cubicBezTo>
                <a:cubicBezTo>
                  <a:pt x="1755" y="2268"/>
                  <a:pt x="1781" y="2259"/>
                  <a:pt x="1808" y="2242"/>
                </a:cubicBezTo>
                <a:cubicBezTo>
                  <a:pt x="1834" y="2203"/>
                  <a:pt x="1844" y="2163"/>
                  <a:pt x="1853" y="2118"/>
                </a:cubicBezTo>
                <a:cubicBezTo>
                  <a:pt x="1845" y="2044"/>
                  <a:pt x="1848" y="1975"/>
                  <a:pt x="1782" y="1932"/>
                </a:cubicBezTo>
                <a:cubicBezTo>
                  <a:pt x="1764" y="1879"/>
                  <a:pt x="1732" y="1842"/>
                  <a:pt x="1773" y="1781"/>
                </a:cubicBezTo>
                <a:cubicBezTo>
                  <a:pt x="1821" y="1710"/>
                  <a:pt x="1890" y="1688"/>
                  <a:pt x="1959" y="1648"/>
                </a:cubicBezTo>
                <a:cubicBezTo>
                  <a:pt x="2034" y="1604"/>
                  <a:pt x="2104" y="1561"/>
                  <a:pt x="2190" y="1542"/>
                </a:cubicBezTo>
                <a:cubicBezTo>
                  <a:pt x="2227" y="1516"/>
                  <a:pt x="2266" y="1516"/>
                  <a:pt x="2305" y="1497"/>
                </a:cubicBezTo>
                <a:cubicBezTo>
                  <a:pt x="2335" y="1482"/>
                  <a:pt x="2358" y="1466"/>
                  <a:pt x="2393" y="1462"/>
                </a:cubicBezTo>
                <a:cubicBezTo>
                  <a:pt x="2467" y="1454"/>
                  <a:pt x="2615" y="1444"/>
                  <a:pt x="2615" y="1444"/>
                </a:cubicBezTo>
                <a:cubicBezTo>
                  <a:pt x="2780" y="1410"/>
                  <a:pt x="2732" y="1425"/>
                  <a:pt x="3031" y="1418"/>
                </a:cubicBezTo>
                <a:cubicBezTo>
                  <a:pt x="3108" y="1407"/>
                  <a:pt x="3185" y="1395"/>
                  <a:pt x="3262" y="1382"/>
                </a:cubicBezTo>
                <a:cubicBezTo>
                  <a:pt x="3326" y="1360"/>
                  <a:pt x="3412" y="1338"/>
                  <a:pt x="3466" y="1293"/>
                </a:cubicBezTo>
                <a:cubicBezTo>
                  <a:pt x="3495" y="1269"/>
                  <a:pt x="3514" y="1235"/>
                  <a:pt x="3536" y="1205"/>
                </a:cubicBezTo>
                <a:cubicBezTo>
                  <a:pt x="3549" y="1165"/>
                  <a:pt x="3571" y="1131"/>
                  <a:pt x="3581" y="1090"/>
                </a:cubicBezTo>
                <a:cubicBezTo>
                  <a:pt x="3587" y="1066"/>
                  <a:pt x="3598" y="1019"/>
                  <a:pt x="3598" y="1019"/>
                </a:cubicBezTo>
                <a:cubicBezTo>
                  <a:pt x="3606" y="945"/>
                  <a:pt x="3616" y="860"/>
                  <a:pt x="3590" y="788"/>
                </a:cubicBezTo>
                <a:cubicBezTo>
                  <a:pt x="3582" y="766"/>
                  <a:pt x="3564" y="748"/>
                  <a:pt x="3554" y="726"/>
                </a:cubicBezTo>
                <a:cubicBezTo>
                  <a:pt x="3538" y="688"/>
                  <a:pt x="3522" y="647"/>
                  <a:pt x="3501" y="611"/>
                </a:cubicBezTo>
                <a:cubicBezTo>
                  <a:pt x="3490" y="593"/>
                  <a:pt x="3478" y="576"/>
                  <a:pt x="3466" y="558"/>
                </a:cubicBezTo>
                <a:cubicBezTo>
                  <a:pt x="3456" y="542"/>
                  <a:pt x="3458" y="520"/>
                  <a:pt x="3448" y="505"/>
                </a:cubicBezTo>
                <a:cubicBezTo>
                  <a:pt x="3436" y="487"/>
                  <a:pt x="3412" y="452"/>
                  <a:pt x="3412" y="452"/>
                </a:cubicBezTo>
                <a:cubicBezTo>
                  <a:pt x="3390" y="377"/>
                  <a:pt x="3323" y="334"/>
                  <a:pt x="3262" y="292"/>
                </a:cubicBezTo>
                <a:cubicBezTo>
                  <a:pt x="3176" y="234"/>
                  <a:pt x="3085" y="207"/>
                  <a:pt x="2987" y="177"/>
                </a:cubicBezTo>
                <a:cubicBezTo>
                  <a:pt x="2964" y="170"/>
                  <a:pt x="2924" y="154"/>
                  <a:pt x="2898" y="150"/>
                </a:cubicBezTo>
                <a:cubicBezTo>
                  <a:pt x="2804" y="137"/>
                  <a:pt x="2709" y="131"/>
                  <a:pt x="2615" y="115"/>
                </a:cubicBezTo>
                <a:cubicBezTo>
                  <a:pt x="2431" y="120"/>
                  <a:pt x="2304" y="126"/>
                  <a:pt x="2136" y="141"/>
                </a:cubicBezTo>
                <a:cubicBezTo>
                  <a:pt x="1965" y="136"/>
                  <a:pt x="1822" y="127"/>
                  <a:pt x="1658" y="106"/>
                </a:cubicBezTo>
                <a:cubicBezTo>
                  <a:pt x="1309" y="116"/>
                  <a:pt x="1438" y="131"/>
                  <a:pt x="1268" y="106"/>
                </a:cubicBezTo>
                <a:close/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66" name="AutoShape 10"/>
          <p:cNvSpPr>
            <a:spLocks noChangeArrowheads="1"/>
          </p:cNvSpPr>
          <p:nvPr/>
        </p:nvSpPr>
        <p:spPr bwMode="auto">
          <a:xfrm>
            <a:off x="6156325" y="2924175"/>
            <a:ext cx="1800225" cy="431800"/>
          </a:xfrm>
          <a:prstGeom prst="wedgeRoundRectCallout">
            <a:avLst>
              <a:gd name="adj1" fmla="val -77690"/>
              <a:gd name="adj2" fmla="val 20477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选择排序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62" grpId="0"/>
      <p:bldP spid="19463" grpId="0" animBg="1"/>
      <p:bldP spid="19464" grpId="0" animBg="1"/>
      <p:bldP spid="19465" grpId="0" animBg="1"/>
      <p:bldP spid="1946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2830" y="640095"/>
            <a:ext cx="8899525" cy="5605130"/>
          </a:xfrm>
          <a:solidFill>
            <a:schemeClr val="bg1"/>
          </a:solidFill>
        </p:spPr>
        <p:txBody>
          <a:bodyPr/>
          <a:lstStyle/>
          <a:p>
            <a:pPr lvl="1" eaLnBrk="1" hangingPunct="1"/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char *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; 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与 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char 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[20];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由若干元素组成，每个元素放一个字符；而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中存放字符串首地址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	char 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[ ]=“I love China!”; </a:t>
            </a:r>
            <a:r>
              <a:rPr lang="en-US" altLang="zh-CN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数组存放字符串</a:t>
            </a:r>
            <a:endParaRPr lang="en-US" altLang="zh-CN" b="1" dirty="0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	char *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="I love China!";  </a:t>
            </a:r>
            <a:r>
              <a:rPr lang="en-US" altLang="zh-CN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zh-CN" altLang="en-US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存放字符串地址</a:t>
            </a:r>
            <a:endParaRPr lang="en-US" altLang="zh-CN" b="1" dirty="0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赋值方式不同：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	char 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[20]; 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="I love China!";(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错误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)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	char *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; 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="I love China!";     (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正确</a:t>
            </a:r>
            <a:r>
              <a:rPr lang="en-US" altLang="zh-CN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) </a:t>
            </a:r>
            <a:endParaRPr lang="en-US" altLang="zh-CN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是地址</a:t>
            </a:r>
            <a:r>
              <a:rPr lang="zh-CN" altLang="en-US" b="1" dirty="0">
                <a:solidFill>
                  <a:srgbClr val="0000FF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常量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，值不变；</a:t>
            </a:r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是地址变量，值可变</a:t>
            </a:r>
            <a:endParaRPr lang="zh-CN" altLang="en-US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zh-CN" b="1" dirty="0" err="1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cp</a:t>
            </a:r>
            <a:r>
              <a:rPr lang="zh-CN" altLang="en-US" b="1" dirty="0"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接受键入字符串时，必须</a:t>
            </a:r>
            <a:r>
              <a:rPr lang="zh-CN" altLang="en-US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先开辟存储空间</a:t>
            </a:r>
            <a:endParaRPr lang="en-US" altLang="zh-CN" b="1" dirty="0">
              <a:solidFill>
                <a:srgbClr val="C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	char *</a:t>
            </a:r>
            <a:r>
              <a:rPr lang="en-US" altLang="zh-CN" b="1" dirty="0" err="1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ps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; </a:t>
            </a:r>
            <a:r>
              <a:rPr lang="en-US" altLang="zh-CN" b="1" dirty="0" err="1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scanf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("%s",</a:t>
            </a:r>
            <a:r>
              <a:rPr lang="en-US" altLang="zh-CN" b="1" dirty="0" err="1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ps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); </a:t>
            </a:r>
            <a:r>
              <a:rPr lang="en-US" altLang="zh-CN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错误代码</a:t>
            </a:r>
            <a:endParaRPr lang="en-US" altLang="zh-CN" sz="2400" b="1" dirty="0"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7582" y="4655546"/>
            <a:ext cx="3059113" cy="1570037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改为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:  </a:t>
            </a:r>
            <a:endParaRPr kumimoji="1"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char 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ps,str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[10];</a:t>
            </a:r>
            <a:endParaRPr kumimoji="1"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ps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str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scanf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"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%s</a:t>
            </a: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"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ps</a:t>
            </a:r>
            <a:r>
              <a:rPr kumimoji="1"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); </a:t>
            </a:r>
            <a:r>
              <a:rPr kumimoji="1" lang="en-US" altLang="zh-CN" sz="2400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kumimoji="1" lang="zh-CN" alt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正确</a:t>
            </a:r>
            <a:endParaRPr kumimoji="1" lang="en-US" altLang="zh-CN" sz="2400" b="1" dirty="0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7412" name="Rectangle 5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29600" cy="300038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字符指针变量与字符数组</a:t>
            </a:r>
            <a:endParaRPr lang="zh-CN" altLang="en-US" sz="40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8757FD1-BCB9-4F2A-952D-D6FB66BE5AD6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2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2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2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2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2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ldLvl="5" autoUpdateAnimBg="0" build="p"/>
      <p:bldP spid="7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5438" y="304800"/>
            <a:ext cx="8636000" cy="1449388"/>
          </a:xfrm>
          <a:solidFill>
            <a:schemeClr val="bg1"/>
          </a:solidFill>
        </p:spPr>
        <p:txBody>
          <a:bodyPr/>
          <a:lstStyle/>
          <a:p>
            <a:pPr lvl="1" eaLnBrk="1" hangingPunct="1"/>
            <a:r>
              <a:rPr lang="zh-CN" altLang="en-US">
                <a:latin typeface="Calibri" panose="020F0502020204030204" pitchFamily="34" charset="0"/>
                <a:ea typeface="华文楷体" panose="02010600040101010101" pitchFamily="2" charset="-122"/>
              </a:rPr>
              <a:t>指向字符型的指针变量可以用指针形式访问字符串中的单个字符，也可以用下标方式访问字符串中的单个字符</a:t>
            </a:r>
            <a:endParaRPr lang="en-US" altLang="zh-CN"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214438" y="2095500"/>
            <a:ext cx="6858000" cy="4400550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#include &lt;stdio.h&gt;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void main()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{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char *pa="I am a teacher.";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char b[50]="I am a student. lov",*pb=b;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int i=0;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while (pa[i]!='\0')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{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*(pb+i)=pa[i]; </a:t>
            </a:r>
            <a:r>
              <a:rPr lang="en-US" altLang="zh-CN" sz="20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//</a:t>
            </a:r>
            <a:r>
              <a:rPr lang="zh-CN" altLang="en-US" sz="20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下标法和指针法</a:t>
            </a:r>
            <a:endParaRPr lang="en-US" altLang="zh-CN" sz="20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    i++;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}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*(pb+i)='\0';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    puts(pb);</a:t>
            </a:r>
            <a:endParaRPr lang="en-US" altLang="zh-CN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  <a:cs typeface="Courier New" panose="02070309020205020404" pitchFamily="49" charset="0"/>
              </a:rPr>
              <a:t>}</a:t>
            </a:r>
            <a:endParaRPr lang="zh-CN" altLang="en-US" sz="20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1E1DEB07-4E30-49FD-A3A4-AAB05739218D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bldLvl="5" autoUpdateAnimBg="0" build="p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35013" y="214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15900" y="676275"/>
            <a:ext cx="5580063" cy="5632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main()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to[]);</a:t>
            </a:r>
            <a:endParaRPr kumimoji="1" lang="en-US" altLang="zh-CN" sz="24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a[]="I am a teacher.";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b[]="You are a student.";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printf("\ncopy string a to string b:\n");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copy_string(a,b);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int i=0;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while(from[i]!='\0')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{to[i]=from[i]; i++;}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to[i]='\0';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6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2492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复制字符串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程序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lang="en-US" altLang="zh-CN" sz="36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51945" name="Picture 4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4668814"/>
            <a:ext cx="262731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2135" name="Group 231"/>
          <p:cNvGraphicFramePr>
            <a:graphicFrameLocks noGrp="1"/>
          </p:cNvGraphicFramePr>
          <p:nvPr/>
        </p:nvGraphicFramePr>
        <p:xfrm>
          <a:off x="6516688" y="1196975"/>
          <a:ext cx="431800" cy="438944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136" name="Group 232"/>
          <p:cNvGraphicFramePr>
            <a:graphicFrameLocks noGrp="1"/>
          </p:cNvGraphicFramePr>
          <p:nvPr/>
        </p:nvGraphicFramePr>
        <p:xfrm>
          <a:off x="7740650" y="11969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Y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137" name="Group 233"/>
          <p:cNvGraphicFramePr>
            <a:graphicFrameLocks noGrp="1"/>
          </p:cNvGraphicFramePr>
          <p:nvPr/>
        </p:nvGraphicFramePr>
        <p:xfrm>
          <a:off x="8712200" y="11969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82"/>
          <p:cNvGrpSpPr/>
          <p:nvPr/>
        </p:nvGrpSpPr>
        <p:grpSpPr bwMode="auto">
          <a:xfrm>
            <a:off x="5795963" y="835025"/>
            <a:ext cx="719137" cy="400050"/>
            <a:chOff x="3651" y="526"/>
            <a:chExt cx="453" cy="252"/>
          </a:xfrm>
        </p:grpSpPr>
        <p:sp>
          <p:nvSpPr>
            <p:cNvPr id="19591" name="Line 275"/>
            <p:cNvSpPr>
              <a:spLocks noChangeShapeType="1"/>
            </p:cNvSpPr>
            <p:nvPr/>
          </p:nvSpPr>
          <p:spPr bwMode="auto">
            <a:xfrm>
              <a:off x="3651" y="754"/>
              <a:ext cx="45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92" name="Text Box 277"/>
            <p:cNvSpPr txBox="1">
              <a:spLocks noChangeArrowheads="1"/>
            </p:cNvSpPr>
            <p:nvPr/>
          </p:nvSpPr>
          <p:spPr bwMode="auto">
            <a:xfrm>
              <a:off x="3766" y="52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2183" name="Text Box 279"/>
          <p:cNvSpPr txBox="1">
            <a:spLocks noChangeArrowheads="1"/>
          </p:cNvSpPr>
          <p:nvPr/>
        </p:nvSpPr>
        <p:spPr bwMode="auto">
          <a:xfrm>
            <a:off x="6588125" y="811213"/>
            <a:ext cx="33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185" name="Text Box 281"/>
          <p:cNvSpPr txBox="1">
            <a:spLocks noChangeArrowheads="1"/>
          </p:cNvSpPr>
          <p:nvPr/>
        </p:nvSpPr>
        <p:spPr bwMode="auto">
          <a:xfrm>
            <a:off x="7740650" y="836613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Group 285"/>
          <p:cNvGrpSpPr/>
          <p:nvPr/>
        </p:nvGrpSpPr>
        <p:grpSpPr bwMode="auto">
          <a:xfrm>
            <a:off x="7019925" y="836613"/>
            <a:ext cx="719138" cy="396875"/>
            <a:chOff x="4422" y="527"/>
            <a:chExt cx="453" cy="250"/>
          </a:xfrm>
        </p:grpSpPr>
        <p:sp>
          <p:nvSpPr>
            <p:cNvPr id="19589" name="Line 283"/>
            <p:cNvSpPr>
              <a:spLocks noChangeShapeType="1"/>
            </p:cNvSpPr>
            <p:nvPr/>
          </p:nvSpPr>
          <p:spPr bwMode="auto">
            <a:xfrm>
              <a:off x="4422" y="754"/>
              <a:ext cx="45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90" name="Text Box 284"/>
            <p:cNvSpPr txBox="1">
              <a:spLocks noChangeArrowheads="1"/>
            </p:cNvSpPr>
            <p:nvPr/>
          </p:nvSpPr>
          <p:spPr bwMode="auto">
            <a:xfrm>
              <a:off x="4558" y="5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2190" name="Text Box 286"/>
          <p:cNvSpPr txBox="1">
            <a:spLocks noChangeArrowheads="1"/>
          </p:cNvSpPr>
          <p:nvPr/>
        </p:nvSpPr>
        <p:spPr bwMode="auto">
          <a:xfrm>
            <a:off x="5805488" y="11255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191" name="Text Box 287"/>
          <p:cNvSpPr txBox="1">
            <a:spLocks noChangeArrowheads="1"/>
          </p:cNvSpPr>
          <p:nvPr/>
        </p:nvSpPr>
        <p:spPr bwMode="auto">
          <a:xfrm>
            <a:off x="7158038" y="112553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endParaRPr lang="en-US" altLang="zh-CN" sz="18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8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E789690-8C4D-4502-8B7D-CEABCF0C20E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2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2183" grpId="0"/>
      <p:bldP spid="252185" grpId="0"/>
      <p:bldP spid="252190" grpId="0"/>
      <p:bldP spid="2521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-3175" y="719138"/>
            <a:ext cx="5580063" cy="6002337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main()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to[]);</a:t>
            </a:r>
            <a:endParaRPr kumimoji="1" lang="en-US" altLang="zh-CN" sz="24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a[]="I am a teacher.";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b[]="You are a student.";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char *from=a,*to=b;</a:t>
            </a:r>
            <a:endParaRPr kumimoji="1" lang="en-US" altLang="zh-CN" sz="24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printf("\ncopy string a to string b:\n");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copy_string(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,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int i=0;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while(from[i]!='\0')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{to[i]=from[i]; i++;}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to[i]='\0';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2492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复制字符串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程序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lang="en-US" altLang="zh-CN" sz="36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254982" name="Group 6"/>
          <p:cNvGraphicFramePr>
            <a:graphicFrameLocks noGrp="1"/>
          </p:cNvGraphicFramePr>
          <p:nvPr/>
        </p:nvGraphicFramePr>
        <p:xfrm>
          <a:off x="6445250" y="1412875"/>
          <a:ext cx="431800" cy="438944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018" name="Group 42"/>
          <p:cNvGraphicFramePr>
            <a:graphicFrameLocks noGrp="1"/>
          </p:cNvGraphicFramePr>
          <p:nvPr/>
        </p:nvGraphicFramePr>
        <p:xfrm>
          <a:off x="7669213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Y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060" name="Group 84"/>
          <p:cNvGraphicFramePr>
            <a:graphicFrameLocks noGrp="1"/>
          </p:cNvGraphicFramePr>
          <p:nvPr/>
        </p:nvGraphicFramePr>
        <p:xfrm>
          <a:off x="8640763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6"/>
          <p:cNvGrpSpPr/>
          <p:nvPr/>
        </p:nvGrpSpPr>
        <p:grpSpPr bwMode="auto">
          <a:xfrm>
            <a:off x="5724525" y="1050925"/>
            <a:ext cx="719138" cy="400050"/>
            <a:chOff x="3651" y="526"/>
            <a:chExt cx="453" cy="252"/>
          </a:xfrm>
        </p:grpSpPr>
        <p:sp>
          <p:nvSpPr>
            <p:cNvPr id="20613" name="Line 127"/>
            <p:cNvSpPr>
              <a:spLocks noChangeShapeType="1"/>
            </p:cNvSpPr>
            <p:nvPr/>
          </p:nvSpPr>
          <p:spPr bwMode="auto">
            <a:xfrm>
              <a:off x="3651" y="754"/>
              <a:ext cx="45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614" name="Text Box 128"/>
            <p:cNvSpPr txBox="1">
              <a:spLocks noChangeArrowheads="1"/>
            </p:cNvSpPr>
            <p:nvPr/>
          </p:nvSpPr>
          <p:spPr bwMode="auto">
            <a:xfrm>
              <a:off x="3766" y="52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5105" name="Text Box 129"/>
          <p:cNvSpPr txBox="1">
            <a:spLocks noChangeArrowheads="1"/>
          </p:cNvSpPr>
          <p:nvPr/>
        </p:nvSpPr>
        <p:spPr bwMode="auto">
          <a:xfrm>
            <a:off x="6516688" y="1027113"/>
            <a:ext cx="33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5106" name="Text Box 130"/>
          <p:cNvSpPr txBox="1">
            <a:spLocks noChangeArrowheads="1"/>
          </p:cNvSpPr>
          <p:nvPr/>
        </p:nvSpPr>
        <p:spPr bwMode="auto">
          <a:xfrm>
            <a:off x="7669213" y="1052513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Group 131"/>
          <p:cNvGrpSpPr/>
          <p:nvPr/>
        </p:nvGrpSpPr>
        <p:grpSpPr bwMode="auto">
          <a:xfrm>
            <a:off x="6948488" y="1052513"/>
            <a:ext cx="719137" cy="396875"/>
            <a:chOff x="4422" y="527"/>
            <a:chExt cx="453" cy="250"/>
          </a:xfrm>
        </p:grpSpPr>
        <p:sp>
          <p:nvSpPr>
            <p:cNvPr id="20611" name="Line 132"/>
            <p:cNvSpPr>
              <a:spLocks noChangeShapeType="1"/>
            </p:cNvSpPr>
            <p:nvPr/>
          </p:nvSpPr>
          <p:spPr bwMode="auto">
            <a:xfrm>
              <a:off x="4422" y="754"/>
              <a:ext cx="45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612" name="Text Box 133"/>
            <p:cNvSpPr txBox="1">
              <a:spLocks noChangeArrowheads="1"/>
            </p:cNvSpPr>
            <p:nvPr/>
          </p:nvSpPr>
          <p:spPr bwMode="auto">
            <a:xfrm>
              <a:off x="4558" y="5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5110" name="Text Box 134"/>
          <p:cNvSpPr txBox="1">
            <a:spLocks noChangeArrowheads="1"/>
          </p:cNvSpPr>
          <p:nvPr/>
        </p:nvSpPr>
        <p:spPr bwMode="auto">
          <a:xfrm>
            <a:off x="5734050" y="13414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5111" name="Text Box 135"/>
          <p:cNvSpPr txBox="1">
            <a:spLocks noChangeArrowheads="1"/>
          </p:cNvSpPr>
          <p:nvPr/>
        </p:nvSpPr>
        <p:spPr bwMode="auto">
          <a:xfrm>
            <a:off x="7086600" y="134143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endParaRPr lang="en-US" altLang="zh-CN" sz="18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6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7F4532B-25FA-4EEB-A3EB-FAADAD06384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nimBg="1"/>
      <p:bldP spid="255105" grpId="0"/>
      <p:bldP spid="255106" grpId="0"/>
      <p:bldP spid="255110" grpId="0"/>
      <p:bldP spid="2551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44463" y="765175"/>
            <a:ext cx="5580062" cy="5632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main()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*from, char *to);</a:t>
            </a:r>
            <a:endParaRPr kumimoji="1" lang="en-US" altLang="zh-CN" sz="24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*a="I am a teacher.";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b[]="You are a student.";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char *p=b;</a:t>
            </a:r>
            <a:endParaRPr kumimoji="1" lang="en-US" altLang="zh-CN" sz="24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printf("\ncopy string a to string b:\n");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copy_string(a,p);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*from, char *to)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for(;*from!=‘\0’;from++,to++)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{*to=*from;}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*to='\0';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2492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复制字符串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程序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lang="en-US" altLang="zh-CN" sz="36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253958" name="Group 6"/>
          <p:cNvGraphicFramePr>
            <a:graphicFrameLocks noGrp="1"/>
          </p:cNvGraphicFramePr>
          <p:nvPr/>
        </p:nvGraphicFramePr>
        <p:xfrm>
          <a:off x="6408738" y="1412875"/>
          <a:ext cx="431800" cy="438944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994" name="Group 42"/>
          <p:cNvGraphicFramePr>
            <a:graphicFrameLocks noGrp="1"/>
          </p:cNvGraphicFramePr>
          <p:nvPr/>
        </p:nvGraphicFramePr>
        <p:xfrm>
          <a:off x="7632700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Y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036" name="Group 84"/>
          <p:cNvGraphicFramePr>
            <a:graphicFrameLocks noGrp="1"/>
          </p:cNvGraphicFramePr>
          <p:nvPr/>
        </p:nvGraphicFramePr>
        <p:xfrm>
          <a:off x="8604250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6"/>
          <p:cNvGrpSpPr/>
          <p:nvPr/>
        </p:nvGrpSpPr>
        <p:grpSpPr bwMode="auto">
          <a:xfrm>
            <a:off x="5688013" y="1050925"/>
            <a:ext cx="719137" cy="400050"/>
            <a:chOff x="3651" y="526"/>
            <a:chExt cx="453" cy="252"/>
          </a:xfrm>
        </p:grpSpPr>
        <p:sp>
          <p:nvSpPr>
            <p:cNvPr id="21638" name="Line 127"/>
            <p:cNvSpPr>
              <a:spLocks noChangeShapeType="1"/>
            </p:cNvSpPr>
            <p:nvPr/>
          </p:nvSpPr>
          <p:spPr bwMode="auto">
            <a:xfrm>
              <a:off x="3651" y="754"/>
              <a:ext cx="45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39" name="Text Box 128"/>
            <p:cNvSpPr txBox="1">
              <a:spLocks noChangeArrowheads="1"/>
            </p:cNvSpPr>
            <p:nvPr/>
          </p:nvSpPr>
          <p:spPr bwMode="auto">
            <a:xfrm>
              <a:off x="3766" y="52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4081" name="Text Box 129"/>
          <p:cNvSpPr txBox="1">
            <a:spLocks noChangeArrowheads="1"/>
          </p:cNvSpPr>
          <p:nvPr/>
        </p:nvSpPr>
        <p:spPr bwMode="auto">
          <a:xfrm>
            <a:off x="6480175" y="1027113"/>
            <a:ext cx="33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4082" name="Text Box 130"/>
          <p:cNvSpPr txBox="1">
            <a:spLocks noChangeArrowheads="1"/>
          </p:cNvSpPr>
          <p:nvPr/>
        </p:nvSpPr>
        <p:spPr bwMode="auto">
          <a:xfrm>
            <a:off x="7632700" y="1052513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Group 131"/>
          <p:cNvGrpSpPr/>
          <p:nvPr/>
        </p:nvGrpSpPr>
        <p:grpSpPr bwMode="auto">
          <a:xfrm>
            <a:off x="6911975" y="1052513"/>
            <a:ext cx="719138" cy="396875"/>
            <a:chOff x="4422" y="527"/>
            <a:chExt cx="453" cy="250"/>
          </a:xfrm>
        </p:grpSpPr>
        <p:sp>
          <p:nvSpPr>
            <p:cNvPr id="21636" name="Line 132"/>
            <p:cNvSpPr>
              <a:spLocks noChangeShapeType="1"/>
            </p:cNvSpPr>
            <p:nvPr/>
          </p:nvSpPr>
          <p:spPr bwMode="auto">
            <a:xfrm>
              <a:off x="4422" y="754"/>
              <a:ext cx="45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37" name="Text Box 133"/>
            <p:cNvSpPr txBox="1">
              <a:spLocks noChangeArrowheads="1"/>
            </p:cNvSpPr>
            <p:nvPr/>
          </p:nvSpPr>
          <p:spPr bwMode="auto">
            <a:xfrm>
              <a:off x="4558" y="5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4086" name="Text Box 134"/>
          <p:cNvSpPr txBox="1">
            <a:spLocks noChangeArrowheads="1"/>
          </p:cNvSpPr>
          <p:nvPr/>
        </p:nvSpPr>
        <p:spPr bwMode="auto">
          <a:xfrm>
            <a:off x="5697538" y="13414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4087" name="Text Box 135"/>
          <p:cNvSpPr txBox="1">
            <a:spLocks noChangeArrowheads="1"/>
          </p:cNvSpPr>
          <p:nvPr/>
        </p:nvSpPr>
        <p:spPr bwMode="auto">
          <a:xfrm>
            <a:off x="7050088" y="134143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endParaRPr lang="en-US" altLang="zh-CN" sz="18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4088" name="Text Box 136"/>
          <p:cNvSpPr txBox="1">
            <a:spLocks noChangeArrowheads="1"/>
          </p:cNvSpPr>
          <p:nvPr/>
        </p:nvSpPr>
        <p:spPr bwMode="auto">
          <a:xfrm>
            <a:off x="5651500" y="1052513"/>
            <a:ext cx="36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p,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62038325-3E42-490F-A838-A0130300C87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nimBg="1"/>
      <p:bldP spid="254081" grpId="0"/>
      <p:bldP spid="254082" grpId="0"/>
      <p:bldP spid="254086" grpId="0"/>
      <p:bldP spid="254087" grpId="0"/>
      <p:bldP spid="2540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717" y="116051"/>
            <a:ext cx="8939283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2 </a:t>
            </a:r>
            <a:r>
              <a:rPr lang="zh-CN" altLang="en-US" sz="2400" dirty="0"/>
              <a:t>写一个函数让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列整形数组</a:t>
            </a:r>
            <a:r>
              <a:rPr lang="en-US" altLang="zh-CN" sz="2400" dirty="0"/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左右翻转 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m,n</a:t>
            </a:r>
            <a:r>
              <a:rPr lang="zh-CN" altLang="en-US" sz="2400" dirty="0"/>
              <a:t>均不大于</a:t>
            </a:r>
            <a:r>
              <a:rPr lang="en-US" altLang="zh-CN" sz="2400" dirty="0"/>
              <a:t>10</a:t>
            </a:r>
            <a:r>
              <a:rPr lang="zh-CN" altLang="en-US" sz="2400" dirty="0"/>
              <a:t>，由用户从键盘输入。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6200" y="11147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235665" y="116787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071862" y="1176312"/>
            <a:ext cx="327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二维数组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A[10][10]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234988" y="193019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071862" y="1909749"/>
            <a:ext cx="530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FlipLR</a:t>
            </a:r>
            <a:r>
              <a:rPr lang="en-US" altLang="zh-CN" sz="2400" b="1" dirty="0"/>
              <a:t> 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A[][10],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212279" y="269067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算法思路：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4900662" y="2663849"/>
            <a:ext cx="389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注意循环中下标的取值范围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3094066" y="26787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找中轴线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00787" y="3510615"/>
          <a:ext cx="1201385" cy="122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1" imgW="16764000" imgH="17068800" progId="Equation.DSMT4">
                  <p:embed/>
                </p:oleObj>
              </mc:Choice>
              <mc:Fallback>
                <p:oleObj name="Equation" r:id="rId1" imgW="16764000" imgH="17068800" progId="Equation.DSMT4">
                  <p:embed/>
                  <p:pic>
                    <p:nvPicPr>
                      <p:cNvPr id="0" name="图片 2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00787" y="3510615"/>
                        <a:ext cx="1201385" cy="1223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282534" y="3413877"/>
          <a:ext cx="1133475" cy="1154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3" imgW="16764000" imgH="17068800" progId="Equation.DSMT4">
                  <p:embed/>
                </p:oleObj>
              </mc:Choice>
              <mc:Fallback>
                <p:oleObj name="Equation" r:id="rId3" imgW="16764000" imgH="17068800" progId="Equation.DSMT4">
                  <p:embed/>
                  <p:pic>
                    <p:nvPicPr>
                      <p:cNvPr id="0" name="图片 2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2534" y="3413877"/>
                        <a:ext cx="1133475" cy="1154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 bwMode="auto">
          <a:xfrm flipV="1">
            <a:off x="2895600" y="3152338"/>
            <a:ext cx="0" cy="17271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右箭头 11"/>
          <p:cNvSpPr/>
          <p:nvPr/>
        </p:nvSpPr>
        <p:spPr bwMode="auto">
          <a:xfrm>
            <a:off x="4731785" y="3962400"/>
            <a:ext cx="75126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828800" y="4916095"/>
          <a:ext cx="1945120" cy="1556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5" imgW="27432000" imgH="21945600" progId="Equation.DSMT4">
                  <p:embed/>
                </p:oleObj>
              </mc:Choice>
              <mc:Fallback>
                <p:oleObj name="Equation" r:id="rId5" imgW="27432000" imgH="21945600" progId="Equation.DSMT4">
                  <p:embed/>
                  <p:pic>
                    <p:nvPicPr>
                      <p:cNvPr id="0" name="图片 2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4916095"/>
                        <a:ext cx="1945120" cy="1556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 bwMode="auto">
          <a:xfrm flipV="1">
            <a:off x="2794929" y="4699521"/>
            <a:ext cx="6431" cy="190676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箭头 17"/>
          <p:cNvSpPr/>
          <p:nvPr/>
        </p:nvSpPr>
        <p:spPr bwMode="auto">
          <a:xfrm>
            <a:off x="4706131" y="5462404"/>
            <a:ext cx="751263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38314" y="4879448"/>
          <a:ext cx="1986486" cy="1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7" imgW="27432000" imgH="21945600" progId="Equation.DSMT4">
                  <p:embed/>
                </p:oleObj>
              </mc:Choice>
              <mc:Fallback>
                <p:oleObj name="Equation" r:id="rId7" imgW="27432000" imgH="21945600" progId="Equation.DSMT4">
                  <p:embed/>
                  <p:pic>
                    <p:nvPicPr>
                      <p:cNvPr id="0" name="图片 2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8314" y="4879448"/>
                        <a:ext cx="1986486" cy="1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6" grpId="0"/>
      <p:bldP spid="14" grpId="0"/>
      <p:bldP spid="2" grpId="0"/>
      <p:bldP spid="12" grpId="0" animBg="1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我变，我变，我变变变</a:t>
            </a:r>
            <a:endParaRPr lang="zh-CN" altLang="en-US" sz="36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179388" y="4724400"/>
            <a:ext cx="4318000" cy="43497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while((*to++=*from++)!='\0');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4643438" y="4364038"/>
            <a:ext cx="4318000" cy="19589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char * p1, *p2;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p1=from; p2=to;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while((*p2++=*p1++)!='\0');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4646613" y="908050"/>
            <a:ext cx="4318000" cy="1044575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while(*from!='\0')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*to++=*from++;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*to='\0';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9388" y="2997200"/>
            <a:ext cx="4318000" cy="160496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*from, char *to)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while((*to=*from)!='\0')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{to++; from++;}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4643438" y="2060575"/>
            <a:ext cx="4318000" cy="1044575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while(*from)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*to++=*from++;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*to='\0';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179388" y="5300663"/>
            <a:ext cx="4318000" cy="434975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while(*to++=*from++);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4643438" y="3213100"/>
            <a:ext cx="4318000" cy="43497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for(;(*to++=*from++)!=0;);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4643438" y="3789363"/>
            <a:ext cx="4318000" cy="43497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for(;*to++=*from++;);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179388" y="908050"/>
            <a:ext cx="4318000" cy="195897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 i=0;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while(from[i]!='\0')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{to[i]=from[i]; i++;}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to[i]='\0';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5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5346D31-27F6-4E36-8A2A-56C7F1297AA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3" grpId="1"/>
      <p:bldP spid="76803" grpId="2"/>
      <p:bldP spid="252935" grpId="0" animBg="1"/>
      <p:bldP spid="252936" grpId="0" animBg="1"/>
      <p:bldP spid="252938" grpId="0" animBg="1"/>
      <p:bldP spid="252931" grpId="0" animBg="1"/>
      <p:bldP spid="252940" grpId="0" animBg="1"/>
      <p:bldP spid="252941" grpId="0" animBg="1"/>
      <p:bldP spid="252941" grpId="1" animBg="1"/>
      <p:bldP spid="252943" grpId="0" animBg="1"/>
      <p:bldP spid="252944" grpId="0" animBg="1"/>
      <p:bldP spid="252944" grpId="1" animBg="1"/>
      <p:bldP spid="2529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指针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第四讲 指针和函数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返回值类型符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函数名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函数体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876656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*2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881465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*3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的指针      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函数的定义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7" grpId="1" animBg="1"/>
      <p:bldP spid="8198" grpId="0" animBg="1"/>
      <p:bldP spid="8199" grpId="0" animBg="1"/>
      <p:bldP spid="820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96938" y="765175"/>
            <a:ext cx="8277225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参数传递方式：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传值调用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传址调用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传值调用：将参数值传递给形参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。实参和形参占用各自的内存单元，互不干扰，函数中对形参值得改变不会改变实参的值，属于</a:t>
            </a:r>
            <a:r>
              <a:rPr kumimoji="1" lang="zh-CN" altLang="en-US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单向数据传递方式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传址调用</a:t>
            </a: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将实参的地址传递给形参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。形参和实参占用同样的内存单元，对形参值得改变也会改变实参的值，现象上好象属于</a:t>
            </a:r>
            <a:r>
              <a:rPr kumimoji="1" lang="zh-CN" altLang="en-US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双向数据传递方式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zh-CN" altLang="en-US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本质上仍然是单向传递</a:t>
            </a: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).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0247" name="Group 7"/>
          <p:cNvGrpSpPr/>
          <p:nvPr/>
        </p:nvGrpSpPr>
        <p:grpSpPr bwMode="auto">
          <a:xfrm>
            <a:off x="1285875" y="3343275"/>
            <a:ext cx="2995613" cy="3178175"/>
            <a:chOff x="810" y="2106"/>
            <a:chExt cx="1887" cy="2002"/>
          </a:xfrm>
        </p:grpSpPr>
        <p:sp>
          <p:nvSpPr>
            <p:cNvPr id="10248" name="Text Box 8" descr="信纸"/>
            <p:cNvSpPr txBox="1">
              <a:spLocks noChangeArrowheads="1"/>
            </p:cNvSpPr>
            <p:nvPr/>
          </p:nvSpPr>
          <p:spPr bwMode="auto">
            <a:xfrm>
              <a:off x="810" y="2106"/>
              <a:ext cx="1887" cy="200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func (int a)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 a = 5;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main ( 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int b = 0;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func (b);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printf ("b = %d\n", 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737" y="2451"/>
              <a:ext cx="825" cy="230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传值调用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0250" name="Group 10"/>
          <p:cNvGrpSpPr/>
          <p:nvPr/>
        </p:nvGrpSpPr>
        <p:grpSpPr bwMode="auto">
          <a:xfrm>
            <a:off x="5289550" y="3355975"/>
            <a:ext cx="2995613" cy="3178175"/>
            <a:chOff x="3332" y="2114"/>
            <a:chExt cx="1887" cy="2002"/>
          </a:xfrm>
        </p:grpSpPr>
        <p:sp>
          <p:nvSpPr>
            <p:cNvPr id="10251" name="Text Box 11" descr="信纸"/>
            <p:cNvSpPr txBox="1">
              <a:spLocks noChangeArrowheads="1"/>
            </p:cNvSpPr>
            <p:nvPr/>
          </p:nvSpPr>
          <p:spPr bwMode="auto">
            <a:xfrm>
              <a:off x="3332" y="2114"/>
              <a:ext cx="1887" cy="200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func (int *p)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 *p = 5;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main ( 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int b = 0;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func (&amp;b);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printf ("b = %d\n", 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294" y="2432"/>
              <a:ext cx="817" cy="230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传址调用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195513" y="6208713"/>
            <a:ext cx="2224087" cy="49530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0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597650" y="6223000"/>
            <a:ext cx="2224088" cy="49530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5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1908175" y="3500438"/>
            <a:ext cx="5832475" cy="1008062"/>
          </a:xfrm>
          <a:prstGeom prst="cloudCallout">
            <a:avLst>
              <a:gd name="adj1" fmla="val -17282"/>
              <a:gd name="adj2" fmla="val 12590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为什么结果不一样呢？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0256" name="Group 16"/>
          <p:cNvGrpSpPr/>
          <p:nvPr/>
        </p:nvGrpSpPr>
        <p:grpSpPr bwMode="auto">
          <a:xfrm>
            <a:off x="763588" y="1398588"/>
            <a:ext cx="4032250" cy="1958975"/>
            <a:chOff x="481" y="881"/>
            <a:chExt cx="2540" cy="1234"/>
          </a:xfrm>
        </p:grpSpPr>
        <p:grpSp>
          <p:nvGrpSpPr>
            <p:cNvPr id="5147" name="Group 17"/>
            <p:cNvGrpSpPr/>
            <p:nvPr/>
          </p:nvGrpSpPr>
          <p:grpSpPr bwMode="auto">
            <a:xfrm>
              <a:off x="481" y="881"/>
              <a:ext cx="2540" cy="862"/>
              <a:chOff x="930" y="527"/>
              <a:chExt cx="2540" cy="862"/>
            </a:xfrm>
          </p:grpSpPr>
          <p:sp>
            <p:nvSpPr>
              <p:cNvPr id="5149" name="Rectangle 18"/>
              <p:cNvSpPr>
                <a:spLocks noChangeArrowheads="1"/>
              </p:cNvSpPr>
              <p:nvPr/>
            </p:nvSpPr>
            <p:spPr bwMode="auto">
              <a:xfrm>
                <a:off x="930" y="527"/>
                <a:ext cx="2494" cy="862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28575" algn="ctr">
                <a:solidFill>
                  <a:srgbClr val="00800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5150" name="Group 19"/>
              <p:cNvGrpSpPr/>
              <p:nvPr/>
            </p:nvGrpSpPr>
            <p:grpSpPr bwMode="auto">
              <a:xfrm>
                <a:off x="1011" y="608"/>
                <a:ext cx="2459" cy="670"/>
                <a:chOff x="1011" y="608"/>
                <a:chExt cx="2459" cy="670"/>
              </a:xfrm>
            </p:grpSpPr>
            <p:sp>
              <p:nvSpPr>
                <p:cNvPr id="102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20" y="833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  <p:sp>
              <p:nvSpPr>
                <p:cNvPr id="102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11" y="608"/>
                  <a:ext cx="572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变量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2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6" y="612"/>
                  <a:ext cx="529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形参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5154" name="Group 23"/>
                <p:cNvGrpSpPr/>
                <p:nvPr/>
              </p:nvGrpSpPr>
              <p:grpSpPr bwMode="auto">
                <a:xfrm>
                  <a:off x="1274" y="1007"/>
                  <a:ext cx="1183" cy="271"/>
                  <a:chOff x="4258" y="9443"/>
                  <a:chExt cx="2520" cy="423"/>
                </a:xfrm>
              </p:grpSpPr>
              <p:sp>
                <p:nvSpPr>
                  <p:cNvPr id="515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258" y="9443"/>
                    <a:ext cx="0" cy="418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5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258" y="9866"/>
                    <a:ext cx="2520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6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75" y="9554"/>
                    <a:ext cx="0" cy="312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155" name="AutoShape 27"/>
                <p:cNvSpPr>
                  <a:spLocks noChangeArrowheads="1"/>
                </p:cNvSpPr>
                <p:nvPr/>
              </p:nvSpPr>
              <p:spPr bwMode="auto">
                <a:xfrm rot="10800000">
                  <a:off x="2737" y="890"/>
                  <a:ext cx="488" cy="1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64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99"/>
                    </a:gs>
                    <a:gs pos="100000">
                      <a:srgbClr val="A2A26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216" y="863"/>
                  <a:ext cx="254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endParaRPr kumimoji="1"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08" y="826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5148" name="Line 30"/>
            <p:cNvSpPr>
              <a:spLocks noChangeShapeType="1"/>
            </p:cNvSpPr>
            <p:nvPr/>
          </p:nvSpPr>
          <p:spPr bwMode="auto">
            <a:xfrm>
              <a:off x="1252" y="1743"/>
              <a:ext cx="313" cy="3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271" name="Group 31"/>
          <p:cNvGrpSpPr/>
          <p:nvPr/>
        </p:nvGrpSpPr>
        <p:grpSpPr bwMode="auto">
          <a:xfrm>
            <a:off x="4884738" y="1212850"/>
            <a:ext cx="3959225" cy="2144713"/>
            <a:chOff x="3077" y="764"/>
            <a:chExt cx="2494" cy="1351"/>
          </a:xfrm>
        </p:grpSpPr>
        <p:grpSp>
          <p:nvGrpSpPr>
            <p:cNvPr id="5131" name="Group 32"/>
            <p:cNvGrpSpPr/>
            <p:nvPr/>
          </p:nvGrpSpPr>
          <p:grpSpPr bwMode="auto">
            <a:xfrm>
              <a:off x="3077" y="764"/>
              <a:ext cx="2494" cy="1107"/>
              <a:chOff x="1110" y="1679"/>
              <a:chExt cx="2494" cy="1107"/>
            </a:xfrm>
          </p:grpSpPr>
          <p:sp>
            <p:nvSpPr>
              <p:cNvPr id="5133" name="Rectangle 33"/>
              <p:cNvSpPr>
                <a:spLocks noChangeArrowheads="1"/>
              </p:cNvSpPr>
              <p:nvPr/>
            </p:nvSpPr>
            <p:spPr bwMode="auto">
              <a:xfrm>
                <a:off x="1110" y="1679"/>
                <a:ext cx="2494" cy="1107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28575" algn="ctr">
                <a:solidFill>
                  <a:srgbClr val="00800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5134" name="Group 34"/>
              <p:cNvGrpSpPr/>
              <p:nvPr/>
            </p:nvGrpSpPr>
            <p:grpSpPr bwMode="auto">
              <a:xfrm>
                <a:off x="1301" y="1698"/>
                <a:ext cx="2086" cy="1065"/>
                <a:chOff x="1301" y="1698"/>
                <a:chExt cx="2086" cy="1065"/>
              </a:xfrm>
            </p:grpSpPr>
            <p:sp>
              <p:nvSpPr>
                <p:cNvPr id="102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10" y="1706"/>
                  <a:ext cx="544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变量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2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8" y="1698"/>
                  <a:ext cx="58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p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5137" name="AutoShape 37"/>
                <p:cNvSpPr>
                  <a:spLocks noChangeArrowheads="1"/>
                </p:cNvSpPr>
                <p:nvPr/>
              </p:nvSpPr>
              <p:spPr bwMode="auto">
                <a:xfrm rot="-5400000">
                  <a:off x="1636" y="2277"/>
                  <a:ext cx="401" cy="18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94 w 21600"/>
                    <a:gd name="T13" fmla="*/ 5341 h 21600"/>
                    <a:gd name="T14" fmla="*/ 18907 w 21600"/>
                    <a:gd name="T15" fmla="*/ 1625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99"/>
                    </a:gs>
                    <a:gs pos="100000">
                      <a:srgbClr val="8B8B53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742" y="2576"/>
                  <a:ext cx="216" cy="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endParaRPr kumimoji="1"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01" y="1897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&amp;b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40" name="Group 40"/>
                <p:cNvGrpSpPr/>
                <p:nvPr/>
              </p:nvGrpSpPr>
              <p:grpSpPr bwMode="auto">
                <a:xfrm>
                  <a:off x="1451" y="2149"/>
                  <a:ext cx="1610" cy="283"/>
                  <a:chOff x="3900" y="12614"/>
                  <a:chExt cx="3315" cy="418"/>
                </a:xfrm>
              </p:grpSpPr>
              <p:sp>
                <p:nvSpPr>
                  <p:cNvPr id="514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900" y="12614"/>
                    <a:ext cx="0" cy="418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45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8" y="12680"/>
                    <a:ext cx="0" cy="312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4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15" y="13009"/>
                    <a:ext cx="3300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14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132" y="2042"/>
                  <a:ext cx="64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rgbClr val="80808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10" y="1915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  <p:sp>
              <p:nvSpPr>
                <p:cNvPr id="1028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807" y="1915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&amp;b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5132" name="Line 47"/>
            <p:cNvSpPr>
              <a:spLocks noChangeShapeType="1"/>
            </p:cNvSpPr>
            <p:nvPr/>
          </p:nvSpPr>
          <p:spPr bwMode="auto">
            <a:xfrm>
              <a:off x="4015" y="1861"/>
              <a:ext cx="543" cy="25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89" name="Text Box 49" descr="信纸"/>
          <p:cNvSpPr txBox="1">
            <a:spLocks noChangeArrowheads="1"/>
          </p:cNvSpPr>
          <p:nvPr/>
        </p:nvSpPr>
        <p:spPr bwMode="auto">
          <a:xfrm>
            <a:off x="0" y="0"/>
            <a:ext cx="4113213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4" grpId="0" animBg="1"/>
      <p:bldP spid="10255" grpId="0" animBg="1"/>
      <p:bldP spid="102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信纸"/>
          <p:cNvSpPr txBox="1">
            <a:spLocks noChangeArrowheads="1"/>
          </p:cNvSpPr>
          <p:nvPr/>
        </p:nvSpPr>
        <p:spPr bwMode="auto">
          <a:xfrm>
            <a:off x="684213" y="908050"/>
            <a:ext cx="3865562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 x, int y)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temp = x;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x = y;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y =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scanf("%d,%d",&amp;a,&amp;b);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if(a&lt;b)  swap(a,b);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printf("\n%d,%d\n",a,b);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55650" y="18891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9" name="Group 5"/>
          <p:cNvGrpSpPr/>
          <p:nvPr/>
        </p:nvGrpSpPr>
        <p:grpSpPr bwMode="auto">
          <a:xfrm>
            <a:off x="5091113" y="1279525"/>
            <a:ext cx="2617787" cy="4625975"/>
            <a:chOff x="3003" y="806"/>
            <a:chExt cx="1649" cy="2914"/>
          </a:xfrm>
        </p:grpSpPr>
        <p:sp>
          <p:nvSpPr>
            <p:cNvPr id="6181" name="Freeform 6"/>
            <p:cNvSpPr/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2" name="Freeform 7"/>
            <p:cNvSpPr/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3" name="Rectangle 8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4" name="Line 9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5" name="Line 10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6" name="Line 11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7" name="Line 12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8" name="Line 13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9" name="Line 14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0" name="Line 15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1" name="Line 16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2" name="Text Box 17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3" name="Text Box 18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4" name="Line 19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3003" y="234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200A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3021" y="18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201" name="Group 26"/>
            <p:cNvGrpSpPr/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6210" name="Line 2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1" name="Line 2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2" name="Line 2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3" name="Line 3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4" name="Line 3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5" name="Line 3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6" name="Line 3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02" name="Group 34"/>
            <p:cNvGrpSpPr/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6203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4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5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6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7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8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9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6513513" y="1960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07" name="Group 43"/>
          <p:cNvGrpSpPr/>
          <p:nvPr/>
        </p:nvGrpSpPr>
        <p:grpSpPr bwMode="auto">
          <a:xfrm>
            <a:off x="6256338" y="1552575"/>
            <a:ext cx="2535237" cy="1011238"/>
            <a:chOff x="3737" y="978"/>
            <a:chExt cx="1597" cy="637"/>
          </a:xfrm>
        </p:grpSpPr>
        <p:grpSp>
          <p:nvGrpSpPr>
            <p:cNvPr id="6174" name="Group 44"/>
            <p:cNvGrpSpPr/>
            <p:nvPr/>
          </p:nvGrpSpPr>
          <p:grpSpPr bwMode="auto">
            <a:xfrm>
              <a:off x="4630" y="1125"/>
              <a:ext cx="700" cy="250"/>
              <a:chOff x="4402" y="1437"/>
              <a:chExt cx="700" cy="250"/>
            </a:xfrm>
          </p:grpSpPr>
          <p:sp>
            <p:nvSpPr>
              <p:cNvPr id="6179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0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47"/>
            <p:cNvGrpSpPr/>
            <p:nvPr/>
          </p:nvGrpSpPr>
          <p:grpSpPr bwMode="auto">
            <a:xfrm>
              <a:off x="4630" y="1365"/>
              <a:ext cx="704" cy="250"/>
              <a:chOff x="4426" y="1917"/>
              <a:chExt cx="704" cy="250"/>
            </a:xfrm>
          </p:grpSpPr>
          <p:sp>
            <p:nvSpPr>
              <p:cNvPr id="6177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3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14" name="Text Box 50"/>
            <p:cNvSpPr txBox="1">
              <a:spLocks noChangeArrowheads="1"/>
            </p:cNvSpPr>
            <p:nvPr/>
          </p:nvSpPr>
          <p:spPr bwMode="auto">
            <a:xfrm>
              <a:off x="3737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6518275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16" name="Group 52"/>
          <p:cNvGrpSpPr/>
          <p:nvPr/>
        </p:nvGrpSpPr>
        <p:grpSpPr bwMode="auto">
          <a:xfrm>
            <a:off x="6311900" y="2771775"/>
            <a:ext cx="2933700" cy="1392238"/>
            <a:chOff x="3772" y="1746"/>
            <a:chExt cx="1848" cy="877"/>
          </a:xfrm>
        </p:grpSpPr>
        <p:grpSp>
          <p:nvGrpSpPr>
            <p:cNvPr id="6164" name="Group 53"/>
            <p:cNvGrpSpPr/>
            <p:nvPr/>
          </p:nvGrpSpPr>
          <p:grpSpPr bwMode="auto">
            <a:xfrm>
              <a:off x="4659" y="2373"/>
              <a:ext cx="961" cy="250"/>
              <a:chOff x="4426" y="1917"/>
              <a:chExt cx="961" cy="250"/>
            </a:xfrm>
          </p:grpSpPr>
          <p:sp>
            <p:nvSpPr>
              <p:cNvPr id="6172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9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temp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65" name="Group 56"/>
            <p:cNvGrpSpPr/>
            <p:nvPr/>
          </p:nvGrpSpPr>
          <p:grpSpPr bwMode="auto">
            <a:xfrm>
              <a:off x="4642" y="2121"/>
              <a:ext cx="695" cy="250"/>
              <a:chOff x="4426" y="1917"/>
              <a:chExt cx="695" cy="250"/>
            </a:xfrm>
          </p:grpSpPr>
          <p:sp>
            <p:nvSpPr>
              <p:cNvPr id="6170" name="Line 5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2" name="Text Box 5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66" name="Group 59"/>
            <p:cNvGrpSpPr/>
            <p:nvPr/>
          </p:nvGrpSpPr>
          <p:grpSpPr bwMode="auto">
            <a:xfrm>
              <a:off x="4642" y="1869"/>
              <a:ext cx="695" cy="250"/>
              <a:chOff x="4426" y="1917"/>
              <a:chExt cx="695" cy="250"/>
            </a:xfrm>
          </p:grpSpPr>
          <p:sp>
            <p:nvSpPr>
              <p:cNvPr id="6168" name="Line 6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5" name="Text Box 6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772" y="1746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(swap)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502400" y="3960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28" name="Group 64"/>
          <p:cNvGrpSpPr/>
          <p:nvPr/>
        </p:nvGrpSpPr>
        <p:grpSpPr bwMode="auto">
          <a:xfrm>
            <a:off x="5019675" y="2209800"/>
            <a:ext cx="1892300" cy="1374775"/>
            <a:chOff x="2958" y="1392"/>
            <a:chExt cx="1192" cy="866"/>
          </a:xfrm>
        </p:grpSpPr>
        <p:sp>
          <p:nvSpPr>
            <p:cNvPr id="11329" name="Text Box 65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3" name="Freeform 66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331" name="Group 67"/>
          <p:cNvGrpSpPr/>
          <p:nvPr/>
        </p:nvGrpSpPr>
        <p:grpSpPr bwMode="auto">
          <a:xfrm>
            <a:off x="4968875" y="2590800"/>
            <a:ext cx="1924050" cy="1431925"/>
            <a:chOff x="2926" y="1632"/>
            <a:chExt cx="1212" cy="902"/>
          </a:xfrm>
        </p:grpSpPr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" name="Freeform 69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6502400" y="3559175"/>
            <a:ext cx="3333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6516688" y="3113088"/>
            <a:ext cx="3333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9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4141788" y="28686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utoUpdateAnimBg="0"/>
      <p:bldP spid="11306" grpId="0" autoUpdateAnimBg="0" build="p"/>
      <p:bldP spid="11315" grpId="0" autoUpdateAnimBg="0" build="p"/>
      <p:bldP spid="11327" grpId="0" autoUpdateAnimBg="0" build="p"/>
      <p:bldP spid="11334" grpId="0" animBg="1" autoUpdateAnimBg="0"/>
      <p:bldP spid="11335" grpId="0" animBg="1" autoUpdateAnimBg="0"/>
      <p:bldP spid="11336" grpId="0" advAuto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 descr="信纸"/>
          <p:cNvSpPr txBox="1">
            <a:spLocks noChangeArrowheads="1"/>
          </p:cNvSpPr>
          <p:nvPr/>
        </p:nvSpPr>
        <p:spPr bwMode="auto">
          <a:xfrm>
            <a:off x="684213" y="908050"/>
            <a:ext cx="3865562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 x, int y)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temp = x;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x = y;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y =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scanf("%d,%d",&amp;a,&amp;b);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if(a&lt;b)  swap(a,b);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printf("\n%d,%d\n",a,b);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5650" y="18891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3" name="Group 5"/>
          <p:cNvGrpSpPr/>
          <p:nvPr/>
        </p:nvGrpSpPr>
        <p:grpSpPr bwMode="auto">
          <a:xfrm>
            <a:off x="5091113" y="1279525"/>
            <a:ext cx="2617787" cy="4625975"/>
            <a:chOff x="3003" y="806"/>
            <a:chExt cx="1649" cy="2914"/>
          </a:xfrm>
        </p:grpSpPr>
        <p:sp>
          <p:nvSpPr>
            <p:cNvPr id="7186" name="Freeform 6"/>
            <p:cNvSpPr/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7" name="Freeform 7"/>
            <p:cNvSpPr/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Rectangle 8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9" name="Line 9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0" name="Line 10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Line 12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3" name="Line 13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Line 14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5" name="Line 15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6" name="Line 16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7" name="Text Box 17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8" name="Text Box 18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9" name="Line 19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003" y="234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200A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3021" y="18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206" name="Group 26"/>
            <p:cNvGrpSpPr/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7215" name="Line 2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6" name="Line 2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7" name="Line 2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8" name="Line 3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9" name="Line 3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20" name="Line 3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21" name="Line 3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07" name="Group 34"/>
            <p:cNvGrpSpPr/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7208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09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0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1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2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3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4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6513513" y="1960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5" name="Group 43"/>
          <p:cNvGrpSpPr/>
          <p:nvPr/>
        </p:nvGrpSpPr>
        <p:grpSpPr bwMode="auto">
          <a:xfrm>
            <a:off x="6256338" y="1552575"/>
            <a:ext cx="2535237" cy="1011238"/>
            <a:chOff x="3737" y="978"/>
            <a:chExt cx="1597" cy="637"/>
          </a:xfrm>
        </p:grpSpPr>
        <p:grpSp>
          <p:nvGrpSpPr>
            <p:cNvPr id="7179" name="Group 44"/>
            <p:cNvGrpSpPr/>
            <p:nvPr/>
          </p:nvGrpSpPr>
          <p:grpSpPr bwMode="auto">
            <a:xfrm>
              <a:off x="4630" y="1125"/>
              <a:ext cx="700" cy="250"/>
              <a:chOff x="4402" y="1437"/>
              <a:chExt cx="700" cy="250"/>
            </a:xfrm>
          </p:grpSpPr>
          <p:sp>
            <p:nvSpPr>
              <p:cNvPr id="7184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34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80" name="Group 47"/>
            <p:cNvGrpSpPr/>
            <p:nvPr/>
          </p:nvGrpSpPr>
          <p:grpSpPr bwMode="auto">
            <a:xfrm>
              <a:off x="4630" y="1365"/>
              <a:ext cx="704" cy="250"/>
              <a:chOff x="4426" y="1917"/>
              <a:chExt cx="704" cy="250"/>
            </a:xfrm>
          </p:grpSpPr>
          <p:sp>
            <p:nvSpPr>
              <p:cNvPr id="7182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37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3737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6518275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859338" y="6021388"/>
            <a:ext cx="2303462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5, 9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4" name="AutoShape 56"/>
          <p:cNvSpPr>
            <a:spLocks noChangeArrowheads="1"/>
          </p:cNvSpPr>
          <p:nvPr/>
        </p:nvSpPr>
        <p:spPr bwMode="auto">
          <a:xfrm>
            <a:off x="2628900" y="2281238"/>
            <a:ext cx="2303463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值传递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3" grpId="0" animBg="1" autoUpdateAnimBg="0"/>
      <p:bldP spid="1234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信纸"/>
          <p:cNvSpPr>
            <a:spLocks noChangeArrowheads="1"/>
          </p:cNvSpPr>
          <p:nvPr/>
        </p:nvSpPr>
        <p:spPr bwMode="auto">
          <a:xfrm>
            <a:off x="584200" y="722313"/>
            <a:ext cx="4170363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swap(int  *p1, int 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 = *p1;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*p1 = *p2;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*p2 =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4913313" y="879475"/>
            <a:ext cx="2636837" cy="4625975"/>
            <a:chOff x="2879" y="554"/>
            <a:chExt cx="1661" cy="2914"/>
          </a:xfrm>
        </p:grpSpPr>
        <p:grpSp>
          <p:nvGrpSpPr>
            <p:cNvPr id="8236" name="Group 4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8238" name="Freeform 5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9" name="Freeform 6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0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1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2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3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4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5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6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7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8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9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0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30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3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4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5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257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8272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3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4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5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6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7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8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58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8265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6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7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8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9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0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1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59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60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61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55" name="Text Box 43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6" name="Text Box 44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7" name="Text Box 45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37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6397625" y="1546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388100" y="1922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61" name="Group 49"/>
          <p:cNvGrpSpPr/>
          <p:nvPr/>
        </p:nvGrpSpPr>
        <p:grpSpPr bwMode="auto">
          <a:xfrm>
            <a:off x="6097588" y="1125538"/>
            <a:ext cx="3046412" cy="1811337"/>
            <a:chOff x="3890" y="978"/>
            <a:chExt cx="1919" cy="1141"/>
          </a:xfrm>
        </p:grpSpPr>
        <p:grpSp>
          <p:nvGrpSpPr>
            <p:cNvPr id="8223" name="Group 50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8234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53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8232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68" name="Text Box 56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8226" name="Group 57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8230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71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27" name="Group 60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8228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74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1499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61499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77" name="Group 65"/>
          <p:cNvGrpSpPr/>
          <p:nvPr/>
        </p:nvGrpSpPr>
        <p:grpSpPr bwMode="auto">
          <a:xfrm>
            <a:off x="6115050" y="3209925"/>
            <a:ext cx="2671763" cy="1373188"/>
            <a:chOff x="3901" y="2274"/>
            <a:chExt cx="1683" cy="865"/>
          </a:xfrm>
        </p:grpSpPr>
        <p:sp>
          <p:nvSpPr>
            <p:cNvPr id="13378" name="Text Box 66"/>
            <p:cNvSpPr txBox="1">
              <a:spLocks noChangeArrowheads="1"/>
            </p:cNvSpPr>
            <p:nvPr/>
          </p:nvSpPr>
          <p:spPr bwMode="auto">
            <a:xfrm>
              <a:off x="3901" y="2274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(swap)</a:t>
              </a:r>
              <a:endParaRPr kumimoji="1" lang="en-US" altLang="zh-CN" sz="20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8214" name="Group 67"/>
            <p:cNvGrpSpPr/>
            <p:nvPr/>
          </p:nvGrpSpPr>
          <p:grpSpPr bwMode="auto">
            <a:xfrm>
              <a:off x="4795" y="2397"/>
              <a:ext cx="789" cy="250"/>
              <a:chOff x="4402" y="1437"/>
              <a:chExt cx="789" cy="250"/>
            </a:xfrm>
          </p:grpSpPr>
          <p:sp>
            <p:nvSpPr>
              <p:cNvPr id="8221" name="Line 6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1" name="Text Box 6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70"/>
            <p:cNvGrpSpPr/>
            <p:nvPr/>
          </p:nvGrpSpPr>
          <p:grpSpPr bwMode="auto">
            <a:xfrm>
              <a:off x="4795" y="2637"/>
              <a:ext cx="789" cy="250"/>
              <a:chOff x="4402" y="1437"/>
              <a:chExt cx="789" cy="250"/>
            </a:xfrm>
          </p:grpSpPr>
          <p:sp>
            <p:nvSpPr>
              <p:cNvPr id="8219" name="Line 7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4" name="Text Box 7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73"/>
            <p:cNvGrpSpPr/>
            <p:nvPr/>
          </p:nvGrpSpPr>
          <p:grpSpPr bwMode="auto">
            <a:xfrm>
              <a:off x="4795" y="2889"/>
              <a:ext cx="709" cy="250"/>
              <a:chOff x="4402" y="1437"/>
              <a:chExt cx="709" cy="250"/>
            </a:xfrm>
          </p:grpSpPr>
          <p:sp>
            <p:nvSpPr>
              <p:cNvPr id="8217" name="Line 7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7" name="Text Box 7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372225" y="19161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6372225" y="152876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90" name="Group 78"/>
          <p:cNvGrpSpPr/>
          <p:nvPr/>
        </p:nvGrpSpPr>
        <p:grpSpPr bwMode="auto">
          <a:xfrm>
            <a:off x="4808538" y="2647950"/>
            <a:ext cx="2120900" cy="1374775"/>
            <a:chOff x="2958" y="1392"/>
            <a:chExt cx="1336" cy="866"/>
          </a:xfrm>
        </p:grpSpPr>
        <p:sp>
          <p:nvSpPr>
            <p:cNvPr id="13391" name="Text Box 79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80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393" name="Group 81"/>
          <p:cNvGrpSpPr/>
          <p:nvPr/>
        </p:nvGrpSpPr>
        <p:grpSpPr bwMode="auto">
          <a:xfrm>
            <a:off x="4757738" y="2990850"/>
            <a:ext cx="2152650" cy="1431925"/>
            <a:chOff x="2926" y="1632"/>
            <a:chExt cx="1356" cy="902"/>
          </a:xfrm>
        </p:grpSpPr>
        <p:sp>
          <p:nvSpPr>
            <p:cNvPr id="13394" name="Text Box 82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0" name="Freeform 83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3873500" y="323056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6378575" y="4346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598488" y="1746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59" grpId="0" autoUpdateAnimBg="0" build="p"/>
      <p:bldP spid="13360" grpId="0" autoUpdateAnimBg="0" build="p"/>
      <p:bldP spid="13375" grpId="0" autoUpdateAnimBg="0" build="p"/>
      <p:bldP spid="13376" grpId="0" autoUpdateAnimBg="0" build="p"/>
      <p:bldP spid="13388" grpId="0" animBg="1" autoUpdateAnimBg="0"/>
      <p:bldP spid="13389" grpId="0" animBg="1" autoUpdateAnimBg="0"/>
      <p:bldP spid="13396" grpId="0" advAuto="0" autoUpdateAnimBg="0" build="p"/>
      <p:bldP spid="13397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信纸"/>
          <p:cNvSpPr>
            <a:spLocks noChangeArrowheads="1"/>
          </p:cNvSpPr>
          <p:nvPr/>
        </p:nvSpPr>
        <p:spPr bwMode="auto">
          <a:xfrm>
            <a:off x="584200" y="722313"/>
            <a:ext cx="4170363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swap(int  *p1, int 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 = *p1;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*p1 = *p2;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*p2 =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19" name="Group 3"/>
          <p:cNvGrpSpPr/>
          <p:nvPr/>
        </p:nvGrpSpPr>
        <p:grpSpPr bwMode="auto">
          <a:xfrm>
            <a:off x="4913313" y="879475"/>
            <a:ext cx="2636837" cy="4625975"/>
            <a:chOff x="2879" y="554"/>
            <a:chExt cx="1661" cy="2914"/>
          </a:xfrm>
        </p:grpSpPr>
        <p:grpSp>
          <p:nvGrpSpPr>
            <p:cNvPr id="9243" name="Group 4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9245" name="Freeform 5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6" name="Freeform 6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7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8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9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0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1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2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3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4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5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6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7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4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6" name="Text Box 20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8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9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64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9279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0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1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2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3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4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5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265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9272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3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4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5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6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7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8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66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67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68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0" name="Text Box 44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1" name="Text Box 45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44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397625" y="1546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6388100" y="1922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22" name="Group 49"/>
          <p:cNvGrpSpPr/>
          <p:nvPr/>
        </p:nvGrpSpPr>
        <p:grpSpPr bwMode="auto">
          <a:xfrm>
            <a:off x="6097588" y="1125538"/>
            <a:ext cx="3046412" cy="1811337"/>
            <a:chOff x="3890" y="978"/>
            <a:chExt cx="1919" cy="1141"/>
          </a:xfrm>
        </p:grpSpPr>
        <p:grpSp>
          <p:nvGrpSpPr>
            <p:cNvPr id="9230" name="Group 50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9241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88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31" name="Group 53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9239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1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92" name="Text Box 56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9233" name="Group 57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9237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5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34" name="Group 60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9235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61499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61499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6372225" y="19161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6372225" y="152876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598488" y="1746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4859338" y="6021388"/>
            <a:ext cx="2303462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9, 5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8" name="AutoShape 72"/>
          <p:cNvSpPr>
            <a:spLocks noChangeArrowheads="1"/>
          </p:cNvSpPr>
          <p:nvPr/>
        </p:nvSpPr>
        <p:spPr bwMode="auto">
          <a:xfrm>
            <a:off x="2482850" y="2281238"/>
            <a:ext cx="2447925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" grpId="0" animBg="1" autoUpdateAnimBg="0"/>
      <p:bldP spid="14408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信纸"/>
          <p:cNvSpPr>
            <a:spLocks noChangeArrowheads="1"/>
          </p:cNvSpPr>
          <p:nvPr/>
        </p:nvSpPr>
        <p:spPr bwMode="auto">
          <a:xfrm>
            <a:off x="557213" y="696913"/>
            <a:ext cx="4170362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*p1, int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 = *p1;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*p1 = *p2;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*p2 =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843213" y="6237288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55875" y="3500438"/>
            <a:ext cx="1490663" cy="7302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编译警告！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结果不对！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82838" y="1773238"/>
            <a:ext cx="184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   x;</a:t>
            </a:r>
            <a:endParaRPr kumimoji="1"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  *p = &amp;x;</a:t>
            </a:r>
            <a:endParaRPr kumimoji="1" lang="en-US" altLang="zh-CN" sz="2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6" name="Group 6"/>
          <p:cNvGrpSpPr/>
          <p:nvPr/>
        </p:nvGrpSpPr>
        <p:grpSpPr bwMode="auto">
          <a:xfrm>
            <a:off x="4899025" y="631825"/>
            <a:ext cx="2636838" cy="4625975"/>
            <a:chOff x="2879" y="554"/>
            <a:chExt cx="1661" cy="2914"/>
          </a:xfrm>
        </p:grpSpPr>
        <p:grpSp>
          <p:nvGrpSpPr>
            <p:cNvPr id="10290" name="Group 7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0292" name="Freeform 8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3" name="Freeform 9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4" name="Rectangle 10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5" name="Line 11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6" name="Line 12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7" name="Line 13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8" name="Line 14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9" name="Line 15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0" name="Line 16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17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Line 18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3" name="Text Box 19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4" name="Line 20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2" name="Text Box 22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3" name="Text Box 23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4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5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311" name="Group 27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0326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7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8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9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30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31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32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12" name="Group 35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319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0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1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2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3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4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5" name="Line 42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313" name="Line 43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14" name="Line 44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15" name="Line 45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06" name="Text Box 46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07" name="Text Box 47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91" name="Text Box 49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6383338" y="1298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6386513" y="1673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12" name="Group 52"/>
          <p:cNvGrpSpPr/>
          <p:nvPr/>
        </p:nvGrpSpPr>
        <p:grpSpPr bwMode="auto">
          <a:xfrm>
            <a:off x="6083300" y="904875"/>
            <a:ext cx="3046413" cy="1811338"/>
            <a:chOff x="3890" y="978"/>
            <a:chExt cx="1919" cy="1141"/>
          </a:xfrm>
        </p:grpSpPr>
        <p:grpSp>
          <p:nvGrpSpPr>
            <p:cNvPr id="10277" name="Group 53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10288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5" name="Text Box 5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8" name="Group 56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10286" name="Line 5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8" name="Text Box 5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0280" name="Group 60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10284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2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81" name="Group 63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10282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5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6135688" y="20986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135688" y="24987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6386513" y="1671638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6372225" y="1298575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30" name="Group 70"/>
          <p:cNvGrpSpPr/>
          <p:nvPr/>
        </p:nvGrpSpPr>
        <p:grpSpPr bwMode="auto">
          <a:xfrm>
            <a:off x="4794250" y="2400300"/>
            <a:ext cx="2120900" cy="1374775"/>
            <a:chOff x="2958" y="1392"/>
            <a:chExt cx="1336" cy="866"/>
          </a:xfrm>
        </p:grpSpPr>
        <p:sp>
          <p:nvSpPr>
            <p:cNvPr id="15431" name="Text Box 71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Freeform 72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433" name="Group 73"/>
          <p:cNvGrpSpPr/>
          <p:nvPr/>
        </p:nvGrpSpPr>
        <p:grpSpPr bwMode="auto">
          <a:xfrm>
            <a:off x="4743450" y="2743200"/>
            <a:ext cx="2152650" cy="1431925"/>
            <a:chOff x="2926" y="1632"/>
            <a:chExt cx="1356" cy="902"/>
          </a:xfrm>
        </p:grpSpPr>
        <p:sp>
          <p:nvSpPr>
            <p:cNvPr id="15434" name="Text Box 74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4" name="Freeform 75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3859213" y="29829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5437" name="Group 77"/>
          <p:cNvGrpSpPr/>
          <p:nvPr/>
        </p:nvGrpSpPr>
        <p:grpSpPr bwMode="auto">
          <a:xfrm>
            <a:off x="6100763" y="2962275"/>
            <a:ext cx="2671762" cy="1601788"/>
            <a:chOff x="3636" y="2022"/>
            <a:chExt cx="1683" cy="1009"/>
          </a:xfrm>
        </p:grpSpPr>
        <p:grpSp>
          <p:nvGrpSpPr>
            <p:cNvPr id="10261" name="Group 78"/>
            <p:cNvGrpSpPr/>
            <p:nvPr/>
          </p:nvGrpSpPr>
          <p:grpSpPr bwMode="auto">
            <a:xfrm>
              <a:off x="3636" y="2022"/>
              <a:ext cx="1683" cy="865"/>
              <a:chOff x="3901" y="2274"/>
              <a:chExt cx="1683" cy="865"/>
            </a:xfrm>
          </p:grpSpPr>
          <p:sp>
            <p:nvSpPr>
              <p:cNvPr id="15439" name="Text Box 79"/>
              <p:cNvSpPr txBox="1">
                <a:spLocks noChangeArrowheads="1"/>
              </p:cNvSpPr>
              <p:nvPr/>
            </p:nvSpPr>
            <p:spPr bwMode="auto">
              <a:xfrm>
                <a:off x="3901" y="2274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(swap)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264" name="Group 80"/>
              <p:cNvGrpSpPr/>
              <p:nvPr/>
            </p:nvGrpSpPr>
            <p:grpSpPr bwMode="auto">
              <a:xfrm>
                <a:off x="4795" y="2397"/>
                <a:ext cx="789" cy="250"/>
                <a:chOff x="4402" y="1437"/>
                <a:chExt cx="789" cy="250"/>
              </a:xfrm>
            </p:grpSpPr>
            <p:sp>
              <p:nvSpPr>
                <p:cNvPr id="1027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4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65" name="Group 83"/>
              <p:cNvGrpSpPr/>
              <p:nvPr/>
            </p:nvGrpSpPr>
            <p:grpSpPr bwMode="auto">
              <a:xfrm>
                <a:off x="4795" y="2637"/>
                <a:ext cx="789" cy="250"/>
                <a:chOff x="4402" y="1437"/>
                <a:chExt cx="789" cy="250"/>
              </a:xfrm>
            </p:grpSpPr>
            <p:sp>
              <p:nvSpPr>
                <p:cNvPr id="10269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4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66" name="Group 86"/>
              <p:cNvGrpSpPr/>
              <p:nvPr/>
            </p:nvGrpSpPr>
            <p:grpSpPr bwMode="auto">
              <a:xfrm>
                <a:off x="4795" y="2889"/>
                <a:ext cx="709" cy="250"/>
                <a:chOff x="4402" y="1437"/>
                <a:chExt cx="709" cy="250"/>
              </a:xfrm>
            </p:grpSpPr>
            <p:sp>
              <p:nvSpPr>
                <p:cNvPr id="1026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4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49" name="Text Box 89"/>
            <p:cNvSpPr txBox="1">
              <a:spLocks noChangeArrowheads="1"/>
            </p:cNvSpPr>
            <p:nvPr/>
          </p:nvSpPr>
          <p:spPr bwMode="auto">
            <a:xfrm>
              <a:off x="3690" y="278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****</a:t>
              </a:r>
              <a:endPara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7569200" y="4224338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假设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51" name="AutoShape 91"/>
          <p:cNvSpPr>
            <a:spLocks noChangeArrowheads="1"/>
          </p:cNvSpPr>
          <p:nvPr/>
        </p:nvSpPr>
        <p:spPr bwMode="auto">
          <a:xfrm>
            <a:off x="4859338" y="4724400"/>
            <a:ext cx="4681537" cy="2449513"/>
          </a:xfrm>
          <a:prstGeom prst="irregularSeal1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指针变量在使用前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必须赋值！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未赋值，是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野指针！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598488" y="10318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63" grpId="0" animBg="1" autoUpdateAnimBg="0"/>
      <p:bldP spid="15364" grpId="0" animBg="1" autoUpdateAnimBg="0"/>
      <p:bldP spid="15365" grpId="0" autoUpdateAnimBg="0"/>
      <p:bldP spid="15410" grpId="0" autoUpdateAnimBg="0" build="p"/>
      <p:bldP spid="15411" grpId="0" autoUpdateAnimBg="0" build="p"/>
      <p:bldP spid="15426" grpId="0" autoUpdateAnimBg="0" build="p"/>
      <p:bldP spid="15427" grpId="0" autoUpdateAnimBg="0" build="p"/>
      <p:bldP spid="15428" grpId="0" animBg="1" autoUpdateAnimBg="0"/>
      <p:bldP spid="15429" grpId="0" animBg="1" autoUpdateAnimBg="0"/>
      <p:bldP spid="15436" grpId="0" advAuto="0" autoUpdateAnimBg="0" build="p"/>
      <p:bldP spid="15450" grpId="0" autoUpdateAnimBg="0" build="p"/>
      <p:bldP spid="1545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信纸"/>
          <p:cNvSpPr>
            <a:spLocks noChangeArrowheads="1"/>
          </p:cNvSpPr>
          <p:nvPr/>
        </p:nvSpPr>
        <p:spPr bwMode="auto">
          <a:xfrm>
            <a:off x="684213" y="908050"/>
            <a:ext cx="4165600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x, int y)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t;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t = x;  x = y;  y = t;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*p_1,*p_2;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(*p_1, *p_2);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476375" y="6280150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555875" y="2420938"/>
            <a:ext cx="1854200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值传递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389" name="Group 5"/>
          <p:cNvGrpSpPr/>
          <p:nvPr/>
        </p:nvGrpSpPr>
        <p:grpSpPr bwMode="auto">
          <a:xfrm>
            <a:off x="5278438" y="1179513"/>
            <a:ext cx="2636837" cy="4625975"/>
            <a:chOff x="2879" y="554"/>
            <a:chExt cx="1661" cy="2914"/>
          </a:xfrm>
        </p:grpSpPr>
        <p:grpSp>
          <p:nvGrpSpPr>
            <p:cNvPr id="11312" name="Group 6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1314" name="Freeform 7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5" name="Freeform 8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6" name="Rectangle 9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7" name="Line 10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8" name="Line 11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9" name="Line 12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0" name="Line 13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1" name="Line 14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2" name="Line 15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3" name="Line 16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4" name="Line 17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5" name="Text Box 18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26" name="Line 19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7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8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333" name="Group 26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1348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9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0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1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2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3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4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34" name="Group 34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1341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2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3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4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5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6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7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335" name="Line 42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36" name="Line 43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37" name="Line 44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29" name="Text Box 45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13" name="Text Box 48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6762750" y="1903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6781800" y="2265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35" name="Group 51"/>
          <p:cNvGrpSpPr/>
          <p:nvPr/>
        </p:nvGrpSpPr>
        <p:grpSpPr bwMode="auto">
          <a:xfrm>
            <a:off x="6389688" y="1422400"/>
            <a:ext cx="2603500" cy="1824038"/>
            <a:chOff x="3844" y="959"/>
            <a:chExt cx="1640" cy="1149"/>
          </a:xfrm>
        </p:grpSpPr>
        <p:grpSp>
          <p:nvGrpSpPr>
            <p:cNvPr id="11299" name="Group 52"/>
            <p:cNvGrpSpPr/>
            <p:nvPr/>
          </p:nvGrpSpPr>
          <p:grpSpPr bwMode="auto">
            <a:xfrm>
              <a:off x="4783" y="1114"/>
              <a:ext cx="701" cy="250"/>
              <a:chOff x="4402" y="1426"/>
              <a:chExt cx="701" cy="250"/>
            </a:xfrm>
          </p:grpSpPr>
          <p:sp>
            <p:nvSpPr>
              <p:cNvPr id="11310" name="Line 5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5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  <p:grpSp>
          <p:nvGrpSpPr>
            <p:cNvPr id="11300" name="Group 55"/>
            <p:cNvGrpSpPr/>
            <p:nvPr/>
          </p:nvGrpSpPr>
          <p:grpSpPr bwMode="auto">
            <a:xfrm>
              <a:off x="4783" y="1354"/>
              <a:ext cx="697" cy="250"/>
              <a:chOff x="4426" y="1906"/>
              <a:chExt cx="697" cy="250"/>
            </a:xfrm>
          </p:grpSpPr>
          <p:sp>
            <p:nvSpPr>
              <p:cNvPr id="11308" name="Line 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4523" y="190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  <p:sp>
          <p:nvSpPr>
            <p:cNvPr id="16442" name="Text Box 58"/>
            <p:cNvSpPr txBox="1">
              <a:spLocks noChangeArrowheads="1"/>
            </p:cNvSpPr>
            <p:nvPr/>
          </p:nvSpPr>
          <p:spPr bwMode="auto">
            <a:xfrm>
              <a:off x="3844" y="959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1302" name="Group 59"/>
            <p:cNvGrpSpPr/>
            <p:nvPr/>
          </p:nvGrpSpPr>
          <p:grpSpPr bwMode="auto">
            <a:xfrm>
              <a:off x="4783" y="1594"/>
              <a:ext cx="541" cy="250"/>
              <a:chOff x="4402" y="1426"/>
              <a:chExt cx="541" cy="250"/>
            </a:xfrm>
          </p:grpSpPr>
          <p:sp>
            <p:nvSpPr>
              <p:cNvPr id="11306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5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  <p:grpSp>
          <p:nvGrpSpPr>
            <p:cNvPr id="11303" name="Group 62"/>
            <p:cNvGrpSpPr/>
            <p:nvPr/>
          </p:nvGrpSpPr>
          <p:grpSpPr bwMode="auto">
            <a:xfrm>
              <a:off x="4795" y="1858"/>
              <a:ext cx="541" cy="250"/>
              <a:chOff x="4402" y="1426"/>
              <a:chExt cx="541" cy="250"/>
            </a:xfrm>
          </p:grpSpPr>
          <p:sp>
            <p:nvSpPr>
              <p:cNvPr id="11304" name="Line 6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8" name="Text Box 64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</p:grpSp>
      <p:sp>
        <p:nvSpPr>
          <p:cNvPr id="16449" name="Text Box 65"/>
          <p:cNvSpPr txBox="1">
            <a:spLocks noChangeArrowheads="1"/>
          </p:cNvSpPr>
          <p:nvPr/>
        </p:nvSpPr>
        <p:spPr bwMode="auto">
          <a:xfrm>
            <a:off x="6515100" y="26463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6515100" y="30464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51" name="Group 67"/>
          <p:cNvGrpSpPr/>
          <p:nvPr/>
        </p:nvGrpSpPr>
        <p:grpSpPr bwMode="auto">
          <a:xfrm>
            <a:off x="5122863" y="3290888"/>
            <a:ext cx="1924050" cy="1431925"/>
            <a:chOff x="2926" y="1632"/>
            <a:chExt cx="1212" cy="902"/>
          </a:xfrm>
        </p:grpSpPr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Freeform 69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4362450" y="348773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455" name="Group 71"/>
          <p:cNvGrpSpPr/>
          <p:nvPr/>
        </p:nvGrpSpPr>
        <p:grpSpPr bwMode="auto">
          <a:xfrm>
            <a:off x="6407150" y="3479800"/>
            <a:ext cx="2605088" cy="1631950"/>
            <a:chOff x="3590" y="2003"/>
            <a:chExt cx="1641" cy="1028"/>
          </a:xfrm>
        </p:grpSpPr>
        <p:grpSp>
          <p:nvGrpSpPr>
            <p:cNvPr id="11285" name="Group 72"/>
            <p:cNvGrpSpPr/>
            <p:nvPr/>
          </p:nvGrpSpPr>
          <p:grpSpPr bwMode="auto">
            <a:xfrm>
              <a:off x="3590" y="2003"/>
              <a:ext cx="1641" cy="873"/>
              <a:chOff x="3855" y="2255"/>
              <a:chExt cx="1641" cy="873"/>
            </a:xfrm>
          </p:grpSpPr>
          <p:sp>
            <p:nvSpPr>
              <p:cNvPr id="16457" name="Text Box 73"/>
              <p:cNvSpPr txBox="1">
                <a:spLocks noChangeArrowheads="1"/>
              </p:cNvSpPr>
              <p:nvPr/>
            </p:nvSpPr>
            <p:spPr bwMode="auto">
              <a:xfrm>
                <a:off x="3855" y="2255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(swap)</a:t>
                </a:r>
                <a:endParaRPr kumimoji="1" lang="en-US" altLang="zh-CN" sz="24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288" name="Group 74"/>
              <p:cNvGrpSpPr/>
              <p:nvPr/>
            </p:nvGrpSpPr>
            <p:grpSpPr bwMode="auto">
              <a:xfrm>
                <a:off x="4795" y="2386"/>
                <a:ext cx="701" cy="250"/>
                <a:chOff x="4402" y="1426"/>
                <a:chExt cx="701" cy="250"/>
              </a:xfrm>
            </p:grpSpPr>
            <p:sp>
              <p:nvSpPr>
                <p:cNvPr id="1129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x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1289" name="Group 77"/>
              <p:cNvGrpSpPr/>
              <p:nvPr/>
            </p:nvGrpSpPr>
            <p:grpSpPr bwMode="auto">
              <a:xfrm>
                <a:off x="4795" y="2626"/>
                <a:ext cx="701" cy="250"/>
                <a:chOff x="4402" y="1426"/>
                <a:chExt cx="701" cy="250"/>
              </a:xfrm>
            </p:grpSpPr>
            <p:sp>
              <p:nvSpPr>
                <p:cNvPr id="1129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1290" name="Group 80"/>
              <p:cNvGrpSpPr/>
              <p:nvPr/>
            </p:nvGrpSpPr>
            <p:grpSpPr bwMode="auto">
              <a:xfrm>
                <a:off x="4795" y="2878"/>
                <a:ext cx="701" cy="250"/>
                <a:chOff x="4402" y="1426"/>
                <a:chExt cx="701" cy="250"/>
              </a:xfrm>
            </p:grpSpPr>
            <p:sp>
              <p:nvSpPr>
                <p:cNvPr id="1129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t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16467" name="Text Box 83"/>
            <p:cNvSpPr txBox="1">
              <a:spLocks noChangeArrowheads="1"/>
            </p:cNvSpPr>
            <p:nvPr/>
          </p:nvSpPr>
          <p:spPr bwMode="auto">
            <a:xfrm>
              <a:off x="3850" y="278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endParaRPr>
            </a:p>
          </p:txBody>
        </p:sp>
      </p:grp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6705600" y="46466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6716713" y="42783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70" name="Group 86"/>
          <p:cNvGrpSpPr/>
          <p:nvPr/>
        </p:nvGrpSpPr>
        <p:grpSpPr bwMode="auto">
          <a:xfrm>
            <a:off x="5173663" y="2947988"/>
            <a:ext cx="1892300" cy="1374775"/>
            <a:chOff x="2958" y="1392"/>
            <a:chExt cx="1192" cy="866"/>
          </a:xfrm>
        </p:grpSpPr>
        <p:sp>
          <p:nvSpPr>
            <p:cNvPr id="16471" name="Text Box 87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Freeform 8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6732588" y="3862388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468313" y="188913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6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nimBg="1" autoUpdateAnimBg="0"/>
      <p:bldP spid="16388" grpId="0" animBg="1" autoUpdateAnimBg="0"/>
      <p:bldP spid="16433" grpId="0" autoUpdateAnimBg="0" build="p"/>
      <p:bldP spid="16434" grpId="0" autoUpdateAnimBg="0" build="p"/>
      <p:bldP spid="16449" grpId="0" autoUpdateAnimBg="0" build="p"/>
      <p:bldP spid="16450" grpId="0" autoUpdateAnimBg="0" build="p"/>
      <p:bldP spid="16454" grpId="0" advAuto="0" autoUpdateAnimBg="0" build="p"/>
      <p:bldP spid="16468" grpId="0" animBg="1" autoUpdateAnimBg="0"/>
      <p:bldP spid="16469" grpId="0" animBg="1" autoUpdateAnimBg="0"/>
      <p:bldP spid="16473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00" y="186948"/>
            <a:ext cx="4625291" cy="618630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r>
              <a:rPr lang="en-US" altLang="zh-CN" sz="1800" dirty="0"/>
              <a:t>{</a:t>
            </a:r>
            <a:r>
              <a:rPr lang="en-US" altLang="zh-CN" sz="1800" b="1" dirty="0">
                <a:solidFill>
                  <a:srgbClr val="FF0000"/>
                </a:solidFill>
              </a:rPr>
              <a:t>void </a:t>
            </a:r>
            <a:r>
              <a:rPr lang="en-US" altLang="zh-CN" sz="1800" b="1" dirty="0" err="1">
                <a:solidFill>
                  <a:srgbClr val="FF0000"/>
                </a:solidFill>
              </a:rPr>
              <a:t>FlipLR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A[][10],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m,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</a:t>
            </a:r>
            <a:r>
              <a:rPr lang="zh-CN" altLang="en-US" sz="1800" b="1" dirty="0"/>
              <a:t>；</a:t>
            </a:r>
            <a:endParaRPr lang="en-US" altLang="zh-CN" sz="1800" b="1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A[10][10]={0},</a:t>
            </a:r>
            <a:r>
              <a:rPr lang="en-US" altLang="zh-CN" sz="1800" dirty="0" err="1"/>
              <a:t>m,n,i,j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("input m n:");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",&amp;</a:t>
            </a:r>
            <a:r>
              <a:rPr lang="en-US" altLang="zh-CN" sz="1800" dirty="0" err="1"/>
              <a:t>m,&amp;n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array before Flip:\n");</a:t>
            </a:r>
            <a:endParaRPr lang="en-US" altLang="zh-CN" sz="1800" dirty="0"/>
          </a:p>
          <a:p>
            <a:r>
              <a:rPr lang="en-US" altLang="zh-CN" sz="1800" dirty="0"/>
              <a:t>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{if(j==n-1)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("%d\</a:t>
            </a:r>
            <a:r>
              <a:rPr lang="en-US" altLang="zh-CN" sz="1800" dirty="0" err="1"/>
              <a:t>n",A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else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][j]);}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b="1" dirty="0" err="1">
                <a:solidFill>
                  <a:srgbClr val="FF0000"/>
                </a:solidFill>
              </a:rPr>
              <a:t>FlipLR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A,m,n</a:t>
            </a:r>
            <a:r>
              <a:rPr lang="en-US" altLang="zh-CN" sz="1800" b="1" dirty="0">
                <a:solidFill>
                  <a:srgbClr val="FF0000"/>
                </a:solidFill>
              </a:rPr>
              <a:t>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array after Flip:\n");</a:t>
            </a:r>
            <a:endParaRPr lang="en-US" altLang="zh-CN" sz="1800" dirty="0"/>
          </a:p>
          <a:p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{ if(j==n-1)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("%d\</a:t>
            </a:r>
            <a:r>
              <a:rPr lang="en-US" altLang="zh-CN" sz="1800" dirty="0" err="1"/>
              <a:t>n",A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][j]);}</a:t>
            </a:r>
            <a:endParaRPr lang="en-US" altLang="zh-CN" sz="1800" dirty="0"/>
          </a:p>
          <a:p>
            <a:r>
              <a:rPr lang="en-US" altLang="zh-CN" sz="1800" dirty="0"/>
              <a:t>   return 0;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4800600" y="179496"/>
            <a:ext cx="4267200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void </a:t>
            </a:r>
            <a:r>
              <a:rPr lang="en-US" altLang="zh-CN" dirty="0" err="1">
                <a:solidFill>
                  <a:srgbClr val="7030A0"/>
                </a:solidFill>
              </a:rPr>
              <a:t>FlipLR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A[][10],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m,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n)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{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middle,i,j,t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  middle=n/2;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for(j=0;</a:t>
            </a:r>
            <a:r>
              <a:rPr lang="en-US" altLang="zh-CN" b="1" dirty="0">
                <a:solidFill>
                  <a:srgbClr val="FF0000"/>
                </a:solidFill>
              </a:rPr>
              <a:t>j&lt;</a:t>
            </a:r>
            <a:r>
              <a:rPr lang="en-US" altLang="zh-CN" b="1" dirty="0" err="1">
                <a:solidFill>
                  <a:srgbClr val="FF0000"/>
                </a:solidFill>
              </a:rPr>
              <a:t>middle</a:t>
            </a:r>
            <a:r>
              <a:rPr lang="en-US" altLang="zh-CN" dirty="0" err="1">
                <a:solidFill>
                  <a:srgbClr val="7030A0"/>
                </a:solidFill>
              </a:rPr>
              <a:t>;j</a:t>
            </a:r>
            <a:r>
              <a:rPr lang="en-US" altLang="zh-CN" dirty="0">
                <a:solidFill>
                  <a:srgbClr val="7030A0"/>
                </a:solidFill>
              </a:rPr>
              <a:t>++)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for(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=0;</a:t>
            </a:r>
            <a:r>
              <a:rPr lang="en-US" altLang="zh-CN" b="1" dirty="0">
                <a:solidFill>
                  <a:srgbClr val="FF0000"/>
                </a:solidFill>
              </a:rPr>
              <a:t>i&lt;</a:t>
            </a:r>
            <a:r>
              <a:rPr lang="en-US" altLang="zh-CN" b="1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>
                <a:solidFill>
                  <a:srgbClr val="7030A0"/>
                </a:solidFill>
              </a:rPr>
              <a:t>;i</a:t>
            </a:r>
            <a:r>
              <a:rPr lang="en-US" altLang="zh-CN" dirty="0">
                <a:solidFill>
                  <a:srgbClr val="7030A0"/>
                </a:solidFill>
              </a:rPr>
              <a:t>++)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{ t=A[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][j];A[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][j]=A[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][n-1-j];A[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][n-1-j]=t;}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6217603"/>
            <a:ext cx="5867400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800">
                <a:solidFill>
                  <a:srgbClr val="7030A0"/>
                </a:solidFill>
              </a:defRPr>
            </a:lvl1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思考：如果是上下翻转，应该怎么处理呢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373034"/>
            <a:ext cx="2219325" cy="29281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298" y="2373034"/>
            <a:ext cx="2027502" cy="29062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5006352" y="762000"/>
            <a:ext cx="2013573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91201" y="1049154"/>
            <a:ext cx="9906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791201" y="1309416"/>
            <a:ext cx="457199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 descr="信纸"/>
          <p:cNvSpPr txBox="1">
            <a:spLocks noChangeArrowheads="1"/>
          </p:cNvSpPr>
          <p:nvPr/>
        </p:nvSpPr>
        <p:spPr bwMode="auto">
          <a:xfrm>
            <a:off x="611188" y="692150"/>
            <a:ext cx="4441825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*p1, int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 = 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p1 = 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p2 =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 ("%d,%d", *p_1,*p_2);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724525" y="6021388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7412" name="Group 4"/>
          <p:cNvGrpSpPr/>
          <p:nvPr/>
        </p:nvGrpSpPr>
        <p:grpSpPr bwMode="auto">
          <a:xfrm>
            <a:off x="5264150" y="955675"/>
            <a:ext cx="2636838" cy="4625975"/>
            <a:chOff x="2879" y="554"/>
            <a:chExt cx="1661" cy="2914"/>
          </a:xfrm>
        </p:grpSpPr>
        <p:grpSp>
          <p:nvGrpSpPr>
            <p:cNvPr id="12336" name="Group 5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2338" name="Freeform 6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39" name="Freeform 7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0" name="Rectangle 8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1" name="Line 9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2" name="Line 10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3" name="Line 11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4" name="Line 12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5" name="Line 13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6" name="Line 14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7" name="Line 15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8" name="Line 16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9" name="Text Box 17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0" name="Line 18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27" name="Text Box 19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8" name="Text Box 20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9" name="Text Box 21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0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1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2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57" name="Group 25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2372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3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4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5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6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7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8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8" name="Group 33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2365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6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7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8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9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0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1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59" name="Line 41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60" name="Line 42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61" name="Line 43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3" name="Text Box 45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4" name="Text Box 46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37" name="Text Box 47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6748463" y="1679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767513" y="2041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58" name="Group 50"/>
          <p:cNvGrpSpPr/>
          <p:nvPr/>
        </p:nvGrpSpPr>
        <p:grpSpPr bwMode="auto">
          <a:xfrm>
            <a:off x="6375400" y="1198563"/>
            <a:ext cx="2608263" cy="1841500"/>
            <a:chOff x="3844" y="959"/>
            <a:chExt cx="1643" cy="1160"/>
          </a:xfrm>
        </p:grpSpPr>
        <p:grpSp>
          <p:nvGrpSpPr>
            <p:cNvPr id="12323" name="Group 51"/>
            <p:cNvGrpSpPr/>
            <p:nvPr/>
          </p:nvGrpSpPr>
          <p:grpSpPr bwMode="auto">
            <a:xfrm>
              <a:off x="4783" y="1125"/>
              <a:ext cx="700" cy="250"/>
              <a:chOff x="4402" y="1437"/>
              <a:chExt cx="700" cy="250"/>
            </a:xfrm>
          </p:grpSpPr>
          <p:sp>
            <p:nvSpPr>
              <p:cNvPr id="12334" name="Line 5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1" name="Text Box 53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4" name="Group 54"/>
            <p:cNvGrpSpPr/>
            <p:nvPr/>
          </p:nvGrpSpPr>
          <p:grpSpPr bwMode="auto">
            <a:xfrm>
              <a:off x="4783" y="1365"/>
              <a:ext cx="704" cy="250"/>
              <a:chOff x="4426" y="1917"/>
              <a:chExt cx="704" cy="250"/>
            </a:xfrm>
          </p:grpSpPr>
          <p:sp>
            <p:nvSpPr>
              <p:cNvPr id="12332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4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5" name="Text Box 57"/>
            <p:cNvSpPr txBox="1">
              <a:spLocks noChangeArrowheads="1"/>
            </p:cNvSpPr>
            <p:nvPr/>
          </p:nvSpPr>
          <p:spPr bwMode="auto">
            <a:xfrm>
              <a:off x="3844" y="959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2326" name="Group 58"/>
            <p:cNvGrpSpPr/>
            <p:nvPr/>
          </p:nvGrpSpPr>
          <p:grpSpPr bwMode="auto">
            <a:xfrm>
              <a:off x="4783" y="1605"/>
              <a:ext cx="547" cy="250"/>
              <a:chOff x="4402" y="1437"/>
              <a:chExt cx="547" cy="250"/>
            </a:xfrm>
          </p:grpSpPr>
          <p:sp>
            <p:nvSpPr>
              <p:cNvPr id="12330" name="Line 5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8" name="Text Box 6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7" name="Group 61"/>
            <p:cNvGrpSpPr/>
            <p:nvPr/>
          </p:nvGrpSpPr>
          <p:grpSpPr bwMode="auto">
            <a:xfrm>
              <a:off x="4795" y="1869"/>
              <a:ext cx="547" cy="250"/>
              <a:chOff x="4402" y="1437"/>
              <a:chExt cx="547" cy="250"/>
            </a:xfrm>
          </p:grpSpPr>
          <p:sp>
            <p:nvSpPr>
              <p:cNvPr id="12328" name="Line 6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71" name="Text Box 63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500813" y="2422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6500813" y="2822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74" name="Group 66"/>
          <p:cNvGrpSpPr/>
          <p:nvPr/>
        </p:nvGrpSpPr>
        <p:grpSpPr bwMode="auto">
          <a:xfrm>
            <a:off x="5159375" y="2724150"/>
            <a:ext cx="2120900" cy="1374775"/>
            <a:chOff x="2958" y="1392"/>
            <a:chExt cx="1336" cy="866"/>
          </a:xfrm>
        </p:grpSpPr>
        <p:sp>
          <p:nvSpPr>
            <p:cNvPr id="17475" name="Text Box 67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2" name="Freeform 6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477" name="Group 69"/>
          <p:cNvGrpSpPr/>
          <p:nvPr/>
        </p:nvGrpSpPr>
        <p:grpSpPr bwMode="auto">
          <a:xfrm>
            <a:off x="5108575" y="3067050"/>
            <a:ext cx="2152650" cy="1431925"/>
            <a:chOff x="2926" y="1632"/>
            <a:chExt cx="1356" cy="902"/>
          </a:xfrm>
        </p:grpSpPr>
        <p:sp>
          <p:nvSpPr>
            <p:cNvPr id="17478" name="Text Box 70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Freeform 71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4249738" y="319246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7481" name="Group 73"/>
          <p:cNvGrpSpPr/>
          <p:nvPr/>
        </p:nvGrpSpPr>
        <p:grpSpPr bwMode="auto">
          <a:xfrm>
            <a:off x="6392863" y="3255963"/>
            <a:ext cx="2744787" cy="1662112"/>
            <a:chOff x="3590" y="2003"/>
            <a:chExt cx="1729" cy="1047"/>
          </a:xfrm>
        </p:grpSpPr>
        <p:grpSp>
          <p:nvGrpSpPr>
            <p:cNvPr id="12307" name="Group 74"/>
            <p:cNvGrpSpPr/>
            <p:nvPr/>
          </p:nvGrpSpPr>
          <p:grpSpPr bwMode="auto">
            <a:xfrm>
              <a:off x="3590" y="2003"/>
              <a:ext cx="1729" cy="884"/>
              <a:chOff x="3855" y="2255"/>
              <a:chExt cx="1729" cy="884"/>
            </a:xfrm>
          </p:grpSpPr>
          <p:sp>
            <p:nvSpPr>
              <p:cNvPr id="17483" name="Text Box 75"/>
              <p:cNvSpPr txBox="1">
                <a:spLocks noChangeArrowheads="1"/>
              </p:cNvSpPr>
              <p:nvPr/>
            </p:nvSpPr>
            <p:spPr bwMode="auto">
              <a:xfrm>
                <a:off x="3855" y="2255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(swap)</a:t>
                </a:r>
                <a:endParaRPr kumimoji="1" lang="en-US" altLang="zh-CN" sz="24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310" name="Group 76"/>
              <p:cNvGrpSpPr/>
              <p:nvPr/>
            </p:nvGrpSpPr>
            <p:grpSpPr bwMode="auto">
              <a:xfrm>
                <a:off x="4795" y="2397"/>
                <a:ext cx="789" cy="250"/>
                <a:chOff x="4402" y="1437"/>
                <a:chExt cx="789" cy="250"/>
              </a:xfrm>
            </p:grpSpPr>
            <p:sp>
              <p:nvSpPr>
                <p:cNvPr id="1231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1" name="Group 79"/>
              <p:cNvGrpSpPr/>
              <p:nvPr/>
            </p:nvGrpSpPr>
            <p:grpSpPr bwMode="auto">
              <a:xfrm>
                <a:off x="4795" y="2637"/>
                <a:ext cx="789" cy="250"/>
                <a:chOff x="4402" y="1437"/>
                <a:chExt cx="789" cy="250"/>
              </a:xfrm>
            </p:grpSpPr>
            <p:sp>
              <p:nvSpPr>
                <p:cNvPr id="1231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2" name="Group 82"/>
              <p:cNvGrpSpPr/>
              <p:nvPr/>
            </p:nvGrpSpPr>
            <p:grpSpPr bwMode="auto">
              <a:xfrm>
                <a:off x="4795" y="2889"/>
                <a:ext cx="709" cy="250"/>
                <a:chOff x="4402" y="1437"/>
                <a:chExt cx="709" cy="250"/>
              </a:xfrm>
            </p:grpSpPr>
            <p:sp>
              <p:nvSpPr>
                <p:cNvPr id="1231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****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6500813" y="4441825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95" name="AutoShape 87"/>
          <p:cNvSpPr>
            <a:spLocks noChangeArrowheads="1"/>
          </p:cNvSpPr>
          <p:nvPr/>
        </p:nvSpPr>
        <p:spPr bwMode="auto">
          <a:xfrm>
            <a:off x="2335213" y="1484313"/>
            <a:ext cx="2401887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6502400" y="4033838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6516688" y="3644900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468313" y="188913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1" grpId="0" animBg="1" autoUpdateAnimBg="0"/>
      <p:bldP spid="17456" grpId="0" autoUpdateAnimBg="0" build="p"/>
      <p:bldP spid="17457" grpId="0" autoUpdateAnimBg="0" build="p"/>
      <p:bldP spid="17472" grpId="0" autoUpdateAnimBg="0" build="p"/>
      <p:bldP spid="17473" grpId="0" autoUpdateAnimBg="0" build="p"/>
      <p:bldP spid="17480" grpId="0" advAuto="0" autoUpdateAnimBg="0" build="p"/>
      <p:bldP spid="17494" grpId="0" animBg="1" autoUpdateAnimBg="0"/>
      <p:bldP spid="17495" grpId="0" animBg="1" autoUpdateAnimBg="0"/>
      <p:bldP spid="17496" grpId="0" animBg="1" autoUpdateAnimBg="0"/>
      <p:bldP spid="17497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 descr="信纸"/>
          <p:cNvSpPr txBox="1">
            <a:spLocks noChangeArrowheads="1"/>
          </p:cNvSpPr>
          <p:nvPr/>
        </p:nvSpPr>
        <p:spPr bwMode="auto">
          <a:xfrm>
            <a:off x="539750" y="549275"/>
            <a:ext cx="4419600" cy="34226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&lt;string.h&gt;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alltrim (char *psstr, char *pdstr);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main ( )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char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str[20];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"  Good Bye!  ";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("before alltrim: %s\n",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alltrim (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str);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("after  alltrim: %s\n", str);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50825" y="0"/>
            <a:ext cx="921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编写一函数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alltrim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用于去掉字符串的前导空格和后续空格。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9" name="Text Box 7" descr="信纸"/>
          <p:cNvSpPr txBox="1">
            <a:spLocks noChangeArrowheads="1"/>
          </p:cNvSpPr>
          <p:nvPr/>
        </p:nvSpPr>
        <p:spPr bwMode="auto">
          <a:xfrm>
            <a:off x="4419600" y="2667000"/>
            <a:ext cx="4446588" cy="40322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alltrim (char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psstr</a:t>
            </a: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char *pdstr)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char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*pend;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pstart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= psstr;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while (*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pstart++;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pend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pstart + strlen(pstart) - 1;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while (pend &gt;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&amp;&amp; *pend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pend--;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while (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&lt;= pend)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pdstr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++ =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pdstr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'\0';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700" y="404813"/>
            <a:ext cx="3527425" cy="10445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before  alltrim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Good Bye!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after   alltrim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Good Bye!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9" grpId="0" animBg="1" autoUpdateAnimBg="0"/>
      <p:bldP spid="1844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1431925" y="1484313"/>
          <a:ext cx="7561263" cy="396875"/>
        </p:xfrm>
        <a:graphic>
          <a:graphicData uri="http://schemas.openxmlformats.org/drawingml/2006/table">
            <a:tbl>
              <a:tblPr/>
              <a:tblGrid>
                <a:gridCol w="539750"/>
                <a:gridCol w="541338"/>
                <a:gridCol w="539750"/>
                <a:gridCol w="539750"/>
                <a:gridCol w="539750"/>
                <a:gridCol w="541337"/>
                <a:gridCol w="539750"/>
                <a:gridCol w="538163"/>
                <a:gridCol w="541337"/>
                <a:gridCol w="539750"/>
                <a:gridCol w="539750"/>
                <a:gridCol w="539750"/>
                <a:gridCol w="541338"/>
                <a:gridCol w="53975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'o'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'o'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'd'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'B'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'y'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'e'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'!'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3" name="Group 37"/>
          <p:cNvGrpSpPr/>
          <p:nvPr/>
        </p:nvGrpSpPr>
        <p:grpSpPr bwMode="auto">
          <a:xfrm>
            <a:off x="1258888" y="576263"/>
            <a:ext cx="1295400" cy="865187"/>
            <a:chOff x="613" y="300"/>
            <a:chExt cx="816" cy="545"/>
          </a:xfrm>
        </p:grpSpPr>
        <p:sp>
          <p:nvSpPr>
            <p:cNvPr id="14449" name="Line 38"/>
            <p:cNvSpPr>
              <a:spLocks noChangeShapeType="1"/>
            </p:cNvSpPr>
            <p:nvPr/>
          </p:nvSpPr>
          <p:spPr bwMode="auto">
            <a:xfrm>
              <a:off x="884" y="527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613" y="30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pstr(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实参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496" name="Group 40"/>
          <p:cNvGrpSpPr/>
          <p:nvPr/>
        </p:nvGrpSpPr>
        <p:grpSpPr bwMode="auto">
          <a:xfrm>
            <a:off x="393700" y="1270000"/>
            <a:ext cx="1008063" cy="733425"/>
            <a:chOff x="158" y="800"/>
            <a:chExt cx="635" cy="462"/>
          </a:xfrm>
        </p:grpSpPr>
        <p:sp>
          <p:nvSpPr>
            <p:cNvPr id="14447" name="Line 41"/>
            <p:cNvSpPr>
              <a:spLocks noChangeShapeType="1"/>
            </p:cNvSpPr>
            <p:nvPr/>
          </p:nvSpPr>
          <p:spPr bwMode="auto">
            <a:xfrm>
              <a:off x="567" y="1026"/>
              <a:ext cx="22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158" y="800"/>
              <a:ext cx="544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psstr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kumimoji="1" lang="zh-CN" altLang="en-US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形参</a:t>
              </a: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499" name="Group 43"/>
          <p:cNvGrpSpPr/>
          <p:nvPr/>
        </p:nvGrpSpPr>
        <p:grpSpPr bwMode="auto">
          <a:xfrm>
            <a:off x="1330325" y="1901825"/>
            <a:ext cx="936625" cy="800100"/>
            <a:chOff x="838" y="1198"/>
            <a:chExt cx="590" cy="504"/>
          </a:xfrm>
        </p:grpSpPr>
        <p:sp useBgFill="1">
          <p:nvSpPr>
            <p:cNvPr id="14445" name="Line 44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19501" name="Text Box 45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pstart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502" name="Group 46"/>
          <p:cNvGrpSpPr/>
          <p:nvPr/>
        </p:nvGrpSpPr>
        <p:grpSpPr bwMode="auto">
          <a:xfrm>
            <a:off x="2360613" y="1903413"/>
            <a:ext cx="936625" cy="800100"/>
            <a:chOff x="838" y="1198"/>
            <a:chExt cx="590" cy="504"/>
          </a:xfrm>
        </p:grpSpPr>
        <p:sp>
          <p:nvSpPr>
            <p:cNvPr id="14443" name="Line 47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04" name="Text Box 48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pstart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1835150" y="2160588"/>
            <a:ext cx="792163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 useBgFill="1">
        <p:nvSpPr>
          <p:cNvPr id="19506" name="Rectangle 50"/>
          <p:cNvSpPr>
            <a:spLocks noChangeArrowheads="1"/>
          </p:cNvSpPr>
          <p:nvPr/>
        </p:nvSpPr>
        <p:spPr bwMode="auto">
          <a:xfrm>
            <a:off x="1338263" y="1914525"/>
            <a:ext cx="720725" cy="7921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714375" y="2767013"/>
            <a:ext cx="3078163" cy="6699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while (*pstart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pstart++;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9508" name="Group 52"/>
          <p:cNvGrpSpPr/>
          <p:nvPr/>
        </p:nvGrpSpPr>
        <p:grpSpPr bwMode="auto">
          <a:xfrm>
            <a:off x="7812088" y="1916113"/>
            <a:ext cx="936625" cy="800100"/>
            <a:chOff x="838" y="1198"/>
            <a:chExt cx="590" cy="504"/>
          </a:xfrm>
        </p:grpSpPr>
        <p:sp>
          <p:nvSpPr>
            <p:cNvPr id="14441" name="Line 53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pend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11" name="Line 55"/>
          <p:cNvSpPr>
            <a:spLocks noChangeShapeType="1"/>
          </p:cNvSpPr>
          <p:nvPr/>
        </p:nvSpPr>
        <p:spPr bwMode="auto">
          <a:xfrm flipH="1">
            <a:off x="7237413" y="2176463"/>
            <a:ext cx="792162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9512" name="Group 56"/>
          <p:cNvGrpSpPr/>
          <p:nvPr/>
        </p:nvGrpSpPr>
        <p:grpSpPr bwMode="auto">
          <a:xfrm>
            <a:off x="6684963" y="1903413"/>
            <a:ext cx="936625" cy="800100"/>
            <a:chOff x="838" y="1198"/>
            <a:chExt cx="590" cy="504"/>
          </a:xfrm>
        </p:grpSpPr>
        <p:sp>
          <p:nvSpPr>
            <p:cNvPr id="14439" name="Line 57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14" name="Text Box 58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pend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 useBgFill="1">
        <p:nvSpPr>
          <p:cNvPr id="19515" name="Rectangle 59"/>
          <p:cNvSpPr>
            <a:spLocks noChangeArrowheads="1"/>
          </p:cNvSpPr>
          <p:nvPr/>
        </p:nvSpPr>
        <p:spPr bwMode="auto">
          <a:xfrm>
            <a:off x="7812088" y="1916113"/>
            <a:ext cx="720725" cy="7921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4729163" y="2736850"/>
            <a:ext cx="4302125" cy="6699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while (pend &gt; pstart &amp;&amp; *pend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pend--;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9517" name="Group 61"/>
          <p:cNvGraphicFramePr>
            <a:graphicFrameLocks noGrp="1"/>
          </p:cNvGraphicFramePr>
          <p:nvPr/>
        </p:nvGraphicFramePr>
        <p:xfrm>
          <a:off x="1187450" y="4581525"/>
          <a:ext cx="7561263" cy="396875"/>
        </p:xfrm>
        <a:graphic>
          <a:graphicData uri="http://schemas.openxmlformats.org/drawingml/2006/table">
            <a:tbl>
              <a:tblPr/>
              <a:tblGrid>
                <a:gridCol w="544513"/>
                <a:gridCol w="546100"/>
                <a:gridCol w="546100"/>
                <a:gridCol w="544512"/>
                <a:gridCol w="544513"/>
                <a:gridCol w="546100"/>
                <a:gridCol w="546100"/>
                <a:gridCol w="542925"/>
                <a:gridCol w="546100"/>
                <a:gridCol w="544512"/>
                <a:gridCol w="1090613"/>
                <a:gridCol w="546100"/>
                <a:gridCol w="4730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1216025" y="4635500"/>
            <a:ext cx="504825" cy="3111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'G'</a:t>
            </a:r>
            <a:endParaRPr kumimoji="1"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48" name="Rectangle 92"/>
          <p:cNvSpPr>
            <a:spLocks noChangeArrowheads="1"/>
          </p:cNvSpPr>
          <p:nvPr/>
        </p:nvSpPr>
        <p:spPr bwMode="auto">
          <a:xfrm>
            <a:off x="1763713" y="4606925"/>
            <a:ext cx="4508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'o'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49" name="Rectangle 93"/>
          <p:cNvSpPr>
            <a:spLocks noChangeArrowheads="1"/>
          </p:cNvSpPr>
          <p:nvPr/>
        </p:nvSpPr>
        <p:spPr bwMode="auto">
          <a:xfrm>
            <a:off x="2336800" y="4608513"/>
            <a:ext cx="4508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'o'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2881313" y="4610100"/>
            <a:ext cx="465137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'd'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3468688" y="4611688"/>
            <a:ext cx="3873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 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3938588" y="4606925"/>
            <a:ext cx="493712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'B'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4529138" y="4606925"/>
            <a:ext cx="4508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'y'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5076825" y="4606925"/>
            <a:ext cx="436563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'e'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651500" y="4621213"/>
            <a:ext cx="407988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'!'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6199188" y="4606925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9557" name="Group 101"/>
          <p:cNvGrpSpPr/>
          <p:nvPr/>
        </p:nvGrpSpPr>
        <p:grpSpPr bwMode="auto">
          <a:xfrm>
            <a:off x="2843213" y="1916113"/>
            <a:ext cx="4105275" cy="2711450"/>
            <a:chOff x="1791" y="1207"/>
            <a:chExt cx="2586" cy="1708"/>
          </a:xfrm>
        </p:grpSpPr>
        <p:sp>
          <p:nvSpPr>
            <p:cNvPr id="14437" name="AutoShape 102"/>
            <p:cNvSpPr/>
            <p:nvPr/>
          </p:nvSpPr>
          <p:spPr bwMode="auto">
            <a:xfrm rot="-5400000">
              <a:off x="2947" y="51"/>
              <a:ext cx="273" cy="2586"/>
            </a:xfrm>
            <a:prstGeom prst="leftBrace">
              <a:avLst>
                <a:gd name="adj1" fmla="val 78938"/>
                <a:gd name="adj2" fmla="val 50000"/>
              </a:avLst>
            </a:prstGeom>
            <a:noFill/>
            <a:ln w="31750">
              <a:solidFill>
                <a:srgbClr val="CC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38" name="AutoShape 103"/>
            <p:cNvSpPr>
              <a:spLocks noChangeArrowheads="1"/>
            </p:cNvSpPr>
            <p:nvPr/>
          </p:nvSpPr>
          <p:spPr bwMode="auto">
            <a:xfrm rot="6952817">
              <a:off x="1762" y="1994"/>
              <a:ext cx="1617" cy="226"/>
            </a:xfrm>
            <a:custGeom>
              <a:avLst/>
              <a:gdLst>
                <a:gd name="T0" fmla="*/ 7 w 21600"/>
                <a:gd name="T1" fmla="*/ 0 h 21600"/>
                <a:gd name="T2" fmla="*/ 0 w 21600"/>
                <a:gd name="T3" fmla="*/ 0 h 21600"/>
                <a:gd name="T4" fmla="*/ 7 w 21600"/>
                <a:gd name="T5" fmla="*/ 0 h 21600"/>
                <a:gd name="T6" fmla="*/ 9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352 h 21600"/>
                <a:gd name="T14" fmla="*/ 18902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3399"/>
                </a:gs>
                <a:gs pos="100000">
                  <a:srgbClr val="AA2266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560" name="Group 104"/>
          <p:cNvGrpSpPr/>
          <p:nvPr/>
        </p:nvGrpSpPr>
        <p:grpSpPr bwMode="auto">
          <a:xfrm>
            <a:off x="1028700" y="3673475"/>
            <a:ext cx="1295400" cy="865188"/>
            <a:chOff x="613" y="300"/>
            <a:chExt cx="816" cy="545"/>
          </a:xfrm>
        </p:grpSpPr>
        <p:sp>
          <p:nvSpPr>
            <p:cNvPr id="14435" name="Line 105"/>
            <p:cNvSpPr>
              <a:spLocks noChangeShapeType="1"/>
            </p:cNvSpPr>
            <p:nvPr/>
          </p:nvSpPr>
          <p:spPr bwMode="auto">
            <a:xfrm>
              <a:off x="884" y="527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62" name="Text Box 106"/>
            <p:cNvSpPr txBox="1">
              <a:spLocks noChangeArrowheads="1"/>
            </p:cNvSpPr>
            <p:nvPr/>
          </p:nvSpPr>
          <p:spPr bwMode="auto">
            <a:xfrm>
              <a:off x="613" y="30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str(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实参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563" name="Group 107"/>
          <p:cNvGrpSpPr/>
          <p:nvPr/>
        </p:nvGrpSpPr>
        <p:grpSpPr bwMode="auto">
          <a:xfrm>
            <a:off x="1071563" y="5013325"/>
            <a:ext cx="936625" cy="1196975"/>
            <a:chOff x="675" y="3158"/>
            <a:chExt cx="590" cy="754"/>
          </a:xfrm>
        </p:grpSpPr>
        <p:sp>
          <p:nvSpPr>
            <p:cNvPr id="14433" name="Line 108"/>
            <p:cNvSpPr>
              <a:spLocks noChangeShapeType="1"/>
            </p:cNvSpPr>
            <p:nvPr/>
          </p:nvSpPr>
          <p:spPr bwMode="auto">
            <a:xfrm flipV="1">
              <a:off x="911" y="3158"/>
              <a:ext cx="0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65" name="Text Box 109"/>
            <p:cNvSpPr txBox="1">
              <a:spLocks noChangeArrowheads="1"/>
            </p:cNvSpPr>
            <p:nvPr/>
          </p:nvSpPr>
          <p:spPr bwMode="auto">
            <a:xfrm>
              <a:off x="675" y="3450"/>
              <a:ext cx="5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pdstr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kumimoji="1" lang="zh-CN" altLang="en-US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形参</a:t>
              </a: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66" name="Line 110"/>
          <p:cNvSpPr>
            <a:spLocks noChangeShapeType="1"/>
          </p:cNvSpPr>
          <p:nvPr/>
        </p:nvSpPr>
        <p:spPr bwMode="auto">
          <a:xfrm>
            <a:off x="1619250" y="5229225"/>
            <a:ext cx="4537075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 useBgFill="1">
        <p:nvSpPr>
          <p:cNvPr id="19567" name="Rectangle 111"/>
          <p:cNvSpPr>
            <a:spLocks noChangeArrowheads="1"/>
          </p:cNvSpPr>
          <p:nvPr/>
        </p:nvSpPr>
        <p:spPr bwMode="auto">
          <a:xfrm>
            <a:off x="1111250" y="5013325"/>
            <a:ext cx="865188" cy="13684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9568" name="Group 112"/>
          <p:cNvGrpSpPr/>
          <p:nvPr/>
        </p:nvGrpSpPr>
        <p:grpSpPr bwMode="auto">
          <a:xfrm>
            <a:off x="5997575" y="5027613"/>
            <a:ext cx="936625" cy="1196975"/>
            <a:chOff x="675" y="3158"/>
            <a:chExt cx="590" cy="754"/>
          </a:xfrm>
        </p:grpSpPr>
        <p:sp>
          <p:nvSpPr>
            <p:cNvPr id="14431" name="Line 113"/>
            <p:cNvSpPr>
              <a:spLocks noChangeShapeType="1"/>
            </p:cNvSpPr>
            <p:nvPr/>
          </p:nvSpPr>
          <p:spPr bwMode="auto">
            <a:xfrm flipV="1">
              <a:off x="911" y="3158"/>
              <a:ext cx="0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70" name="Text Box 114"/>
            <p:cNvSpPr txBox="1">
              <a:spLocks noChangeArrowheads="1"/>
            </p:cNvSpPr>
            <p:nvPr/>
          </p:nvSpPr>
          <p:spPr bwMode="auto">
            <a:xfrm>
              <a:off x="675" y="3450"/>
              <a:ext cx="5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pdstr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kumimoji="1" lang="zh-CN" altLang="en-US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形参</a:t>
              </a: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4130675" y="3695700"/>
            <a:ext cx="4302125" cy="6699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while (pstart &lt;= pend)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*pdstr++ = *pstart++;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6516688" y="5157788"/>
            <a:ext cx="1728787" cy="3651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*pdstr = '\0';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3203575" y="476250"/>
            <a:ext cx="2160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演示效果：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20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9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19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9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9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9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5" grpId="0" animBg="1"/>
      <p:bldP spid="19506" grpId="0" animBg="1"/>
      <p:bldP spid="19507" grpId="0" animBg="1"/>
      <p:bldP spid="19511" grpId="0" animBg="1"/>
      <p:bldP spid="19515" grpId="0" animBg="1"/>
      <p:bldP spid="19516" grpId="0" animBg="1"/>
      <p:bldP spid="19547" grpId="0" animBg="1"/>
      <p:bldP spid="19548" grpId="0" animBg="1"/>
      <p:bldP spid="19549" grpId="0" animBg="1"/>
      <p:bldP spid="19550" grpId="0" animBg="1"/>
      <p:bldP spid="19551" grpId="0" animBg="1"/>
      <p:bldP spid="19552" grpId="0" animBg="1"/>
      <p:bldP spid="19553" grpId="0" animBg="1"/>
      <p:bldP spid="19554" grpId="0" animBg="1"/>
      <p:bldP spid="19555" grpId="0" animBg="1"/>
      <p:bldP spid="19556" grpId="0"/>
      <p:bldP spid="19566" grpId="0" animBg="1"/>
      <p:bldP spid="19567" grpId="0" animBg="1"/>
      <p:bldP spid="19571" grpId="0" animBg="1"/>
      <p:bldP spid="195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717" y="116051"/>
            <a:ext cx="8939283" cy="830997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3 </a:t>
            </a:r>
            <a:r>
              <a:rPr lang="zh-CN" altLang="en-US" sz="2400" dirty="0"/>
              <a:t>写一个函数让</a:t>
            </a:r>
            <a:r>
              <a:rPr lang="en-US" altLang="zh-CN" sz="2400" dirty="0"/>
              <a:t>m</a:t>
            </a:r>
            <a:r>
              <a:rPr lang="zh-CN" altLang="en-US" sz="2400" dirty="0"/>
              <a:t>行</a:t>
            </a:r>
            <a:r>
              <a:rPr lang="en-US" altLang="zh-CN" sz="2400" dirty="0"/>
              <a:t>n</a:t>
            </a:r>
            <a:r>
              <a:rPr lang="zh-CN" altLang="en-US" sz="2400" dirty="0"/>
              <a:t>列整形数组</a:t>
            </a:r>
            <a:r>
              <a:rPr lang="en-US" altLang="zh-CN" sz="2400" dirty="0"/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原位顺时针旋转</a:t>
            </a:r>
            <a:r>
              <a:rPr lang="en-US" altLang="zh-CN" sz="2400" b="1" dirty="0">
                <a:solidFill>
                  <a:srgbClr val="FF0000"/>
                </a:solidFill>
              </a:rPr>
              <a:t>90</a:t>
            </a:r>
            <a:r>
              <a:rPr lang="zh-CN" altLang="en-US" sz="2400" b="1" dirty="0">
                <a:solidFill>
                  <a:srgbClr val="FF0000"/>
                </a:solidFill>
              </a:rPr>
              <a:t>度 </a:t>
            </a:r>
            <a:r>
              <a:rPr lang="zh-CN" altLang="en-US" sz="2400" dirty="0"/>
              <a:t>，其中</a:t>
            </a:r>
            <a:r>
              <a:rPr lang="en-US" altLang="zh-CN" sz="2400" dirty="0" err="1"/>
              <a:t>m,n</a:t>
            </a:r>
            <a:r>
              <a:rPr lang="zh-CN" altLang="en-US" sz="2400" dirty="0"/>
              <a:t>均不大于</a:t>
            </a:r>
            <a:r>
              <a:rPr lang="en-US" altLang="zh-CN" sz="2400" dirty="0"/>
              <a:t>10</a:t>
            </a:r>
            <a:r>
              <a:rPr lang="zh-CN" altLang="en-US" sz="2400" dirty="0"/>
              <a:t>，由用户从键盘输入。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5482" y="10814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194947" y="1134560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031144" y="1143000"/>
            <a:ext cx="327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二维数组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A[10][10]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94270" y="238264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031144" y="2362200"/>
            <a:ext cx="520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Void Rot90 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A[][10],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m,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</a:t>
            </a:r>
            <a:endParaRPr lang="zh-CN" altLang="en-US" sz="2400" b="1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1637635" y="3774248"/>
          <a:ext cx="205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1" imgW="21945600" imgH="17068800" progId="Equation.DSMT4">
                  <p:embed/>
                </p:oleObj>
              </mc:Choice>
              <mc:Fallback>
                <p:oleObj name="Equation" r:id="rId1" imgW="21945600" imgH="17068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7635" y="3774248"/>
                        <a:ext cx="20574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734708" y="3785300"/>
          <a:ext cx="1905000" cy="148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21945600" imgH="17068800" progId="Equation.DSMT4">
                  <p:embed/>
                </p:oleObj>
              </mc:Choice>
              <mc:Fallback>
                <p:oleObj name="Equation" r:id="rId3" imgW="21945600" imgH="17068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34708" y="3785300"/>
                        <a:ext cx="1905000" cy="1481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右箭头 35"/>
          <p:cNvSpPr/>
          <p:nvPr/>
        </p:nvSpPr>
        <p:spPr bwMode="auto">
          <a:xfrm>
            <a:off x="4191000" y="4099716"/>
            <a:ext cx="1219200" cy="5878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右弧形箭头 37"/>
          <p:cNvSpPr/>
          <p:nvPr/>
        </p:nvSpPr>
        <p:spPr bwMode="auto">
          <a:xfrm rot="18486321">
            <a:off x="3189013" y="2922393"/>
            <a:ext cx="558393" cy="1600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5" grpId="0"/>
      <p:bldP spid="6" grpId="0"/>
      <p:bldP spid="7" grpId="0"/>
      <p:bldP spid="8" grpId="0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1710" y="17284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算法思路：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845257" y="19389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对称操作组合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6800" y="1676400"/>
          <a:ext cx="205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1" imgW="21945600" imgH="17068800" progId="Equation.DSMT4">
                  <p:embed/>
                </p:oleObj>
              </mc:Choice>
              <mc:Fallback>
                <p:oleObj name="Equation" r:id="rId1" imgW="21945600" imgH="17068800" progId="Equation.DSMT4">
                  <p:embed/>
                  <p:pic>
                    <p:nvPicPr>
                      <p:cNvPr id="0" name="图片 5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20574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63873" y="1687452"/>
          <a:ext cx="1905000" cy="148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3" imgW="21945600" imgH="17068800" progId="Equation.DSMT4">
                  <p:embed/>
                </p:oleObj>
              </mc:Choice>
              <mc:Fallback>
                <p:oleObj name="Equation" r:id="rId3" imgW="21945600" imgH="17068800" progId="Equation.DSMT4">
                  <p:embed/>
                  <p:pic>
                    <p:nvPicPr>
                      <p:cNvPr id="0" name="图片 5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3873" y="1687452"/>
                        <a:ext cx="1905000" cy="1481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 bwMode="auto">
          <a:xfrm>
            <a:off x="3620165" y="2001868"/>
            <a:ext cx="1219200" cy="5878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8455" y="33183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7759" y="3297268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</a:t>
            </a:r>
            <a:r>
              <a:rPr lang="zh-CN" altLang="en-US" sz="2400" b="1" baseline="30000" dirty="0"/>
              <a:t>’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48000" y="4343400"/>
          <a:ext cx="235131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5" imgW="21945600" imgH="17068800" progId="Equation.DSMT4">
                  <p:embed/>
                </p:oleObj>
              </mc:Choice>
              <mc:Fallback>
                <p:oleObj name="Equation" r:id="rId5" imgW="21945600" imgH="17068800" progId="Equation.DSMT4">
                  <p:embed/>
                  <p:pic>
                    <p:nvPicPr>
                      <p:cNvPr id="0" name="图片 5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4343400"/>
                        <a:ext cx="235131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 bwMode="auto">
          <a:xfrm rot="2251978">
            <a:off x="2514601" y="3502205"/>
            <a:ext cx="1219200" cy="5878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9099736">
            <a:off x="4589646" y="3399863"/>
            <a:ext cx="1219200" cy="5878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 flipV="1">
            <a:off x="4194499" y="4120389"/>
            <a:ext cx="9152" cy="218800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800874" y="1468228"/>
            <a:ext cx="2628126" cy="19508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1978304" y="385877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转置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217022" y="38945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左右翻转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右弧形箭头 18"/>
          <p:cNvSpPr/>
          <p:nvPr/>
        </p:nvSpPr>
        <p:spPr bwMode="auto">
          <a:xfrm rot="18486321">
            <a:off x="3758293" y="514657"/>
            <a:ext cx="558393" cy="1600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 animBg="1"/>
      <p:bldP spid="10" grpId="0"/>
      <p:bldP spid="11" grpId="0"/>
      <p:bldP spid="13" grpId="0" animBg="1"/>
      <p:bldP spid="14" grpId="0" animBg="1"/>
      <p:bldP spid="17" grpId="0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6200" y="76200"/>
            <a:ext cx="4625291" cy="674030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r>
              <a:rPr lang="en-US" altLang="zh-CN" sz="1800" dirty="0"/>
              <a:t>{ </a:t>
            </a:r>
            <a:r>
              <a:rPr lang="en-US" altLang="zh-CN" sz="1800" b="1" dirty="0">
                <a:solidFill>
                  <a:srgbClr val="FF0000"/>
                </a:solidFill>
              </a:rPr>
              <a:t>void Transpose(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A[][10],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m,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rgbClr val="FF0000"/>
                </a:solidFill>
              </a:rPr>
              <a:t>   void </a:t>
            </a:r>
            <a:r>
              <a:rPr lang="en-US" altLang="zh-CN" sz="1800" b="1" dirty="0" err="1">
                <a:solidFill>
                  <a:srgbClr val="FF0000"/>
                </a:solidFill>
              </a:rPr>
              <a:t>FlipLR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A[][10],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m, </a:t>
            </a:r>
            <a:r>
              <a:rPr lang="en-US" altLang="zh-CN" sz="1800" b="1" dirty="0" err="1">
                <a:solidFill>
                  <a:srgbClr val="FF0000"/>
                </a:solidFill>
              </a:rPr>
              <a:t>int</a:t>
            </a:r>
            <a:r>
              <a:rPr lang="en-US" altLang="zh-CN" sz="1800" b="1" dirty="0">
                <a:solidFill>
                  <a:srgbClr val="FF0000"/>
                </a:solidFill>
              </a:rPr>
              <a:t> n);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A[10][10]={0},</a:t>
            </a:r>
            <a:r>
              <a:rPr lang="en-US" altLang="zh-CN" sz="1800" dirty="0" err="1"/>
              <a:t>m,n,i,j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("input m n:");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",&amp;</a:t>
            </a:r>
            <a:r>
              <a:rPr lang="en-US" altLang="zh-CN" sz="1800" dirty="0" err="1"/>
              <a:t>m,&amp;n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array before Rotation:\n");</a:t>
            </a:r>
            <a:endParaRPr lang="en-US" altLang="zh-CN" sz="1800" dirty="0"/>
          </a:p>
          <a:p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for(j=0;j&lt;</a:t>
            </a:r>
            <a:r>
              <a:rPr lang="en-US" altLang="zh-CN" sz="1800" dirty="0" err="1"/>
              <a:t>n;j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 {if(j==n-1)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("%d\</a:t>
            </a:r>
            <a:r>
              <a:rPr lang="en-US" altLang="zh-CN" sz="1800" dirty="0" err="1"/>
              <a:t>n",A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][j]);}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Transpose(</a:t>
            </a:r>
            <a:r>
              <a:rPr lang="en-US" altLang="zh-CN" sz="1800" b="1" dirty="0" err="1">
                <a:solidFill>
                  <a:srgbClr val="FF0000"/>
                </a:solidFill>
              </a:rPr>
              <a:t>A,m,n</a:t>
            </a:r>
            <a:r>
              <a:rPr lang="en-US" altLang="zh-CN" sz="1800" b="1" dirty="0">
                <a:solidFill>
                  <a:srgbClr val="FF0000"/>
                </a:solidFill>
              </a:rPr>
              <a:t>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rgbClr val="FF0000"/>
                </a:solidFill>
              </a:rPr>
              <a:t>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FlipLR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</a:rPr>
              <a:t>A,n,m</a:t>
            </a:r>
            <a:r>
              <a:rPr lang="en-US" altLang="zh-CN" sz="1800" b="1" dirty="0">
                <a:solidFill>
                  <a:srgbClr val="FF0000"/>
                </a:solidFill>
              </a:rPr>
              <a:t>);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("The array after Rotation:\n");</a:t>
            </a:r>
            <a:endParaRPr lang="en-US" altLang="zh-CN" sz="1800" dirty="0"/>
          </a:p>
          <a:p>
            <a:r>
              <a:rPr lang="en-US" altLang="zh-CN" sz="1800" dirty="0"/>
              <a:t>   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n;i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   for(j=0;j&lt;</a:t>
            </a:r>
            <a:r>
              <a:rPr lang="en-US" altLang="zh-CN" sz="1800" dirty="0" err="1"/>
              <a:t>m;j</a:t>
            </a:r>
            <a:r>
              <a:rPr lang="en-US" altLang="zh-CN" sz="1800" dirty="0"/>
              <a:t>++)</a:t>
            </a:r>
            <a:endParaRPr lang="en-US" altLang="zh-CN" sz="1800" dirty="0"/>
          </a:p>
          <a:p>
            <a:r>
              <a:rPr lang="en-US" altLang="zh-CN" sz="1800" dirty="0"/>
              <a:t>     { if(j==m-1)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("%d\</a:t>
            </a:r>
            <a:r>
              <a:rPr lang="en-US" altLang="zh-CN" sz="1800" dirty="0" err="1"/>
              <a:t>n",A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</a:t>
            </a:r>
            <a:endParaRPr lang="en-US" altLang="zh-CN" sz="1800" dirty="0"/>
          </a:p>
          <a:p>
            <a:r>
              <a:rPr lang="en-US" altLang="zh-CN" sz="1800" dirty="0"/>
              <a:t>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("%d ",A[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][j]);}</a:t>
            </a:r>
            <a:endParaRPr lang="en-US" altLang="zh-CN" sz="1800" dirty="0"/>
          </a:p>
          <a:p>
            <a:r>
              <a:rPr lang="en-US" altLang="zh-CN" sz="1800" dirty="0"/>
              <a:t>     return 0;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7" name="矩形 6"/>
          <p:cNvSpPr/>
          <p:nvPr/>
        </p:nvSpPr>
        <p:spPr>
          <a:xfrm>
            <a:off x="4800600" y="76200"/>
            <a:ext cx="4267200" cy="205740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void Transpose(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A[][10],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m,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n)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{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max,i,j,t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max=(m&gt;n)?</a:t>
            </a:r>
            <a:r>
              <a:rPr lang="en-US" altLang="zh-CN" dirty="0" err="1">
                <a:solidFill>
                  <a:srgbClr val="7030A0"/>
                </a:solidFill>
              </a:rPr>
              <a:t>m:n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for(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=1;i&lt;</a:t>
            </a:r>
            <a:r>
              <a:rPr lang="en-US" altLang="zh-CN" dirty="0" err="1">
                <a:solidFill>
                  <a:srgbClr val="7030A0"/>
                </a:solidFill>
              </a:rPr>
              <a:t>max;i</a:t>
            </a:r>
            <a:r>
              <a:rPr lang="en-US" altLang="zh-CN" dirty="0">
                <a:solidFill>
                  <a:srgbClr val="7030A0"/>
                </a:solidFill>
              </a:rPr>
              <a:t>++)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for(j=0;j&lt;</a:t>
            </a:r>
            <a:r>
              <a:rPr lang="en-US" altLang="zh-CN" dirty="0" err="1">
                <a:solidFill>
                  <a:srgbClr val="7030A0"/>
                </a:solidFill>
              </a:rPr>
              <a:t>i;j</a:t>
            </a:r>
            <a:r>
              <a:rPr lang="en-US" altLang="zh-CN" dirty="0">
                <a:solidFill>
                  <a:srgbClr val="7030A0"/>
                </a:solidFill>
              </a:rPr>
              <a:t>++)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{ t=A[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][j]; 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][j]=A[j][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];A[j][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]=t;}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00600" y="2235976"/>
            <a:ext cx="4267200" cy="203132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void </a:t>
            </a:r>
            <a:r>
              <a:rPr lang="en-US" altLang="zh-CN" dirty="0" err="1">
                <a:solidFill>
                  <a:srgbClr val="7030A0"/>
                </a:solidFill>
              </a:rPr>
              <a:t>FlipLR</a:t>
            </a:r>
            <a:r>
              <a:rPr lang="en-US" altLang="zh-CN" dirty="0">
                <a:solidFill>
                  <a:srgbClr val="7030A0"/>
                </a:solidFill>
              </a:rPr>
              <a:t>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A[][10],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m,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n)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{ 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middle,i,j,t</a:t>
            </a:r>
            <a:r>
              <a:rPr lang="en-US" altLang="zh-CN" dirty="0">
                <a:solidFill>
                  <a:srgbClr val="7030A0"/>
                </a:solidFill>
              </a:rPr>
              <a:t>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middle=n/2;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for(j=0;j&lt;</a:t>
            </a:r>
            <a:r>
              <a:rPr lang="en-US" altLang="zh-CN" dirty="0" err="1">
                <a:solidFill>
                  <a:srgbClr val="7030A0"/>
                </a:solidFill>
              </a:rPr>
              <a:t>middle;j</a:t>
            </a:r>
            <a:r>
              <a:rPr lang="en-US" altLang="zh-CN" dirty="0">
                <a:solidFill>
                  <a:srgbClr val="7030A0"/>
                </a:solidFill>
              </a:rPr>
              <a:t>++)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for(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=0;i&lt;</a:t>
            </a:r>
            <a:r>
              <a:rPr lang="en-US" altLang="zh-CN" dirty="0" err="1">
                <a:solidFill>
                  <a:srgbClr val="7030A0"/>
                </a:solidFill>
              </a:rPr>
              <a:t>m;i</a:t>
            </a:r>
            <a:r>
              <a:rPr lang="en-US" altLang="zh-CN" dirty="0">
                <a:solidFill>
                  <a:srgbClr val="7030A0"/>
                </a:solidFill>
              </a:rPr>
              <a:t>++)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{ t=A[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][j];A[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][j]=A[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][n-1-j];A[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][n-1-j]=t;}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369677"/>
            <a:ext cx="2895600" cy="22920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3129" y="126465"/>
            <a:ext cx="5444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思考：如果让矩阵</a:t>
            </a:r>
            <a:r>
              <a:rPr lang="zh-CN" altLang="en-US" sz="2400" b="1" dirty="0">
                <a:solidFill>
                  <a:srgbClr val="FF0000"/>
                </a:solidFill>
              </a:rPr>
              <a:t>原位逆时针旋转</a:t>
            </a:r>
            <a:r>
              <a:rPr lang="zh-CN" altLang="en-US" sz="2400" b="1" dirty="0"/>
              <a:t>呢？</a:t>
            </a:r>
            <a:endParaRPr lang="zh-CN" altLang="en-US" sz="24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6800" y="1676400"/>
          <a:ext cx="20574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1" imgW="21945600" imgH="17068800" progId="Equation.DSMT4">
                  <p:embed/>
                </p:oleObj>
              </mc:Choice>
              <mc:Fallback>
                <p:oleObj name="Equation" r:id="rId1" imgW="21945600" imgH="17068800" progId="Equation.DSMT4">
                  <p:embed/>
                  <p:pic>
                    <p:nvPicPr>
                      <p:cNvPr id="0" name="图片 4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676400"/>
                        <a:ext cx="20574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163873" y="1687452"/>
          <a:ext cx="1905000" cy="148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3" imgW="21945600" imgH="17068800" progId="Equation.DSMT4">
                  <p:embed/>
                </p:oleObj>
              </mc:Choice>
              <mc:Fallback>
                <p:oleObj name="Equation" r:id="rId3" imgW="21945600" imgH="17068800" progId="Equation.DSMT4">
                  <p:embed/>
                  <p:pic>
                    <p:nvPicPr>
                      <p:cNvPr id="0" name="图片 41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3873" y="1687452"/>
                        <a:ext cx="1905000" cy="1481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弧形箭头 7"/>
          <p:cNvSpPr/>
          <p:nvPr/>
        </p:nvSpPr>
        <p:spPr bwMode="auto">
          <a:xfrm rot="3778583">
            <a:off x="3802873" y="641614"/>
            <a:ext cx="539461" cy="1653228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3620165" y="2001868"/>
            <a:ext cx="1219200" cy="58783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98455" y="331836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6097759" y="3297268"/>
            <a:ext cx="61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</a:t>
            </a:r>
            <a:r>
              <a:rPr lang="zh-CN" altLang="en-US" sz="2400" b="1" baseline="30000" dirty="0"/>
              <a:t>’</a:t>
            </a:r>
            <a:endParaRPr lang="zh-CN" altLang="en-US" sz="24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48000" y="4343400"/>
          <a:ext cx="2351314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5" imgW="21945600" imgH="17068800" progId="Equation.DSMT4">
                  <p:embed/>
                </p:oleObj>
              </mc:Choice>
              <mc:Fallback>
                <p:oleObj name="Equation" r:id="rId5" imgW="21945600" imgH="17068800" progId="Equation.DSMT4">
                  <p:embed/>
                  <p:pic>
                    <p:nvPicPr>
                      <p:cNvPr id="0" name="图片 4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0" y="4343400"/>
                        <a:ext cx="2351314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2"/>
          <p:cNvSpPr/>
          <p:nvPr/>
        </p:nvSpPr>
        <p:spPr bwMode="auto">
          <a:xfrm rot="2251978">
            <a:off x="2514599" y="3486116"/>
            <a:ext cx="1219200" cy="5878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 bwMode="auto">
          <a:xfrm rot="19099736">
            <a:off x="4589646" y="3399863"/>
            <a:ext cx="1219200" cy="58783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>
            <a:off x="2720677" y="5223235"/>
            <a:ext cx="2745632" cy="246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800874" y="1468228"/>
            <a:ext cx="2628126" cy="19508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本框 18"/>
          <p:cNvSpPr txBox="1"/>
          <p:nvPr/>
        </p:nvSpPr>
        <p:spPr>
          <a:xfrm>
            <a:off x="1978304" y="3858779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转置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17022" y="389457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上下翻转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3" grpId="0" animBg="1"/>
      <p:bldP spid="14" grpId="0" animBg="1"/>
      <p:bldP spid="19" grpId="0"/>
      <p:bldP spid="20" grpId="0"/>
    </p:bldLst>
  </p:timing>
</p:sld>
</file>

<file path=ppt/tags/tag1.xml><?xml version="1.0" encoding="utf-8"?>
<p:tagLst xmlns:p="http://schemas.openxmlformats.org/presentationml/2006/main">
  <p:tag name="KSO_WPP_MARK_KEY" val="09927992-b287-4225-9e1b-db5bfa468906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16990</Words>
  <Application>WPS 演示</Application>
  <PresentationFormat>全屏显示(4:3)</PresentationFormat>
  <Paragraphs>2457</Paragraphs>
  <Slides>52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52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楷体_GB2312</vt:lpstr>
      <vt:lpstr>Arial</vt:lpstr>
      <vt:lpstr>华文彩云</vt:lpstr>
      <vt:lpstr>Arial Unicode MS</vt:lpstr>
      <vt:lpstr>Courier New</vt:lpstr>
      <vt:lpstr>Calibri</vt:lpstr>
      <vt:lpstr>Symbol</vt:lpstr>
      <vt:lpstr>Times New Roman</vt:lpstr>
      <vt:lpstr>隶书</vt:lpstr>
      <vt:lpstr>Wingdings 3</vt:lpstr>
      <vt:lpstr>华文楷体</vt:lpstr>
      <vt:lpstr>黑体</vt:lpstr>
      <vt:lpstr>程序设计基础课程-bojiao</vt:lpstr>
      <vt:lpstr>1_程序设计基础课程-bojiao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4月7日 课程内容回顾</vt:lpstr>
      <vt:lpstr>PowerPoint 演示文稿</vt:lpstr>
      <vt:lpstr>PowerPoint 演示文稿</vt:lpstr>
      <vt:lpstr>指针与数组</vt:lpstr>
      <vt:lpstr>数组名作函数参数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字符指针变量与字符数组</vt:lpstr>
      <vt:lpstr>PowerPoint 演示文稿</vt:lpstr>
      <vt:lpstr>复制字符串-程序1</vt:lpstr>
      <vt:lpstr>复制字符串-程序2</vt:lpstr>
      <vt:lpstr>复制字符串-程序3</vt:lpstr>
      <vt:lpstr>我变，我变，我变变变</vt:lpstr>
      <vt:lpstr>第六章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76</cp:revision>
  <cp:lastPrinted>2113-01-01T00:00:00Z</cp:lastPrinted>
  <dcterms:created xsi:type="dcterms:W3CDTF">2113-01-01T00:00:00Z</dcterms:created>
  <dcterms:modified xsi:type="dcterms:W3CDTF">2023-05-03T10:38:29Z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7873DCA07B934F7EAECB654D81E126FC_13</vt:lpwstr>
  </property>
  <property fmtid="{D5CDD505-2E9C-101B-9397-08002B2CF9AE}" pid="4" name="KSOProductBuildVer">
    <vt:lpwstr>2052-11.1.0.14036</vt:lpwstr>
  </property>
</Properties>
</file>