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48"/>
  </p:notesMasterIdLst>
  <p:sldIdLst>
    <p:sldId id="311" r:id="rId4"/>
    <p:sldId id="343" r:id="rId5"/>
    <p:sldId id="386" r:id="rId6"/>
    <p:sldId id="387" r:id="rId7"/>
    <p:sldId id="388" r:id="rId8"/>
    <p:sldId id="327" r:id="rId9"/>
    <p:sldId id="389" r:id="rId10"/>
    <p:sldId id="390" r:id="rId11"/>
    <p:sldId id="391" r:id="rId12"/>
    <p:sldId id="392" r:id="rId13"/>
    <p:sldId id="393" r:id="rId14"/>
    <p:sldId id="394" r:id="rId15"/>
    <p:sldId id="395" r:id="rId16"/>
    <p:sldId id="397" r:id="rId17"/>
    <p:sldId id="398" r:id="rId18"/>
    <p:sldId id="399" r:id="rId19"/>
    <p:sldId id="400" r:id="rId20"/>
    <p:sldId id="339" r:id="rId21"/>
    <p:sldId id="340" r:id="rId22"/>
    <p:sldId id="341" r:id="rId23"/>
    <p:sldId id="342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383" r:id="rId46"/>
    <p:sldId id="384" r:id="rId47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742" autoAdjust="0"/>
    <p:restoredTop sz="94660"/>
  </p:normalViewPr>
  <p:slideViewPr>
    <p:cSldViewPr showGuides="1">
      <p:cViewPr varScale="1">
        <p:scale>
          <a:sx n="64" d="100"/>
          <a:sy n="64" d="100"/>
        </p:scale>
        <p:origin x="304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4B38D6A-8E68-4E3D-AB84-EF2188BAF8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4FB2812-263F-4B32-B2A2-2E07DD6D5B8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418197-9A66-4250-AB7A-DE4CB514670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396226-62D5-4BD0-9EA9-A16B8DA74A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1B3FBB5-A33A-46E9-9ADB-3BEEF6977B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189637-5B0F-4B66-9CA4-28CE2947ED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5232F9-981B-4B71-8F0B-79EA66CAE64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A08E76-2A77-4394-A892-353C94DF92D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21148F-C73A-404E-92FF-71FCFCBCF9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A2B57E2-459B-4D4E-BB60-9E377AB24B2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9C2186-BCE0-478F-A5F8-C711E156F23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71397-13EE-444E-A6DA-F5FBD43CAA4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5C6C6-E38D-405F-87D7-B92B7FBF96A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A0FC29-7596-4FBA-AE45-14F96B9F8C57}" type="slidenum">
              <a:rPr lang="en-US" altLang="zh-CN">
                <a:solidFill>
                  <a:srgbClr val="000000"/>
                </a:solidFill>
                <a:latin typeface="Arial" panose="020B0604020202020204"/>
              </a:rPr>
            </a:fld>
            <a:endParaRPr lang="en-US" altLang="zh-CN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D606AE43-C8AB-414C-AD41-0EF357009ECF}" type="slidenum"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audio" Target="../media/audio3.wav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6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7.xml"/><Relationship Id="rId4" Type="http://schemas.openxmlformats.org/officeDocument/2006/relationships/audio" Target="../media/audio3.wav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audio" Target="../media/audio1.wav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audio" Target="../media/audio1.wav"/><Relationship Id="rId2" Type="http://schemas.openxmlformats.org/officeDocument/2006/relationships/image" Target="../media/image8.png"/><Relationship Id="rId1" Type="http://schemas.openxmlformats.org/officeDocument/2006/relationships/image" Target="../media/image6.jpe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audio" Target="../media/audio1.wav"/><Relationship Id="rId2" Type="http://schemas.openxmlformats.org/officeDocument/2006/relationships/image" Target="../media/image9.png"/><Relationship Id="rId1" Type="http://schemas.openxmlformats.org/officeDocument/2006/relationships/image" Target="../media/image6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image" Target="../media/image6.jpe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image" Target="../media/image6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 descr="信纸"/>
          <p:cNvSpPr txBox="1">
            <a:spLocks noChangeArrowheads="1"/>
          </p:cNvSpPr>
          <p:nvPr/>
        </p:nvSpPr>
        <p:spPr bwMode="auto">
          <a:xfrm>
            <a:off x="0" y="0"/>
            <a:ext cx="339883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指向二维数组的指针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3444875" y="0"/>
            <a:ext cx="5699125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思路一：将二维数组理解成一个一维数组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grpSp>
        <p:nvGrpSpPr>
          <p:cNvPr id="11270" name="Group 6"/>
          <p:cNvGrpSpPr/>
          <p:nvPr/>
        </p:nvGrpSpPr>
        <p:grpSpPr bwMode="auto">
          <a:xfrm>
            <a:off x="2041525" y="2590800"/>
            <a:ext cx="2806700" cy="3771900"/>
            <a:chOff x="3532" y="1575"/>
            <a:chExt cx="1768" cy="2376"/>
          </a:xfrm>
        </p:grpSpPr>
        <p:grpSp>
          <p:nvGrpSpPr>
            <p:cNvPr id="10289" name="Group 7"/>
            <p:cNvGrpSpPr/>
            <p:nvPr/>
          </p:nvGrpSpPr>
          <p:grpSpPr bwMode="auto">
            <a:xfrm>
              <a:off x="4364" y="1575"/>
              <a:ext cx="936" cy="2376"/>
              <a:chOff x="4157" y="1008"/>
              <a:chExt cx="936" cy="2376"/>
            </a:xfrm>
          </p:grpSpPr>
          <p:grpSp>
            <p:nvGrpSpPr>
              <p:cNvPr id="10311" name="Group 8"/>
              <p:cNvGrpSpPr/>
              <p:nvPr/>
            </p:nvGrpSpPr>
            <p:grpSpPr bwMode="auto">
              <a:xfrm>
                <a:off x="4157" y="1008"/>
                <a:ext cx="936" cy="2376"/>
                <a:chOff x="4032" y="444"/>
                <a:chExt cx="936" cy="2376"/>
              </a:xfrm>
            </p:grpSpPr>
            <p:sp>
              <p:nvSpPr>
                <p:cNvPr id="10328" name="AutoShape 9"/>
                <p:cNvSpPr>
                  <a:spLocks noChangeArrowheads="1"/>
                </p:cNvSpPr>
                <p:nvPr/>
              </p:nvSpPr>
              <p:spPr bwMode="auto">
                <a:xfrm>
                  <a:off x="4032" y="444"/>
                  <a:ext cx="936" cy="2376"/>
                </a:xfrm>
                <a:prstGeom prst="foldedCorner">
                  <a:avLst>
                    <a:gd name="adj" fmla="val 13745"/>
                  </a:avLst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lIns="90000" tIns="46800" rIns="90000" bIns="46800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kumimoji="1" lang="zh-CN" altLang="zh-CN" sz="2400">
                    <a:solidFill>
                      <a:srgbClr val="0000FF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329" name="Line 10"/>
                <p:cNvSpPr>
                  <a:spLocks noChangeShapeType="1"/>
                </p:cNvSpPr>
                <p:nvPr/>
              </p:nvSpPr>
              <p:spPr bwMode="auto">
                <a:xfrm>
                  <a:off x="4032" y="75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0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98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1" name="Line 12"/>
                <p:cNvSpPr>
                  <a:spLocks noChangeShapeType="1"/>
                </p:cNvSpPr>
                <p:nvPr/>
              </p:nvSpPr>
              <p:spPr bwMode="auto">
                <a:xfrm>
                  <a:off x="4032" y="121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2" name="Line 13"/>
                <p:cNvSpPr>
                  <a:spLocks noChangeShapeType="1"/>
                </p:cNvSpPr>
                <p:nvPr/>
              </p:nvSpPr>
              <p:spPr bwMode="auto">
                <a:xfrm>
                  <a:off x="4032" y="1440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3" name="Line 14"/>
                <p:cNvSpPr>
                  <a:spLocks noChangeShapeType="1"/>
                </p:cNvSpPr>
                <p:nvPr/>
              </p:nvSpPr>
              <p:spPr bwMode="auto">
                <a:xfrm>
                  <a:off x="4032" y="1668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4" name="Line 15"/>
                <p:cNvSpPr>
                  <a:spLocks noChangeShapeType="1"/>
                </p:cNvSpPr>
                <p:nvPr/>
              </p:nvSpPr>
              <p:spPr bwMode="auto">
                <a:xfrm>
                  <a:off x="4032" y="1896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5" name="Line 16"/>
                <p:cNvSpPr>
                  <a:spLocks noChangeShapeType="1"/>
                </p:cNvSpPr>
                <p:nvPr/>
              </p:nvSpPr>
              <p:spPr bwMode="auto">
                <a:xfrm>
                  <a:off x="4032" y="2124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6" name="Line 17"/>
                <p:cNvSpPr>
                  <a:spLocks noChangeShapeType="1"/>
                </p:cNvSpPr>
                <p:nvPr/>
              </p:nvSpPr>
              <p:spPr bwMode="auto">
                <a:xfrm>
                  <a:off x="4032" y="2352"/>
                  <a:ext cx="91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37" name="Line 18"/>
                <p:cNvSpPr>
                  <a:spLocks noChangeShapeType="1"/>
                </p:cNvSpPr>
                <p:nvPr/>
              </p:nvSpPr>
              <p:spPr bwMode="auto">
                <a:xfrm>
                  <a:off x="4608" y="1440"/>
                  <a:ext cx="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312" name="Group 19"/>
              <p:cNvGrpSpPr/>
              <p:nvPr/>
            </p:nvGrpSpPr>
            <p:grpSpPr bwMode="auto">
              <a:xfrm>
                <a:off x="4157" y="1428"/>
                <a:ext cx="60" cy="1368"/>
                <a:chOff x="4032" y="864"/>
                <a:chExt cx="60" cy="1368"/>
              </a:xfrm>
            </p:grpSpPr>
            <p:sp>
              <p:nvSpPr>
                <p:cNvPr id="10321" name="Line 20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2" name="Line 21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3" name="Line 22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4" name="Line 23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5" name="Line 24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6" name="Line 25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7" name="Line 26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10313" name="Group 27"/>
              <p:cNvGrpSpPr/>
              <p:nvPr/>
            </p:nvGrpSpPr>
            <p:grpSpPr bwMode="auto">
              <a:xfrm>
                <a:off x="5021" y="1440"/>
                <a:ext cx="60" cy="1368"/>
                <a:chOff x="4032" y="864"/>
                <a:chExt cx="60" cy="1368"/>
              </a:xfrm>
            </p:grpSpPr>
            <p:sp>
              <p:nvSpPr>
                <p:cNvPr id="10314" name="Line 28"/>
                <p:cNvSpPr>
                  <a:spLocks noChangeShapeType="1"/>
                </p:cNvSpPr>
                <p:nvPr/>
              </p:nvSpPr>
              <p:spPr bwMode="auto">
                <a:xfrm>
                  <a:off x="4032" y="86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5" name="Line 29"/>
                <p:cNvSpPr>
                  <a:spLocks noChangeShapeType="1"/>
                </p:cNvSpPr>
                <p:nvPr/>
              </p:nvSpPr>
              <p:spPr bwMode="auto">
                <a:xfrm>
                  <a:off x="4032" y="1320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6" name="Line 30"/>
                <p:cNvSpPr>
                  <a:spLocks noChangeShapeType="1"/>
                </p:cNvSpPr>
                <p:nvPr/>
              </p:nvSpPr>
              <p:spPr bwMode="auto">
                <a:xfrm>
                  <a:off x="4032" y="1548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7" name="Line 31"/>
                <p:cNvSpPr>
                  <a:spLocks noChangeShapeType="1"/>
                </p:cNvSpPr>
                <p:nvPr/>
              </p:nvSpPr>
              <p:spPr bwMode="auto">
                <a:xfrm>
                  <a:off x="4032" y="1776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8" name="Line 32"/>
                <p:cNvSpPr>
                  <a:spLocks noChangeShapeType="1"/>
                </p:cNvSpPr>
                <p:nvPr/>
              </p:nvSpPr>
              <p:spPr bwMode="auto">
                <a:xfrm>
                  <a:off x="4032" y="2004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19" name="Line 33"/>
                <p:cNvSpPr>
                  <a:spLocks noChangeShapeType="1"/>
                </p:cNvSpPr>
                <p:nvPr/>
              </p:nvSpPr>
              <p:spPr bwMode="auto">
                <a:xfrm>
                  <a:off x="4032" y="223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320" name="Line 34"/>
                <p:cNvSpPr>
                  <a:spLocks noChangeShapeType="1"/>
                </p:cNvSpPr>
                <p:nvPr/>
              </p:nvSpPr>
              <p:spPr bwMode="auto">
                <a:xfrm>
                  <a:off x="4032" y="1092"/>
                  <a:ext cx="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grpSp>
          <p:nvGrpSpPr>
            <p:cNvPr id="10290" name="Group 35"/>
            <p:cNvGrpSpPr/>
            <p:nvPr/>
          </p:nvGrpSpPr>
          <p:grpSpPr bwMode="auto">
            <a:xfrm>
              <a:off x="3801" y="1870"/>
              <a:ext cx="733" cy="1394"/>
              <a:chOff x="3819" y="1870"/>
              <a:chExt cx="733" cy="1394"/>
            </a:xfrm>
          </p:grpSpPr>
          <p:sp>
            <p:nvSpPr>
              <p:cNvPr id="11300" name="Text Box 36"/>
              <p:cNvSpPr txBox="1">
                <a:spLocks noChangeArrowheads="1"/>
              </p:cNvSpPr>
              <p:nvPr/>
            </p:nvSpPr>
            <p:spPr bwMode="auto">
              <a:xfrm>
                <a:off x="3968" y="1870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301" name="Text Box 37"/>
              <p:cNvSpPr txBox="1">
                <a:spLocks noChangeArrowheads="1"/>
              </p:cNvSpPr>
              <p:nvPr/>
            </p:nvSpPr>
            <p:spPr bwMode="auto">
              <a:xfrm>
                <a:off x="3968" y="2096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302" name="Text Box 38"/>
              <p:cNvSpPr txBox="1">
                <a:spLocks noChangeArrowheads="1"/>
              </p:cNvSpPr>
              <p:nvPr/>
            </p:nvSpPr>
            <p:spPr bwMode="auto">
              <a:xfrm>
                <a:off x="3968" y="2322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303" name="Text Box 39"/>
              <p:cNvSpPr txBox="1">
                <a:spLocks noChangeArrowheads="1"/>
              </p:cNvSpPr>
              <p:nvPr/>
            </p:nvSpPr>
            <p:spPr bwMode="auto">
              <a:xfrm>
                <a:off x="3968" y="2548"/>
                <a:ext cx="43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304" name="Text Box 40"/>
              <p:cNvSpPr txBox="1">
                <a:spLocks noChangeArrowheads="1"/>
              </p:cNvSpPr>
              <p:nvPr/>
            </p:nvSpPr>
            <p:spPr bwMode="auto">
              <a:xfrm>
                <a:off x="3819" y="2770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2008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305" name="Text Box 41"/>
              <p:cNvSpPr txBox="1">
                <a:spLocks noChangeArrowheads="1"/>
              </p:cNvSpPr>
              <p:nvPr/>
            </p:nvSpPr>
            <p:spPr bwMode="auto">
              <a:xfrm>
                <a:off x="3820" y="3014"/>
                <a:ext cx="7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339966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291" name="Group 42"/>
            <p:cNvGrpSpPr/>
            <p:nvPr/>
          </p:nvGrpSpPr>
          <p:grpSpPr bwMode="auto">
            <a:xfrm>
              <a:off x="3532" y="1960"/>
              <a:ext cx="437" cy="545"/>
              <a:chOff x="3532" y="1960"/>
              <a:chExt cx="437" cy="545"/>
            </a:xfrm>
          </p:grpSpPr>
          <p:sp>
            <p:nvSpPr>
              <p:cNvPr id="10303" name="AutoShape 43"/>
              <p:cNvSpPr/>
              <p:nvPr/>
            </p:nvSpPr>
            <p:spPr bwMode="auto">
              <a:xfrm>
                <a:off x="3878" y="1960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08" name="Text Box 44"/>
              <p:cNvSpPr txBox="1">
                <a:spLocks noChangeArrowheads="1"/>
              </p:cNvSpPr>
              <p:nvPr/>
            </p:nvSpPr>
            <p:spPr bwMode="auto">
              <a:xfrm>
                <a:off x="3532" y="207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92" name="Group 45"/>
            <p:cNvGrpSpPr/>
            <p:nvPr/>
          </p:nvGrpSpPr>
          <p:grpSpPr bwMode="auto">
            <a:xfrm>
              <a:off x="3533" y="2636"/>
              <a:ext cx="437" cy="545"/>
              <a:chOff x="3532" y="1960"/>
              <a:chExt cx="437" cy="545"/>
            </a:xfrm>
          </p:grpSpPr>
          <p:sp>
            <p:nvSpPr>
              <p:cNvPr id="10301" name="AutoShape 46"/>
              <p:cNvSpPr/>
              <p:nvPr/>
            </p:nvSpPr>
            <p:spPr bwMode="auto">
              <a:xfrm>
                <a:off x="3878" y="1960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311" name="Text Box 47"/>
              <p:cNvSpPr txBox="1">
                <a:spLocks noChangeArrowheads="1"/>
              </p:cNvSpPr>
              <p:nvPr/>
            </p:nvSpPr>
            <p:spPr bwMode="auto">
              <a:xfrm>
                <a:off x="3532" y="2079"/>
                <a:ext cx="40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12" name="Text Box 48"/>
            <p:cNvSpPr txBox="1">
              <a:spLocks noChangeArrowheads="1"/>
            </p:cNvSpPr>
            <p:nvPr/>
          </p:nvSpPr>
          <p:spPr bwMode="auto">
            <a:xfrm>
              <a:off x="4603" y="1598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0294" name="Group 49"/>
            <p:cNvGrpSpPr/>
            <p:nvPr/>
          </p:nvGrpSpPr>
          <p:grpSpPr bwMode="auto">
            <a:xfrm>
              <a:off x="4404" y="1842"/>
              <a:ext cx="824" cy="1403"/>
              <a:chOff x="4559" y="1851"/>
              <a:chExt cx="708" cy="1403"/>
            </a:xfrm>
          </p:grpSpPr>
          <p:sp>
            <p:nvSpPr>
              <p:cNvPr id="11314" name="Text Box 50"/>
              <p:cNvSpPr txBox="1">
                <a:spLocks noChangeArrowheads="1"/>
              </p:cNvSpPr>
              <p:nvPr/>
            </p:nvSpPr>
            <p:spPr bwMode="auto">
              <a:xfrm>
                <a:off x="4559" y="1851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a[0][0]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1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5" name="Text Box 51"/>
              <p:cNvSpPr txBox="1">
                <a:spLocks noChangeArrowheads="1"/>
              </p:cNvSpPr>
              <p:nvPr/>
            </p:nvSpPr>
            <p:spPr bwMode="auto">
              <a:xfrm>
                <a:off x="4569" y="2086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a[0][1]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6" name="Text Box 52"/>
              <p:cNvSpPr txBox="1">
                <a:spLocks noChangeArrowheads="1"/>
              </p:cNvSpPr>
              <p:nvPr/>
            </p:nvSpPr>
            <p:spPr bwMode="auto">
              <a:xfrm>
                <a:off x="4578" y="2302"/>
                <a:ext cx="68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a[0][2]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3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7" name="Text Box 53"/>
              <p:cNvSpPr txBox="1">
                <a:spLocks noChangeArrowheads="1"/>
              </p:cNvSpPr>
              <p:nvPr/>
            </p:nvSpPr>
            <p:spPr bwMode="auto">
              <a:xfrm>
                <a:off x="4587" y="2536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a[1][0]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4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8" name="Text Box 54"/>
              <p:cNvSpPr txBox="1">
                <a:spLocks noChangeArrowheads="1"/>
              </p:cNvSpPr>
              <p:nvPr/>
            </p:nvSpPr>
            <p:spPr bwMode="auto">
              <a:xfrm>
                <a:off x="4587" y="2761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a[1][1]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5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19" name="Text Box 55"/>
              <p:cNvSpPr txBox="1">
                <a:spLocks noChangeArrowheads="1"/>
              </p:cNvSpPr>
              <p:nvPr/>
            </p:nvSpPr>
            <p:spPr bwMode="auto">
              <a:xfrm>
                <a:off x="4587" y="3004"/>
                <a:ext cx="68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a[1][2]  </a:t>
                </a: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6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20" name="Group 56"/>
          <p:cNvGrpSpPr/>
          <p:nvPr/>
        </p:nvGrpSpPr>
        <p:grpSpPr bwMode="auto">
          <a:xfrm>
            <a:off x="4573588" y="2841625"/>
            <a:ext cx="1395412" cy="2289175"/>
            <a:chOff x="4560" y="1616"/>
            <a:chExt cx="879" cy="1442"/>
          </a:xfrm>
        </p:grpSpPr>
        <p:grpSp>
          <p:nvGrpSpPr>
            <p:cNvPr id="10269" name="Group 57"/>
            <p:cNvGrpSpPr/>
            <p:nvPr/>
          </p:nvGrpSpPr>
          <p:grpSpPr bwMode="auto">
            <a:xfrm>
              <a:off x="4560" y="1616"/>
              <a:ext cx="363" cy="190"/>
              <a:chOff x="4803" y="1616"/>
              <a:chExt cx="363" cy="190"/>
            </a:xfrm>
          </p:grpSpPr>
          <p:sp>
            <p:nvSpPr>
              <p:cNvPr id="10286" name="Line 58"/>
              <p:cNvSpPr>
                <a:spLocks noChangeShapeType="1"/>
              </p:cNvSpPr>
              <p:nvPr/>
            </p:nvSpPr>
            <p:spPr bwMode="auto">
              <a:xfrm>
                <a:off x="4803" y="1616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7" name="Line 59"/>
              <p:cNvSpPr>
                <a:spLocks noChangeShapeType="1"/>
              </p:cNvSpPr>
              <p:nvPr/>
            </p:nvSpPr>
            <p:spPr bwMode="auto">
              <a:xfrm flipH="1">
                <a:off x="4985" y="1806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8" name="Line 60"/>
              <p:cNvSpPr>
                <a:spLocks noChangeShapeType="1"/>
              </p:cNvSpPr>
              <p:nvPr/>
            </p:nvSpPr>
            <p:spPr bwMode="auto">
              <a:xfrm>
                <a:off x="5166" y="1616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1325" name="Text Box 61"/>
            <p:cNvSpPr txBox="1">
              <a:spLocks noChangeArrowheads="1"/>
            </p:cNvSpPr>
            <p:nvPr/>
          </p:nvSpPr>
          <p:spPr bwMode="auto">
            <a:xfrm>
              <a:off x="4921" y="1663"/>
              <a:ext cx="3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0271" name="Group 62"/>
            <p:cNvGrpSpPr/>
            <p:nvPr/>
          </p:nvGrpSpPr>
          <p:grpSpPr bwMode="auto">
            <a:xfrm>
              <a:off x="4740" y="1871"/>
              <a:ext cx="680" cy="250"/>
              <a:chOff x="4740" y="1871"/>
              <a:chExt cx="680" cy="250"/>
            </a:xfrm>
          </p:grpSpPr>
          <p:sp>
            <p:nvSpPr>
              <p:cNvPr id="10284" name="Line 63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28" name="Text Box 64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72" name="Group 65"/>
            <p:cNvGrpSpPr/>
            <p:nvPr/>
          </p:nvGrpSpPr>
          <p:grpSpPr bwMode="auto">
            <a:xfrm>
              <a:off x="4741" y="2124"/>
              <a:ext cx="680" cy="250"/>
              <a:chOff x="4740" y="1871"/>
              <a:chExt cx="680" cy="250"/>
            </a:xfrm>
          </p:grpSpPr>
          <p:sp>
            <p:nvSpPr>
              <p:cNvPr id="10282" name="Line 66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1" name="Text Box 67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73" name="Group 68"/>
            <p:cNvGrpSpPr/>
            <p:nvPr/>
          </p:nvGrpSpPr>
          <p:grpSpPr bwMode="auto">
            <a:xfrm>
              <a:off x="4741" y="2349"/>
              <a:ext cx="680" cy="250"/>
              <a:chOff x="4740" y="1871"/>
              <a:chExt cx="680" cy="250"/>
            </a:xfrm>
          </p:grpSpPr>
          <p:sp>
            <p:nvSpPr>
              <p:cNvPr id="10280" name="Line 69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4" name="Text Box 70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p+3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74" name="Group 71"/>
            <p:cNvGrpSpPr/>
            <p:nvPr/>
          </p:nvGrpSpPr>
          <p:grpSpPr bwMode="auto">
            <a:xfrm>
              <a:off x="4759" y="2574"/>
              <a:ext cx="680" cy="250"/>
              <a:chOff x="4740" y="1871"/>
              <a:chExt cx="680" cy="250"/>
            </a:xfrm>
          </p:grpSpPr>
          <p:sp>
            <p:nvSpPr>
              <p:cNvPr id="10278" name="Line 72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37" name="Text Box 73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75" name="Group 74"/>
            <p:cNvGrpSpPr/>
            <p:nvPr/>
          </p:nvGrpSpPr>
          <p:grpSpPr bwMode="auto">
            <a:xfrm>
              <a:off x="4759" y="2808"/>
              <a:ext cx="680" cy="250"/>
              <a:chOff x="4740" y="1871"/>
              <a:chExt cx="680" cy="250"/>
            </a:xfrm>
          </p:grpSpPr>
          <p:sp>
            <p:nvSpPr>
              <p:cNvPr id="10276" name="Line 75"/>
              <p:cNvSpPr>
                <a:spLocks noChangeShapeType="1"/>
              </p:cNvSpPr>
              <p:nvPr/>
            </p:nvSpPr>
            <p:spPr bwMode="auto">
              <a:xfrm flipH="1">
                <a:off x="4740" y="202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340" name="Text Box 76"/>
              <p:cNvSpPr txBox="1">
                <a:spLocks noChangeArrowheads="1"/>
              </p:cNvSpPr>
              <p:nvPr/>
            </p:nvSpPr>
            <p:spPr bwMode="auto">
              <a:xfrm>
                <a:off x="4904" y="1871"/>
                <a:ext cx="5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p+5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341" name="Group 77"/>
          <p:cNvGrpSpPr/>
          <p:nvPr/>
        </p:nvGrpSpPr>
        <p:grpSpPr bwMode="auto">
          <a:xfrm>
            <a:off x="5719763" y="2928938"/>
            <a:ext cx="1025525" cy="2187575"/>
            <a:chOff x="5021" y="1671"/>
            <a:chExt cx="646" cy="1378"/>
          </a:xfrm>
        </p:grpSpPr>
        <p:sp>
          <p:nvSpPr>
            <p:cNvPr id="11342" name="Text Box 78"/>
            <p:cNvSpPr txBox="1">
              <a:spLocks noChangeArrowheads="1"/>
            </p:cNvSpPr>
            <p:nvPr/>
          </p:nvSpPr>
          <p:spPr bwMode="auto">
            <a:xfrm>
              <a:off x="5021" y="1671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43" name="Text Box 79"/>
            <p:cNvSpPr txBox="1">
              <a:spLocks noChangeArrowheads="1"/>
            </p:cNvSpPr>
            <p:nvPr/>
          </p:nvSpPr>
          <p:spPr bwMode="auto">
            <a:xfrm>
              <a:off x="5022" y="1879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a[0]+1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44" name="Text Box 80"/>
            <p:cNvSpPr txBox="1">
              <a:spLocks noChangeArrowheads="1"/>
            </p:cNvSpPr>
            <p:nvPr/>
          </p:nvSpPr>
          <p:spPr bwMode="auto">
            <a:xfrm>
              <a:off x="5032" y="2123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a[0]+2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45" name="Text Box 81"/>
            <p:cNvSpPr txBox="1">
              <a:spLocks noChangeArrowheads="1"/>
            </p:cNvSpPr>
            <p:nvPr/>
          </p:nvSpPr>
          <p:spPr bwMode="auto">
            <a:xfrm>
              <a:off x="5033" y="2349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a[0]+3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46" name="Text Box 82"/>
            <p:cNvSpPr txBox="1">
              <a:spLocks noChangeArrowheads="1"/>
            </p:cNvSpPr>
            <p:nvPr/>
          </p:nvSpPr>
          <p:spPr bwMode="auto">
            <a:xfrm>
              <a:off x="5033" y="2583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a[0]+4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47" name="Text Box 83"/>
            <p:cNvSpPr txBox="1">
              <a:spLocks noChangeArrowheads="1"/>
            </p:cNvSpPr>
            <p:nvPr/>
          </p:nvSpPr>
          <p:spPr bwMode="auto">
            <a:xfrm>
              <a:off x="5042" y="2799"/>
              <a:ext cx="6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a[0]+5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48" name="Group 84"/>
          <p:cNvGrpSpPr/>
          <p:nvPr/>
        </p:nvGrpSpPr>
        <p:grpSpPr bwMode="auto">
          <a:xfrm>
            <a:off x="6607175" y="3952875"/>
            <a:ext cx="973138" cy="1143000"/>
            <a:chOff x="5238" y="2316"/>
            <a:chExt cx="613" cy="720"/>
          </a:xfrm>
        </p:grpSpPr>
        <p:sp>
          <p:nvSpPr>
            <p:cNvPr id="11349" name="Text Box 85"/>
            <p:cNvSpPr txBox="1">
              <a:spLocks noChangeArrowheads="1"/>
            </p:cNvSpPr>
            <p:nvPr/>
          </p:nvSpPr>
          <p:spPr bwMode="auto">
            <a:xfrm>
              <a:off x="5239" y="2316"/>
              <a:ext cx="4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50" name="Text Box 86"/>
            <p:cNvSpPr txBox="1">
              <a:spLocks noChangeArrowheads="1"/>
            </p:cNvSpPr>
            <p:nvPr/>
          </p:nvSpPr>
          <p:spPr bwMode="auto">
            <a:xfrm>
              <a:off x="5238" y="2560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a[1]+1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1351" name="Text Box 87"/>
            <p:cNvSpPr txBox="1">
              <a:spLocks noChangeArrowheads="1"/>
            </p:cNvSpPr>
            <p:nvPr/>
          </p:nvSpPr>
          <p:spPr bwMode="auto">
            <a:xfrm>
              <a:off x="5239" y="2786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a[1]+2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52" name="Group 88"/>
          <p:cNvGrpSpPr/>
          <p:nvPr/>
        </p:nvGrpSpPr>
        <p:grpSpPr bwMode="auto">
          <a:xfrm>
            <a:off x="5297488" y="2263775"/>
            <a:ext cx="1887537" cy="649288"/>
            <a:chOff x="4413" y="1252"/>
            <a:chExt cx="1189" cy="409"/>
          </a:xfrm>
        </p:grpSpPr>
        <p:sp>
          <p:nvSpPr>
            <p:cNvPr id="10258" name="AutoShape 89"/>
            <p:cNvSpPr/>
            <p:nvPr/>
          </p:nvSpPr>
          <p:spPr bwMode="auto">
            <a:xfrm rot="5400000">
              <a:off x="4916" y="974"/>
              <a:ext cx="184" cy="1189"/>
            </a:xfrm>
            <a:prstGeom prst="leftBrace">
              <a:avLst>
                <a:gd name="adj1" fmla="val 53850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1354" name="Text Box 90"/>
            <p:cNvSpPr txBox="1">
              <a:spLocks noChangeArrowheads="1"/>
            </p:cNvSpPr>
            <p:nvPr/>
          </p:nvSpPr>
          <p:spPr bwMode="auto">
            <a:xfrm>
              <a:off x="4785" y="1252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地址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1355" name="AutoShape 91"/>
          <p:cNvSpPr>
            <a:spLocks noChangeArrowheads="1"/>
          </p:cNvSpPr>
          <p:nvPr/>
        </p:nvSpPr>
        <p:spPr bwMode="auto">
          <a:xfrm>
            <a:off x="2216150" y="2035175"/>
            <a:ext cx="1296988" cy="719138"/>
          </a:xfrm>
          <a:prstGeom prst="wedgeRoundRectCallout">
            <a:avLst>
              <a:gd name="adj1" fmla="val 66278"/>
              <a:gd name="adj2" fmla="val 62361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指针</a:t>
            </a:r>
            <a:r>
              <a:rPr kumimoji="1" lang="en-US" altLang="zh-CN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P</a:t>
            </a:r>
            <a:r>
              <a:rPr kumimoji="1" lang="zh-CN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所占内存单 </a:t>
            </a:r>
            <a:endParaRPr kumimoji="1" lang="zh-CN" altLang="en-US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  <p:grpSp>
        <p:nvGrpSpPr>
          <p:cNvPr id="11356" name="Group 92"/>
          <p:cNvGrpSpPr/>
          <p:nvPr/>
        </p:nvGrpSpPr>
        <p:grpSpPr bwMode="auto">
          <a:xfrm>
            <a:off x="2201863" y="2713038"/>
            <a:ext cx="1093787" cy="487362"/>
            <a:chOff x="2463" y="1535"/>
            <a:chExt cx="689" cy="307"/>
          </a:xfrm>
        </p:grpSpPr>
        <p:sp>
          <p:nvSpPr>
            <p:cNvPr id="10256" name="Line 93"/>
            <p:cNvSpPr>
              <a:spLocks noChangeShapeType="1"/>
            </p:cNvSpPr>
            <p:nvPr/>
          </p:nvSpPr>
          <p:spPr bwMode="auto">
            <a:xfrm>
              <a:off x="2789" y="1661"/>
              <a:ext cx="363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58" name="Text Box 94"/>
            <p:cNvSpPr txBox="1">
              <a:spLocks noChangeArrowheads="1"/>
            </p:cNvSpPr>
            <p:nvPr/>
          </p:nvSpPr>
          <p:spPr bwMode="auto">
            <a:xfrm>
              <a:off x="2463" y="153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</a:t>
              </a:r>
              <a:endPara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1359" name="Group 95"/>
          <p:cNvGrpSpPr/>
          <p:nvPr/>
        </p:nvGrpSpPr>
        <p:grpSpPr bwMode="auto">
          <a:xfrm>
            <a:off x="2174875" y="3786188"/>
            <a:ext cx="1093788" cy="487362"/>
            <a:chOff x="2463" y="1535"/>
            <a:chExt cx="689" cy="307"/>
          </a:xfrm>
        </p:grpSpPr>
        <p:sp>
          <p:nvSpPr>
            <p:cNvPr id="10254" name="Line 96"/>
            <p:cNvSpPr>
              <a:spLocks noChangeShapeType="1"/>
            </p:cNvSpPr>
            <p:nvPr/>
          </p:nvSpPr>
          <p:spPr bwMode="auto">
            <a:xfrm>
              <a:off x="2789" y="1661"/>
              <a:ext cx="363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1361" name="Text Box 97"/>
            <p:cNvSpPr txBox="1">
              <a:spLocks noChangeArrowheads="1"/>
            </p:cNvSpPr>
            <p:nvPr/>
          </p:nvSpPr>
          <p:spPr bwMode="auto">
            <a:xfrm>
              <a:off x="2463" y="1535"/>
              <a:ext cx="4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endPara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1362" name="Text Box 98"/>
          <p:cNvSpPr txBox="1">
            <a:spLocks noChangeArrowheads="1"/>
          </p:cNvSpPr>
          <p:nvPr/>
        </p:nvSpPr>
        <p:spPr bwMode="auto">
          <a:xfrm>
            <a:off x="1828800" y="609600"/>
            <a:ext cx="5410200" cy="7016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>
                <a:solidFill>
                  <a:srgbClr val="000000"/>
                </a:solidFill>
              </a:rPr>
              <a:t>  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short int a[2][3] =  {{1, 2, 3}, {4, 5, 6}}, *p;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p=&amp;a[0][0];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363" name="Rectangle 99"/>
          <p:cNvSpPr>
            <a:spLocks noChangeArrowheads="1"/>
          </p:cNvSpPr>
          <p:nvPr/>
        </p:nvSpPr>
        <p:spPr bwMode="auto">
          <a:xfrm>
            <a:off x="2376074" y="1524674"/>
            <a:ext cx="4197350" cy="40011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1961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p+i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n+j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、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p[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n+j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]</a:t>
            </a:r>
            <a:r>
              <a:rPr kumimoji="1" lang="zh-CN" altLang="en-US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、*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(a[0]+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*</a:t>
            </a: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n+j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3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13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1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13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11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3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 animBg="1"/>
      <p:bldP spid="11355" grpId="0" animBg="1"/>
      <p:bldP spid="11362" grpId="0" animBg="1"/>
      <p:bldP spid="11363" grpId="0" animBg="1" uiExpand="1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27525" y="4130675"/>
            <a:ext cx="4565650" cy="2160588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FF0000"/>
                </a:solidFill>
              </a:rPr>
              <a:t>a+i = &amp;a[i]</a:t>
            </a:r>
            <a:r>
              <a:rPr lang="en-US" altLang="zh-CN" sz="2000">
                <a:solidFill>
                  <a:srgbClr val="000000"/>
                </a:solidFill>
              </a:rPr>
              <a:t> = </a:t>
            </a:r>
            <a:r>
              <a:rPr lang="en-US" altLang="zh-CN" sz="2000">
                <a:solidFill>
                  <a:srgbClr val="333399"/>
                </a:solidFill>
              </a:rPr>
              <a:t>a[i] = *(a+i) = &amp;a[i][0],</a:t>
            </a:r>
            <a:r>
              <a:rPr lang="en-US" altLang="zh-CN" sz="2000">
                <a:solidFill>
                  <a:srgbClr val="000000"/>
                </a:solidFill>
              </a:rPr>
              <a:t>  </a:t>
            </a:r>
            <a:endParaRPr lang="en-US" altLang="zh-CN" sz="2000">
              <a:solidFill>
                <a:srgbClr val="000000"/>
              </a:solidFill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0000FF"/>
                </a:solidFill>
              </a:rPr>
              <a:t>     </a:t>
            </a:r>
            <a:r>
              <a:rPr lang="zh-CN" altLang="zh-CN" sz="2000">
                <a:solidFill>
                  <a:srgbClr val="0000FF"/>
                </a:solidFill>
              </a:rPr>
              <a:t>值相等，含义不同</a:t>
            </a:r>
            <a:endParaRPr lang="zh-CN" altLang="en-US" sz="2000">
              <a:solidFill>
                <a:srgbClr val="0000FF"/>
              </a:solidFill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333399"/>
                </a:solidFill>
              </a:rPr>
              <a:t>a+i </a:t>
            </a:r>
            <a:r>
              <a:rPr lang="en-US" altLang="zh-CN" sz="2000">
                <a:solidFill>
                  <a:srgbClr val="333399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000">
                <a:solidFill>
                  <a:srgbClr val="333399"/>
                </a:solidFill>
              </a:rPr>
              <a:t> &amp;a[i]</a:t>
            </a:r>
            <a:r>
              <a:rPr lang="zh-CN" altLang="en-US" sz="2000">
                <a:solidFill>
                  <a:srgbClr val="333399"/>
                </a:solidFill>
              </a:rPr>
              <a:t>，</a:t>
            </a:r>
            <a:r>
              <a:rPr lang="zh-CN" altLang="zh-CN" sz="2000">
                <a:solidFill>
                  <a:srgbClr val="000000"/>
                </a:solidFill>
              </a:rPr>
              <a:t>表示第</a:t>
            </a:r>
            <a:r>
              <a:rPr lang="en-US" altLang="zh-CN" sz="2000">
                <a:solidFill>
                  <a:srgbClr val="000000"/>
                </a:solidFill>
              </a:rPr>
              <a:t>i+1</a:t>
            </a:r>
            <a:r>
              <a:rPr lang="zh-CN" altLang="zh-CN" sz="2000">
                <a:solidFill>
                  <a:srgbClr val="000000"/>
                </a:solidFill>
              </a:rPr>
              <a:t>行首地址，</a:t>
            </a:r>
            <a:r>
              <a:rPr lang="zh-CN" altLang="zh-CN" sz="2000" b="1">
                <a:solidFill>
                  <a:srgbClr val="FF0000"/>
                </a:solidFill>
              </a:rPr>
              <a:t>指向行</a:t>
            </a:r>
            <a:endParaRPr lang="zh-CN" altLang="en-US" sz="2000" b="1">
              <a:solidFill>
                <a:srgbClr val="FF0000"/>
              </a:solidFill>
            </a:endParaRPr>
          </a:p>
          <a:p>
            <a:pPr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000">
                <a:solidFill>
                  <a:srgbClr val="669900"/>
                </a:solidFill>
              </a:rPr>
              <a:t>a[i] </a:t>
            </a:r>
            <a:r>
              <a:rPr lang="en-US" altLang="zh-CN" sz="2000">
                <a:solidFill>
                  <a:srgbClr val="6699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000">
                <a:solidFill>
                  <a:srgbClr val="669900"/>
                </a:solidFill>
              </a:rPr>
              <a:t> *(a+i) </a:t>
            </a:r>
            <a:r>
              <a:rPr lang="en-US" altLang="zh-CN" sz="2000">
                <a:solidFill>
                  <a:srgbClr val="669900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000">
                <a:solidFill>
                  <a:srgbClr val="669900"/>
                </a:solidFill>
              </a:rPr>
              <a:t> &amp;a[i][0]</a:t>
            </a:r>
            <a:r>
              <a:rPr lang="zh-CN" altLang="en-US" sz="2000">
                <a:solidFill>
                  <a:srgbClr val="669900"/>
                </a:solidFill>
              </a:rPr>
              <a:t>，</a:t>
            </a:r>
            <a:r>
              <a:rPr lang="zh-CN" altLang="zh-CN" sz="2000">
                <a:solidFill>
                  <a:srgbClr val="000000"/>
                </a:solidFill>
              </a:rPr>
              <a:t>表示第</a:t>
            </a:r>
            <a:r>
              <a:rPr lang="en-US" altLang="zh-CN" sz="2000">
                <a:solidFill>
                  <a:srgbClr val="000000"/>
                </a:solidFill>
              </a:rPr>
              <a:t>i+1</a:t>
            </a:r>
            <a:r>
              <a:rPr lang="zh-CN" altLang="zh-CN" sz="2000">
                <a:solidFill>
                  <a:srgbClr val="000000"/>
                </a:solidFill>
              </a:rPr>
              <a:t>行第</a:t>
            </a:r>
            <a:r>
              <a:rPr lang="en-US" altLang="zh-CN" sz="2000">
                <a:solidFill>
                  <a:srgbClr val="000000"/>
                </a:solidFill>
              </a:rPr>
              <a:t>1</a:t>
            </a:r>
            <a:r>
              <a:rPr lang="zh-CN" altLang="zh-CN" sz="2000">
                <a:solidFill>
                  <a:srgbClr val="000000"/>
                </a:solidFill>
              </a:rPr>
              <a:t>列元素地址，</a:t>
            </a:r>
            <a:r>
              <a:rPr lang="zh-CN" altLang="zh-CN" sz="2000" b="1">
                <a:solidFill>
                  <a:srgbClr val="FF0000"/>
                </a:solidFill>
              </a:rPr>
              <a:t>指向列</a:t>
            </a:r>
            <a:endParaRPr lang="zh-CN" altLang="zh-CN" sz="2000" b="1">
              <a:solidFill>
                <a:srgbClr val="FF0000"/>
              </a:solidFill>
            </a:endParaRP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755650" y="549275"/>
            <a:ext cx="1906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8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 a[3][4];</a:t>
            </a:r>
            <a:endParaRPr kumimoji="1" lang="en-US" altLang="zh-CN" sz="28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4340" name="Group 4"/>
          <p:cNvGrpSpPr/>
          <p:nvPr/>
        </p:nvGrpSpPr>
        <p:grpSpPr bwMode="auto">
          <a:xfrm>
            <a:off x="409575" y="1125538"/>
            <a:ext cx="3651250" cy="5354637"/>
            <a:chOff x="303" y="709"/>
            <a:chExt cx="2300" cy="3373"/>
          </a:xfrm>
        </p:grpSpPr>
        <p:grpSp>
          <p:nvGrpSpPr>
            <p:cNvPr id="12296" name="Group 5"/>
            <p:cNvGrpSpPr/>
            <p:nvPr/>
          </p:nvGrpSpPr>
          <p:grpSpPr bwMode="auto">
            <a:xfrm>
              <a:off x="1446" y="709"/>
              <a:ext cx="1157" cy="3299"/>
              <a:chOff x="1446" y="709"/>
              <a:chExt cx="1157" cy="3299"/>
            </a:xfrm>
          </p:grpSpPr>
          <p:grpSp>
            <p:nvGrpSpPr>
              <p:cNvPr id="12316" name="Group 6"/>
              <p:cNvGrpSpPr/>
              <p:nvPr/>
            </p:nvGrpSpPr>
            <p:grpSpPr bwMode="auto">
              <a:xfrm>
                <a:off x="1501" y="709"/>
                <a:ext cx="422" cy="2589"/>
                <a:chOff x="1483" y="718"/>
                <a:chExt cx="422" cy="2589"/>
              </a:xfrm>
            </p:grpSpPr>
            <p:sp>
              <p:nvSpPr>
                <p:cNvPr id="1434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501" y="718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2000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4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501" y="937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2002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1492" y="1806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2008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493" y="2043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2010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483" y="2841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2016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48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1492" y="3076"/>
                  <a:ext cx="40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2018</a:t>
                  </a:r>
                  <a:endPara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7" name="Group 13"/>
              <p:cNvGrpSpPr/>
              <p:nvPr/>
            </p:nvGrpSpPr>
            <p:grpSpPr bwMode="auto">
              <a:xfrm>
                <a:off x="1446" y="775"/>
                <a:ext cx="1157" cy="3233"/>
                <a:chOff x="1446" y="775"/>
                <a:chExt cx="1157" cy="3233"/>
              </a:xfrm>
            </p:grpSpPr>
            <p:grpSp>
              <p:nvGrpSpPr>
                <p:cNvPr id="12318" name="Group 14"/>
                <p:cNvGrpSpPr/>
                <p:nvPr/>
              </p:nvGrpSpPr>
              <p:grpSpPr bwMode="auto">
                <a:xfrm>
                  <a:off x="1446" y="910"/>
                  <a:ext cx="493" cy="2366"/>
                  <a:chOff x="1446" y="910"/>
                  <a:chExt cx="493" cy="2366"/>
                </a:xfrm>
              </p:grpSpPr>
              <p:grpSp>
                <p:nvGrpSpPr>
                  <p:cNvPr id="12344" name="Group 15"/>
                  <p:cNvGrpSpPr/>
                  <p:nvPr/>
                </p:nvGrpSpPr>
                <p:grpSpPr bwMode="auto">
                  <a:xfrm>
                    <a:off x="1446" y="910"/>
                    <a:ext cx="493" cy="2133"/>
                    <a:chOff x="1925" y="881"/>
                    <a:chExt cx="1365" cy="2133"/>
                  </a:xfrm>
                </p:grpSpPr>
                <p:sp>
                  <p:nvSpPr>
                    <p:cNvPr id="12348" name="Line 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51" y="881"/>
                      <a:ext cx="1339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FF"/>
                      </a:solidFill>
                      <a:round/>
                      <a:tailEnd type="stealth" w="lg" len="lg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2349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41" y="1970"/>
                      <a:ext cx="1326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FF"/>
                      </a:solidFill>
                      <a:round/>
                      <a:tailEnd type="stealth" w="lg" len="lg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  <p:sp>
                  <p:nvSpPr>
                    <p:cNvPr id="12350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925" y="3013"/>
                      <a:ext cx="1320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FF"/>
                      </a:solidFill>
                      <a:round/>
                      <a:tailEnd type="stealth" w="lg" len="lg"/>
                    </a:ln>
                    <a:effectLst>
                      <a:outerShdw dist="35921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>
                        <a:solidFill>
                          <a:srgbClr val="000000"/>
                        </a:solidFill>
                      </a:endParaRPr>
                    </a:p>
                  </p:txBody>
                </p:sp>
              </p:grpSp>
              <p:sp>
                <p:nvSpPr>
                  <p:cNvPr id="1234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619" y="1135"/>
                    <a:ext cx="31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46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46" y="2240"/>
                    <a:ext cx="2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4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610" y="3276"/>
                    <a:ext cx="314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FF00FF"/>
                    </a:solidFill>
                    <a:round/>
                    <a:tailEnd type="stealth" w="lg" len="lg"/>
                  </a:ln>
                  <a:effectLst>
                    <a:outerShdw dist="35921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12319" name="Group 22"/>
                <p:cNvGrpSpPr/>
                <p:nvPr/>
              </p:nvGrpSpPr>
              <p:grpSpPr bwMode="auto">
                <a:xfrm>
                  <a:off x="1926" y="775"/>
                  <a:ext cx="677" cy="3233"/>
                  <a:chOff x="2983" y="841"/>
                  <a:chExt cx="804" cy="3233"/>
                </a:xfrm>
              </p:grpSpPr>
              <p:sp>
                <p:nvSpPr>
                  <p:cNvPr id="12320" name="Rectangle 23"/>
                  <p:cNvSpPr>
                    <a:spLocks noChangeArrowheads="1"/>
                  </p:cNvSpPr>
                  <p:nvPr/>
                </p:nvSpPr>
                <p:spPr bwMode="auto">
                  <a:xfrm>
                    <a:off x="2983" y="841"/>
                    <a:ext cx="747" cy="3233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1091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1366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1916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2192"/>
                    <a:ext cx="73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2467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3018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7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86" y="3293"/>
                    <a:ext cx="754" cy="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28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3569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68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842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a[0][0]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69" name="Text Box 3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112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a[0][1]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70" name="Text Box 3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923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[0]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7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2193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[1]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7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004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[0]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73" name="Text Box 3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275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[1]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335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1641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3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2986" y="2742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3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998" y="3845"/>
                    <a:ext cx="74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7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382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a[0][2]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78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1653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a[0][3]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79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2464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[2]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80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2734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339933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a[1]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[3]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81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545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[2]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82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2" y="3816"/>
                    <a:ext cx="67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>
                      <a:defRPr/>
                    </a:pPr>
                    <a:r>
                      <a:rPr kumimoji="1" lang="en-US" altLang="zh-CN" sz="2000" b="1">
                        <a:solidFill>
                          <a:srgbClr val="FF99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a[2]</a:t>
                    </a:r>
                    <a:r>
                      <a:rPr kumimoji="1" lang="en-US" altLang="zh-CN" sz="2000" b="1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</a:rPr>
                      <a:t>[3]</a:t>
                    </a:r>
                    <a:endPara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  <p:grpSp>
          <p:nvGrpSpPr>
            <p:cNvPr id="12297" name="Group 47"/>
            <p:cNvGrpSpPr/>
            <p:nvPr/>
          </p:nvGrpSpPr>
          <p:grpSpPr bwMode="auto">
            <a:xfrm>
              <a:off x="303" y="722"/>
              <a:ext cx="1236" cy="3360"/>
              <a:chOff x="294" y="713"/>
              <a:chExt cx="1236" cy="3360"/>
            </a:xfrm>
          </p:grpSpPr>
          <p:grpSp>
            <p:nvGrpSpPr>
              <p:cNvPr id="12298" name="Group 48"/>
              <p:cNvGrpSpPr/>
              <p:nvPr/>
            </p:nvGrpSpPr>
            <p:grpSpPr bwMode="auto">
              <a:xfrm>
                <a:off x="941" y="769"/>
                <a:ext cx="589" cy="3304"/>
                <a:chOff x="941" y="769"/>
                <a:chExt cx="589" cy="3304"/>
              </a:xfrm>
            </p:grpSpPr>
            <p:grpSp>
              <p:nvGrpSpPr>
                <p:cNvPr id="12309" name="Group 49"/>
                <p:cNvGrpSpPr/>
                <p:nvPr/>
              </p:nvGrpSpPr>
              <p:grpSpPr bwMode="auto">
                <a:xfrm>
                  <a:off x="941" y="807"/>
                  <a:ext cx="589" cy="3266"/>
                  <a:chOff x="941" y="807"/>
                  <a:chExt cx="589" cy="3266"/>
                </a:xfrm>
              </p:grpSpPr>
              <p:sp>
                <p:nvSpPr>
                  <p:cNvPr id="12313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941" y="1921"/>
                    <a:ext cx="577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14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953" y="2932"/>
                    <a:ext cx="577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2315" name="Rectangle 52"/>
                  <p:cNvSpPr>
                    <a:spLocks noChangeArrowheads="1"/>
                  </p:cNvSpPr>
                  <p:nvPr/>
                </p:nvSpPr>
                <p:spPr bwMode="auto">
                  <a:xfrm>
                    <a:off x="941" y="807"/>
                    <a:ext cx="577" cy="3266"/>
                  </a:xfrm>
                  <a:prstGeom prst="rect">
                    <a:avLst/>
                  </a:prstGeom>
                  <a:noFill/>
                  <a:ln w="28575" cap="rnd">
                    <a:solidFill>
                      <a:schemeClr val="tx1"/>
                    </a:solidFill>
                    <a:prstDash val="sysDot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4389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081" y="769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a[0]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9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067" y="1890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a[1]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91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039" y="2895"/>
                  <a:ext cx="38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en-US" altLang="zh-CN" sz="2000" b="1">
                      <a:solidFill>
                        <a:srgbClr val="FF99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a[2]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4392" name="Text Box 56"/>
              <p:cNvSpPr txBox="1">
                <a:spLocks noChangeArrowheads="1"/>
              </p:cNvSpPr>
              <p:nvPr/>
            </p:nvSpPr>
            <p:spPr bwMode="auto">
              <a:xfrm>
                <a:off x="503" y="845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3" name="Text Box 57"/>
              <p:cNvSpPr txBox="1">
                <a:spLocks noChangeArrowheads="1"/>
              </p:cNvSpPr>
              <p:nvPr/>
            </p:nvSpPr>
            <p:spPr bwMode="auto">
              <a:xfrm>
                <a:off x="549" y="2931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2016</a:t>
                </a:r>
                <a:endPara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301" name="Group 58"/>
              <p:cNvGrpSpPr/>
              <p:nvPr/>
            </p:nvGrpSpPr>
            <p:grpSpPr bwMode="auto">
              <a:xfrm>
                <a:off x="618" y="838"/>
                <a:ext cx="313" cy="2090"/>
                <a:chOff x="618" y="838"/>
                <a:chExt cx="313" cy="2090"/>
              </a:xfrm>
            </p:grpSpPr>
            <p:sp>
              <p:nvSpPr>
                <p:cNvPr id="12306" name="Line 59"/>
                <p:cNvSpPr>
                  <a:spLocks noChangeShapeType="1"/>
                </p:cNvSpPr>
                <p:nvPr/>
              </p:nvSpPr>
              <p:spPr bwMode="auto">
                <a:xfrm>
                  <a:off x="636" y="1917"/>
                  <a:ext cx="2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307" name="Line 60"/>
                <p:cNvSpPr>
                  <a:spLocks noChangeShapeType="1"/>
                </p:cNvSpPr>
                <p:nvPr/>
              </p:nvSpPr>
              <p:spPr bwMode="auto">
                <a:xfrm>
                  <a:off x="636" y="2928"/>
                  <a:ext cx="2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2308" name="Line 61"/>
                <p:cNvSpPr>
                  <a:spLocks noChangeShapeType="1"/>
                </p:cNvSpPr>
                <p:nvPr/>
              </p:nvSpPr>
              <p:spPr bwMode="auto">
                <a:xfrm>
                  <a:off x="618" y="838"/>
                  <a:ext cx="29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</p:grp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512" y="1931"/>
                <a:ext cx="40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2008</a:t>
                </a:r>
                <a:endPara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99" name="Text Box 63"/>
              <p:cNvSpPr txBox="1">
                <a:spLocks noChangeArrowheads="1"/>
              </p:cNvSpPr>
              <p:nvPr/>
            </p:nvSpPr>
            <p:spPr bwMode="auto">
              <a:xfrm>
                <a:off x="349" y="71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0" name="Text Box 64"/>
              <p:cNvSpPr txBox="1">
                <a:spLocks noChangeArrowheads="1"/>
              </p:cNvSpPr>
              <p:nvPr/>
            </p:nvSpPr>
            <p:spPr bwMode="auto">
              <a:xfrm>
                <a:off x="294" y="1770"/>
                <a:ext cx="3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a+1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01" name="Text Box 65"/>
              <p:cNvSpPr txBox="1">
                <a:spLocks noChangeArrowheads="1"/>
              </p:cNvSpPr>
              <p:nvPr/>
            </p:nvSpPr>
            <p:spPr bwMode="auto">
              <a:xfrm>
                <a:off x="295" y="2777"/>
                <a:ext cx="36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a+2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4321175" y="646113"/>
            <a:ext cx="4572000" cy="31083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对二维数组  </a:t>
            </a:r>
            <a:r>
              <a:rPr kumimoji="1" lang="en-US" altLang="zh-CN" sz="2000" b="1" u="sng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a[3][4]</a:t>
            </a:r>
            <a:r>
              <a:rPr kumimoji="1" lang="zh-CN" altLang="en-US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zh-CN" altLang="zh-CN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有</a:t>
            </a:r>
            <a:r>
              <a:rPr kumimoji="1" lang="en-US" altLang="zh-CN" sz="2000" b="1" u="sng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:</a:t>
            </a:r>
            <a:endParaRPr kumimoji="1" lang="zh-CN" altLang="zh-CN" sz="2000" b="1" u="sng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二维数组的首地址，即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行的首地址</a:t>
            </a:r>
            <a:endParaRPr kumimoji="1" lang="zh-CN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a+i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i+1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行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的首地址</a:t>
            </a:r>
            <a:endParaRPr kumimoji="1" lang="zh-CN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]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 *(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a+i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defRPr/>
            </a:pP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第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i+1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行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列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的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元素地址</a:t>
            </a:r>
            <a:endParaRPr kumimoji="1" lang="zh-CN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]+j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 *(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a+i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)+j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defRPr/>
            </a:pP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第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i+1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行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第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j+1</a:t>
            </a:r>
            <a:r>
              <a:rPr kumimoji="1" lang="zh-CN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列</a:t>
            </a:r>
            <a:r>
              <a:rPr kumimoji="1" lang="zh-CN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的元素地址</a:t>
            </a:r>
            <a:endParaRPr kumimoji="1" lang="zh-CN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]+j)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 *(*(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a+i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)+j)  a[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][j]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2294" name="Text Box 68" descr="信纸"/>
          <p:cNvSpPr txBox="1">
            <a:spLocks noChangeArrowheads="1"/>
          </p:cNvSpPr>
          <p:nvPr/>
        </p:nvSpPr>
        <p:spPr bwMode="auto">
          <a:xfrm>
            <a:off x="0" y="0"/>
            <a:ext cx="339883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指向二维数组的指针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2295" name="Text Box 69"/>
          <p:cNvSpPr txBox="1">
            <a:spLocks noChangeArrowheads="1"/>
          </p:cNvSpPr>
          <p:nvPr/>
        </p:nvSpPr>
        <p:spPr bwMode="auto">
          <a:xfrm>
            <a:off x="3830638" y="76200"/>
            <a:ext cx="4779962" cy="457200"/>
          </a:xfrm>
          <a:prstGeom prst="rect">
            <a:avLst/>
          </a:prstGeom>
          <a:solidFill>
            <a:srgbClr val="FF99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思路二：从行指针和列指针的角度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4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4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4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4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14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4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4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433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 uiExpand="1" build="allAtOnce"/>
      <p:bldP spid="14339" grpId="0"/>
      <p:bldP spid="14403" grpId="0" animBg="1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 descr="信纸"/>
          <p:cNvSpPr txBox="1">
            <a:spLocks noChangeArrowheads="1"/>
          </p:cNvSpPr>
          <p:nvPr/>
        </p:nvSpPr>
        <p:spPr bwMode="auto">
          <a:xfrm>
            <a:off x="0" y="0"/>
            <a:ext cx="5171609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指向二维数组的指针 </a:t>
            </a:r>
            <a:r>
              <a:rPr lang="en-US" altLang="zh-CN" sz="2800" b="1" dirty="0">
                <a:solidFill>
                  <a:srgbClr val="000000"/>
                </a:solidFill>
              </a:rPr>
              <a:t>/ </a:t>
            </a:r>
            <a:r>
              <a:rPr lang="zh-CN" altLang="en-US" sz="2800" b="1" dirty="0">
                <a:solidFill>
                  <a:srgbClr val="FF0000"/>
                </a:solidFill>
              </a:rPr>
              <a:t>数组指针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230313" y="762000"/>
            <a:ext cx="6556375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数据类型符 （*指针变量名）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[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常量表达式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];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881688" y="1582738"/>
            <a:ext cx="2957512" cy="719137"/>
          </a:xfrm>
          <a:prstGeom prst="wedgeRoundRectCallout">
            <a:avLst>
              <a:gd name="adj1" fmla="val -45060"/>
              <a:gd name="adj2" fmla="val -11181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二维数组第二维的大小（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列的大小</a:t>
            </a: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）</a:t>
            </a:r>
            <a:r>
              <a:rPr kumimoji="1" lang="zh-CN" altLang="en-US" sz="2000">
                <a:solidFill>
                  <a:srgbClr val="CC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000">
              <a:solidFill>
                <a:srgbClr val="CC0099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838200" y="1524000"/>
            <a:ext cx="4572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相当于给</a:t>
            </a:r>
            <a:r>
              <a:rPr lang="zh-CN" altLang="en-US" sz="2400" b="1">
                <a:solidFill>
                  <a:srgbClr val="FF0000"/>
                </a:solidFill>
              </a:rPr>
              <a:t>二维数组</a:t>
            </a:r>
            <a:r>
              <a:rPr lang="zh-CN" altLang="en-US" sz="2400" b="1">
                <a:solidFill>
                  <a:srgbClr val="000000"/>
                </a:solidFill>
              </a:rPr>
              <a:t>换了个名字！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879475" y="2209800"/>
            <a:ext cx="46069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short int a[2][3] = {{1, 2, 3},  {4, 5, 6}};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short int (*p)[3];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 = a;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17565" name="Group 157"/>
          <p:cNvGrpSpPr/>
          <p:nvPr/>
        </p:nvGrpSpPr>
        <p:grpSpPr bwMode="auto">
          <a:xfrm>
            <a:off x="1597025" y="4484688"/>
            <a:ext cx="809625" cy="1174750"/>
            <a:chOff x="717" y="2413"/>
            <a:chExt cx="510" cy="740"/>
          </a:xfrm>
        </p:grpSpPr>
        <p:sp>
          <p:nvSpPr>
            <p:cNvPr id="17420" name="Text Box 12"/>
            <p:cNvSpPr txBox="1">
              <a:spLocks noChangeArrowheads="1"/>
            </p:cNvSpPr>
            <p:nvPr/>
          </p:nvSpPr>
          <p:spPr bwMode="auto">
            <a:xfrm>
              <a:off x="717" y="2413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21" name="Text Box 13"/>
            <p:cNvSpPr txBox="1">
              <a:spLocks noChangeArrowheads="1"/>
            </p:cNvSpPr>
            <p:nvPr/>
          </p:nvSpPr>
          <p:spPr bwMode="auto">
            <a:xfrm>
              <a:off x="718" y="263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p+1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22" name="Text Box 14"/>
            <p:cNvSpPr txBox="1">
              <a:spLocks noChangeArrowheads="1"/>
            </p:cNvSpPr>
            <p:nvPr/>
          </p:nvSpPr>
          <p:spPr bwMode="auto">
            <a:xfrm>
              <a:off x="728" y="2865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p+2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43" name="Group 35"/>
          <p:cNvGrpSpPr/>
          <p:nvPr/>
        </p:nvGrpSpPr>
        <p:grpSpPr bwMode="auto">
          <a:xfrm>
            <a:off x="687388" y="3854450"/>
            <a:ext cx="1323975" cy="717550"/>
            <a:chOff x="2699" y="1426"/>
            <a:chExt cx="834" cy="452"/>
          </a:xfrm>
        </p:grpSpPr>
        <p:sp>
          <p:nvSpPr>
            <p:cNvPr id="13359" name="AutoShape 36"/>
            <p:cNvSpPr/>
            <p:nvPr/>
          </p:nvSpPr>
          <p:spPr bwMode="auto">
            <a:xfrm rot="5400000">
              <a:off x="2948" y="1448"/>
              <a:ext cx="181" cy="680"/>
            </a:xfrm>
            <a:prstGeom prst="leftBrace">
              <a:avLst>
                <a:gd name="adj1" fmla="val 31308"/>
                <a:gd name="adj2" fmla="val 50000"/>
              </a:avLst>
            </a:prstGeom>
            <a:noFill/>
            <a:ln w="34925">
              <a:solidFill>
                <a:schemeClr val="accent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45" name="Text Box 37"/>
            <p:cNvSpPr txBox="1">
              <a:spLocks noChangeArrowheads="1"/>
            </p:cNvSpPr>
            <p:nvPr/>
          </p:nvSpPr>
          <p:spPr bwMode="auto">
            <a:xfrm>
              <a:off x="2807" y="1426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行指针</a:t>
              </a:r>
              <a:endPara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446" name="Group 38"/>
          <p:cNvGrpSpPr/>
          <p:nvPr/>
        </p:nvGrpSpPr>
        <p:grpSpPr bwMode="auto">
          <a:xfrm>
            <a:off x="2484438" y="3778250"/>
            <a:ext cx="2706687" cy="776288"/>
            <a:chOff x="3851" y="1353"/>
            <a:chExt cx="1705" cy="489"/>
          </a:xfrm>
        </p:grpSpPr>
        <p:sp>
          <p:nvSpPr>
            <p:cNvPr id="13357" name="AutoShape 39"/>
            <p:cNvSpPr/>
            <p:nvPr/>
          </p:nvSpPr>
          <p:spPr bwMode="auto">
            <a:xfrm rot="5400000">
              <a:off x="4604" y="890"/>
              <a:ext cx="199" cy="1705"/>
            </a:xfrm>
            <a:prstGeom prst="leftBrace">
              <a:avLst>
                <a:gd name="adj1" fmla="val 71399"/>
                <a:gd name="adj2" fmla="val 50000"/>
              </a:avLst>
            </a:prstGeom>
            <a:noFill/>
            <a:ln w="34925">
              <a:solidFill>
                <a:srgbClr val="CC0099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448" name="Text Box 40"/>
            <p:cNvSpPr txBox="1">
              <a:spLocks noChangeArrowheads="1"/>
            </p:cNvSpPr>
            <p:nvPr/>
          </p:nvSpPr>
          <p:spPr bwMode="auto">
            <a:xfrm>
              <a:off x="4458" y="1353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列指针</a:t>
              </a:r>
              <a:endPara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564" name="Group 156"/>
          <p:cNvGrpSpPr/>
          <p:nvPr/>
        </p:nvGrpSpPr>
        <p:grpSpPr bwMode="auto">
          <a:xfrm>
            <a:off x="534988" y="4540250"/>
            <a:ext cx="809625" cy="1174750"/>
            <a:chOff x="48" y="2448"/>
            <a:chExt cx="510" cy="740"/>
          </a:xfrm>
        </p:grpSpPr>
        <p:sp>
          <p:nvSpPr>
            <p:cNvPr id="17536" name="Text Box 128"/>
            <p:cNvSpPr txBox="1">
              <a:spLocks noChangeArrowheads="1"/>
            </p:cNvSpPr>
            <p:nvPr/>
          </p:nvSpPr>
          <p:spPr bwMode="auto">
            <a:xfrm>
              <a:off x="48" y="2448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37" name="Text Box 129"/>
            <p:cNvSpPr txBox="1">
              <a:spLocks noChangeArrowheads="1"/>
            </p:cNvSpPr>
            <p:nvPr/>
          </p:nvSpPr>
          <p:spPr bwMode="auto">
            <a:xfrm>
              <a:off x="49" y="2665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a+1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38" name="Text Box 130"/>
            <p:cNvSpPr txBox="1">
              <a:spLocks noChangeArrowheads="1"/>
            </p:cNvSpPr>
            <p:nvPr/>
          </p:nvSpPr>
          <p:spPr bwMode="auto">
            <a:xfrm>
              <a:off x="59" y="290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a+2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00" name="Group 192"/>
          <p:cNvGrpSpPr/>
          <p:nvPr/>
        </p:nvGrpSpPr>
        <p:grpSpPr bwMode="auto">
          <a:xfrm>
            <a:off x="2287588" y="4540250"/>
            <a:ext cx="1143000" cy="1143000"/>
            <a:chOff x="1152" y="2448"/>
            <a:chExt cx="720" cy="720"/>
          </a:xfrm>
        </p:grpSpPr>
        <p:sp>
          <p:nvSpPr>
            <p:cNvPr id="17575" name="Text Box 167"/>
            <p:cNvSpPr txBox="1">
              <a:spLocks noChangeArrowheads="1"/>
            </p:cNvSpPr>
            <p:nvPr/>
          </p:nvSpPr>
          <p:spPr bwMode="auto">
            <a:xfrm>
              <a:off x="1152" y="2448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76" name="Text Box 168"/>
            <p:cNvSpPr txBox="1">
              <a:spLocks noChangeArrowheads="1"/>
            </p:cNvSpPr>
            <p:nvPr/>
          </p:nvSpPr>
          <p:spPr bwMode="auto">
            <a:xfrm>
              <a:off x="1153" y="2665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78" name="Text Box 170"/>
            <p:cNvSpPr txBox="1">
              <a:spLocks noChangeArrowheads="1"/>
            </p:cNvSpPr>
            <p:nvPr/>
          </p:nvSpPr>
          <p:spPr bwMode="auto">
            <a:xfrm>
              <a:off x="1153" y="2918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*(a+2)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01" name="Group 193"/>
          <p:cNvGrpSpPr/>
          <p:nvPr/>
        </p:nvGrpSpPr>
        <p:grpSpPr bwMode="auto">
          <a:xfrm>
            <a:off x="3049588" y="4540250"/>
            <a:ext cx="1143000" cy="1143000"/>
            <a:chOff x="1632" y="2448"/>
            <a:chExt cx="720" cy="720"/>
          </a:xfrm>
        </p:grpSpPr>
        <p:sp>
          <p:nvSpPr>
            <p:cNvPr id="17579" name="Text Box 171"/>
            <p:cNvSpPr txBox="1">
              <a:spLocks noChangeArrowheads="1"/>
            </p:cNvSpPr>
            <p:nvPr/>
          </p:nvSpPr>
          <p:spPr bwMode="auto">
            <a:xfrm>
              <a:off x="1632" y="244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*p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80" name="Text Box 172"/>
            <p:cNvSpPr txBox="1">
              <a:spLocks noChangeArrowheads="1"/>
            </p:cNvSpPr>
            <p:nvPr/>
          </p:nvSpPr>
          <p:spPr bwMode="auto">
            <a:xfrm>
              <a:off x="1633" y="2665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81" name="Text Box 173"/>
            <p:cNvSpPr txBox="1">
              <a:spLocks noChangeArrowheads="1"/>
            </p:cNvSpPr>
            <p:nvPr/>
          </p:nvSpPr>
          <p:spPr bwMode="auto">
            <a:xfrm>
              <a:off x="1633" y="2918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*(p+2)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02" name="Group 194"/>
          <p:cNvGrpSpPr/>
          <p:nvPr/>
        </p:nvGrpSpPr>
        <p:grpSpPr bwMode="auto">
          <a:xfrm>
            <a:off x="3887788" y="4540250"/>
            <a:ext cx="1143000" cy="1143000"/>
            <a:chOff x="2160" y="2448"/>
            <a:chExt cx="720" cy="720"/>
          </a:xfrm>
        </p:grpSpPr>
        <p:sp>
          <p:nvSpPr>
            <p:cNvPr id="17582" name="Text Box 174"/>
            <p:cNvSpPr txBox="1">
              <a:spLocks noChangeArrowheads="1"/>
            </p:cNvSpPr>
            <p:nvPr/>
          </p:nvSpPr>
          <p:spPr bwMode="auto">
            <a:xfrm>
              <a:off x="2160" y="244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83" name="Text Box 175"/>
            <p:cNvSpPr txBox="1">
              <a:spLocks noChangeArrowheads="1"/>
            </p:cNvSpPr>
            <p:nvPr/>
          </p:nvSpPr>
          <p:spPr bwMode="auto">
            <a:xfrm>
              <a:off x="2161" y="2665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84" name="Text Box 176"/>
            <p:cNvSpPr txBox="1">
              <a:spLocks noChangeArrowheads="1"/>
            </p:cNvSpPr>
            <p:nvPr/>
          </p:nvSpPr>
          <p:spPr bwMode="auto">
            <a:xfrm>
              <a:off x="2161" y="2918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a[2]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03" name="Group 195"/>
          <p:cNvGrpSpPr/>
          <p:nvPr/>
        </p:nvGrpSpPr>
        <p:grpSpPr bwMode="auto">
          <a:xfrm>
            <a:off x="4725988" y="4540250"/>
            <a:ext cx="1219200" cy="1082675"/>
            <a:chOff x="2688" y="2448"/>
            <a:chExt cx="768" cy="682"/>
          </a:xfrm>
        </p:grpSpPr>
        <p:sp>
          <p:nvSpPr>
            <p:cNvPr id="17585" name="Text Box 177"/>
            <p:cNvSpPr txBox="1">
              <a:spLocks noChangeArrowheads="1"/>
            </p:cNvSpPr>
            <p:nvPr/>
          </p:nvSpPr>
          <p:spPr bwMode="auto">
            <a:xfrm>
              <a:off x="2736" y="244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p[0]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86" name="Text Box 178"/>
            <p:cNvSpPr txBox="1">
              <a:spLocks noChangeArrowheads="1"/>
            </p:cNvSpPr>
            <p:nvPr/>
          </p:nvSpPr>
          <p:spPr bwMode="auto">
            <a:xfrm>
              <a:off x="2737" y="2665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p[1]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87" name="Text Box 179"/>
            <p:cNvSpPr txBox="1">
              <a:spLocks noChangeArrowheads="1"/>
            </p:cNvSpPr>
            <p:nvPr/>
          </p:nvSpPr>
          <p:spPr bwMode="auto">
            <a:xfrm>
              <a:off x="2688" y="2880"/>
              <a:ext cx="7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 p[2]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07" name="Group 199"/>
          <p:cNvGrpSpPr/>
          <p:nvPr/>
        </p:nvGrpSpPr>
        <p:grpSpPr bwMode="auto">
          <a:xfrm>
            <a:off x="5868988" y="3778250"/>
            <a:ext cx="2674937" cy="776288"/>
            <a:chOff x="3697" y="2380"/>
            <a:chExt cx="1685" cy="489"/>
          </a:xfrm>
        </p:grpSpPr>
        <p:sp>
          <p:nvSpPr>
            <p:cNvPr id="13340" name="AutoShape 181"/>
            <p:cNvSpPr/>
            <p:nvPr/>
          </p:nvSpPr>
          <p:spPr bwMode="auto">
            <a:xfrm rot="5400000">
              <a:off x="4440" y="1927"/>
              <a:ext cx="199" cy="1685"/>
            </a:xfrm>
            <a:prstGeom prst="leftBrace">
              <a:avLst>
                <a:gd name="adj1" fmla="val 70561"/>
                <a:gd name="adj2" fmla="val 50000"/>
              </a:avLst>
            </a:prstGeom>
            <a:noFill/>
            <a:ln w="34925">
              <a:solidFill>
                <a:srgbClr val="CC0099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7590" name="Text Box 182"/>
            <p:cNvSpPr txBox="1">
              <a:spLocks noChangeArrowheads="1"/>
            </p:cNvSpPr>
            <p:nvPr/>
          </p:nvSpPr>
          <p:spPr bwMode="auto">
            <a:xfrm>
              <a:off x="4050" y="2380"/>
              <a:ext cx="11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元素值</a:t>
              </a:r>
              <a:endPara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08" name="Group 200"/>
          <p:cNvGrpSpPr/>
          <p:nvPr/>
        </p:nvGrpSpPr>
        <p:grpSpPr bwMode="auto">
          <a:xfrm>
            <a:off x="5334000" y="4540250"/>
            <a:ext cx="2132013" cy="1082675"/>
            <a:chOff x="3360" y="2860"/>
            <a:chExt cx="1343" cy="682"/>
          </a:xfrm>
        </p:grpSpPr>
        <p:sp>
          <p:nvSpPr>
            <p:cNvPr id="17591" name="Text Box 183"/>
            <p:cNvSpPr txBox="1">
              <a:spLocks noChangeArrowheads="1"/>
            </p:cNvSpPr>
            <p:nvPr/>
          </p:nvSpPr>
          <p:spPr bwMode="auto">
            <a:xfrm>
              <a:off x="3408" y="2860"/>
              <a:ext cx="9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*(*p+1)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92" name="Text Box 184"/>
            <p:cNvSpPr txBox="1">
              <a:spLocks noChangeArrowheads="1"/>
            </p:cNvSpPr>
            <p:nvPr/>
          </p:nvSpPr>
          <p:spPr bwMode="auto">
            <a:xfrm>
              <a:off x="3360" y="3077"/>
              <a:ext cx="13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*(*(p+1)+1)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93" name="Text Box 185"/>
            <p:cNvSpPr txBox="1">
              <a:spLocks noChangeArrowheads="1"/>
            </p:cNvSpPr>
            <p:nvPr/>
          </p:nvSpPr>
          <p:spPr bwMode="auto">
            <a:xfrm>
              <a:off x="3361" y="3292"/>
              <a:ext cx="1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*(*(p+2)+2)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09" name="Group 201"/>
          <p:cNvGrpSpPr/>
          <p:nvPr/>
        </p:nvGrpSpPr>
        <p:grpSpPr bwMode="auto">
          <a:xfrm>
            <a:off x="6858000" y="4540250"/>
            <a:ext cx="1676400" cy="1082675"/>
            <a:chOff x="4224" y="2860"/>
            <a:chExt cx="1056" cy="682"/>
          </a:xfrm>
        </p:grpSpPr>
        <p:sp>
          <p:nvSpPr>
            <p:cNvPr id="17594" name="Text Box 186"/>
            <p:cNvSpPr txBox="1">
              <a:spLocks noChangeArrowheads="1"/>
            </p:cNvSpPr>
            <p:nvPr/>
          </p:nvSpPr>
          <p:spPr bwMode="auto">
            <a:xfrm>
              <a:off x="4224" y="2860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*(a[0]+1)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95" name="Text Box 187"/>
            <p:cNvSpPr txBox="1">
              <a:spLocks noChangeArrowheads="1"/>
            </p:cNvSpPr>
            <p:nvPr/>
          </p:nvSpPr>
          <p:spPr bwMode="auto">
            <a:xfrm>
              <a:off x="4225" y="3077"/>
              <a:ext cx="10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*(a[1]+1)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96" name="Text Box 188"/>
            <p:cNvSpPr txBox="1">
              <a:spLocks noChangeArrowheads="1"/>
            </p:cNvSpPr>
            <p:nvPr/>
          </p:nvSpPr>
          <p:spPr bwMode="auto">
            <a:xfrm>
              <a:off x="4225" y="3292"/>
              <a:ext cx="91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*(a[2]+1)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7610" name="Group 202"/>
          <p:cNvGrpSpPr/>
          <p:nvPr/>
        </p:nvGrpSpPr>
        <p:grpSpPr bwMode="auto">
          <a:xfrm>
            <a:off x="8001000" y="4540250"/>
            <a:ext cx="1600200" cy="1066800"/>
            <a:chOff x="5040" y="2860"/>
            <a:chExt cx="1008" cy="672"/>
          </a:xfrm>
        </p:grpSpPr>
        <p:sp>
          <p:nvSpPr>
            <p:cNvPr id="17597" name="Text Box 189"/>
            <p:cNvSpPr txBox="1">
              <a:spLocks noChangeArrowheads="1"/>
            </p:cNvSpPr>
            <p:nvPr/>
          </p:nvSpPr>
          <p:spPr bwMode="auto">
            <a:xfrm>
              <a:off x="5040" y="2860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*(p[0]+1)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98" name="Text Box 190"/>
            <p:cNvSpPr txBox="1">
              <a:spLocks noChangeArrowheads="1"/>
            </p:cNvSpPr>
            <p:nvPr/>
          </p:nvSpPr>
          <p:spPr bwMode="auto">
            <a:xfrm>
              <a:off x="5041" y="3077"/>
              <a:ext cx="10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*(p[1]+2)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599" name="Text Box 191"/>
            <p:cNvSpPr txBox="1">
              <a:spLocks noChangeArrowheads="1"/>
            </p:cNvSpPr>
            <p:nvPr/>
          </p:nvSpPr>
          <p:spPr bwMode="auto">
            <a:xfrm>
              <a:off x="5041" y="3282"/>
              <a:ext cx="8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*(p[2]+3)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5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7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76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7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6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7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76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7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4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76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7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76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7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7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7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76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7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  <p:bldP spid="17414" grpId="0" animBg="1"/>
      <p:bldP spid="17416" grpId="0" animBg="1"/>
      <p:bldP spid="174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 descr="信纸"/>
          <p:cNvSpPr>
            <a:spLocks noChangeArrowheads="1"/>
          </p:cNvSpPr>
          <p:nvPr/>
        </p:nvSpPr>
        <p:spPr bwMode="auto">
          <a:xfrm>
            <a:off x="539750" y="765175"/>
            <a:ext cx="8401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当某个数组单元都是指针型数据时，这个数组被称为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指针数组。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其定义的一般格式为：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31913" y="1773238"/>
            <a:ext cx="6556375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8824"/>
                  <a:invGamma/>
                </a:srgbClr>
              </a:gs>
            </a:gsLst>
            <a:lin ang="5400000" scaled="1"/>
          </a:gradFill>
          <a:ln w="38100">
            <a:solidFill>
              <a:srgbClr val="0066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数据类型符   *变量名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[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常量表达式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];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18437" name="Text Box 5" descr="信纸"/>
          <p:cNvSpPr txBox="1">
            <a:spLocks noChangeArrowheads="1"/>
          </p:cNvSpPr>
          <p:nvPr/>
        </p:nvSpPr>
        <p:spPr bwMode="auto">
          <a:xfrm>
            <a:off x="755650" y="2565400"/>
            <a:ext cx="3744913" cy="2613025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c[3] = {'a', 'b', 'c'};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char *p[3];</a:t>
            </a:r>
            <a:endParaRPr kumimoji="1" lang="en-US" altLang="zh-CN" sz="24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p[0] = &amp;c[0];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p[1] = &amp;c[1];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p[2] = &amp;c[2]; 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8438" name="Group 6"/>
          <p:cNvGrpSpPr/>
          <p:nvPr/>
        </p:nvGrpSpPr>
        <p:grpSpPr bwMode="auto">
          <a:xfrm>
            <a:off x="4716463" y="2636838"/>
            <a:ext cx="3051175" cy="3771900"/>
            <a:chOff x="2971" y="1661"/>
            <a:chExt cx="1922" cy="2376"/>
          </a:xfrm>
        </p:grpSpPr>
        <p:grpSp>
          <p:nvGrpSpPr>
            <p:cNvPr id="14355" name="Group 7"/>
            <p:cNvGrpSpPr/>
            <p:nvPr/>
          </p:nvGrpSpPr>
          <p:grpSpPr bwMode="auto">
            <a:xfrm>
              <a:off x="2979" y="2046"/>
              <a:ext cx="953" cy="545"/>
              <a:chOff x="2979" y="2046"/>
              <a:chExt cx="953" cy="545"/>
            </a:xfrm>
          </p:grpSpPr>
          <p:sp>
            <p:nvSpPr>
              <p:cNvPr id="14383" name="AutoShape 8"/>
              <p:cNvSpPr/>
              <p:nvPr/>
            </p:nvSpPr>
            <p:spPr bwMode="auto">
              <a:xfrm>
                <a:off x="3804" y="2046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41" name="Text Box 9"/>
              <p:cNvSpPr txBox="1">
                <a:spLocks noChangeArrowheads="1"/>
              </p:cNvSpPr>
              <p:nvPr/>
            </p:nvSpPr>
            <p:spPr bwMode="auto">
              <a:xfrm>
                <a:off x="2979" y="2178"/>
                <a:ext cx="95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指针数组</a:t>
                </a: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</a:t>
                </a:r>
                <a:endPara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56" name="Group 10"/>
            <p:cNvGrpSpPr/>
            <p:nvPr/>
          </p:nvGrpSpPr>
          <p:grpSpPr bwMode="auto">
            <a:xfrm>
              <a:off x="2971" y="2848"/>
              <a:ext cx="1018" cy="702"/>
              <a:chOff x="2971" y="2848"/>
              <a:chExt cx="1018" cy="702"/>
            </a:xfrm>
          </p:grpSpPr>
          <p:grpSp>
            <p:nvGrpSpPr>
              <p:cNvPr id="14377" name="Group 11"/>
              <p:cNvGrpSpPr/>
              <p:nvPr/>
            </p:nvGrpSpPr>
            <p:grpSpPr bwMode="auto">
              <a:xfrm>
                <a:off x="3555" y="2848"/>
                <a:ext cx="434" cy="702"/>
                <a:chOff x="3555" y="2848"/>
                <a:chExt cx="434" cy="702"/>
              </a:xfrm>
            </p:grpSpPr>
            <p:sp>
              <p:nvSpPr>
                <p:cNvPr id="1844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555" y="2848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8445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3555" y="3074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2001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84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555" y="3300"/>
                  <a:ext cx="43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339966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000" tIns="46800" rIns="90000" bIns="46800" anchor="ctr">
                  <a:spAutoFit/>
                </a:bodyPr>
                <a:lstStyle/>
                <a:p>
                  <a:pPr algn="ctr"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2002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8447" name="AutoShape 15"/>
              <p:cNvSpPr/>
              <p:nvPr/>
            </p:nvSpPr>
            <p:spPr bwMode="auto">
              <a:xfrm>
                <a:off x="3489" y="2949"/>
                <a:ext cx="91" cy="545"/>
              </a:xfrm>
              <a:prstGeom prst="leftBrace">
                <a:avLst>
                  <a:gd name="adj1" fmla="val 49908"/>
                  <a:gd name="adj2" fmla="val 50000"/>
                </a:avLst>
              </a:prstGeom>
              <a:noFill/>
              <a:ln w="25400">
                <a:solidFill>
                  <a:srgbClr val="008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lnSpc>
                    <a:spcPct val="80000"/>
                  </a:lnSpc>
                  <a:spcBef>
                    <a:spcPct val="20000"/>
                  </a:spcBef>
                  <a:defRPr/>
                </a:pPr>
                <a:endParaRPr kumimoji="1" lang="zh-CN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18448" name="Text Box 16"/>
              <p:cNvSpPr txBox="1">
                <a:spLocks noChangeArrowheads="1"/>
              </p:cNvSpPr>
              <p:nvPr/>
            </p:nvSpPr>
            <p:spPr bwMode="auto">
              <a:xfrm>
                <a:off x="2971" y="3067"/>
                <a:ext cx="54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zh-CN" altLang="en-US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数组</a:t>
                </a:r>
                <a:r>
                  <a:rPr kumimoji="1" lang="en-US" altLang="zh-CN" sz="2000" b="1">
                    <a:solidFill>
                      <a:srgbClr val="3399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c</a:t>
                </a:r>
                <a:endPara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4357" name="Group 17"/>
            <p:cNvGrpSpPr/>
            <p:nvPr/>
          </p:nvGrpSpPr>
          <p:grpSpPr bwMode="auto">
            <a:xfrm>
              <a:off x="3957" y="1661"/>
              <a:ext cx="936" cy="2376"/>
              <a:chOff x="3957" y="1661"/>
              <a:chExt cx="936" cy="2376"/>
            </a:xfrm>
          </p:grpSpPr>
          <p:grpSp>
            <p:nvGrpSpPr>
              <p:cNvPr id="14358" name="Group 18"/>
              <p:cNvGrpSpPr/>
              <p:nvPr/>
            </p:nvGrpSpPr>
            <p:grpSpPr bwMode="auto">
              <a:xfrm>
                <a:off x="3957" y="1661"/>
                <a:ext cx="936" cy="2376"/>
                <a:chOff x="3957" y="1661"/>
                <a:chExt cx="936" cy="2376"/>
              </a:xfrm>
            </p:grpSpPr>
            <p:grpSp>
              <p:nvGrpSpPr>
                <p:cNvPr id="14363" name="Group 19"/>
                <p:cNvGrpSpPr/>
                <p:nvPr/>
              </p:nvGrpSpPr>
              <p:grpSpPr bwMode="auto">
                <a:xfrm>
                  <a:off x="3957" y="1661"/>
                  <a:ext cx="936" cy="2376"/>
                  <a:chOff x="4032" y="444"/>
                  <a:chExt cx="936" cy="2376"/>
                </a:xfrm>
              </p:grpSpPr>
              <p:sp>
                <p:nvSpPr>
                  <p:cNvPr id="14367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444"/>
                    <a:ext cx="936" cy="2376"/>
                  </a:xfrm>
                  <a:prstGeom prst="foldedCorner">
                    <a:avLst>
                      <a:gd name="adj" fmla="val 13745"/>
                    </a:avLst>
                  </a:prstGeom>
                  <a:solidFill>
                    <a:srgbClr val="CCFFFF"/>
                  </a:solidFill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p:spPr>
                <p:txBody>
                  <a:bodyPr wrap="none" lIns="90000" tIns="46800" rIns="90000" bIns="46800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algn="ctr"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kumimoji="1" lang="zh-CN" altLang="zh-CN" sz="240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4368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75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69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98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0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21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1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40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2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68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3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96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4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124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5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2352"/>
                    <a:ext cx="91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14376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440"/>
                    <a:ext cx="3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non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90000" tIns="46800" rIns="90000" bIns="46800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sp>
              <p:nvSpPr>
                <p:cNvPr id="1846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4056" y="2844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c[0]</a:t>
                  </a: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  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'a' 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6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4056" y="3078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c[1]</a:t>
                  </a: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  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'b' 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64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4056" y="3303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9933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c[2]</a:t>
                  </a: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  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'c' 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4359" name="Group 33"/>
              <p:cNvGrpSpPr/>
              <p:nvPr/>
            </p:nvGrpSpPr>
            <p:grpSpPr bwMode="auto">
              <a:xfrm>
                <a:off x="4023" y="1934"/>
                <a:ext cx="814" cy="701"/>
                <a:chOff x="4023" y="1934"/>
                <a:chExt cx="814" cy="701"/>
              </a:xfrm>
            </p:grpSpPr>
            <p:sp>
              <p:nvSpPr>
                <p:cNvPr id="18466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4023" y="1934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p[</a:t>
                  </a: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0]  </a:t>
                  </a: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2000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6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4035" y="2169"/>
                  <a:ext cx="7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p[1]  </a:t>
                  </a: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2001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468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4045" y="2385"/>
                  <a:ext cx="7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3333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p[2]  </a:t>
                  </a: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2002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8469" name="Group 37"/>
          <p:cNvGrpSpPr/>
          <p:nvPr/>
        </p:nvGrpSpPr>
        <p:grpSpPr bwMode="auto">
          <a:xfrm>
            <a:off x="7667625" y="3284538"/>
            <a:ext cx="433388" cy="1439862"/>
            <a:chOff x="4830" y="2069"/>
            <a:chExt cx="273" cy="907"/>
          </a:xfrm>
        </p:grpSpPr>
        <p:sp>
          <p:nvSpPr>
            <p:cNvPr id="14352" name="Line 38"/>
            <p:cNvSpPr>
              <a:spLocks noChangeShapeType="1"/>
            </p:cNvSpPr>
            <p:nvPr/>
          </p:nvSpPr>
          <p:spPr bwMode="auto">
            <a:xfrm>
              <a:off x="4830" y="2069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3" name="Line 39"/>
            <p:cNvSpPr>
              <a:spLocks noChangeShapeType="1"/>
            </p:cNvSpPr>
            <p:nvPr/>
          </p:nvSpPr>
          <p:spPr bwMode="auto">
            <a:xfrm>
              <a:off x="5103" y="2069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4" name="Line 40"/>
            <p:cNvSpPr>
              <a:spLocks noChangeShapeType="1"/>
            </p:cNvSpPr>
            <p:nvPr/>
          </p:nvSpPr>
          <p:spPr bwMode="auto">
            <a:xfrm flipH="1">
              <a:off x="4912" y="2967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473" name="Group 41"/>
          <p:cNvGrpSpPr/>
          <p:nvPr/>
        </p:nvGrpSpPr>
        <p:grpSpPr bwMode="auto">
          <a:xfrm>
            <a:off x="7640638" y="3671888"/>
            <a:ext cx="604837" cy="1439862"/>
            <a:chOff x="4830" y="2069"/>
            <a:chExt cx="273" cy="907"/>
          </a:xfrm>
        </p:grpSpPr>
        <p:sp>
          <p:nvSpPr>
            <p:cNvPr id="14349" name="Line 42"/>
            <p:cNvSpPr>
              <a:spLocks noChangeShapeType="1"/>
            </p:cNvSpPr>
            <p:nvPr/>
          </p:nvSpPr>
          <p:spPr bwMode="auto">
            <a:xfrm>
              <a:off x="4830" y="2069"/>
              <a:ext cx="27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0" name="Line 43"/>
            <p:cNvSpPr>
              <a:spLocks noChangeShapeType="1"/>
            </p:cNvSpPr>
            <p:nvPr/>
          </p:nvSpPr>
          <p:spPr bwMode="auto">
            <a:xfrm>
              <a:off x="5103" y="2069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51" name="Line 44"/>
            <p:cNvSpPr>
              <a:spLocks noChangeShapeType="1"/>
            </p:cNvSpPr>
            <p:nvPr/>
          </p:nvSpPr>
          <p:spPr bwMode="auto">
            <a:xfrm flipH="1">
              <a:off x="4912" y="2967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18477" name="Group 45"/>
          <p:cNvGrpSpPr/>
          <p:nvPr/>
        </p:nvGrpSpPr>
        <p:grpSpPr bwMode="auto">
          <a:xfrm>
            <a:off x="7642225" y="4044950"/>
            <a:ext cx="774700" cy="1439863"/>
            <a:chOff x="4814" y="2548"/>
            <a:chExt cx="488" cy="907"/>
          </a:xfrm>
        </p:grpSpPr>
        <p:sp>
          <p:nvSpPr>
            <p:cNvPr id="14346" name="Line 46"/>
            <p:cNvSpPr>
              <a:spLocks noChangeShapeType="1"/>
            </p:cNvSpPr>
            <p:nvPr/>
          </p:nvSpPr>
          <p:spPr bwMode="auto">
            <a:xfrm>
              <a:off x="4814" y="2548"/>
              <a:ext cx="4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7" name="Line 47"/>
            <p:cNvSpPr>
              <a:spLocks noChangeShapeType="1"/>
            </p:cNvSpPr>
            <p:nvPr/>
          </p:nvSpPr>
          <p:spPr bwMode="auto">
            <a:xfrm>
              <a:off x="5302" y="2548"/>
              <a:ext cx="0" cy="90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4348" name="Line 48"/>
            <p:cNvSpPr>
              <a:spLocks noChangeShapeType="1"/>
            </p:cNvSpPr>
            <p:nvPr/>
          </p:nvSpPr>
          <p:spPr bwMode="auto">
            <a:xfrm flipH="1">
              <a:off x="4916" y="3446"/>
              <a:ext cx="3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4345" name="Text Box 49" descr="信纸"/>
          <p:cNvSpPr txBox="1">
            <a:spLocks noChangeArrowheads="1"/>
          </p:cNvSpPr>
          <p:nvPr/>
        </p:nvSpPr>
        <p:spPr bwMode="auto">
          <a:xfrm>
            <a:off x="0" y="20638"/>
            <a:ext cx="5181600" cy="519112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指针数组</a:t>
            </a:r>
            <a:r>
              <a:rPr lang="en-US" altLang="zh-CN" sz="2800" b="1" dirty="0">
                <a:solidFill>
                  <a:srgbClr val="000000"/>
                </a:solidFill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</a:rPr>
              <a:t>元素为指针的数组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  <p:bldP spid="18436" grpId="0" animBg="1"/>
      <p:bldP spid="18437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2743200" y="914400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>
                <a:solidFill>
                  <a:srgbClr val="000000"/>
                </a:solidFill>
              </a:rPr>
              <a:t>指针和字符数组</a:t>
            </a:r>
            <a:endParaRPr lang="zh-CN" altLang="en-US" b="1">
              <a:solidFill>
                <a:srgbClr val="0000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286000" y="2414587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一、指向一维字符数组的指针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286000" y="3938587"/>
            <a:ext cx="5541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 dirty="0">
                <a:solidFill>
                  <a:srgbClr val="000000"/>
                </a:solidFill>
              </a:rPr>
              <a:t>二、用</a:t>
            </a:r>
            <a:r>
              <a:rPr lang="zh-CN" altLang="en-US" sz="2800" b="1" dirty="0">
                <a:solidFill>
                  <a:srgbClr val="FF0000"/>
                </a:solidFill>
              </a:rPr>
              <a:t>指针数组</a:t>
            </a:r>
            <a:r>
              <a:rPr lang="zh-CN" altLang="en-US" sz="2800" b="1" dirty="0">
                <a:solidFill>
                  <a:srgbClr val="000000"/>
                </a:solidFill>
              </a:rPr>
              <a:t>指向二维字符数组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0"/>
            <a:ext cx="482758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buFontTx/>
              <a:buNone/>
              <a:defRPr sz="2800" b="1">
                <a:solidFill>
                  <a:srgbClr val="000000"/>
                </a:solidFill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一、指向一维字符数组的指针</a:t>
            </a:r>
            <a:endParaRPr lang="zh-CN" altLang="en-US" dirty="0"/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52400" y="700088"/>
            <a:ext cx="37544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00"/>
                </a:solidFill>
              </a:rPr>
              <a:t>字符数组仍然是数组”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600200" y="1295400"/>
            <a:ext cx="594201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</a:rPr>
              <a:t>数组名是指向</a:t>
            </a:r>
            <a:r>
              <a:rPr lang="zh-CN" altLang="en-US" b="1">
                <a:solidFill>
                  <a:srgbClr val="FF0000"/>
                </a:solidFill>
              </a:rPr>
              <a:t>数组首地址</a:t>
            </a:r>
            <a:r>
              <a:rPr lang="zh-CN" altLang="en-US" b="1">
                <a:solidFill>
                  <a:srgbClr val="000000"/>
                </a:solidFill>
              </a:rPr>
              <a:t>的</a:t>
            </a:r>
            <a:r>
              <a:rPr lang="zh-CN" altLang="en-US" b="1">
                <a:solidFill>
                  <a:srgbClr val="FF0000"/>
                </a:solidFill>
              </a:rPr>
              <a:t>地址常量</a:t>
            </a:r>
            <a:endParaRPr lang="zh-CN" altLang="en-US" b="1">
              <a:solidFill>
                <a:srgbClr val="FF0000"/>
              </a:solidFill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</a:rPr>
              <a:t>数组元素的引用方法可用</a:t>
            </a:r>
            <a:r>
              <a:rPr lang="zh-CN" altLang="en-US" b="1">
                <a:solidFill>
                  <a:srgbClr val="FF0000"/>
                </a:solidFill>
              </a:rPr>
              <a:t>指针法和下标法</a:t>
            </a:r>
            <a:endParaRPr lang="zh-CN" altLang="en-US" b="1">
              <a:solidFill>
                <a:srgbClr val="FF0000"/>
              </a:solidFill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数组名</a:t>
            </a:r>
            <a:r>
              <a:rPr lang="zh-CN" altLang="en-US" b="1">
                <a:solidFill>
                  <a:srgbClr val="000000"/>
                </a:solidFill>
              </a:rPr>
              <a:t>作</a:t>
            </a:r>
            <a:r>
              <a:rPr lang="zh-CN" altLang="en-US" b="1">
                <a:solidFill>
                  <a:srgbClr val="FF0000"/>
                </a:solidFill>
              </a:rPr>
              <a:t>函数参数</a:t>
            </a:r>
            <a:r>
              <a:rPr lang="zh-CN" altLang="en-US" b="1">
                <a:solidFill>
                  <a:srgbClr val="000000"/>
                </a:solidFill>
              </a:rPr>
              <a:t>是</a:t>
            </a:r>
            <a:r>
              <a:rPr lang="zh-CN" altLang="en-US" b="1">
                <a:solidFill>
                  <a:srgbClr val="FF0000"/>
                </a:solidFill>
              </a:rPr>
              <a:t>地址传递</a:t>
            </a:r>
            <a:r>
              <a:rPr lang="zh-CN" altLang="en-US" b="1">
                <a:solidFill>
                  <a:srgbClr val="000000"/>
                </a:solidFill>
              </a:rPr>
              <a:t>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6200" y="3367088"/>
            <a:ext cx="911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</a:rPr>
              <a:t>“</a:t>
            </a:r>
            <a:r>
              <a:rPr lang="zh-CN" altLang="en-US" sz="2800" b="1">
                <a:solidFill>
                  <a:srgbClr val="000000"/>
                </a:solidFill>
              </a:rPr>
              <a:t>当字符数组里存放</a:t>
            </a:r>
            <a:r>
              <a:rPr lang="zh-CN" altLang="en-US" sz="2800" b="1">
                <a:solidFill>
                  <a:srgbClr val="FF0000"/>
                </a:solidFill>
              </a:rPr>
              <a:t>字符串</a:t>
            </a:r>
            <a:r>
              <a:rPr lang="zh-CN" altLang="en-US" sz="2800" b="1">
                <a:solidFill>
                  <a:srgbClr val="000000"/>
                </a:solidFill>
              </a:rPr>
              <a:t>时，和通常数组有点不一样了”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752600" y="4146550"/>
            <a:ext cx="41036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lvl="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</a:rPr>
              <a:t>存储格式：</a:t>
            </a:r>
            <a:r>
              <a:rPr lang="zh-CN" altLang="en-US" b="1">
                <a:solidFill>
                  <a:srgbClr val="FF0000"/>
                </a:solidFill>
                <a:latin typeface="楷体_GB2312" panose="02010609030101010101" pitchFamily="49" charset="-122"/>
              </a:rPr>
              <a:t>字符串结束标志</a:t>
            </a:r>
            <a:endParaRPr lang="zh-CN" altLang="en-US" b="1">
              <a:solidFill>
                <a:srgbClr val="FF0000"/>
              </a:solidFill>
              <a:latin typeface="楷体_GB2312" panose="02010609030101010101" pitchFamily="49" charset="-122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</a:rPr>
              <a:t>赋值方式与初始化</a:t>
            </a:r>
            <a:endParaRPr lang="zh-CN" altLang="en-US" b="1">
              <a:solidFill>
                <a:srgbClr val="000000"/>
              </a:solidFill>
              <a:latin typeface="楷体_GB2312" panose="02010609030101010101" pitchFamily="49" charset="-122"/>
            </a:endParaRPr>
          </a:p>
          <a:p>
            <a:pPr lvl="2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>
                <a:solidFill>
                  <a:srgbClr val="000000"/>
                </a:solidFill>
                <a:latin typeface="楷体_GB2312" panose="02010609030101010101" pitchFamily="49" charset="-122"/>
              </a:rPr>
              <a:t>输入输出方式：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pitchFamily="49" charset="-122"/>
              </a:rPr>
              <a:t>%s  %c</a:t>
            </a:r>
            <a:endParaRPr lang="en-US" altLang="zh-CN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nimBg="1"/>
      <p:bldP spid="9221" grpId="0"/>
      <p:bldP spid="92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533400" y="571984"/>
            <a:ext cx="71294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字符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指针数组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与字符串二维数组之间的区别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4" name="Rectangle 6" descr="信纸"/>
          <p:cNvSpPr>
            <a:spLocks noChangeArrowheads="1"/>
          </p:cNvSpPr>
          <p:nvPr/>
        </p:nvSpPr>
        <p:spPr bwMode="auto">
          <a:xfrm>
            <a:off x="838200" y="1065560"/>
            <a:ext cx="7505700" cy="19018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str[3][10] = {"Wuhan", "Beijing", "Shanghai"};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*pstr[3];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pstr[0] =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str[0];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pstr[1] =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str[1];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pstr[2] =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str[2];</a:t>
            </a: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7415" name="Group 7"/>
          <p:cNvGraphicFramePr>
            <a:graphicFrameLocks noGrp="1"/>
          </p:cNvGraphicFramePr>
          <p:nvPr>
            <p:ph sz="half" idx="1"/>
          </p:nvPr>
        </p:nvGraphicFramePr>
        <p:xfrm>
          <a:off x="636588" y="4410075"/>
          <a:ext cx="1449387" cy="1412876"/>
        </p:xfrm>
        <a:graphic>
          <a:graphicData uri="http://schemas.openxmlformats.org/drawingml/2006/table">
            <a:tbl>
              <a:tblPr/>
              <a:tblGrid>
                <a:gridCol w="1449387"/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pstr[0]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pstr[1]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pstr[2]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25" name="Group 17"/>
          <p:cNvGraphicFramePr>
            <a:graphicFrameLocks noGrp="1"/>
          </p:cNvGraphicFramePr>
          <p:nvPr>
            <p:ph sz="half" idx="2"/>
          </p:nvPr>
        </p:nvGraphicFramePr>
        <p:xfrm>
          <a:off x="3103563" y="4365625"/>
          <a:ext cx="5761037" cy="1325563"/>
        </p:xfrm>
        <a:graphic>
          <a:graphicData uri="http://schemas.openxmlformats.org/drawingml/2006/table">
            <a:tbl>
              <a:tblPr/>
              <a:tblGrid>
                <a:gridCol w="576262"/>
                <a:gridCol w="574675"/>
                <a:gridCol w="577850"/>
                <a:gridCol w="576263"/>
                <a:gridCol w="576262"/>
                <a:gridCol w="574675"/>
                <a:gridCol w="576263"/>
                <a:gridCol w="577850"/>
                <a:gridCol w="574675"/>
                <a:gridCol w="576262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'W'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'u'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'B'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'e'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'j'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'S'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</a:tbl>
          </a:graphicData>
        </a:graphic>
      </p:graphicFrame>
      <p:sp>
        <p:nvSpPr>
          <p:cNvPr id="17471" name="Line 63"/>
          <p:cNvSpPr>
            <a:spLocks noChangeShapeType="1"/>
          </p:cNvSpPr>
          <p:nvPr/>
        </p:nvSpPr>
        <p:spPr bwMode="auto">
          <a:xfrm>
            <a:off x="2125663" y="4519613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72" name="Line 64"/>
          <p:cNvSpPr>
            <a:spLocks noChangeShapeType="1"/>
          </p:cNvSpPr>
          <p:nvPr/>
        </p:nvSpPr>
        <p:spPr bwMode="auto">
          <a:xfrm>
            <a:off x="2127250" y="4978400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73" name="Line 65"/>
          <p:cNvSpPr>
            <a:spLocks noChangeShapeType="1"/>
          </p:cNvSpPr>
          <p:nvPr/>
        </p:nvSpPr>
        <p:spPr bwMode="auto">
          <a:xfrm>
            <a:off x="2128838" y="5451475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7474" name="Text Box 66"/>
          <p:cNvSpPr txBox="1">
            <a:spLocks noChangeArrowheads="1"/>
          </p:cNvSpPr>
          <p:nvPr/>
        </p:nvSpPr>
        <p:spPr bwMode="auto">
          <a:xfrm>
            <a:off x="755650" y="392906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75" name="Text Box 67"/>
          <p:cNvSpPr txBox="1">
            <a:spLocks noChangeArrowheads="1"/>
          </p:cNvSpPr>
          <p:nvPr/>
        </p:nvSpPr>
        <p:spPr bwMode="auto">
          <a:xfrm>
            <a:off x="3089275" y="3971925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76" name="AutoShape 68"/>
          <p:cNvSpPr>
            <a:spLocks noChangeArrowheads="1"/>
          </p:cNvSpPr>
          <p:nvPr/>
        </p:nvSpPr>
        <p:spPr bwMode="auto">
          <a:xfrm>
            <a:off x="4211638" y="3141663"/>
            <a:ext cx="2232025" cy="431800"/>
          </a:xfrm>
          <a:prstGeom prst="wedgeRoundRectCallout">
            <a:avLst>
              <a:gd name="adj1" fmla="val 42176"/>
              <a:gd name="adj2" fmla="val 24191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字符串结束标志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7477" name="AutoShape 69"/>
          <p:cNvSpPr>
            <a:spLocks noChangeArrowheads="1"/>
          </p:cNvSpPr>
          <p:nvPr/>
        </p:nvSpPr>
        <p:spPr bwMode="auto">
          <a:xfrm>
            <a:off x="6804025" y="3141663"/>
            <a:ext cx="1944688" cy="431800"/>
          </a:xfrm>
          <a:prstGeom prst="wedgeRoundRectCallout">
            <a:avLst>
              <a:gd name="adj1" fmla="val -11551"/>
              <a:gd name="adj2" fmla="val 24816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多余空位补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0" y="0"/>
            <a:ext cx="5594801" cy="52322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>
              <a:buFontTx/>
              <a:buNone/>
              <a:defRPr sz="2800" b="1">
                <a:solidFill>
                  <a:srgbClr val="000000"/>
                </a:solidFill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ea typeface="楷体_GB2312" panose="02010609030101010101" pitchFamily="49" charset="-122"/>
              </a:defRPr>
            </a:lvl9pPr>
          </a:lstStyle>
          <a:p>
            <a:r>
              <a:rPr lang="zh-CN" altLang="en-US" dirty="0"/>
              <a:t>二、用指针数组指向二维字符数组</a:t>
            </a:r>
            <a:endParaRPr lang="zh-CN" altLang="en-US" dirty="0"/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7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7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/>
      <p:bldP spid="17414" grpId="0" animBg="1"/>
      <p:bldP spid="17471" grpId="0" animBg="1"/>
      <p:bldP spid="17472" grpId="0" animBg="1"/>
      <p:bldP spid="17473" grpId="0" animBg="1"/>
      <p:bldP spid="17474" grpId="0"/>
      <p:bldP spid="17475" grpId="0"/>
      <p:bldP spid="17476" grpId="0" animBg="1"/>
      <p:bldP spid="17477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11188" y="260350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字符指针数组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时直接用字符串对其赋初始值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38" name="Rectangle 6" descr="信纸"/>
          <p:cNvSpPr>
            <a:spLocks noChangeArrowheads="1"/>
          </p:cNvSpPr>
          <p:nvPr/>
        </p:nvSpPr>
        <p:spPr bwMode="auto">
          <a:xfrm>
            <a:off x="827088" y="1263650"/>
            <a:ext cx="7489825" cy="4413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5715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*pstr[3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] = {"Wuhan", "Beijing", "Shanghai"};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8439" name="Group 7"/>
          <p:cNvGraphicFramePr>
            <a:graphicFrameLocks noGrp="1"/>
          </p:cNvGraphicFramePr>
          <p:nvPr>
            <p:ph sz="half" idx="1"/>
          </p:nvPr>
        </p:nvGraphicFramePr>
        <p:xfrm>
          <a:off x="636588" y="3811588"/>
          <a:ext cx="1449387" cy="1412876"/>
        </p:xfrm>
        <a:graphic>
          <a:graphicData uri="http://schemas.openxmlformats.org/drawingml/2006/table">
            <a:tbl>
              <a:tblPr/>
              <a:tblGrid>
                <a:gridCol w="1449387"/>
              </a:tblGrid>
              <a:tr h="442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pstr[0]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pstr[1]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8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pstr[2]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8449" name="Group 17"/>
          <p:cNvGraphicFramePr>
            <a:graphicFrameLocks noGrp="1"/>
          </p:cNvGraphicFramePr>
          <p:nvPr>
            <p:ph sz="half" idx="2"/>
          </p:nvPr>
        </p:nvGraphicFramePr>
        <p:xfrm>
          <a:off x="3103563" y="3736975"/>
          <a:ext cx="5761037" cy="1325563"/>
        </p:xfrm>
        <a:graphic>
          <a:graphicData uri="http://schemas.openxmlformats.org/drawingml/2006/table">
            <a:tbl>
              <a:tblPr/>
              <a:tblGrid>
                <a:gridCol w="576262"/>
                <a:gridCol w="574675"/>
                <a:gridCol w="577850"/>
                <a:gridCol w="576263"/>
                <a:gridCol w="576262"/>
                <a:gridCol w="574675"/>
                <a:gridCol w="533400"/>
                <a:gridCol w="620713"/>
                <a:gridCol w="574675"/>
                <a:gridCol w="576262"/>
              </a:tblGrid>
              <a:tr h="412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'W'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'u'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 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'B'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'e'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'j'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</a:tr>
              <a:tr h="4556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'S'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'n'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'h'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'a'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'i'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2125663" y="3890963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>
            <a:off x="2127250" y="4349750"/>
            <a:ext cx="9350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2128838" y="4822825"/>
            <a:ext cx="9350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755650" y="3300413"/>
            <a:ext cx="1008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510" name="Text Box 78"/>
          <p:cNvSpPr txBox="1">
            <a:spLocks noChangeArrowheads="1"/>
          </p:cNvSpPr>
          <p:nvPr/>
        </p:nvSpPr>
        <p:spPr bwMode="auto">
          <a:xfrm>
            <a:off x="3089275" y="3343275"/>
            <a:ext cx="93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511" name="AutoShape 79"/>
          <p:cNvSpPr>
            <a:spLocks noChangeArrowheads="1"/>
          </p:cNvSpPr>
          <p:nvPr/>
        </p:nvSpPr>
        <p:spPr bwMode="auto">
          <a:xfrm>
            <a:off x="4211638" y="2513013"/>
            <a:ext cx="2232025" cy="431800"/>
          </a:xfrm>
          <a:prstGeom prst="wedgeRoundRectCallout">
            <a:avLst>
              <a:gd name="adj1" fmla="val 42176"/>
              <a:gd name="adj2" fmla="val 24191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字符串结束标志</a:t>
            </a:r>
            <a:endParaRPr kumimoji="1" lang="zh-CN" altLang="en-US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8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8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18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 animBg="1"/>
      <p:bldP spid="18506" grpId="0" animBg="1"/>
      <p:bldP spid="18507" grpId="0" animBg="1"/>
      <p:bldP spid="18508" grpId="0" animBg="1"/>
      <p:bldP spid="18509" grpId="0"/>
      <p:bldP spid="18510" grpId="0"/>
      <p:bldP spid="185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735013" y="2143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zh-CN" sz="240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15900" y="676275"/>
            <a:ext cx="5580063" cy="5632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main()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to[]);</a:t>
            </a:r>
            <a:endParaRPr kumimoji="1" lang="en-US" altLang="zh-CN" sz="2400" b="1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a[]="I am a teacher.";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b[]="You are a student.";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printf("\ncopy string a to string b:\n");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copy_string(a,b);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int i=0;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while(from[i]!='\0')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{to[i]=from[i]; i++;}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to[i]='\0';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460" name="Rectangle 38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249238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复制字符串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程序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1</a:t>
            </a:r>
            <a:endParaRPr lang="en-US" altLang="zh-CN" sz="360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251945" name="Picture 4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745" y="4668814"/>
            <a:ext cx="2627312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2135" name="Group 231"/>
          <p:cNvGraphicFramePr>
            <a:graphicFrameLocks noGrp="1"/>
          </p:cNvGraphicFramePr>
          <p:nvPr/>
        </p:nvGraphicFramePr>
        <p:xfrm>
          <a:off x="6516688" y="1196975"/>
          <a:ext cx="431800" cy="438944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136" name="Group 232"/>
          <p:cNvGraphicFramePr>
            <a:graphicFrameLocks noGrp="1"/>
          </p:cNvGraphicFramePr>
          <p:nvPr/>
        </p:nvGraphicFramePr>
        <p:xfrm>
          <a:off x="7740650" y="11969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Y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2137" name="Group 233"/>
          <p:cNvGraphicFramePr>
            <a:graphicFrameLocks noGrp="1"/>
          </p:cNvGraphicFramePr>
          <p:nvPr/>
        </p:nvGraphicFramePr>
        <p:xfrm>
          <a:off x="8712200" y="11969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282"/>
          <p:cNvGrpSpPr/>
          <p:nvPr/>
        </p:nvGrpSpPr>
        <p:grpSpPr bwMode="auto">
          <a:xfrm>
            <a:off x="5795963" y="835025"/>
            <a:ext cx="719137" cy="400050"/>
            <a:chOff x="3651" y="526"/>
            <a:chExt cx="453" cy="252"/>
          </a:xfrm>
        </p:grpSpPr>
        <p:sp>
          <p:nvSpPr>
            <p:cNvPr id="19591" name="Line 275"/>
            <p:cNvSpPr>
              <a:spLocks noChangeShapeType="1"/>
            </p:cNvSpPr>
            <p:nvPr/>
          </p:nvSpPr>
          <p:spPr bwMode="auto">
            <a:xfrm>
              <a:off x="3651" y="754"/>
              <a:ext cx="45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92" name="Text Box 277"/>
            <p:cNvSpPr txBox="1">
              <a:spLocks noChangeArrowheads="1"/>
            </p:cNvSpPr>
            <p:nvPr/>
          </p:nvSpPr>
          <p:spPr bwMode="auto">
            <a:xfrm>
              <a:off x="3766" y="526"/>
              <a:ext cx="1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2183" name="Text Box 279"/>
          <p:cNvSpPr txBox="1">
            <a:spLocks noChangeArrowheads="1"/>
          </p:cNvSpPr>
          <p:nvPr/>
        </p:nvSpPr>
        <p:spPr bwMode="auto">
          <a:xfrm>
            <a:off x="6588125" y="811213"/>
            <a:ext cx="33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185" name="Text Box 281"/>
          <p:cNvSpPr txBox="1">
            <a:spLocks noChangeArrowheads="1"/>
          </p:cNvSpPr>
          <p:nvPr/>
        </p:nvSpPr>
        <p:spPr bwMode="auto">
          <a:xfrm>
            <a:off x="7740650" y="836613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Group 285"/>
          <p:cNvGrpSpPr/>
          <p:nvPr/>
        </p:nvGrpSpPr>
        <p:grpSpPr bwMode="auto">
          <a:xfrm>
            <a:off x="7019925" y="836613"/>
            <a:ext cx="719138" cy="396875"/>
            <a:chOff x="4422" y="527"/>
            <a:chExt cx="453" cy="250"/>
          </a:xfrm>
        </p:grpSpPr>
        <p:sp>
          <p:nvSpPr>
            <p:cNvPr id="19589" name="Line 283"/>
            <p:cNvSpPr>
              <a:spLocks noChangeShapeType="1"/>
            </p:cNvSpPr>
            <p:nvPr/>
          </p:nvSpPr>
          <p:spPr bwMode="auto">
            <a:xfrm>
              <a:off x="4422" y="754"/>
              <a:ext cx="45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90" name="Text Box 284"/>
            <p:cNvSpPr txBox="1">
              <a:spLocks noChangeArrowheads="1"/>
            </p:cNvSpPr>
            <p:nvPr/>
          </p:nvSpPr>
          <p:spPr bwMode="auto">
            <a:xfrm>
              <a:off x="4558" y="5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2190" name="Text Box 286"/>
          <p:cNvSpPr txBox="1">
            <a:spLocks noChangeArrowheads="1"/>
          </p:cNvSpPr>
          <p:nvPr/>
        </p:nvSpPr>
        <p:spPr bwMode="auto">
          <a:xfrm>
            <a:off x="5805488" y="11255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191" name="Text Box 287"/>
          <p:cNvSpPr txBox="1">
            <a:spLocks noChangeArrowheads="1"/>
          </p:cNvSpPr>
          <p:nvPr/>
        </p:nvSpPr>
        <p:spPr bwMode="auto">
          <a:xfrm>
            <a:off x="7158038" y="1125538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endParaRPr lang="en-US" altLang="zh-CN" sz="18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19588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E789690-8C4D-4502-8B7D-CEABCF0C20E0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2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2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2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2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2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2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2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2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2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2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1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 animBg="1"/>
      <p:bldP spid="252183" grpId="0"/>
      <p:bldP spid="252185" grpId="0"/>
      <p:bldP spid="252190" grpId="0"/>
      <p:bldP spid="2521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Text Box 3"/>
          <p:cNvSpPr txBox="1">
            <a:spLocks noChangeArrowheads="1"/>
          </p:cNvSpPr>
          <p:nvPr/>
        </p:nvSpPr>
        <p:spPr bwMode="auto">
          <a:xfrm>
            <a:off x="-3175" y="719138"/>
            <a:ext cx="5580063" cy="6002337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main()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to[]);</a:t>
            </a:r>
            <a:endParaRPr kumimoji="1" lang="en-US" altLang="zh-CN" sz="2400" b="1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a[]="I am a teacher.";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b[]="You are a student.";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char *from=a,*to=b;</a:t>
            </a:r>
            <a:endParaRPr kumimoji="1" lang="en-US" altLang="zh-CN" sz="24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printf("\ncopy string a to string b:\n");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copy_string(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,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int i=0;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while(from[i]!='\0')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{to[i]=from[i]; i++;}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to[i]='\0';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249238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复制字符串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程序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2</a:t>
            </a:r>
            <a:endParaRPr lang="en-US" altLang="zh-CN" sz="360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254982" name="Group 6"/>
          <p:cNvGraphicFramePr>
            <a:graphicFrameLocks noGrp="1"/>
          </p:cNvGraphicFramePr>
          <p:nvPr/>
        </p:nvGraphicFramePr>
        <p:xfrm>
          <a:off x="6445250" y="1412875"/>
          <a:ext cx="431800" cy="438944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018" name="Group 42"/>
          <p:cNvGraphicFramePr>
            <a:graphicFrameLocks noGrp="1"/>
          </p:cNvGraphicFramePr>
          <p:nvPr/>
        </p:nvGraphicFramePr>
        <p:xfrm>
          <a:off x="7669213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Y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5060" name="Group 84"/>
          <p:cNvGraphicFramePr>
            <a:graphicFrameLocks noGrp="1"/>
          </p:cNvGraphicFramePr>
          <p:nvPr/>
        </p:nvGraphicFramePr>
        <p:xfrm>
          <a:off x="8640763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6"/>
          <p:cNvGrpSpPr/>
          <p:nvPr/>
        </p:nvGrpSpPr>
        <p:grpSpPr bwMode="auto">
          <a:xfrm>
            <a:off x="5724525" y="1050925"/>
            <a:ext cx="719138" cy="400050"/>
            <a:chOff x="3651" y="526"/>
            <a:chExt cx="453" cy="252"/>
          </a:xfrm>
        </p:grpSpPr>
        <p:sp>
          <p:nvSpPr>
            <p:cNvPr id="20613" name="Line 127"/>
            <p:cNvSpPr>
              <a:spLocks noChangeShapeType="1"/>
            </p:cNvSpPr>
            <p:nvPr/>
          </p:nvSpPr>
          <p:spPr bwMode="auto">
            <a:xfrm>
              <a:off x="3651" y="754"/>
              <a:ext cx="45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614" name="Text Box 128"/>
            <p:cNvSpPr txBox="1">
              <a:spLocks noChangeArrowheads="1"/>
            </p:cNvSpPr>
            <p:nvPr/>
          </p:nvSpPr>
          <p:spPr bwMode="auto">
            <a:xfrm>
              <a:off x="3766" y="526"/>
              <a:ext cx="1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5105" name="Text Box 129"/>
          <p:cNvSpPr txBox="1">
            <a:spLocks noChangeArrowheads="1"/>
          </p:cNvSpPr>
          <p:nvPr/>
        </p:nvSpPr>
        <p:spPr bwMode="auto">
          <a:xfrm>
            <a:off x="6516688" y="1027113"/>
            <a:ext cx="33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5106" name="Text Box 130"/>
          <p:cNvSpPr txBox="1">
            <a:spLocks noChangeArrowheads="1"/>
          </p:cNvSpPr>
          <p:nvPr/>
        </p:nvSpPr>
        <p:spPr bwMode="auto">
          <a:xfrm>
            <a:off x="7669213" y="1052513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Group 131"/>
          <p:cNvGrpSpPr/>
          <p:nvPr/>
        </p:nvGrpSpPr>
        <p:grpSpPr bwMode="auto">
          <a:xfrm>
            <a:off x="6948488" y="1052513"/>
            <a:ext cx="719137" cy="396875"/>
            <a:chOff x="4422" y="527"/>
            <a:chExt cx="453" cy="250"/>
          </a:xfrm>
        </p:grpSpPr>
        <p:sp>
          <p:nvSpPr>
            <p:cNvPr id="20611" name="Line 132"/>
            <p:cNvSpPr>
              <a:spLocks noChangeShapeType="1"/>
            </p:cNvSpPr>
            <p:nvPr/>
          </p:nvSpPr>
          <p:spPr bwMode="auto">
            <a:xfrm>
              <a:off x="4422" y="754"/>
              <a:ext cx="45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0612" name="Text Box 133"/>
            <p:cNvSpPr txBox="1">
              <a:spLocks noChangeArrowheads="1"/>
            </p:cNvSpPr>
            <p:nvPr/>
          </p:nvSpPr>
          <p:spPr bwMode="auto">
            <a:xfrm>
              <a:off x="4558" y="5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5110" name="Text Box 134"/>
          <p:cNvSpPr txBox="1">
            <a:spLocks noChangeArrowheads="1"/>
          </p:cNvSpPr>
          <p:nvPr/>
        </p:nvSpPr>
        <p:spPr bwMode="auto">
          <a:xfrm>
            <a:off x="5734050" y="13414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5111" name="Text Box 135"/>
          <p:cNvSpPr txBox="1">
            <a:spLocks noChangeArrowheads="1"/>
          </p:cNvSpPr>
          <p:nvPr/>
        </p:nvSpPr>
        <p:spPr bwMode="auto">
          <a:xfrm>
            <a:off x="7086600" y="1341438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endParaRPr lang="en-US" altLang="zh-CN" sz="18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061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07F4532B-25FA-4EEB-A3EB-FAADAD06384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4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5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5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5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5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5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5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5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nimBg="1"/>
      <p:bldP spid="255105" grpId="0"/>
      <p:bldP spid="255106" grpId="0"/>
      <p:bldP spid="255110" grpId="0"/>
      <p:bldP spid="255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136408"/>
            <a:ext cx="8939283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数字黑洞问题：</a:t>
            </a:r>
            <a:r>
              <a:rPr lang="zh-CN" altLang="en-US" sz="2400" dirty="0"/>
              <a:t>如果对于任意一个自然数</a:t>
            </a:r>
            <a:r>
              <a:rPr lang="en-US" altLang="zh-CN" sz="2400" dirty="0"/>
              <a:t>n</a:t>
            </a:r>
            <a:r>
              <a:rPr lang="zh-CN" altLang="en-US" sz="2400" dirty="0"/>
              <a:t>，如果是</a:t>
            </a:r>
            <a:r>
              <a:rPr lang="zh-CN" altLang="en-US" sz="2400" b="1" dirty="0"/>
              <a:t>偶数</a:t>
            </a:r>
            <a:r>
              <a:rPr lang="zh-CN" altLang="en-US" sz="2400" dirty="0"/>
              <a:t>就对它</a:t>
            </a:r>
            <a:r>
              <a:rPr lang="zh-CN" altLang="en-US" sz="2400" b="1" dirty="0"/>
              <a:t>除以二</a:t>
            </a:r>
            <a:r>
              <a:rPr lang="zh-CN" altLang="en-US" sz="2400" dirty="0"/>
              <a:t>，如果是</a:t>
            </a:r>
            <a:r>
              <a:rPr lang="zh-CN" altLang="en-US" sz="2400" b="1" dirty="0"/>
              <a:t>奇数</a:t>
            </a:r>
            <a:r>
              <a:rPr lang="zh-CN" altLang="en-US" sz="2400" dirty="0"/>
              <a:t>就对它</a:t>
            </a:r>
            <a:r>
              <a:rPr lang="zh-CN" altLang="en-US" sz="2400" b="1" dirty="0"/>
              <a:t>乘三加一</a:t>
            </a:r>
            <a:r>
              <a:rPr lang="zh-CN" altLang="en-US" sz="2400" dirty="0"/>
              <a:t>，一直这样循环下去，最后会在</a:t>
            </a:r>
            <a:r>
              <a:rPr lang="zh-CN" altLang="en-US" sz="2400" b="1" dirty="0"/>
              <a:t>某一次循环得到</a:t>
            </a:r>
            <a:r>
              <a:rPr lang="en-US" altLang="zh-CN" sz="2400" b="1" dirty="0"/>
              <a:t>1</a:t>
            </a:r>
            <a:r>
              <a:rPr lang="zh-CN" altLang="en-US" sz="2400" dirty="0"/>
              <a:t>。输入：自然数</a:t>
            </a:r>
            <a:r>
              <a:rPr lang="en-US" altLang="zh-CN" sz="2400" dirty="0"/>
              <a:t>n</a:t>
            </a:r>
            <a:r>
              <a:rPr lang="zh-CN" altLang="en-US" sz="2400" dirty="0"/>
              <a:t>（</a:t>
            </a:r>
            <a:r>
              <a:rPr lang="en-US" altLang="zh-CN" sz="2400" dirty="0"/>
              <a:t>n&gt;0</a:t>
            </a:r>
            <a:r>
              <a:rPr lang="zh-CN" altLang="en-US" sz="2400" dirty="0"/>
              <a:t>） 输出</a:t>
            </a:r>
            <a:r>
              <a:rPr lang="en-US" altLang="zh-CN" sz="2400" dirty="0"/>
              <a:t>: </a:t>
            </a:r>
            <a:r>
              <a:rPr lang="zh-CN" altLang="en-US" sz="2400" dirty="0"/>
              <a:t>对于自然数</a:t>
            </a:r>
            <a:r>
              <a:rPr lang="en-US" altLang="zh-CN" sz="2400" dirty="0"/>
              <a:t>n</a:t>
            </a:r>
            <a:r>
              <a:rPr lang="zh-CN" altLang="en-US" sz="2400" dirty="0"/>
              <a:t>从</a:t>
            </a:r>
            <a:r>
              <a:rPr lang="en-US" altLang="zh-CN" sz="2400" dirty="0"/>
              <a:t>n</a:t>
            </a:r>
            <a:r>
              <a:rPr lang="zh-CN" altLang="en-US" sz="2400" dirty="0"/>
              <a:t>到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zh-CN" altLang="en-US" sz="2400" b="1" dirty="0"/>
              <a:t>循环次数</a:t>
            </a:r>
            <a:r>
              <a:rPr lang="en-US" altLang="zh-CN" sz="2400" b="1" dirty="0"/>
              <a:t>m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228600" y="21889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804420" y="225584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数据结构：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630120" y="225050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804420" y="418633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函数原型：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731555" y="4228566"/>
            <a:ext cx="2848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 </a:t>
            </a:r>
            <a:r>
              <a:rPr lang="en-US" altLang="zh-CN" sz="2400" b="1" dirty="0" err="1"/>
              <a:t>Blackhole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804420" y="504336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算法思路：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3724929" y="5042029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循环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4717299" y="504209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循环次数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804420" y="285050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函数形参：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656624" y="2831351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804420" y="3428418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函数返回值：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733800" y="3453293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590351" y="5074736"/>
            <a:ext cx="1233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不确定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/>
      <p:bldP spid="17" grpId="0"/>
      <p:bldP spid="12" grpId="0"/>
      <p:bldP spid="13" grpId="0"/>
      <p:bldP spid="14" grpId="0"/>
      <p:bldP spid="15" grpId="0"/>
      <p:bldP spid="16" grpId="0"/>
      <p:bldP spid="18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144463" y="765175"/>
            <a:ext cx="5580062" cy="5632450"/>
          </a:xfrm>
          <a:prstGeom prst="rect">
            <a:avLst/>
          </a:prstGeom>
          <a:solidFill>
            <a:schemeClr val="bg1"/>
          </a:solidFill>
          <a:ln w="38100">
            <a:solidFill>
              <a:srgbClr val="008000"/>
            </a:solidFill>
            <a:miter lim="800000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main()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B05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*from, char *to);</a:t>
            </a:r>
            <a:endParaRPr kumimoji="1" lang="en-US" altLang="zh-CN" sz="2400" b="1">
              <a:solidFill>
                <a:srgbClr val="00B05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*a="I am a teacher.";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char b[]="You are a student.";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char *p=b;</a:t>
            </a:r>
            <a:endParaRPr kumimoji="1" lang="en-US" altLang="zh-CN" sz="24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printf("\ncopy string a to string b:\n");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copy_string(a,p);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printf("string a=%s\nstring b=%s\n",a,b);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*from, char *to)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for(;*from!=‘\0’;from++,to++)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{*to=*from;}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*to='\0';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4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507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249238"/>
          </a:xfrm>
        </p:spPr>
        <p:txBody>
          <a:bodyPr/>
          <a:lstStyle/>
          <a:p>
            <a:pPr eaLnBrk="1" hangingPunct="1"/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复制字符串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-</a:t>
            </a:r>
            <a:r>
              <a:rPr lang="zh-CN" altLang="en-US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程序</a:t>
            </a:r>
            <a:r>
              <a:rPr lang="en-US" altLang="zh-CN" sz="3600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3</a:t>
            </a:r>
            <a:endParaRPr lang="en-US" altLang="zh-CN" sz="3600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253958" name="Group 6"/>
          <p:cNvGraphicFramePr>
            <a:graphicFrameLocks noGrp="1"/>
          </p:cNvGraphicFramePr>
          <p:nvPr/>
        </p:nvGraphicFramePr>
        <p:xfrm>
          <a:off x="6408738" y="1412875"/>
          <a:ext cx="431800" cy="438944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3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3994" name="Group 42"/>
          <p:cNvGraphicFramePr>
            <a:graphicFrameLocks noGrp="1"/>
          </p:cNvGraphicFramePr>
          <p:nvPr/>
        </p:nvGraphicFramePr>
        <p:xfrm>
          <a:off x="7632700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Y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o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s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u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d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n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4036" name="Group 84"/>
          <p:cNvGraphicFramePr>
            <a:graphicFrameLocks noGrp="1"/>
          </p:cNvGraphicFramePr>
          <p:nvPr/>
        </p:nvGraphicFramePr>
        <p:xfrm>
          <a:off x="8604250" y="1412875"/>
          <a:ext cx="431800" cy="5240720"/>
        </p:xfrm>
        <a:graphic>
          <a:graphicData uri="http://schemas.openxmlformats.org/drawingml/2006/table">
            <a:tbl>
              <a:tblPr/>
              <a:tblGrid>
                <a:gridCol w="431800"/>
              </a:tblGrid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I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m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a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c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h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e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r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031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t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.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742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39966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imes New Roman" panose="02020603050405020304" pitchFamily="18" charset="0"/>
                          <a:ea typeface="黑体" panose="02010600030101010101" pitchFamily="2" charset="-122"/>
                        </a:rPr>
                        <a:t>\0</a:t>
                      </a:r>
                      <a:endParaRPr kumimoji="0" lang="en-US" altLang="zh-CN" sz="1200" b="1" i="0" u="none" strike="noStrike" cap="none" normalizeH="0" baseline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imes New Roman" panose="02020603050405020304" pitchFamily="18" charset="0"/>
                        <a:ea typeface="黑体" panose="02010600030101010101" pitchFamily="2" charset="-122"/>
                      </a:endParaRP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" name="Group 126"/>
          <p:cNvGrpSpPr/>
          <p:nvPr/>
        </p:nvGrpSpPr>
        <p:grpSpPr bwMode="auto">
          <a:xfrm>
            <a:off x="5688013" y="1050925"/>
            <a:ext cx="719137" cy="400050"/>
            <a:chOff x="3651" y="526"/>
            <a:chExt cx="453" cy="252"/>
          </a:xfrm>
        </p:grpSpPr>
        <p:sp>
          <p:nvSpPr>
            <p:cNvPr id="21638" name="Line 127"/>
            <p:cNvSpPr>
              <a:spLocks noChangeShapeType="1"/>
            </p:cNvSpPr>
            <p:nvPr/>
          </p:nvSpPr>
          <p:spPr bwMode="auto">
            <a:xfrm>
              <a:off x="3651" y="754"/>
              <a:ext cx="453" cy="0"/>
            </a:xfrm>
            <a:prstGeom prst="line">
              <a:avLst/>
            </a:prstGeom>
            <a:noFill/>
            <a:ln w="28575">
              <a:solidFill>
                <a:srgbClr val="00008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39" name="Text Box 128"/>
            <p:cNvSpPr txBox="1">
              <a:spLocks noChangeArrowheads="1"/>
            </p:cNvSpPr>
            <p:nvPr/>
          </p:nvSpPr>
          <p:spPr bwMode="auto">
            <a:xfrm>
              <a:off x="3766" y="526"/>
              <a:ext cx="1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a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4081" name="Text Box 129"/>
          <p:cNvSpPr txBox="1">
            <a:spLocks noChangeArrowheads="1"/>
          </p:cNvSpPr>
          <p:nvPr/>
        </p:nvSpPr>
        <p:spPr bwMode="auto">
          <a:xfrm>
            <a:off x="6480175" y="1027113"/>
            <a:ext cx="33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4082" name="Text Box 130"/>
          <p:cNvSpPr txBox="1">
            <a:spLocks noChangeArrowheads="1"/>
          </p:cNvSpPr>
          <p:nvPr/>
        </p:nvSpPr>
        <p:spPr bwMode="auto">
          <a:xfrm>
            <a:off x="7632700" y="1052513"/>
            <a:ext cx="349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4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b</a:t>
            </a:r>
            <a:endParaRPr lang="en-US" altLang="zh-CN" sz="2400" b="1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grpSp>
        <p:nvGrpSpPr>
          <p:cNvPr id="3" name="Group 131"/>
          <p:cNvGrpSpPr/>
          <p:nvPr/>
        </p:nvGrpSpPr>
        <p:grpSpPr bwMode="auto">
          <a:xfrm>
            <a:off x="6911975" y="1052513"/>
            <a:ext cx="719138" cy="396875"/>
            <a:chOff x="4422" y="527"/>
            <a:chExt cx="453" cy="250"/>
          </a:xfrm>
        </p:grpSpPr>
        <p:sp>
          <p:nvSpPr>
            <p:cNvPr id="21636" name="Line 132"/>
            <p:cNvSpPr>
              <a:spLocks noChangeShapeType="1"/>
            </p:cNvSpPr>
            <p:nvPr/>
          </p:nvSpPr>
          <p:spPr bwMode="auto">
            <a:xfrm>
              <a:off x="4422" y="754"/>
              <a:ext cx="453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637" name="Text Box 133"/>
            <p:cNvSpPr txBox="1">
              <a:spLocks noChangeArrowheads="1"/>
            </p:cNvSpPr>
            <p:nvPr/>
          </p:nvSpPr>
          <p:spPr bwMode="auto">
            <a:xfrm>
              <a:off x="4558" y="52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2000" b="1">
                  <a:solidFill>
                    <a:srgbClr val="000000"/>
                  </a:solidFill>
                  <a:latin typeface="Calibri" panose="020F0502020204030204" pitchFamily="34" charset="0"/>
                  <a:ea typeface="华文楷体" panose="02010600040101010101" pitchFamily="2" charset="-122"/>
                </a:rPr>
                <a:t>b</a:t>
              </a:r>
              <a:endParaRPr lang="en-US" altLang="zh-CN" sz="2000" b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endParaRPr>
            </a:p>
          </p:txBody>
        </p:sp>
      </p:grpSp>
      <p:sp>
        <p:nvSpPr>
          <p:cNvPr id="254086" name="Text Box 134"/>
          <p:cNvSpPr txBox="1">
            <a:spLocks noChangeArrowheads="1"/>
          </p:cNvSpPr>
          <p:nvPr/>
        </p:nvSpPr>
        <p:spPr bwMode="auto">
          <a:xfrm>
            <a:off x="5697538" y="1341438"/>
            <a:ext cx="647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from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4087" name="Text Box 135"/>
          <p:cNvSpPr txBox="1">
            <a:spLocks noChangeArrowheads="1"/>
          </p:cNvSpPr>
          <p:nvPr/>
        </p:nvSpPr>
        <p:spPr bwMode="auto">
          <a:xfrm>
            <a:off x="7050088" y="1341438"/>
            <a:ext cx="387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to</a:t>
            </a:r>
            <a:endParaRPr lang="en-US" altLang="zh-CN" sz="18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4088" name="Text Box 136"/>
          <p:cNvSpPr txBox="1">
            <a:spLocks noChangeArrowheads="1"/>
          </p:cNvSpPr>
          <p:nvPr/>
        </p:nvSpPr>
        <p:spPr bwMode="auto">
          <a:xfrm>
            <a:off x="5651500" y="1052513"/>
            <a:ext cx="368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p,</a:t>
            </a:r>
            <a:endParaRPr lang="en-US" altLang="zh-CN" sz="18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163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62038325-3E42-490F-A838-A0130300C872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4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4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3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4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4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5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4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4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5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5" grpId="0" animBg="1"/>
      <p:bldP spid="254081" grpId="0"/>
      <p:bldP spid="254082" grpId="0"/>
      <p:bldP spid="254086" grpId="0"/>
      <p:bldP spid="254087" grpId="0"/>
      <p:bldP spid="2540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260350"/>
            <a:ext cx="8229600" cy="504825"/>
          </a:xfrm>
        </p:spPr>
        <p:txBody>
          <a:bodyPr/>
          <a:lstStyle/>
          <a:p>
            <a:pPr eaLnBrk="1" hangingPunct="1"/>
            <a:r>
              <a:rPr lang="zh-CN" altLang="en-US" sz="36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我变，我变，我变变变</a:t>
            </a:r>
            <a:endParaRPr lang="zh-CN" altLang="en-US" sz="36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5" name="Text Box 7"/>
          <p:cNvSpPr txBox="1">
            <a:spLocks noChangeArrowheads="1"/>
          </p:cNvSpPr>
          <p:nvPr/>
        </p:nvSpPr>
        <p:spPr bwMode="auto">
          <a:xfrm>
            <a:off x="179388" y="4724400"/>
            <a:ext cx="4318000" cy="43497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while((*to++=*from++)!='\0');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6" name="Text Box 8"/>
          <p:cNvSpPr txBox="1">
            <a:spLocks noChangeArrowheads="1"/>
          </p:cNvSpPr>
          <p:nvPr/>
        </p:nvSpPr>
        <p:spPr bwMode="auto">
          <a:xfrm>
            <a:off x="4643438" y="4364038"/>
            <a:ext cx="4318000" cy="195897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char * p1, *p2;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p1=from; p2=to;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while((*p2++=*p1++)!='\0');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8" name="Text Box 10"/>
          <p:cNvSpPr txBox="1">
            <a:spLocks noChangeArrowheads="1"/>
          </p:cNvSpPr>
          <p:nvPr/>
        </p:nvSpPr>
        <p:spPr bwMode="auto">
          <a:xfrm>
            <a:off x="4646613" y="908050"/>
            <a:ext cx="4318000" cy="1044575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while(*from!='\0')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*to++=*from++;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*to='\0';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31" name="Text Box 3"/>
          <p:cNvSpPr txBox="1">
            <a:spLocks noChangeArrowheads="1"/>
          </p:cNvSpPr>
          <p:nvPr/>
        </p:nvSpPr>
        <p:spPr bwMode="auto">
          <a:xfrm>
            <a:off x="179388" y="2997200"/>
            <a:ext cx="4318000" cy="1604963"/>
          </a:xfrm>
          <a:prstGeom prst="rect">
            <a:avLst/>
          </a:prstGeom>
          <a:solidFill>
            <a:schemeClr val="bg1"/>
          </a:solidFill>
          <a:ln w="38100">
            <a:solidFill>
              <a:srgbClr val="00206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*from, char *to)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while((*to=*from)!='\0')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{to++; from++;}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0" name="Text Box 12"/>
          <p:cNvSpPr txBox="1">
            <a:spLocks noChangeArrowheads="1"/>
          </p:cNvSpPr>
          <p:nvPr/>
        </p:nvSpPr>
        <p:spPr bwMode="auto">
          <a:xfrm>
            <a:off x="4643438" y="2060575"/>
            <a:ext cx="4318000" cy="1044575"/>
          </a:xfrm>
          <a:prstGeom prst="rect">
            <a:avLst/>
          </a:prstGeom>
          <a:solidFill>
            <a:srgbClr val="7030A0"/>
          </a:solidFill>
          <a:ln w="38100">
            <a:solidFill>
              <a:srgbClr val="7030A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while(*from)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*to++=*from++;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*to='\0';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1" name="Text Box 13"/>
          <p:cNvSpPr txBox="1">
            <a:spLocks noChangeArrowheads="1"/>
          </p:cNvSpPr>
          <p:nvPr/>
        </p:nvSpPr>
        <p:spPr bwMode="auto">
          <a:xfrm>
            <a:off x="179388" y="5300663"/>
            <a:ext cx="4318000" cy="434975"/>
          </a:xfrm>
          <a:prstGeom prst="rect">
            <a:avLst/>
          </a:prstGeom>
          <a:solidFill>
            <a:srgbClr val="0070C0"/>
          </a:solidFill>
          <a:ln w="38100">
            <a:solidFill>
              <a:srgbClr val="0070C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while(*to++=*from++);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3" name="Text Box 15"/>
          <p:cNvSpPr txBox="1">
            <a:spLocks noChangeArrowheads="1"/>
          </p:cNvSpPr>
          <p:nvPr/>
        </p:nvSpPr>
        <p:spPr bwMode="auto">
          <a:xfrm>
            <a:off x="4643438" y="3213100"/>
            <a:ext cx="4318000" cy="434975"/>
          </a:xfrm>
          <a:prstGeom prst="rect">
            <a:avLst/>
          </a:prstGeom>
          <a:solidFill>
            <a:srgbClr val="00B0F0"/>
          </a:solidFill>
          <a:ln w="38100">
            <a:solidFill>
              <a:srgbClr val="00B0F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for(;(*to++=*from++)!=0;);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4" name="Text Box 16"/>
          <p:cNvSpPr txBox="1">
            <a:spLocks noChangeArrowheads="1"/>
          </p:cNvSpPr>
          <p:nvPr/>
        </p:nvSpPr>
        <p:spPr bwMode="auto">
          <a:xfrm>
            <a:off x="4643438" y="3789363"/>
            <a:ext cx="4318000" cy="434975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FFFFFF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for(;*to++=*from++;);</a:t>
            </a:r>
            <a:endParaRPr kumimoji="1" lang="en-US" altLang="zh-CN" sz="2000" b="1">
              <a:solidFill>
                <a:srgbClr val="FFFFFF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52945" name="Text Box 17"/>
          <p:cNvSpPr txBox="1">
            <a:spLocks noChangeArrowheads="1"/>
          </p:cNvSpPr>
          <p:nvPr/>
        </p:nvSpPr>
        <p:spPr bwMode="auto">
          <a:xfrm>
            <a:off x="179388" y="908050"/>
            <a:ext cx="4318000" cy="1958975"/>
          </a:xfrm>
          <a:prstGeom prst="rect">
            <a:avLst/>
          </a:prstGeom>
          <a:solidFill>
            <a:schemeClr val="bg1"/>
          </a:solidFill>
          <a:ln w="38100">
            <a:solidFill>
              <a:srgbClr val="7030A0"/>
            </a:solidFill>
            <a:miter lim="800000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copy_string(char  from[], char to[])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</a:t>
            </a: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 i=0;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while(from[i]!='\0')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{to[i]=from[i]; i++;}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A50021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to[i]='\0';</a:t>
            </a:r>
            <a:endParaRPr kumimoji="1" lang="en-US" altLang="zh-CN" sz="2000" b="1">
              <a:solidFill>
                <a:srgbClr val="A50021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kumimoji="1" lang="en-US" altLang="zh-CN" sz="2000" b="1">
                <a:solidFill>
                  <a:srgbClr val="0000CC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kumimoji="1" lang="en-US" altLang="zh-CN" sz="2000" b="1">
              <a:solidFill>
                <a:srgbClr val="0000CC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22540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fld id="{E5346D31-27F6-4E36-8A2A-56C7F1297AA5}" type="slidenum">
              <a:rPr lang="en-US" altLang="zh-CN" smtClean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</a:fld>
            <a:endParaRPr lang="en-US" altLang="zh-CN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100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5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5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50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discrete" valueType="str">
                                      <p:cBhvr override="childStyle">
                                        <p:cTn id="12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normal"/>
                                          </p:val>
                                        </p:tav>
                                        <p:tav tm="50000">
                                          <p:val>
                                            <p:strVal val="bold"/>
                                          </p:val>
                                        </p:tav>
                                        <p:tav tm="60000">
                                          <p:val>
                                            <p:strVal val="normal"/>
                                          </p:val>
                                        </p:tav>
                                        <p:tav tm="100000">
                                          <p:val>
                                            <p:strVal val="normal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1" presetClass="emph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4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6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768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2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2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5" dur="2000" fill="hold"/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3" dur="2000" fill="hold"/>
                                        <p:tgtEl>
                                          <p:spTgt spid="2529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3" grpId="1"/>
      <p:bldP spid="76803" grpId="2"/>
      <p:bldP spid="252935" grpId="0" animBg="1"/>
      <p:bldP spid="252936" grpId="0" animBg="1"/>
      <p:bldP spid="252938" grpId="0" animBg="1"/>
      <p:bldP spid="252931" grpId="0" animBg="1"/>
      <p:bldP spid="252940" grpId="0" animBg="1"/>
      <p:bldP spid="252941" grpId="0" animBg="1"/>
      <p:bldP spid="252941" grpId="1" animBg="1"/>
      <p:bldP spid="252943" grpId="0" animBg="1"/>
      <p:bldP spid="252944" grpId="0" animBg="1"/>
      <p:bldP spid="252944" grpId="1" animBg="1"/>
      <p:bldP spid="2529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指针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第四讲 指针和函数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24863" cy="8016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470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返回值类型符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函数名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… … ,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函数体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063" y="2667000"/>
            <a:ext cx="4659312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24063" y="3581400"/>
            <a:ext cx="4876656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*2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039938" y="4541838"/>
            <a:ext cx="4881465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*3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指向函数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的指针      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1325" y="1206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函数的定义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1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7" grpId="1" animBg="1"/>
      <p:bldP spid="8198" grpId="0" animBg="1"/>
      <p:bldP spid="8199" grpId="0" animBg="1"/>
      <p:bldP spid="820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457200" y="670477"/>
            <a:ext cx="8277225" cy="2529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参数传递方式：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传值调用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传址调用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传值调用：将参数值传递给形参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。实参和形参占用各自的内存单元，互不干扰，函数中对形参值得改变不会改变实参的值，属于</a:t>
            </a:r>
            <a:r>
              <a:rPr kumimoji="1"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单向数据传递方式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传址调用</a:t>
            </a:r>
            <a:r>
              <a:rPr kumimoji="1" lang="zh-CN" altLang="en-US" sz="2400" b="1" dirty="0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将实参的地址传递给形参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。形参和实参占用同样的内存单元，对形参值得改变也会改变实参的值，现象上好象属于</a:t>
            </a:r>
            <a:r>
              <a:rPr kumimoji="1"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双向数据传递方式</a:t>
            </a:r>
            <a:r>
              <a:rPr kumimoji="1" lang="en-US" altLang="zh-CN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本质上是地址的单向传递</a:t>
            </a:r>
            <a:r>
              <a:rPr kumimoji="1" lang="en-US" altLang="zh-CN" sz="2400" b="1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).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0247" name="Group 7"/>
          <p:cNvGrpSpPr/>
          <p:nvPr/>
        </p:nvGrpSpPr>
        <p:grpSpPr bwMode="auto">
          <a:xfrm>
            <a:off x="1285875" y="3343275"/>
            <a:ext cx="2995613" cy="3178175"/>
            <a:chOff x="810" y="2106"/>
            <a:chExt cx="1887" cy="2002"/>
          </a:xfrm>
        </p:grpSpPr>
        <p:sp>
          <p:nvSpPr>
            <p:cNvPr id="10248" name="Text Box 8" descr="信纸"/>
            <p:cNvSpPr txBox="1">
              <a:spLocks noChangeArrowheads="1"/>
            </p:cNvSpPr>
            <p:nvPr/>
          </p:nvSpPr>
          <p:spPr bwMode="auto">
            <a:xfrm>
              <a:off x="810" y="2106"/>
              <a:ext cx="1887" cy="200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func (int a)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 a = 5;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main ( 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int b = 0;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func (b);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printf ("b = %d\n", 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737" y="2451"/>
              <a:ext cx="825" cy="230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传值调用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0250" name="Group 10"/>
          <p:cNvGrpSpPr/>
          <p:nvPr/>
        </p:nvGrpSpPr>
        <p:grpSpPr bwMode="auto">
          <a:xfrm>
            <a:off x="5289550" y="3355975"/>
            <a:ext cx="2995613" cy="3178175"/>
            <a:chOff x="3332" y="2114"/>
            <a:chExt cx="1887" cy="2002"/>
          </a:xfrm>
        </p:grpSpPr>
        <p:sp>
          <p:nvSpPr>
            <p:cNvPr id="10251" name="Text Box 11" descr="信纸"/>
            <p:cNvSpPr txBox="1">
              <a:spLocks noChangeArrowheads="1"/>
            </p:cNvSpPr>
            <p:nvPr/>
          </p:nvSpPr>
          <p:spPr bwMode="auto">
            <a:xfrm>
              <a:off x="3332" y="2114"/>
              <a:ext cx="1887" cy="200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func (int *p)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 *p = 5;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void main ( )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int b = 0;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func (&amp;b);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printf ("b = %d\n", b);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52" name="Text Box 12"/>
            <p:cNvSpPr txBox="1">
              <a:spLocks noChangeArrowheads="1"/>
            </p:cNvSpPr>
            <p:nvPr/>
          </p:nvSpPr>
          <p:spPr bwMode="auto">
            <a:xfrm>
              <a:off x="4294" y="2432"/>
              <a:ext cx="817" cy="230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 algn="ctr">
              <a:solidFill>
                <a:srgbClr val="00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传址调用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2195513" y="6208713"/>
            <a:ext cx="2224087" cy="49530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= 0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54" name="Rectangle 14"/>
          <p:cNvSpPr>
            <a:spLocks noChangeArrowheads="1"/>
          </p:cNvSpPr>
          <p:nvPr/>
        </p:nvSpPr>
        <p:spPr bwMode="auto">
          <a:xfrm>
            <a:off x="6597650" y="6223000"/>
            <a:ext cx="2224088" cy="495300"/>
          </a:xfrm>
          <a:prstGeom prst="rect">
            <a:avLst/>
          </a:prstGeom>
          <a:solidFill>
            <a:srgbClr val="FFFFFF"/>
          </a:soli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= 5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55" name="AutoShape 15"/>
          <p:cNvSpPr>
            <a:spLocks noChangeArrowheads="1"/>
          </p:cNvSpPr>
          <p:nvPr/>
        </p:nvSpPr>
        <p:spPr bwMode="auto">
          <a:xfrm>
            <a:off x="1908175" y="3500438"/>
            <a:ext cx="5832475" cy="1008062"/>
          </a:xfrm>
          <a:prstGeom prst="cloudCallout">
            <a:avLst>
              <a:gd name="adj1" fmla="val -17282"/>
              <a:gd name="adj2" fmla="val 12590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为什么结果不一样呢？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0256" name="Group 16"/>
          <p:cNvGrpSpPr/>
          <p:nvPr/>
        </p:nvGrpSpPr>
        <p:grpSpPr bwMode="auto">
          <a:xfrm>
            <a:off x="763588" y="1398588"/>
            <a:ext cx="4032250" cy="1958975"/>
            <a:chOff x="481" y="881"/>
            <a:chExt cx="2540" cy="1234"/>
          </a:xfrm>
        </p:grpSpPr>
        <p:grpSp>
          <p:nvGrpSpPr>
            <p:cNvPr id="5147" name="Group 17"/>
            <p:cNvGrpSpPr/>
            <p:nvPr/>
          </p:nvGrpSpPr>
          <p:grpSpPr bwMode="auto">
            <a:xfrm>
              <a:off x="481" y="881"/>
              <a:ext cx="2540" cy="862"/>
              <a:chOff x="930" y="527"/>
              <a:chExt cx="2540" cy="862"/>
            </a:xfrm>
          </p:grpSpPr>
          <p:sp>
            <p:nvSpPr>
              <p:cNvPr id="5149" name="Rectangle 18"/>
              <p:cNvSpPr>
                <a:spLocks noChangeArrowheads="1"/>
              </p:cNvSpPr>
              <p:nvPr/>
            </p:nvSpPr>
            <p:spPr bwMode="auto">
              <a:xfrm>
                <a:off x="930" y="527"/>
                <a:ext cx="2494" cy="862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28575" algn="ctr">
                <a:solidFill>
                  <a:srgbClr val="008000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5150" name="Group 19"/>
              <p:cNvGrpSpPr/>
              <p:nvPr/>
            </p:nvGrpSpPr>
            <p:grpSpPr bwMode="auto">
              <a:xfrm>
                <a:off x="1011" y="608"/>
                <a:ext cx="2459" cy="670"/>
                <a:chOff x="1011" y="608"/>
                <a:chExt cx="2459" cy="670"/>
              </a:xfrm>
            </p:grpSpPr>
            <p:sp>
              <p:nvSpPr>
                <p:cNvPr id="102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1020" y="833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  <p:sp>
              <p:nvSpPr>
                <p:cNvPr id="102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11" y="608"/>
                  <a:ext cx="572" cy="18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变量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2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06" y="612"/>
                  <a:ext cx="529" cy="2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形参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隶书" panose="02010509060101010101" pitchFamily="49" charset="-122"/>
                    </a:rPr>
                    <a:t>a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5154" name="Group 23"/>
                <p:cNvGrpSpPr/>
                <p:nvPr/>
              </p:nvGrpSpPr>
              <p:grpSpPr bwMode="auto">
                <a:xfrm>
                  <a:off x="1274" y="1007"/>
                  <a:ext cx="1183" cy="271"/>
                  <a:chOff x="4258" y="9443"/>
                  <a:chExt cx="2520" cy="423"/>
                </a:xfrm>
              </p:grpSpPr>
              <p:sp>
                <p:nvSpPr>
                  <p:cNvPr id="5158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258" y="9443"/>
                    <a:ext cx="0" cy="418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59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4258" y="9866"/>
                    <a:ext cx="2520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60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75" y="9554"/>
                    <a:ext cx="0" cy="312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155" name="AutoShape 27"/>
                <p:cNvSpPr>
                  <a:spLocks noChangeArrowheads="1"/>
                </p:cNvSpPr>
                <p:nvPr/>
              </p:nvSpPr>
              <p:spPr bwMode="auto">
                <a:xfrm rot="10800000">
                  <a:off x="2737" y="890"/>
                  <a:ext cx="488" cy="164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64 w 21600"/>
                    <a:gd name="T13" fmla="*/ 5400 h 21600"/>
                    <a:gd name="T14" fmla="*/ 18900 w 21600"/>
                    <a:gd name="T15" fmla="*/ 16200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99"/>
                    </a:gs>
                    <a:gs pos="100000">
                      <a:srgbClr val="A2A261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216" y="863"/>
                  <a:ext cx="254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  <a:endParaRPr kumimoji="1"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208" y="826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5148" name="Line 30"/>
            <p:cNvSpPr>
              <a:spLocks noChangeShapeType="1"/>
            </p:cNvSpPr>
            <p:nvPr/>
          </p:nvSpPr>
          <p:spPr bwMode="auto">
            <a:xfrm>
              <a:off x="1252" y="1743"/>
              <a:ext cx="313" cy="3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0271" name="Group 31"/>
          <p:cNvGrpSpPr/>
          <p:nvPr/>
        </p:nvGrpSpPr>
        <p:grpSpPr bwMode="auto">
          <a:xfrm>
            <a:off x="4884738" y="1212850"/>
            <a:ext cx="3959225" cy="2144713"/>
            <a:chOff x="3077" y="764"/>
            <a:chExt cx="2494" cy="1351"/>
          </a:xfrm>
        </p:grpSpPr>
        <p:grpSp>
          <p:nvGrpSpPr>
            <p:cNvPr id="5131" name="Group 32"/>
            <p:cNvGrpSpPr/>
            <p:nvPr/>
          </p:nvGrpSpPr>
          <p:grpSpPr bwMode="auto">
            <a:xfrm>
              <a:off x="3077" y="764"/>
              <a:ext cx="2494" cy="1107"/>
              <a:chOff x="1110" y="1679"/>
              <a:chExt cx="2494" cy="1107"/>
            </a:xfrm>
          </p:grpSpPr>
          <p:sp>
            <p:nvSpPr>
              <p:cNvPr id="5133" name="Rectangle 33"/>
              <p:cNvSpPr>
                <a:spLocks noChangeArrowheads="1"/>
              </p:cNvSpPr>
              <p:nvPr/>
            </p:nvSpPr>
            <p:spPr bwMode="auto">
              <a:xfrm>
                <a:off x="1110" y="1679"/>
                <a:ext cx="2494" cy="1107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28575" algn="ctr">
                <a:solidFill>
                  <a:srgbClr val="008000"/>
                </a:solidFill>
                <a:miter lim="800000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5134" name="Group 34"/>
              <p:cNvGrpSpPr/>
              <p:nvPr/>
            </p:nvGrpSpPr>
            <p:grpSpPr bwMode="auto">
              <a:xfrm>
                <a:off x="1301" y="1698"/>
                <a:ext cx="2086" cy="1065"/>
                <a:chOff x="1301" y="1698"/>
                <a:chExt cx="2086" cy="1065"/>
              </a:xfrm>
            </p:grpSpPr>
            <p:sp>
              <p:nvSpPr>
                <p:cNvPr id="10275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1610" y="1706"/>
                  <a:ext cx="544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变量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2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98" y="1698"/>
                  <a:ext cx="589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隶书" panose="02010509060101010101" pitchFamily="49" charset="-122"/>
                      <a:ea typeface="隶书" panose="02010509060101010101" pitchFamily="49" charset="-122"/>
                    </a:rPr>
                    <a:t>p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隶书" panose="02010509060101010101" pitchFamily="49" charset="-122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5137" name="AutoShape 37"/>
                <p:cNvSpPr>
                  <a:spLocks noChangeArrowheads="1"/>
                </p:cNvSpPr>
                <p:nvPr/>
              </p:nvSpPr>
              <p:spPr bwMode="auto">
                <a:xfrm rot="-5400000">
                  <a:off x="1636" y="2277"/>
                  <a:ext cx="401" cy="182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17694720 60000 65536"/>
                    <a:gd name="T9" fmla="*/ 11796480 60000 65536"/>
                    <a:gd name="T10" fmla="*/ 5898240 60000 65536"/>
                    <a:gd name="T11" fmla="*/ 0 60000 65536"/>
                    <a:gd name="T12" fmla="*/ 3394 w 21600"/>
                    <a:gd name="T13" fmla="*/ 5341 h 21600"/>
                    <a:gd name="T14" fmla="*/ 18907 w 21600"/>
                    <a:gd name="T15" fmla="*/ 16259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6200" y="0"/>
                      </a:moveTo>
                      <a:lnTo>
                        <a:pt x="16200" y="5400"/>
                      </a:lnTo>
                      <a:lnTo>
                        <a:pt x="3375" y="5400"/>
                      </a:lnTo>
                      <a:lnTo>
                        <a:pt x="3375" y="16200"/>
                      </a:lnTo>
                      <a:lnTo>
                        <a:pt x="16200" y="16200"/>
                      </a:lnTo>
                      <a:lnTo>
                        <a:pt x="16200" y="21600"/>
                      </a:lnTo>
                      <a:lnTo>
                        <a:pt x="21600" y="10800"/>
                      </a:lnTo>
                      <a:lnTo>
                        <a:pt x="16200" y="0"/>
                      </a:lnTo>
                      <a:close/>
                    </a:path>
                    <a:path w="21600" h="21600">
                      <a:moveTo>
                        <a:pt x="1350" y="5400"/>
                      </a:moveTo>
                      <a:lnTo>
                        <a:pt x="1350" y="16200"/>
                      </a:lnTo>
                      <a:lnTo>
                        <a:pt x="2700" y="16200"/>
                      </a:lnTo>
                      <a:lnTo>
                        <a:pt x="2700" y="5400"/>
                      </a:lnTo>
                      <a:lnTo>
                        <a:pt x="1350" y="5400"/>
                      </a:lnTo>
                      <a:close/>
                    </a:path>
                    <a:path w="21600" h="21600">
                      <a:moveTo>
                        <a:pt x="0" y="5400"/>
                      </a:moveTo>
                      <a:lnTo>
                        <a:pt x="0" y="16200"/>
                      </a:lnTo>
                      <a:lnTo>
                        <a:pt x="675" y="16200"/>
                      </a:lnTo>
                      <a:lnTo>
                        <a:pt x="675" y="5400"/>
                      </a:lnTo>
                      <a:lnTo>
                        <a:pt x="0" y="54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99"/>
                    </a:gs>
                    <a:gs pos="100000">
                      <a:srgbClr val="8B8B53"/>
                    </a:gs>
                  </a:gsLst>
                  <a:lin ang="5400000" scaled="1"/>
                </a:gradFill>
                <a:ln w="9525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1742" y="2576"/>
                  <a:ext cx="216" cy="18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33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5</a:t>
                  </a:r>
                  <a:endParaRPr kumimoji="1"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1301" y="1897"/>
                  <a:ext cx="408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ECECE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&amp;b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140" name="Group 40"/>
                <p:cNvGrpSpPr/>
                <p:nvPr/>
              </p:nvGrpSpPr>
              <p:grpSpPr bwMode="auto">
                <a:xfrm>
                  <a:off x="1451" y="2149"/>
                  <a:ext cx="1610" cy="283"/>
                  <a:chOff x="3900" y="12614"/>
                  <a:chExt cx="3315" cy="418"/>
                </a:xfrm>
              </p:grpSpPr>
              <p:sp>
                <p:nvSpPr>
                  <p:cNvPr id="5144" name="Line 41"/>
                  <p:cNvSpPr>
                    <a:spLocks noChangeShapeType="1"/>
                  </p:cNvSpPr>
                  <p:nvPr/>
                </p:nvSpPr>
                <p:spPr bwMode="auto">
                  <a:xfrm>
                    <a:off x="3900" y="12614"/>
                    <a:ext cx="0" cy="418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45" name="Line 4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8" y="12680"/>
                    <a:ext cx="0" cy="312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5146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3915" y="13009"/>
                    <a:ext cx="3300" cy="0"/>
                  </a:xfrm>
                  <a:prstGeom prst="line">
                    <a:avLst/>
                  </a:prstGeom>
                  <a:noFill/>
                  <a:ln w="28575" cap="rnd">
                    <a:solidFill>
                      <a:srgbClr val="FF0000"/>
                    </a:solidFill>
                    <a:prstDash val="sysDot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5141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2132" y="2042"/>
                  <a:ext cx="648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lg" len="lg"/>
                </a:ln>
                <a:effectLst>
                  <a:outerShdw dist="35921" dir="2700000" algn="ctr" rotWithShape="0">
                    <a:srgbClr val="808080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85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610" y="1915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</a:rPr>
                    <a:t>0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  <p:sp>
              <p:nvSpPr>
                <p:cNvPr id="10286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2807" y="1915"/>
                  <a:ext cx="507" cy="238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n w="28575">
                  <a:solidFill>
                    <a:srgbClr val="FF00FF"/>
                  </a:solidFill>
                  <a:miter lim="800000"/>
                </a:ln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p:spPr>
              <p:txBody>
                <a:bodyPr/>
                <a:lstStyle>
                  <a:lvl1pPr marL="342900" indent="-3429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fontAlgn="base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&amp;b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5132" name="Line 47"/>
            <p:cNvSpPr>
              <a:spLocks noChangeShapeType="1"/>
            </p:cNvSpPr>
            <p:nvPr/>
          </p:nvSpPr>
          <p:spPr bwMode="auto">
            <a:xfrm>
              <a:off x="4015" y="1861"/>
              <a:ext cx="543" cy="25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289" name="Text Box 49" descr="信纸"/>
          <p:cNvSpPr txBox="1">
            <a:spLocks noChangeArrowheads="1"/>
          </p:cNvSpPr>
          <p:nvPr/>
        </p:nvSpPr>
        <p:spPr bwMode="auto">
          <a:xfrm>
            <a:off x="0" y="0"/>
            <a:ext cx="4113213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10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3" grpId="0" animBg="1"/>
      <p:bldP spid="10254" grpId="0" animBg="1"/>
      <p:bldP spid="10255" grpId="0" animBg="1"/>
      <p:bldP spid="102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 descr="信纸"/>
          <p:cNvSpPr txBox="1">
            <a:spLocks noChangeArrowheads="1"/>
          </p:cNvSpPr>
          <p:nvPr/>
        </p:nvSpPr>
        <p:spPr bwMode="auto">
          <a:xfrm>
            <a:off x="684213" y="908050"/>
            <a:ext cx="3865562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 x, int y)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temp = x;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x = y;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y =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scanf("%d,%d",&amp;a,&amp;b);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if(a&lt;b)  swap(a,b);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printf("\n%d,%d\n",a,b);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55650" y="188913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9" name="Group 5"/>
          <p:cNvGrpSpPr/>
          <p:nvPr/>
        </p:nvGrpSpPr>
        <p:grpSpPr bwMode="auto">
          <a:xfrm>
            <a:off x="5091113" y="1279525"/>
            <a:ext cx="2617787" cy="4625975"/>
            <a:chOff x="3003" y="806"/>
            <a:chExt cx="1649" cy="2914"/>
          </a:xfrm>
        </p:grpSpPr>
        <p:sp>
          <p:nvSpPr>
            <p:cNvPr id="6181" name="Freeform 6"/>
            <p:cNvSpPr/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2" name="Freeform 7"/>
            <p:cNvSpPr/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3" name="Rectangle 8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4" name="Line 9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5" name="Line 10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6" name="Line 11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7" name="Line 12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8" name="Line 13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89" name="Line 14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0" name="Line 15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1" name="Line 16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192" name="Text Box 17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3" name="Text Box 18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4" name="Line 19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284" name="Text Box 20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5" name="Text Box 21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6" name="Text Box 22"/>
            <p:cNvSpPr txBox="1">
              <a:spLocks noChangeArrowheads="1"/>
            </p:cNvSpPr>
            <p:nvPr/>
          </p:nvSpPr>
          <p:spPr bwMode="auto">
            <a:xfrm>
              <a:off x="3003" y="234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200A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7" name="Text Box 23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Text Box 25"/>
            <p:cNvSpPr txBox="1">
              <a:spLocks noChangeArrowheads="1"/>
            </p:cNvSpPr>
            <p:nvPr/>
          </p:nvSpPr>
          <p:spPr bwMode="auto">
            <a:xfrm>
              <a:off x="3021" y="18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201" name="Group 26"/>
            <p:cNvGrpSpPr/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6210" name="Line 2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1" name="Line 2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2" name="Line 2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3" name="Line 3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4" name="Line 3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5" name="Line 3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16" name="Line 3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202" name="Group 34"/>
            <p:cNvGrpSpPr/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6203" name="Line 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4" name="Line 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5" name="Line 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6" name="Line 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7" name="Line 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8" name="Line 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209" name="Line 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1306" name="Text Box 42"/>
          <p:cNvSpPr txBox="1">
            <a:spLocks noChangeArrowheads="1"/>
          </p:cNvSpPr>
          <p:nvPr/>
        </p:nvSpPr>
        <p:spPr bwMode="auto">
          <a:xfrm>
            <a:off x="6513513" y="1960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07" name="Group 43"/>
          <p:cNvGrpSpPr/>
          <p:nvPr/>
        </p:nvGrpSpPr>
        <p:grpSpPr bwMode="auto">
          <a:xfrm>
            <a:off x="6256338" y="1552575"/>
            <a:ext cx="2535237" cy="1011238"/>
            <a:chOff x="3737" y="978"/>
            <a:chExt cx="1597" cy="637"/>
          </a:xfrm>
        </p:grpSpPr>
        <p:grpSp>
          <p:nvGrpSpPr>
            <p:cNvPr id="6174" name="Group 44"/>
            <p:cNvGrpSpPr/>
            <p:nvPr/>
          </p:nvGrpSpPr>
          <p:grpSpPr bwMode="auto">
            <a:xfrm>
              <a:off x="4630" y="1125"/>
              <a:ext cx="700" cy="250"/>
              <a:chOff x="4402" y="1437"/>
              <a:chExt cx="700" cy="250"/>
            </a:xfrm>
          </p:grpSpPr>
          <p:sp>
            <p:nvSpPr>
              <p:cNvPr id="6179" name="Line 4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0" name="Text Box 4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75" name="Group 47"/>
            <p:cNvGrpSpPr/>
            <p:nvPr/>
          </p:nvGrpSpPr>
          <p:grpSpPr bwMode="auto">
            <a:xfrm>
              <a:off x="4630" y="1365"/>
              <a:ext cx="704" cy="250"/>
              <a:chOff x="4426" y="1917"/>
              <a:chExt cx="704" cy="250"/>
            </a:xfrm>
          </p:grpSpPr>
          <p:sp>
            <p:nvSpPr>
              <p:cNvPr id="6177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3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14" name="Text Box 50"/>
            <p:cNvSpPr txBox="1">
              <a:spLocks noChangeArrowheads="1"/>
            </p:cNvSpPr>
            <p:nvPr/>
          </p:nvSpPr>
          <p:spPr bwMode="auto">
            <a:xfrm>
              <a:off x="3737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1315" name="Text Box 51"/>
          <p:cNvSpPr txBox="1">
            <a:spLocks noChangeArrowheads="1"/>
          </p:cNvSpPr>
          <p:nvPr/>
        </p:nvSpPr>
        <p:spPr bwMode="auto">
          <a:xfrm>
            <a:off x="6518275" y="2365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16" name="Group 52"/>
          <p:cNvGrpSpPr/>
          <p:nvPr/>
        </p:nvGrpSpPr>
        <p:grpSpPr bwMode="auto">
          <a:xfrm>
            <a:off x="6311900" y="2771775"/>
            <a:ext cx="2933700" cy="1392238"/>
            <a:chOff x="3772" y="1746"/>
            <a:chExt cx="1848" cy="877"/>
          </a:xfrm>
        </p:grpSpPr>
        <p:grpSp>
          <p:nvGrpSpPr>
            <p:cNvPr id="6164" name="Group 53"/>
            <p:cNvGrpSpPr/>
            <p:nvPr/>
          </p:nvGrpSpPr>
          <p:grpSpPr bwMode="auto">
            <a:xfrm>
              <a:off x="4659" y="2373"/>
              <a:ext cx="961" cy="250"/>
              <a:chOff x="4426" y="1917"/>
              <a:chExt cx="961" cy="250"/>
            </a:xfrm>
          </p:grpSpPr>
          <p:sp>
            <p:nvSpPr>
              <p:cNvPr id="6172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9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6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temp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65" name="Group 56"/>
            <p:cNvGrpSpPr/>
            <p:nvPr/>
          </p:nvGrpSpPr>
          <p:grpSpPr bwMode="auto">
            <a:xfrm>
              <a:off x="4642" y="2121"/>
              <a:ext cx="695" cy="250"/>
              <a:chOff x="4426" y="1917"/>
              <a:chExt cx="695" cy="250"/>
            </a:xfrm>
          </p:grpSpPr>
          <p:sp>
            <p:nvSpPr>
              <p:cNvPr id="6170" name="Line 5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2" name="Text Box 58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y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6166" name="Group 59"/>
            <p:cNvGrpSpPr/>
            <p:nvPr/>
          </p:nvGrpSpPr>
          <p:grpSpPr bwMode="auto">
            <a:xfrm>
              <a:off x="4642" y="1869"/>
              <a:ext cx="695" cy="250"/>
              <a:chOff x="4426" y="1917"/>
              <a:chExt cx="695" cy="250"/>
            </a:xfrm>
          </p:grpSpPr>
          <p:sp>
            <p:nvSpPr>
              <p:cNvPr id="6168" name="Line 60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5" name="Text Box 61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x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1326" name="Text Box 62"/>
            <p:cNvSpPr txBox="1">
              <a:spLocks noChangeArrowheads="1"/>
            </p:cNvSpPr>
            <p:nvPr/>
          </p:nvSpPr>
          <p:spPr bwMode="auto">
            <a:xfrm>
              <a:off x="3772" y="1746"/>
              <a:ext cx="5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(swap)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1327" name="Text Box 63"/>
          <p:cNvSpPr txBox="1">
            <a:spLocks noChangeArrowheads="1"/>
          </p:cNvSpPr>
          <p:nvPr/>
        </p:nvSpPr>
        <p:spPr bwMode="auto">
          <a:xfrm>
            <a:off x="6502400" y="39608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328" name="Group 64"/>
          <p:cNvGrpSpPr/>
          <p:nvPr/>
        </p:nvGrpSpPr>
        <p:grpSpPr bwMode="auto">
          <a:xfrm>
            <a:off x="5019675" y="2209800"/>
            <a:ext cx="1892300" cy="1374775"/>
            <a:chOff x="2958" y="1392"/>
            <a:chExt cx="1192" cy="866"/>
          </a:xfrm>
        </p:grpSpPr>
        <p:sp>
          <p:nvSpPr>
            <p:cNvPr id="11329" name="Text Box 65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3" name="Freeform 66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1331" name="Group 67"/>
          <p:cNvGrpSpPr/>
          <p:nvPr/>
        </p:nvGrpSpPr>
        <p:grpSpPr bwMode="auto">
          <a:xfrm>
            <a:off x="4968875" y="2590800"/>
            <a:ext cx="1924050" cy="1431925"/>
            <a:chOff x="2926" y="1632"/>
            <a:chExt cx="1212" cy="902"/>
          </a:xfrm>
        </p:grpSpPr>
        <p:sp>
          <p:nvSpPr>
            <p:cNvPr id="11332" name="Text Box 68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1" name="Freeform 69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334" name="Text Box 70"/>
          <p:cNvSpPr txBox="1">
            <a:spLocks noChangeArrowheads="1"/>
          </p:cNvSpPr>
          <p:nvPr/>
        </p:nvSpPr>
        <p:spPr bwMode="auto">
          <a:xfrm>
            <a:off x="6502400" y="3559175"/>
            <a:ext cx="3333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5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335" name="Text Box 71"/>
          <p:cNvSpPr txBox="1">
            <a:spLocks noChangeArrowheads="1"/>
          </p:cNvSpPr>
          <p:nvPr/>
        </p:nvSpPr>
        <p:spPr bwMode="auto">
          <a:xfrm>
            <a:off x="6516688" y="3113088"/>
            <a:ext cx="33337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9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1336" name="Text Box 72"/>
          <p:cNvSpPr txBox="1">
            <a:spLocks noChangeArrowheads="1"/>
          </p:cNvSpPr>
          <p:nvPr/>
        </p:nvSpPr>
        <p:spPr bwMode="auto">
          <a:xfrm>
            <a:off x="4141788" y="28686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1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1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11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11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utoUpdateAnimBg="0"/>
      <p:bldP spid="11306" grpId="0" autoUpdateAnimBg="0" build="p"/>
      <p:bldP spid="11315" grpId="0" autoUpdateAnimBg="0" build="p"/>
      <p:bldP spid="11327" grpId="0" autoUpdateAnimBg="0" build="p"/>
      <p:bldP spid="11334" grpId="0" animBg="1" autoUpdateAnimBg="0"/>
      <p:bldP spid="11335" grpId="0" animBg="1" autoUpdateAnimBg="0"/>
      <p:bldP spid="11336" grpId="0" advAuto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 descr="信纸"/>
          <p:cNvSpPr txBox="1">
            <a:spLocks noChangeArrowheads="1"/>
          </p:cNvSpPr>
          <p:nvPr/>
        </p:nvSpPr>
        <p:spPr bwMode="auto">
          <a:xfrm>
            <a:off x="684213" y="908050"/>
            <a:ext cx="3865562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 x, int y)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temp = x;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x = y;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y = temp;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scanf("%d,%d",&amp;a,&amp;b);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if(a&lt;b)  swap(a,b);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printf("\n%d,%d\n",a,b);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755650" y="188913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1" lang="zh-CN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3" name="Group 5"/>
          <p:cNvGrpSpPr/>
          <p:nvPr/>
        </p:nvGrpSpPr>
        <p:grpSpPr bwMode="auto">
          <a:xfrm>
            <a:off x="5091113" y="1279525"/>
            <a:ext cx="2617787" cy="4625975"/>
            <a:chOff x="3003" y="806"/>
            <a:chExt cx="1649" cy="2914"/>
          </a:xfrm>
        </p:grpSpPr>
        <p:sp>
          <p:nvSpPr>
            <p:cNvPr id="7186" name="Freeform 6"/>
            <p:cNvSpPr/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77 h 456"/>
                <a:gd name="T2" fmla="*/ 500 w 1211"/>
                <a:gd name="T3" fmla="*/ 20 h 456"/>
                <a:gd name="T4" fmla="*/ 1089 w 1211"/>
                <a:gd name="T5" fmla="*/ 194 h 456"/>
                <a:gd name="T6" fmla="*/ 1211 w 1211"/>
                <a:gd name="T7" fmla="*/ 157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7" name="Freeform 7"/>
            <p:cNvSpPr/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88" name="Rectangle 8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kumimoji="1" lang="zh-CN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9" name="Line 9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0" name="Line 10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1" name="Line 11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2" name="Line 12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3" name="Line 13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4" name="Line 14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5" name="Line 15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6" name="Line 16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7197" name="Text Box 17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8" name="Text Box 18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9" name="Line 19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2308" name="Text Box 20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09" name="Text Box 21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2008</a:t>
              </a:r>
              <a:endParaRPr kumimoji="1" lang="en-US" altLang="zh-CN"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0" name="Text Box 22"/>
            <p:cNvSpPr txBox="1">
              <a:spLocks noChangeArrowheads="1"/>
            </p:cNvSpPr>
            <p:nvPr/>
          </p:nvSpPr>
          <p:spPr bwMode="auto">
            <a:xfrm>
              <a:off x="3003" y="234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200A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1" name="Text Box 23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2" name="Text Box 24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2004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3021" y="18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2006</a:t>
              </a:r>
              <a:endParaRPr kumimoji="1" lang="en-US" altLang="zh-CN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206" name="Group 26"/>
            <p:cNvGrpSpPr/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7215" name="Line 2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6" name="Line 2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7" name="Line 2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8" name="Line 3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9" name="Line 3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20" name="Line 3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21" name="Line 3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207" name="Group 34"/>
            <p:cNvGrpSpPr/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7208" name="Line 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09" name="Line 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0" name="Line 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1" name="Line 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2" name="Line 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3" name="Line 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7214" name="Line 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6513513" y="1960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175" name="Group 43"/>
          <p:cNvGrpSpPr/>
          <p:nvPr/>
        </p:nvGrpSpPr>
        <p:grpSpPr bwMode="auto">
          <a:xfrm>
            <a:off x="6256338" y="1552575"/>
            <a:ext cx="2535237" cy="1011238"/>
            <a:chOff x="3737" y="978"/>
            <a:chExt cx="1597" cy="637"/>
          </a:xfrm>
        </p:grpSpPr>
        <p:grpSp>
          <p:nvGrpSpPr>
            <p:cNvPr id="7179" name="Group 44"/>
            <p:cNvGrpSpPr/>
            <p:nvPr/>
          </p:nvGrpSpPr>
          <p:grpSpPr bwMode="auto">
            <a:xfrm>
              <a:off x="4630" y="1125"/>
              <a:ext cx="700" cy="250"/>
              <a:chOff x="4402" y="1437"/>
              <a:chExt cx="700" cy="250"/>
            </a:xfrm>
          </p:grpSpPr>
          <p:sp>
            <p:nvSpPr>
              <p:cNvPr id="7184" name="Line 4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34" name="Text Box 4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180" name="Group 47"/>
            <p:cNvGrpSpPr/>
            <p:nvPr/>
          </p:nvGrpSpPr>
          <p:grpSpPr bwMode="auto">
            <a:xfrm>
              <a:off x="4630" y="1365"/>
              <a:ext cx="704" cy="250"/>
              <a:chOff x="4426" y="1917"/>
              <a:chExt cx="704" cy="250"/>
            </a:xfrm>
          </p:grpSpPr>
          <p:sp>
            <p:nvSpPr>
              <p:cNvPr id="7182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37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338" name="Text Box 50"/>
            <p:cNvSpPr txBox="1">
              <a:spLocks noChangeArrowheads="1"/>
            </p:cNvSpPr>
            <p:nvPr/>
          </p:nvSpPr>
          <p:spPr bwMode="auto">
            <a:xfrm>
              <a:off x="3737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2339" name="Text Box 51"/>
          <p:cNvSpPr txBox="1">
            <a:spLocks noChangeArrowheads="1"/>
          </p:cNvSpPr>
          <p:nvPr/>
        </p:nvSpPr>
        <p:spPr bwMode="auto">
          <a:xfrm>
            <a:off x="6518275" y="2365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4859338" y="6021388"/>
            <a:ext cx="2303462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5, 9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4" name="AutoShape 56"/>
          <p:cNvSpPr>
            <a:spLocks noChangeArrowheads="1"/>
          </p:cNvSpPr>
          <p:nvPr/>
        </p:nvSpPr>
        <p:spPr bwMode="auto">
          <a:xfrm>
            <a:off x="2628900" y="2281238"/>
            <a:ext cx="2303463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值传递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3" grpId="0" animBg="1" autoUpdateAnimBg="0"/>
      <p:bldP spid="1234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 descr="信纸"/>
          <p:cNvSpPr>
            <a:spLocks noChangeArrowheads="1"/>
          </p:cNvSpPr>
          <p:nvPr/>
        </p:nvSpPr>
        <p:spPr bwMode="auto">
          <a:xfrm>
            <a:off x="584200" y="722313"/>
            <a:ext cx="4170363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swap(int  *p1, int 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 = *p1;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*p1 = *p2;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*p2 =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15" name="Group 3"/>
          <p:cNvGrpSpPr/>
          <p:nvPr/>
        </p:nvGrpSpPr>
        <p:grpSpPr bwMode="auto">
          <a:xfrm>
            <a:off x="4913313" y="879475"/>
            <a:ext cx="2636837" cy="4625975"/>
            <a:chOff x="2879" y="554"/>
            <a:chExt cx="1661" cy="2914"/>
          </a:xfrm>
        </p:grpSpPr>
        <p:grpSp>
          <p:nvGrpSpPr>
            <p:cNvPr id="8236" name="Group 4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8238" name="Freeform 5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39" name="Freeform 6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0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41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2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3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4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5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6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7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8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49" name="Text Box 16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50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30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1" name="Text Box 19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2" name="Text Box 20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3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4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35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257" name="Group 24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8272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3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4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5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6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7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8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258" name="Group 32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8265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6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7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8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69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0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271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259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60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8261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55" name="Text Box 43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6" name="Text Box 44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57" name="Text Box 45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237" name="Text Box 4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6397625" y="1546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60" name="Text Box 48"/>
          <p:cNvSpPr txBox="1">
            <a:spLocks noChangeArrowheads="1"/>
          </p:cNvSpPr>
          <p:nvPr/>
        </p:nvSpPr>
        <p:spPr bwMode="auto">
          <a:xfrm>
            <a:off x="6388100" y="1922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61" name="Group 49"/>
          <p:cNvGrpSpPr/>
          <p:nvPr/>
        </p:nvGrpSpPr>
        <p:grpSpPr bwMode="auto">
          <a:xfrm>
            <a:off x="6097588" y="1125538"/>
            <a:ext cx="3046412" cy="1811337"/>
            <a:chOff x="3890" y="978"/>
            <a:chExt cx="1919" cy="1141"/>
          </a:xfrm>
        </p:grpSpPr>
        <p:grpSp>
          <p:nvGrpSpPr>
            <p:cNvPr id="8223" name="Group 50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8234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64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24" name="Group 53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8232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67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68" name="Text Box 56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8226" name="Group 57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8230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71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27" name="Group 60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8228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74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75" name="Text Box 63"/>
          <p:cNvSpPr txBox="1">
            <a:spLocks noChangeArrowheads="1"/>
          </p:cNvSpPr>
          <p:nvPr/>
        </p:nvSpPr>
        <p:spPr bwMode="auto">
          <a:xfrm>
            <a:off x="6149975" y="2346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76" name="Text Box 64"/>
          <p:cNvSpPr txBox="1">
            <a:spLocks noChangeArrowheads="1"/>
          </p:cNvSpPr>
          <p:nvPr/>
        </p:nvSpPr>
        <p:spPr bwMode="auto">
          <a:xfrm>
            <a:off x="6149975" y="2746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77" name="Group 65"/>
          <p:cNvGrpSpPr/>
          <p:nvPr/>
        </p:nvGrpSpPr>
        <p:grpSpPr bwMode="auto">
          <a:xfrm>
            <a:off x="6115050" y="3209925"/>
            <a:ext cx="2671763" cy="1373188"/>
            <a:chOff x="3901" y="2274"/>
            <a:chExt cx="1683" cy="865"/>
          </a:xfrm>
        </p:grpSpPr>
        <p:sp>
          <p:nvSpPr>
            <p:cNvPr id="13378" name="Text Box 66"/>
            <p:cNvSpPr txBox="1">
              <a:spLocks noChangeArrowheads="1"/>
            </p:cNvSpPr>
            <p:nvPr/>
          </p:nvSpPr>
          <p:spPr bwMode="auto">
            <a:xfrm>
              <a:off x="3901" y="2274"/>
              <a:ext cx="5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(swap)</a:t>
              </a:r>
              <a:endParaRPr kumimoji="1" lang="en-US" altLang="zh-CN" sz="2000" b="1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8214" name="Group 67"/>
            <p:cNvGrpSpPr/>
            <p:nvPr/>
          </p:nvGrpSpPr>
          <p:grpSpPr bwMode="auto">
            <a:xfrm>
              <a:off x="4795" y="2397"/>
              <a:ext cx="789" cy="250"/>
              <a:chOff x="4402" y="1437"/>
              <a:chExt cx="789" cy="250"/>
            </a:xfrm>
          </p:grpSpPr>
          <p:sp>
            <p:nvSpPr>
              <p:cNvPr id="8221" name="Line 6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1" name="Text Box 6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15" name="Group 70"/>
            <p:cNvGrpSpPr/>
            <p:nvPr/>
          </p:nvGrpSpPr>
          <p:grpSpPr bwMode="auto">
            <a:xfrm>
              <a:off x="4795" y="2637"/>
              <a:ext cx="789" cy="250"/>
              <a:chOff x="4402" y="1437"/>
              <a:chExt cx="789" cy="250"/>
            </a:xfrm>
          </p:grpSpPr>
          <p:sp>
            <p:nvSpPr>
              <p:cNvPr id="8219" name="Line 7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4" name="Text Box 7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8216" name="Group 73"/>
            <p:cNvGrpSpPr/>
            <p:nvPr/>
          </p:nvGrpSpPr>
          <p:grpSpPr bwMode="auto">
            <a:xfrm>
              <a:off x="4795" y="2889"/>
              <a:ext cx="709" cy="250"/>
              <a:chOff x="4402" y="1437"/>
              <a:chExt cx="709" cy="250"/>
            </a:xfrm>
          </p:grpSpPr>
          <p:sp>
            <p:nvSpPr>
              <p:cNvPr id="8217" name="Line 7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3387" name="Text Box 7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388" name="Text Box 76"/>
          <p:cNvSpPr txBox="1">
            <a:spLocks noChangeArrowheads="1"/>
          </p:cNvSpPr>
          <p:nvPr/>
        </p:nvSpPr>
        <p:spPr bwMode="auto">
          <a:xfrm>
            <a:off x="6372225" y="19161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89" name="Text Box 77"/>
          <p:cNvSpPr txBox="1">
            <a:spLocks noChangeArrowheads="1"/>
          </p:cNvSpPr>
          <p:nvPr/>
        </p:nvSpPr>
        <p:spPr bwMode="auto">
          <a:xfrm>
            <a:off x="6372225" y="152876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390" name="Group 78"/>
          <p:cNvGrpSpPr/>
          <p:nvPr/>
        </p:nvGrpSpPr>
        <p:grpSpPr bwMode="auto">
          <a:xfrm>
            <a:off x="4808538" y="2647950"/>
            <a:ext cx="2120900" cy="1374775"/>
            <a:chOff x="2958" y="1392"/>
            <a:chExt cx="1336" cy="866"/>
          </a:xfrm>
        </p:grpSpPr>
        <p:sp>
          <p:nvSpPr>
            <p:cNvPr id="13391" name="Text Box 79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2" name="Freeform 80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3393" name="Group 81"/>
          <p:cNvGrpSpPr/>
          <p:nvPr/>
        </p:nvGrpSpPr>
        <p:grpSpPr bwMode="auto">
          <a:xfrm>
            <a:off x="4757738" y="2990850"/>
            <a:ext cx="2152650" cy="1431925"/>
            <a:chOff x="2926" y="1632"/>
            <a:chExt cx="1356" cy="902"/>
          </a:xfrm>
        </p:grpSpPr>
        <p:sp>
          <p:nvSpPr>
            <p:cNvPr id="13394" name="Text Box 82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10" name="Freeform 83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3873500" y="323056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6378575" y="4346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401" name="Text Box 89"/>
          <p:cNvSpPr txBox="1">
            <a:spLocks noChangeArrowheads="1"/>
          </p:cNvSpPr>
          <p:nvPr/>
        </p:nvSpPr>
        <p:spPr bwMode="auto">
          <a:xfrm>
            <a:off x="598488" y="174625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3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3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3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3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 autoUpdateAnimBg="0"/>
      <p:bldP spid="13359" grpId="0" autoUpdateAnimBg="0" build="p"/>
      <p:bldP spid="13360" grpId="0" autoUpdateAnimBg="0" build="p"/>
      <p:bldP spid="13375" grpId="0" autoUpdateAnimBg="0" build="p"/>
      <p:bldP spid="13376" grpId="0" autoUpdateAnimBg="0" build="p"/>
      <p:bldP spid="13388" grpId="0" animBg="1" autoUpdateAnimBg="0"/>
      <p:bldP spid="13389" grpId="0" animBg="1" autoUpdateAnimBg="0"/>
      <p:bldP spid="13396" grpId="0" advAuto="0" autoUpdateAnimBg="0" build="p"/>
      <p:bldP spid="13397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 descr="信纸"/>
          <p:cNvSpPr>
            <a:spLocks noChangeArrowheads="1"/>
          </p:cNvSpPr>
          <p:nvPr/>
        </p:nvSpPr>
        <p:spPr bwMode="auto">
          <a:xfrm>
            <a:off x="584200" y="722313"/>
            <a:ext cx="4170363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swap(int  *p1, int 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 = *p1;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*p1 = *p2;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*p2 =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19" name="Group 3"/>
          <p:cNvGrpSpPr/>
          <p:nvPr/>
        </p:nvGrpSpPr>
        <p:grpSpPr bwMode="auto">
          <a:xfrm>
            <a:off x="4913313" y="879475"/>
            <a:ext cx="2636837" cy="4625975"/>
            <a:chOff x="2879" y="554"/>
            <a:chExt cx="1661" cy="2914"/>
          </a:xfrm>
        </p:grpSpPr>
        <p:grpSp>
          <p:nvGrpSpPr>
            <p:cNvPr id="9243" name="Group 4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9245" name="Freeform 5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6" name="Freeform 6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7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48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49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0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1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2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3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4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5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56" name="Text Box 16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57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54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5" name="Text Box 19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6" name="Text Box 20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7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8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59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9264" name="Group 24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9279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0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1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2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3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4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85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9265" name="Group 32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9272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3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4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5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6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7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9278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66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67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9268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79" name="Text Box 43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0" name="Text Box 44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381" name="Text Box 45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244" name="Text Box 4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6397625" y="1546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84" name="Text Box 48"/>
          <p:cNvSpPr txBox="1">
            <a:spLocks noChangeArrowheads="1"/>
          </p:cNvSpPr>
          <p:nvPr/>
        </p:nvSpPr>
        <p:spPr bwMode="auto">
          <a:xfrm>
            <a:off x="6388100" y="1922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22" name="Group 49"/>
          <p:cNvGrpSpPr/>
          <p:nvPr/>
        </p:nvGrpSpPr>
        <p:grpSpPr bwMode="auto">
          <a:xfrm>
            <a:off x="6097588" y="1125538"/>
            <a:ext cx="3046412" cy="1811337"/>
            <a:chOff x="3890" y="978"/>
            <a:chExt cx="1919" cy="1141"/>
          </a:xfrm>
        </p:grpSpPr>
        <p:grpSp>
          <p:nvGrpSpPr>
            <p:cNvPr id="9230" name="Group 50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9241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88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31" name="Group 53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9239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1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92" name="Text Box 56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9233" name="Group 57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9237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5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34" name="Group 60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9235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4398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399" name="Text Box 63"/>
          <p:cNvSpPr txBox="1">
            <a:spLocks noChangeArrowheads="1"/>
          </p:cNvSpPr>
          <p:nvPr/>
        </p:nvSpPr>
        <p:spPr bwMode="auto">
          <a:xfrm>
            <a:off x="6149975" y="2346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0" name="Text Box 64"/>
          <p:cNvSpPr txBox="1">
            <a:spLocks noChangeArrowheads="1"/>
          </p:cNvSpPr>
          <p:nvPr/>
        </p:nvSpPr>
        <p:spPr bwMode="auto">
          <a:xfrm>
            <a:off x="6149975" y="2746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6372225" y="19161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2" name="Text Box 66"/>
          <p:cNvSpPr txBox="1">
            <a:spLocks noChangeArrowheads="1"/>
          </p:cNvSpPr>
          <p:nvPr/>
        </p:nvSpPr>
        <p:spPr bwMode="auto">
          <a:xfrm>
            <a:off x="6372225" y="152876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6" name="Text Box 70"/>
          <p:cNvSpPr txBox="1">
            <a:spLocks noChangeArrowheads="1"/>
          </p:cNvSpPr>
          <p:nvPr/>
        </p:nvSpPr>
        <p:spPr bwMode="auto">
          <a:xfrm>
            <a:off x="598488" y="174625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4407" name="Text Box 71"/>
          <p:cNvSpPr txBox="1">
            <a:spLocks noChangeArrowheads="1"/>
          </p:cNvSpPr>
          <p:nvPr/>
        </p:nvSpPr>
        <p:spPr bwMode="auto">
          <a:xfrm>
            <a:off x="4859338" y="6021388"/>
            <a:ext cx="2303462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9, 5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408" name="AutoShape 72"/>
          <p:cNvSpPr>
            <a:spLocks noChangeArrowheads="1"/>
          </p:cNvSpPr>
          <p:nvPr/>
        </p:nvSpPr>
        <p:spPr bwMode="auto">
          <a:xfrm>
            <a:off x="2482850" y="2281238"/>
            <a:ext cx="2447925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7" grpId="0" animBg="1" autoUpdateAnimBg="0"/>
      <p:bldP spid="1440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 descr="信纸"/>
          <p:cNvSpPr>
            <a:spLocks noChangeArrowheads="1"/>
          </p:cNvSpPr>
          <p:nvPr/>
        </p:nvSpPr>
        <p:spPr bwMode="auto">
          <a:xfrm>
            <a:off x="557213" y="696913"/>
            <a:ext cx="4170362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*p1, int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 = *p1;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*p1 = *p2;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*p2 = *p;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843213" y="6237288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555875" y="3500438"/>
            <a:ext cx="1490663" cy="7302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编译警告！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结果不对！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2382838" y="1773238"/>
            <a:ext cx="184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   x;</a:t>
            </a:r>
            <a:endParaRPr kumimoji="1" lang="en-US" altLang="zh-CN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  *p = &amp;x;</a:t>
            </a:r>
            <a:endParaRPr kumimoji="1" lang="en-US" altLang="zh-CN" sz="2400" b="1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6" name="Group 6"/>
          <p:cNvGrpSpPr/>
          <p:nvPr/>
        </p:nvGrpSpPr>
        <p:grpSpPr bwMode="auto">
          <a:xfrm>
            <a:off x="4899025" y="631825"/>
            <a:ext cx="2636838" cy="4625975"/>
            <a:chOff x="2879" y="554"/>
            <a:chExt cx="1661" cy="2914"/>
          </a:xfrm>
        </p:grpSpPr>
        <p:grpSp>
          <p:nvGrpSpPr>
            <p:cNvPr id="10290" name="Group 7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0292" name="Freeform 8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3" name="Freeform 9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4" name="Rectangle 10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95" name="Line 11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6" name="Line 12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7" name="Line 13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8" name="Line 14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99" name="Line 15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0" name="Line 16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1" name="Line 17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2" name="Line 18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03" name="Text Box 19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04" name="Line 20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381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2" name="Text Box 22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3" name="Text Box 23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4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5" name="Text Box 25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86" name="Text Box 26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0311" name="Group 27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0326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7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8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9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30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31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32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0312" name="Group 35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0319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0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1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2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3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4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325" name="Line 42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0313" name="Line 43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14" name="Line 44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315" name="Line 45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06" name="Text Box 46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07" name="Text Box 47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08" name="Text Box 48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291" name="Text Box 49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6383338" y="1298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11" name="Text Box 51"/>
          <p:cNvSpPr txBox="1">
            <a:spLocks noChangeArrowheads="1"/>
          </p:cNvSpPr>
          <p:nvPr/>
        </p:nvSpPr>
        <p:spPr bwMode="auto">
          <a:xfrm>
            <a:off x="6386513" y="1673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12" name="Group 52"/>
          <p:cNvGrpSpPr/>
          <p:nvPr/>
        </p:nvGrpSpPr>
        <p:grpSpPr bwMode="auto">
          <a:xfrm>
            <a:off x="6083300" y="904875"/>
            <a:ext cx="3046413" cy="1811338"/>
            <a:chOff x="3890" y="978"/>
            <a:chExt cx="1919" cy="1141"/>
          </a:xfrm>
        </p:grpSpPr>
        <p:grpSp>
          <p:nvGrpSpPr>
            <p:cNvPr id="10277" name="Group 53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10288" name="Line 5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15" name="Text Box 5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78" name="Group 56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10286" name="Line 5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18" name="Text Box 58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整型变量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19" name="Text Box 59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0280" name="Group 60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10284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2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0281" name="Group 63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10282" name="Line 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5" name="Text Box 6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指针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6135688" y="20986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27" name="Text Box 67"/>
          <p:cNvSpPr txBox="1">
            <a:spLocks noChangeArrowheads="1"/>
          </p:cNvSpPr>
          <p:nvPr/>
        </p:nvSpPr>
        <p:spPr bwMode="auto">
          <a:xfrm>
            <a:off x="6135688" y="24987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28" name="Text Box 68"/>
          <p:cNvSpPr txBox="1">
            <a:spLocks noChangeArrowheads="1"/>
          </p:cNvSpPr>
          <p:nvPr/>
        </p:nvSpPr>
        <p:spPr bwMode="auto">
          <a:xfrm>
            <a:off x="6386513" y="1671638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29" name="Text Box 69"/>
          <p:cNvSpPr txBox="1">
            <a:spLocks noChangeArrowheads="1"/>
          </p:cNvSpPr>
          <p:nvPr/>
        </p:nvSpPr>
        <p:spPr bwMode="auto">
          <a:xfrm>
            <a:off x="6372225" y="1298575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30" name="Group 70"/>
          <p:cNvGrpSpPr/>
          <p:nvPr/>
        </p:nvGrpSpPr>
        <p:grpSpPr bwMode="auto">
          <a:xfrm>
            <a:off x="4794250" y="2400300"/>
            <a:ext cx="2120900" cy="1374775"/>
            <a:chOff x="2958" y="1392"/>
            <a:chExt cx="1336" cy="866"/>
          </a:xfrm>
        </p:grpSpPr>
        <p:sp>
          <p:nvSpPr>
            <p:cNvPr id="15431" name="Text Box 71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6" name="Freeform 72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433" name="Group 73"/>
          <p:cNvGrpSpPr/>
          <p:nvPr/>
        </p:nvGrpSpPr>
        <p:grpSpPr bwMode="auto">
          <a:xfrm>
            <a:off x="4743450" y="2743200"/>
            <a:ext cx="2152650" cy="1431925"/>
            <a:chOff x="2926" y="1632"/>
            <a:chExt cx="1356" cy="902"/>
          </a:xfrm>
        </p:grpSpPr>
        <p:sp>
          <p:nvSpPr>
            <p:cNvPr id="15434" name="Text Box 74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74" name="Freeform 75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5436" name="Text Box 76"/>
          <p:cNvSpPr txBox="1">
            <a:spLocks noChangeArrowheads="1"/>
          </p:cNvSpPr>
          <p:nvPr/>
        </p:nvSpPr>
        <p:spPr bwMode="auto">
          <a:xfrm>
            <a:off x="3859213" y="29829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5437" name="Group 77"/>
          <p:cNvGrpSpPr/>
          <p:nvPr/>
        </p:nvGrpSpPr>
        <p:grpSpPr bwMode="auto">
          <a:xfrm>
            <a:off x="6100763" y="2962275"/>
            <a:ext cx="2671762" cy="1601788"/>
            <a:chOff x="3636" y="2022"/>
            <a:chExt cx="1683" cy="1009"/>
          </a:xfrm>
        </p:grpSpPr>
        <p:grpSp>
          <p:nvGrpSpPr>
            <p:cNvPr id="10261" name="Group 78"/>
            <p:cNvGrpSpPr/>
            <p:nvPr/>
          </p:nvGrpSpPr>
          <p:grpSpPr bwMode="auto">
            <a:xfrm>
              <a:off x="3636" y="2022"/>
              <a:ext cx="1683" cy="865"/>
              <a:chOff x="3901" y="2274"/>
              <a:chExt cx="1683" cy="865"/>
            </a:xfrm>
          </p:grpSpPr>
          <p:sp>
            <p:nvSpPr>
              <p:cNvPr id="15439" name="Text Box 79"/>
              <p:cNvSpPr txBox="1">
                <a:spLocks noChangeArrowheads="1"/>
              </p:cNvSpPr>
              <p:nvPr/>
            </p:nvSpPr>
            <p:spPr bwMode="auto">
              <a:xfrm>
                <a:off x="3901" y="2274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(swap)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264" name="Group 80"/>
              <p:cNvGrpSpPr/>
              <p:nvPr/>
            </p:nvGrpSpPr>
            <p:grpSpPr bwMode="auto">
              <a:xfrm>
                <a:off x="4795" y="2397"/>
                <a:ext cx="789" cy="250"/>
                <a:chOff x="4402" y="1437"/>
                <a:chExt cx="789" cy="250"/>
              </a:xfrm>
            </p:grpSpPr>
            <p:sp>
              <p:nvSpPr>
                <p:cNvPr id="1027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4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p1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65" name="Group 83"/>
              <p:cNvGrpSpPr/>
              <p:nvPr/>
            </p:nvGrpSpPr>
            <p:grpSpPr bwMode="auto">
              <a:xfrm>
                <a:off x="4795" y="2637"/>
                <a:ext cx="789" cy="250"/>
                <a:chOff x="4402" y="1437"/>
                <a:chExt cx="789" cy="250"/>
              </a:xfrm>
            </p:grpSpPr>
            <p:sp>
              <p:nvSpPr>
                <p:cNvPr id="10269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4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p2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266" name="Group 86"/>
              <p:cNvGrpSpPr/>
              <p:nvPr/>
            </p:nvGrpSpPr>
            <p:grpSpPr bwMode="auto">
              <a:xfrm>
                <a:off x="4795" y="2889"/>
                <a:ext cx="709" cy="250"/>
                <a:chOff x="4402" y="1437"/>
                <a:chExt cx="709" cy="250"/>
              </a:xfrm>
            </p:grpSpPr>
            <p:sp>
              <p:nvSpPr>
                <p:cNvPr id="1026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544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5449" name="Text Box 89"/>
            <p:cNvSpPr txBox="1">
              <a:spLocks noChangeArrowheads="1"/>
            </p:cNvSpPr>
            <p:nvPr/>
          </p:nvSpPr>
          <p:spPr bwMode="auto">
            <a:xfrm>
              <a:off x="3690" y="278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****</a:t>
              </a:r>
              <a:endPara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7569200" y="4224338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假设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51" name="AutoShape 91"/>
          <p:cNvSpPr>
            <a:spLocks noChangeArrowheads="1"/>
          </p:cNvSpPr>
          <p:nvPr/>
        </p:nvSpPr>
        <p:spPr bwMode="auto">
          <a:xfrm>
            <a:off x="4859338" y="4724400"/>
            <a:ext cx="4681537" cy="2449513"/>
          </a:xfrm>
          <a:prstGeom prst="irregularSeal1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指针变量在使用前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必须赋值！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未赋值，是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野指针！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598488" y="103188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5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5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5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5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 autoUpdateAnimBg="0"/>
      <p:bldP spid="15363" grpId="0" animBg="1" autoUpdateAnimBg="0"/>
      <p:bldP spid="15364" grpId="0" animBg="1" autoUpdateAnimBg="0"/>
      <p:bldP spid="15365" grpId="0" autoUpdateAnimBg="0"/>
      <p:bldP spid="15410" grpId="0" autoUpdateAnimBg="0" build="p"/>
      <p:bldP spid="15411" grpId="0" autoUpdateAnimBg="0" build="p"/>
      <p:bldP spid="15426" grpId="0" autoUpdateAnimBg="0" build="p"/>
      <p:bldP spid="15427" grpId="0" autoUpdateAnimBg="0" build="p"/>
      <p:bldP spid="15428" grpId="0" animBg="1" autoUpdateAnimBg="0"/>
      <p:bldP spid="15429" grpId="0" animBg="1" autoUpdateAnimBg="0"/>
      <p:bldP spid="15436" grpId="0" advAuto="0" autoUpdateAnimBg="0" build="p"/>
      <p:bldP spid="15450" grpId="0" autoUpdateAnimBg="0" build="p"/>
      <p:bldP spid="15451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217714"/>
            <a:ext cx="4625291" cy="618630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  <a:endParaRPr lang="en-US" altLang="zh-CN" sz="1800" dirty="0"/>
          </a:p>
          <a:p>
            <a:r>
              <a:rPr lang="en-US" altLang="zh-CN" sz="1800" dirty="0"/>
              <a:t>{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Blackhole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x,y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d",&amp;x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 y=</a:t>
            </a:r>
            <a:r>
              <a:rPr lang="en-US" altLang="zh-CN" sz="1800" dirty="0" err="1"/>
              <a:t>Blackhole</a:t>
            </a:r>
            <a:r>
              <a:rPr lang="en-US" altLang="zh-CN" sz="1800" dirty="0"/>
              <a:t>(x);</a:t>
            </a:r>
            <a:endParaRPr lang="en-US" altLang="zh-CN" sz="1800" dirty="0"/>
          </a:p>
          <a:p>
            <a:r>
              <a:rPr lang="en-US" altLang="zh-CN" sz="1800" dirty="0"/>
              <a:t>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d",y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 return 0;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Blackhole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n)</a:t>
            </a:r>
            <a:endParaRPr lang="en-US" altLang="zh-CN" sz="1800" dirty="0"/>
          </a:p>
          <a:p>
            <a:r>
              <a:rPr lang="en-US" altLang="zh-CN" sz="1800" dirty="0"/>
              <a:t>{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m=0;</a:t>
            </a:r>
            <a:endParaRPr lang="en-US" altLang="zh-CN" sz="1800" dirty="0"/>
          </a:p>
          <a:p>
            <a:r>
              <a:rPr lang="en-US" altLang="zh-CN" sz="1800" dirty="0"/>
              <a:t>	while(1)</a:t>
            </a:r>
            <a:endParaRPr lang="en-US" altLang="zh-CN" sz="1800" dirty="0"/>
          </a:p>
          <a:p>
            <a:r>
              <a:rPr lang="en-US" altLang="zh-CN" sz="1800" dirty="0"/>
              <a:t>	{  </a:t>
            </a:r>
            <a:r>
              <a:rPr lang="en-US" altLang="zh-CN" sz="1800" dirty="0">
                <a:solidFill>
                  <a:srgbClr val="FF0000"/>
                </a:solidFill>
              </a:rPr>
              <a:t>if(n==1) </a:t>
            </a:r>
            <a:r>
              <a:rPr lang="en-US" altLang="zh-CN" sz="1800" dirty="0">
                <a:solidFill>
                  <a:srgbClr val="00B0F0"/>
                </a:solidFill>
              </a:rPr>
              <a:t>break;</a:t>
            </a:r>
            <a:endParaRPr lang="en-US" altLang="zh-CN" sz="1800" dirty="0">
              <a:solidFill>
                <a:srgbClr val="00B0F0"/>
              </a:solidFill>
            </a:endParaRPr>
          </a:p>
          <a:p>
            <a:r>
              <a:rPr lang="en-US" altLang="zh-CN" sz="1800" dirty="0"/>
              <a:t>                  </a:t>
            </a:r>
            <a:r>
              <a:rPr lang="en-US" altLang="zh-CN" sz="1800" dirty="0">
                <a:solidFill>
                  <a:srgbClr val="FF0000"/>
                </a:solidFill>
              </a:rPr>
              <a:t>else if(n%2==0)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		{ n=n/2; m++;}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>
                <a:solidFill>
                  <a:srgbClr val="FF0000"/>
                </a:solidFill>
              </a:rPr>
              <a:t>    else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		{ n=n*3+1; m++;}</a:t>
            </a:r>
            <a:endParaRPr lang="en-US" altLang="zh-CN" sz="1800" dirty="0"/>
          </a:p>
          <a:p>
            <a:r>
              <a:rPr lang="en-US" altLang="zh-CN" sz="1800" dirty="0"/>
              <a:t>	}</a:t>
            </a:r>
            <a:endParaRPr lang="en-US" altLang="zh-CN" sz="1800" dirty="0"/>
          </a:p>
          <a:p>
            <a:r>
              <a:rPr lang="en-US" altLang="zh-CN" sz="1800" dirty="0"/>
              <a:t>  return m;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en-US" altLang="zh-CN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011"/>
          <a:stretch>
            <a:fillRect/>
          </a:stretch>
        </p:blipFill>
        <p:spPr>
          <a:xfrm>
            <a:off x="5410200" y="533400"/>
            <a:ext cx="2423160" cy="14423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87"/>
          <a:stretch>
            <a:fillRect/>
          </a:stretch>
        </p:blipFill>
        <p:spPr>
          <a:xfrm>
            <a:off x="5410200" y="3048000"/>
            <a:ext cx="2362201" cy="154667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1905000" y="4648200"/>
            <a:ext cx="23622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888435" y="5234103"/>
            <a:ext cx="2362200" cy="292008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 descr="信纸"/>
          <p:cNvSpPr>
            <a:spLocks noChangeArrowheads="1"/>
          </p:cNvSpPr>
          <p:nvPr/>
        </p:nvSpPr>
        <p:spPr bwMode="auto">
          <a:xfrm>
            <a:off x="684213" y="908050"/>
            <a:ext cx="4165600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x, int y)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t;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t = x;  x = y;  y = t;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*p_1,*p_2;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(*p_1, *p_2);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 ("\n%d,%d\n", a,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476375" y="6280150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6388" name="AutoShape 4"/>
          <p:cNvSpPr>
            <a:spLocks noChangeArrowheads="1"/>
          </p:cNvSpPr>
          <p:nvPr/>
        </p:nvSpPr>
        <p:spPr bwMode="auto">
          <a:xfrm>
            <a:off x="2555875" y="2420938"/>
            <a:ext cx="1854200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值传递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389" name="Group 5"/>
          <p:cNvGrpSpPr/>
          <p:nvPr/>
        </p:nvGrpSpPr>
        <p:grpSpPr bwMode="auto">
          <a:xfrm>
            <a:off x="5278438" y="1179513"/>
            <a:ext cx="2636837" cy="4625975"/>
            <a:chOff x="2879" y="554"/>
            <a:chExt cx="1661" cy="2914"/>
          </a:xfrm>
        </p:grpSpPr>
        <p:grpSp>
          <p:nvGrpSpPr>
            <p:cNvPr id="11312" name="Group 6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1314" name="Freeform 7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5" name="Freeform 8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6" name="Rectangle 9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17" name="Line 10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8" name="Line 11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19" name="Line 12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0" name="Line 13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1" name="Line 14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2" name="Line 15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3" name="Line 16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4" name="Line 17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25" name="Text Box 18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26" name="Line 19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04" name="Text Box 20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5" name="Text Box 21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6" name="Text Box 22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7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8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9" name="Text Box 25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333" name="Group 26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1348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9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0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1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2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3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54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1334" name="Group 34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1341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2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3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4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5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6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1347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335" name="Line 42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36" name="Line 43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37" name="Line 44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29" name="Text Box 45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0" name="Text Box 46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31" name="Text Box 47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313" name="Text Box 48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6762750" y="1903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34" name="Text Box 50"/>
          <p:cNvSpPr txBox="1">
            <a:spLocks noChangeArrowheads="1"/>
          </p:cNvSpPr>
          <p:nvPr/>
        </p:nvSpPr>
        <p:spPr bwMode="auto">
          <a:xfrm>
            <a:off x="6781800" y="2265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35" name="Group 51"/>
          <p:cNvGrpSpPr/>
          <p:nvPr/>
        </p:nvGrpSpPr>
        <p:grpSpPr bwMode="auto">
          <a:xfrm>
            <a:off x="6389688" y="1422400"/>
            <a:ext cx="2603500" cy="1824038"/>
            <a:chOff x="3844" y="959"/>
            <a:chExt cx="1640" cy="1149"/>
          </a:xfrm>
        </p:grpSpPr>
        <p:grpSp>
          <p:nvGrpSpPr>
            <p:cNvPr id="11299" name="Group 52"/>
            <p:cNvGrpSpPr/>
            <p:nvPr/>
          </p:nvGrpSpPr>
          <p:grpSpPr bwMode="auto">
            <a:xfrm>
              <a:off x="4783" y="1114"/>
              <a:ext cx="701" cy="250"/>
              <a:chOff x="4402" y="1426"/>
              <a:chExt cx="701" cy="250"/>
            </a:xfrm>
          </p:grpSpPr>
          <p:sp>
            <p:nvSpPr>
              <p:cNvPr id="11310" name="Line 5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38" name="Text Box 54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5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  <p:grpSp>
          <p:nvGrpSpPr>
            <p:cNvPr id="11300" name="Group 55"/>
            <p:cNvGrpSpPr/>
            <p:nvPr/>
          </p:nvGrpSpPr>
          <p:grpSpPr bwMode="auto">
            <a:xfrm>
              <a:off x="4783" y="1354"/>
              <a:ext cx="697" cy="250"/>
              <a:chOff x="4426" y="1906"/>
              <a:chExt cx="697" cy="250"/>
            </a:xfrm>
          </p:grpSpPr>
          <p:sp>
            <p:nvSpPr>
              <p:cNvPr id="11308" name="Line 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41" name="Text Box 57"/>
              <p:cNvSpPr txBox="1">
                <a:spLocks noChangeArrowheads="1"/>
              </p:cNvSpPr>
              <p:nvPr/>
            </p:nvSpPr>
            <p:spPr bwMode="auto">
              <a:xfrm>
                <a:off x="4523" y="190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  <p:sp>
          <p:nvSpPr>
            <p:cNvPr id="16442" name="Text Box 58"/>
            <p:cNvSpPr txBox="1">
              <a:spLocks noChangeArrowheads="1"/>
            </p:cNvSpPr>
            <p:nvPr/>
          </p:nvSpPr>
          <p:spPr bwMode="auto">
            <a:xfrm>
              <a:off x="3844" y="959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1302" name="Group 59"/>
            <p:cNvGrpSpPr/>
            <p:nvPr/>
          </p:nvGrpSpPr>
          <p:grpSpPr bwMode="auto">
            <a:xfrm>
              <a:off x="4783" y="1594"/>
              <a:ext cx="541" cy="250"/>
              <a:chOff x="4402" y="1426"/>
              <a:chExt cx="541" cy="250"/>
            </a:xfrm>
          </p:grpSpPr>
          <p:sp>
            <p:nvSpPr>
              <p:cNvPr id="11306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45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  <p:grpSp>
          <p:nvGrpSpPr>
            <p:cNvPr id="11303" name="Group 62"/>
            <p:cNvGrpSpPr/>
            <p:nvPr/>
          </p:nvGrpSpPr>
          <p:grpSpPr bwMode="auto">
            <a:xfrm>
              <a:off x="4795" y="1858"/>
              <a:ext cx="541" cy="250"/>
              <a:chOff x="4402" y="1426"/>
              <a:chExt cx="541" cy="250"/>
            </a:xfrm>
          </p:grpSpPr>
          <p:sp>
            <p:nvSpPr>
              <p:cNvPr id="11304" name="Line 6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6448" name="Text Box 64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</a:endParaRPr>
              </a:p>
            </p:txBody>
          </p:sp>
        </p:grpSp>
      </p:grpSp>
      <p:sp>
        <p:nvSpPr>
          <p:cNvPr id="16449" name="Text Box 65"/>
          <p:cNvSpPr txBox="1">
            <a:spLocks noChangeArrowheads="1"/>
          </p:cNvSpPr>
          <p:nvPr/>
        </p:nvSpPr>
        <p:spPr bwMode="auto">
          <a:xfrm>
            <a:off x="6515100" y="26463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50" name="Text Box 66"/>
          <p:cNvSpPr txBox="1">
            <a:spLocks noChangeArrowheads="1"/>
          </p:cNvSpPr>
          <p:nvPr/>
        </p:nvSpPr>
        <p:spPr bwMode="auto">
          <a:xfrm>
            <a:off x="6515100" y="30464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51" name="Group 67"/>
          <p:cNvGrpSpPr/>
          <p:nvPr/>
        </p:nvGrpSpPr>
        <p:grpSpPr bwMode="auto">
          <a:xfrm>
            <a:off x="5122863" y="3290888"/>
            <a:ext cx="1924050" cy="1431925"/>
            <a:chOff x="2926" y="1632"/>
            <a:chExt cx="1212" cy="902"/>
          </a:xfrm>
        </p:grpSpPr>
        <p:sp>
          <p:nvSpPr>
            <p:cNvPr id="16452" name="Text Box 68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8" name="Freeform 69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454" name="Text Box 70"/>
          <p:cNvSpPr txBox="1">
            <a:spLocks noChangeArrowheads="1"/>
          </p:cNvSpPr>
          <p:nvPr/>
        </p:nvSpPr>
        <p:spPr bwMode="auto">
          <a:xfrm>
            <a:off x="4362450" y="348773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455" name="Group 71"/>
          <p:cNvGrpSpPr/>
          <p:nvPr/>
        </p:nvGrpSpPr>
        <p:grpSpPr bwMode="auto">
          <a:xfrm>
            <a:off x="6407150" y="3479800"/>
            <a:ext cx="2605088" cy="1631950"/>
            <a:chOff x="3590" y="2003"/>
            <a:chExt cx="1641" cy="1028"/>
          </a:xfrm>
        </p:grpSpPr>
        <p:grpSp>
          <p:nvGrpSpPr>
            <p:cNvPr id="11285" name="Group 72"/>
            <p:cNvGrpSpPr/>
            <p:nvPr/>
          </p:nvGrpSpPr>
          <p:grpSpPr bwMode="auto">
            <a:xfrm>
              <a:off x="3590" y="2003"/>
              <a:ext cx="1641" cy="873"/>
              <a:chOff x="3855" y="2255"/>
              <a:chExt cx="1641" cy="873"/>
            </a:xfrm>
          </p:grpSpPr>
          <p:sp>
            <p:nvSpPr>
              <p:cNvPr id="16457" name="Text Box 73"/>
              <p:cNvSpPr txBox="1">
                <a:spLocks noChangeArrowheads="1"/>
              </p:cNvSpPr>
              <p:nvPr/>
            </p:nvSpPr>
            <p:spPr bwMode="auto">
              <a:xfrm>
                <a:off x="3855" y="2255"/>
                <a:ext cx="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(swap)</a:t>
                </a:r>
                <a:endParaRPr kumimoji="1" lang="en-US" altLang="zh-CN" sz="24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1288" name="Group 74"/>
              <p:cNvGrpSpPr/>
              <p:nvPr/>
            </p:nvGrpSpPr>
            <p:grpSpPr bwMode="auto">
              <a:xfrm>
                <a:off x="4795" y="2386"/>
                <a:ext cx="701" cy="250"/>
                <a:chOff x="4402" y="1426"/>
                <a:chExt cx="701" cy="250"/>
              </a:xfrm>
            </p:grpSpPr>
            <p:sp>
              <p:nvSpPr>
                <p:cNvPr id="11295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x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1289" name="Group 77"/>
              <p:cNvGrpSpPr/>
              <p:nvPr/>
            </p:nvGrpSpPr>
            <p:grpSpPr bwMode="auto">
              <a:xfrm>
                <a:off x="4795" y="2626"/>
                <a:ext cx="701" cy="250"/>
                <a:chOff x="4402" y="1426"/>
                <a:chExt cx="701" cy="250"/>
              </a:xfrm>
            </p:grpSpPr>
            <p:sp>
              <p:nvSpPr>
                <p:cNvPr id="11293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b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1290" name="Group 80"/>
              <p:cNvGrpSpPr/>
              <p:nvPr/>
            </p:nvGrpSpPr>
            <p:grpSpPr bwMode="auto">
              <a:xfrm>
                <a:off x="4795" y="2878"/>
                <a:ext cx="701" cy="250"/>
                <a:chOff x="4402" y="1426"/>
                <a:chExt cx="701" cy="250"/>
              </a:xfrm>
            </p:grpSpPr>
            <p:sp>
              <p:nvSpPr>
                <p:cNvPr id="1129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646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</a:rPr>
                    <a:t>t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16467" name="Text Box 83"/>
            <p:cNvSpPr txBox="1">
              <a:spLocks noChangeArrowheads="1"/>
            </p:cNvSpPr>
            <p:nvPr/>
          </p:nvSpPr>
          <p:spPr bwMode="auto">
            <a:xfrm>
              <a:off x="3850" y="278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endParaRPr>
            </a:p>
          </p:txBody>
        </p:sp>
      </p:grpSp>
      <p:sp>
        <p:nvSpPr>
          <p:cNvPr id="16468" name="Text Box 84"/>
          <p:cNvSpPr txBox="1">
            <a:spLocks noChangeArrowheads="1"/>
          </p:cNvSpPr>
          <p:nvPr/>
        </p:nvSpPr>
        <p:spPr bwMode="auto">
          <a:xfrm>
            <a:off x="6705600" y="46466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69" name="Text Box 85"/>
          <p:cNvSpPr txBox="1">
            <a:spLocks noChangeArrowheads="1"/>
          </p:cNvSpPr>
          <p:nvPr/>
        </p:nvSpPr>
        <p:spPr bwMode="auto">
          <a:xfrm>
            <a:off x="6716713" y="42783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470" name="Group 86"/>
          <p:cNvGrpSpPr/>
          <p:nvPr/>
        </p:nvGrpSpPr>
        <p:grpSpPr bwMode="auto">
          <a:xfrm>
            <a:off x="5173663" y="2947988"/>
            <a:ext cx="1892300" cy="1374775"/>
            <a:chOff x="2958" y="1392"/>
            <a:chExt cx="1192" cy="866"/>
          </a:xfrm>
        </p:grpSpPr>
        <p:sp>
          <p:nvSpPr>
            <p:cNvPr id="16471" name="Text Box 87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4" name="Freeform 88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6473" name="Text Box 89"/>
          <p:cNvSpPr txBox="1">
            <a:spLocks noChangeArrowheads="1"/>
          </p:cNvSpPr>
          <p:nvPr/>
        </p:nvSpPr>
        <p:spPr bwMode="auto">
          <a:xfrm>
            <a:off x="6732588" y="3862388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474" name="Text Box 90"/>
          <p:cNvSpPr txBox="1">
            <a:spLocks noChangeArrowheads="1"/>
          </p:cNvSpPr>
          <p:nvPr/>
        </p:nvSpPr>
        <p:spPr bwMode="auto">
          <a:xfrm>
            <a:off x="468313" y="188913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6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6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64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4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6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6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6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64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6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6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6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nimBg="1" autoUpdateAnimBg="0"/>
      <p:bldP spid="16387" grpId="0" animBg="1" autoUpdateAnimBg="0"/>
      <p:bldP spid="16388" grpId="0" animBg="1" autoUpdateAnimBg="0"/>
      <p:bldP spid="16433" grpId="0" autoUpdateAnimBg="0" build="p"/>
      <p:bldP spid="16434" grpId="0" autoUpdateAnimBg="0" build="p"/>
      <p:bldP spid="16449" grpId="0" autoUpdateAnimBg="0" build="p"/>
      <p:bldP spid="16450" grpId="0" autoUpdateAnimBg="0" build="p"/>
      <p:bldP spid="16454" grpId="0" advAuto="0" autoUpdateAnimBg="0" build="p"/>
      <p:bldP spid="16468" grpId="0" animBg="1" autoUpdateAnimBg="0"/>
      <p:bldP spid="16469" grpId="0" animBg="1" autoUpdateAnimBg="0"/>
      <p:bldP spid="1647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 descr="信纸"/>
          <p:cNvSpPr txBox="1">
            <a:spLocks noChangeArrowheads="1"/>
          </p:cNvSpPr>
          <p:nvPr/>
        </p:nvSpPr>
        <p:spPr bwMode="auto">
          <a:xfrm>
            <a:off x="611188" y="692150"/>
            <a:ext cx="4441825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swap (int *p1, int *p2)</a:t>
            </a:r>
            <a:endParaRPr kumimoji="1" lang="en-US" altLang="zh-CN" sz="24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 = p1;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p1 = p2;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p2 = p;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void main ( 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a, 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*p_1, *p_2;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scanf ("%d,%d", &amp;a, &amp;b);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p_1 = &amp;a;  p_2 = &amp;b;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if (a &lt; b)  </a:t>
            </a: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swap (p_1, p_2);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printf ("%d,%d", *p_1,*p_2);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724525" y="6021388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7412" name="Group 4"/>
          <p:cNvGrpSpPr/>
          <p:nvPr/>
        </p:nvGrpSpPr>
        <p:grpSpPr bwMode="auto">
          <a:xfrm>
            <a:off x="5264150" y="955675"/>
            <a:ext cx="2636838" cy="4625975"/>
            <a:chOff x="2879" y="554"/>
            <a:chExt cx="1661" cy="2914"/>
          </a:xfrm>
        </p:grpSpPr>
        <p:grpSp>
          <p:nvGrpSpPr>
            <p:cNvPr id="12336" name="Group 5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2338" name="Freeform 6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77 h 456"/>
                  <a:gd name="T2" fmla="*/ 500 w 1211"/>
                  <a:gd name="T3" fmla="*/ 20 h 456"/>
                  <a:gd name="T4" fmla="*/ 1089 w 1211"/>
                  <a:gd name="T5" fmla="*/ 194 h 456"/>
                  <a:gd name="T6" fmla="*/ 1211 w 1211"/>
                  <a:gd name="T7" fmla="*/ 157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39" name="Freeform 7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0" name="Rectangle 8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41" name="Line 9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2" name="Line 10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3" name="Line 11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4" name="Line 12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5" name="Line 13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6" name="Line 14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7" name="Line 15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8" name="Line 16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49" name="Text Box 17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…...</a:t>
                </a:r>
                <a:endPara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50" name="Line 18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27" name="Text Box 19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8" name="Text Box 20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2008</a:t>
                </a:r>
                <a:endParaRPr kumimoji="1" lang="en-US" altLang="zh-CN" sz="20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29" name="Text Box 21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0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1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32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2006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2357" name="Group 25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2372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3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4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5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6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7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8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2358" name="Group 33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2365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6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7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8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69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0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2371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2359" name="Line 41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60" name="Line 42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2361" name="Line 43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52" name="Text Box 44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200C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3" name="Text Box 45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200E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454" name="Text Box 46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2010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337" name="Text Box 47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6748463" y="1679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6767513" y="2041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58" name="Group 50"/>
          <p:cNvGrpSpPr/>
          <p:nvPr/>
        </p:nvGrpSpPr>
        <p:grpSpPr bwMode="auto">
          <a:xfrm>
            <a:off x="6375400" y="1198563"/>
            <a:ext cx="2608263" cy="1841500"/>
            <a:chOff x="3844" y="959"/>
            <a:chExt cx="1643" cy="1160"/>
          </a:xfrm>
        </p:grpSpPr>
        <p:grpSp>
          <p:nvGrpSpPr>
            <p:cNvPr id="12323" name="Group 51"/>
            <p:cNvGrpSpPr/>
            <p:nvPr/>
          </p:nvGrpSpPr>
          <p:grpSpPr bwMode="auto">
            <a:xfrm>
              <a:off x="4783" y="1125"/>
              <a:ext cx="700" cy="250"/>
              <a:chOff x="4402" y="1437"/>
              <a:chExt cx="700" cy="250"/>
            </a:xfrm>
          </p:grpSpPr>
          <p:sp>
            <p:nvSpPr>
              <p:cNvPr id="12334" name="Line 5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1" name="Text Box 53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a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24" name="Group 54"/>
            <p:cNvGrpSpPr/>
            <p:nvPr/>
          </p:nvGrpSpPr>
          <p:grpSpPr bwMode="auto">
            <a:xfrm>
              <a:off x="4783" y="1365"/>
              <a:ext cx="704" cy="250"/>
              <a:chOff x="4426" y="1917"/>
              <a:chExt cx="704" cy="250"/>
            </a:xfrm>
          </p:grpSpPr>
          <p:sp>
            <p:nvSpPr>
              <p:cNvPr id="12332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4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  </a:t>
                </a: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整型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b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65" name="Text Box 57"/>
            <p:cNvSpPr txBox="1">
              <a:spLocks noChangeArrowheads="1"/>
            </p:cNvSpPr>
            <p:nvPr/>
          </p:nvSpPr>
          <p:spPr bwMode="auto">
            <a:xfrm>
              <a:off x="3844" y="959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(main)</a:t>
              </a:r>
              <a:endPara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2326" name="Group 58"/>
            <p:cNvGrpSpPr/>
            <p:nvPr/>
          </p:nvGrpSpPr>
          <p:grpSpPr bwMode="auto">
            <a:xfrm>
              <a:off x="4783" y="1605"/>
              <a:ext cx="547" cy="250"/>
              <a:chOff x="4402" y="1437"/>
              <a:chExt cx="547" cy="250"/>
            </a:xfrm>
          </p:grpSpPr>
          <p:sp>
            <p:nvSpPr>
              <p:cNvPr id="12330" name="Line 5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68" name="Text Box 6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327" name="Group 61"/>
            <p:cNvGrpSpPr/>
            <p:nvPr/>
          </p:nvGrpSpPr>
          <p:grpSpPr bwMode="auto">
            <a:xfrm>
              <a:off x="4795" y="1869"/>
              <a:ext cx="547" cy="250"/>
              <a:chOff x="4402" y="1437"/>
              <a:chExt cx="547" cy="250"/>
            </a:xfrm>
          </p:grpSpPr>
          <p:sp>
            <p:nvSpPr>
              <p:cNvPr id="12328" name="Line 6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7471" name="Text Box 63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p_2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472" name="Text Box 64"/>
          <p:cNvSpPr txBox="1">
            <a:spLocks noChangeArrowheads="1"/>
          </p:cNvSpPr>
          <p:nvPr/>
        </p:nvSpPr>
        <p:spPr bwMode="auto">
          <a:xfrm>
            <a:off x="6500813" y="24225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73" name="Text Box 65"/>
          <p:cNvSpPr txBox="1">
            <a:spLocks noChangeArrowheads="1"/>
          </p:cNvSpPr>
          <p:nvPr/>
        </p:nvSpPr>
        <p:spPr bwMode="auto">
          <a:xfrm>
            <a:off x="6500813" y="2822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474" name="Group 66"/>
          <p:cNvGrpSpPr/>
          <p:nvPr/>
        </p:nvGrpSpPr>
        <p:grpSpPr bwMode="auto">
          <a:xfrm>
            <a:off x="5159375" y="2724150"/>
            <a:ext cx="2120900" cy="1374775"/>
            <a:chOff x="2958" y="1392"/>
            <a:chExt cx="1336" cy="866"/>
          </a:xfrm>
        </p:grpSpPr>
        <p:sp>
          <p:nvSpPr>
            <p:cNvPr id="17475" name="Text Box 67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2000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2" name="Freeform 68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7477" name="Group 69"/>
          <p:cNvGrpSpPr/>
          <p:nvPr/>
        </p:nvGrpSpPr>
        <p:grpSpPr bwMode="auto">
          <a:xfrm>
            <a:off x="5108575" y="3067050"/>
            <a:ext cx="2152650" cy="1431925"/>
            <a:chOff x="2926" y="1632"/>
            <a:chExt cx="1356" cy="902"/>
          </a:xfrm>
        </p:grpSpPr>
        <p:sp>
          <p:nvSpPr>
            <p:cNvPr id="17478" name="Text Box 70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2002</a:t>
              </a:r>
              <a:endPara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20" name="Freeform 71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7480" name="Text Box 72"/>
          <p:cNvSpPr txBox="1">
            <a:spLocks noChangeArrowheads="1"/>
          </p:cNvSpPr>
          <p:nvPr/>
        </p:nvSpPr>
        <p:spPr bwMode="auto">
          <a:xfrm>
            <a:off x="4249738" y="319246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7481" name="Group 73"/>
          <p:cNvGrpSpPr/>
          <p:nvPr/>
        </p:nvGrpSpPr>
        <p:grpSpPr bwMode="auto">
          <a:xfrm>
            <a:off x="6392863" y="3255963"/>
            <a:ext cx="2744787" cy="1662112"/>
            <a:chOff x="3590" y="2003"/>
            <a:chExt cx="1729" cy="1047"/>
          </a:xfrm>
        </p:grpSpPr>
        <p:grpSp>
          <p:nvGrpSpPr>
            <p:cNvPr id="12307" name="Group 74"/>
            <p:cNvGrpSpPr/>
            <p:nvPr/>
          </p:nvGrpSpPr>
          <p:grpSpPr bwMode="auto">
            <a:xfrm>
              <a:off x="3590" y="2003"/>
              <a:ext cx="1729" cy="884"/>
              <a:chOff x="3855" y="2255"/>
              <a:chExt cx="1729" cy="884"/>
            </a:xfrm>
          </p:grpSpPr>
          <p:sp>
            <p:nvSpPr>
              <p:cNvPr id="17483" name="Text Box 75"/>
              <p:cNvSpPr txBox="1">
                <a:spLocks noChangeArrowheads="1"/>
              </p:cNvSpPr>
              <p:nvPr/>
            </p:nvSpPr>
            <p:spPr bwMode="auto">
              <a:xfrm>
                <a:off x="3855" y="2255"/>
                <a:ext cx="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(swap)</a:t>
                </a:r>
                <a:endParaRPr kumimoji="1" lang="en-US" altLang="zh-CN" sz="2400" b="1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2310" name="Group 76"/>
              <p:cNvGrpSpPr/>
              <p:nvPr/>
            </p:nvGrpSpPr>
            <p:grpSpPr bwMode="auto">
              <a:xfrm>
                <a:off x="4795" y="2397"/>
                <a:ext cx="789" cy="250"/>
                <a:chOff x="4402" y="1437"/>
                <a:chExt cx="789" cy="250"/>
              </a:xfrm>
            </p:grpSpPr>
            <p:sp>
              <p:nvSpPr>
                <p:cNvPr id="1231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p1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1" name="Group 79"/>
              <p:cNvGrpSpPr/>
              <p:nvPr/>
            </p:nvGrpSpPr>
            <p:grpSpPr bwMode="auto">
              <a:xfrm>
                <a:off x="4795" y="2637"/>
                <a:ext cx="789" cy="250"/>
                <a:chOff x="4402" y="1437"/>
                <a:chExt cx="789" cy="250"/>
              </a:xfrm>
            </p:grpSpPr>
            <p:sp>
              <p:nvSpPr>
                <p:cNvPr id="12315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8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p2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12" name="Group 82"/>
              <p:cNvGrpSpPr/>
              <p:nvPr/>
            </p:nvGrpSpPr>
            <p:grpSpPr bwMode="auto">
              <a:xfrm>
                <a:off x="4795" y="2889"/>
                <a:ext cx="709" cy="250"/>
                <a:chOff x="4402" y="1437"/>
                <a:chExt cx="709" cy="250"/>
              </a:xfrm>
            </p:grpSpPr>
            <p:sp>
              <p:nvSpPr>
                <p:cNvPr id="1231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749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指针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p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493" name="Text Box 85"/>
            <p:cNvSpPr txBox="1">
              <a:spLocks noChangeArrowheads="1"/>
            </p:cNvSpPr>
            <p:nvPr/>
          </p:nvSpPr>
          <p:spPr bwMode="auto">
            <a:xfrm>
              <a:off x="3658" y="276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4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****</a:t>
              </a:r>
              <a:endPara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7494" name="Text Box 86"/>
          <p:cNvSpPr txBox="1">
            <a:spLocks noChangeArrowheads="1"/>
          </p:cNvSpPr>
          <p:nvPr/>
        </p:nvSpPr>
        <p:spPr bwMode="auto">
          <a:xfrm>
            <a:off x="6500813" y="4441825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95" name="AutoShape 87"/>
          <p:cNvSpPr>
            <a:spLocks noChangeArrowheads="1"/>
          </p:cNvSpPr>
          <p:nvPr/>
        </p:nvSpPr>
        <p:spPr bwMode="auto">
          <a:xfrm>
            <a:off x="2335213" y="1484313"/>
            <a:ext cx="2401887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地址传递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7496" name="Text Box 88"/>
          <p:cNvSpPr txBox="1">
            <a:spLocks noChangeArrowheads="1"/>
          </p:cNvSpPr>
          <p:nvPr/>
        </p:nvSpPr>
        <p:spPr bwMode="auto">
          <a:xfrm>
            <a:off x="6502400" y="4033838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2000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6516688" y="3644900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2002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501" name="Text Box 93"/>
          <p:cNvSpPr txBox="1">
            <a:spLocks noChangeArrowheads="1"/>
          </p:cNvSpPr>
          <p:nvPr/>
        </p:nvSpPr>
        <p:spPr bwMode="auto">
          <a:xfrm>
            <a:off x="468313" y="188913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4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7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17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17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7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17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7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 autoUpdateAnimBg="0"/>
      <p:bldP spid="17411" grpId="0" animBg="1" autoUpdateAnimBg="0"/>
      <p:bldP spid="17456" grpId="0" autoUpdateAnimBg="0" build="p"/>
      <p:bldP spid="17457" grpId="0" autoUpdateAnimBg="0" build="p"/>
      <p:bldP spid="17472" grpId="0" autoUpdateAnimBg="0" build="p"/>
      <p:bldP spid="17473" grpId="0" autoUpdateAnimBg="0" build="p"/>
      <p:bldP spid="17480" grpId="0" advAuto="0" autoUpdateAnimBg="0" build="p"/>
      <p:bldP spid="17494" grpId="0" animBg="1" autoUpdateAnimBg="0"/>
      <p:bldP spid="17495" grpId="0" animBg="1" autoUpdateAnimBg="0"/>
      <p:bldP spid="17496" grpId="0" animBg="1" autoUpdateAnimBg="0"/>
      <p:bldP spid="17497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 descr="信纸"/>
          <p:cNvSpPr txBox="1">
            <a:spLocks noChangeArrowheads="1"/>
          </p:cNvSpPr>
          <p:nvPr/>
        </p:nvSpPr>
        <p:spPr bwMode="auto">
          <a:xfrm>
            <a:off x="539750" y="549275"/>
            <a:ext cx="4419600" cy="34226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&lt;stdio.h&gt;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&lt;string.h&gt;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alltrim (char *psstr, char *pdstr);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main ( )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char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str[20];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"  Good Bye!  ";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("before alltrim: %s\n",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alltrim (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pstr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str);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("after  alltrim: %s\n", str);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250825" y="0"/>
            <a:ext cx="9217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编写一函数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alltrim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用于去掉字符串的前导空格和后续空格。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439" name="Text Box 7" descr="信纸"/>
          <p:cNvSpPr txBox="1">
            <a:spLocks noChangeArrowheads="1"/>
          </p:cNvSpPr>
          <p:nvPr/>
        </p:nvSpPr>
        <p:spPr bwMode="auto">
          <a:xfrm>
            <a:off x="4419600" y="2667000"/>
            <a:ext cx="4446588" cy="40322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alltrim (char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psstr</a:t>
            </a: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char *pdstr)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char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*pend;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pstart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= psstr;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while (*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pstart++;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pend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pstart + strlen(pstart) - 1;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while (pend &gt;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&amp;&amp; *pend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pend--;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while (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&lt;= pend)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pdstr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++ =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pstart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*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pdstr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'\0';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5219700" y="404813"/>
            <a:ext cx="3527425" cy="10445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before  alltrim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Good Bye!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after   alltrim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Good Bye!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39" grpId="0" animBg="1" autoUpdateAnimBg="0"/>
      <p:bldP spid="1844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61" name="Group 5"/>
          <p:cNvGraphicFramePr>
            <a:graphicFrameLocks noGrp="1"/>
          </p:cNvGraphicFramePr>
          <p:nvPr/>
        </p:nvGraphicFramePr>
        <p:xfrm>
          <a:off x="1431925" y="1484313"/>
          <a:ext cx="7561263" cy="396875"/>
        </p:xfrm>
        <a:graphic>
          <a:graphicData uri="http://schemas.openxmlformats.org/drawingml/2006/table">
            <a:tbl>
              <a:tblPr/>
              <a:tblGrid>
                <a:gridCol w="539750"/>
                <a:gridCol w="541338"/>
                <a:gridCol w="539750"/>
                <a:gridCol w="539750"/>
                <a:gridCol w="539750"/>
                <a:gridCol w="541337"/>
                <a:gridCol w="539750"/>
                <a:gridCol w="538163"/>
                <a:gridCol w="541337"/>
                <a:gridCol w="539750"/>
                <a:gridCol w="539750"/>
                <a:gridCol w="539750"/>
                <a:gridCol w="541338"/>
                <a:gridCol w="539750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'G' 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'o'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'o'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'd'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'B'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'y'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'e'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'!'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' '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0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9493" name="Group 37"/>
          <p:cNvGrpSpPr/>
          <p:nvPr/>
        </p:nvGrpSpPr>
        <p:grpSpPr bwMode="auto">
          <a:xfrm>
            <a:off x="1258888" y="576263"/>
            <a:ext cx="1295400" cy="865187"/>
            <a:chOff x="613" y="300"/>
            <a:chExt cx="816" cy="545"/>
          </a:xfrm>
        </p:grpSpPr>
        <p:sp>
          <p:nvSpPr>
            <p:cNvPr id="14449" name="Line 38"/>
            <p:cNvSpPr>
              <a:spLocks noChangeShapeType="1"/>
            </p:cNvSpPr>
            <p:nvPr/>
          </p:nvSpPr>
          <p:spPr bwMode="auto">
            <a:xfrm>
              <a:off x="884" y="527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5" name="Text Box 39"/>
            <p:cNvSpPr txBox="1">
              <a:spLocks noChangeArrowheads="1"/>
            </p:cNvSpPr>
            <p:nvPr/>
          </p:nvSpPr>
          <p:spPr bwMode="auto">
            <a:xfrm>
              <a:off x="613" y="300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pstr(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实参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496" name="Group 40"/>
          <p:cNvGrpSpPr/>
          <p:nvPr/>
        </p:nvGrpSpPr>
        <p:grpSpPr bwMode="auto">
          <a:xfrm>
            <a:off x="393700" y="1270000"/>
            <a:ext cx="1008063" cy="733425"/>
            <a:chOff x="158" y="800"/>
            <a:chExt cx="635" cy="462"/>
          </a:xfrm>
        </p:grpSpPr>
        <p:sp>
          <p:nvSpPr>
            <p:cNvPr id="14447" name="Line 41"/>
            <p:cNvSpPr>
              <a:spLocks noChangeShapeType="1"/>
            </p:cNvSpPr>
            <p:nvPr/>
          </p:nvSpPr>
          <p:spPr bwMode="auto">
            <a:xfrm>
              <a:off x="567" y="1026"/>
              <a:ext cx="22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98" name="Text Box 42"/>
            <p:cNvSpPr txBox="1">
              <a:spLocks noChangeArrowheads="1"/>
            </p:cNvSpPr>
            <p:nvPr/>
          </p:nvSpPr>
          <p:spPr bwMode="auto">
            <a:xfrm>
              <a:off x="158" y="800"/>
              <a:ext cx="544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psstr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</a:t>
              </a:r>
              <a:r>
                <a:rPr kumimoji="1" lang="zh-CN" altLang="en-US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形参</a:t>
              </a: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499" name="Group 43"/>
          <p:cNvGrpSpPr/>
          <p:nvPr/>
        </p:nvGrpSpPr>
        <p:grpSpPr bwMode="auto">
          <a:xfrm>
            <a:off x="1330325" y="1901825"/>
            <a:ext cx="936625" cy="800100"/>
            <a:chOff x="838" y="1198"/>
            <a:chExt cx="590" cy="504"/>
          </a:xfrm>
        </p:grpSpPr>
        <p:sp useBgFill="1">
          <p:nvSpPr>
            <p:cNvPr id="14445" name="Line 44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19501" name="Text Box 45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pstart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502" name="Group 46"/>
          <p:cNvGrpSpPr/>
          <p:nvPr/>
        </p:nvGrpSpPr>
        <p:grpSpPr bwMode="auto">
          <a:xfrm>
            <a:off x="2360613" y="1903413"/>
            <a:ext cx="936625" cy="800100"/>
            <a:chOff x="838" y="1198"/>
            <a:chExt cx="590" cy="504"/>
          </a:xfrm>
        </p:grpSpPr>
        <p:sp>
          <p:nvSpPr>
            <p:cNvPr id="14443" name="Line 47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04" name="Text Box 48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pstart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05" name="Line 49"/>
          <p:cNvSpPr>
            <a:spLocks noChangeShapeType="1"/>
          </p:cNvSpPr>
          <p:nvPr/>
        </p:nvSpPr>
        <p:spPr bwMode="auto">
          <a:xfrm>
            <a:off x="1835150" y="2160588"/>
            <a:ext cx="792163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 useBgFill="1">
        <p:nvSpPr>
          <p:cNvPr id="19506" name="Rectangle 50"/>
          <p:cNvSpPr>
            <a:spLocks noChangeArrowheads="1"/>
          </p:cNvSpPr>
          <p:nvPr/>
        </p:nvSpPr>
        <p:spPr bwMode="auto">
          <a:xfrm>
            <a:off x="1338263" y="1914525"/>
            <a:ext cx="720725" cy="792163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507" name="Rectangle 51"/>
          <p:cNvSpPr>
            <a:spLocks noChangeArrowheads="1"/>
          </p:cNvSpPr>
          <p:nvPr/>
        </p:nvSpPr>
        <p:spPr bwMode="auto">
          <a:xfrm>
            <a:off x="714375" y="2767013"/>
            <a:ext cx="3078163" cy="6699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while (*pstart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pstart++;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9508" name="Group 52"/>
          <p:cNvGrpSpPr/>
          <p:nvPr/>
        </p:nvGrpSpPr>
        <p:grpSpPr bwMode="auto">
          <a:xfrm>
            <a:off x="7812088" y="1916113"/>
            <a:ext cx="936625" cy="800100"/>
            <a:chOff x="838" y="1198"/>
            <a:chExt cx="590" cy="504"/>
          </a:xfrm>
        </p:grpSpPr>
        <p:sp>
          <p:nvSpPr>
            <p:cNvPr id="14441" name="Line 53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10" name="Text Box 54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pend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11" name="Line 55"/>
          <p:cNvSpPr>
            <a:spLocks noChangeShapeType="1"/>
          </p:cNvSpPr>
          <p:nvPr/>
        </p:nvSpPr>
        <p:spPr bwMode="auto">
          <a:xfrm flipH="1">
            <a:off x="7237413" y="2176463"/>
            <a:ext cx="792162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9512" name="Group 56"/>
          <p:cNvGrpSpPr/>
          <p:nvPr/>
        </p:nvGrpSpPr>
        <p:grpSpPr bwMode="auto">
          <a:xfrm>
            <a:off x="6684963" y="1903413"/>
            <a:ext cx="936625" cy="800100"/>
            <a:chOff x="838" y="1198"/>
            <a:chExt cx="590" cy="504"/>
          </a:xfrm>
        </p:grpSpPr>
        <p:sp>
          <p:nvSpPr>
            <p:cNvPr id="14439" name="Line 57"/>
            <p:cNvSpPr>
              <a:spLocks noChangeShapeType="1"/>
            </p:cNvSpPr>
            <p:nvPr/>
          </p:nvSpPr>
          <p:spPr bwMode="auto">
            <a:xfrm flipV="1">
              <a:off x="1074" y="1198"/>
              <a:ext cx="0" cy="31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14" name="Text Box 58"/>
            <p:cNvSpPr txBox="1">
              <a:spLocks noChangeArrowheads="1"/>
            </p:cNvSpPr>
            <p:nvPr/>
          </p:nvSpPr>
          <p:spPr bwMode="auto">
            <a:xfrm>
              <a:off x="838" y="1490"/>
              <a:ext cx="59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pend</a:t>
              </a:r>
              <a:endPara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 useBgFill="1">
        <p:nvSpPr>
          <p:cNvPr id="19515" name="Rectangle 59"/>
          <p:cNvSpPr>
            <a:spLocks noChangeArrowheads="1"/>
          </p:cNvSpPr>
          <p:nvPr/>
        </p:nvSpPr>
        <p:spPr bwMode="auto">
          <a:xfrm>
            <a:off x="7812088" y="1916113"/>
            <a:ext cx="720725" cy="792162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516" name="Rectangle 60"/>
          <p:cNvSpPr>
            <a:spLocks noChangeArrowheads="1"/>
          </p:cNvSpPr>
          <p:nvPr/>
        </p:nvSpPr>
        <p:spPr bwMode="auto">
          <a:xfrm>
            <a:off x="4729163" y="2736850"/>
            <a:ext cx="4302125" cy="6699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while (pend &gt; pstart &amp;&amp; *pend == ' ')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pend--;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9517" name="Group 61"/>
          <p:cNvGraphicFramePr>
            <a:graphicFrameLocks noGrp="1"/>
          </p:cNvGraphicFramePr>
          <p:nvPr/>
        </p:nvGraphicFramePr>
        <p:xfrm>
          <a:off x="1187450" y="4581525"/>
          <a:ext cx="7561263" cy="396875"/>
        </p:xfrm>
        <a:graphic>
          <a:graphicData uri="http://schemas.openxmlformats.org/drawingml/2006/table">
            <a:tbl>
              <a:tblPr/>
              <a:tblGrid>
                <a:gridCol w="544513"/>
                <a:gridCol w="546100"/>
                <a:gridCol w="546100"/>
                <a:gridCol w="544512"/>
                <a:gridCol w="544513"/>
                <a:gridCol w="546100"/>
                <a:gridCol w="546100"/>
                <a:gridCol w="542925"/>
                <a:gridCol w="546100"/>
                <a:gridCol w="544512"/>
                <a:gridCol w="1090613"/>
                <a:gridCol w="546100"/>
                <a:gridCol w="473075"/>
              </a:tblGrid>
              <a:tr h="396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66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……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93" marB="45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9547" name="Rectangle 91"/>
          <p:cNvSpPr>
            <a:spLocks noChangeArrowheads="1"/>
          </p:cNvSpPr>
          <p:nvPr/>
        </p:nvSpPr>
        <p:spPr bwMode="auto">
          <a:xfrm>
            <a:off x="1216025" y="4635500"/>
            <a:ext cx="504825" cy="3111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'G'</a:t>
            </a:r>
            <a:endParaRPr kumimoji="1" lang="en-US" altLang="zh-CN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48" name="Rectangle 92"/>
          <p:cNvSpPr>
            <a:spLocks noChangeArrowheads="1"/>
          </p:cNvSpPr>
          <p:nvPr/>
        </p:nvSpPr>
        <p:spPr bwMode="auto">
          <a:xfrm>
            <a:off x="1763713" y="4606925"/>
            <a:ext cx="4508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'o'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49" name="Rectangle 93"/>
          <p:cNvSpPr>
            <a:spLocks noChangeArrowheads="1"/>
          </p:cNvSpPr>
          <p:nvPr/>
        </p:nvSpPr>
        <p:spPr bwMode="auto">
          <a:xfrm>
            <a:off x="2336800" y="4608513"/>
            <a:ext cx="4508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'o'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0" name="Rectangle 94"/>
          <p:cNvSpPr>
            <a:spLocks noChangeArrowheads="1"/>
          </p:cNvSpPr>
          <p:nvPr/>
        </p:nvSpPr>
        <p:spPr bwMode="auto">
          <a:xfrm>
            <a:off x="2881313" y="4610100"/>
            <a:ext cx="465137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'd'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1" name="Rectangle 95"/>
          <p:cNvSpPr>
            <a:spLocks noChangeArrowheads="1"/>
          </p:cNvSpPr>
          <p:nvPr/>
        </p:nvSpPr>
        <p:spPr bwMode="auto">
          <a:xfrm>
            <a:off x="3468688" y="4611688"/>
            <a:ext cx="3873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 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2" name="Rectangle 96"/>
          <p:cNvSpPr>
            <a:spLocks noChangeArrowheads="1"/>
          </p:cNvSpPr>
          <p:nvPr/>
        </p:nvSpPr>
        <p:spPr bwMode="auto">
          <a:xfrm>
            <a:off x="3938588" y="4606925"/>
            <a:ext cx="493712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'B'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3" name="Rectangle 97"/>
          <p:cNvSpPr>
            <a:spLocks noChangeArrowheads="1"/>
          </p:cNvSpPr>
          <p:nvPr/>
        </p:nvSpPr>
        <p:spPr bwMode="auto">
          <a:xfrm>
            <a:off x="4529138" y="4606925"/>
            <a:ext cx="450850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'y'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4" name="Rectangle 98"/>
          <p:cNvSpPr>
            <a:spLocks noChangeArrowheads="1"/>
          </p:cNvSpPr>
          <p:nvPr/>
        </p:nvSpPr>
        <p:spPr bwMode="auto">
          <a:xfrm>
            <a:off x="5076825" y="4606925"/>
            <a:ext cx="436563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'e'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5" name="Rectangle 99"/>
          <p:cNvSpPr>
            <a:spLocks noChangeArrowheads="1"/>
          </p:cNvSpPr>
          <p:nvPr/>
        </p:nvSpPr>
        <p:spPr bwMode="auto">
          <a:xfrm>
            <a:off x="5651500" y="4621213"/>
            <a:ext cx="407988" cy="3365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'!'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56" name="Rectangle 100"/>
          <p:cNvSpPr>
            <a:spLocks noChangeArrowheads="1"/>
          </p:cNvSpPr>
          <p:nvPr/>
        </p:nvSpPr>
        <p:spPr bwMode="auto">
          <a:xfrm>
            <a:off x="6199188" y="4606925"/>
            <a:ext cx="311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0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9557" name="Group 101"/>
          <p:cNvGrpSpPr/>
          <p:nvPr/>
        </p:nvGrpSpPr>
        <p:grpSpPr bwMode="auto">
          <a:xfrm>
            <a:off x="2843213" y="1916113"/>
            <a:ext cx="4105275" cy="2711450"/>
            <a:chOff x="1791" y="1207"/>
            <a:chExt cx="2586" cy="1708"/>
          </a:xfrm>
        </p:grpSpPr>
        <p:sp>
          <p:nvSpPr>
            <p:cNvPr id="14437" name="AutoShape 102"/>
            <p:cNvSpPr/>
            <p:nvPr/>
          </p:nvSpPr>
          <p:spPr bwMode="auto">
            <a:xfrm rot="-5400000">
              <a:off x="2947" y="51"/>
              <a:ext cx="273" cy="2586"/>
            </a:xfrm>
            <a:prstGeom prst="leftBrace">
              <a:avLst>
                <a:gd name="adj1" fmla="val 78938"/>
                <a:gd name="adj2" fmla="val 50000"/>
              </a:avLst>
            </a:prstGeom>
            <a:noFill/>
            <a:ln w="31750">
              <a:solidFill>
                <a:srgbClr val="CC00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4438" name="AutoShape 103"/>
            <p:cNvSpPr>
              <a:spLocks noChangeArrowheads="1"/>
            </p:cNvSpPr>
            <p:nvPr/>
          </p:nvSpPr>
          <p:spPr bwMode="auto">
            <a:xfrm rot="6952817">
              <a:off x="1762" y="1994"/>
              <a:ext cx="1617" cy="226"/>
            </a:xfrm>
            <a:custGeom>
              <a:avLst/>
              <a:gdLst>
                <a:gd name="T0" fmla="*/ 7 w 21600"/>
                <a:gd name="T1" fmla="*/ 0 h 21600"/>
                <a:gd name="T2" fmla="*/ 0 w 21600"/>
                <a:gd name="T3" fmla="*/ 0 h 21600"/>
                <a:gd name="T4" fmla="*/ 7 w 21600"/>
                <a:gd name="T5" fmla="*/ 0 h 21600"/>
                <a:gd name="T6" fmla="*/ 9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80 w 21600"/>
                <a:gd name="T13" fmla="*/ 5352 h 21600"/>
                <a:gd name="T14" fmla="*/ 18902 w 21600"/>
                <a:gd name="T15" fmla="*/ 1624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3399"/>
                </a:gs>
                <a:gs pos="100000">
                  <a:srgbClr val="AA2266"/>
                </a:gs>
              </a:gsLst>
              <a:lin ang="5400000" scaled="1"/>
            </a:grad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9560" name="Group 104"/>
          <p:cNvGrpSpPr/>
          <p:nvPr/>
        </p:nvGrpSpPr>
        <p:grpSpPr bwMode="auto">
          <a:xfrm>
            <a:off x="1028700" y="3673475"/>
            <a:ext cx="1295400" cy="865188"/>
            <a:chOff x="613" y="300"/>
            <a:chExt cx="816" cy="545"/>
          </a:xfrm>
        </p:grpSpPr>
        <p:sp>
          <p:nvSpPr>
            <p:cNvPr id="14435" name="Line 105"/>
            <p:cNvSpPr>
              <a:spLocks noChangeShapeType="1"/>
            </p:cNvSpPr>
            <p:nvPr/>
          </p:nvSpPr>
          <p:spPr bwMode="auto">
            <a:xfrm>
              <a:off x="884" y="527"/>
              <a:ext cx="0" cy="31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62" name="Text Box 106"/>
            <p:cNvSpPr txBox="1">
              <a:spLocks noChangeArrowheads="1"/>
            </p:cNvSpPr>
            <p:nvPr/>
          </p:nvSpPr>
          <p:spPr bwMode="auto">
            <a:xfrm>
              <a:off x="613" y="300"/>
              <a:ext cx="81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str(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实参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grpSp>
        <p:nvGrpSpPr>
          <p:cNvPr id="19563" name="Group 107"/>
          <p:cNvGrpSpPr/>
          <p:nvPr/>
        </p:nvGrpSpPr>
        <p:grpSpPr bwMode="auto">
          <a:xfrm>
            <a:off x="1071563" y="5013325"/>
            <a:ext cx="936625" cy="1196975"/>
            <a:chOff x="675" y="3158"/>
            <a:chExt cx="590" cy="754"/>
          </a:xfrm>
        </p:grpSpPr>
        <p:sp>
          <p:nvSpPr>
            <p:cNvPr id="14433" name="Line 108"/>
            <p:cNvSpPr>
              <a:spLocks noChangeShapeType="1"/>
            </p:cNvSpPr>
            <p:nvPr/>
          </p:nvSpPr>
          <p:spPr bwMode="auto">
            <a:xfrm flipV="1">
              <a:off x="911" y="3158"/>
              <a:ext cx="0" cy="3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65" name="Text Box 109"/>
            <p:cNvSpPr txBox="1">
              <a:spLocks noChangeArrowheads="1"/>
            </p:cNvSpPr>
            <p:nvPr/>
          </p:nvSpPr>
          <p:spPr bwMode="auto">
            <a:xfrm>
              <a:off x="675" y="3450"/>
              <a:ext cx="5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pdstr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</a:t>
              </a:r>
              <a:r>
                <a:rPr kumimoji="1" lang="zh-CN" altLang="en-US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形参</a:t>
              </a: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66" name="Line 110"/>
          <p:cNvSpPr>
            <a:spLocks noChangeShapeType="1"/>
          </p:cNvSpPr>
          <p:nvPr/>
        </p:nvSpPr>
        <p:spPr bwMode="auto">
          <a:xfrm>
            <a:off x="1619250" y="5229225"/>
            <a:ext cx="4537075" cy="0"/>
          </a:xfrm>
          <a:prstGeom prst="line">
            <a:avLst/>
          </a:prstGeom>
          <a:noFill/>
          <a:ln w="28575">
            <a:solidFill>
              <a:srgbClr val="CC0099"/>
            </a:solidFill>
            <a:prstDash val="sysDot"/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 useBgFill="1">
        <p:nvSpPr>
          <p:cNvPr id="19567" name="Rectangle 111"/>
          <p:cNvSpPr>
            <a:spLocks noChangeArrowheads="1"/>
          </p:cNvSpPr>
          <p:nvPr/>
        </p:nvSpPr>
        <p:spPr bwMode="auto">
          <a:xfrm>
            <a:off x="1111250" y="5013325"/>
            <a:ext cx="865188" cy="1368425"/>
          </a:xfrm>
          <a:prstGeom prst="rect">
            <a:avLst/>
          </a:prstGeom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9568" name="Group 112"/>
          <p:cNvGrpSpPr/>
          <p:nvPr/>
        </p:nvGrpSpPr>
        <p:grpSpPr bwMode="auto">
          <a:xfrm>
            <a:off x="5997575" y="5027613"/>
            <a:ext cx="936625" cy="1196975"/>
            <a:chOff x="675" y="3158"/>
            <a:chExt cx="590" cy="754"/>
          </a:xfrm>
        </p:grpSpPr>
        <p:sp>
          <p:nvSpPr>
            <p:cNvPr id="14431" name="Line 113"/>
            <p:cNvSpPr>
              <a:spLocks noChangeShapeType="1"/>
            </p:cNvSpPr>
            <p:nvPr/>
          </p:nvSpPr>
          <p:spPr bwMode="auto">
            <a:xfrm flipV="1">
              <a:off x="911" y="3158"/>
              <a:ext cx="0" cy="3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570" name="Text Box 114"/>
            <p:cNvSpPr txBox="1">
              <a:spLocks noChangeArrowheads="1"/>
            </p:cNvSpPr>
            <p:nvPr/>
          </p:nvSpPr>
          <p:spPr bwMode="auto">
            <a:xfrm>
              <a:off x="675" y="3450"/>
              <a:ext cx="590" cy="4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pdstr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  <a:p>
              <a:pPr fontAlgn="base">
                <a:lnSpc>
                  <a:spcPct val="80000"/>
                </a:lnSpc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</a:t>
              </a:r>
              <a:r>
                <a:rPr kumimoji="1" lang="zh-CN" altLang="en-US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形参</a:t>
              </a:r>
              <a:r>
                <a:rPr kumimoji="1" lang="en-US" altLang="zh-CN" sz="2000" b="1">
                  <a:solidFill>
                    <a:srgbClr val="3399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)</a:t>
              </a:r>
              <a:endPara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9571" name="Rectangle 115"/>
          <p:cNvSpPr>
            <a:spLocks noChangeArrowheads="1"/>
          </p:cNvSpPr>
          <p:nvPr/>
        </p:nvSpPr>
        <p:spPr bwMode="auto">
          <a:xfrm>
            <a:off x="4130675" y="3695700"/>
            <a:ext cx="4302125" cy="6699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while (pstart &lt;= pend)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*pdstr++ = *pstart++;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72" name="Rectangle 116"/>
          <p:cNvSpPr>
            <a:spLocks noChangeArrowheads="1"/>
          </p:cNvSpPr>
          <p:nvPr/>
        </p:nvSpPr>
        <p:spPr bwMode="auto">
          <a:xfrm>
            <a:off x="6516688" y="5157788"/>
            <a:ext cx="1728787" cy="365125"/>
          </a:xfrm>
          <a:prstGeom prst="rect">
            <a:avLst/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*pdstr = '\0';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9573" name="Text Box 117"/>
          <p:cNvSpPr txBox="1">
            <a:spLocks noChangeArrowheads="1"/>
          </p:cNvSpPr>
          <p:nvPr/>
        </p:nvSpPr>
        <p:spPr bwMode="auto">
          <a:xfrm>
            <a:off x="3203575" y="476250"/>
            <a:ext cx="216058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演示效果：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194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94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2"/>
                                            </p:cond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5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4"/>
                                            </p:cond>
                                          </p:stCondLst>
                                        </p:cTn>
                                        <p:tgtEl>
                                          <p:spTgt spid="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9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9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19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2000"/>
                                        <p:tgtEl>
                                          <p:spTgt spid="19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7"/>
                                            </p:cond>
                                          </p:stCondLst>
                                        </p:cTn>
                                        <p:tgtEl>
                                          <p:spTgt spid="1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9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9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19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000"/>
                            </p:stCondLst>
                            <p:childTnLst>
                              <p:par>
                                <p:cTn id="9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9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195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000"/>
                            </p:stCondLst>
                            <p:childTnLst>
                              <p:par>
                                <p:cTn id="10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7" dur="500"/>
                                        <p:tgtEl>
                                          <p:spTgt spid="19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500"/>
                            </p:stCondLst>
                            <p:childTnLst>
                              <p:par>
                                <p:cTn id="10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19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19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8500"/>
                            </p:stCondLst>
                            <p:childTnLst>
                              <p:par>
                                <p:cTn id="1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9" dur="500"/>
                                        <p:tgtEl>
                                          <p:spTgt spid="195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000"/>
                            </p:stCondLst>
                            <p:childTnLst>
                              <p:par>
                                <p:cTn id="12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500"/>
                                        <p:tgtEl>
                                          <p:spTgt spid="195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9500"/>
                            </p:stCondLst>
                            <p:childTnLst>
                              <p:par>
                                <p:cTn id="1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7" dur="500"/>
                                        <p:tgtEl>
                                          <p:spTgt spid="19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2" dur="500"/>
                                        <p:tgtEl>
                                          <p:spTgt spid="19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6" dur="500"/>
                                        <p:tgtEl>
                                          <p:spTgt spid="19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05" grpId="0" animBg="1"/>
      <p:bldP spid="19506" grpId="0" animBg="1"/>
      <p:bldP spid="19507" grpId="0" animBg="1"/>
      <p:bldP spid="19511" grpId="0" animBg="1"/>
      <p:bldP spid="19515" grpId="0" animBg="1"/>
      <p:bldP spid="19516" grpId="0" animBg="1"/>
      <p:bldP spid="19547" grpId="0" animBg="1"/>
      <p:bldP spid="19548" grpId="0" animBg="1"/>
      <p:bldP spid="19549" grpId="0" animBg="1"/>
      <p:bldP spid="19550" grpId="0" animBg="1"/>
      <p:bldP spid="19551" grpId="0" animBg="1"/>
      <p:bldP spid="19552" grpId="0" animBg="1"/>
      <p:bldP spid="19553" grpId="0" animBg="1"/>
      <p:bldP spid="19554" grpId="0" animBg="1"/>
      <p:bldP spid="19555" grpId="0" animBg="1"/>
      <p:bldP spid="19556" grpId="0"/>
      <p:bldP spid="19566" grpId="0" animBg="1"/>
      <p:bldP spid="19567" grpId="0" animBg="1"/>
      <p:bldP spid="19571" grpId="0" animBg="1"/>
      <p:bldP spid="195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24863" cy="8016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470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返回值类型符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函数名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… … ,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函数体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063" y="2667000"/>
            <a:ext cx="4659312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24063" y="3581400"/>
            <a:ext cx="4876656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*2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039938" y="4541838"/>
            <a:ext cx="4881465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*3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指向函数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的指针      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1325" y="1206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函数的定义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1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198" grpId="1" animBg="1"/>
      <p:bldP spid="8199" grpId="0" animBg="1"/>
      <p:bldP spid="820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 descr="信纸"/>
          <p:cNvSpPr txBox="1">
            <a:spLocks noChangeArrowheads="1"/>
          </p:cNvSpPr>
          <p:nvPr/>
        </p:nvSpPr>
        <p:spPr bwMode="auto">
          <a:xfrm>
            <a:off x="0" y="0"/>
            <a:ext cx="518160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81000" y="1708150"/>
            <a:ext cx="84089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一个函数可以返回一个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型、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float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型、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char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型的数据，也可以返回一个指针类型的数据。 返回指针值的函数（简称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指针函数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）的定义格式如下：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62025" y="3708400"/>
            <a:ext cx="6985000" cy="4587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函数类型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函数名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 [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1,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2,…,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n] 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/>
      <p:bldP spid="2048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2725" y="36513"/>
            <a:ext cx="8931275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有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个学生，每个学生有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4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门功课。要求在用户输入学生序号后，能输出该学生的全部成绩。要求用指针函数来实现</a:t>
            </a:r>
            <a:r>
              <a:rPr lang="zh-CN" altLang="en-US" sz="2800">
                <a:solidFill>
                  <a:srgbClr val="000000"/>
                </a:solidFill>
                <a:latin typeface="楷体_GB2312" panose="02010609030101010101" pitchFamily="49" charset="-122"/>
              </a:rPr>
              <a:t>。</a:t>
            </a:r>
            <a:endParaRPr lang="zh-CN" altLang="en-US" sz="280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8077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思路：</a:t>
            </a:r>
            <a:endParaRPr lang="zh-CN" altLang="en-US" sz="2800" b="1">
              <a:solidFill>
                <a:srgbClr val="000000"/>
              </a:solidFill>
              <a:latin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、用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二维数组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存放学生成绩。同一学生的所有成绩放入同一行，同一科目的所有成绩放入同一列；</a:t>
            </a:r>
            <a:endParaRPr lang="zh-CN" altLang="en-US" sz="2800" b="1">
              <a:solidFill>
                <a:srgbClr val="000000"/>
              </a:solidFill>
              <a:latin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、用子函数返回查询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行的首地址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。</a:t>
            </a:r>
            <a:endParaRPr lang="zh-CN" altLang="en-US" sz="2800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 descr="信纸"/>
          <p:cNvSpPr txBox="1">
            <a:spLocks noChangeArrowheads="1"/>
          </p:cNvSpPr>
          <p:nvPr/>
        </p:nvSpPr>
        <p:spPr bwMode="auto">
          <a:xfrm>
            <a:off x="0" y="0"/>
            <a:ext cx="6011863" cy="49466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&lt;stdio.h&gt;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 main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（）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float   score[][4]={{60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70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80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90}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{56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89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67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88}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{34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78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90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66}};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float*search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float (*pointer)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［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］，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n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）；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float*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ｐ；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ｉ，ｍ；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（”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enter the number of  student:”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）；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（”％ｄ”，＆ｍ）；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（”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The scores of No. %d  are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\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ｎ”，ｍ）；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p=search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score,m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）；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　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for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i=0;i&lt;4;i++)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　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（”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%5.2f\t”,*(p+i))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printf(“\n”);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｝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2533" name="Text Box 5" descr="信纸"/>
          <p:cNvSpPr txBox="1">
            <a:spLocks noChangeArrowheads="1"/>
          </p:cNvSpPr>
          <p:nvPr/>
        </p:nvSpPr>
        <p:spPr bwMode="auto">
          <a:xfrm>
            <a:off x="4154488" y="4953000"/>
            <a:ext cx="4983162" cy="15938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float * search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float (*pointer)[4]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ｎ）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｛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float *pt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pt=*(pointer+n)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return(pt)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｝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pic>
        <p:nvPicPr>
          <p:cNvPr id="22534" name="Picture 6" descr="QQ截图201404142109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575" y="3276600"/>
            <a:ext cx="37814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 autoUpdateAnimBg="0"/>
      <p:bldP spid="22533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212725" y="36513"/>
            <a:ext cx="8931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上例修改：找出其中有不及格的课程的学生及其成绩</a:t>
            </a:r>
            <a:endParaRPr kumimoji="1" lang="zh-CN" altLang="en-US" sz="2400" b="1" dirty="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3557" name="Text Box 5" descr="信纸"/>
          <p:cNvSpPr txBox="1">
            <a:spLocks noChangeArrowheads="1"/>
          </p:cNvSpPr>
          <p:nvPr/>
        </p:nvSpPr>
        <p:spPr bwMode="auto">
          <a:xfrm>
            <a:off x="0" y="712788"/>
            <a:ext cx="6680200" cy="5006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#include &lt;stdio.h&gt;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void main()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{float score[][4]={{60,70,80,90},{56,89,67,88},{34,78,90,66}};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float *search (float(*pointer)[4]);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float *p;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int i,j;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for(i=0;i&lt;3;i++)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{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p=search(score+i);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 if(p==*(score+i))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     {printf(“No.%d score:”,i);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       for(j=0;j&lt;4;j++)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       printf(“%5.2f ”,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*(p+j)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      printf(“\n”);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</p:txBody>
      </p:sp>
      <p:sp>
        <p:nvSpPr>
          <p:cNvPr id="23558" name="Text Box 6" descr="信纸"/>
          <p:cNvSpPr txBox="1">
            <a:spLocks noChangeArrowheads="1"/>
          </p:cNvSpPr>
          <p:nvPr/>
        </p:nvSpPr>
        <p:spPr bwMode="auto">
          <a:xfrm>
            <a:off x="5341938" y="3984625"/>
            <a:ext cx="3802062" cy="2873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float *search(float (*pointer)[4])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{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int i=0;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float *pt;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pt=NULL;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for(;i&lt;4;i++)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if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(*(*pointer+i)&lt;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60)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pt=*pointer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return(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pt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黑体" panose="02010600030101010101" pitchFamily="2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黑体" panose="02010600030101010101" pitchFamily="2" charset="-122"/>
            </a:endParaRPr>
          </a:p>
        </p:txBody>
      </p:sp>
      <p:pic>
        <p:nvPicPr>
          <p:cNvPr id="23559" name="Picture 7" descr="QQ截图201404142134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590800"/>
            <a:ext cx="5334000" cy="111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 autoUpdateAnimBg="0"/>
      <p:bldP spid="2355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24863" cy="8016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470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返回值类型符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函数名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… … ,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函数体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063" y="2667000"/>
            <a:ext cx="4659312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24063" y="3581400"/>
            <a:ext cx="4660900" cy="5286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  </a:t>
            </a:r>
            <a:endParaRPr lang="zh-CN" altLang="en-US" sz="2800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039938" y="4541838"/>
            <a:ext cx="4665662" cy="5286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指向函数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的指针        </a:t>
            </a:r>
            <a:endParaRPr lang="zh-CN" altLang="en-US" sz="2800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1325" y="1206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函数的定义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1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199" grpId="0" animBg="1"/>
      <p:bldP spid="8199" grpId="1" animBg="1"/>
      <p:bldP spid="82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200" y="152400"/>
            <a:ext cx="8939283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2 </a:t>
            </a:r>
            <a:r>
              <a:rPr lang="zh-CN" altLang="en-US" sz="2400" b="1" dirty="0"/>
              <a:t>识别数字。 </a:t>
            </a:r>
            <a:r>
              <a:rPr lang="zh-CN" altLang="en-US" sz="2400" dirty="0"/>
              <a:t>编写函数，输出字符串中的所有整数。要考虑正、负数。 编写主函数，输入带空格的字符串，调用函数输出其中的整数。 输入格式： 一行，表示一个句子，中间可能有空格，有若干整数。 </a:t>
            </a:r>
            <a:r>
              <a:rPr lang="zh-CN" altLang="en-US" sz="2400" b="1" dirty="0"/>
              <a:t>输出格式： 一行，若干整数，用一个空格隔开，</a:t>
            </a:r>
            <a:r>
              <a:rPr lang="zh-CN" altLang="en-US" sz="2400" b="1" dirty="0">
                <a:solidFill>
                  <a:srgbClr val="FF0000"/>
                </a:solidFill>
              </a:rPr>
              <a:t>末尾无空格。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16" y="229106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363526" y="2343981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数据结构：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3189226" y="233864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一维数组</a:t>
            </a:r>
            <a:endParaRPr lang="zh-CN" altLang="en-US" sz="24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363526" y="354568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函数原型：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200400" y="3525241"/>
            <a:ext cx="3945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PrintInteger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char a[])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63526" y="4285168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算法思路：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201722" y="4285168"/>
            <a:ext cx="5134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如何将一个数字字符串转换成数字？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24000" y="4876800"/>
            <a:ext cx="6710969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	</a:t>
            </a:r>
            <a:r>
              <a:rPr lang="zh-CN" altLang="en-US" sz="2400" b="1" dirty="0">
                <a:solidFill>
                  <a:srgbClr val="FF0000"/>
                </a:solidFill>
              </a:rPr>
              <a:t> number=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</a:rPr>
              <a:t>；</a:t>
            </a:r>
            <a:endParaRPr lang="en-US" altLang="zh-CN" sz="2400" b="1" dirty="0"/>
          </a:p>
          <a:p>
            <a:r>
              <a:rPr lang="en-US" altLang="zh-CN" sz="2400" b="1" dirty="0"/>
              <a:t>           </a:t>
            </a:r>
            <a:r>
              <a:rPr lang="zh-CN" altLang="en-US" sz="2400" b="1" dirty="0"/>
              <a:t>while(a[i]&gt;='0'&amp;&amp;a[i]&lt;='9'&amp;&amp;a[i]!='\0')</a:t>
            </a:r>
            <a:endParaRPr lang="zh-CN" altLang="en-US" sz="2400" b="1" dirty="0"/>
          </a:p>
          <a:p>
            <a:r>
              <a:rPr lang="zh-CN" altLang="en-US" sz="2400" b="1" dirty="0"/>
              <a:t>	{ </a:t>
            </a:r>
            <a:r>
              <a:rPr lang="zh-CN" altLang="en-US" sz="2400" b="1" dirty="0">
                <a:solidFill>
                  <a:srgbClr val="FF0000"/>
                </a:solidFill>
              </a:rPr>
              <a:t>number=number*10+a[i]-'0';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/>
              <a:t>	   i++;}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1374700" y="2880123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函数返回值：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276600" y="2908593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传址调用</a:t>
            </a:r>
            <a:r>
              <a:rPr lang="zh-CN" altLang="en-US" sz="2400" b="1" dirty="0"/>
              <a:t>，无返回值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3" grpId="0" animBg="1"/>
      <p:bldP spid="1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27088" y="692150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、函数指针的概念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331913" y="1252538"/>
            <a:ext cx="65849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编译时被分配的入口地址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函数名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表示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5608" name="Group 8"/>
          <p:cNvGrpSpPr/>
          <p:nvPr/>
        </p:nvGrpSpPr>
        <p:grpSpPr bwMode="auto">
          <a:xfrm>
            <a:off x="1316038" y="1846263"/>
            <a:ext cx="6192837" cy="3168650"/>
            <a:chOff x="703" y="1298"/>
            <a:chExt cx="3901" cy="1996"/>
          </a:xfrm>
        </p:grpSpPr>
        <p:grpSp>
          <p:nvGrpSpPr>
            <p:cNvPr id="21521" name="Group 9"/>
            <p:cNvGrpSpPr/>
            <p:nvPr/>
          </p:nvGrpSpPr>
          <p:grpSpPr bwMode="auto">
            <a:xfrm>
              <a:off x="2336" y="1298"/>
              <a:ext cx="936" cy="1996"/>
              <a:chOff x="2406" y="1162"/>
              <a:chExt cx="936" cy="1996"/>
            </a:xfrm>
          </p:grpSpPr>
          <p:sp>
            <p:nvSpPr>
              <p:cNvPr id="21533" name="AutoShape 10"/>
              <p:cNvSpPr>
                <a:spLocks noChangeArrowheads="1"/>
              </p:cNvSpPr>
              <p:nvPr/>
            </p:nvSpPr>
            <p:spPr bwMode="auto">
              <a:xfrm>
                <a:off x="2406" y="1162"/>
                <a:ext cx="936" cy="1996"/>
              </a:xfrm>
              <a:prstGeom prst="foldedCorner">
                <a:avLst>
                  <a:gd name="adj" fmla="val 13745"/>
                </a:avLst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1534" name="Line 11"/>
              <p:cNvSpPr>
                <a:spLocks noChangeShapeType="1"/>
              </p:cNvSpPr>
              <p:nvPr/>
            </p:nvSpPr>
            <p:spPr bwMode="auto">
              <a:xfrm>
                <a:off x="2406" y="147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5" name="Line 12"/>
              <p:cNvSpPr>
                <a:spLocks noChangeShapeType="1"/>
              </p:cNvSpPr>
              <p:nvPr/>
            </p:nvSpPr>
            <p:spPr bwMode="auto">
              <a:xfrm>
                <a:off x="2406" y="170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6" name="Line 13"/>
              <p:cNvSpPr>
                <a:spLocks noChangeShapeType="1"/>
              </p:cNvSpPr>
              <p:nvPr/>
            </p:nvSpPr>
            <p:spPr bwMode="auto">
              <a:xfrm>
                <a:off x="2406" y="193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7" name="Line 14"/>
              <p:cNvSpPr>
                <a:spLocks noChangeShapeType="1"/>
              </p:cNvSpPr>
              <p:nvPr/>
            </p:nvSpPr>
            <p:spPr bwMode="auto">
              <a:xfrm>
                <a:off x="2406" y="23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8" name="Line 15"/>
              <p:cNvSpPr>
                <a:spLocks noChangeShapeType="1"/>
              </p:cNvSpPr>
              <p:nvPr/>
            </p:nvSpPr>
            <p:spPr bwMode="auto">
              <a:xfrm>
                <a:off x="2406" y="261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22" name="Group 16"/>
            <p:cNvGrpSpPr/>
            <p:nvPr/>
          </p:nvGrpSpPr>
          <p:grpSpPr bwMode="auto">
            <a:xfrm>
              <a:off x="2517" y="1623"/>
              <a:ext cx="546" cy="1139"/>
              <a:chOff x="2517" y="1623"/>
              <a:chExt cx="546" cy="1139"/>
            </a:xfrm>
          </p:grpSpPr>
          <p:sp>
            <p:nvSpPr>
              <p:cNvPr id="25617" name="Text Box 17"/>
              <p:cNvSpPr txBox="1">
                <a:spLocks noChangeArrowheads="1"/>
              </p:cNvSpPr>
              <p:nvPr/>
            </p:nvSpPr>
            <p:spPr bwMode="auto">
              <a:xfrm>
                <a:off x="2517" y="1623"/>
                <a:ext cx="5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指令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2518" y="1867"/>
                <a:ext cx="5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指令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25619" name="Text Box 19"/>
              <p:cNvSpPr txBox="1">
                <a:spLocks noChangeArrowheads="1"/>
              </p:cNvSpPr>
              <p:nvPr/>
            </p:nvSpPr>
            <p:spPr bwMode="auto">
              <a:xfrm>
                <a:off x="2517" y="2550"/>
                <a:ext cx="5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指令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n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1523" name="Group 20"/>
            <p:cNvGrpSpPr/>
            <p:nvPr/>
          </p:nvGrpSpPr>
          <p:grpSpPr bwMode="auto">
            <a:xfrm>
              <a:off x="1428" y="1534"/>
              <a:ext cx="889" cy="212"/>
              <a:chOff x="1428" y="1534"/>
              <a:chExt cx="889" cy="212"/>
            </a:xfrm>
          </p:grpSpPr>
          <p:sp>
            <p:nvSpPr>
              <p:cNvPr id="21528" name="Line 21"/>
              <p:cNvSpPr>
                <a:spLocks noChangeShapeType="1"/>
              </p:cNvSpPr>
              <p:nvPr/>
            </p:nvSpPr>
            <p:spPr bwMode="auto">
              <a:xfrm>
                <a:off x="1818" y="1661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22" name="Text Box 22"/>
              <p:cNvSpPr txBox="1">
                <a:spLocks noChangeArrowheads="1"/>
              </p:cNvSpPr>
              <p:nvPr/>
            </p:nvSpPr>
            <p:spPr bwMode="auto">
              <a:xfrm>
                <a:off x="1428" y="1534"/>
                <a:ext cx="49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func</a:t>
                </a:r>
                <a:endPara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1524" name="Group 23"/>
            <p:cNvGrpSpPr/>
            <p:nvPr/>
          </p:nvGrpSpPr>
          <p:grpSpPr bwMode="auto">
            <a:xfrm>
              <a:off x="3243" y="1616"/>
              <a:ext cx="1361" cy="1134"/>
              <a:chOff x="3243" y="1616"/>
              <a:chExt cx="1361" cy="1134"/>
            </a:xfrm>
          </p:grpSpPr>
          <p:sp>
            <p:nvSpPr>
              <p:cNvPr id="21526" name="AutoShape 24"/>
              <p:cNvSpPr/>
              <p:nvPr/>
            </p:nvSpPr>
            <p:spPr bwMode="auto">
              <a:xfrm>
                <a:off x="3243" y="1616"/>
                <a:ext cx="272" cy="1134"/>
              </a:xfrm>
              <a:prstGeom prst="rightBrace">
                <a:avLst>
                  <a:gd name="adj1" fmla="val 34743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25" name="Rectangle 25"/>
              <p:cNvSpPr>
                <a:spLocks noChangeArrowheads="1"/>
              </p:cNvSpPr>
              <p:nvPr/>
            </p:nvSpPr>
            <p:spPr bwMode="auto">
              <a:xfrm>
                <a:off x="3516" y="1979"/>
                <a:ext cx="10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函数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func</a:t>
                </a:r>
                <a:r>
                  <a:rPr kumimoji="1" lang="zh-CN" altLang="en-US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所占内存单元</a:t>
                </a:r>
                <a:endPara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26" name="AutoShape 26"/>
            <p:cNvSpPr>
              <a:spLocks noChangeArrowheads="1"/>
            </p:cNvSpPr>
            <p:nvPr/>
          </p:nvSpPr>
          <p:spPr bwMode="auto">
            <a:xfrm>
              <a:off x="703" y="2024"/>
              <a:ext cx="952" cy="272"/>
            </a:xfrm>
            <a:prstGeom prst="wedgeRoundRectCallout">
              <a:avLst>
                <a:gd name="adj1" fmla="val 53255"/>
                <a:gd name="adj2" fmla="val -162134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 algn="ctr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函数指针</a:t>
              </a:r>
              <a:endPara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828675" y="165100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、函数指针变量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1262063" y="2182813"/>
            <a:ext cx="1752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定义格式</a:t>
            </a:r>
            <a:endParaRPr kumimoji="1" lang="zh-CN" altLang="en-US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1025525" y="2679700"/>
            <a:ext cx="7777163" cy="4587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函数类型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指针变量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 [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形参类型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1,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形参类型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2,…,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形参类型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n] )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0" name="AutoShape 30"/>
          <p:cNvSpPr>
            <a:spLocks noChangeArrowheads="1"/>
          </p:cNvSpPr>
          <p:nvPr/>
        </p:nvSpPr>
        <p:spPr bwMode="auto">
          <a:xfrm>
            <a:off x="1050925" y="3673475"/>
            <a:ext cx="2765425" cy="425450"/>
          </a:xfrm>
          <a:prstGeom prst="wedgeRectCallout">
            <a:avLst>
              <a:gd name="adj1" fmla="val -14866"/>
              <a:gd name="adj2" fmla="val -198509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函数返回值的数据类型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31" name="AutoShape 31"/>
          <p:cNvSpPr>
            <a:spLocks noChangeArrowheads="1"/>
          </p:cNvSpPr>
          <p:nvPr/>
        </p:nvSpPr>
        <p:spPr bwMode="auto">
          <a:xfrm>
            <a:off x="3567113" y="3568700"/>
            <a:ext cx="4043362" cy="730250"/>
          </a:xfrm>
          <a:prstGeom prst="wedgeRectCallout">
            <a:avLst>
              <a:gd name="adj1" fmla="val -56792"/>
              <a:gd name="adj2" fmla="val -123912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专门存放函数入口地址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可指向返回值类型相同的不同函数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32" name="AutoShape 32"/>
          <p:cNvSpPr>
            <a:spLocks noChangeArrowheads="1"/>
          </p:cNvSpPr>
          <p:nvPr/>
        </p:nvSpPr>
        <p:spPr bwMode="auto">
          <a:xfrm>
            <a:off x="2051050" y="3638550"/>
            <a:ext cx="3052763" cy="730250"/>
          </a:xfrm>
          <a:prstGeom prst="wedgeRectCallout">
            <a:avLst>
              <a:gd name="adj1" fmla="val -19269"/>
              <a:gd name="adj2" fmla="val -134144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不能省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(*p)()  </a:t>
            </a:r>
            <a:r>
              <a:rPr kumimoji="1" lang="zh-CN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与  </a:t>
            </a:r>
            <a:r>
              <a:rPr kumimoji="1" lang="en-US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 *p()</a:t>
            </a:r>
            <a:r>
              <a:rPr kumimoji="1" lang="zh-CN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不同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88963" y="3103563"/>
            <a:ext cx="84978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例如：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(*p)(int, int);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定义了一个可指向带两个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型的形参，其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返回值为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函数指针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*p(int, int);</a:t>
            </a: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表示是一个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返回值为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型指针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的函数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  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1258888" y="4524375"/>
            <a:ext cx="1139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赋值</a:t>
            </a:r>
            <a:endParaRPr kumimoji="1" lang="zh-CN" altLang="en-US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727075" y="4899025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函数名代表该函数的入口地址。因此，可用函数名给指向函数的指针变量赋值。其赋值的一般格式为：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1614488" y="5805488"/>
            <a:ext cx="6265862" cy="4587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函数指针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=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函数名；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7" name="Rectangle 37" descr="信纸"/>
          <p:cNvSpPr>
            <a:spLocks noChangeArrowheads="1"/>
          </p:cNvSpPr>
          <p:nvPr/>
        </p:nvSpPr>
        <p:spPr bwMode="auto">
          <a:xfrm>
            <a:off x="2411413" y="3141663"/>
            <a:ext cx="4886325" cy="26130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max (int a, int b)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{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return (a &gt; b? a :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int (*p)(int, int);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定义函数指针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p = max;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8" name="Text Box 38" descr="信纸"/>
          <p:cNvSpPr txBox="1">
            <a:spLocks noChangeArrowheads="1"/>
          </p:cNvSpPr>
          <p:nvPr/>
        </p:nvSpPr>
        <p:spPr bwMode="auto">
          <a:xfrm>
            <a:off x="0" y="0"/>
            <a:ext cx="518160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指向函数的指针</a:t>
            </a:r>
            <a:r>
              <a:rPr lang="en-US" altLang="zh-CN" sz="2800" b="1">
                <a:solidFill>
                  <a:srgbClr val="FF0000"/>
                </a:solidFill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函数指针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5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27" grpId="0"/>
      <p:bldP spid="25628" grpId="0"/>
      <p:bldP spid="25629" grpId="0" animBg="1"/>
      <p:bldP spid="25630" grpId="0" animBg="1" autoUpdateAnimBg="0"/>
      <p:bldP spid="25631" grpId="0" animBg="1" autoUpdateAnimBg="0"/>
      <p:bldP spid="25632" grpId="0" animBg="1" autoUpdateAnimBg="0"/>
      <p:bldP spid="25634" grpId="0"/>
      <p:bldP spid="25635" grpId="0"/>
      <p:bldP spid="25636" grpId="0" animBg="1"/>
      <p:bldP spid="25637" grpId="0" animBg="1"/>
      <p:bldP spid="256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11188" y="260350"/>
            <a:ext cx="1752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调用格式</a:t>
            </a:r>
            <a:endParaRPr kumimoji="1" lang="zh-CN" altLang="en-US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11188" y="836613"/>
            <a:ext cx="7993062" cy="12255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（*函数指针变量）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([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实参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1,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实参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2,…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，实参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n])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6631" name="Rectangle 7" descr="信纸"/>
          <p:cNvSpPr>
            <a:spLocks noChangeArrowheads="1"/>
          </p:cNvSpPr>
          <p:nvPr/>
        </p:nvSpPr>
        <p:spPr bwMode="auto">
          <a:xfrm>
            <a:off x="1346200" y="2208213"/>
            <a:ext cx="6610350" cy="29781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max (int a, int b)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{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return (a &gt; b? a :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(*p)(int, int);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定义函数指针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 = max;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(*p) (2, 3);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等价于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 (2, 3)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 animBg="1"/>
      <p:bldP spid="266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90538" y="201613"/>
            <a:ext cx="707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用函数指针变量调用函数，比较两个数大小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7651" name="Rectangle 3" descr="信纸"/>
          <p:cNvSpPr>
            <a:spLocks noChangeArrowheads="1"/>
          </p:cNvSpPr>
          <p:nvPr/>
        </p:nvSpPr>
        <p:spPr bwMode="auto">
          <a:xfrm>
            <a:off x="684213" y="908050"/>
            <a:ext cx="5614987" cy="4154984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max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y);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main ( )</a:t>
            </a:r>
            <a:endParaRPr kumimoji="1" lang="en-US" altLang="zh-CN" sz="20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(*p)(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a, b, c;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 = max;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("%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d,%d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", &amp;a, &amp;b);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 =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(*p)(a, b);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("a = %d, b = %d, max = %d\n", a, b, c);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return 0;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5" name="Rectangle 7" descr="信纸"/>
          <p:cNvSpPr>
            <a:spLocks noChangeArrowheads="1"/>
          </p:cNvSpPr>
          <p:nvPr/>
        </p:nvSpPr>
        <p:spPr bwMode="auto">
          <a:xfrm>
            <a:off x="5724525" y="1484313"/>
            <a:ext cx="2879725" cy="22034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 max (int x, int y)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int z;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if (x &gt; y)  z = x;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else     z = 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return (z);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851275" y="5300663"/>
            <a:ext cx="2736850" cy="10445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= 2</a:t>
            </a:r>
            <a:r>
              <a:rPr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= 3</a:t>
            </a:r>
            <a:r>
              <a:rPr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max = 3</a:t>
            </a:r>
            <a:endParaRPr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 build="p"/>
      <p:bldP spid="27651" grpId="0" animBg="1" autoUpdateAnimBg="0"/>
      <p:bldP spid="27655" grpId="0" animBg="1"/>
      <p:bldP spid="27656" grpId="0" animBg="1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9563" y="-25400"/>
            <a:ext cx="92313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2】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函数指针变量作参数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，求最大值、最小值和两数之和。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75" name="Rectangle 3" descr="信纸"/>
          <p:cNvSpPr>
            <a:spLocks noChangeArrowheads="1"/>
          </p:cNvSpPr>
          <p:nvPr/>
        </p:nvSpPr>
        <p:spPr bwMode="auto">
          <a:xfrm>
            <a:off x="598488" y="336550"/>
            <a:ext cx="4981575" cy="64706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stdlib.h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max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min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add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process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(*fun)(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main ( )</a:t>
            </a:r>
            <a:endParaRPr kumimoji="1" lang="en-US" altLang="zh-CN" sz="20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b;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d%d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", &amp;a, &amp;b);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process (a, b, max);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process (a, b, min);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process (a, b, add);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return 0;}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process (</a:t>
            </a:r>
            <a:r>
              <a:rPr kumimoji="1" lang="en-US" altLang="zh-CN" sz="2000" b="1" dirty="0" err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x, </a:t>
            </a:r>
            <a:r>
              <a:rPr kumimoji="1" lang="en-US" altLang="zh-CN" sz="2000" b="1" dirty="0" err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y,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(*fun) 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endParaRPr kumimoji="1" lang="en-US" altLang="zh-CN" sz="2000" b="1" dirty="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result;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result =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(*fun) (x, y);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("%d\n", result);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8679" name="Rectangle 7" descr="信纸"/>
          <p:cNvSpPr>
            <a:spLocks noChangeArrowheads="1"/>
          </p:cNvSpPr>
          <p:nvPr/>
        </p:nvSpPr>
        <p:spPr bwMode="auto">
          <a:xfrm>
            <a:off x="5953125" y="434975"/>
            <a:ext cx="2879725" cy="52514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max (int x, int y)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("max = 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(x &gt; y ? x : y);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min (int x, int y)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("min = 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(x &lt; y ? x : y);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add (int x, int y)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("sum = ");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(x + y);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724525" y="5508625"/>
            <a:ext cx="3095625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输入：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3, 4</a:t>
            </a:r>
            <a:r>
              <a:rPr kumimoji="1" lang="en-US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↙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max = 4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min = 3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 = 7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8681" name="Group 9"/>
          <p:cNvGrpSpPr/>
          <p:nvPr/>
        </p:nvGrpSpPr>
        <p:grpSpPr bwMode="auto">
          <a:xfrm>
            <a:off x="2411413" y="765175"/>
            <a:ext cx="4032250" cy="5184775"/>
            <a:chOff x="1519" y="482"/>
            <a:chExt cx="2540" cy="3266"/>
          </a:xfrm>
        </p:grpSpPr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>
              <a:off x="1655" y="2523"/>
              <a:ext cx="953" cy="5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90" name="Line 11"/>
            <p:cNvSpPr>
              <a:spLocks noChangeShapeType="1"/>
            </p:cNvSpPr>
            <p:nvPr/>
          </p:nvSpPr>
          <p:spPr bwMode="auto">
            <a:xfrm flipV="1">
              <a:off x="1519" y="482"/>
              <a:ext cx="2540" cy="3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684" name="Group 12"/>
          <p:cNvGrpSpPr/>
          <p:nvPr/>
        </p:nvGrpSpPr>
        <p:grpSpPr bwMode="auto">
          <a:xfrm>
            <a:off x="2339975" y="2636838"/>
            <a:ext cx="4176713" cy="3240087"/>
            <a:chOff x="1474" y="1661"/>
            <a:chExt cx="2631" cy="2041"/>
          </a:xfrm>
        </p:grpSpPr>
        <p:sp>
          <p:nvSpPr>
            <p:cNvPr id="24587" name="Line 13"/>
            <p:cNvSpPr>
              <a:spLocks noChangeShapeType="1"/>
            </p:cNvSpPr>
            <p:nvPr/>
          </p:nvSpPr>
          <p:spPr bwMode="auto">
            <a:xfrm>
              <a:off x="1565" y="2704"/>
              <a:ext cx="952" cy="4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 flipV="1">
              <a:off x="1474" y="1661"/>
              <a:ext cx="2631" cy="204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687" name="Group 15"/>
          <p:cNvGrpSpPr/>
          <p:nvPr/>
        </p:nvGrpSpPr>
        <p:grpSpPr bwMode="auto">
          <a:xfrm>
            <a:off x="2339975" y="4437063"/>
            <a:ext cx="4176713" cy="1512887"/>
            <a:chOff x="1474" y="2795"/>
            <a:chExt cx="2631" cy="953"/>
          </a:xfrm>
        </p:grpSpPr>
        <p:sp>
          <p:nvSpPr>
            <p:cNvPr id="24585" name="Line 16"/>
            <p:cNvSpPr>
              <a:spLocks noChangeShapeType="1"/>
            </p:cNvSpPr>
            <p:nvPr/>
          </p:nvSpPr>
          <p:spPr bwMode="auto">
            <a:xfrm>
              <a:off x="1565" y="2886"/>
              <a:ext cx="907" cy="2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6" name="Line 17"/>
            <p:cNvSpPr>
              <a:spLocks noChangeShapeType="1"/>
            </p:cNvSpPr>
            <p:nvPr/>
          </p:nvSpPr>
          <p:spPr bwMode="auto">
            <a:xfrm flipV="1">
              <a:off x="1474" y="2795"/>
              <a:ext cx="2631" cy="95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 build="p"/>
      <p:bldP spid="28675" grpId="0" animBg="1" autoUpdateAnimBg="0"/>
      <p:bldP spid="28679" grpId="0" animBg="1"/>
      <p:bldP spid="28680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0538" y="201613"/>
            <a:ext cx="742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函数指针数组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来实现对一系列函数的调用。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699" name="Rectangle 3" descr="信纸"/>
          <p:cNvSpPr>
            <a:spLocks noChangeArrowheads="1"/>
          </p:cNvSpPr>
          <p:nvPr/>
        </p:nvSpPr>
        <p:spPr bwMode="auto">
          <a:xfrm>
            <a:off x="611188" y="692150"/>
            <a:ext cx="5329237" cy="58007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add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sub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max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min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main ( )</a:t>
            </a:r>
            <a:endParaRPr kumimoji="1" lang="en-US" altLang="zh-CN" sz="20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b,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k;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//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定义指针数组</a:t>
            </a:r>
            <a:r>
              <a:rPr kumimoji="1" lang="zh-CN" altLang="en-US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，并对其赋初始值</a:t>
            </a:r>
            <a:endParaRPr kumimoji="1" lang="zh-CN" altLang="en-US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func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[4]) 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{add, sub, max, min};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("select operator(0-add,1-sub,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2-max,3-min):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("%d", &amp;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intput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number(a b):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d%d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", &amp;a, &amp;b);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//</a:t>
            </a:r>
            <a:r>
              <a:rPr kumimoji="1" lang="zh-CN" altLang="en-US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根据用户操作选择来执行不同的函数</a:t>
            </a:r>
            <a:endParaRPr kumimoji="1" lang="zh-CN" altLang="en-US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k =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func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[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]) (a, b);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("the result: %d\n", k);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return 0;}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9703" name="Rectangle 7" descr="信纸"/>
          <p:cNvSpPr>
            <a:spLocks noChangeArrowheads="1"/>
          </p:cNvSpPr>
          <p:nvPr/>
        </p:nvSpPr>
        <p:spPr bwMode="auto">
          <a:xfrm>
            <a:off x="6156325" y="679450"/>
            <a:ext cx="2663825" cy="58610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add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(a+b);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sub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(a-b);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max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 &gt; b? a : 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min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 &lt; b? a : 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352800" y="5181600"/>
            <a:ext cx="5545138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select operator(0-add,1-sub,2-max,3-min)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intput number(a,b)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  3↙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result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 build="p"/>
      <p:bldP spid="29699" grpId="0" animBg="1" autoUpdateAnimBg="0"/>
      <p:bldP spid="29703" grpId="0" animBg="1"/>
      <p:bldP spid="29704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8600" y="228600"/>
            <a:ext cx="3810000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#include&lt;stdio.h&gt;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int main()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{ void PrintInteger(char a[]);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char s[100];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gets(s);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PrintInteger(s);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return 0;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91000" y="228600"/>
            <a:ext cx="4800600" cy="53553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void PrintInteger(char a[])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{ int i,j,flag=0,tag=1,number=0;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 for(i=0;a[i]!='\0';i++)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 {  </a:t>
            </a:r>
            <a:r>
              <a:rPr lang="zh-CN" altLang="en-US" dirty="0"/>
              <a:t>if(a[i]=='-'&amp;&amp;a[i+1]&gt;='0'&amp;&amp;a[i+1]&lt;='9')</a:t>
            </a:r>
            <a:endParaRPr lang="en-US" altLang="zh-CN" dirty="0"/>
          </a:p>
          <a:p>
            <a:r>
              <a:rPr lang="en-US" altLang="zh-CN" dirty="0"/>
              <a:t>      </a:t>
            </a:r>
            <a:r>
              <a:rPr lang="zh-CN" altLang="en-US" dirty="0">
                <a:highlight>
                  <a:srgbClr val="FFFF00"/>
                </a:highlight>
              </a:rPr>
              <a:t>tag=-1</a:t>
            </a:r>
            <a:r>
              <a:rPr lang="zh-CN" altLang="en-US" dirty="0"/>
              <a:t>;</a:t>
            </a:r>
            <a:endParaRPr lang="zh-CN" altLang="en-US" dirty="0"/>
          </a:p>
          <a:p>
            <a:r>
              <a:rPr lang="zh-CN" altLang="en-US" dirty="0">
                <a:solidFill>
                  <a:srgbClr val="FF0000"/>
                </a:solidFill>
              </a:rPr>
              <a:t>      if(a[i]&gt;='0'&amp;&amp;a[i]&lt;='9')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      {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flag=1;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     </a:t>
            </a:r>
            <a:r>
              <a:rPr lang="zh-CN" altLang="en-US" dirty="0">
                <a:solidFill>
                  <a:srgbClr val="00B0F0"/>
                </a:solidFill>
              </a:rPr>
              <a:t>while(a[i]&gt;='0'&amp;&amp;a[i]&lt;='9'&amp;&amp;a[i]!='\0')</a:t>
            </a:r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F0"/>
                </a:solidFill>
              </a:rPr>
              <a:t>        { number=number*10+a[i]-'0';i++;}</a:t>
            </a:r>
            <a:endParaRPr lang="zh-CN" altLang="en-US" dirty="0">
              <a:solidFill>
                <a:srgbClr val="00B0F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        if(flag)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        { printf("%d ",number*tag);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          </a:t>
            </a:r>
            <a:r>
              <a:rPr lang="zh-CN" altLang="en-US" dirty="0">
                <a:solidFill>
                  <a:srgbClr val="7030A0"/>
                </a:solidFill>
              </a:rPr>
              <a:t>tag=1; number=0;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        flag=0; </a:t>
            </a:r>
            <a:r>
              <a:rPr lang="zh-CN" altLang="en-US" b="1" dirty="0">
                <a:solidFill>
                  <a:srgbClr val="7030A0"/>
                </a:solidFill>
              </a:rPr>
              <a:t>i=i-1</a:t>
            </a:r>
            <a:r>
              <a:rPr lang="zh-CN" altLang="en-US" dirty="0">
                <a:solidFill>
                  <a:srgbClr val="7030A0"/>
                </a:solidFill>
              </a:rPr>
              <a:t>;</a:t>
            </a:r>
            <a:r>
              <a:rPr lang="zh-CN" altLang="en-US" dirty="0">
                <a:solidFill>
                  <a:srgbClr val="00B050"/>
                </a:solidFill>
              </a:rPr>
              <a:t>}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00B050"/>
                </a:solidFill>
              </a:rPr>
              <a:t>        else printf("%d",number*tag);</a:t>
            </a:r>
            <a:endParaRPr lang="zh-CN" altLang="en-US" dirty="0">
              <a:solidFill>
                <a:srgbClr val="00B05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    </a:t>
            </a:r>
            <a:r>
              <a:rPr lang="zh-CN" altLang="en-US" dirty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7030A0"/>
                </a:solidFill>
              </a:rPr>
              <a:t>    </a:t>
            </a:r>
            <a:r>
              <a:rPr lang="zh-CN" altLang="en-US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  printf(":)");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00" y="4723823"/>
            <a:ext cx="38763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自主练习：</a:t>
            </a:r>
            <a:endParaRPr lang="en-US" altLang="zh-CN" sz="2400" b="1" dirty="0"/>
          </a:p>
          <a:p>
            <a:r>
              <a:rPr lang="en-US" altLang="zh-CN" sz="2400" b="1" dirty="0"/>
              <a:t>void </a:t>
            </a:r>
            <a:r>
              <a:rPr lang="en-US" altLang="zh-CN" sz="2400" b="1" dirty="0" err="1"/>
              <a:t>PrintInteger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char </a:t>
            </a:r>
            <a:r>
              <a:rPr lang="zh-CN" altLang="en-US" sz="2400" b="1" dirty="0">
                <a:solidFill>
                  <a:srgbClr val="FF0000"/>
                </a:solidFill>
              </a:rPr>
              <a:t>*</a:t>
            </a:r>
            <a:r>
              <a:rPr lang="en-US" altLang="zh-CN" sz="2400" b="1" dirty="0">
                <a:solidFill>
                  <a:srgbClr val="FF0000"/>
                </a:solidFill>
              </a:rPr>
              <a:t>p)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200400"/>
            <a:ext cx="3919391" cy="8533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286000"/>
            <a:ext cx="7772400" cy="147002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11</a:t>
            </a:r>
            <a:r>
              <a:rPr lang="zh-CN" altLang="en-US" dirty="0"/>
              <a:t>日 课程内容回顾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692965" y="1509713"/>
            <a:ext cx="387798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指向一维数组的指针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676400" y="2888997"/>
            <a:ext cx="57470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指向二维数组的指针</a:t>
            </a:r>
            <a:r>
              <a:rPr lang="en-US" altLang="zh-CN" b="1" dirty="0">
                <a:solidFill>
                  <a:srgbClr val="000000"/>
                </a:solidFill>
              </a:rPr>
              <a:t>/ </a:t>
            </a:r>
            <a:r>
              <a:rPr lang="zh-CN" altLang="en-US" b="1" dirty="0">
                <a:solidFill>
                  <a:srgbClr val="FF0000"/>
                </a:solidFill>
              </a:rPr>
              <a:t>数组指针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1676400" y="4191000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指针数组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28600" y="242888"/>
            <a:ext cx="2501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3600" b="1" dirty="0">
                <a:solidFill>
                  <a:srgbClr val="000000"/>
                </a:solidFill>
              </a:rPr>
              <a:t>指针与数组</a:t>
            </a:r>
            <a:endParaRPr lang="zh-CN" altLang="en-US" sz="36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7" grpId="0"/>
      <p:bldP spid="81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 descr="信纸"/>
          <p:cNvSpPr txBox="1">
            <a:spLocks noChangeArrowheads="1"/>
          </p:cNvSpPr>
          <p:nvPr/>
        </p:nvSpPr>
        <p:spPr bwMode="auto">
          <a:xfrm>
            <a:off x="30163" y="0"/>
            <a:ext cx="3398837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指向一维数组的指针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5930900" y="90488"/>
            <a:ext cx="1460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rPr>
              <a:t>[10]</a:t>
            </a:r>
            <a:endParaRPr lang="en-US" altLang="zh-CN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3054350" y="762000"/>
            <a:ext cx="3041650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</a:rPr>
              <a:t>一维数组的变量名</a:t>
            </a:r>
            <a:endParaRPr lang="zh-CN" altLang="en-US" sz="28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2516188" y="2133600"/>
            <a:ext cx="4113212" cy="51911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数组在内存中的起始地址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1524000" y="3367088"/>
            <a:ext cx="6256338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数组中第一个元素在内存中的起始地址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3592513" y="4662488"/>
            <a:ext cx="1970087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数组的指针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9226" name="AutoShape 10"/>
          <p:cNvSpPr>
            <a:spLocks noChangeArrowheads="1"/>
          </p:cNvSpPr>
          <p:nvPr/>
        </p:nvSpPr>
        <p:spPr bwMode="auto">
          <a:xfrm>
            <a:off x="4267200" y="1524000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4267200" y="2743200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4267200" y="3962400"/>
            <a:ext cx="533400" cy="533400"/>
          </a:xfrm>
          <a:prstGeom prst="upDown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</a:endParaRPr>
          </a:p>
        </p:txBody>
      </p:sp>
      <p:grpSp>
        <p:nvGrpSpPr>
          <p:cNvPr id="9233" name="Group 17"/>
          <p:cNvGrpSpPr/>
          <p:nvPr/>
        </p:nvGrpSpPr>
        <p:grpSpPr bwMode="auto">
          <a:xfrm>
            <a:off x="1838325" y="5715000"/>
            <a:ext cx="5400675" cy="495300"/>
            <a:chOff x="1158" y="3600"/>
            <a:chExt cx="3402" cy="312"/>
          </a:xfrm>
        </p:grpSpPr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1158" y="3600"/>
              <a:ext cx="3402" cy="312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rgbClr val="00FFFF">
                    <a:gamma/>
                    <a:shade val="86275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     a+k </a:t>
              </a: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sym typeface="Wingdings" panose="05000000000000000000" pitchFamily="2" charset="2"/>
                </a:rPr>
                <a:t>      &amp;a[k]   </a:t>
              </a:r>
              <a:r>
                <a:rPr kumimoji="1" lang="zh-CN" altLang="en-US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sym typeface="Wingdings" panose="05000000000000000000" pitchFamily="2" charset="2"/>
                </a:rPr>
                <a:t>；  *</a:t>
              </a: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sym typeface="Wingdings" panose="05000000000000000000" pitchFamily="2" charset="2"/>
                </a:rPr>
                <a:t>(a+k)        a[k]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8205" name="AutoShape 15"/>
            <p:cNvSpPr>
              <a:spLocks noChangeArrowheads="1"/>
            </p:cNvSpPr>
            <p:nvPr/>
          </p:nvSpPr>
          <p:spPr bwMode="auto">
            <a:xfrm>
              <a:off x="1861" y="3733"/>
              <a:ext cx="299" cy="93"/>
            </a:xfrm>
            <a:prstGeom prst="leftRightArrow">
              <a:avLst>
                <a:gd name="adj1" fmla="val 50000"/>
                <a:gd name="adj2" fmla="val 6430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206" name="AutoShape 16"/>
            <p:cNvSpPr>
              <a:spLocks noChangeArrowheads="1"/>
            </p:cNvSpPr>
            <p:nvPr/>
          </p:nvSpPr>
          <p:spPr bwMode="auto">
            <a:xfrm>
              <a:off x="3685" y="3736"/>
              <a:ext cx="299" cy="93"/>
            </a:xfrm>
            <a:prstGeom prst="leftRightArrow">
              <a:avLst>
                <a:gd name="adj1" fmla="val 50000"/>
                <a:gd name="adj2" fmla="val 64301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 animBg="1"/>
      <p:bldP spid="9223" grpId="0" animBg="1"/>
      <p:bldP spid="9224" grpId="0" animBg="1"/>
      <p:bldP spid="9225" grpId="0" animBg="1"/>
      <p:bldP spid="9226" grpId="0" animBg="1"/>
      <p:bldP spid="9227" grpId="0" animBg="1"/>
      <p:bldP spid="9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 descr="信纸"/>
          <p:cNvSpPr txBox="1">
            <a:spLocks noChangeArrowheads="1"/>
          </p:cNvSpPr>
          <p:nvPr/>
        </p:nvSpPr>
        <p:spPr bwMode="auto">
          <a:xfrm>
            <a:off x="0" y="0"/>
            <a:ext cx="3398838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指向一维数组的指针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3088" y="1844675"/>
            <a:ext cx="3697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例：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short int a[10], *p = a;</a:t>
            </a:r>
            <a:endParaRPr kumimoji="1" lang="en-US" altLang="zh-CN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0246" name="Group 6"/>
          <p:cNvGrpSpPr/>
          <p:nvPr/>
        </p:nvGrpSpPr>
        <p:grpSpPr bwMode="auto">
          <a:xfrm>
            <a:off x="628650" y="2565400"/>
            <a:ext cx="3892550" cy="3870325"/>
            <a:chOff x="1247" y="1743"/>
            <a:chExt cx="2452" cy="2438"/>
          </a:xfrm>
        </p:grpSpPr>
        <p:grpSp>
          <p:nvGrpSpPr>
            <p:cNvPr id="9253" name="Group 7"/>
            <p:cNvGrpSpPr/>
            <p:nvPr/>
          </p:nvGrpSpPr>
          <p:grpSpPr bwMode="auto">
            <a:xfrm>
              <a:off x="1247" y="1752"/>
              <a:ext cx="437" cy="1603"/>
              <a:chOff x="2877" y="1570"/>
              <a:chExt cx="437" cy="1603"/>
            </a:xfrm>
          </p:grpSpPr>
          <p:sp>
            <p:nvSpPr>
              <p:cNvPr id="10248" name="Text Box 8"/>
              <p:cNvSpPr txBox="1">
                <a:spLocks noChangeArrowheads="1"/>
              </p:cNvSpPr>
              <p:nvPr/>
            </p:nvSpPr>
            <p:spPr bwMode="auto">
              <a:xfrm>
                <a:off x="2967" y="1570"/>
                <a:ext cx="20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p</a:t>
                </a:r>
                <a:endPara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49" name="Text Box 9"/>
              <p:cNvSpPr txBox="1">
                <a:spLocks noChangeArrowheads="1"/>
              </p:cNvSpPr>
              <p:nvPr/>
            </p:nvSpPr>
            <p:spPr bwMode="auto">
              <a:xfrm>
                <a:off x="2877" y="179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0" name="Text Box 10"/>
              <p:cNvSpPr txBox="1">
                <a:spLocks noChangeArrowheads="1"/>
              </p:cNvSpPr>
              <p:nvPr/>
            </p:nvSpPr>
            <p:spPr bwMode="auto">
              <a:xfrm>
                <a:off x="2877" y="1991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2877" y="220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2004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2" name="Text Box 12"/>
              <p:cNvSpPr txBox="1">
                <a:spLocks noChangeArrowheads="1"/>
              </p:cNvSpPr>
              <p:nvPr/>
            </p:nvSpPr>
            <p:spPr bwMode="auto">
              <a:xfrm>
                <a:off x="2878" y="2923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2018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253" name="Text Box 13"/>
              <p:cNvSpPr txBox="1">
                <a:spLocks noChangeArrowheads="1"/>
              </p:cNvSpPr>
              <p:nvPr/>
            </p:nvSpPr>
            <p:spPr bwMode="auto">
              <a:xfrm>
                <a:off x="2971" y="2526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 eaLnBrk="0" hangingPunct="0"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54" name="Group 14"/>
            <p:cNvGrpSpPr/>
            <p:nvPr/>
          </p:nvGrpSpPr>
          <p:grpSpPr bwMode="auto">
            <a:xfrm>
              <a:off x="2915" y="1958"/>
              <a:ext cx="784" cy="1400"/>
              <a:chOff x="4545" y="1776"/>
              <a:chExt cx="784" cy="1400"/>
            </a:xfrm>
          </p:grpSpPr>
          <p:grpSp>
            <p:nvGrpSpPr>
              <p:cNvPr id="9276" name="Group 15"/>
              <p:cNvGrpSpPr/>
              <p:nvPr/>
            </p:nvGrpSpPr>
            <p:grpSpPr bwMode="auto">
              <a:xfrm>
                <a:off x="4545" y="1776"/>
                <a:ext cx="699" cy="288"/>
                <a:chOff x="4545" y="1776"/>
                <a:chExt cx="699" cy="288"/>
              </a:xfrm>
            </p:grpSpPr>
            <p:sp>
              <p:nvSpPr>
                <p:cNvPr id="9287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4545" y="1933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5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36" y="1776"/>
                  <a:ext cx="4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7" name="Group 18"/>
              <p:cNvGrpSpPr/>
              <p:nvPr/>
            </p:nvGrpSpPr>
            <p:grpSpPr bwMode="auto">
              <a:xfrm>
                <a:off x="4553" y="1984"/>
                <a:ext cx="776" cy="288"/>
                <a:chOff x="4553" y="1984"/>
                <a:chExt cx="776" cy="288"/>
              </a:xfrm>
            </p:grpSpPr>
            <p:sp>
              <p:nvSpPr>
                <p:cNvPr id="9285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4553" y="2141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0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4844" y="1984"/>
                  <a:ext cx="48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a+1</a:t>
                  </a:r>
                  <a:endPara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8" name="Group 21"/>
              <p:cNvGrpSpPr/>
              <p:nvPr/>
            </p:nvGrpSpPr>
            <p:grpSpPr bwMode="auto">
              <a:xfrm>
                <a:off x="4553" y="2200"/>
                <a:ext cx="776" cy="288"/>
                <a:chOff x="4553" y="1984"/>
                <a:chExt cx="776" cy="288"/>
              </a:xfrm>
            </p:grpSpPr>
            <p:sp>
              <p:nvSpPr>
                <p:cNvPr id="9283" name="Line 22"/>
                <p:cNvSpPr>
                  <a:spLocks noChangeShapeType="1"/>
                </p:cNvSpPr>
                <p:nvPr/>
              </p:nvSpPr>
              <p:spPr bwMode="auto">
                <a:xfrm flipH="1">
                  <a:off x="4553" y="2141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844" y="1984"/>
                  <a:ext cx="48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a+2</a:t>
                  </a:r>
                  <a:endPara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9279" name="Group 24"/>
              <p:cNvGrpSpPr/>
              <p:nvPr/>
            </p:nvGrpSpPr>
            <p:grpSpPr bwMode="auto">
              <a:xfrm>
                <a:off x="4553" y="2888"/>
                <a:ext cx="776" cy="288"/>
                <a:chOff x="4553" y="1984"/>
                <a:chExt cx="776" cy="288"/>
              </a:xfrm>
            </p:grpSpPr>
            <p:sp>
              <p:nvSpPr>
                <p:cNvPr id="9281" name="Line 25"/>
                <p:cNvSpPr>
                  <a:spLocks noChangeShapeType="1"/>
                </p:cNvSpPr>
                <p:nvPr/>
              </p:nvSpPr>
              <p:spPr bwMode="auto">
                <a:xfrm flipH="1">
                  <a:off x="4553" y="2141"/>
                  <a:ext cx="272" cy="0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6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844" y="1984"/>
                  <a:ext cx="48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4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a+9</a:t>
                  </a:r>
                  <a:endPara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267" name="Text Box 27"/>
              <p:cNvSpPr txBox="1">
                <a:spLocks noChangeArrowheads="1"/>
              </p:cNvSpPr>
              <p:nvPr/>
            </p:nvSpPr>
            <p:spPr bwMode="auto">
              <a:xfrm>
                <a:off x="4652" y="2512"/>
                <a:ext cx="346" cy="4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/>
              <a:p>
                <a:pPr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……</a:t>
                </a:r>
                <a:endPara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55" name="Group 28"/>
            <p:cNvGrpSpPr/>
            <p:nvPr/>
          </p:nvGrpSpPr>
          <p:grpSpPr bwMode="auto">
            <a:xfrm>
              <a:off x="1704" y="1743"/>
              <a:ext cx="1212" cy="2438"/>
              <a:chOff x="1704" y="1743"/>
              <a:chExt cx="1212" cy="2438"/>
            </a:xfrm>
          </p:grpSpPr>
          <p:grpSp>
            <p:nvGrpSpPr>
              <p:cNvPr id="9260" name="Group 29"/>
              <p:cNvGrpSpPr/>
              <p:nvPr/>
            </p:nvGrpSpPr>
            <p:grpSpPr bwMode="auto">
              <a:xfrm>
                <a:off x="1704" y="1752"/>
                <a:ext cx="1212" cy="2429"/>
                <a:chOff x="2353" y="1364"/>
                <a:chExt cx="1212" cy="2429"/>
              </a:xfrm>
            </p:grpSpPr>
            <p:sp>
              <p:nvSpPr>
                <p:cNvPr id="9263" name="Rectangle 30"/>
                <p:cNvSpPr>
                  <a:spLocks noChangeArrowheads="1"/>
                </p:cNvSpPr>
                <p:nvPr/>
              </p:nvSpPr>
              <p:spPr bwMode="auto">
                <a:xfrm>
                  <a:off x="2353" y="1364"/>
                  <a:ext cx="1211" cy="1839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kumimoji="1" lang="zh-CN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4" name="Line 31"/>
                <p:cNvSpPr>
                  <a:spLocks noChangeShapeType="1"/>
                </p:cNvSpPr>
                <p:nvPr/>
              </p:nvSpPr>
              <p:spPr bwMode="auto">
                <a:xfrm>
                  <a:off x="2353" y="161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5" name="Line 32"/>
                <p:cNvSpPr>
                  <a:spLocks noChangeShapeType="1"/>
                </p:cNvSpPr>
                <p:nvPr/>
              </p:nvSpPr>
              <p:spPr bwMode="auto">
                <a:xfrm>
                  <a:off x="2353" y="1822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66" name="Line 33"/>
                <p:cNvSpPr>
                  <a:spLocks noChangeShapeType="1"/>
                </p:cNvSpPr>
                <p:nvPr/>
              </p:nvSpPr>
              <p:spPr bwMode="auto">
                <a:xfrm>
                  <a:off x="2353" y="2244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4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2789" y="2341"/>
                  <a:ext cx="308" cy="33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eaVert" wrap="none" anchor="ctr">
                  <a:spAutoFit/>
                </a:bodyPr>
                <a:lstStyle/>
                <a:p>
                  <a:pPr algn="ctr" eaLnBrk="0" hangingPunct="0"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…...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68" name="AutoShape 35"/>
                <p:cNvSpPr>
                  <a:spLocks noChangeArrowheads="1"/>
                </p:cNvSpPr>
                <p:nvPr/>
              </p:nvSpPr>
              <p:spPr bwMode="auto">
                <a:xfrm>
                  <a:off x="2354" y="3203"/>
                  <a:ext cx="1211" cy="590"/>
                </a:xfrm>
                <a:prstGeom prst="foldedCorner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6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2717" y="1584"/>
                  <a:ext cx="36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a[0]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0" name="Line 37"/>
                <p:cNvSpPr>
                  <a:spLocks noChangeShapeType="1"/>
                </p:cNvSpPr>
                <p:nvPr/>
              </p:nvSpPr>
              <p:spPr bwMode="auto">
                <a:xfrm>
                  <a:off x="2353" y="203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78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2725" y="1792"/>
                  <a:ext cx="36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a[1]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279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2725" y="2000"/>
                  <a:ext cx="36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a[2]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73" name="Line 40"/>
                <p:cNvSpPr>
                  <a:spLocks noChangeShapeType="1"/>
                </p:cNvSpPr>
                <p:nvPr/>
              </p:nvSpPr>
              <p:spPr bwMode="auto">
                <a:xfrm>
                  <a:off x="2353" y="2732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9274" name="Line 41"/>
                <p:cNvSpPr>
                  <a:spLocks noChangeShapeType="1"/>
                </p:cNvSpPr>
                <p:nvPr/>
              </p:nvSpPr>
              <p:spPr bwMode="auto">
                <a:xfrm>
                  <a:off x="2353" y="2956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0282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733" y="2712"/>
                  <a:ext cx="36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  <a:defRPr/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a[9]</a:t>
                  </a:r>
                  <a:endPara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261" name="Rectangle 43"/>
              <p:cNvSpPr>
                <a:spLocks noChangeArrowheads="1"/>
              </p:cNvSpPr>
              <p:nvPr/>
            </p:nvSpPr>
            <p:spPr bwMode="auto">
              <a:xfrm>
                <a:off x="1710" y="1761"/>
                <a:ext cx="1202" cy="238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84" name="Text Box 44"/>
              <p:cNvSpPr txBox="1">
                <a:spLocks noChangeArrowheads="1"/>
              </p:cNvSpPr>
              <p:nvPr/>
            </p:nvSpPr>
            <p:spPr bwMode="auto">
              <a:xfrm>
                <a:off x="1965" y="1743"/>
                <a:ext cx="5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99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9256" name="Group 45"/>
            <p:cNvGrpSpPr/>
            <p:nvPr/>
          </p:nvGrpSpPr>
          <p:grpSpPr bwMode="auto">
            <a:xfrm>
              <a:off x="2571" y="1888"/>
              <a:ext cx="594" cy="136"/>
              <a:chOff x="2571" y="1888"/>
              <a:chExt cx="594" cy="136"/>
            </a:xfrm>
          </p:grpSpPr>
          <p:sp>
            <p:nvSpPr>
              <p:cNvPr id="9257" name="Line 46"/>
              <p:cNvSpPr>
                <a:spLocks noChangeShapeType="1"/>
              </p:cNvSpPr>
              <p:nvPr/>
            </p:nvSpPr>
            <p:spPr bwMode="auto">
              <a:xfrm>
                <a:off x="2571" y="1888"/>
                <a:ext cx="59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58" name="Line 47"/>
              <p:cNvSpPr>
                <a:spLocks noChangeShapeType="1"/>
              </p:cNvSpPr>
              <p:nvPr/>
            </p:nvSpPr>
            <p:spPr bwMode="auto">
              <a:xfrm flipH="1">
                <a:off x="2916" y="2024"/>
                <a:ext cx="24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259" name="Line 48"/>
              <p:cNvSpPr>
                <a:spLocks noChangeShapeType="1"/>
              </p:cNvSpPr>
              <p:nvPr/>
            </p:nvSpPr>
            <p:spPr bwMode="auto">
              <a:xfrm>
                <a:off x="3161" y="1888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0289" name="Group 49"/>
          <p:cNvGrpSpPr/>
          <p:nvPr/>
        </p:nvGrpSpPr>
        <p:grpSpPr bwMode="auto">
          <a:xfrm>
            <a:off x="4703763" y="2854325"/>
            <a:ext cx="809625" cy="2232025"/>
            <a:chOff x="3224" y="1798"/>
            <a:chExt cx="510" cy="1406"/>
          </a:xfrm>
        </p:grpSpPr>
        <p:sp>
          <p:nvSpPr>
            <p:cNvPr id="10290" name="Text Box 50"/>
            <p:cNvSpPr txBox="1">
              <a:spLocks noChangeArrowheads="1"/>
            </p:cNvSpPr>
            <p:nvPr/>
          </p:nvSpPr>
          <p:spPr bwMode="auto">
            <a:xfrm>
              <a:off x="3224" y="1798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1" name="Text Box 51"/>
            <p:cNvSpPr txBox="1">
              <a:spLocks noChangeArrowheads="1"/>
            </p:cNvSpPr>
            <p:nvPr/>
          </p:nvSpPr>
          <p:spPr bwMode="auto">
            <a:xfrm>
              <a:off x="3225" y="2015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p+1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2" name="Text Box 52"/>
            <p:cNvSpPr txBox="1">
              <a:spLocks noChangeArrowheads="1"/>
            </p:cNvSpPr>
            <p:nvPr/>
          </p:nvSpPr>
          <p:spPr bwMode="auto">
            <a:xfrm>
              <a:off x="3235" y="2250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p+2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3" name="Text Box 53"/>
            <p:cNvSpPr txBox="1">
              <a:spLocks noChangeArrowheads="1"/>
            </p:cNvSpPr>
            <p:nvPr/>
          </p:nvSpPr>
          <p:spPr bwMode="auto">
            <a:xfrm>
              <a:off x="3226" y="2916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p+9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4" name="Text Box 54"/>
            <p:cNvSpPr txBox="1">
              <a:spLocks noChangeArrowheads="1"/>
            </p:cNvSpPr>
            <p:nvPr/>
          </p:nvSpPr>
          <p:spPr bwMode="auto">
            <a:xfrm>
              <a:off x="3295" y="2550"/>
              <a:ext cx="34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……</a:t>
              </a:r>
              <a:endPara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295" name="Group 55"/>
          <p:cNvGrpSpPr/>
          <p:nvPr/>
        </p:nvGrpSpPr>
        <p:grpSpPr bwMode="auto">
          <a:xfrm>
            <a:off x="5578475" y="2813050"/>
            <a:ext cx="1000125" cy="2274888"/>
            <a:chOff x="3775" y="1772"/>
            <a:chExt cx="630" cy="1433"/>
          </a:xfrm>
        </p:grpSpPr>
        <p:sp>
          <p:nvSpPr>
            <p:cNvPr id="10296" name="Text Box 56"/>
            <p:cNvSpPr txBox="1">
              <a:spLocks noChangeArrowheads="1"/>
            </p:cNvSpPr>
            <p:nvPr/>
          </p:nvSpPr>
          <p:spPr bwMode="auto">
            <a:xfrm>
              <a:off x="3783" y="1772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*a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7" name="Text Box 57"/>
            <p:cNvSpPr txBox="1">
              <a:spLocks noChangeArrowheads="1"/>
            </p:cNvSpPr>
            <p:nvPr/>
          </p:nvSpPr>
          <p:spPr bwMode="auto">
            <a:xfrm>
              <a:off x="3775" y="2007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*(a+1)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8" name="Text Box 58"/>
            <p:cNvSpPr txBox="1">
              <a:spLocks noChangeArrowheads="1"/>
            </p:cNvSpPr>
            <p:nvPr/>
          </p:nvSpPr>
          <p:spPr bwMode="auto">
            <a:xfrm>
              <a:off x="3776" y="2260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*(a+2)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3803" y="2917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*(a+9)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00" name="Text Box 60"/>
            <p:cNvSpPr txBox="1">
              <a:spLocks noChangeArrowheads="1"/>
            </p:cNvSpPr>
            <p:nvPr/>
          </p:nvSpPr>
          <p:spPr bwMode="auto">
            <a:xfrm>
              <a:off x="3989" y="2542"/>
              <a:ext cx="34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……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01" name="Group 61"/>
          <p:cNvGrpSpPr/>
          <p:nvPr/>
        </p:nvGrpSpPr>
        <p:grpSpPr bwMode="auto">
          <a:xfrm>
            <a:off x="6723063" y="2843213"/>
            <a:ext cx="1000125" cy="2274887"/>
            <a:chOff x="3775" y="1772"/>
            <a:chExt cx="630" cy="1433"/>
          </a:xfrm>
        </p:grpSpPr>
        <p:sp>
          <p:nvSpPr>
            <p:cNvPr id="10302" name="Text Box 62"/>
            <p:cNvSpPr txBox="1">
              <a:spLocks noChangeArrowheads="1"/>
            </p:cNvSpPr>
            <p:nvPr/>
          </p:nvSpPr>
          <p:spPr bwMode="auto">
            <a:xfrm>
              <a:off x="3783" y="1772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*p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03" name="Text Box 63"/>
            <p:cNvSpPr txBox="1">
              <a:spLocks noChangeArrowheads="1"/>
            </p:cNvSpPr>
            <p:nvPr/>
          </p:nvSpPr>
          <p:spPr bwMode="auto">
            <a:xfrm>
              <a:off x="3775" y="2007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*(p+1)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04" name="Text Box 64"/>
            <p:cNvSpPr txBox="1">
              <a:spLocks noChangeArrowheads="1"/>
            </p:cNvSpPr>
            <p:nvPr/>
          </p:nvSpPr>
          <p:spPr bwMode="auto">
            <a:xfrm>
              <a:off x="3776" y="2260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*(p+2)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05" name="Text Box 65"/>
            <p:cNvSpPr txBox="1">
              <a:spLocks noChangeArrowheads="1"/>
            </p:cNvSpPr>
            <p:nvPr/>
          </p:nvSpPr>
          <p:spPr bwMode="auto">
            <a:xfrm>
              <a:off x="3803" y="2917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*(p+9)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06" name="Text Box 66"/>
            <p:cNvSpPr txBox="1">
              <a:spLocks noChangeArrowheads="1"/>
            </p:cNvSpPr>
            <p:nvPr/>
          </p:nvSpPr>
          <p:spPr bwMode="auto">
            <a:xfrm>
              <a:off x="3989" y="2542"/>
              <a:ext cx="34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……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07" name="Group 67"/>
          <p:cNvGrpSpPr/>
          <p:nvPr/>
        </p:nvGrpSpPr>
        <p:grpSpPr bwMode="auto">
          <a:xfrm>
            <a:off x="7839075" y="2830513"/>
            <a:ext cx="1000125" cy="2274887"/>
            <a:chOff x="3775" y="1772"/>
            <a:chExt cx="630" cy="1433"/>
          </a:xfrm>
        </p:grpSpPr>
        <p:sp>
          <p:nvSpPr>
            <p:cNvPr id="10308" name="Text Box 68"/>
            <p:cNvSpPr txBox="1">
              <a:spLocks noChangeArrowheads="1"/>
            </p:cNvSpPr>
            <p:nvPr/>
          </p:nvSpPr>
          <p:spPr bwMode="auto">
            <a:xfrm>
              <a:off x="3783" y="1772"/>
              <a:ext cx="4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p[0]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09" name="Text Box 69"/>
            <p:cNvSpPr txBox="1">
              <a:spLocks noChangeArrowheads="1"/>
            </p:cNvSpPr>
            <p:nvPr/>
          </p:nvSpPr>
          <p:spPr bwMode="auto">
            <a:xfrm>
              <a:off x="3775" y="2007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p[1]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10" name="Text Box 70"/>
            <p:cNvSpPr txBox="1">
              <a:spLocks noChangeArrowheads="1"/>
            </p:cNvSpPr>
            <p:nvPr/>
          </p:nvSpPr>
          <p:spPr bwMode="auto">
            <a:xfrm>
              <a:off x="3776" y="2260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p[2]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11" name="Text Box 71"/>
            <p:cNvSpPr txBox="1">
              <a:spLocks noChangeArrowheads="1"/>
            </p:cNvSpPr>
            <p:nvPr/>
          </p:nvSpPr>
          <p:spPr bwMode="auto">
            <a:xfrm>
              <a:off x="3803" y="2917"/>
              <a:ext cx="6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p[9]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0312" name="Text Box 72"/>
            <p:cNvSpPr txBox="1">
              <a:spLocks noChangeArrowheads="1"/>
            </p:cNvSpPr>
            <p:nvPr/>
          </p:nvSpPr>
          <p:spPr bwMode="auto">
            <a:xfrm>
              <a:off x="3989" y="2542"/>
              <a:ext cx="34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……</a:t>
              </a:r>
              <a:endPara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13" name="Group 73"/>
          <p:cNvGrpSpPr/>
          <p:nvPr/>
        </p:nvGrpSpPr>
        <p:grpSpPr bwMode="auto">
          <a:xfrm>
            <a:off x="3870325" y="2263775"/>
            <a:ext cx="1323975" cy="717550"/>
            <a:chOff x="2699" y="1426"/>
            <a:chExt cx="834" cy="452"/>
          </a:xfrm>
        </p:grpSpPr>
        <p:sp>
          <p:nvSpPr>
            <p:cNvPr id="9231" name="AutoShape 74"/>
            <p:cNvSpPr/>
            <p:nvPr/>
          </p:nvSpPr>
          <p:spPr bwMode="auto">
            <a:xfrm rot="5400000">
              <a:off x="2948" y="1448"/>
              <a:ext cx="181" cy="680"/>
            </a:xfrm>
            <a:prstGeom prst="leftBrace">
              <a:avLst>
                <a:gd name="adj1" fmla="val 31308"/>
                <a:gd name="adj2" fmla="val 50000"/>
              </a:avLst>
            </a:prstGeom>
            <a:noFill/>
            <a:ln w="34925">
              <a:solidFill>
                <a:schemeClr val="accent2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5" name="Text Box 75"/>
            <p:cNvSpPr txBox="1">
              <a:spLocks noChangeArrowheads="1"/>
            </p:cNvSpPr>
            <p:nvPr/>
          </p:nvSpPr>
          <p:spPr bwMode="auto">
            <a:xfrm>
              <a:off x="2807" y="1426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地址</a:t>
              </a:r>
              <a:endPara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16" name="Group 76"/>
          <p:cNvGrpSpPr/>
          <p:nvPr/>
        </p:nvGrpSpPr>
        <p:grpSpPr bwMode="auto">
          <a:xfrm>
            <a:off x="5699125" y="2147888"/>
            <a:ext cx="2706688" cy="776287"/>
            <a:chOff x="3851" y="1353"/>
            <a:chExt cx="1705" cy="489"/>
          </a:xfrm>
        </p:grpSpPr>
        <p:sp>
          <p:nvSpPr>
            <p:cNvPr id="9229" name="AutoShape 77"/>
            <p:cNvSpPr/>
            <p:nvPr/>
          </p:nvSpPr>
          <p:spPr bwMode="auto">
            <a:xfrm rot="5400000">
              <a:off x="4604" y="890"/>
              <a:ext cx="199" cy="1705"/>
            </a:xfrm>
            <a:prstGeom prst="leftBrace">
              <a:avLst>
                <a:gd name="adj1" fmla="val 71399"/>
                <a:gd name="adj2" fmla="val 50000"/>
              </a:avLst>
            </a:prstGeom>
            <a:noFill/>
            <a:ln w="34925">
              <a:solidFill>
                <a:srgbClr val="CC0099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10318" name="Text Box 78"/>
            <p:cNvSpPr txBox="1">
              <a:spLocks noChangeArrowheads="1"/>
            </p:cNvSpPr>
            <p:nvPr/>
          </p:nvSpPr>
          <p:spPr bwMode="auto">
            <a:xfrm>
              <a:off x="4458" y="1353"/>
              <a:ext cx="72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元素</a:t>
              </a:r>
              <a:endPara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0320" name="Rectangle 80" descr="信纸"/>
          <p:cNvSpPr>
            <a:spLocks noChangeArrowheads="1"/>
          </p:cNvSpPr>
          <p:nvPr/>
        </p:nvSpPr>
        <p:spPr bwMode="auto">
          <a:xfrm>
            <a:off x="438150" y="731838"/>
            <a:ext cx="8401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如果将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数组的起始地址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赋给某个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指针变量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，那么该指针变量就是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指向数组的指针变量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10321" name="Text Box 81"/>
          <p:cNvSpPr txBox="1">
            <a:spLocks noChangeArrowheads="1"/>
          </p:cNvSpPr>
          <p:nvPr/>
        </p:nvSpPr>
        <p:spPr bwMode="auto">
          <a:xfrm>
            <a:off x="4343400" y="1447800"/>
            <a:ext cx="45720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相当于给</a:t>
            </a:r>
            <a:r>
              <a:rPr lang="zh-CN" altLang="en-US" sz="2400" b="1">
                <a:solidFill>
                  <a:srgbClr val="FF0000"/>
                </a:solidFill>
              </a:rPr>
              <a:t>一维数组</a:t>
            </a:r>
            <a:r>
              <a:rPr lang="zh-CN" altLang="en-US" sz="2400" b="1">
                <a:solidFill>
                  <a:srgbClr val="000000"/>
                </a:solidFill>
              </a:rPr>
              <a:t>换了个名字！</a:t>
            </a:r>
            <a:endParaRPr lang="zh-CN" altLang="en-US" sz="24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0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0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10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0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10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0" grpId="0"/>
      <p:bldP spid="10321" grpId="0" animBg="1"/>
    </p:bldLst>
  </p:timing>
</p:sld>
</file>

<file path=ppt/tags/tag1.xml><?xml version="1.0" encoding="utf-8"?>
<p:tagLst xmlns:p="http://schemas.openxmlformats.org/presentationml/2006/main">
  <p:tag name="KSO_WPP_MARK_KEY" val="27b472c4-522b-410b-b4c0-63ba3ea9d722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13181</Words>
  <Application>WPS 演示</Application>
  <PresentationFormat>全屏显示(4:3)</PresentationFormat>
  <Paragraphs>2033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60" baseType="lpstr">
      <vt:lpstr>Arial</vt:lpstr>
      <vt:lpstr>宋体</vt:lpstr>
      <vt:lpstr>Wingdings</vt:lpstr>
      <vt:lpstr>微软雅黑</vt:lpstr>
      <vt:lpstr>楷体_GB2312</vt:lpstr>
      <vt:lpstr>Arial</vt:lpstr>
      <vt:lpstr>华文彩云</vt:lpstr>
      <vt:lpstr>Times New Roman</vt:lpstr>
      <vt:lpstr>隶书</vt:lpstr>
      <vt:lpstr>Arial Unicode MS</vt:lpstr>
      <vt:lpstr>Symbol</vt:lpstr>
      <vt:lpstr>Calibri</vt:lpstr>
      <vt:lpstr>华文楷体</vt:lpstr>
      <vt:lpstr>黑体</vt:lpstr>
      <vt:lpstr>程序设计基础课程-bojiao</vt:lpstr>
      <vt:lpstr>1_程序设计基础课程-bojiao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4月11日 课程内容回顾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复制字符串-程序1</vt:lpstr>
      <vt:lpstr>复制字符串-程序2</vt:lpstr>
      <vt:lpstr>复制字符串-程序3</vt:lpstr>
      <vt:lpstr>我变，我变，我变变变</vt:lpstr>
      <vt:lpstr>第六章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81</cp:revision>
  <cp:lastPrinted>2113-01-01T00:00:00Z</cp:lastPrinted>
  <dcterms:created xsi:type="dcterms:W3CDTF">2113-01-01T00:00:00Z</dcterms:created>
  <dcterms:modified xsi:type="dcterms:W3CDTF">2023-05-03T10:38:46Z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D551ADED7D1B4A6DA8CB4418D8B2A6A7_13</vt:lpwstr>
  </property>
  <property fmtid="{D5CDD505-2E9C-101B-9397-08002B2CF9AE}" pid="4" name="KSOProductBuildVer">
    <vt:lpwstr>2052-11.1.0.14036</vt:lpwstr>
  </property>
</Properties>
</file>