
<file path=[Content_Types].xml><?xml version="1.0" encoding="utf-8"?>
<Types xmlns="http://schemas.openxmlformats.org/package/2006/content-types">
  <Default Extension="jpeg" ContentType="image/jpeg"/>
  <Default Extension="JPG" ContentType="image/.jpg"/>
  <Default Extension="wav" ContentType="audio/x-wav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2" r:id="rId3"/>
  </p:sldMasterIdLst>
  <p:notesMasterIdLst>
    <p:notesMasterId r:id="rId13"/>
  </p:notesMasterIdLst>
  <p:sldIdLst>
    <p:sldId id="311" r:id="rId4"/>
    <p:sldId id="343" r:id="rId5"/>
    <p:sldId id="385" r:id="rId6"/>
    <p:sldId id="401" r:id="rId7"/>
    <p:sldId id="402" r:id="rId8"/>
    <p:sldId id="327" r:id="rId9"/>
    <p:sldId id="412" r:id="rId10"/>
    <p:sldId id="413" r:id="rId11"/>
    <p:sldId id="414" r:id="rId12"/>
    <p:sldId id="416" r:id="rId14"/>
    <p:sldId id="417" r:id="rId15"/>
    <p:sldId id="418" r:id="rId16"/>
    <p:sldId id="419" r:id="rId17"/>
    <p:sldId id="420" r:id="rId18"/>
    <p:sldId id="421" r:id="rId19"/>
    <p:sldId id="374" r:id="rId20"/>
    <p:sldId id="375" r:id="rId21"/>
    <p:sldId id="379" r:id="rId22"/>
    <p:sldId id="380" r:id="rId23"/>
    <p:sldId id="381" r:id="rId24"/>
    <p:sldId id="382" r:id="rId25"/>
    <p:sldId id="383" r:id="rId26"/>
    <p:sldId id="384" r:id="rId27"/>
    <p:sldId id="403" r:id="rId28"/>
    <p:sldId id="404" r:id="rId29"/>
    <p:sldId id="405" r:id="rId30"/>
    <p:sldId id="406" r:id="rId31"/>
    <p:sldId id="407" r:id="rId32"/>
    <p:sldId id="408" r:id="rId33"/>
    <p:sldId id="423" r:id="rId34"/>
    <p:sldId id="424" r:id="rId35"/>
    <p:sldId id="425" r:id="rId36"/>
    <p:sldId id="426" r:id="rId37"/>
    <p:sldId id="427" r:id="rId38"/>
    <p:sldId id="428" r:id="rId39"/>
    <p:sldId id="429" r:id="rId40"/>
    <p:sldId id="430" r:id="rId41"/>
    <p:sldId id="431" r:id="rId42"/>
    <p:sldId id="432" r:id="rId43"/>
    <p:sldId id="433" r:id="rId44"/>
    <p:sldId id="434" r:id="rId45"/>
    <p:sldId id="435" r:id="rId46"/>
    <p:sldId id="436" r:id="rId47"/>
    <p:sldId id="437" r:id="rId48"/>
  </p:sldIdLst>
  <p:sldSz cx="9144000" cy="6858000" type="screen4x3"/>
  <p:notesSz cx="6858000" cy="9144000"/>
  <p:custDataLst>
    <p:tags r:id="rId52"/>
  </p:custDataLst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28" autoAdjust="0"/>
    <p:restoredTop sz="94660"/>
  </p:normalViewPr>
  <p:slideViewPr>
    <p:cSldViewPr showGuides="1">
      <p:cViewPr varScale="1">
        <p:scale>
          <a:sx n="115" d="100"/>
          <a:sy n="115" d="100"/>
        </p:scale>
        <p:origin x="1530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2" Type="http://schemas.openxmlformats.org/officeDocument/2006/relationships/tags" Target="tags/tag1.xml"/><Relationship Id="rId51" Type="http://schemas.openxmlformats.org/officeDocument/2006/relationships/tableStyles" Target="tableStyles.xml"/><Relationship Id="rId50" Type="http://schemas.openxmlformats.org/officeDocument/2006/relationships/viewProps" Target="viewProps.xml"/><Relationship Id="rId5" Type="http://schemas.openxmlformats.org/officeDocument/2006/relationships/slide" Target="slides/slide2.xml"/><Relationship Id="rId49" Type="http://schemas.openxmlformats.org/officeDocument/2006/relationships/presProps" Target="presProps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0" Type="http://schemas.openxmlformats.org/officeDocument/2006/relationships/slide" Target="slides/slide36.xml"/><Relationship Id="rId4" Type="http://schemas.openxmlformats.org/officeDocument/2006/relationships/slide" Target="slides/slide1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" Type="http://schemas.openxmlformats.org/officeDocument/2006/relationships/slideMaster" Target="slideMasters/slideMaster2.xml"/><Relationship Id="rId29" Type="http://schemas.openxmlformats.org/officeDocument/2006/relationships/slide" Target="slides/slide25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0" Type="http://schemas.openxmlformats.org/officeDocument/2006/relationships/slide" Target="slides/slide16.xml"/><Relationship Id="rId2" Type="http://schemas.openxmlformats.org/officeDocument/2006/relationships/theme" Target="theme/theme1.xml"/><Relationship Id="rId19" Type="http://schemas.openxmlformats.org/officeDocument/2006/relationships/slide" Target="slides/slide15.xml"/><Relationship Id="rId18" Type="http://schemas.openxmlformats.org/officeDocument/2006/relationships/slide" Target="slides/slide14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843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102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  <a:endParaRPr lang="zh-CN" altLang="en-US" noProof="0"/>
          </a:p>
          <a:p>
            <a:pPr lvl="1"/>
            <a:r>
              <a:rPr lang="zh-CN" altLang="en-US" noProof="0"/>
              <a:t>第二级</a:t>
            </a:r>
            <a:endParaRPr lang="zh-CN" altLang="en-US" noProof="0"/>
          </a:p>
          <a:p>
            <a:pPr lvl="2"/>
            <a:r>
              <a:rPr lang="zh-CN" altLang="en-US" noProof="0"/>
              <a:t>第三级</a:t>
            </a:r>
            <a:endParaRPr lang="zh-CN" altLang="en-US" noProof="0"/>
          </a:p>
          <a:p>
            <a:pPr lvl="3"/>
            <a:r>
              <a:rPr lang="zh-CN" altLang="en-US" noProof="0"/>
              <a:t>第四级</a:t>
            </a:r>
            <a:endParaRPr lang="zh-CN" altLang="en-US" noProof="0"/>
          </a:p>
          <a:p>
            <a:pPr lvl="4"/>
            <a:r>
              <a:rPr lang="zh-CN" altLang="en-US" noProof="0"/>
              <a:t>第五级</a:t>
            </a:r>
            <a:endParaRPr lang="zh-CN" altLang="en-US" noProof="0"/>
          </a:p>
        </p:txBody>
      </p:sp>
      <p:sp>
        <p:nvSpPr>
          <p:cNvPr id="102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>
              <a:defRPr sz="120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02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>
              <a:defRPr sz="1200"/>
            </a:lvl1pPr>
          </a:lstStyle>
          <a:p>
            <a:fld id="{84A53FF8-319A-4375-9F92-5EFAC6B66696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/>
          <p:nvPr>
            <p:ph type="sldImg" idx="2"/>
          </p:nvPr>
        </p:nvSpPr>
        <p:spPr/>
      </p:sp>
      <p:sp>
        <p:nvSpPr>
          <p:cNvPr id="3" name="文本占位符 2"/>
          <p:cNvSpPr/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BBE68C37-87D5-4831-98D6-BB38BA692D5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49FF2EDA-B2BF-4FE1-A655-902CB3382A6B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8565B967-BCEB-4085-86C0-CFC801EB933E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03E014DA-992B-4BEE-84A7-9E2E78FB736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ACF9EA8-E558-44A2-88A9-446BF7B9B0D9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6263E4C7-C4F6-45AD-917E-F054B9F667D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A8184D72-5F67-49B5-9BF1-C4084DE06A6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3C9733B7-3796-45C8-9C0D-00E3C2E4E7F2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25D20950-11E6-4F99-8A22-9604800515E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9B12D693-EA05-43C6-A3CD-316C66FB1090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22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229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FD495BF-E1CE-4378-8148-3067F95F4CD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7A066F31-6C24-440F-A650-9F989A2CE2FE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63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96C6CDD-CFCA-4B6C-9E0A-5C2470199D98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fld id="{1CECBEDD-FCB8-4BD9-BE6A-3EE6FA7A861F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noFill/>
        </p:spPr>
        <p:txBody>
          <a:bodyPr/>
          <a:lstStyle/>
          <a:p>
            <a:pPr eaLnBrk="1" hangingPunct="1"/>
            <a:r>
              <a:rPr lang="en-US" altLang="zh-CN"/>
              <a:t>1946</a:t>
            </a:r>
            <a:r>
              <a:rPr lang="zh-CN" altLang="en-US"/>
              <a:t>年，第一台电子计算机问世，应用领域迅速扩大，软硬件飞速发展，程序设计语言相继问世。</a:t>
            </a:r>
            <a:endParaRPr lang="zh-CN" altLang="en-US"/>
          </a:p>
          <a:p>
            <a:pPr eaLnBrk="1" hangingPunct="1"/>
            <a:r>
              <a:rPr lang="zh-CN" altLang="en-US"/>
              <a:t>程序设计语言</a:t>
            </a:r>
            <a:r>
              <a:rPr lang="en-US" altLang="zh-CN"/>
              <a:t>:</a:t>
            </a:r>
            <a:r>
              <a:rPr lang="zh-CN" altLang="en-US"/>
              <a:t>将自然语言形式化为有格式的语言</a:t>
            </a:r>
            <a:endParaRPr lang="zh-CN" altLang="en-US"/>
          </a:p>
          <a:p>
            <a:pPr eaLnBrk="1" hangingPunct="1"/>
            <a:r>
              <a:rPr lang="en-US" altLang="zh-CN"/>
              <a:t>1</a:t>
            </a:r>
            <a:r>
              <a:rPr lang="zh-CN" altLang="en-US"/>
              <a:t>。机器语言：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计算机能够认识的语言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计算机的基础是数字电路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机器语言就是数字电路里的电信号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将在</a:t>
            </a:r>
            <a:r>
              <a:rPr lang="en-US" altLang="zh-CN"/>
              <a:t>《</a:t>
            </a:r>
            <a:r>
              <a:rPr lang="zh-CN" altLang="en-US"/>
              <a:t>计算机组成</a:t>
            </a:r>
            <a:r>
              <a:rPr lang="en-US" altLang="zh-CN"/>
              <a:t>》</a:t>
            </a:r>
            <a:r>
              <a:rPr lang="zh-CN" altLang="en-US"/>
              <a:t>课程中学习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都是二进制文件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一条机器语言成为一条指令</a:t>
            </a:r>
            <a:endParaRPr lang="zh-CN" altLang="en-US"/>
          </a:p>
          <a:p>
            <a:pPr lvl="2" eaLnBrk="1" hangingPunct="1">
              <a:buClr>
                <a:schemeClr val="tx2"/>
              </a:buClr>
              <a:buFontTx/>
              <a:buChar char="•"/>
            </a:pPr>
            <a:r>
              <a:rPr lang="zh-CN" altLang="en-US"/>
              <a:t>指令是不可分割的最小功能单元</a:t>
            </a:r>
            <a:endParaRPr lang="zh-CN" altLang="en-US"/>
          </a:p>
          <a:p>
            <a:pPr eaLnBrk="1" hangingPunct="1"/>
            <a:r>
              <a:rPr lang="zh-CN" altLang="en-US"/>
              <a:t>定义：一种</a:t>
            </a:r>
            <a:r>
              <a:rPr lang="en-US" altLang="zh-CN"/>
              <a:t>CPU</a:t>
            </a:r>
            <a:r>
              <a:rPr lang="zh-CN" altLang="en-US"/>
              <a:t>的指令系统，由该</a:t>
            </a:r>
            <a:r>
              <a:rPr lang="en-US" altLang="zh-CN"/>
              <a:t>CPU</a:t>
            </a:r>
            <a:r>
              <a:rPr lang="zh-CN" altLang="en-US"/>
              <a:t>可识别的</a:t>
            </a:r>
            <a:r>
              <a:rPr lang="en-US" altLang="zh-CN"/>
              <a:t>0</a:t>
            </a:r>
            <a:r>
              <a:rPr lang="zh-CN" altLang="en-US"/>
              <a:t>、</a:t>
            </a:r>
            <a:r>
              <a:rPr lang="en-US" altLang="zh-CN"/>
              <a:t>1</a:t>
            </a:r>
            <a:r>
              <a:rPr lang="zh-CN" altLang="en-US"/>
              <a:t>序列构成的指令码组成。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执行效率高</a:t>
            </a:r>
            <a:endParaRPr lang="zh-CN" altLang="en-US"/>
          </a:p>
          <a:p>
            <a:pPr eaLnBrk="1" hangingPunct="1"/>
            <a:r>
              <a:rPr lang="zh-CN" altLang="en-US"/>
              <a:t>不直观，不易查错，生产效率低。</a:t>
            </a:r>
            <a:endParaRPr lang="zh-CN" altLang="en-US"/>
          </a:p>
          <a:p>
            <a:pPr eaLnBrk="1" hangingPunct="1"/>
            <a:r>
              <a:rPr lang="en-US" altLang="zh-CN"/>
              <a:t>2</a:t>
            </a:r>
            <a:r>
              <a:rPr lang="zh-CN" altLang="en-US"/>
              <a:t>。汇编语言</a:t>
            </a:r>
            <a:endParaRPr lang="zh-CN" altLang="en-US"/>
          </a:p>
          <a:p>
            <a:pPr eaLnBrk="1" hangingPunct="1"/>
            <a:r>
              <a:rPr lang="zh-CN" altLang="en-US"/>
              <a:t>定义：用助记符号描述的指令系统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生产效率高，质量好，执行效率较高；</a:t>
            </a:r>
            <a:endParaRPr lang="zh-CN" altLang="en-US"/>
          </a:p>
          <a:p>
            <a:pPr eaLnBrk="1" hangingPunct="1"/>
            <a:r>
              <a:rPr lang="zh-CN" altLang="en-US"/>
              <a:t>要经汇编程序汇编成目标程序（机器语言）才能执行，依赖硬件。</a:t>
            </a:r>
            <a:endParaRPr lang="zh-CN" altLang="en-US"/>
          </a:p>
          <a:p>
            <a:pPr eaLnBrk="1" hangingPunct="1"/>
            <a:r>
              <a:rPr lang="zh-CN" altLang="en-US"/>
              <a:t>（面向机器的语言</a:t>
            </a:r>
            <a:r>
              <a:rPr lang="en-US" altLang="zh-CN"/>
              <a:t>----</a:t>
            </a:r>
            <a:r>
              <a:rPr lang="zh-CN" altLang="en-US"/>
              <a:t>依</a:t>
            </a:r>
            <a:r>
              <a:rPr lang="en-US" altLang="zh-CN"/>
              <a:t>CPU</a:t>
            </a:r>
            <a:r>
              <a:rPr lang="zh-CN" altLang="en-US"/>
              <a:t>不同而异）</a:t>
            </a:r>
            <a:endParaRPr lang="zh-CN" altLang="en-US"/>
          </a:p>
          <a:p>
            <a:pPr eaLnBrk="1" hangingPunct="1"/>
            <a:r>
              <a:rPr lang="en-US" altLang="zh-CN"/>
              <a:t>3</a:t>
            </a:r>
            <a:r>
              <a:rPr lang="zh-CN" altLang="en-US"/>
              <a:t>。高级语言</a:t>
            </a:r>
            <a:endParaRPr lang="zh-CN" altLang="en-US"/>
          </a:p>
          <a:p>
            <a:pPr eaLnBrk="1" hangingPunct="1"/>
            <a:r>
              <a:rPr lang="zh-CN" altLang="en-US"/>
              <a:t>特点：</a:t>
            </a:r>
            <a:endParaRPr lang="zh-CN" altLang="en-US"/>
          </a:p>
          <a:p>
            <a:pPr eaLnBrk="1" hangingPunct="1"/>
            <a:r>
              <a:rPr lang="zh-CN" altLang="en-US"/>
              <a:t>编程效率高，不必考虑硬件；</a:t>
            </a:r>
            <a:endParaRPr lang="zh-CN" altLang="en-US"/>
          </a:p>
          <a:p>
            <a:pPr eaLnBrk="1" hangingPunct="1"/>
            <a:r>
              <a:rPr lang="zh-CN" altLang="en-US"/>
              <a:t>执行效率低，要经编译、连接后才能执行。</a:t>
            </a:r>
            <a:endParaRPr lang="zh-CN" altLang="en-US"/>
          </a:p>
          <a:p>
            <a:pPr eaLnBrk="1" hangingPunct="1"/>
            <a:r>
              <a:rPr lang="zh-CN" altLang="en-US"/>
              <a:t>面向过程的程序设计语言</a:t>
            </a:r>
            <a:endParaRPr lang="zh-CN" altLang="en-US"/>
          </a:p>
          <a:p>
            <a:pPr eaLnBrk="1" hangingPunct="1"/>
            <a:r>
              <a:rPr lang="zh-CN" altLang="en-US"/>
              <a:t>认为解题过程是数据被加工的过程</a:t>
            </a:r>
            <a:endParaRPr lang="zh-CN" altLang="en-US"/>
          </a:p>
          <a:p>
            <a:pPr eaLnBrk="1" hangingPunct="1"/>
            <a:r>
              <a:rPr lang="zh-CN" altLang="en-US"/>
              <a:t>程序</a:t>
            </a:r>
            <a:r>
              <a:rPr lang="en-US" altLang="zh-CN"/>
              <a:t>=</a:t>
            </a:r>
            <a:r>
              <a:rPr lang="zh-CN" altLang="en-US"/>
              <a:t>数据结构</a:t>
            </a:r>
            <a:r>
              <a:rPr lang="en-US" altLang="zh-CN"/>
              <a:t>+</a:t>
            </a:r>
            <a:r>
              <a:rPr lang="zh-CN" altLang="en-US"/>
              <a:t>算法</a:t>
            </a:r>
            <a:endParaRPr lang="zh-CN" altLang="en-US"/>
          </a:p>
          <a:p>
            <a:pPr eaLnBrk="1" hangingPunct="1"/>
            <a:r>
              <a:rPr lang="en-US" altLang="zh-CN"/>
              <a:t>C</a:t>
            </a:r>
            <a:r>
              <a:rPr lang="zh-CN" altLang="en-US"/>
              <a:t>语言是面向过程的高级语言</a:t>
            </a:r>
            <a:endParaRPr lang="zh-CN" altLang="en-US"/>
          </a:p>
          <a:p>
            <a:pPr eaLnBrk="1" hangingPunct="1"/>
            <a:r>
              <a:rPr lang="zh-CN" altLang="en-US"/>
              <a:t>           面向对象的程序设计语言</a:t>
            </a:r>
            <a:endParaRPr lang="zh-CN" altLang="en-US"/>
          </a:p>
          <a:p>
            <a:pPr eaLnBrk="1" hangingPunct="1"/>
            <a:r>
              <a:rPr lang="zh-CN" altLang="en-US"/>
              <a:t>一种结构模拟方法。认为：现实世界由对象组成，对象是数据和方法的封装体；客观世界可以分类，每个对象是类的一个实例。</a:t>
            </a:r>
            <a:endParaRPr lang="zh-CN" altLang="en-US"/>
          </a:p>
          <a:p>
            <a:pPr eaLnBrk="1" hangingPunct="1"/>
            <a:r>
              <a:rPr lang="zh-CN" altLang="en-US"/>
              <a:t>特点：比面向过程的语言更清晰、易懂，适宜编更大规模程序，是程序设计的主流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程序设计语言基本成分：</a:t>
            </a:r>
            <a:endParaRPr lang="zh-CN" altLang="en-US"/>
          </a:p>
          <a:p>
            <a:pPr eaLnBrk="1" hangingPunct="1"/>
            <a:r>
              <a:rPr lang="zh-CN" altLang="en-US"/>
              <a:t>。数据成分</a:t>
            </a:r>
            <a:endParaRPr lang="zh-CN" altLang="en-US"/>
          </a:p>
          <a:p>
            <a:pPr eaLnBrk="1" hangingPunct="1"/>
            <a:r>
              <a:rPr lang="zh-CN" altLang="en-US"/>
              <a:t>。运算成分</a:t>
            </a:r>
            <a:endParaRPr lang="zh-CN" altLang="en-US"/>
          </a:p>
          <a:p>
            <a:pPr eaLnBrk="1" hangingPunct="1"/>
            <a:r>
              <a:rPr lang="zh-CN" altLang="en-US"/>
              <a:t>。控制成分</a:t>
            </a:r>
            <a:endParaRPr lang="zh-CN" altLang="en-US"/>
          </a:p>
          <a:p>
            <a:pPr eaLnBrk="1" hangingPunct="1"/>
            <a:r>
              <a:rPr lang="zh-CN" altLang="en-US"/>
              <a:t>。传输成分	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r>
              <a:rPr lang="zh-CN" altLang="en-US"/>
              <a:t>程序设计语言定义：用于书写计算机程序的语言。通常指实现高级语言。</a:t>
            </a:r>
            <a:endParaRPr lang="zh-CN" altLang="en-US"/>
          </a:p>
          <a:p>
            <a:pPr eaLnBrk="1" hangingPunct="1"/>
            <a:r>
              <a:rPr lang="zh-CN" altLang="en-US"/>
              <a:t>语言的基础是一组记号与一组规则。</a:t>
            </a:r>
            <a:endParaRPr lang="zh-CN" altLang="en-US"/>
          </a:p>
          <a:p>
            <a:pPr eaLnBrk="1" hangingPunct="1"/>
            <a:r>
              <a:rPr lang="zh-CN" altLang="en-US"/>
              <a:t>程序设计语言包括：</a:t>
            </a:r>
            <a:endParaRPr lang="zh-CN" altLang="en-US"/>
          </a:p>
          <a:p>
            <a:pPr eaLnBrk="1" hangingPunct="1"/>
            <a:r>
              <a:rPr lang="zh-CN" altLang="en-US"/>
              <a:t>语法：记号的组合规则</a:t>
            </a:r>
            <a:endParaRPr lang="zh-CN" altLang="en-US"/>
          </a:p>
          <a:p>
            <a:pPr eaLnBrk="1" hangingPunct="1"/>
            <a:r>
              <a:rPr lang="zh-CN" altLang="en-US"/>
              <a:t>语义：记号的特定意义</a:t>
            </a:r>
            <a:endParaRPr lang="zh-CN" altLang="en-US"/>
          </a:p>
          <a:p>
            <a:pPr eaLnBrk="1" hangingPunct="1"/>
            <a:r>
              <a:rPr lang="zh-CN" altLang="en-US"/>
              <a:t>语用：程序与使用者的关系</a:t>
            </a:r>
            <a:endParaRPr lang="zh-CN" altLang="en-US"/>
          </a:p>
          <a:p>
            <a:pPr eaLnBrk="1" hangingPunct="1"/>
            <a:endParaRPr lang="zh-CN" altLang="en-US"/>
          </a:p>
          <a:p>
            <a:pPr eaLnBrk="1" hangingPunct="1"/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pic>
        <p:nvPicPr>
          <p:cNvPr id="5" name="Picture 8" descr="20111104005529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55165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325813" y="6365875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ea typeface="微软雅黑" panose="020B0503020204020204" pitchFamily="34" charset="-122"/>
            </a:endParaRPr>
          </a:p>
        </p:txBody>
      </p:sp>
      <p:pic>
        <p:nvPicPr>
          <p:cNvPr id="7" name="Picture 10" descr="300001353578131443104946130_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9555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180975"/>
            <a:ext cx="3059113" cy="1592263"/>
          </a:xfrm>
          <a:prstGeom prst="rect">
            <a:avLst/>
          </a:prstGeom>
          <a:gradFill rotWithShape="1">
            <a:gsLst>
              <a:gs pos="0">
                <a:srgbClr val="76765E">
                  <a:alpha val="0"/>
                </a:srgbClr>
              </a:gs>
              <a:gs pos="100000">
                <a:srgbClr val="FFFFCC">
                  <a:alpha val="89998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287463" y="0"/>
            <a:ext cx="1690687" cy="1989138"/>
          </a:xfrm>
          <a:prstGeom prst="rect">
            <a:avLst/>
          </a:prstGeom>
          <a:gradFill rotWithShape="1">
            <a:gsLst>
              <a:gs pos="0">
                <a:srgbClr val="FFFFCC">
                  <a:alpha val="0"/>
                </a:srgbClr>
              </a:gs>
              <a:gs pos="100000">
                <a:srgbClr val="FCFCC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zh-CN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56A3E6-04D0-42D5-BF45-8D112DF1194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5327F29-0407-429B-B05F-891B8AA7F67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2FCED6A-2093-4624-95A5-4F810D08B720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877ED99-BB91-468D-8E6B-6DE79D13DB3E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>
              <a:solidFill>
                <a:srgbClr val="000000"/>
              </a:solidFill>
            </a:endParaRPr>
          </a:p>
        </p:txBody>
      </p:sp>
      <p:pic>
        <p:nvPicPr>
          <p:cNvPr id="5" name="Picture 8" descr="201111040055292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6850" y="5516563"/>
            <a:ext cx="1219200" cy="1219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ext Box 9"/>
          <p:cNvSpPr txBox="1">
            <a:spLocks noChangeArrowheads="1"/>
          </p:cNvSpPr>
          <p:nvPr/>
        </p:nvSpPr>
        <p:spPr bwMode="auto">
          <a:xfrm>
            <a:off x="3325813" y="6365875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solidFill>
                  <a:srgbClr val="000000"/>
                </a:solidFill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pic>
        <p:nvPicPr>
          <p:cNvPr id="7" name="Picture 10" descr="300001353578131443104946130_950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495550" cy="1765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CC">
                    <a:alpha val="50195"/>
                  </a:srgbClr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11"/>
          <p:cNvSpPr>
            <a:spLocks noChangeArrowheads="1"/>
          </p:cNvSpPr>
          <p:nvPr/>
        </p:nvSpPr>
        <p:spPr bwMode="auto">
          <a:xfrm>
            <a:off x="0" y="180975"/>
            <a:ext cx="3059113" cy="1592263"/>
          </a:xfrm>
          <a:prstGeom prst="rect">
            <a:avLst/>
          </a:prstGeom>
          <a:gradFill rotWithShape="1">
            <a:gsLst>
              <a:gs pos="0">
                <a:srgbClr val="76765E">
                  <a:alpha val="0"/>
                </a:srgbClr>
              </a:gs>
              <a:gs pos="100000">
                <a:srgbClr val="FFFFCC">
                  <a:alpha val="89998"/>
                </a:srgbClr>
              </a:gs>
            </a:gsLst>
            <a:lin ang="54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9" name="Rectangle 12"/>
          <p:cNvSpPr>
            <a:spLocks noChangeArrowheads="1"/>
          </p:cNvSpPr>
          <p:nvPr/>
        </p:nvSpPr>
        <p:spPr bwMode="auto">
          <a:xfrm>
            <a:off x="1287463" y="0"/>
            <a:ext cx="1690687" cy="1989138"/>
          </a:xfrm>
          <a:prstGeom prst="rect">
            <a:avLst/>
          </a:prstGeom>
          <a:gradFill rotWithShape="1">
            <a:gsLst>
              <a:gs pos="0">
                <a:srgbClr val="FFFFCC">
                  <a:alpha val="0"/>
                </a:srgbClr>
              </a:gs>
              <a:gs pos="100000">
                <a:srgbClr val="FCFCCA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endParaRPr lang="zh-CN" altLang="en-US">
              <a:solidFill>
                <a:srgbClr val="000000"/>
              </a:solidFill>
            </a:endParaRP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en-US" noProof="0"/>
          </a:p>
        </p:txBody>
      </p:sp>
      <p:sp>
        <p:nvSpPr>
          <p:cNvPr id="71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  <a:endParaRPr lang="zh-CN" altLang="en-US" noProof="0"/>
          </a:p>
        </p:txBody>
      </p:sp>
      <p:sp>
        <p:nvSpPr>
          <p:cNvPr id="10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2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zh-CN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4B38D6A-8E68-4E3D-AB84-EF2188BAF8D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4FB2812-263F-4B32-B2A2-2E07DD6D5B87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7418197-9A66-4250-AB7A-DE4CB514670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84396226-62D5-4BD0-9EA9-A16B8DA74A2A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1B3FBB5-A33A-46E9-9ADB-3BEEF6977BF5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B371A4-985F-47FB-B369-85EE71CA5CE2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41189637-5B0F-4B66-9CA4-28CE2947EDBE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3A5232F9-981B-4B71-8F0B-79EA66CAE648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4A08E76-2A77-4394-A892-353C94DF92D6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FF21148F-C73A-404E-92FF-71FCFCBCF954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7A2B57E2-459B-4D4E-BB60-9E377AB24B26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457200" y="274638"/>
            <a:ext cx="8229600" cy="585152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B79C2186-BCE0-478F-A5F8-C711E156F23C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标题和四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sz="quarter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57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ea typeface="微软雅黑" panose="020B0503020204020204" pitchFamily="34" charset="-122"/>
              </a:defRPr>
            </a:lvl1pPr>
          </a:lstStyle>
          <a:p>
            <a:pPr>
              <a:defRPr/>
            </a:pPr>
            <a:fld id="{2CF71397-13EE-444E-A6DA-F5FBD43CAA4D}" type="slidenum">
              <a:rPr lang="en-US" altLang="zh-CN" smtClean="0">
                <a:solidFill>
                  <a:srgbClr val="000000"/>
                </a:solidFill>
              </a:rPr>
            </a:fld>
            <a:endParaRPr lang="en-US" altLang="zh-CN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C634E85-FB6E-41BE-A8CC-6FD756CD2C64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7C4AF37-0936-46BD-9A0D-FBE347B9CBF9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86E463-1BE8-4199-B9ED-8CBE37472AB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E5C403-257B-4614-A4D4-82C54073E4AB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F74B2E-E671-48ED-8ED6-9488D07A1A2D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A8284ED-6916-4FDE-AC69-DE71AE421293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zh-CN" altLang="en-US" noProof="0"/>
              <a:t>单击图标添加图片</a:t>
            </a:r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7E22672-D506-412F-BC8E-883EC272197F}" type="slidenum">
              <a:rPr lang="en-US" altLang="zh-CN"/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2.xml"/><Relationship Id="rId8" Type="http://schemas.openxmlformats.org/officeDocument/2006/relationships/slideLayout" Target="../slideLayouts/slideLayout21.xml"/><Relationship Id="rId7" Type="http://schemas.openxmlformats.org/officeDocument/2006/relationships/slideLayout" Target="../slideLayouts/slideLayout20.xml"/><Relationship Id="rId6" Type="http://schemas.openxmlformats.org/officeDocument/2006/relationships/slideLayout" Target="../slideLayouts/slideLayout19.xml"/><Relationship Id="rId5" Type="http://schemas.openxmlformats.org/officeDocument/2006/relationships/slideLayout" Target="../slideLayouts/slideLayout18.xml"/><Relationship Id="rId4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6.xml"/><Relationship Id="rId2" Type="http://schemas.openxmlformats.org/officeDocument/2006/relationships/slideLayout" Target="../slideLayouts/slideLayout15.xml"/><Relationship Id="rId15" Type="http://schemas.openxmlformats.org/officeDocument/2006/relationships/theme" Target="../theme/theme2.xml"/><Relationship Id="rId14" Type="http://schemas.openxmlformats.org/officeDocument/2006/relationships/image" Target="../media/image1.jpeg"/><Relationship Id="rId13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24.xml"/><Relationship Id="rId10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36584D52-9B88-4FDB-BFE2-B522272BB168}" type="slidenum">
              <a:rPr lang="en-US" altLang="zh-CN"/>
            </a:fld>
            <a:endParaRPr lang="en-US" altLang="zh-CN"/>
          </a:p>
        </p:txBody>
      </p:sp>
      <p:pic>
        <p:nvPicPr>
          <p:cNvPr id="1032" name="Picture 8" descr="201111040055292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876925"/>
            <a:ext cx="9001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325813" y="6381750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ea typeface="微软雅黑" panose="020B0503020204020204" pitchFamily="34" charset="-122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924800" y="6375400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37E89580-771B-4B0C-A64B-B4B28DD8F71B}" type="slidenum">
              <a:rPr lang="en-US" altLang="zh-CN" b="1"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0"/>
            <a:ext cx="9144000" cy="6858000"/>
          </a:xfrm>
          <a:prstGeom prst="rect">
            <a:avLst/>
          </a:prstGeom>
          <a:solidFill>
            <a:srgbClr val="FFFFCC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b="0">
              <a:solidFill>
                <a:srgbClr val="000000"/>
              </a:solidFill>
            </a:endParaRP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5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 eaLnBrk="1" hangingPunct="1">
              <a:defRPr sz="1400" b="0">
                <a:latin typeface="Arial" panose="020B0604020202020204" pitchFamily="34" charset="0"/>
              </a:defRPr>
            </a:lvl1pPr>
          </a:lstStyle>
          <a:p>
            <a:pPr>
              <a:defRPr/>
            </a:pPr>
            <a:endParaRPr lang="en-US" altLang="zh-CN">
              <a:solidFill>
                <a:srgbClr val="000000"/>
              </a:solidFill>
            </a:endParaRPr>
          </a:p>
        </p:txBody>
      </p:sp>
      <p:sp>
        <p:nvSpPr>
          <p:cNvPr id="615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defRPr sz="1400"/>
            </a:lvl1pPr>
          </a:lstStyle>
          <a:p>
            <a:pPr>
              <a:defRPr/>
            </a:pPr>
            <a:fld id="{37A0FC29-7596-4FBA-AE45-14F96B9F8C57}" type="slidenum">
              <a:rPr lang="en-US" altLang="zh-CN">
                <a:solidFill>
                  <a:srgbClr val="000000"/>
                </a:solidFill>
                <a:latin typeface="Arial" panose="020B0604020202020204"/>
              </a:rPr>
            </a:fld>
            <a:endParaRPr lang="en-US" altLang="zh-CN">
              <a:solidFill>
                <a:srgbClr val="000000"/>
              </a:solidFill>
              <a:latin typeface="Arial" panose="020B0604020202020204"/>
            </a:endParaRPr>
          </a:p>
        </p:txBody>
      </p:sp>
      <p:pic>
        <p:nvPicPr>
          <p:cNvPr id="1032" name="Picture 8" descr="20111104005529217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5876925"/>
            <a:ext cx="900112" cy="900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3" name="Text Box 9"/>
          <p:cNvSpPr txBox="1">
            <a:spLocks noChangeArrowheads="1"/>
          </p:cNvSpPr>
          <p:nvPr/>
        </p:nvSpPr>
        <p:spPr bwMode="auto">
          <a:xfrm>
            <a:off x="3325813" y="6381750"/>
            <a:ext cx="2492375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zh-CN" altLang="en-US" b="0" dirty="0">
                <a:solidFill>
                  <a:srgbClr val="000000"/>
                </a:solidFill>
                <a:ea typeface="微软雅黑" panose="020B0503020204020204" pitchFamily="34" charset="-122"/>
              </a:rPr>
              <a:t>程序设计基础课程讲义</a:t>
            </a:r>
            <a:endParaRPr lang="zh-CN" altLang="en-US" b="0" dirty="0">
              <a:solidFill>
                <a:srgbClr val="000000"/>
              </a:solidFill>
              <a:ea typeface="微软雅黑" panose="020B0503020204020204" pitchFamily="34" charset="-122"/>
            </a:endParaRPr>
          </a:p>
        </p:txBody>
      </p:sp>
      <p:sp>
        <p:nvSpPr>
          <p:cNvPr id="1034" name="Text Box 10"/>
          <p:cNvSpPr txBox="1">
            <a:spLocks noChangeArrowheads="1"/>
          </p:cNvSpPr>
          <p:nvPr/>
        </p:nvSpPr>
        <p:spPr bwMode="auto">
          <a:xfrm>
            <a:off x="7924800" y="6375400"/>
            <a:ext cx="11721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lang="en-US" altLang="zh-CN" b="1" dirty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Page </a:t>
            </a:r>
            <a:fld id="{D606AE43-C8AB-414C-AD41-0EF357009ECF}" type="slidenum">
              <a:rPr lang="en-US" altLang="zh-CN" b="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</a:fld>
            <a:endParaRPr lang="en-US" altLang="zh-CN" b="1" dirty="0">
              <a:solidFill>
                <a:srgbClr val="0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  <p:sldLayoutId id="2147483674" r:id="rId12"/>
    <p:sldLayoutId id="2147483675" r:id="rId13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微软雅黑" panose="020B0503020204020204" pitchFamily="34" charset="-122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楷体_GB2312" panose="0201060903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微软雅黑" panose="020B0503020204020204" pitchFamily="34" charset="-122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微软雅黑" panose="020B0503020204020204" pitchFamily="34" charset="-122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微软雅黑" panose="020B0503020204020204" pitchFamily="34" charset="-122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微软雅黑" panose="020B0503020204020204" pitchFamily="34" charset="-122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image" Target="../media/image5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5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5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5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7.xml"/><Relationship Id="rId2" Type="http://schemas.openxmlformats.org/officeDocument/2006/relationships/audio" Target="../media/audio1.wav"/><Relationship Id="rId1" Type="http://schemas.openxmlformats.org/officeDocument/2006/relationships/image" Target="../media/image5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audio" Target="../media/audio1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audio" Target="../media/audio1.wav"/><Relationship Id="rId1" Type="http://schemas.openxmlformats.org/officeDocument/2006/relationships/image" Target="../media/image5.jpe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audio" Target="../media/audio1.wav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audio" Target="../media/audio1.wav"/><Relationship Id="rId1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0.xml"/><Relationship Id="rId2" Type="http://schemas.openxmlformats.org/officeDocument/2006/relationships/audio" Target="../media/audio1.wav"/><Relationship Id="rId1" Type="http://schemas.openxmlformats.org/officeDocument/2006/relationships/image" Target="../media/image5.jpeg"/></Relationships>
</file>

<file path=ppt/slides/_rels/slide2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audio" Target="../media/audio4.wav"/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image" Target="../media/image5.jpeg"/></Relationships>
</file>

<file path=ppt/slides/_rels/slide2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audio" Target="../media/audio4.wav"/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image" Target="../media/image5.jpeg"/></Relationships>
</file>

<file path=ppt/slides/_rels/slide2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5.xml"/><Relationship Id="rId4" Type="http://schemas.openxmlformats.org/officeDocument/2006/relationships/audio" Target="../media/audio4.wav"/><Relationship Id="rId3" Type="http://schemas.openxmlformats.org/officeDocument/2006/relationships/audio" Target="../media/audio1.wav"/><Relationship Id="rId2" Type="http://schemas.openxmlformats.org/officeDocument/2006/relationships/audio" Target="../media/audio3.wav"/><Relationship Id="rId1" Type="http://schemas.openxmlformats.org/officeDocument/2006/relationships/image" Target="../media/image5.jpe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5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5.xml"/><Relationship Id="rId4" Type="http://schemas.openxmlformats.org/officeDocument/2006/relationships/audio" Target="../media/audio2.wav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image" Target="../media/image5.jpe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5.xml"/><Relationship Id="rId2" Type="http://schemas.openxmlformats.org/officeDocument/2006/relationships/audio" Target="../media/audio3.wav"/><Relationship Id="rId1" Type="http://schemas.openxmlformats.org/officeDocument/2006/relationships/audio" Target="../media/audio1.wav"/></Relationships>
</file>

<file path=ppt/slides/_rels/slide27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audio" Target="../media/audio2.wav"/><Relationship Id="rId2" Type="http://schemas.openxmlformats.org/officeDocument/2006/relationships/audio" Target="../media/audio1.wav"/><Relationship Id="rId1" Type="http://schemas.openxmlformats.org/officeDocument/2006/relationships/image" Target="../media/image5.jpeg"/></Relationships>
</file>

<file path=ppt/slides/_rels/slide2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5.xml"/><Relationship Id="rId4" Type="http://schemas.openxmlformats.org/officeDocument/2006/relationships/audio" Target="../media/audio4.wav"/><Relationship Id="rId3" Type="http://schemas.openxmlformats.org/officeDocument/2006/relationships/audio" Target="../media/audio3.wav"/><Relationship Id="rId2" Type="http://schemas.openxmlformats.org/officeDocument/2006/relationships/audio" Target="../media/audio1.wav"/><Relationship Id="rId1" Type="http://schemas.openxmlformats.org/officeDocument/2006/relationships/image" Target="../media/image5.jpeg"/></Relationships>
</file>

<file path=ppt/slides/_rels/slide2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5.xml"/><Relationship Id="rId3" Type="http://schemas.openxmlformats.org/officeDocument/2006/relationships/audio" Target="../media/audio4.wav"/><Relationship Id="rId2" Type="http://schemas.openxmlformats.org/officeDocument/2006/relationships/audio" Target="../media/audio1.wav"/><Relationship Id="rId1" Type="http://schemas.openxmlformats.org/officeDocument/2006/relationships/image" Target="../media/image5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5.xml"/><Relationship Id="rId2" Type="http://schemas.openxmlformats.org/officeDocument/2006/relationships/audio" Target="../media/audio1.wav"/><Relationship Id="rId1" Type="http://schemas.openxmlformats.org/officeDocument/2006/relationships/audio" Target="../media/audio2.wav"/></Relationships>
</file>

<file path=ppt/slides/_rels/slide3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3.xml"/><Relationship Id="rId4" Type="http://schemas.openxmlformats.org/officeDocument/2006/relationships/slideLayout" Target="../slideLayouts/slideLayout20.xml"/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image" Target="../media/image5.jpeg"/></Relationships>
</file>

<file path=ppt/slides/_rels/slide33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0.xml"/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image" Target="../media/image5.jpeg"/></Relationships>
</file>

<file path=ppt/slides/_rels/slide3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5.xml"/><Relationship Id="rId5" Type="http://schemas.openxmlformats.org/officeDocument/2006/relationships/slideLayout" Target="../slideLayouts/slideLayout20.xml"/><Relationship Id="rId4" Type="http://schemas.openxmlformats.org/officeDocument/2006/relationships/audio" Target="../media/audio4.wav"/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image" Target="../media/image5.jpeg"/></Relationships>
</file>

<file path=ppt/slides/_rels/slide35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6.xml"/><Relationship Id="rId4" Type="http://schemas.openxmlformats.org/officeDocument/2006/relationships/slideLayout" Target="../slideLayouts/slideLayout20.xml"/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image" Target="../media/image5.jpeg"/></Relationships>
</file>

<file path=ppt/slides/_rels/slide36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0.xml"/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image" Target="../media/image5.jpeg"/></Relationships>
</file>

<file path=ppt/slides/_rels/slide3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8.xml"/><Relationship Id="rId4" Type="http://schemas.openxmlformats.org/officeDocument/2006/relationships/slideLayout" Target="../slideLayouts/slideLayout20.xml"/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image" Target="../media/image5.jpeg"/></Relationships>
</file>

<file path=ppt/slides/_rels/slide38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9.xml"/><Relationship Id="rId4" Type="http://schemas.openxmlformats.org/officeDocument/2006/relationships/slideLayout" Target="../slideLayouts/slideLayout20.xml"/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image" Target="../media/image5.jpeg"/></Relationships>
</file>

<file path=ppt/slides/_rels/slide39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20.xml"/><Relationship Id="rId4" Type="http://schemas.openxmlformats.org/officeDocument/2006/relationships/audio" Target="../media/audio4.wav"/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image" Target="../media/image5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20.xml"/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image" Target="../media/image5.jpeg"/></Relationships>
</file>

<file path=ppt/slides/_rels/slide4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2.xml"/><Relationship Id="rId4" Type="http://schemas.openxmlformats.org/officeDocument/2006/relationships/slideLayout" Target="../slideLayouts/slideLayout20.xml"/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image" Target="../media/image5.jpeg"/></Relationships>
</file>

<file path=ppt/slides/_rels/slide42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3.xml"/><Relationship Id="rId4" Type="http://schemas.openxmlformats.org/officeDocument/2006/relationships/slideLayout" Target="../slideLayouts/slideLayout20.xml"/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image" Target="../media/image5.jpeg"/></Relationships>
</file>

<file path=ppt/slides/_rels/slide4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4.xml"/><Relationship Id="rId5" Type="http://schemas.openxmlformats.org/officeDocument/2006/relationships/slideLayout" Target="../slideLayouts/slideLayout20.xml"/><Relationship Id="rId4" Type="http://schemas.openxmlformats.org/officeDocument/2006/relationships/audio" Target="../media/audio4.wav"/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image" Target="../media/image5.jpeg"/></Relationships>
</file>

<file path=ppt/slides/_rels/slide4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5.xml"/><Relationship Id="rId4" Type="http://schemas.openxmlformats.org/officeDocument/2006/relationships/slideLayout" Target="../slideLayouts/slideLayout20.xml"/><Relationship Id="rId3" Type="http://schemas.openxmlformats.org/officeDocument/2006/relationships/audio" Target="../media/audio1.wav"/><Relationship Id="rId2" Type="http://schemas.openxmlformats.org/officeDocument/2006/relationships/audio" Target="../media/audio2.wav"/><Relationship Id="rId1" Type="http://schemas.openxmlformats.org/officeDocument/2006/relationships/image" Target="../media/image5.jpe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audio" Target="../media/audio1.wav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762000" y="2667000"/>
            <a:ext cx="7772400" cy="1470025"/>
          </a:xfrm>
        </p:spPr>
        <p:txBody>
          <a:bodyPr/>
          <a:lstStyle/>
          <a:p>
            <a:r>
              <a:rPr lang="zh-CN" altLang="en-US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开胃小菜 </a:t>
            </a:r>
            <a:b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b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</a:br>
            <a:r>
              <a:rPr lang="en-US" altLang="zh-CN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——</a:t>
            </a:r>
            <a:r>
              <a:rPr lang="zh-CN" altLang="en-US" sz="5400" dirty="0">
                <a:latin typeface="华文彩云" panose="02010800040101010101" pitchFamily="2" charset="-122"/>
                <a:ea typeface="华文彩云" panose="02010800040101010101" pitchFamily="2" charset="-122"/>
              </a:rPr>
              <a:t>习题选讲</a:t>
            </a:r>
            <a:endParaRPr lang="zh-CN" altLang="en-US" sz="5400" dirty="0">
              <a:latin typeface="华文彩云" panose="02010800040101010101" pitchFamily="2" charset="-122"/>
              <a:ea typeface="华文彩云" panose="02010800040101010101" pitchFamily="2" charset="-122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ext Box 2" descr="信纸"/>
          <p:cNvSpPr txBox="1">
            <a:spLocks noChangeArrowheads="1"/>
          </p:cNvSpPr>
          <p:nvPr/>
        </p:nvSpPr>
        <p:spPr bwMode="auto">
          <a:xfrm>
            <a:off x="684213" y="908050"/>
            <a:ext cx="3865562" cy="52419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void swap (int  x, int y)</a:t>
            </a:r>
            <a:endParaRPr kumimoji="1" lang="en-US" altLang="zh-CN" sz="2400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  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int  temp;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temp = x;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x = y;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y = temp;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void main (  )</a:t>
            </a:r>
            <a:endParaRPr kumimoji="1" lang="en-US" altLang="zh-CN" sz="240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  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int a, b;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scanf("%d,%d",&amp;a,&amp;b);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if(a&lt;b)  swap(a,b);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printf("\n%d,%d\n",a,b);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755650" y="188913"/>
            <a:ext cx="35544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将数从大到小输出</a:t>
            </a:r>
            <a:endParaRPr kumimoji="1" lang="zh-CN" altLang="en-US" sz="24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2292" name="Text Box 4"/>
          <p:cNvSpPr txBox="1">
            <a:spLocks noChangeArrowheads="1"/>
          </p:cNvSpPr>
          <p:nvPr/>
        </p:nvSpPr>
        <p:spPr bwMode="auto">
          <a:xfrm>
            <a:off x="5375275" y="4111625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endParaRPr kumimoji="1" lang="zh-CN" altLang="zh-CN" sz="2000" b="0">
              <a:latin typeface="Times New Roman" panose="02020603050405020304" pitchFamily="18" charset="0"/>
            </a:endParaRPr>
          </a:p>
        </p:txBody>
      </p:sp>
      <p:grpSp>
        <p:nvGrpSpPr>
          <p:cNvPr id="12293" name="Group 5"/>
          <p:cNvGrpSpPr/>
          <p:nvPr/>
        </p:nvGrpSpPr>
        <p:grpSpPr bwMode="auto">
          <a:xfrm>
            <a:off x="5091113" y="1279525"/>
            <a:ext cx="2617787" cy="4625975"/>
            <a:chOff x="3003" y="806"/>
            <a:chExt cx="1649" cy="2914"/>
          </a:xfrm>
        </p:grpSpPr>
        <p:sp>
          <p:nvSpPr>
            <p:cNvPr id="12306" name="Freeform 6"/>
            <p:cNvSpPr/>
            <p:nvPr/>
          </p:nvSpPr>
          <p:spPr bwMode="auto">
            <a:xfrm>
              <a:off x="3429" y="3364"/>
              <a:ext cx="1211" cy="356"/>
            </a:xfrm>
            <a:custGeom>
              <a:avLst/>
              <a:gdLst>
                <a:gd name="T0" fmla="*/ 0 w 1211"/>
                <a:gd name="T1" fmla="*/ 127 h 456"/>
                <a:gd name="T2" fmla="*/ 500 w 1211"/>
                <a:gd name="T3" fmla="*/ 32 h 456"/>
                <a:gd name="T4" fmla="*/ 1089 w 1211"/>
                <a:gd name="T5" fmla="*/ 319 h 456"/>
                <a:gd name="T6" fmla="*/ 1211 w 1211"/>
                <a:gd name="T7" fmla="*/ 258 h 456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1211" h="456">
                  <a:moveTo>
                    <a:pt x="0" y="163"/>
                  </a:moveTo>
                  <a:cubicBezTo>
                    <a:pt x="159" y="81"/>
                    <a:pt x="318" y="0"/>
                    <a:pt x="500" y="41"/>
                  </a:cubicBezTo>
                  <a:cubicBezTo>
                    <a:pt x="682" y="82"/>
                    <a:pt x="970" y="360"/>
                    <a:pt x="1089" y="408"/>
                  </a:cubicBezTo>
                  <a:cubicBezTo>
                    <a:pt x="1208" y="456"/>
                    <a:pt x="1191" y="345"/>
                    <a:pt x="1211" y="330"/>
                  </a:cubicBezTo>
                </a:path>
              </a:pathLst>
            </a:custGeom>
            <a:noFill/>
            <a:ln w="9525" cap="flat" cmpd="sng">
              <a:solidFill>
                <a:srgbClr val="000000"/>
              </a:solidFill>
              <a:prstDash val="solid"/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7" name="Freeform 7"/>
            <p:cNvSpPr/>
            <p:nvPr/>
          </p:nvSpPr>
          <p:spPr bwMode="auto">
            <a:xfrm>
              <a:off x="3430" y="3018"/>
              <a:ext cx="1212" cy="672"/>
            </a:xfrm>
            <a:custGeom>
              <a:avLst/>
              <a:gdLst>
                <a:gd name="T0" fmla="*/ 12 w 1212"/>
                <a:gd name="T1" fmla="*/ 0 h 672"/>
                <a:gd name="T2" fmla="*/ 1212 w 1212"/>
                <a:gd name="T3" fmla="*/ 0 h 672"/>
                <a:gd name="T4" fmla="*/ 1212 w 1212"/>
                <a:gd name="T5" fmla="*/ 624 h 672"/>
                <a:gd name="T6" fmla="*/ 1140 w 1212"/>
                <a:gd name="T7" fmla="*/ 672 h 672"/>
                <a:gd name="T8" fmla="*/ 720 w 1212"/>
                <a:gd name="T9" fmla="*/ 468 h 672"/>
                <a:gd name="T10" fmla="*/ 540 w 1212"/>
                <a:gd name="T11" fmla="*/ 384 h 672"/>
                <a:gd name="T12" fmla="*/ 360 w 1212"/>
                <a:gd name="T13" fmla="*/ 372 h 672"/>
                <a:gd name="T14" fmla="*/ 216 w 1212"/>
                <a:gd name="T15" fmla="*/ 408 h 672"/>
                <a:gd name="T16" fmla="*/ 0 w 1212"/>
                <a:gd name="T17" fmla="*/ 468 h 672"/>
                <a:gd name="T18" fmla="*/ 12 w 1212"/>
                <a:gd name="T19" fmla="*/ 0 h 67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1212" h="672">
                  <a:moveTo>
                    <a:pt x="12" y="0"/>
                  </a:moveTo>
                  <a:lnTo>
                    <a:pt x="1212" y="0"/>
                  </a:lnTo>
                  <a:lnTo>
                    <a:pt x="1212" y="624"/>
                  </a:lnTo>
                  <a:lnTo>
                    <a:pt x="1140" y="672"/>
                  </a:lnTo>
                  <a:lnTo>
                    <a:pt x="720" y="468"/>
                  </a:lnTo>
                  <a:lnTo>
                    <a:pt x="540" y="384"/>
                  </a:lnTo>
                  <a:lnTo>
                    <a:pt x="360" y="372"/>
                  </a:lnTo>
                  <a:lnTo>
                    <a:pt x="216" y="408"/>
                  </a:lnTo>
                  <a:lnTo>
                    <a:pt x="0" y="468"/>
                  </a:lnTo>
                  <a:lnTo>
                    <a:pt x="12" y="0"/>
                  </a:lnTo>
                  <a:close/>
                </a:path>
              </a:pathLst>
            </a:custGeom>
            <a:solidFill>
              <a:srgbClr val="CCFFFF"/>
            </a:solidFill>
            <a:ln w="38100" cmpd="sng">
              <a:solidFill>
                <a:schemeClr val="tx1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08" name="Rectangle 8"/>
            <p:cNvSpPr>
              <a:spLocks noChangeArrowheads="1"/>
            </p:cNvSpPr>
            <p:nvPr/>
          </p:nvSpPr>
          <p:spPr bwMode="auto">
            <a:xfrm>
              <a:off x="3429" y="806"/>
              <a:ext cx="1211" cy="2212"/>
            </a:xfrm>
            <a:prstGeom prst="rect">
              <a:avLst/>
            </a:prstGeom>
            <a:solidFill>
              <a:srgbClr val="CCFFFF"/>
            </a:solidFill>
            <a:ln w="38100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endParaRPr kumimoji="1" lang="zh-CN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12309" name="Line 9"/>
            <p:cNvSpPr>
              <a:spLocks noChangeShapeType="1"/>
            </p:cNvSpPr>
            <p:nvPr/>
          </p:nvSpPr>
          <p:spPr bwMode="auto">
            <a:xfrm>
              <a:off x="3441" y="1244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0" name="Line 10"/>
            <p:cNvSpPr>
              <a:spLocks noChangeShapeType="1"/>
            </p:cNvSpPr>
            <p:nvPr/>
          </p:nvSpPr>
          <p:spPr bwMode="auto">
            <a:xfrm>
              <a:off x="3441" y="1500"/>
              <a:ext cx="1211" cy="0"/>
            </a:xfrm>
            <a:prstGeom prst="line">
              <a:avLst/>
            </a:prstGeom>
            <a:noFill/>
            <a:ln w="9525">
              <a:solidFill>
                <a:schemeClr val="bg2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1" name="Line 11"/>
            <p:cNvSpPr>
              <a:spLocks noChangeShapeType="1"/>
            </p:cNvSpPr>
            <p:nvPr/>
          </p:nvSpPr>
          <p:spPr bwMode="auto">
            <a:xfrm>
              <a:off x="3441" y="1733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2" name="Line 12"/>
            <p:cNvSpPr>
              <a:spLocks noChangeShapeType="1"/>
            </p:cNvSpPr>
            <p:nvPr/>
          </p:nvSpPr>
          <p:spPr bwMode="auto">
            <a:xfrm>
              <a:off x="3441" y="19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3" name="Line 13"/>
            <p:cNvSpPr>
              <a:spLocks noChangeShapeType="1"/>
            </p:cNvSpPr>
            <p:nvPr/>
          </p:nvSpPr>
          <p:spPr bwMode="auto">
            <a:xfrm>
              <a:off x="3429" y="2246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4" name="Line 14"/>
            <p:cNvSpPr>
              <a:spLocks noChangeShapeType="1"/>
            </p:cNvSpPr>
            <p:nvPr/>
          </p:nvSpPr>
          <p:spPr bwMode="auto">
            <a:xfrm>
              <a:off x="3441" y="2788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5" name="Line 15"/>
            <p:cNvSpPr>
              <a:spLocks noChangeShapeType="1"/>
            </p:cNvSpPr>
            <p:nvPr/>
          </p:nvSpPr>
          <p:spPr bwMode="auto">
            <a:xfrm>
              <a:off x="3429" y="3027"/>
              <a:ext cx="0" cy="456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6" name="Line 16"/>
            <p:cNvSpPr>
              <a:spLocks noChangeShapeType="1"/>
            </p:cNvSpPr>
            <p:nvPr/>
          </p:nvSpPr>
          <p:spPr bwMode="auto">
            <a:xfrm>
              <a:off x="4640" y="3027"/>
              <a:ext cx="1" cy="60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2317" name="Text Box 17"/>
            <p:cNvSpPr txBox="1">
              <a:spLocks noChangeArrowheads="1"/>
            </p:cNvSpPr>
            <p:nvPr/>
          </p:nvSpPr>
          <p:spPr bwMode="auto">
            <a:xfrm>
              <a:off x="3920" y="864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</a:rPr>
                <a:t>…...</a:t>
              </a:r>
              <a:endParaRPr kumimoji="1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12318" name="Text Box 18"/>
            <p:cNvSpPr txBox="1">
              <a:spLocks noChangeArrowheads="1"/>
            </p:cNvSpPr>
            <p:nvPr/>
          </p:nvSpPr>
          <p:spPr bwMode="auto">
            <a:xfrm>
              <a:off x="3919" y="3069"/>
              <a:ext cx="308" cy="33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</a:rPr>
                <a:t>…...</a:t>
              </a:r>
              <a:endParaRPr kumimoji="1" lang="en-US" altLang="zh-CN" sz="2000" b="0">
                <a:latin typeface="Times New Roman" panose="02020603050405020304" pitchFamily="18" charset="0"/>
              </a:endParaRPr>
            </a:p>
          </p:txBody>
        </p:sp>
        <p:sp>
          <p:nvSpPr>
            <p:cNvPr id="12319" name="Line 19"/>
            <p:cNvSpPr>
              <a:spLocks noChangeShapeType="1"/>
            </p:cNvSpPr>
            <p:nvPr/>
          </p:nvSpPr>
          <p:spPr bwMode="auto">
            <a:xfrm>
              <a:off x="3441" y="2510"/>
              <a:ext cx="1211" cy="0"/>
            </a:xfrm>
            <a:prstGeom prst="line">
              <a:avLst/>
            </a:prstGeom>
            <a:noFill/>
            <a:ln w="9525">
              <a:solidFill>
                <a:srgbClr val="0000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28" name="Text Box 20"/>
            <p:cNvSpPr txBox="1">
              <a:spLocks noChangeArrowheads="1"/>
            </p:cNvSpPr>
            <p:nvPr/>
          </p:nvSpPr>
          <p:spPr bwMode="auto">
            <a:xfrm>
              <a:off x="3021" y="1134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2000</a:t>
              </a:r>
              <a:endParaRPr kumimoji="1" lang="en-US" altLang="zh-CN" sz="20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429" name="Text Box 21"/>
            <p:cNvSpPr txBox="1">
              <a:spLocks noChangeArrowheads="1"/>
            </p:cNvSpPr>
            <p:nvPr/>
          </p:nvSpPr>
          <p:spPr bwMode="auto">
            <a:xfrm>
              <a:off x="3022" y="2105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2008</a:t>
              </a:r>
              <a:endParaRPr kumimoji="1" lang="en-US" altLang="zh-CN" sz="2000" b="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430" name="Text Box 22"/>
            <p:cNvSpPr txBox="1">
              <a:spLocks noChangeArrowheads="1"/>
            </p:cNvSpPr>
            <p:nvPr/>
          </p:nvSpPr>
          <p:spPr bwMode="auto">
            <a:xfrm>
              <a:off x="3003" y="2348"/>
              <a:ext cx="47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200A</a:t>
              </a:r>
              <a:endParaRPr kumimoji="1" lang="en-US" altLang="zh-CN" sz="20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431" name="Text Box 23"/>
            <p:cNvSpPr txBox="1">
              <a:spLocks noChangeArrowheads="1"/>
            </p:cNvSpPr>
            <p:nvPr/>
          </p:nvSpPr>
          <p:spPr bwMode="auto">
            <a:xfrm>
              <a:off x="3021" y="1377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2002</a:t>
              </a:r>
              <a:endParaRPr kumimoji="1" lang="en-US" altLang="zh-CN" sz="20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432" name="Text Box 24"/>
            <p:cNvSpPr txBox="1">
              <a:spLocks noChangeArrowheads="1"/>
            </p:cNvSpPr>
            <p:nvPr/>
          </p:nvSpPr>
          <p:spPr bwMode="auto">
            <a:xfrm>
              <a:off x="3021" y="1620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2004</a:t>
              </a:r>
              <a:endParaRPr kumimoji="1" lang="en-US" altLang="zh-CN" sz="20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433" name="Text Box 25"/>
            <p:cNvSpPr txBox="1">
              <a:spLocks noChangeArrowheads="1"/>
            </p:cNvSpPr>
            <p:nvPr/>
          </p:nvSpPr>
          <p:spPr bwMode="auto">
            <a:xfrm>
              <a:off x="3021" y="1862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 b="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2006</a:t>
              </a:r>
              <a:endParaRPr kumimoji="1" lang="en-US" altLang="zh-CN" sz="2000" b="0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grpSp>
          <p:nvGrpSpPr>
            <p:cNvPr id="12326" name="Group 26"/>
            <p:cNvGrpSpPr/>
            <p:nvPr/>
          </p:nvGrpSpPr>
          <p:grpSpPr bwMode="auto">
            <a:xfrm>
              <a:off x="3444" y="1380"/>
              <a:ext cx="60" cy="1548"/>
              <a:chOff x="3960" y="1560"/>
              <a:chExt cx="60" cy="1548"/>
            </a:xfrm>
          </p:grpSpPr>
          <p:sp>
            <p:nvSpPr>
              <p:cNvPr id="12335" name="Line 27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36" name="Line 28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37" name="Line 29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38" name="Line 30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39" name="Line 31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40" name="Line 32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41" name="Line 33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  <p:grpSp>
          <p:nvGrpSpPr>
            <p:cNvPr id="12327" name="Group 34"/>
            <p:cNvGrpSpPr/>
            <p:nvPr/>
          </p:nvGrpSpPr>
          <p:grpSpPr bwMode="auto">
            <a:xfrm>
              <a:off x="4572" y="1368"/>
              <a:ext cx="60" cy="1548"/>
              <a:chOff x="3960" y="1560"/>
              <a:chExt cx="60" cy="1548"/>
            </a:xfrm>
          </p:grpSpPr>
          <p:sp>
            <p:nvSpPr>
              <p:cNvPr id="12328" name="Line 35"/>
              <p:cNvSpPr>
                <a:spLocks noChangeShapeType="1"/>
              </p:cNvSpPr>
              <p:nvPr/>
            </p:nvSpPr>
            <p:spPr bwMode="auto">
              <a:xfrm>
                <a:off x="3960" y="156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29" name="Line 36"/>
              <p:cNvSpPr>
                <a:spLocks noChangeShapeType="1"/>
              </p:cNvSpPr>
              <p:nvPr/>
            </p:nvSpPr>
            <p:spPr bwMode="auto">
              <a:xfrm>
                <a:off x="3960" y="2076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30" name="Line 37"/>
              <p:cNvSpPr>
                <a:spLocks noChangeShapeType="1"/>
              </p:cNvSpPr>
              <p:nvPr/>
            </p:nvSpPr>
            <p:spPr bwMode="auto">
              <a:xfrm>
                <a:off x="3960" y="2334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31" name="Line 38"/>
              <p:cNvSpPr>
                <a:spLocks noChangeShapeType="1"/>
              </p:cNvSpPr>
              <p:nvPr/>
            </p:nvSpPr>
            <p:spPr bwMode="auto">
              <a:xfrm>
                <a:off x="3960" y="2592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32" name="Line 39"/>
              <p:cNvSpPr>
                <a:spLocks noChangeShapeType="1"/>
              </p:cNvSpPr>
              <p:nvPr/>
            </p:nvSpPr>
            <p:spPr bwMode="auto">
              <a:xfrm>
                <a:off x="3960" y="2850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33" name="Line 40"/>
              <p:cNvSpPr>
                <a:spLocks noChangeShapeType="1"/>
              </p:cNvSpPr>
              <p:nvPr/>
            </p:nvSpPr>
            <p:spPr bwMode="auto">
              <a:xfrm>
                <a:off x="3960" y="310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2334" name="Line 41"/>
              <p:cNvSpPr>
                <a:spLocks noChangeShapeType="1"/>
              </p:cNvSpPr>
              <p:nvPr/>
            </p:nvSpPr>
            <p:spPr bwMode="auto">
              <a:xfrm>
                <a:off x="3960" y="1818"/>
                <a:ext cx="6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</p:grpSp>
      </p:grpSp>
      <p:sp>
        <p:nvSpPr>
          <p:cNvPr id="17450" name="Text Box 42"/>
          <p:cNvSpPr txBox="1">
            <a:spLocks noChangeArrowheads="1"/>
          </p:cNvSpPr>
          <p:nvPr/>
        </p:nvSpPr>
        <p:spPr bwMode="auto">
          <a:xfrm>
            <a:off x="6513513" y="19605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2295" name="Group 43"/>
          <p:cNvGrpSpPr/>
          <p:nvPr/>
        </p:nvGrpSpPr>
        <p:grpSpPr bwMode="auto">
          <a:xfrm>
            <a:off x="6256338" y="1552575"/>
            <a:ext cx="2535237" cy="1011238"/>
            <a:chOff x="3737" y="978"/>
            <a:chExt cx="1597" cy="637"/>
          </a:xfrm>
        </p:grpSpPr>
        <p:grpSp>
          <p:nvGrpSpPr>
            <p:cNvPr id="12299" name="Group 44"/>
            <p:cNvGrpSpPr/>
            <p:nvPr/>
          </p:nvGrpSpPr>
          <p:grpSpPr bwMode="auto">
            <a:xfrm>
              <a:off x="4630" y="1125"/>
              <a:ext cx="700" cy="250"/>
              <a:chOff x="4402" y="1437"/>
              <a:chExt cx="700" cy="250"/>
            </a:xfrm>
          </p:grpSpPr>
          <p:sp>
            <p:nvSpPr>
              <p:cNvPr id="12304" name="Line 45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4" name="Text Box 46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变量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a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12300" name="Group 47"/>
            <p:cNvGrpSpPr/>
            <p:nvPr/>
          </p:nvGrpSpPr>
          <p:grpSpPr bwMode="auto">
            <a:xfrm>
              <a:off x="4630" y="1365"/>
              <a:ext cx="704" cy="250"/>
              <a:chOff x="4426" y="1917"/>
              <a:chExt cx="704" cy="250"/>
            </a:xfrm>
          </p:grpSpPr>
          <p:sp>
            <p:nvSpPr>
              <p:cNvPr id="12302" name="Line 48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7" name="Text Box 49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6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  </a:t>
                </a: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变量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b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  <p:sp>
          <p:nvSpPr>
            <p:cNvPr id="17458" name="Text Box 50"/>
            <p:cNvSpPr txBox="1">
              <a:spLocks noChangeArrowheads="1"/>
            </p:cNvSpPr>
            <p:nvPr/>
          </p:nvSpPr>
          <p:spPr bwMode="auto">
            <a:xfrm>
              <a:off x="3737" y="978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>
                  <a:solidFill>
                    <a:srgbClr val="CC00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(main)</a:t>
              </a:r>
              <a:endParaRPr kumimoji="1" lang="en-US" altLang="zh-CN" sz="20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17459" name="Text Box 51"/>
          <p:cNvSpPr txBox="1">
            <a:spLocks noChangeArrowheads="1"/>
          </p:cNvSpPr>
          <p:nvPr/>
        </p:nvSpPr>
        <p:spPr bwMode="auto">
          <a:xfrm>
            <a:off x="6518275" y="23653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9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7460" name="Text Box 52"/>
          <p:cNvSpPr txBox="1">
            <a:spLocks noChangeArrowheads="1"/>
          </p:cNvSpPr>
          <p:nvPr/>
        </p:nvSpPr>
        <p:spPr bwMode="auto">
          <a:xfrm>
            <a:off x="4859338" y="6021388"/>
            <a:ext cx="2303462" cy="4349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运行结果：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5, 9</a:t>
            </a:r>
            <a:endParaRPr kumimoji="1" lang="en-US" altLang="zh-CN" sz="2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7461" name="AutoShape 53"/>
          <p:cNvSpPr>
            <a:spLocks noChangeArrowheads="1"/>
          </p:cNvSpPr>
          <p:nvPr/>
        </p:nvSpPr>
        <p:spPr bwMode="auto">
          <a:xfrm>
            <a:off x="2628900" y="2281238"/>
            <a:ext cx="2303463" cy="1155700"/>
          </a:xfrm>
          <a:prstGeom prst="irregularSeal1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值传递</a:t>
            </a:r>
            <a:endParaRPr kumimoji="1" lang="zh-CN" altLang="en-US" sz="240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5137540" y="98453"/>
            <a:ext cx="3791423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小弟在自己房间打包，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r>
              <a:rPr lang="zh-CN" altLang="en-US" sz="2800" b="1" dirty="0">
                <a:solidFill>
                  <a:srgbClr val="7030A0"/>
                </a:solidFill>
              </a:rPr>
              <a:t>但是没搬到老大房间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7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60" grpId="0" animBg="1" autoUpdateAnimBg="0"/>
      <p:bldP spid="17461" grpId="0" animBg="1" autoUpdateAnimBg="0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 descr="信纸"/>
          <p:cNvSpPr>
            <a:spLocks noChangeArrowheads="1"/>
          </p:cNvSpPr>
          <p:nvPr/>
        </p:nvSpPr>
        <p:spPr bwMode="auto">
          <a:xfrm>
            <a:off x="584200" y="722313"/>
            <a:ext cx="4170363" cy="59721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void swap(int  *p1, int  *p2)</a:t>
            </a:r>
            <a:endParaRPr kumimoji="1" lang="en-US" altLang="zh-CN" sz="2400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   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int p;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p = *p1;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*p1 = *p2;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*p2 = p;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void main (  )</a:t>
            </a:r>
            <a:endParaRPr kumimoji="1" lang="en-US" altLang="zh-CN" sz="240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   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int a, b;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int *p_1, *p_2;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scanf ("%d,%d", &amp;a, &amp;b);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kumimoji="1"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p_1 = &amp;a;  p_2 = &amp;b;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if (a &lt; b)  </a:t>
            </a: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swap (p_1, p_2);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printf ("\n%d,%d\n", a, b);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8435" name="Group 3"/>
          <p:cNvGrpSpPr/>
          <p:nvPr/>
        </p:nvGrpSpPr>
        <p:grpSpPr bwMode="auto">
          <a:xfrm>
            <a:off x="4913313" y="879475"/>
            <a:ext cx="2636837" cy="4625975"/>
            <a:chOff x="2879" y="554"/>
            <a:chExt cx="1661" cy="2914"/>
          </a:xfrm>
        </p:grpSpPr>
        <p:grpSp>
          <p:nvGrpSpPr>
            <p:cNvPr id="13356" name="Group 4"/>
            <p:cNvGrpSpPr/>
            <p:nvPr/>
          </p:nvGrpSpPr>
          <p:grpSpPr bwMode="auto">
            <a:xfrm>
              <a:off x="2879" y="554"/>
              <a:ext cx="1661" cy="2914"/>
              <a:chOff x="3144" y="806"/>
              <a:chExt cx="1661" cy="2914"/>
            </a:xfrm>
          </p:grpSpPr>
          <p:sp>
            <p:nvSpPr>
              <p:cNvPr id="13358" name="Freeform 5"/>
              <p:cNvSpPr/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127 h 456"/>
                  <a:gd name="T2" fmla="*/ 500 w 1211"/>
                  <a:gd name="T3" fmla="*/ 32 h 456"/>
                  <a:gd name="T4" fmla="*/ 1089 w 1211"/>
                  <a:gd name="T5" fmla="*/ 319 h 456"/>
                  <a:gd name="T6" fmla="*/ 1211 w 1211"/>
                  <a:gd name="T7" fmla="*/ 258 h 4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59" name="Freeform 6"/>
              <p:cNvSpPr/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CFFFF"/>
              </a:solidFill>
              <a:ln w="381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0" name="Rectangle 7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kumimoji="1" lang="zh-CN" altLang="zh-CN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61" name="Line 8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2" name="Line 9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3" name="Line 10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4" name="Line 11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5" name="Line 12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6" name="Line 13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7" name="Line 14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8" name="Line 15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3369" name="Text Box 16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 b="0">
                    <a:latin typeface="Times New Roman" panose="02020603050405020304" pitchFamily="18" charset="0"/>
                  </a:rPr>
                  <a:t>…...</a:t>
                </a:r>
                <a:endParaRPr kumimoji="1" lang="en-US" altLang="zh-CN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3370" name="Line 17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50" name="Text Box 18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2000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1" name="Text Box 19"/>
              <p:cNvSpPr txBox="1">
                <a:spLocks noChangeArrowheads="1"/>
              </p:cNvSpPr>
              <p:nvPr/>
            </p:nvSpPr>
            <p:spPr bwMode="auto">
              <a:xfrm>
                <a:off x="3175" y="210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2008</a:t>
                </a:r>
                <a:endParaRPr kumimoji="1" lang="en-US" altLang="zh-CN" sz="20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2" name="Text Box 20"/>
              <p:cNvSpPr txBox="1">
                <a:spLocks noChangeArrowheads="1"/>
              </p:cNvSpPr>
              <p:nvPr/>
            </p:nvSpPr>
            <p:spPr bwMode="auto">
              <a:xfrm>
                <a:off x="3156" y="2372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200A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3" name="Text Box 21"/>
              <p:cNvSpPr txBox="1">
                <a:spLocks noChangeArrowheads="1"/>
              </p:cNvSpPr>
              <p:nvPr/>
            </p:nvSpPr>
            <p:spPr bwMode="auto">
              <a:xfrm>
                <a:off x="3174" y="137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2002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4" name="Text Box 22"/>
              <p:cNvSpPr txBox="1">
                <a:spLocks noChangeArrowheads="1"/>
              </p:cNvSpPr>
              <p:nvPr/>
            </p:nvSpPr>
            <p:spPr bwMode="auto">
              <a:xfrm>
                <a:off x="3174" y="162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2004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55" name="Text Box 23"/>
              <p:cNvSpPr txBox="1">
                <a:spLocks noChangeArrowheads="1"/>
              </p:cNvSpPr>
              <p:nvPr/>
            </p:nvSpPr>
            <p:spPr bwMode="auto">
              <a:xfrm>
                <a:off x="3174" y="186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2006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3377" name="Group 24"/>
              <p:cNvGrpSpPr/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13392" name="Line 25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93" name="Line 26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94" name="Line 27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95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96" name="Line 29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97" name="Line 30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98" name="Line 31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3378" name="Group 32"/>
              <p:cNvGrpSpPr/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13385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86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87" name="Line 35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88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89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90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3391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3379" name="Line 40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80" name="Line 41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3381" name="Line 42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8475" name="Text Box 43"/>
              <p:cNvSpPr txBox="1">
                <a:spLocks noChangeArrowheads="1"/>
              </p:cNvSpPr>
              <p:nvPr/>
            </p:nvSpPr>
            <p:spPr bwMode="auto">
              <a:xfrm>
                <a:off x="3144" y="2660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200C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6" name="Text Box 44"/>
              <p:cNvSpPr txBox="1">
                <a:spLocks noChangeArrowheads="1"/>
              </p:cNvSpPr>
              <p:nvPr/>
            </p:nvSpPr>
            <p:spPr bwMode="auto">
              <a:xfrm>
                <a:off x="3149" y="2900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200E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8477" name="Text Box 45"/>
              <p:cNvSpPr txBox="1">
                <a:spLocks noChangeArrowheads="1"/>
              </p:cNvSpPr>
              <p:nvPr/>
            </p:nvSpPr>
            <p:spPr bwMode="auto">
              <a:xfrm>
                <a:off x="3174" y="31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2010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3357" name="Text Box 46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</a:rPr>
                <a:t>...</a:t>
              </a:r>
              <a:endParaRPr kumimoji="1" lang="en-US" altLang="zh-CN" sz="20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8479" name="Text Box 47"/>
          <p:cNvSpPr txBox="1">
            <a:spLocks noChangeArrowheads="1"/>
          </p:cNvSpPr>
          <p:nvPr/>
        </p:nvSpPr>
        <p:spPr bwMode="auto">
          <a:xfrm>
            <a:off x="6397625" y="15462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8480" name="Text Box 48"/>
          <p:cNvSpPr txBox="1">
            <a:spLocks noChangeArrowheads="1"/>
          </p:cNvSpPr>
          <p:nvPr/>
        </p:nvSpPr>
        <p:spPr bwMode="auto">
          <a:xfrm>
            <a:off x="6388100" y="19224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9</a:t>
            </a:r>
            <a:endParaRPr kumimoji="1" lang="en-US" altLang="zh-CN" sz="2400" b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8481" name="Group 49"/>
          <p:cNvGrpSpPr/>
          <p:nvPr/>
        </p:nvGrpSpPr>
        <p:grpSpPr bwMode="auto">
          <a:xfrm>
            <a:off x="6097588" y="1125538"/>
            <a:ext cx="3046412" cy="1811337"/>
            <a:chOff x="3890" y="978"/>
            <a:chExt cx="1919" cy="1141"/>
          </a:xfrm>
        </p:grpSpPr>
        <p:grpSp>
          <p:nvGrpSpPr>
            <p:cNvPr id="13343" name="Group 50"/>
            <p:cNvGrpSpPr/>
            <p:nvPr/>
          </p:nvGrpSpPr>
          <p:grpSpPr bwMode="auto">
            <a:xfrm>
              <a:off x="4783" y="1125"/>
              <a:ext cx="1022" cy="250"/>
              <a:chOff x="4402" y="1437"/>
              <a:chExt cx="1022" cy="250"/>
            </a:xfrm>
          </p:grpSpPr>
          <p:sp>
            <p:nvSpPr>
              <p:cNvPr id="13354" name="Line 5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4" name="Text Box 5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8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整型变量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a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13344" name="Group 53"/>
            <p:cNvGrpSpPr/>
            <p:nvPr/>
          </p:nvGrpSpPr>
          <p:grpSpPr bwMode="auto">
            <a:xfrm>
              <a:off x="4783" y="1365"/>
              <a:ext cx="1026" cy="250"/>
              <a:chOff x="4426" y="1917"/>
              <a:chExt cx="1026" cy="250"/>
            </a:xfrm>
          </p:grpSpPr>
          <p:sp>
            <p:nvSpPr>
              <p:cNvPr id="13352" name="Line 54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87" name="Text Box 55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9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  </a:t>
                </a: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整型变量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b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  <p:sp>
          <p:nvSpPr>
            <p:cNvPr id="18488" name="Text Box 56"/>
            <p:cNvSpPr txBox="1">
              <a:spLocks noChangeArrowheads="1"/>
            </p:cNvSpPr>
            <p:nvPr/>
          </p:nvSpPr>
          <p:spPr bwMode="auto">
            <a:xfrm>
              <a:off x="3890" y="978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(main)</a:t>
              </a:r>
              <a:endPara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grpSp>
          <p:nvGrpSpPr>
            <p:cNvPr id="13346" name="Group 57"/>
            <p:cNvGrpSpPr/>
            <p:nvPr/>
          </p:nvGrpSpPr>
          <p:grpSpPr bwMode="auto">
            <a:xfrm>
              <a:off x="4783" y="1605"/>
              <a:ext cx="869" cy="250"/>
              <a:chOff x="4402" y="1437"/>
              <a:chExt cx="869" cy="250"/>
            </a:xfrm>
          </p:grpSpPr>
          <p:sp>
            <p:nvSpPr>
              <p:cNvPr id="13350" name="Line 58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1" name="Text Box 59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指针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p_1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13347" name="Group 60"/>
            <p:cNvGrpSpPr/>
            <p:nvPr/>
          </p:nvGrpSpPr>
          <p:grpSpPr bwMode="auto">
            <a:xfrm>
              <a:off x="4795" y="1869"/>
              <a:ext cx="869" cy="250"/>
              <a:chOff x="4402" y="1437"/>
              <a:chExt cx="869" cy="250"/>
            </a:xfrm>
          </p:grpSpPr>
          <p:sp>
            <p:nvSpPr>
              <p:cNvPr id="13348" name="Line 6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494" name="Text Box 6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指针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p_2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</p:grpSp>
      <p:sp>
        <p:nvSpPr>
          <p:cNvPr id="18495" name="Text Box 63"/>
          <p:cNvSpPr txBox="1">
            <a:spLocks noChangeArrowheads="1"/>
          </p:cNvSpPr>
          <p:nvPr/>
        </p:nvSpPr>
        <p:spPr bwMode="auto">
          <a:xfrm>
            <a:off x="6149975" y="23463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2000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8496" name="Text Box 64"/>
          <p:cNvSpPr txBox="1">
            <a:spLocks noChangeArrowheads="1"/>
          </p:cNvSpPr>
          <p:nvPr/>
        </p:nvSpPr>
        <p:spPr bwMode="auto">
          <a:xfrm>
            <a:off x="6149975" y="27463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2002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8497" name="Group 65"/>
          <p:cNvGrpSpPr/>
          <p:nvPr/>
        </p:nvGrpSpPr>
        <p:grpSpPr bwMode="auto">
          <a:xfrm>
            <a:off x="6115050" y="3209925"/>
            <a:ext cx="2671763" cy="1373188"/>
            <a:chOff x="3901" y="2274"/>
            <a:chExt cx="1683" cy="865"/>
          </a:xfrm>
        </p:grpSpPr>
        <p:sp>
          <p:nvSpPr>
            <p:cNvPr id="18498" name="Text Box 66"/>
            <p:cNvSpPr txBox="1">
              <a:spLocks noChangeArrowheads="1"/>
            </p:cNvSpPr>
            <p:nvPr/>
          </p:nvSpPr>
          <p:spPr bwMode="auto">
            <a:xfrm>
              <a:off x="3901" y="2274"/>
              <a:ext cx="56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(swap)</a:t>
              </a:r>
              <a:endParaRPr kumimoji="1" lang="en-US" altLang="zh-CN" sz="2000">
                <a:solidFill>
                  <a:srgbClr val="3366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grpSp>
          <p:nvGrpSpPr>
            <p:cNvPr id="13334" name="Group 67"/>
            <p:cNvGrpSpPr/>
            <p:nvPr/>
          </p:nvGrpSpPr>
          <p:grpSpPr bwMode="auto">
            <a:xfrm>
              <a:off x="4795" y="2397"/>
              <a:ext cx="789" cy="250"/>
              <a:chOff x="4402" y="1437"/>
              <a:chExt cx="789" cy="250"/>
            </a:xfrm>
          </p:grpSpPr>
          <p:sp>
            <p:nvSpPr>
              <p:cNvPr id="13341" name="Line 68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1" name="Text Box 69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zh-CN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指针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p1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13335" name="Group 70"/>
            <p:cNvGrpSpPr/>
            <p:nvPr/>
          </p:nvGrpSpPr>
          <p:grpSpPr bwMode="auto">
            <a:xfrm>
              <a:off x="4795" y="2637"/>
              <a:ext cx="789" cy="250"/>
              <a:chOff x="4402" y="1437"/>
              <a:chExt cx="789" cy="250"/>
            </a:xfrm>
          </p:grpSpPr>
          <p:sp>
            <p:nvSpPr>
              <p:cNvPr id="13339" name="Line 7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4" name="Text Box 7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指针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p2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13336" name="Group 73"/>
            <p:cNvGrpSpPr/>
            <p:nvPr/>
          </p:nvGrpSpPr>
          <p:grpSpPr bwMode="auto">
            <a:xfrm>
              <a:off x="4795" y="2889"/>
              <a:ext cx="709" cy="250"/>
              <a:chOff x="4402" y="1437"/>
              <a:chExt cx="709" cy="250"/>
            </a:xfrm>
          </p:grpSpPr>
          <p:sp>
            <p:nvSpPr>
              <p:cNvPr id="13337" name="Line 74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8507" name="Text Box 75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整型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p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</p:grpSp>
      <p:sp>
        <p:nvSpPr>
          <p:cNvPr id="18508" name="Text Box 76"/>
          <p:cNvSpPr txBox="1">
            <a:spLocks noChangeArrowheads="1"/>
          </p:cNvSpPr>
          <p:nvPr/>
        </p:nvSpPr>
        <p:spPr bwMode="auto">
          <a:xfrm>
            <a:off x="6372225" y="1916113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5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8509" name="Text Box 77"/>
          <p:cNvSpPr txBox="1">
            <a:spLocks noChangeArrowheads="1"/>
          </p:cNvSpPr>
          <p:nvPr/>
        </p:nvSpPr>
        <p:spPr bwMode="auto">
          <a:xfrm>
            <a:off x="6372225" y="1528763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9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8510" name="Group 78"/>
          <p:cNvGrpSpPr/>
          <p:nvPr/>
        </p:nvGrpSpPr>
        <p:grpSpPr bwMode="auto">
          <a:xfrm>
            <a:off x="4808538" y="2647950"/>
            <a:ext cx="2120900" cy="1374775"/>
            <a:chOff x="2958" y="1392"/>
            <a:chExt cx="1336" cy="866"/>
          </a:xfrm>
        </p:grpSpPr>
        <p:sp>
          <p:nvSpPr>
            <p:cNvPr id="18511" name="Text Box 79"/>
            <p:cNvSpPr txBox="1">
              <a:spLocks noChangeArrowheads="1"/>
            </p:cNvSpPr>
            <p:nvPr/>
          </p:nvSpPr>
          <p:spPr bwMode="auto">
            <a:xfrm>
              <a:off x="3794" y="197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4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2000</a:t>
              </a:r>
              <a:endPara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3332" name="Freeform 80"/>
            <p:cNvSpPr/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18513" name="Group 81"/>
          <p:cNvGrpSpPr/>
          <p:nvPr/>
        </p:nvGrpSpPr>
        <p:grpSpPr bwMode="auto">
          <a:xfrm>
            <a:off x="4757738" y="2990850"/>
            <a:ext cx="2152650" cy="1431925"/>
            <a:chOff x="2926" y="1632"/>
            <a:chExt cx="1356" cy="902"/>
          </a:xfrm>
        </p:grpSpPr>
        <p:sp>
          <p:nvSpPr>
            <p:cNvPr id="18514" name="Text Box 82"/>
            <p:cNvSpPr txBox="1">
              <a:spLocks noChangeArrowheads="1"/>
            </p:cNvSpPr>
            <p:nvPr/>
          </p:nvSpPr>
          <p:spPr bwMode="auto">
            <a:xfrm>
              <a:off x="3782" y="224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2002</a:t>
              </a:r>
              <a:endPara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3330" name="Freeform 83"/>
            <p:cNvSpPr/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18516" name="Text Box 84"/>
          <p:cNvSpPr txBox="1">
            <a:spLocks noChangeArrowheads="1"/>
          </p:cNvSpPr>
          <p:nvPr/>
        </p:nvSpPr>
        <p:spPr bwMode="auto">
          <a:xfrm>
            <a:off x="3873500" y="3230563"/>
            <a:ext cx="90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COPY</a:t>
            </a:r>
            <a:endParaRPr kumimoji="1"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18517" name="Text Box 85"/>
          <p:cNvSpPr txBox="1">
            <a:spLocks noChangeArrowheads="1"/>
          </p:cNvSpPr>
          <p:nvPr/>
        </p:nvSpPr>
        <p:spPr bwMode="auto">
          <a:xfrm>
            <a:off x="6378575" y="43465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8518" name="Text Box 86"/>
          <p:cNvSpPr txBox="1">
            <a:spLocks noChangeArrowheads="1"/>
          </p:cNvSpPr>
          <p:nvPr/>
        </p:nvSpPr>
        <p:spPr bwMode="auto">
          <a:xfrm>
            <a:off x="598488" y="174625"/>
            <a:ext cx="355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将数从大到小输出</a:t>
            </a:r>
            <a:endParaRPr kumimoji="1" lang="zh-CN" altLang="en-US" sz="24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84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84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84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3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18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6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8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29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849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2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84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5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8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8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85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85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4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185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185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185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 animBg="1" autoUpdateAnimBg="0"/>
      <p:bldP spid="18479" grpId="0" autoUpdateAnimBg="0" build="p"/>
      <p:bldP spid="18480" grpId="0" autoUpdateAnimBg="0" build="p"/>
      <p:bldP spid="18495" grpId="0" autoUpdateAnimBg="0" build="p"/>
      <p:bldP spid="18496" grpId="0" autoUpdateAnimBg="0" build="p"/>
      <p:bldP spid="18508" grpId="0" animBg="1" autoUpdateAnimBg="0"/>
      <p:bldP spid="18509" grpId="0" animBg="1" autoUpdateAnimBg="0"/>
      <p:bldP spid="18516" grpId="0" advAuto="0" autoUpdateAnimBg="0" build="p"/>
      <p:bldP spid="18517" grpId="0" autoUpdateAnimBg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 descr="信纸"/>
          <p:cNvSpPr>
            <a:spLocks noChangeArrowheads="1"/>
          </p:cNvSpPr>
          <p:nvPr/>
        </p:nvSpPr>
        <p:spPr bwMode="auto">
          <a:xfrm>
            <a:off x="584200" y="722313"/>
            <a:ext cx="4170363" cy="59721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void swap(int  *p1, int  *p2)</a:t>
            </a:r>
            <a:endParaRPr kumimoji="1" lang="en-US" altLang="zh-CN" sz="2400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   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int p;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p = *p1;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*p1 = *p2;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*p2 = p;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void main (  )</a:t>
            </a:r>
            <a:endParaRPr kumimoji="1" lang="en-US" altLang="zh-CN" sz="240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   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int a, b;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int *p_1, *p_2;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scanf ("%d,%d", &amp;a, &amp;b);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kumimoji="1"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p_1 = &amp;a;  p_2 = &amp;b;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if (a &lt; b)  </a:t>
            </a: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swap (p_1, p_2);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printf ("\n%d,%d\n", a, b);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4339" name="Group 3"/>
          <p:cNvGrpSpPr/>
          <p:nvPr/>
        </p:nvGrpSpPr>
        <p:grpSpPr bwMode="auto">
          <a:xfrm>
            <a:off x="4913313" y="879475"/>
            <a:ext cx="2636837" cy="4625975"/>
            <a:chOff x="2879" y="554"/>
            <a:chExt cx="1661" cy="2914"/>
          </a:xfrm>
        </p:grpSpPr>
        <p:grpSp>
          <p:nvGrpSpPr>
            <p:cNvPr id="14363" name="Group 4"/>
            <p:cNvGrpSpPr/>
            <p:nvPr/>
          </p:nvGrpSpPr>
          <p:grpSpPr bwMode="auto">
            <a:xfrm>
              <a:off x="2879" y="554"/>
              <a:ext cx="1661" cy="2914"/>
              <a:chOff x="3144" y="806"/>
              <a:chExt cx="1661" cy="2914"/>
            </a:xfrm>
          </p:grpSpPr>
          <p:sp>
            <p:nvSpPr>
              <p:cNvPr id="14365" name="Freeform 5"/>
              <p:cNvSpPr/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127 h 456"/>
                  <a:gd name="T2" fmla="*/ 500 w 1211"/>
                  <a:gd name="T3" fmla="*/ 32 h 456"/>
                  <a:gd name="T4" fmla="*/ 1089 w 1211"/>
                  <a:gd name="T5" fmla="*/ 319 h 456"/>
                  <a:gd name="T6" fmla="*/ 1211 w 1211"/>
                  <a:gd name="T7" fmla="*/ 258 h 4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6" name="Freeform 6"/>
              <p:cNvSpPr/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CFFFF"/>
              </a:solidFill>
              <a:ln w="381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7" name="Rectangle 7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kumimoji="1" lang="zh-CN" altLang="zh-CN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68" name="Line 8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9" name="Line 9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0" name="Line 10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1" name="Line 11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2" name="Line 12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3" name="Line 13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4" name="Line 14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5" name="Line 15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6" name="Text Box 16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 b="0">
                    <a:latin typeface="Times New Roman" panose="02020603050405020304" pitchFamily="18" charset="0"/>
                  </a:rPr>
                  <a:t>…...</a:t>
                </a:r>
                <a:endParaRPr kumimoji="1" lang="en-US" altLang="zh-CN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4377" name="Line 17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74" name="Text Box 18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2000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5" name="Text Box 19"/>
              <p:cNvSpPr txBox="1">
                <a:spLocks noChangeArrowheads="1"/>
              </p:cNvSpPr>
              <p:nvPr/>
            </p:nvSpPr>
            <p:spPr bwMode="auto">
              <a:xfrm>
                <a:off x="3175" y="210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2008</a:t>
                </a:r>
                <a:endParaRPr kumimoji="1" lang="en-US" altLang="zh-CN" sz="20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6" name="Text Box 20"/>
              <p:cNvSpPr txBox="1">
                <a:spLocks noChangeArrowheads="1"/>
              </p:cNvSpPr>
              <p:nvPr/>
            </p:nvSpPr>
            <p:spPr bwMode="auto">
              <a:xfrm>
                <a:off x="3156" y="2372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200A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7" name="Text Box 21"/>
              <p:cNvSpPr txBox="1">
                <a:spLocks noChangeArrowheads="1"/>
              </p:cNvSpPr>
              <p:nvPr/>
            </p:nvSpPr>
            <p:spPr bwMode="auto">
              <a:xfrm>
                <a:off x="3174" y="137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2002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8" name="Text Box 22"/>
              <p:cNvSpPr txBox="1">
                <a:spLocks noChangeArrowheads="1"/>
              </p:cNvSpPr>
              <p:nvPr/>
            </p:nvSpPr>
            <p:spPr bwMode="auto">
              <a:xfrm>
                <a:off x="3174" y="162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2004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479" name="Text Box 23"/>
              <p:cNvSpPr txBox="1">
                <a:spLocks noChangeArrowheads="1"/>
              </p:cNvSpPr>
              <p:nvPr/>
            </p:nvSpPr>
            <p:spPr bwMode="auto">
              <a:xfrm>
                <a:off x="3174" y="186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2006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4384" name="Group 24"/>
              <p:cNvGrpSpPr/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14399" name="Line 25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00" name="Line 26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01" name="Line 27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02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03" name="Line 29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04" name="Line 30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405" name="Line 31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385" name="Group 32"/>
              <p:cNvGrpSpPr/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14392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93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94" name="Line 35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95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96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97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4398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4386" name="Line 40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87" name="Line 41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4388" name="Line 42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9499" name="Text Box 43"/>
              <p:cNvSpPr txBox="1">
                <a:spLocks noChangeArrowheads="1"/>
              </p:cNvSpPr>
              <p:nvPr/>
            </p:nvSpPr>
            <p:spPr bwMode="auto">
              <a:xfrm>
                <a:off x="3144" y="2660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200C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0" name="Text Box 44"/>
              <p:cNvSpPr txBox="1">
                <a:spLocks noChangeArrowheads="1"/>
              </p:cNvSpPr>
              <p:nvPr/>
            </p:nvSpPr>
            <p:spPr bwMode="auto">
              <a:xfrm>
                <a:off x="3149" y="2900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200E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9501" name="Text Box 45"/>
              <p:cNvSpPr txBox="1">
                <a:spLocks noChangeArrowheads="1"/>
              </p:cNvSpPr>
              <p:nvPr/>
            </p:nvSpPr>
            <p:spPr bwMode="auto">
              <a:xfrm>
                <a:off x="3174" y="31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2010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4364" name="Text Box 46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</a:rPr>
                <a:t>...</a:t>
              </a:r>
              <a:endParaRPr kumimoji="1" lang="en-US" altLang="zh-CN" sz="20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19503" name="Text Box 47"/>
          <p:cNvSpPr txBox="1">
            <a:spLocks noChangeArrowheads="1"/>
          </p:cNvSpPr>
          <p:nvPr/>
        </p:nvSpPr>
        <p:spPr bwMode="auto">
          <a:xfrm>
            <a:off x="6397625" y="15462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9504" name="Text Box 48"/>
          <p:cNvSpPr txBox="1">
            <a:spLocks noChangeArrowheads="1"/>
          </p:cNvSpPr>
          <p:nvPr/>
        </p:nvSpPr>
        <p:spPr bwMode="auto">
          <a:xfrm>
            <a:off x="6388100" y="19224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 b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9</a:t>
            </a:r>
            <a:endParaRPr kumimoji="1" lang="en-US" altLang="zh-CN" sz="2400" b="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14342" name="Group 49"/>
          <p:cNvGrpSpPr/>
          <p:nvPr/>
        </p:nvGrpSpPr>
        <p:grpSpPr bwMode="auto">
          <a:xfrm>
            <a:off x="6097588" y="1125538"/>
            <a:ext cx="3046412" cy="1811337"/>
            <a:chOff x="3890" y="978"/>
            <a:chExt cx="1919" cy="1141"/>
          </a:xfrm>
        </p:grpSpPr>
        <p:grpSp>
          <p:nvGrpSpPr>
            <p:cNvPr id="14350" name="Group 50"/>
            <p:cNvGrpSpPr/>
            <p:nvPr/>
          </p:nvGrpSpPr>
          <p:grpSpPr bwMode="auto">
            <a:xfrm>
              <a:off x="4783" y="1125"/>
              <a:ext cx="1022" cy="250"/>
              <a:chOff x="4402" y="1437"/>
              <a:chExt cx="1022" cy="250"/>
            </a:xfrm>
          </p:grpSpPr>
          <p:sp>
            <p:nvSpPr>
              <p:cNvPr id="14361" name="Line 5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8" name="Text Box 5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8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整型变量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a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14351" name="Group 53"/>
            <p:cNvGrpSpPr/>
            <p:nvPr/>
          </p:nvGrpSpPr>
          <p:grpSpPr bwMode="auto">
            <a:xfrm>
              <a:off x="4783" y="1365"/>
              <a:ext cx="1026" cy="250"/>
              <a:chOff x="4426" y="1917"/>
              <a:chExt cx="1026" cy="250"/>
            </a:xfrm>
          </p:grpSpPr>
          <p:sp>
            <p:nvSpPr>
              <p:cNvPr id="14359" name="Line 54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1" name="Text Box 55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9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  </a:t>
                </a: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整型变量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b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  <p:sp>
          <p:nvSpPr>
            <p:cNvPr id="19512" name="Text Box 56"/>
            <p:cNvSpPr txBox="1">
              <a:spLocks noChangeArrowheads="1"/>
            </p:cNvSpPr>
            <p:nvPr/>
          </p:nvSpPr>
          <p:spPr bwMode="auto">
            <a:xfrm>
              <a:off x="3890" y="978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(main)</a:t>
              </a:r>
              <a:endPara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grpSp>
          <p:nvGrpSpPr>
            <p:cNvPr id="14353" name="Group 57"/>
            <p:cNvGrpSpPr/>
            <p:nvPr/>
          </p:nvGrpSpPr>
          <p:grpSpPr bwMode="auto">
            <a:xfrm>
              <a:off x="4783" y="1605"/>
              <a:ext cx="869" cy="250"/>
              <a:chOff x="4402" y="1437"/>
              <a:chExt cx="869" cy="250"/>
            </a:xfrm>
          </p:grpSpPr>
          <p:sp>
            <p:nvSpPr>
              <p:cNvPr id="14357" name="Line 58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5" name="Text Box 59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指针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p_1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14354" name="Group 60"/>
            <p:cNvGrpSpPr/>
            <p:nvPr/>
          </p:nvGrpSpPr>
          <p:grpSpPr bwMode="auto">
            <a:xfrm>
              <a:off x="4795" y="1869"/>
              <a:ext cx="869" cy="250"/>
              <a:chOff x="4402" y="1437"/>
              <a:chExt cx="869" cy="250"/>
            </a:xfrm>
          </p:grpSpPr>
          <p:sp>
            <p:nvSpPr>
              <p:cNvPr id="14355" name="Line 6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8" name="Text Box 6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指针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p_2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</p:grpSp>
      <p:sp>
        <p:nvSpPr>
          <p:cNvPr id="19519" name="Text Box 63"/>
          <p:cNvSpPr txBox="1">
            <a:spLocks noChangeArrowheads="1"/>
          </p:cNvSpPr>
          <p:nvPr/>
        </p:nvSpPr>
        <p:spPr bwMode="auto">
          <a:xfrm>
            <a:off x="6149975" y="23463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2000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9520" name="Text Box 64"/>
          <p:cNvSpPr txBox="1">
            <a:spLocks noChangeArrowheads="1"/>
          </p:cNvSpPr>
          <p:nvPr/>
        </p:nvSpPr>
        <p:spPr bwMode="auto">
          <a:xfrm>
            <a:off x="6149975" y="27463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2002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9521" name="Text Box 65"/>
          <p:cNvSpPr txBox="1">
            <a:spLocks noChangeArrowheads="1"/>
          </p:cNvSpPr>
          <p:nvPr/>
        </p:nvSpPr>
        <p:spPr bwMode="auto">
          <a:xfrm>
            <a:off x="6372225" y="1916113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5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9522" name="Text Box 66"/>
          <p:cNvSpPr txBox="1">
            <a:spLocks noChangeArrowheads="1"/>
          </p:cNvSpPr>
          <p:nvPr/>
        </p:nvSpPr>
        <p:spPr bwMode="auto">
          <a:xfrm>
            <a:off x="6372225" y="1528763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9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9523" name="Text Box 67"/>
          <p:cNvSpPr txBox="1">
            <a:spLocks noChangeArrowheads="1"/>
          </p:cNvSpPr>
          <p:nvPr/>
        </p:nvSpPr>
        <p:spPr bwMode="auto">
          <a:xfrm>
            <a:off x="598488" y="174625"/>
            <a:ext cx="355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将数从大到小输出</a:t>
            </a:r>
            <a:endParaRPr kumimoji="1" lang="zh-CN" altLang="en-US" sz="24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19524" name="Text Box 68"/>
          <p:cNvSpPr txBox="1">
            <a:spLocks noChangeArrowheads="1"/>
          </p:cNvSpPr>
          <p:nvPr/>
        </p:nvSpPr>
        <p:spPr bwMode="auto">
          <a:xfrm>
            <a:off x="4859338" y="6021388"/>
            <a:ext cx="2303462" cy="4349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kumimoji="1"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运行结果：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9, 5</a:t>
            </a:r>
            <a:endParaRPr kumimoji="1" lang="en-US" altLang="zh-CN" sz="2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9525" name="AutoShape 69"/>
          <p:cNvSpPr>
            <a:spLocks noChangeArrowheads="1"/>
          </p:cNvSpPr>
          <p:nvPr/>
        </p:nvSpPr>
        <p:spPr bwMode="auto">
          <a:xfrm>
            <a:off x="2482850" y="2281238"/>
            <a:ext cx="2447925" cy="1155700"/>
          </a:xfrm>
          <a:prstGeom prst="irregularSeal1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地址传递</a:t>
            </a:r>
            <a:endParaRPr kumimoji="1" lang="zh-CN" altLang="en-US" sz="240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70" name="文本框 69"/>
          <p:cNvSpPr txBox="1"/>
          <p:nvPr/>
        </p:nvSpPr>
        <p:spPr>
          <a:xfrm>
            <a:off x="4778709" y="39417"/>
            <a:ext cx="4330032" cy="95410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小弟拿老大房间钥匙，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r>
              <a:rPr lang="zh-CN" altLang="en-US" sz="2800" b="1" dirty="0">
                <a:solidFill>
                  <a:srgbClr val="7030A0"/>
                </a:solidFill>
              </a:rPr>
              <a:t>在老大房间打包，</a:t>
            </a:r>
            <a:r>
              <a:rPr lang="en-US" altLang="zh-CN" sz="2800" b="1" dirty="0">
                <a:solidFill>
                  <a:srgbClr val="FF0000"/>
                </a:solidFill>
              </a:rPr>
              <a:t>Done</a:t>
            </a:r>
            <a:r>
              <a:rPr lang="zh-CN" altLang="en-US" sz="2800" b="1" dirty="0">
                <a:solidFill>
                  <a:srgbClr val="FF0000"/>
                </a:solidFill>
              </a:rPr>
              <a:t>！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52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52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524" grpId="0" animBg="1" autoUpdateAnimBg="0"/>
      <p:bldP spid="19525" grpId="0" animBg="1" autoUpdateAnimBg="0"/>
      <p:bldP spid="7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 descr="信纸"/>
          <p:cNvSpPr>
            <a:spLocks noChangeArrowheads="1"/>
          </p:cNvSpPr>
          <p:nvPr/>
        </p:nvSpPr>
        <p:spPr bwMode="auto">
          <a:xfrm>
            <a:off x="557213" y="696913"/>
            <a:ext cx="4170362" cy="59721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void swap (int *p1, int *p2)</a:t>
            </a:r>
            <a:endParaRPr kumimoji="1" lang="en-US" altLang="zh-CN" sz="2400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   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int *p;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*p = *p1;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*p1 = *p2;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*p2 = *p;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void main ( )</a:t>
            </a:r>
            <a:endParaRPr kumimoji="1" lang="en-US" altLang="zh-CN" sz="240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   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int a,b;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int *p_1, *p_2;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scanf ("%d,%d", &amp;a, &amp;b);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kumimoji="1"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p_1 = &amp;a;  p_2 = &amp;b;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if (a &lt; b)  </a:t>
            </a: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swap (p_1, p_2);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printf ("\n%d,%d\n", a, b);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483" name="Text Box 3"/>
          <p:cNvSpPr txBox="1">
            <a:spLocks noChangeArrowheads="1"/>
          </p:cNvSpPr>
          <p:nvPr/>
        </p:nvSpPr>
        <p:spPr bwMode="auto">
          <a:xfrm>
            <a:off x="4176713" y="5770302"/>
            <a:ext cx="2009775" cy="4349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运行结果：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9</a:t>
            </a:r>
            <a:r>
              <a:rPr kumimoji="1" lang="zh-CN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9</a:t>
            </a:r>
            <a:endParaRPr kumimoji="1" lang="en-US" altLang="zh-CN" sz="2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0484" name="Text Box 4"/>
          <p:cNvSpPr txBox="1">
            <a:spLocks noChangeArrowheads="1"/>
          </p:cNvSpPr>
          <p:nvPr/>
        </p:nvSpPr>
        <p:spPr bwMode="auto">
          <a:xfrm>
            <a:off x="2555875" y="3500438"/>
            <a:ext cx="1490663" cy="7302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编译警告！</a:t>
            </a:r>
            <a:endParaRPr kumimoji="1" lang="zh-CN" altLang="en-US" sz="2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defRPr/>
            </a:pPr>
            <a:r>
              <a:rPr kumimoji="1"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结果不对！</a:t>
            </a:r>
            <a:endParaRPr kumimoji="1" lang="zh-CN" altLang="en-US" sz="200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2382838" y="1773238"/>
            <a:ext cx="184785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   x;</a:t>
            </a:r>
            <a:endParaRPr kumimoji="1" lang="en-US" altLang="zh-CN" sz="2400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eaLnBrk="1" hangingPunct="1">
              <a:defRPr/>
            </a:pP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  *p = &amp;x;</a:t>
            </a:r>
            <a:endParaRPr kumimoji="1" lang="en-US" altLang="zh-CN" sz="2400">
              <a:solidFill>
                <a:schemeClr val="bg1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20486" name="Group 6"/>
          <p:cNvGrpSpPr/>
          <p:nvPr/>
        </p:nvGrpSpPr>
        <p:grpSpPr bwMode="auto">
          <a:xfrm>
            <a:off x="4899025" y="631825"/>
            <a:ext cx="2636838" cy="4625975"/>
            <a:chOff x="2879" y="554"/>
            <a:chExt cx="1661" cy="2914"/>
          </a:xfrm>
        </p:grpSpPr>
        <p:grpSp>
          <p:nvGrpSpPr>
            <p:cNvPr id="15410" name="Group 7"/>
            <p:cNvGrpSpPr/>
            <p:nvPr/>
          </p:nvGrpSpPr>
          <p:grpSpPr bwMode="auto">
            <a:xfrm>
              <a:off x="2879" y="554"/>
              <a:ext cx="1661" cy="2914"/>
              <a:chOff x="3144" y="806"/>
              <a:chExt cx="1661" cy="2914"/>
            </a:xfrm>
          </p:grpSpPr>
          <p:sp>
            <p:nvSpPr>
              <p:cNvPr id="15412" name="Freeform 8"/>
              <p:cNvSpPr/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127 h 456"/>
                  <a:gd name="T2" fmla="*/ 500 w 1211"/>
                  <a:gd name="T3" fmla="*/ 32 h 456"/>
                  <a:gd name="T4" fmla="*/ 1089 w 1211"/>
                  <a:gd name="T5" fmla="*/ 319 h 456"/>
                  <a:gd name="T6" fmla="*/ 1211 w 1211"/>
                  <a:gd name="T7" fmla="*/ 258 h 4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3" name="Freeform 9"/>
              <p:cNvSpPr/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CFFFF"/>
              </a:solidFill>
              <a:ln w="381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4" name="Rectangle 10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kumimoji="1" lang="zh-CN" altLang="zh-CN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15" name="Line 11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6" name="Line 12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7" name="Line 13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8" name="Line 14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19" name="Line 15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0" name="Line 16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1" name="Line 17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2" name="Line 18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5423" name="Text Box 19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 b="0">
                    <a:latin typeface="Times New Roman" panose="02020603050405020304" pitchFamily="18" charset="0"/>
                  </a:rPr>
                  <a:t>…...</a:t>
                </a:r>
                <a:endParaRPr kumimoji="1" lang="en-US" altLang="zh-CN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5424" name="Line 20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01" name="Text Box 21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2000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2" name="Text Box 22"/>
              <p:cNvSpPr txBox="1">
                <a:spLocks noChangeArrowheads="1"/>
              </p:cNvSpPr>
              <p:nvPr/>
            </p:nvSpPr>
            <p:spPr bwMode="auto">
              <a:xfrm>
                <a:off x="3175" y="210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2008</a:t>
                </a:r>
                <a:endParaRPr kumimoji="1" lang="en-US" altLang="zh-CN" sz="20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3" name="Text Box 23"/>
              <p:cNvSpPr txBox="1">
                <a:spLocks noChangeArrowheads="1"/>
              </p:cNvSpPr>
              <p:nvPr/>
            </p:nvSpPr>
            <p:spPr bwMode="auto">
              <a:xfrm>
                <a:off x="3156" y="2372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200A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4" name="Text Box 24"/>
              <p:cNvSpPr txBox="1">
                <a:spLocks noChangeArrowheads="1"/>
              </p:cNvSpPr>
              <p:nvPr/>
            </p:nvSpPr>
            <p:spPr bwMode="auto">
              <a:xfrm>
                <a:off x="3174" y="137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2002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5" name="Text Box 25"/>
              <p:cNvSpPr txBox="1">
                <a:spLocks noChangeArrowheads="1"/>
              </p:cNvSpPr>
              <p:nvPr/>
            </p:nvSpPr>
            <p:spPr bwMode="auto">
              <a:xfrm>
                <a:off x="3174" y="162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2004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06" name="Text Box 26"/>
              <p:cNvSpPr txBox="1">
                <a:spLocks noChangeArrowheads="1"/>
              </p:cNvSpPr>
              <p:nvPr/>
            </p:nvSpPr>
            <p:spPr bwMode="auto">
              <a:xfrm>
                <a:off x="3174" y="186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2006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5431" name="Group 27"/>
              <p:cNvGrpSpPr/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15446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47" name="Line 29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48" name="Line 30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49" name="Line 31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50" name="Line 32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51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52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5432" name="Group 35"/>
              <p:cNvGrpSpPr/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15439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40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41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42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43" name="Line 40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44" name="Line 41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5445" name="Line 42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5433" name="Line 43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34" name="Line 44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5435" name="Line 45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0526" name="Text Box 46"/>
              <p:cNvSpPr txBox="1">
                <a:spLocks noChangeArrowheads="1"/>
              </p:cNvSpPr>
              <p:nvPr/>
            </p:nvSpPr>
            <p:spPr bwMode="auto">
              <a:xfrm>
                <a:off x="3144" y="2660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200C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27" name="Text Box 47"/>
              <p:cNvSpPr txBox="1">
                <a:spLocks noChangeArrowheads="1"/>
              </p:cNvSpPr>
              <p:nvPr/>
            </p:nvSpPr>
            <p:spPr bwMode="auto">
              <a:xfrm>
                <a:off x="3149" y="2900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200E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0528" name="Text Box 48"/>
              <p:cNvSpPr txBox="1">
                <a:spLocks noChangeArrowheads="1"/>
              </p:cNvSpPr>
              <p:nvPr/>
            </p:nvSpPr>
            <p:spPr bwMode="auto">
              <a:xfrm>
                <a:off x="3174" y="31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2010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5411" name="Text Box 49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</a:rPr>
                <a:t>...</a:t>
              </a:r>
              <a:endParaRPr kumimoji="1" lang="en-US" altLang="zh-CN" sz="20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20530" name="Text Box 50"/>
          <p:cNvSpPr txBox="1">
            <a:spLocks noChangeArrowheads="1"/>
          </p:cNvSpPr>
          <p:nvPr/>
        </p:nvSpPr>
        <p:spPr bwMode="auto">
          <a:xfrm>
            <a:off x="6383338" y="12985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531" name="Text Box 51"/>
          <p:cNvSpPr txBox="1">
            <a:spLocks noChangeArrowheads="1"/>
          </p:cNvSpPr>
          <p:nvPr/>
        </p:nvSpPr>
        <p:spPr bwMode="auto">
          <a:xfrm>
            <a:off x="6386513" y="16732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9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20532" name="Group 52"/>
          <p:cNvGrpSpPr/>
          <p:nvPr/>
        </p:nvGrpSpPr>
        <p:grpSpPr bwMode="auto">
          <a:xfrm>
            <a:off x="6083300" y="904875"/>
            <a:ext cx="3046413" cy="1811338"/>
            <a:chOff x="3890" y="978"/>
            <a:chExt cx="1919" cy="1141"/>
          </a:xfrm>
        </p:grpSpPr>
        <p:grpSp>
          <p:nvGrpSpPr>
            <p:cNvPr id="15397" name="Group 53"/>
            <p:cNvGrpSpPr/>
            <p:nvPr/>
          </p:nvGrpSpPr>
          <p:grpSpPr bwMode="auto">
            <a:xfrm>
              <a:off x="4783" y="1125"/>
              <a:ext cx="1022" cy="250"/>
              <a:chOff x="4402" y="1437"/>
              <a:chExt cx="1022" cy="250"/>
            </a:xfrm>
          </p:grpSpPr>
          <p:sp>
            <p:nvSpPr>
              <p:cNvPr id="15408" name="Line 54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5" name="Text Box 55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84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整型变量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a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15398" name="Group 56"/>
            <p:cNvGrpSpPr/>
            <p:nvPr/>
          </p:nvGrpSpPr>
          <p:grpSpPr bwMode="auto">
            <a:xfrm>
              <a:off x="4783" y="1365"/>
              <a:ext cx="1026" cy="250"/>
              <a:chOff x="4426" y="1917"/>
              <a:chExt cx="1026" cy="250"/>
            </a:xfrm>
          </p:grpSpPr>
          <p:sp>
            <p:nvSpPr>
              <p:cNvPr id="15406" name="Line 57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38" name="Text Box 58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92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  </a:t>
                </a: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整型变量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b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  <p:sp>
          <p:nvSpPr>
            <p:cNvPr id="20539" name="Text Box 59"/>
            <p:cNvSpPr txBox="1">
              <a:spLocks noChangeArrowheads="1"/>
            </p:cNvSpPr>
            <p:nvPr/>
          </p:nvSpPr>
          <p:spPr bwMode="auto">
            <a:xfrm>
              <a:off x="3890" y="978"/>
              <a:ext cx="56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(main)</a:t>
              </a:r>
              <a:endPara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grpSp>
          <p:nvGrpSpPr>
            <p:cNvPr id="15400" name="Group 60"/>
            <p:cNvGrpSpPr/>
            <p:nvPr/>
          </p:nvGrpSpPr>
          <p:grpSpPr bwMode="auto">
            <a:xfrm>
              <a:off x="4783" y="1605"/>
              <a:ext cx="869" cy="250"/>
              <a:chOff x="4402" y="1437"/>
              <a:chExt cx="869" cy="250"/>
            </a:xfrm>
          </p:grpSpPr>
          <p:sp>
            <p:nvSpPr>
              <p:cNvPr id="15404" name="Line 61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2" name="Text Box 62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指针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p_1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15401" name="Group 63"/>
            <p:cNvGrpSpPr/>
            <p:nvPr/>
          </p:nvGrpSpPr>
          <p:grpSpPr bwMode="auto">
            <a:xfrm>
              <a:off x="4795" y="1869"/>
              <a:ext cx="869" cy="250"/>
              <a:chOff x="4402" y="1437"/>
              <a:chExt cx="869" cy="250"/>
            </a:xfrm>
          </p:grpSpPr>
          <p:sp>
            <p:nvSpPr>
              <p:cNvPr id="15402" name="Line 64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0545" name="Text Box 65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6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指针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p_2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</p:grpSp>
      <p:sp>
        <p:nvSpPr>
          <p:cNvPr id="20546" name="Text Box 66"/>
          <p:cNvSpPr txBox="1">
            <a:spLocks noChangeArrowheads="1"/>
          </p:cNvSpPr>
          <p:nvPr/>
        </p:nvSpPr>
        <p:spPr bwMode="auto">
          <a:xfrm>
            <a:off x="6135688" y="20986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2000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547" name="Text Box 67"/>
          <p:cNvSpPr txBox="1">
            <a:spLocks noChangeArrowheads="1"/>
          </p:cNvSpPr>
          <p:nvPr/>
        </p:nvSpPr>
        <p:spPr bwMode="auto">
          <a:xfrm>
            <a:off x="6135688" y="24987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2002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548" name="Text Box 68"/>
          <p:cNvSpPr txBox="1">
            <a:spLocks noChangeArrowheads="1"/>
          </p:cNvSpPr>
          <p:nvPr/>
        </p:nvSpPr>
        <p:spPr bwMode="auto">
          <a:xfrm>
            <a:off x="6386513" y="1671638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9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549" name="Text Box 69"/>
          <p:cNvSpPr txBox="1">
            <a:spLocks noChangeArrowheads="1"/>
          </p:cNvSpPr>
          <p:nvPr/>
        </p:nvSpPr>
        <p:spPr bwMode="auto">
          <a:xfrm>
            <a:off x="6372225" y="1298575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9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20550" name="Group 70"/>
          <p:cNvGrpSpPr/>
          <p:nvPr/>
        </p:nvGrpSpPr>
        <p:grpSpPr bwMode="auto">
          <a:xfrm>
            <a:off x="4794250" y="2400300"/>
            <a:ext cx="2120900" cy="1374775"/>
            <a:chOff x="2958" y="1392"/>
            <a:chExt cx="1336" cy="866"/>
          </a:xfrm>
        </p:grpSpPr>
        <p:sp>
          <p:nvSpPr>
            <p:cNvPr id="20551" name="Text Box 71"/>
            <p:cNvSpPr txBox="1">
              <a:spLocks noChangeArrowheads="1"/>
            </p:cNvSpPr>
            <p:nvPr/>
          </p:nvSpPr>
          <p:spPr bwMode="auto">
            <a:xfrm>
              <a:off x="3794" y="197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4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2000</a:t>
              </a:r>
              <a:endPara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396" name="Freeform 72"/>
            <p:cNvSpPr/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0553" name="Group 73"/>
          <p:cNvGrpSpPr/>
          <p:nvPr/>
        </p:nvGrpSpPr>
        <p:grpSpPr bwMode="auto">
          <a:xfrm>
            <a:off x="4743450" y="2743200"/>
            <a:ext cx="2152650" cy="1431925"/>
            <a:chOff x="2926" y="1632"/>
            <a:chExt cx="1356" cy="902"/>
          </a:xfrm>
        </p:grpSpPr>
        <p:sp>
          <p:nvSpPr>
            <p:cNvPr id="20554" name="Text Box 74"/>
            <p:cNvSpPr txBox="1">
              <a:spLocks noChangeArrowheads="1"/>
            </p:cNvSpPr>
            <p:nvPr/>
          </p:nvSpPr>
          <p:spPr bwMode="auto">
            <a:xfrm>
              <a:off x="3782" y="224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2002</a:t>
              </a:r>
              <a:endPara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5394" name="Freeform 75"/>
            <p:cNvSpPr/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0556" name="Text Box 76"/>
          <p:cNvSpPr txBox="1">
            <a:spLocks noChangeArrowheads="1"/>
          </p:cNvSpPr>
          <p:nvPr/>
        </p:nvSpPr>
        <p:spPr bwMode="auto">
          <a:xfrm>
            <a:off x="3859213" y="2982913"/>
            <a:ext cx="90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COPY</a:t>
            </a:r>
            <a:endParaRPr kumimoji="1" lang="en-US" altLang="zh-CN" sz="2000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20557" name="Group 77"/>
          <p:cNvGrpSpPr/>
          <p:nvPr/>
        </p:nvGrpSpPr>
        <p:grpSpPr bwMode="auto">
          <a:xfrm>
            <a:off x="6100763" y="2962275"/>
            <a:ext cx="2671762" cy="1601788"/>
            <a:chOff x="3636" y="2022"/>
            <a:chExt cx="1683" cy="1009"/>
          </a:xfrm>
        </p:grpSpPr>
        <p:grpSp>
          <p:nvGrpSpPr>
            <p:cNvPr id="15381" name="Group 78"/>
            <p:cNvGrpSpPr/>
            <p:nvPr/>
          </p:nvGrpSpPr>
          <p:grpSpPr bwMode="auto">
            <a:xfrm>
              <a:off x="3636" y="2022"/>
              <a:ext cx="1683" cy="865"/>
              <a:chOff x="3901" y="2274"/>
              <a:chExt cx="1683" cy="865"/>
            </a:xfrm>
          </p:grpSpPr>
          <p:sp>
            <p:nvSpPr>
              <p:cNvPr id="20559" name="Text Box 79"/>
              <p:cNvSpPr txBox="1">
                <a:spLocks noChangeArrowheads="1"/>
              </p:cNvSpPr>
              <p:nvPr/>
            </p:nvSpPr>
            <p:spPr bwMode="auto">
              <a:xfrm>
                <a:off x="3901" y="2274"/>
                <a:ext cx="56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(swap)</a:t>
                </a:r>
                <a:endParaRPr kumimoji="1" lang="en-US" altLang="zh-CN" sz="20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grpSp>
            <p:nvGrpSpPr>
              <p:cNvPr id="15384" name="Group 80"/>
              <p:cNvGrpSpPr/>
              <p:nvPr/>
            </p:nvGrpSpPr>
            <p:grpSpPr bwMode="auto">
              <a:xfrm>
                <a:off x="4795" y="2397"/>
                <a:ext cx="789" cy="250"/>
                <a:chOff x="4402" y="1437"/>
                <a:chExt cx="789" cy="250"/>
              </a:xfrm>
            </p:grpSpPr>
            <p:sp>
              <p:nvSpPr>
                <p:cNvPr id="1539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62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60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zh-CN" altLang="zh-CN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anose="02010609030101010101" pitchFamily="49" charset="-122"/>
                    </a:rPr>
                    <a:t>指针</a:t>
                  </a:r>
                  <a:r>
                    <a:rPr kumimoji="1" lang="en-US" altLang="zh-CN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anose="02010609030101010101" pitchFamily="49" charset="-122"/>
                    </a:rPr>
                    <a:t>p1</a:t>
                  </a:r>
                  <a:endPara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endParaRPr>
                </a:p>
              </p:txBody>
            </p:sp>
          </p:grpSp>
          <p:grpSp>
            <p:nvGrpSpPr>
              <p:cNvPr id="15385" name="Group 83"/>
              <p:cNvGrpSpPr/>
              <p:nvPr/>
            </p:nvGrpSpPr>
            <p:grpSpPr bwMode="auto">
              <a:xfrm>
                <a:off x="4795" y="2637"/>
                <a:ext cx="789" cy="250"/>
                <a:chOff x="4402" y="1437"/>
                <a:chExt cx="789" cy="250"/>
              </a:xfrm>
            </p:grpSpPr>
            <p:sp>
              <p:nvSpPr>
                <p:cNvPr id="15389" name="Line 84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65" name="Text Box 85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60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zh-CN" alt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anose="02010609030101010101" pitchFamily="49" charset="-122"/>
                    </a:rPr>
                    <a:t>指针</a:t>
                  </a:r>
                  <a:r>
                    <a:rPr kumimoji="1" lang="en-US" altLang="zh-CN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anose="02010609030101010101" pitchFamily="49" charset="-122"/>
                    </a:rPr>
                    <a:t>p2</a:t>
                  </a:r>
                  <a:endPara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endParaRPr>
                </a:p>
              </p:txBody>
            </p:sp>
          </p:grpSp>
          <p:grpSp>
            <p:nvGrpSpPr>
              <p:cNvPr id="15386" name="Group 86"/>
              <p:cNvGrpSpPr/>
              <p:nvPr/>
            </p:nvGrpSpPr>
            <p:grpSpPr bwMode="auto">
              <a:xfrm>
                <a:off x="4795" y="2889"/>
                <a:ext cx="709" cy="250"/>
                <a:chOff x="4402" y="1437"/>
                <a:chExt cx="709" cy="250"/>
              </a:xfrm>
            </p:grpSpPr>
            <p:sp>
              <p:nvSpPr>
                <p:cNvPr id="15387" name="Line 87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0568" name="Text Box 88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52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zh-CN" alt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anose="02010609030101010101" pitchFamily="49" charset="-122"/>
                    </a:rPr>
                    <a:t>指针</a:t>
                  </a:r>
                  <a:r>
                    <a:rPr kumimoji="1" lang="en-US" altLang="zh-CN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anose="02010609030101010101" pitchFamily="49" charset="-122"/>
                    </a:rPr>
                    <a:t>p</a:t>
                  </a:r>
                  <a:endPara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endParaRPr>
                </a:p>
              </p:txBody>
            </p:sp>
          </p:grpSp>
        </p:grpSp>
        <p:sp>
          <p:nvSpPr>
            <p:cNvPr id="20569" name="Text Box 89"/>
            <p:cNvSpPr txBox="1">
              <a:spLocks noChangeArrowheads="1"/>
            </p:cNvSpPr>
            <p:nvPr/>
          </p:nvSpPr>
          <p:spPr bwMode="auto">
            <a:xfrm>
              <a:off x="3690" y="2781"/>
              <a:ext cx="43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0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****</a:t>
              </a:r>
              <a:endParaRPr kumimoji="1"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20570" name="Text Box 90"/>
          <p:cNvSpPr txBox="1">
            <a:spLocks noChangeArrowheads="1"/>
          </p:cNvSpPr>
          <p:nvPr/>
        </p:nvSpPr>
        <p:spPr bwMode="auto">
          <a:xfrm>
            <a:off x="7569200" y="4224338"/>
            <a:ext cx="12033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假设</a:t>
            </a:r>
            <a:r>
              <a:rPr kumimoji="1" lang="en-US" altLang="zh-CN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2000</a:t>
            </a:r>
            <a:endParaRPr kumimoji="1" lang="en-US" altLang="zh-CN" sz="20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571" name="AutoShape 91"/>
          <p:cNvSpPr>
            <a:spLocks noChangeArrowheads="1"/>
          </p:cNvSpPr>
          <p:nvPr/>
        </p:nvSpPr>
        <p:spPr bwMode="auto">
          <a:xfrm>
            <a:off x="4322658" y="3644640"/>
            <a:ext cx="4681537" cy="2449513"/>
          </a:xfrm>
          <a:prstGeom prst="irregularSeal1">
            <a:avLst/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rgbClr val="FF33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/>
          <a:lstStyle/>
          <a:p>
            <a:pPr algn="ctr" eaLnBrk="1" hangingPunct="1">
              <a:defRPr/>
            </a:pPr>
            <a:r>
              <a:rPr kumimoji="1" lang="zh-CN" alt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指针变量在使用前</a:t>
            </a:r>
            <a:endParaRPr kumimoji="1" lang="zh-CN" altLang="en-US" sz="240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ctr" eaLnBrk="1" hangingPunct="1">
              <a:defRPr/>
            </a:pPr>
            <a:r>
              <a:rPr kumimoji="1" lang="zh-CN" alt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必须赋值！</a:t>
            </a:r>
            <a:endParaRPr kumimoji="1" lang="zh-CN" altLang="en-US" sz="240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algn="ctr" eaLnBrk="1" hangingPunct="1">
              <a:defRPr/>
            </a:pPr>
            <a:r>
              <a:rPr kumimoji="1" lang="en-US" altLang="zh-CN" sz="240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P</a:t>
            </a:r>
            <a:r>
              <a:rPr kumimoji="1" lang="zh-CN" alt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未赋值，是</a:t>
            </a:r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野指针！</a:t>
            </a:r>
            <a:endParaRPr kumimoji="1" lang="zh-CN" altLang="en-US" sz="2000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572" name="Text Box 92"/>
          <p:cNvSpPr txBox="1">
            <a:spLocks noChangeArrowheads="1"/>
          </p:cNvSpPr>
          <p:nvPr/>
        </p:nvSpPr>
        <p:spPr bwMode="auto">
          <a:xfrm>
            <a:off x="598488" y="103188"/>
            <a:ext cx="355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将数从大到小输出</a:t>
            </a:r>
            <a:endParaRPr kumimoji="1" lang="zh-CN" altLang="en-US" sz="24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3" name="文本框 92"/>
          <p:cNvSpPr txBox="1"/>
          <p:nvPr/>
        </p:nvSpPr>
        <p:spPr>
          <a:xfrm>
            <a:off x="4176713" y="40183"/>
            <a:ext cx="4873450" cy="954107"/>
          </a:xfrm>
          <a:prstGeom prst="rect">
            <a:avLst/>
          </a:prstGeom>
          <a:solidFill>
            <a:schemeClr val="bg1"/>
          </a:solidFill>
          <a:ln>
            <a:solidFill>
              <a:srgbClr val="7030A0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小弟为了打包新开了房间，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r>
              <a:rPr lang="zh-CN" altLang="en-US" sz="2800" b="1" dirty="0">
                <a:solidFill>
                  <a:srgbClr val="7030A0"/>
                </a:solidFill>
              </a:rPr>
              <a:t>随便拿的钥匙，结果</a:t>
            </a:r>
            <a:r>
              <a:rPr lang="zh-CN" altLang="en-US" sz="2800" b="1" i="1" dirty="0">
                <a:solidFill>
                  <a:srgbClr val="FF0000"/>
                </a:solidFill>
              </a:rPr>
              <a:t>悲剧了</a:t>
            </a:r>
            <a:r>
              <a:rPr lang="zh-CN" altLang="en-US" sz="2800" b="1" dirty="0">
                <a:solidFill>
                  <a:srgbClr val="7030A0"/>
                </a:solidFill>
              </a:rPr>
              <a:t>！</a:t>
            </a:r>
            <a:endParaRPr lang="en-US" altLang="zh-CN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048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05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0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205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05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05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000"/>
                            </p:stCondLst>
                            <p:childTnLst>
                              <p:par>
                                <p:cTn id="4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05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0"/>
                            </p:stCondLst>
                            <p:childTnLst>
                              <p:par>
                                <p:cTn id="4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205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05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0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05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205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04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20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9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2" grpId="0" animBg="1" autoUpdateAnimBg="0"/>
      <p:bldP spid="20483" grpId="0" animBg="1" autoUpdateAnimBg="0"/>
      <p:bldP spid="20484" grpId="0" animBg="1" autoUpdateAnimBg="0"/>
      <p:bldP spid="20485" grpId="0" autoUpdateAnimBg="0"/>
      <p:bldP spid="20530" grpId="0" autoUpdateAnimBg="0" build="p"/>
      <p:bldP spid="20531" grpId="0" autoUpdateAnimBg="0" build="p"/>
      <p:bldP spid="20546" grpId="0" autoUpdateAnimBg="0" build="p"/>
      <p:bldP spid="20547" grpId="0" autoUpdateAnimBg="0" build="p"/>
      <p:bldP spid="20548" grpId="0" animBg="1" autoUpdateAnimBg="0"/>
      <p:bldP spid="20549" grpId="0" animBg="1" autoUpdateAnimBg="0"/>
      <p:bldP spid="20556" grpId="0" advAuto="0" autoUpdateAnimBg="0" build="p"/>
      <p:bldP spid="20570" grpId="0" autoUpdateAnimBg="0" build="p"/>
      <p:bldP spid="20571" grpId="0" animBg="1" autoUpdateAnimBg="0"/>
      <p:bldP spid="9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 descr="信纸"/>
          <p:cNvSpPr>
            <a:spLocks noChangeArrowheads="1"/>
          </p:cNvSpPr>
          <p:nvPr/>
        </p:nvSpPr>
        <p:spPr bwMode="auto">
          <a:xfrm>
            <a:off x="708820" y="819150"/>
            <a:ext cx="4165600" cy="52419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void swap (int x, int y)</a:t>
            </a:r>
            <a:endParaRPr kumimoji="1" lang="en-US" altLang="zh-CN" sz="2400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   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int t;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t = x;  x = y;  y = t;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void main ( )</a:t>
            </a:r>
            <a:endParaRPr kumimoji="1" lang="en-US" altLang="zh-CN" sz="240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   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int a,b;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int *p_1,*p_2;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scanf ("%d,%d", &amp;a, &amp;b);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p_1 = &amp;a;  p_2 = &amp;b;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if (a &lt; b)  </a:t>
            </a: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swap (*p_1, *p_2);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printf ("\n%d,%d\n", a, b);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507" name="Text Box 3"/>
          <p:cNvSpPr txBox="1">
            <a:spLocks noChangeArrowheads="1"/>
          </p:cNvSpPr>
          <p:nvPr/>
        </p:nvSpPr>
        <p:spPr bwMode="auto">
          <a:xfrm>
            <a:off x="3316288" y="5718175"/>
            <a:ext cx="2009775" cy="4349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0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运行结果：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5</a:t>
            </a:r>
            <a:r>
              <a:rPr kumimoji="1" lang="zh-CN" altLang="en-US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kumimoji="1" lang="en-US" altLang="zh-CN" sz="2000" dirty="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9</a:t>
            </a:r>
            <a:endParaRPr kumimoji="1" lang="en-US" altLang="zh-CN" sz="2000" dirty="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1508" name="AutoShape 4"/>
          <p:cNvSpPr>
            <a:spLocks noChangeArrowheads="1"/>
          </p:cNvSpPr>
          <p:nvPr/>
        </p:nvSpPr>
        <p:spPr bwMode="auto">
          <a:xfrm>
            <a:off x="2555875" y="2420938"/>
            <a:ext cx="1854200" cy="1155700"/>
          </a:xfrm>
          <a:prstGeom prst="irregularSeal1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值传递</a:t>
            </a:r>
            <a:endParaRPr kumimoji="1" lang="zh-CN" altLang="en-US" sz="240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21509" name="Group 5"/>
          <p:cNvGrpSpPr/>
          <p:nvPr/>
        </p:nvGrpSpPr>
        <p:grpSpPr bwMode="auto">
          <a:xfrm>
            <a:off x="5278438" y="1179513"/>
            <a:ext cx="2636837" cy="4625975"/>
            <a:chOff x="2879" y="554"/>
            <a:chExt cx="1661" cy="2914"/>
          </a:xfrm>
        </p:grpSpPr>
        <p:grpSp>
          <p:nvGrpSpPr>
            <p:cNvPr id="16432" name="Group 6"/>
            <p:cNvGrpSpPr/>
            <p:nvPr/>
          </p:nvGrpSpPr>
          <p:grpSpPr bwMode="auto">
            <a:xfrm>
              <a:off x="2879" y="554"/>
              <a:ext cx="1661" cy="2914"/>
              <a:chOff x="3144" y="806"/>
              <a:chExt cx="1661" cy="2914"/>
            </a:xfrm>
          </p:grpSpPr>
          <p:sp>
            <p:nvSpPr>
              <p:cNvPr id="16434" name="Freeform 7"/>
              <p:cNvSpPr/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127 h 456"/>
                  <a:gd name="T2" fmla="*/ 500 w 1211"/>
                  <a:gd name="T3" fmla="*/ 32 h 456"/>
                  <a:gd name="T4" fmla="*/ 1089 w 1211"/>
                  <a:gd name="T5" fmla="*/ 319 h 456"/>
                  <a:gd name="T6" fmla="*/ 1211 w 1211"/>
                  <a:gd name="T7" fmla="*/ 258 h 4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5" name="Freeform 8"/>
              <p:cNvSpPr/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CFFFF"/>
              </a:solidFill>
              <a:ln w="381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6" name="Rectangle 9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kumimoji="1" lang="zh-CN" altLang="zh-CN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37" name="Line 10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8" name="Line 11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39" name="Line 12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0" name="Line 13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1" name="Line 14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2" name="Line 15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3" name="Line 16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4" name="Line 17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45" name="Text Box 18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 b="0">
                    <a:latin typeface="Times New Roman" panose="02020603050405020304" pitchFamily="18" charset="0"/>
                  </a:rPr>
                  <a:t>…...</a:t>
                </a:r>
                <a:endParaRPr kumimoji="1" lang="en-US" altLang="zh-CN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6446" name="Line 19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24" name="Text Box 20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2000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5" name="Text Box 21"/>
              <p:cNvSpPr txBox="1">
                <a:spLocks noChangeArrowheads="1"/>
              </p:cNvSpPr>
              <p:nvPr/>
            </p:nvSpPr>
            <p:spPr bwMode="auto">
              <a:xfrm>
                <a:off x="3175" y="210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2008</a:t>
                </a:r>
                <a:endParaRPr kumimoji="1" lang="en-US" altLang="zh-CN" sz="20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6" name="Text Box 22"/>
              <p:cNvSpPr txBox="1">
                <a:spLocks noChangeArrowheads="1"/>
              </p:cNvSpPr>
              <p:nvPr/>
            </p:nvSpPr>
            <p:spPr bwMode="auto">
              <a:xfrm>
                <a:off x="3156" y="2372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200A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7" name="Text Box 23"/>
              <p:cNvSpPr txBox="1">
                <a:spLocks noChangeArrowheads="1"/>
              </p:cNvSpPr>
              <p:nvPr/>
            </p:nvSpPr>
            <p:spPr bwMode="auto">
              <a:xfrm>
                <a:off x="3174" y="137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2002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8" name="Text Box 24"/>
              <p:cNvSpPr txBox="1">
                <a:spLocks noChangeArrowheads="1"/>
              </p:cNvSpPr>
              <p:nvPr/>
            </p:nvSpPr>
            <p:spPr bwMode="auto">
              <a:xfrm>
                <a:off x="3174" y="162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2004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29" name="Text Box 25"/>
              <p:cNvSpPr txBox="1">
                <a:spLocks noChangeArrowheads="1"/>
              </p:cNvSpPr>
              <p:nvPr/>
            </p:nvSpPr>
            <p:spPr bwMode="auto">
              <a:xfrm>
                <a:off x="3174" y="186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2006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6453" name="Group 26"/>
              <p:cNvGrpSpPr/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16468" name="Line 27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69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70" name="Line 29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71" name="Line 30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72" name="Line 31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73" name="Line 32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74" name="Line 33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6454" name="Group 34"/>
              <p:cNvGrpSpPr/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16461" name="Line 35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62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63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64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65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66" name="Line 40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6467" name="Line 41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6455" name="Line 42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56" name="Line 43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6457" name="Line 44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1549" name="Text Box 45"/>
              <p:cNvSpPr txBox="1">
                <a:spLocks noChangeArrowheads="1"/>
              </p:cNvSpPr>
              <p:nvPr/>
            </p:nvSpPr>
            <p:spPr bwMode="auto">
              <a:xfrm>
                <a:off x="3144" y="2660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200C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50" name="Text Box 46"/>
              <p:cNvSpPr txBox="1">
                <a:spLocks noChangeArrowheads="1"/>
              </p:cNvSpPr>
              <p:nvPr/>
            </p:nvSpPr>
            <p:spPr bwMode="auto">
              <a:xfrm>
                <a:off x="3149" y="2900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200E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1551" name="Text Box 47"/>
              <p:cNvSpPr txBox="1">
                <a:spLocks noChangeArrowheads="1"/>
              </p:cNvSpPr>
              <p:nvPr/>
            </p:nvSpPr>
            <p:spPr bwMode="auto">
              <a:xfrm>
                <a:off x="3174" y="31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2010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6433" name="Text Box 48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</a:rPr>
                <a:t>...</a:t>
              </a:r>
              <a:endParaRPr kumimoji="1" lang="en-US" altLang="zh-CN" sz="20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21553" name="Text Box 49"/>
          <p:cNvSpPr txBox="1">
            <a:spLocks noChangeArrowheads="1"/>
          </p:cNvSpPr>
          <p:nvPr/>
        </p:nvSpPr>
        <p:spPr bwMode="auto">
          <a:xfrm>
            <a:off x="6762750" y="190341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554" name="Text Box 50"/>
          <p:cNvSpPr txBox="1">
            <a:spLocks noChangeArrowheads="1"/>
          </p:cNvSpPr>
          <p:nvPr/>
        </p:nvSpPr>
        <p:spPr bwMode="auto">
          <a:xfrm>
            <a:off x="6781800" y="2265363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9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21555" name="Group 51"/>
          <p:cNvGrpSpPr/>
          <p:nvPr/>
        </p:nvGrpSpPr>
        <p:grpSpPr bwMode="auto">
          <a:xfrm>
            <a:off x="6389688" y="1422400"/>
            <a:ext cx="2603500" cy="1824038"/>
            <a:chOff x="3844" y="959"/>
            <a:chExt cx="1640" cy="1149"/>
          </a:xfrm>
        </p:grpSpPr>
        <p:grpSp>
          <p:nvGrpSpPr>
            <p:cNvPr id="16419" name="Group 52"/>
            <p:cNvGrpSpPr/>
            <p:nvPr/>
          </p:nvGrpSpPr>
          <p:grpSpPr bwMode="auto">
            <a:xfrm>
              <a:off x="4783" y="1114"/>
              <a:ext cx="701" cy="250"/>
              <a:chOff x="4402" y="1426"/>
              <a:chExt cx="701" cy="250"/>
            </a:xfrm>
          </p:grpSpPr>
          <p:sp>
            <p:nvSpPr>
              <p:cNvPr id="16430" name="Line 5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58" name="Text Box 54"/>
              <p:cNvSpPr txBox="1">
                <a:spLocks noChangeArrowheads="1"/>
              </p:cNvSpPr>
              <p:nvPr/>
            </p:nvSpPr>
            <p:spPr bwMode="auto">
              <a:xfrm>
                <a:off x="4584" y="1426"/>
                <a:ext cx="51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整型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a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16420" name="Group 55"/>
            <p:cNvGrpSpPr/>
            <p:nvPr/>
          </p:nvGrpSpPr>
          <p:grpSpPr bwMode="auto">
            <a:xfrm>
              <a:off x="4783" y="1354"/>
              <a:ext cx="697" cy="250"/>
              <a:chOff x="4426" y="1906"/>
              <a:chExt cx="697" cy="250"/>
            </a:xfrm>
          </p:grpSpPr>
          <p:sp>
            <p:nvSpPr>
              <p:cNvPr id="16428" name="Line 56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1" name="Text Box 57"/>
              <p:cNvSpPr txBox="1">
                <a:spLocks noChangeArrowheads="1"/>
              </p:cNvSpPr>
              <p:nvPr/>
            </p:nvSpPr>
            <p:spPr bwMode="auto">
              <a:xfrm>
                <a:off x="4523" y="1906"/>
                <a:ext cx="60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 </a:t>
                </a: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整型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b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</p:txBody>
          </p:sp>
        </p:grpSp>
        <p:sp>
          <p:nvSpPr>
            <p:cNvPr id="21562" name="Text Box 58"/>
            <p:cNvSpPr txBox="1">
              <a:spLocks noChangeArrowheads="1"/>
            </p:cNvSpPr>
            <p:nvPr/>
          </p:nvSpPr>
          <p:spPr bwMode="auto">
            <a:xfrm>
              <a:off x="3844" y="959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(main)</a:t>
              </a:r>
              <a:endParaRPr kumimoji="1"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grpSp>
          <p:nvGrpSpPr>
            <p:cNvPr id="16422" name="Group 59"/>
            <p:cNvGrpSpPr/>
            <p:nvPr/>
          </p:nvGrpSpPr>
          <p:grpSpPr bwMode="auto">
            <a:xfrm>
              <a:off x="4783" y="1594"/>
              <a:ext cx="541" cy="250"/>
              <a:chOff x="4402" y="1426"/>
              <a:chExt cx="541" cy="250"/>
            </a:xfrm>
          </p:grpSpPr>
          <p:sp>
            <p:nvSpPr>
              <p:cNvPr id="16426" name="Line 60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5" name="Text Box 61"/>
              <p:cNvSpPr txBox="1">
                <a:spLocks noChangeArrowheads="1"/>
              </p:cNvSpPr>
              <p:nvPr/>
            </p:nvSpPr>
            <p:spPr bwMode="auto">
              <a:xfrm>
                <a:off x="4584" y="1426"/>
                <a:ext cx="3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p_1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16423" name="Group 62"/>
            <p:cNvGrpSpPr/>
            <p:nvPr/>
          </p:nvGrpSpPr>
          <p:grpSpPr bwMode="auto">
            <a:xfrm>
              <a:off x="4795" y="1858"/>
              <a:ext cx="541" cy="250"/>
              <a:chOff x="4402" y="1426"/>
              <a:chExt cx="541" cy="250"/>
            </a:xfrm>
          </p:grpSpPr>
          <p:sp>
            <p:nvSpPr>
              <p:cNvPr id="16424" name="Line 63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568" name="Text Box 64"/>
              <p:cNvSpPr txBox="1">
                <a:spLocks noChangeArrowheads="1"/>
              </p:cNvSpPr>
              <p:nvPr/>
            </p:nvSpPr>
            <p:spPr bwMode="auto">
              <a:xfrm>
                <a:off x="4584" y="1426"/>
                <a:ext cx="35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  <a:ea typeface="楷体_GB2312" panose="02010609030101010101" pitchFamily="49" charset="-122"/>
                  </a:rPr>
                  <a:t>p_2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楷体_GB2312" panose="02010609030101010101" pitchFamily="49" charset="-122"/>
                  <a:ea typeface="楷体_GB2312" panose="02010609030101010101" pitchFamily="49" charset="-122"/>
                </a:endParaRPr>
              </a:p>
            </p:txBody>
          </p:sp>
        </p:grpSp>
      </p:grpSp>
      <p:sp>
        <p:nvSpPr>
          <p:cNvPr id="21569" name="Text Box 65"/>
          <p:cNvSpPr txBox="1">
            <a:spLocks noChangeArrowheads="1"/>
          </p:cNvSpPr>
          <p:nvPr/>
        </p:nvSpPr>
        <p:spPr bwMode="auto">
          <a:xfrm>
            <a:off x="6515100" y="264636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2000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570" name="Text Box 66"/>
          <p:cNvSpPr txBox="1">
            <a:spLocks noChangeArrowheads="1"/>
          </p:cNvSpPr>
          <p:nvPr/>
        </p:nvSpPr>
        <p:spPr bwMode="auto">
          <a:xfrm>
            <a:off x="6515100" y="3046413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2002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21571" name="Group 67"/>
          <p:cNvGrpSpPr/>
          <p:nvPr/>
        </p:nvGrpSpPr>
        <p:grpSpPr bwMode="auto">
          <a:xfrm>
            <a:off x="5122863" y="3290888"/>
            <a:ext cx="1924050" cy="1431925"/>
            <a:chOff x="2926" y="1632"/>
            <a:chExt cx="1212" cy="902"/>
          </a:xfrm>
        </p:grpSpPr>
        <p:sp>
          <p:nvSpPr>
            <p:cNvPr id="21572" name="Text Box 68"/>
            <p:cNvSpPr txBox="1">
              <a:spLocks noChangeArrowheads="1"/>
            </p:cNvSpPr>
            <p:nvPr/>
          </p:nvSpPr>
          <p:spPr bwMode="auto">
            <a:xfrm>
              <a:off x="3926" y="2246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9</a:t>
              </a:r>
              <a:endPara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418" name="Freeform 69"/>
            <p:cNvSpPr/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74" name="Text Box 70"/>
          <p:cNvSpPr txBox="1">
            <a:spLocks noChangeArrowheads="1"/>
          </p:cNvSpPr>
          <p:nvPr/>
        </p:nvSpPr>
        <p:spPr bwMode="auto">
          <a:xfrm>
            <a:off x="4362450" y="3487738"/>
            <a:ext cx="828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COPY</a:t>
            </a:r>
            <a:endParaRPr kumimoji="1" lang="en-US" altLang="zh-CN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21575" name="Group 71"/>
          <p:cNvGrpSpPr/>
          <p:nvPr/>
        </p:nvGrpSpPr>
        <p:grpSpPr bwMode="auto">
          <a:xfrm>
            <a:off x="6407150" y="3479800"/>
            <a:ext cx="2605088" cy="1631950"/>
            <a:chOff x="3590" y="2003"/>
            <a:chExt cx="1641" cy="1028"/>
          </a:xfrm>
        </p:grpSpPr>
        <p:grpSp>
          <p:nvGrpSpPr>
            <p:cNvPr id="16405" name="Group 72"/>
            <p:cNvGrpSpPr/>
            <p:nvPr/>
          </p:nvGrpSpPr>
          <p:grpSpPr bwMode="auto">
            <a:xfrm>
              <a:off x="3590" y="2003"/>
              <a:ext cx="1641" cy="873"/>
              <a:chOff x="3855" y="2255"/>
              <a:chExt cx="1641" cy="873"/>
            </a:xfrm>
          </p:grpSpPr>
          <p:sp>
            <p:nvSpPr>
              <p:cNvPr id="21577" name="Text Box 73"/>
              <p:cNvSpPr txBox="1">
                <a:spLocks noChangeArrowheads="1"/>
              </p:cNvSpPr>
              <p:nvPr/>
            </p:nvSpPr>
            <p:spPr bwMode="auto">
              <a:xfrm>
                <a:off x="3855" y="2255"/>
                <a:ext cx="6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40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(swap)</a:t>
                </a:r>
                <a:endParaRPr kumimoji="1" lang="en-US" altLang="zh-CN" sz="24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grpSp>
            <p:nvGrpSpPr>
              <p:cNvPr id="16408" name="Group 74"/>
              <p:cNvGrpSpPr/>
              <p:nvPr/>
            </p:nvGrpSpPr>
            <p:grpSpPr bwMode="auto">
              <a:xfrm>
                <a:off x="4795" y="2386"/>
                <a:ext cx="701" cy="250"/>
                <a:chOff x="4402" y="1426"/>
                <a:chExt cx="701" cy="250"/>
              </a:xfrm>
            </p:grpSpPr>
            <p:sp>
              <p:nvSpPr>
                <p:cNvPr id="16415" name="Line 75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80" name="Text Box 76"/>
                <p:cNvSpPr txBox="1">
                  <a:spLocks noChangeArrowheads="1"/>
                </p:cNvSpPr>
                <p:nvPr/>
              </p:nvSpPr>
              <p:spPr bwMode="auto">
                <a:xfrm>
                  <a:off x="4584" y="1426"/>
                  <a:ext cx="51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zh-CN" alt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整型</a:t>
                  </a:r>
                  <a:r>
                    <a:rPr kumimoji="1" lang="en-US" altLang="zh-CN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x</a:t>
                  </a:r>
                  <a:endPara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  <a:ea typeface="楷体_GB2312" panose="02010609030101010101" pitchFamily="49" charset="-122"/>
                  </a:endParaRPr>
                </a:p>
              </p:txBody>
            </p:sp>
          </p:grpSp>
          <p:grpSp>
            <p:nvGrpSpPr>
              <p:cNvPr id="16409" name="Group 77"/>
              <p:cNvGrpSpPr/>
              <p:nvPr/>
            </p:nvGrpSpPr>
            <p:grpSpPr bwMode="auto">
              <a:xfrm>
                <a:off x="4795" y="2626"/>
                <a:ext cx="697" cy="251"/>
                <a:chOff x="4402" y="1426"/>
                <a:chExt cx="697" cy="251"/>
              </a:xfrm>
            </p:grpSpPr>
            <p:sp>
              <p:nvSpPr>
                <p:cNvPr id="16413" name="Line 78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83" name="Text Box 79"/>
                <p:cNvSpPr txBox="1">
                  <a:spLocks noChangeArrowheads="1"/>
                </p:cNvSpPr>
                <p:nvPr/>
              </p:nvSpPr>
              <p:spPr bwMode="auto">
                <a:xfrm>
                  <a:off x="4584" y="1426"/>
                  <a:ext cx="515" cy="25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zh-CN" alt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整型</a:t>
                  </a:r>
                  <a:r>
                    <a:rPr kumimoji="1" lang="en-US" altLang="zh-CN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y</a:t>
                  </a:r>
                  <a:endPara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  <a:ea typeface="楷体_GB2312" panose="02010609030101010101" pitchFamily="49" charset="-122"/>
                  </a:endParaRPr>
                </a:p>
              </p:txBody>
            </p:sp>
          </p:grpSp>
          <p:grpSp>
            <p:nvGrpSpPr>
              <p:cNvPr id="16410" name="Group 80"/>
              <p:cNvGrpSpPr/>
              <p:nvPr/>
            </p:nvGrpSpPr>
            <p:grpSpPr bwMode="auto">
              <a:xfrm>
                <a:off x="4795" y="2878"/>
                <a:ext cx="701" cy="250"/>
                <a:chOff x="4402" y="1426"/>
                <a:chExt cx="701" cy="250"/>
              </a:xfrm>
            </p:grpSpPr>
            <p:sp>
              <p:nvSpPr>
                <p:cNvPr id="16411" name="Line 81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586" name="Text Box 82"/>
                <p:cNvSpPr txBox="1">
                  <a:spLocks noChangeArrowheads="1"/>
                </p:cNvSpPr>
                <p:nvPr/>
              </p:nvSpPr>
              <p:spPr bwMode="auto">
                <a:xfrm>
                  <a:off x="4584" y="1426"/>
                  <a:ext cx="519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zh-CN" alt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整型</a:t>
                  </a:r>
                  <a:r>
                    <a:rPr kumimoji="1" lang="en-US" altLang="zh-CN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楷体_GB2312" panose="02010609030101010101" pitchFamily="49" charset="-122"/>
                      <a:ea typeface="楷体_GB2312" panose="02010609030101010101" pitchFamily="49" charset="-122"/>
                    </a:rPr>
                    <a:t>t</a:t>
                  </a:r>
                  <a:endPara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楷体_GB2312" panose="02010609030101010101" pitchFamily="49" charset="-122"/>
                    <a:ea typeface="楷体_GB2312" panose="02010609030101010101" pitchFamily="49" charset="-122"/>
                  </a:endParaRPr>
                </a:p>
              </p:txBody>
            </p:sp>
          </p:grpSp>
        </p:grpSp>
        <p:sp>
          <p:nvSpPr>
            <p:cNvPr id="21587" name="Text Box 83"/>
            <p:cNvSpPr txBox="1">
              <a:spLocks noChangeArrowheads="1"/>
            </p:cNvSpPr>
            <p:nvPr/>
          </p:nvSpPr>
          <p:spPr bwMode="auto">
            <a:xfrm>
              <a:off x="3850" y="2781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endParaRPr kumimoji="1" lang="zh-CN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endParaRPr>
            </a:p>
          </p:txBody>
        </p:sp>
      </p:grpSp>
      <p:sp>
        <p:nvSpPr>
          <p:cNvPr id="21588" name="Text Box 84"/>
          <p:cNvSpPr txBox="1">
            <a:spLocks noChangeArrowheads="1"/>
          </p:cNvSpPr>
          <p:nvPr/>
        </p:nvSpPr>
        <p:spPr bwMode="auto">
          <a:xfrm>
            <a:off x="6705600" y="4646613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5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589" name="Text Box 85"/>
          <p:cNvSpPr txBox="1">
            <a:spLocks noChangeArrowheads="1"/>
          </p:cNvSpPr>
          <p:nvPr/>
        </p:nvSpPr>
        <p:spPr bwMode="auto">
          <a:xfrm>
            <a:off x="6716713" y="4278313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5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21590" name="Group 86"/>
          <p:cNvGrpSpPr/>
          <p:nvPr/>
        </p:nvGrpSpPr>
        <p:grpSpPr bwMode="auto">
          <a:xfrm>
            <a:off x="5173663" y="2947988"/>
            <a:ext cx="1892300" cy="1374775"/>
            <a:chOff x="2958" y="1392"/>
            <a:chExt cx="1192" cy="866"/>
          </a:xfrm>
        </p:grpSpPr>
        <p:sp>
          <p:nvSpPr>
            <p:cNvPr id="21591" name="Text Box 87"/>
            <p:cNvSpPr txBox="1">
              <a:spLocks noChangeArrowheads="1"/>
            </p:cNvSpPr>
            <p:nvPr/>
          </p:nvSpPr>
          <p:spPr bwMode="auto">
            <a:xfrm>
              <a:off x="3938" y="1970"/>
              <a:ext cx="212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4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5</a:t>
              </a:r>
              <a:endPara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6404" name="Freeform 88"/>
            <p:cNvSpPr/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1593" name="Text Box 89"/>
          <p:cNvSpPr txBox="1">
            <a:spLocks noChangeArrowheads="1"/>
          </p:cNvSpPr>
          <p:nvPr/>
        </p:nvSpPr>
        <p:spPr bwMode="auto">
          <a:xfrm>
            <a:off x="6732588" y="3862388"/>
            <a:ext cx="3365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9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594" name="Text Box 90"/>
          <p:cNvSpPr txBox="1">
            <a:spLocks noChangeArrowheads="1"/>
          </p:cNvSpPr>
          <p:nvPr/>
        </p:nvSpPr>
        <p:spPr bwMode="auto">
          <a:xfrm>
            <a:off x="468313" y="188913"/>
            <a:ext cx="355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将数从大到小输出</a:t>
            </a:r>
            <a:endParaRPr kumimoji="1" lang="zh-CN" altLang="en-US" sz="24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5137540" y="98453"/>
            <a:ext cx="3791423" cy="95410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小弟在自己房间打包，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r>
              <a:rPr lang="zh-CN" altLang="en-US" sz="2800" b="1" dirty="0">
                <a:solidFill>
                  <a:srgbClr val="7030A0"/>
                </a:solidFill>
              </a:rPr>
              <a:t>但是没搬到老大房间</a:t>
            </a:r>
            <a:endParaRPr lang="zh-CN" altLang="en-US" sz="2800" b="1" dirty="0">
              <a:solidFill>
                <a:srgbClr val="7030A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15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1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15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1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15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1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15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15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15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15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158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15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2158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15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215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6" grpId="0" animBg="1" autoUpdateAnimBg="0"/>
      <p:bldP spid="21507" grpId="0" animBg="1" autoUpdateAnimBg="0"/>
      <p:bldP spid="21508" grpId="0" animBg="1" autoUpdateAnimBg="0"/>
      <p:bldP spid="21553" grpId="0" autoUpdateAnimBg="0" build="p"/>
      <p:bldP spid="21554" grpId="0" autoUpdateAnimBg="0" build="p"/>
      <p:bldP spid="21569" grpId="0" autoUpdateAnimBg="0" build="p"/>
      <p:bldP spid="21570" grpId="0" autoUpdateAnimBg="0" build="p"/>
      <p:bldP spid="21574" grpId="0" advAuto="0" autoUpdateAnimBg="0" build="p"/>
      <p:bldP spid="21588" grpId="0" animBg="1" autoUpdateAnimBg="0"/>
      <p:bldP spid="21589" grpId="0" animBg="1" autoUpdateAnimBg="0"/>
      <p:bldP spid="21593" grpId="0" animBg="1" autoUpdateAnimBg="0"/>
      <p:bldP spid="9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ext Box 2" descr="信纸"/>
          <p:cNvSpPr txBox="1">
            <a:spLocks noChangeArrowheads="1"/>
          </p:cNvSpPr>
          <p:nvPr/>
        </p:nvSpPr>
        <p:spPr bwMode="auto">
          <a:xfrm>
            <a:off x="611188" y="692150"/>
            <a:ext cx="4441825" cy="59721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>
              <a:defRPr/>
            </a:pPr>
            <a:r>
              <a:rPr kumimoji="1" lang="en-US" altLang="zh-CN" sz="2400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void swap (int *p1, int *p2)</a:t>
            </a:r>
            <a:endParaRPr kumimoji="1" lang="en-US" altLang="zh-CN" sz="2400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   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int *p;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p = p1;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p1 = p2;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p2 = p;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void main ( )</a:t>
            </a:r>
            <a:endParaRPr kumimoji="1" lang="en-US" altLang="zh-CN" sz="240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   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int a, b;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int *p_1, *p_2;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scanf ("%d,%d", &amp;a, &amp;b);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p_1 = &amp;a;  p_2 = &amp;b;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if (a &lt; b)  </a:t>
            </a: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swap (p_1, p_2);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printf ("%d,%d", *p_1,*p_2);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>
              <a:defRPr/>
            </a:pPr>
            <a:r>
              <a:rPr kumimoji="1" lang="en-US" altLang="zh-CN" sz="240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2531" name="Text Box 3"/>
          <p:cNvSpPr txBox="1">
            <a:spLocks noChangeArrowheads="1"/>
          </p:cNvSpPr>
          <p:nvPr/>
        </p:nvSpPr>
        <p:spPr bwMode="auto">
          <a:xfrm>
            <a:off x="5724525" y="6021388"/>
            <a:ext cx="2009775" cy="4349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zh-CN" altLang="en-US" sz="20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运行结果：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5</a:t>
            </a:r>
            <a:r>
              <a:rPr kumimoji="1" lang="zh-CN" altLang="en-US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</a:t>
            </a:r>
            <a:r>
              <a:rPr kumimoji="1" lang="en-US" altLang="zh-CN" sz="20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9</a:t>
            </a:r>
            <a:endParaRPr kumimoji="1" lang="en-US" altLang="zh-CN" sz="2000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22532" name="Group 4"/>
          <p:cNvGrpSpPr/>
          <p:nvPr/>
        </p:nvGrpSpPr>
        <p:grpSpPr bwMode="auto">
          <a:xfrm>
            <a:off x="5264150" y="955675"/>
            <a:ext cx="2636838" cy="4625975"/>
            <a:chOff x="2879" y="554"/>
            <a:chExt cx="1661" cy="2914"/>
          </a:xfrm>
        </p:grpSpPr>
        <p:grpSp>
          <p:nvGrpSpPr>
            <p:cNvPr id="17456" name="Group 5"/>
            <p:cNvGrpSpPr/>
            <p:nvPr/>
          </p:nvGrpSpPr>
          <p:grpSpPr bwMode="auto">
            <a:xfrm>
              <a:off x="2879" y="554"/>
              <a:ext cx="1661" cy="2914"/>
              <a:chOff x="3144" y="806"/>
              <a:chExt cx="1661" cy="2914"/>
            </a:xfrm>
          </p:grpSpPr>
          <p:sp>
            <p:nvSpPr>
              <p:cNvPr id="17458" name="Freeform 6"/>
              <p:cNvSpPr/>
              <p:nvPr/>
            </p:nvSpPr>
            <p:spPr bwMode="auto">
              <a:xfrm>
                <a:off x="3582" y="3364"/>
                <a:ext cx="1211" cy="356"/>
              </a:xfrm>
              <a:custGeom>
                <a:avLst/>
                <a:gdLst>
                  <a:gd name="T0" fmla="*/ 0 w 1211"/>
                  <a:gd name="T1" fmla="*/ 127 h 456"/>
                  <a:gd name="T2" fmla="*/ 500 w 1211"/>
                  <a:gd name="T3" fmla="*/ 32 h 456"/>
                  <a:gd name="T4" fmla="*/ 1089 w 1211"/>
                  <a:gd name="T5" fmla="*/ 319 h 456"/>
                  <a:gd name="T6" fmla="*/ 1211 w 1211"/>
                  <a:gd name="T7" fmla="*/ 258 h 456"/>
                  <a:gd name="T8" fmla="*/ 0 60000 65536"/>
                  <a:gd name="T9" fmla="*/ 0 60000 65536"/>
                  <a:gd name="T10" fmla="*/ 0 60000 65536"/>
                  <a:gd name="T11" fmla="*/ 0 60000 65536"/>
                </a:gdLst>
                <a:ahLst/>
                <a:cxnLst>
                  <a:cxn ang="T8">
                    <a:pos x="T0" y="T1"/>
                  </a:cxn>
                  <a:cxn ang="T9">
                    <a:pos x="T2" y="T3"/>
                  </a:cxn>
                  <a:cxn ang="T10">
                    <a:pos x="T4" y="T5"/>
                  </a:cxn>
                  <a:cxn ang="T11">
                    <a:pos x="T6" y="T7"/>
                  </a:cxn>
                </a:cxnLst>
                <a:rect l="0" t="0" r="r" b="b"/>
                <a:pathLst>
                  <a:path w="1211" h="456">
                    <a:moveTo>
                      <a:pt x="0" y="163"/>
                    </a:moveTo>
                    <a:cubicBezTo>
                      <a:pt x="159" y="81"/>
                      <a:pt x="318" y="0"/>
                      <a:pt x="500" y="41"/>
                    </a:cubicBezTo>
                    <a:cubicBezTo>
                      <a:pt x="682" y="82"/>
                      <a:pt x="970" y="360"/>
                      <a:pt x="1089" y="408"/>
                    </a:cubicBezTo>
                    <a:cubicBezTo>
                      <a:pt x="1208" y="456"/>
                      <a:pt x="1191" y="345"/>
                      <a:pt x="1211" y="330"/>
                    </a:cubicBezTo>
                  </a:path>
                </a:pathLst>
              </a:custGeom>
              <a:noFill/>
              <a:ln w="9525" cap="flat" cmpd="sng">
                <a:solidFill>
                  <a:srgbClr val="000000"/>
                </a:solidFill>
                <a:prstDash val="solid"/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59" name="Freeform 7"/>
              <p:cNvSpPr/>
              <p:nvPr/>
            </p:nvSpPr>
            <p:spPr bwMode="auto">
              <a:xfrm>
                <a:off x="3583" y="3018"/>
                <a:ext cx="1212" cy="672"/>
              </a:xfrm>
              <a:custGeom>
                <a:avLst/>
                <a:gdLst>
                  <a:gd name="T0" fmla="*/ 12 w 1212"/>
                  <a:gd name="T1" fmla="*/ 0 h 672"/>
                  <a:gd name="T2" fmla="*/ 1212 w 1212"/>
                  <a:gd name="T3" fmla="*/ 0 h 672"/>
                  <a:gd name="T4" fmla="*/ 1212 w 1212"/>
                  <a:gd name="T5" fmla="*/ 624 h 672"/>
                  <a:gd name="T6" fmla="*/ 1140 w 1212"/>
                  <a:gd name="T7" fmla="*/ 672 h 672"/>
                  <a:gd name="T8" fmla="*/ 720 w 1212"/>
                  <a:gd name="T9" fmla="*/ 468 h 672"/>
                  <a:gd name="T10" fmla="*/ 540 w 1212"/>
                  <a:gd name="T11" fmla="*/ 384 h 672"/>
                  <a:gd name="T12" fmla="*/ 360 w 1212"/>
                  <a:gd name="T13" fmla="*/ 372 h 672"/>
                  <a:gd name="T14" fmla="*/ 216 w 1212"/>
                  <a:gd name="T15" fmla="*/ 408 h 672"/>
                  <a:gd name="T16" fmla="*/ 0 w 1212"/>
                  <a:gd name="T17" fmla="*/ 468 h 672"/>
                  <a:gd name="T18" fmla="*/ 12 w 1212"/>
                  <a:gd name="T19" fmla="*/ 0 h 672"/>
                  <a:gd name="T20" fmla="*/ 0 60000 65536"/>
                  <a:gd name="T21" fmla="*/ 0 60000 65536"/>
                  <a:gd name="T22" fmla="*/ 0 60000 65536"/>
                  <a:gd name="T23" fmla="*/ 0 60000 65536"/>
                  <a:gd name="T24" fmla="*/ 0 60000 65536"/>
                  <a:gd name="T25" fmla="*/ 0 60000 65536"/>
                  <a:gd name="T26" fmla="*/ 0 60000 65536"/>
                  <a:gd name="T27" fmla="*/ 0 60000 65536"/>
                  <a:gd name="T28" fmla="*/ 0 60000 65536"/>
                  <a:gd name="T29" fmla="*/ 0 60000 65536"/>
                </a:gdLst>
                <a:ahLst/>
                <a:cxnLst>
                  <a:cxn ang="T20">
                    <a:pos x="T0" y="T1"/>
                  </a:cxn>
                  <a:cxn ang="T21">
                    <a:pos x="T2" y="T3"/>
                  </a:cxn>
                  <a:cxn ang="T22">
                    <a:pos x="T4" y="T5"/>
                  </a:cxn>
                  <a:cxn ang="T23">
                    <a:pos x="T6" y="T7"/>
                  </a:cxn>
                  <a:cxn ang="T24">
                    <a:pos x="T8" y="T9"/>
                  </a:cxn>
                  <a:cxn ang="T25">
                    <a:pos x="T10" y="T11"/>
                  </a:cxn>
                  <a:cxn ang="T26">
                    <a:pos x="T12" y="T13"/>
                  </a:cxn>
                  <a:cxn ang="T27">
                    <a:pos x="T14" y="T15"/>
                  </a:cxn>
                  <a:cxn ang="T28">
                    <a:pos x="T16" y="T17"/>
                  </a:cxn>
                  <a:cxn ang="T29">
                    <a:pos x="T18" y="T19"/>
                  </a:cxn>
                </a:cxnLst>
                <a:rect l="0" t="0" r="r" b="b"/>
                <a:pathLst>
                  <a:path w="1212" h="672">
                    <a:moveTo>
                      <a:pt x="12" y="0"/>
                    </a:moveTo>
                    <a:lnTo>
                      <a:pt x="1212" y="0"/>
                    </a:lnTo>
                    <a:lnTo>
                      <a:pt x="1212" y="624"/>
                    </a:lnTo>
                    <a:lnTo>
                      <a:pt x="1140" y="672"/>
                    </a:lnTo>
                    <a:lnTo>
                      <a:pt x="720" y="468"/>
                    </a:lnTo>
                    <a:lnTo>
                      <a:pt x="540" y="384"/>
                    </a:lnTo>
                    <a:lnTo>
                      <a:pt x="360" y="372"/>
                    </a:lnTo>
                    <a:lnTo>
                      <a:pt x="216" y="408"/>
                    </a:lnTo>
                    <a:lnTo>
                      <a:pt x="0" y="468"/>
                    </a:lnTo>
                    <a:lnTo>
                      <a:pt x="12" y="0"/>
                    </a:lnTo>
                    <a:close/>
                  </a:path>
                </a:pathLst>
              </a:custGeom>
              <a:solidFill>
                <a:srgbClr val="CCFFFF"/>
              </a:solidFill>
              <a:ln w="38100" cmpd="sng">
                <a:solidFill>
                  <a:schemeClr val="tx1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0" name="Rectangle 8"/>
              <p:cNvSpPr>
                <a:spLocks noChangeArrowheads="1"/>
              </p:cNvSpPr>
              <p:nvPr/>
            </p:nvSpPr>
            <p:spPr bwMode="auto">
              <a:xfrm>
                <a:off x="3582" y="806"/>
                <a:ext cx="1211" cy="2212"/>
              </a:xfrm>
              <a:prstGeom prst="rect">
                <a:avLst/>
              </a:prstGeom>
              <a:solidFill>
                <a:srgbClr val="CCFFFF"/>
              </a:solidFill>
              <a:ln w="38100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endParaRPr kumimoji="1" lang="zh-CN" altLang="zh-CN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61" name="Line 9"/>
              <p:cNvSpPr>
                <a:spLocks noChangeShapeType="1"/>
              </p:cNvSpPr>
              <p:nvPr/>
            </p:nvSpPr>
            <p:spPr bwMode="auto">
              <a:xfrm>
                <a:off x="3594" y="1244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2" name="Line 10"/>
              <p:cNvSpPr>
                <a:spLocks noChangeShapeType="1"/>
              </p:cNvSpPr>
              <p:nvPr/>
            </p:nvSpPr>
            <p:spPr bwMode="auto">
              <a:xfrm>
                <a:off x="3594" y="1500"/>
                <a:ext cx="1211" cy="0"/>
              </a:xfrm>
              <a:prstGeom prst="line">
                <a:avLst/>
              </a:prstGeom>
              <a:noFill/>
              <a:ln w="9525">
                <a:solidFill>
                  <a:schemeClr val="bg2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3" name="Line 11"/>
              <p:cNvSpPr>
                <a:spLocks noChangeShapeType="1"/>
              </p:cNvSpPr>
              <p:nvPr/>
            </p:nvSpPr>
            <p:spPr bwMode="auto">
              <a:xfrm>
                <a:off x="3594" y="1733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4" name="Line 12"/>
              <p:cNvSpPr>
                <a:spLocks noChangeShapeType="1"/>
              </p:cNvSpPr>
              <p:nvPr/>
            </p:nvSpPr>
            <p:spPr bwMode="auto">
              <a:xfrm>
                <a:off x="3594" y="19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5" name="Line 13"/>
              <p:cNvSpPr>
                <a:spLocks noChangeShapeType="1"/>
              </p:cNvSpPr>
              <p:nvPr/>
            </p:nvSpPr>
            <p:spPr bwMode="auto">
              <a:xfrm>
                <a:off x="3582" y="2246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6" name="Line 14"/>
              <p:cNvSpPr>
                <a:spLocks noChangeShapeType="1"/>
              </p:cNvSpPr>
              <p:nvPr/>
            </p:nvSpPr>
            <p:spPr bwMode="auto">
              <a:xfrm>
                <a:off x="3594" y="2788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7" name="Line 15"/>
              <p:cNvSpPr>
                <a:spLocks noChangeShapeType="1"/>
              </p:cNvSpPr>
              <p:nvPr/>
            </p:nvSpPr>
            <p:spPr bwMode="auto">
              <a:xfrm>
                <a:off x="3582" y="3027"/>
                <a:ext cx="0" cy="456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8" name="Line 16"/>
              <p:cNvSpPr>
                <a:spLocks noChangeShapeType="1"/>
              </p:cNvSpPr>
              <p:nvPr/>
            </p:nvSpPr>
            <p:spPr bwMode="auto">
              <a:xfrm>
                <a:off x="4793" y="3027"/>
                <a:ext cx="1" cy="60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7469" name="Text Box 17"/>
              <p:cNvSpPr txBox="1">
                <a:spLocks noChangeArrowheads="1"/>
              </p:cNvSpPr>
              <p:nvPr/>
            </p:nvSpPr>
            <p:spPr bwMode="auto">
              <a:xfrm>
                <a:off x="4073" y="864"/>
                <a:ext cx="308" cy="33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>
                <a:lvl1pPr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b="1"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algn="ctr"/>
                <a:r>
                  <a:rPr kumimoji="1" lang="en-US" altLang="zh-CN" sz="2000" b="0">
                    <a:latin typeface="Times New Roman" panose="02020603050405020304" pitchFamily="18" charset="0"/>
                  </a:rPr>
                  <a:t>…...</a:t>
                </a:r>
                <a:endParaRPr kumimoji="1" lang="en-US" altLang="zh-CN" sz="2000" b="0">
                  <a:latin typeface="Times New Roman" panose="02020603050405020304" pitchFamily="18" charset="0"/>
                </a:endParaRPr>
              </a:p>
            </p:txBody>
          </p:sp>
          <p:sp>
            <p:nvSpPr>
              <p:cNvPr id="17470" name="Line 18"/>
              <p:cNvSpPr>
                <a:spLocks noChangeShapeType="1"/>
              </p:cNvSpPr>
              <p:nvPr/>
            </p:nvSpPr>
            <p:spPr bwMode="auto">
              <a:xfrm>
                <a:off x="3594" y="2510"/>
                <a:ext cx="1211" cy="0"/>
              </a:xfrm>
              <a:prstGeom prst="line">
                <a:avLst/>
              </a:prstGeom>
              <a:noFill/>
              <a:ln w="9525">
                <a:solidFill>
                  <a:srgbClr val="0000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47" name="Text Box 19"/>
              <p:cNvSpPr txBox="1">
                <a:spLocks noChangeArrowheads="1"/>
              </p:cNvSpPr>
              <p:nvPr/>
            </p:nvSpPr>
            <p:spPr bwMode="auto">
              <a:xfrm>
                <a:off x="3174" y="1134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2000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8" name="Text Box 20"/>
              <p:cNvSpPr txBox="1">
                <a:spLocks noChangeArrowheads="1"/>
              </p:cNvSpPr>
              <p:nvPr/>
            </p:nvSpPr>
            <p:spPr bwMode="auto">
              <a:xfrm>
                <a:off x="3175" y="2105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2008</a:t>
                </a:r>
                <a:endParaRPr kumimoji="1" lang="en-US" altLang="zh-CN" sz="20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49" name="Text Box 21"/>
              <p:cNvSpPr txBox="1">
                <a:spLocks noChangeArrowheads="1"/>
              </p:cNvSpPr>
              <p:nvPr/>
            </p:nvSpPr>
            <p:spPr bwMode="auto">
              <a:xfrm>
                <a:off x="3156" y="2372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200A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50" name="Text Box 22"/>
              <p:cNvSpPr txBox="1">
                <a:spLocks noChangeArrowheads="1"/>
              </p:cNvSpPr>
              <p:nvPr/>
            </p:nvSpPr>
            <p:spPr bwMode="auto">
              <a:xfrm>
                <a:off x="3174" y="1377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2002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51" name="Text Box 23"/>
              <p:cNvSpPr txBox="1">
                <a:spLocks noChangeArrowheads="1"/>
              </p:cNvSpPr>
              <p:nvPr/>
            </p:nvSpPr>
            <p:spPr bwMode="auto">
              <a:xfrm>
                <a:off x="3174" y="1620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2004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52" name="Text Box 24"/>
              <p:cNvSpPr txBox="1">
                <a:spLocks noChangeArrowheads="1"/>
              </p:cNvSpPr>
              <p:nvPr/>
            </p:nvSpPr>
            <p:spPr bwMode="auto">
              <a:xfrm>
                <a:off x="3174" y="1862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2006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grpSp>
            <p:nvGrpSpPr>
              <p:cNvPr id="17477" name="Group 25"/>
              <p:cNvGrpSpPr/>
              <p:nvPr/>
            </p:nvGrpSpPr>
            <p:grpSpPr bwMode="auto">
              <a:xfrm>
                <a:off x="3597" y="1380"/>
                <a:ext cx="60" cy="1548"/>
                <a:chOff x="3960" y="1560"/>
                <a:chExt cx="60" cy="1548"/>
              </a:xfrm>
            </p:grpSpPr>
            <p:sp>
              <p:nvSpPr>
                <p:cNvPr id="17492" name="Line 26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93" name="Line 27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94" name="Line 28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95" name="Line 29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96" name="Line 30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97" name="Line 31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98" name="Line 32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7478" name="Group 33"/>
              <p:cNvGrpSpPr/>
              <p:nvPr/>
            </p:nvGrpSpPr>
            <p:grpSpPr bwMode="auto">
              <a:xfrm>
                <a:off x="4725" y="1368"/>
                <a:ext cx="60" cy="1548"/>
                <a:chOff x="3960" y="1560"/>
                <a:chExt cx="60" cy="1548"/>
              </a:xfrm>
            </p:grpSpPr>
            <p:sp>
              <p:nvSpPr>
                <p:cNvPr id="17485" name="Line 34"/>
                <p:cNvSpPr>
                  <a:spLocks noChangeShapeType="1"/>
                </p:cNvSpPr>
                <p:nvPr/>
              </p:nvSpPr>
              <p:spPr bwMode="auto">
                <a:xfrm>
                  <a:off x="3960" y="156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86" name="Line 35"/>
                <p:cNvSpPr>
                  <a:spLocks noChangeShapeType="1"/>
                </p:cNvSpPr>
                <p:nvPr/>
              </p:nvSpPr>
              <p:spPr bwMode="auto">
                <a:xfrm>
                  <a:off x="3960" y="2076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87" name="Line 36"/>
                <p:cNvSpPr>
                  <a:spLocks noChangeShapeType="1"/>
                </p:cNvSpPr>
                <p:nvPr/>
              </p:nvSpPr>
              <p:spPr bwMode="auto">
                <a:xfrm>
                  <a:off x="3960" y="2334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88" name="Line 37"/>
                <p:cNvSpPr>
                  <a:spLocks noChangeShapeType="1"/>
                </p:cNvSpPr>
                <p:nvPr/>
              </p:nvSpPr>
              <p:spPr bwMode="auto">
                <a:xfrm>
                  <a:off x="3960" y="2592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89" name="Line 38"/>
                <p:cNvSpPr>
                  <a:spLocks noChangeShapeType="1"/>
                </p:cNvSpPr>
                <p:nvPr/>
              </p:nvSpPr>
              <p:spPr bwMode="auto">
                <a:xfrm>
                  <a:off x="3960" y="2850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90" name="Line 39"/>
                <p:cNvSpPr>
                  <a:spLocks noChangeShapeType="1"/>
                </p:cNvSpPr>
                <p:nvPr/>
              </p:nvSpPr>
              <p:spPr bwMode="auto">
                <a:xfrm>
                  <a:off x="3960" y="310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  <p:sp>
              <p:nvSpPr>
                <p:cNvPr id="17491" name="Line 40"/>
                <p:cNvSpPr>
                  <a:spLocks noChangeShapeType="1"/>
                </p:cNvSpPr>
                <p:nvPr/>
              </p:nvSpPr>
              <p:spPr bwMode="auto">
                <a:xfrm>
                  <a:off x="3960" y="1818"/>
                  <a:ext cx="6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lIns="90000" tIns="46800" rIns="90000" bIns="46800" anchor="ctr">
                  <a:spAutoFit/>
                </a:bodyPr>
                <a:lstStyle/>
                <a:p>
                  <a:endParaRPr lang="zh-CN" altLang="en-US"/>
                </a:p>
              </p:txBody>
            </p:sp>
          </p:grpSp>
          <p:sp>
            <p:nvSpPr>
              <p:cNvPr id="17479" name="Line 41"/>
              <p:cNvSpPr>
                <a:spLocks noChangeShapeType="1"/>
              </p:cNvSpPr>
              <p:nvPr/>
            </p:nvSpPr>
            <p:spPr bwMode="auto">
              <a:xfrm>
                <a:off x="3588" y="3252"/>
                <a:ext cx="1200" cy="0"/>
              </a:xfrm>
              <a:prstGeom prst="line">
                <a:avLst/>
              </a:prstGeom>
              <a:noFill/>
              <a:ln w="635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80" name="Line 42"/>
              <p:cNvSpPr>
                <a:spLocks noChangeShapeType="1"/>
              </p:cNvSpPr>
              <p:nvPr/>
            </p:nvSpPr>
            <p:spPr bwMode="auto">
              <a:xfrm flipV="1">
                <a:off x="3588" y="3144"/>
                <a:ext cx="60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17481" name="Line 43"/>
              <p:cNvSpPr>
                <a:spLocks noChangeShapeType="1"/>
              </p:cNvSpPr>
              <p:nvPr/>
            </p:nvSpPr>
            <p:spPr bwMode="auto">
              <a:xfrm flipH="1" flipV="1">
                <a:off x="4740" y="3132"/>
                <a:ext cx="48" cy="1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lIns="90000" tIns="46800" rIns="90000" bIns="46800" anchor="ctr">
                <a:spAutoFit/>
              </a:bodyPr>
              <a:lstStyle/>
              <a:p>
                <a:endParaRPr lang="zh-CN" altLang="en-US"/>
              </a:p>
            </p:txBody>
          </p:sp>
          <p:sp>
            <p:nvSpPr>
              <p:cNvPr id="22572" name="Text Box 44"/>
              <p:cNvSpPr txBox="1">
                <a:spLocks noChangeArrowheads="1"/>
              </p:cNvSpPr>
              <p:nvPr/>
            </p:nvSpPr>
            <p:spPr bwMode="auto">
              <a:xfrm>
                <a:off x="3144" y="2660"/>
                <a:ext cx="47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200C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73" name="Text Box 45"/>
              <p:cNvSpPr txBox="1">
                <a:spLocks noChangeArrowheads="1"/>
              </p:cNvSpPr>
              <p:nvPr/>
            </p:nvSpPr>
            <p:spPr bwMode="auto">
              <a:xfrm>
                <a:off x="3149" y="2900"/>
                <a:ext cx="463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200E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  <p:sp>
            <p:nvSpPr>
              <p:cNvPr id="22574" name="Text Box 46"/>
              <p:cNvSpPr txBox="1">
                <a:spLocks noChangeArrowheads="1"/>
              </p:cNvSpPr>
              <p:nvPr/>
            </p:nvSpPr>
            <p:spPr bwMode="auto">
              <a:xfrm>
                <a:off x="3174" y="3128"/>
                <a:ext cx="43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2010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17457" name="Text Box 47"/>
            <p:cNvSpPr txBox="1">
              <a:spLocks noChangeArrowheads="1"/>
            </p:cNvSpPr>
            <p:nvPr/>
          </p:nvSpPr>
          <p:spPr bwMode="auto">
            <a:xfrm>
              <a:off x="3819" y="2993"/>
              <a:ext cx="308" cy="17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>
              <a:spAutoFit/>
            </a:bodyPr>
            <a:lstStyle>
              <a:lvl1pPr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/>
              <a:r>
                <a:rPr kumimoji="1" lang="en-US" altLang="zh-CN" sz="2000" b="0">
                  <a:latin typeface="Times New Roman" panose="02020603050405020304" pitchFamily="18" charset="0"/>
                </a:rPr>
                <a:t>...</a:t>
              </a:r>
              <a:endParaRPr kumimoji="1" lang="en-US" altLang="zh-CN" sz="2000" b="0">
                <a:latin typeface="Times New Roman" panose="02020603050405020304" pitchFamily="18" charset="0"/>
              </a:endParaRPr>
            </a:p>
          </p:txBody>
        </p:sp>
      </p:grpSp>
      <p:sp>
        <p:nvSpPr>
          <p:cNvPr id="22576" name="Text Box 48"/>
          <p:cNvSpPr txBox="1">
            <a:spLocks noChangeArrowheads="1"/>
          </p:cNvSpPr>
          <p:nvPr/>
        </p:nvSpPr>
        <p:spPr bwMode="auto">
          <a:xfrm>
            <a:off x="6748463" y="167957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2577" name="Text Box 49"/>
          <p:cNvSpPr txBox="1">
            <a:spLocks noChangeArrowheads="1"/>
          </p:cNvSpPr>
          <p:nvPr/>
        </p:nvSpPr>
        <p:spPr bwMode="auto">
          <a:xfrm>
            <a:off x="6767513" y="2041525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9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22578" name="Group 50"/>
          <p:cNvGrpSpPr/>
          <p:nvPr/>
        </p:nvGrpSpPr>
        <p:grpSpPr bwMode="auto">
          <a:xfrm>
            <a:off x="6375400" y="1198563"/>
            <a:ext cx="2608263" cy="1841500"/>
            <a:chOff x="3844" y="959"/>
            <a:chExt cx="1643" cy="1160"/>
          </a:xfrm>
        </p:grpSpPr>
        <p:grpSp>
          <p:nvGrpSpPr>
            <p:cNvPr id="17443" name="Group 51"/>
            <p:cNvGrpSpPr/>
            <p:nvPr/>
          </p:nvGrpSpPr>
          <p:grpSpPr bwMode="auto">
            <a:xfrm>
              <a:off x="4783" y="1125"/>
              <a:ext cx="700" cy="250"/>
              <a:chOff x="4402" y="1437"/>
              <a:chExt cx="700" cy="250"/>
            </a:xfrm>
          </p:grpSpPr>
          <p:sp>
            <p:nvSpPr>
              <p:cNvPr id="17454" name="Line 52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1" name="Text Box 53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5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整型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a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17444" name="Group 54"/>
            <p:cNvGrpSpPr/>
            <p:nvPr/>
          </p:nvGrpSpPr>
          <p:grpSpPr bwMode="auto">
            <a:xfrm>
              <a:off x="4783" y="1365"/>
              <a:ext cx="704" cy="250"/>
              <a:chOff x="4426" y="1917"/>
              <a:chExt cx="704" cy="250"/>
            </a:xfrm>
          </p:grpSpPr>
          <p:sp>
            <p:nvSpPr>
              <p:cNvPr id="17452" name="Line 55"/>
              <p:cNvSpPr>
                <a:spLocks noChangeShapeType="1"/>
              </p:cNvSpPr>
              <p:nvPr/>
            </p:nvSpPr>
            <p:spPr bwMode="auto">
              <a:xfrm flipH="1">
                <a:off x="4426" y="204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4" name="Text Box 56"/>
              <p:cNvSpPr txBox="1">
                <a:spLocks noChangeArrowheads="1"/>
              </p:cNvSpPr>
              <p:nvPr/>
            </p:nvSpPr>
            <p:spPr bwMode="auto">
              <a:xfrm>
                <a:off x="4523" y="1917"/>
                <a:ext cx="60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  </a:t>
                </a:r>
                <a:r>
                  <a:rPr kumimoji="1" lang="zh-CN" altLang="en-US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整型</a:t>
                </a: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b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  <p:sp>
          <p:nvSpPr>
            <p:cNvPr id="22585" name="Text Box 57"/>
            <p:cNvSpPr txBox="1">
              <a:spLocks noChangeArrowheads="1"/>
            </p:cNvSpPr>
            <p:nvPr/>
          </p:nvSpPr>
          <p:spPr bwMode="auto">
            <a:xfrm>
              <a:off x="3844" y="959"/>
              <a:ext cx="6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(main)</a:t>
              </a:r>
              <a:endParaRPr kumimoji="1" lang="en-US" altLang="zh-CN" sz="2400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grpSp>
          <p:nvGrpSpPr>
            <p:cNvPr id="17446" name="Group 58"/>
            <p:cNvGrpSpPr/>
            <p:nvPr/>
          </p:nvGrpSpPr>
          <p:grpSpPr bwMode="auto">
            <a:xfrm>
              <a:off x="4783" y="1605"/>
              <a:ext cx="547" cy="250"/>
              <a:chOff x="4402" y="1437"/>
              <a:chExt cx="547" cy="250"/>
            </a:xfrm>
          </p:grpSpPr>
          <p:sp>
            <p:nvSpPr>
              <p:cNvPr id="17450" name="Line 59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88" name="Text Box 60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3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p_1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17447" name="Group 61"/>
            <p:cNvGrpSpPr/>
            <p:nvPr/>
          </p:nvGrpSpPr>
          <p:grpSpPr bwMode="auto">
            <a:xfrm>
              <a:off x="4795" y="1869"/>
              <a:ext cx="547" cy="250"/>
              <a:chOff x="4402" y="1437"/>
              <a:chExt cx="547" cy="250"/>
            </a:xfrm>
          </p:grpSpPr>
          <p:sp>
            <p:nvSpPr>
              <p:cNvPr id="17448" name="Line 62"/>
              <p:cNvSpPr>
                <a:spLocks noChangeShapeType="1"/>
              </p:cNvSpPr>
              <p:nvPr/>
            </p:nvSpPr>
            <p:spPr bwMode="auto">
              <a:xfrm flipH="1">
                <a:off x="4402" y="1560"/>
                <a:ext cx="22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2591" name="Text Box 63"/>
              <p:cNvSpPr txBox="1">
                <a:spLocks noChangeArrowheads="1"/>
              </p:cNvSpPr>
              <p:nvPr/>
            </p:nvSpPr>
            <p:spPr bwMode="auto">
              <a:xfrm>
                <a:off x="4584" y="1437"/>
                <a:ext cx="3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 type="none" w="lg" len="lg"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1" hangingPunct="1">
                  <a:defRPr/>
                </a:pPr>
                <a:r>
                  <a: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p_2</a:t>
                </a:r>
                <a:endParaRPr kumimoji="1" lang="en-US" altLang="zh-CN" sz="2000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</p:grpSp>
      <p:sp>
        <p:nvSpPr>
          <p:cNvPr id="22592" name="Text Box 64"/>
          <p:cNvSpPr txBox="1">
            <a:spLocks noChangeArrowheads="1"/>
          </p:cNvSpPr>
          <p:nvPr/>
        </p:nvSpPr>
        <p:spPr bwMode="auto">
          <a:xfrm>
            <a:off x="6500813" y="242252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2000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2593" name="Text Box 65"/>
          <p:cNvSpPr txBox="1">
            <a:spLocks noChangeArrowheads="1"/>
          </p:cNvSpPr>
          <p:nvPr/>
        </p:nvSpPr>
        <p:spPr bwMode="auto">
          <a:xfrm>
            <a:off x="6500813" y="2822575"/>
            <a:ext cx="79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2002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22594" name="Group 66"/>
          <p:cNvGrpSpPr/>
          <p:nvPr/>
        </p:nvGrpSpPr>
        <p:grpSpPr bwMode="auto">
          <a:xfrm>
            <a:off x="5159375" y="2724150"/>
            <a:ext cx="2120900" cy="1374775"/>
            <a:chOff x="2958" y="1392"/>
            <a:chExt cx="1336" cy="866"/>
          </a:xfrm>
        </p:grpSpPr>
        <p:sp>
          <p:nvSpPr>
            <p:cNvPr id="22595" name="Text Box 67"/>
            <p:cNvSpPr txBox="1">
              <a:spLocks noChangeArrowheads="1"/>
            </p:cNvSpPr>
            <p:nvPr/>
          </p:nvSpPr>
          <p:spPr bwMode="auto">
            <a:xfrm>
              <a:off x="3794" y="1970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400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2000</a:t>
              </a:r>
              <a:endPara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442" name="Freeform 68"/>
            <p:cNvSpPr/>
            <p:nvPr/>
          </p:nvSpPr>
          <p:spPr bwMode="auto">
            <a:xfrm>
              <a:off x="2958" y="1392"/>
              <a:ext cx="150" cy="744"/>
            </a:xfrm>
            <a:custGeom>
              <a:avLst/>
              <a:gdLst>
                <a:gd name="T0" fmla="*/ 114 w 150"/>
                <a:gd name="T1" fmla="*/ 0 h 744"/>
                <a:gd name="T2" fmla="*/ 6 w 150"/>
                <a:gd name="T3" fmla="*/ 312 h 744"/>
                <a:gd name="T4" fmla="*/ 150 w 150"/>
                <a:gd name="T5" fmla="*/ 744 h 744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50" h="744">
                  <a:moveTo>
                    <a:pt x="114" y="0"/>
                  </a:moveTo>
                  <a:cubicBezTo>
                    <a:pt x="57" y="94"/>
                    <a:pt x="0" y="188"/>
                    <a:pt x="6" y="312"/>
                  </a:cubicBezTo>
                  <a:cubicBezTo>
                    <a:pt x="12" y="436"/>
                    <a:pt x="128" y="672"/>
                    <a:pt x="150" y="744"/>
                  </a:cubicBezTo>
                </a:path>
              </a:pathLst>
            </a:custGeom>
            <a:noFill/>
            <a:ln w="38100" cap="flat" cmpd="sng">
              <a:solidFill>
                <a:srgbClr val="339966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grpSp>
        <p:nvGrpSpPr>
          <p:cNvPr id="22597" name="Group 69"/>
          <p:cNvGrpSpPr/>
          <p:nvPr/>
        </p:nvGrpSpPr>
        <p:grpSpPr bwMode="auto">
          <a:xfrm>
            <a:off x="5108575" y="3067050"/>
            <a:ext cx="2152650" cy="1431925"/>
            <a:chOff x="2926" y="1632"/>
            <a:chExt cx="1356" cy="902"/>
          </a:xfrm>
        </p:grpSpPr>
        <p:sp>
          <p:nvSpPr>
            <p:cNvPr id="22598" name="Text Box 70"/>
            <p:cNvSpPr txBox="1">
              <a:spLocks noChangeArrowheads="1"/>
            </p:cNvSpPr>
            <p:nvPr/>
          </p:nvSpPr>
          <p:spPr bwMode="auto">
            <a:xfrm>
              <a:off x="3782" y="2246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2002</a:t>
              </a:r>
              <a:endPara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17440" name="Freeform 71"/>
            <p:cNvSpPr/>
            <p:nvPr/>
          </p:nvSpPr>
          <p:spPr bwMode="auto">
            <a:xfrm>
              <a:off x="2926" y="1632"/>
              <a:ext cx="182" cy="756"/>
            </a:xfrm>
            <a:custGeom>
              <a:avLst/>
              <a:gdLst>
                <a:gd name="T0" fmla="*/ 182 w 182"/>
                <a:gd name="T1" fmla="*/ 0 h 756"/>
                <a:gd name="T2" fmla="*/ 2 w 182"/>
                <a:gd name="T3" fmla="*/ 468 h 756"/>
                <a:gd name="T4" fmla="*/ 170 w 182"/>
                <a:gd name="T5" fmla="*/ 756 h 756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182" h="756">
                  <a:moveTo>
                    <a:pt x="182" y="0"/>
                  </a:moveTo>
                  <a:cubicBezTo>
                    <a:pt x="93" y="171"/>
                    <a:pt x="4" y="342"/>
                    <a:pt x="2" y="468"/>
                  </a:cubicBezTo>
                  <a:cubicBezTo>
                    <a:pt x="0" y="594"/>
                    <a:pt x="142" y="710"/>
                    <a:pt x="170" y="756"/>
                  </a:cubicBezTo>
                </a:path>
              </a:pathLst>
            </a:custGeom>
            <a:noFill/>
            <a:ln w="38100" cap="flat" cmpd="sng">
              <a:solidFill>
                <a:schemeClr val="accent2"/>
              </a:solidFill>
              <a:prstDash val="solid"/>
              <a:round/>
              <a:headEnd type="none" w="lg" len="lg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bg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</p:grpSp>
      <p:sp>
        <p:nvSpPr>
          <p:cNvPr id="22600" name="Text Box 72"/>
          <p:cNvSpPr txBox="1">
            <a:spLocks noChangeArrowheads="1"/>
          </p:cNvSpPr>
          <p:nvPr/>
        </p:nvSpPr>
        <p:spPr bwMode="auto">
          <a:xfrm>
            <a:off x="4249738" y="3192463"/>
            <a:ext cx="9017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339966"/>
                </a:solidFill>
                <a:miter lim="800000"/>
                <a:headEnd type="none" w="lg" len="lg"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en-US" altLang="zh-CN" sz="20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COPY</a:t>
            </a:r>
            <a:endParaRPr kumimoji="1" lang="en-US" altLang="zh-CN" sz="2000">
              <a:solidFill>
                <a:srgbClr val="0000FF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22601" name="Group 73"/>
          <p:cNvGrpSpPr/>
          <p:nvPr/>
        </p:nvGrpSpPr>
        <p:grpSpPr bwMode="auto">
          <a:xfrm>
            <a:off x="6392863" y="3255963"/>
            <a:ext cx="2744787" cy="1662112"/>
            <a:chOff x="3590" y="2003"/>
            <a:chExt cx="1729" cy="1047"/>
          </a:xfrm>
        </p:grpSpPr>
        <p:grpSp>
          <p:nvGrpSpPr>
            <p:cNvPr id="17427" name="Group 74"/>
            <p:cNvGrpSpPr/>
            <p:nvPr/>
          </p:nvGrpSpPr>
          <p:grpSpPr bwMode="auto">
            <a:xfrm>
              <a:off x="3590" y="2003"/>
              <a:ext cx="1729" cy="884"/>
              <a:chOff x="3855" y="2255"/>
              <a:chExt cx="1729" cy="884"/>
            </a:xfrm>
          </p:grpSpPr>
          <p:sp>
            <p:nvSpPr>
              <p:cNvPr id="22603" name="Text Box 75"/>
              <p:cNvSpPr txBox="1">
                <a:spLocks noChangeArrowheads="1"/>
              </p:cNvSpPr>
              <p:nvPr/>
            </p:nvSpPr>
            <p:spPr bwMode="auto">
              <a:xfrm>
                <a:off x="3855" y="2255"/>
                <a:ext cx="661" cy="28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>
                <a:spAutoFit/>
              </a:bodyPr>
              <a:lstStyle/>
              <a:p>
                <a:pPr algn="ctr">
                  <a:defRPr/>
                </a:pPr>
                <a:r>
                  <a:rPr kumimoji="1" lang="en-US" altLang="zh-CN" sz="2400">
                    <a:solidFill>
                      <a:srgbClr val="3366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(swap)</a:t>
                </a:r>
                <a:endParaRPr kumimoji="1" lang="en-US" altLang="zh-CN" sz="2400">
                  <a:solidFill>
                    <a:srgbClr val="3366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grpSp>
            <p:nvGrpSpPr>
              <p:cNvPr id="17430" name="Group 76"/>
              <p:cNvGrpSpPr/>
              <p:nvPr/>
            </p:nvGrpSpPr>
            <p:grpSpPr bwMode="auto">
              <a:xfrm>
                <a:off x="4795" y="2397"/>
                <a:ext cx="789" cy="250"/>
                <a:chOff x="4402" y="1437"/>
                <a:chExt cx="789" cy="250"/>
              </a:xfrm>
            </p:grpSpPr>
            <p:sp>
              <p:nvSpPr>
                <p:cNvPr id="17437" name="Line 77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06" name="Text Box 78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60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zh-CN" altLang="zh-CN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anose="02010609030101010101" pitchFamily="49" charset="-122"/>
                    </a:rPr>
                    <a:t>指针</a:t>
                  </a:r>
                  <a:r>
                    <a:rPr kumimoji="1" lang="en-US" altLang="zh-CN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anose="02010609030101010101" pitchFamily="49" charset="-122"/>
                    </a:rPr>
                    <a:t>p1</a:t>
                  </a:r>
                  <a:endPara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endParaRPr>
                </a:p>
              </p:txBody>
            </p:sp>
          </p:grpSp>
          <p:grpSp>
            <p:nvGrpSpPr>
              <p:cNvPr id="17431" name="Group 79"/>
              <p:cNvGrpSpPr/>
              <p:nvPr/>
            </p:nvGrpSpPr>
            <p:grpSpPr bwMode="auto">
              <a:xfrm>
                <a:off x="4795" y="2637"/>
                <a:ext cx="789" cy="250"/>
                <a:chOff x="4402" y="1437"/>
                <a:chExt cx="789" cy="250"/>
              </a:xfrm>
            </p:grpSpPr>
            <p:sp>
              <p:nvSpPr>
                <p:cNvPr id="17435" name="Line 80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09" name="Text Box 81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60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zh-CN" alt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anose="02010609030101010101" pitchFamily="49" charset="-122"/>
                    </a:rPr>
                    <a:t>指针</a:t>
                  </a:r>
                  <a:r>
                    <a:rPr kumimoji="1" lang="en-US" altLang="zh-CN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anose="02010609030101010101" pitchFamily="49" charset="-122"/>
                    </a:rPr>
                    <a:t>p2</a:t>
                  </a:r>
                  <a:endPara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endParaRPr>
                </a:p>
              </p:txBody>
            </p:sp>
          </p:grpSp>
          <p:grpSp>
            <p:nvGrpSpPr>
              <p:cNvPr id="17432" name="Group 82"/>
              <p:cNvGrpSpPr/>
              <p:nvPr/>
            </p:nvGrpSpPr>
            <p:grpSpPr bwMode="auto">
              <a:xfrm>
                <a:off x="4795" y="2889"/>
                <a:ext cx="709" cy="250"/>
                <a:chOff x="4402" y="1437"/>
                <a:chExt cx="709" cy="250"/>
              </a:xfrm>
            </p:grpSpPr>
            <p:sp>
              <p:nvSpPr>
                <p:cNvPr id="17433" name="Line 83"/>
                <p:cNvSpPr>
                  <a:spLocks noChangeShapeType="1"/>
                </p:cNvSpPr>
                <p:nvPr/>
              </p:nvSpPr>
              <p:spPr bwMode="auto">
                <a:xfrm flipH="1">
                  <a:off x="4402" y="1560"/>
                  <a:ext cx="228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 type="none" w="lg" len="lg"/>
                  <a:tailEnd type="stealth" w="lg" len="lg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2612" name="Text Box 84"/>
                <p:cNvSpPr txBox="1">
                  <a:spLocks noChangeArrowheads="1"/>
                </p:cNvSpPr>
                <p:nvPr/>
              </p:nvSpPr>
              <p:spPr bwMode="auto">
                <a:xfrm>
                  <a:off x="4584" y="1437"/>
                  <a:ext cx="52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 type="none" w="lg" len="lg"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1" hangingPunct="1">
                    <a:defRPr/>
                  </a:pPr>
                  <a:r>
                    <a:rPr kumimoji="1" lang="zh-CN" altLang="en-US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anose="02010609030101010101" pitchFamily="49" charset="-122"/>
                    </a:rPr>
                    <a:t>指针</a:t>
                  </a:r>
                  <a:r>
                    <a:rPr kumimoji="1" lang="en-US" altLang="zh-CN" sz="2000"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楷体_GB2312" panose="02010609030101010101" pitchFamily="49" charset="-122"/>
                    </a:rPr>
                    <a:t>p</a:t>
                  </a:r>
                  <a:endParaRPr kumimoji="1" lang="en-US" altLang="zh-CN" sz="2000"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endParaRPr>
                </a:p>
              </p:txBody>
            </p:sp>
          </p:grpSp>
        </p:grpSp>
        <p:sp>
          <p:nvSpPr>
            <p:cNvPr id="22613" name="Text Box 85"/>
            <p:cNvSpPr txBox="1">
              <a:spLocks noChangeArrowheads="1"/>
            </p:cNvSpPr>
            <p:nvPr/>
          </p:nvSpPr>
          <p:spPr bwMode="auto">
            <a:xfrm>
              <a:off x="3658" y="2762"/>
              <a:ext cx="5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>
              <a:spAutoFit/>
            </a:bodyPr>
            <a:lstStyle/>
            <a:p>
              <a:pPr algn="ctr">
                <a:defRPr/>
              </a:pPr>
              <a:r>
                <a:rPr kumimoji="1" lang="en-US" altLang="zh-CN" sz="2400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****</a:t>
              </a:r>
              <a:endPara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22614" name="Text Box 86"/>
          <p:cNvSpPr txBox="1">
            <a:spLocks noChangeArrowheads="1"/>
          </p:cNvSpPr>
          <p:nvPr/>
        </p:nvSpPr>
        <p:spPr bwMode="auto">
          <a:xfrm>
            <a:off x="6500813" y="4441825"/>
            <a:ext cx="7937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2000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2615" name="AutoShape 87"/>
          <p:cNvSpPr>
            <a:spLocks noChangeArrowheads="1"/>
          </p:cNvSpPr>
          <p:nvPr/>
        </p:nvSpPr>
        <p:spPr bwMode="auto">
          <a:xfrm>
            <a:off x="2335213" y="1484313"/>
            <a:ext cx="2401887" cy="1155700"/>
          </a:xfrm>
          <a:prstGeom prst="irregularSeal1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  <a:headEnd type="none" w="lg" len="lg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eaLnBrk="1" hangingPunct="1">
              <a:defRPr/>
            </a:pPr>
            <a:r>
              <a:rPr kumimoji="1" lang="zh-CN" alt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地址传递</a:t>
            </a:r>
            <a:endParaRPr kumimoji="1" lang="zh-CN" altLang="en-US" sz="240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2616" name="Text Box 88"/>
          <p:cNvSpPr txBox="1">
            <a:spLocks noChangeArrowheads="1"/>
          </p:cNvSpPr>
          <p:nvPr/>
        </p:nvSpPr>
        <p:spPr bwMode="auto">
          <a:xfrm>
            <a:off x="6502400" y="4033838"/>
            <a:ext cx="7937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0000FF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2000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2617" name="Text Box 89"/>
          <p:cNvSpPr txBox="1">
            <a:spLocks noChangeArrowheads="1"/>
          </p:cNvSpPr>
          <p:nvPr/>
        </p:nvSpPr>
        <p:spPr bwMode="auto">
          <a:xfrm>
            <a:off x="6516688" y="3644900"/>
            <a:ext cx="79375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algn="ctr">
              <a:defRPr/>
            </a:pPr>
            <a:r>
              <a:rPr kumimoji="1" lang="en-US" altLang="zh-CN" sz="240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2002</a:t>
            </a:r>
            <a:endParaRPr kumimoji="1" lang="en-US" altLang="zh-CN" sz="2400">
              <a:solidFill>
                <a:srgbClr val="0000FF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2618" name="Text Box 90"/>
          <p:cNvSpPr txBox="1">
            <a:spLocks noChangeArrowheads="1"/>
          </p:cNvSpPr>
          <p:nvPr/>
        </p:nvSpPr>
        <p:spPr bwMode="auto">
          <a:xfrm>
            <a:off x="468313" y="188913"/>
            <a:ext cx="35544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1" hangingPunct="1">
              <a:defRPr/>
            </a:pPr>
            <a:r>
              <a:rPr kumimoji="1" lang="en-US" altLang="zh-CN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】</a:t>
            </a:r>
            <a:r>
              <a:rPr kumimoji="1" lang="zh-CN" altLang="en-US" sz="2400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将数从大到小输出</a:t>
            </a:r>
            <a:endParaRPr kumimoji="1" lang="zh-CN" altLang="en-US" sz="2400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91" name="文本框 90"/>
          <p:cNvSpPr txBox="1"/>
          <p:nvPr/>
        </p:nvSpPr>
        <p:spPr>
          <a:xfrm>
            <a:off x="4219258" y="65087"/>
            <a:ext cx="4873450" cy="138499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7030A0"/>
                </a:solidFill>
              </a:rPr>
              <a:t>小弟新开了房间换东西，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r>
              <a:rPr lang="zh-CN" altLang="en-US" sz="2800" b="1" dirty="0">
                <a:solidFill>
                  <a:srgbClr val="7030A0"/>
                </a:solidFill>
              </a:rPr>
              <a:t>只是把三把钥匙倒了手</a:t>
            </a:r>
            <a:endParaRPr lang="en-US" altLang="zh-CN" sz="2800" b="1" dirty="0">
              <a:solidFill>
                <a:srgbClr val="7030A0"/>
              </a:solidFill>
            </a:endParaRPr>
          </a:p>
          <a:p>
            <a:r>
              <a:rPr lang="zh-CN" altLang="en-US" sz="2800" b="1" dirty="0">
                <a:solidFill>
                  <a:srgbClr val="FF0000"/>
                </a:solidFill>
              </a:rPr>
              <a:t>没干活！（没有间接访问！）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5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25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25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257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25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25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259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26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25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25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260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3000"/>
                            </p:stCondLst>
                            <p:childTnLst>
                              <p:par>
                                <p:cTn id="54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26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26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226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25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226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2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3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animBg="1" autoUpdateAnimBg="0"/>
      <p:bldP spid="22531" grpId="0" animBg="1" autoUpdateAnimBg="0"/>
      <p:bldP spid="22576" grpId="0" autoUpdateAnimBg="0" build="p"/>
      <p:bldP spid="22577" grpId="0" autoUpdateAnimBg="0" build="p"/>
      <p:bldP spid="22592" grpId="0" autoUpdateAnimBg="0" build="p"/>
      <p:bldP spid="22593" grpId="0" autoUpdateAnimBg="0" build="p"/>
      <p:bldP spid="22600" grpId="0" advAuto="0" autoUpdateAnimBg="0" build="p"/>
      <p:bldP spid="22614" grpId="0" animBg="1" autoUpdateAnimBg="0"/>
      <p:bldP spid="22615" grpId="0" animBg="1" autoUpdateAnimBg="0"/>
      <p:bldP spid="22616" grpId="0" animBg="1" autoUpdateAnimBg="0"/>
      <p:bldP spid="22617" grpId="0" animBg="1" autoUpdateAnimBg="0"/>
      <p:bldP spid="91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424863" cy="8016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8470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返回值类型符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函数名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类型符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形参名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, … … , 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类型符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形参名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函数体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024063" y="2667000"/>
            <a:ext cx="4659312" cy="528638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、指针作为函数的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</a:rPr>
              <a:t>形式参数</a:t>
            </a:r>
            <a:endParaRPr lang="zh-CN" altLang="en-US" sz="2800" b="1">
              <a:solidFill>
                <a:srgbClr val="FF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024063" y="3581400"/>
            <a:ext cx="4876656" cy="52322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*2</a:t>
            </a:r>
            <a:r>
              <a:rPr lang="zh-CN" altLang="en-US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、指针作为函数的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</a:rPr>
              <a:t>返回值</a:t>
            </a:r>
            <a:r>
              <a:rPr lang="zh-CN" altLang="en-US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  </a:t>
            </a:r>
            <a:endParaRPr lang="zh-CN" altLang="en-US" sz="2800" b="1" dirty="0">
              <a:solidFill>
                <a:srgbClr val="00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039938" y="4541838"/>
            <a:ext cx="4881465" cy="52322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*3</a:t>
            </a:r>
            <a:r>
              <a:rPr lang="zh-CN" altLang="en-US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</a:rPr>
              <a:t>指向函数</a:t>
            </a:r>
            <a:r>
              <a:rPr lang="zh-CN" altLang="en-US" sz="2800" b="1" dirty="0">
                <a:solidFill>
                  <a:srgbClr val="000000"/>
                </a:solidFill>
                <a:latin typeface="楷体_GB2312" panose="02010609030101010101" pitchFamily="49" charset="-122"/>
              </a:rPr>
              <a:t>的指针        </a:t>
            </a:r>
            <a:endParaRPr lang="zh-CN" altLang="en-US" sz="2800" b="1" dirty="0">
              <a:solidFill>
                <a:srgbClr val="00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41325" y="120650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函数的定义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198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  <p:bldP spid="8198" grpId="0" animBg="1"/>
      <p:bldP spid="8198" grpId="1" animBg="1"/>
      <p:bldP spid="8199" grpId="0" animBg="1"/>
      <p:bldP spid="820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Text Box 4" descr="信纸"/>
          <p:cNvSpPr txBox="1">
            <a:spLocks noChangeArrowheads="1"/>
          </p:cNvSpPr>
          <p:nvPr/>
        </p:nvSpPr>
        <p:spPr bwMode="auto">
          <a:xfrm>
            <a:off x="0" y="0"/>
            <a:ext cx="5181600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指针作为函数的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</a:rPr>
              <a:t>返回值</a:t>
            </a:r>
            <a:endParaRPr lang="zh-CN" altLang="en-US" sz="2800" b="1">
              <a:solidFill>
                <a:srgbClr val="FF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20485" name="Rectangle 5"/>
          <p:cNvSpPr>
            <a:spLocks noChangeArrowheads="1"/>
          </p:cNvSpPr>
          <p:nvPr/>
        </p:nvSpPr>
        <p:spPr bwMode="auto">
          <a:xfrm>
            <a:off x="381000" y="1708150"/>
            <a:ext cx="8408988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一个函数可以返回一个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型、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float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型、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char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型的数据，也可以返回一个指针类型的数据。 返回指针值的函数（简称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指针函数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）的定义格式如下：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0486" name="Text Box 6"/>
          <p:cNvSpPr txBox="1">
            <a:spLocks noChangeArrowheads="1"/>
          </p:cNvSpPr>
          <p:nvPr/>
        </p:nvSpPr>
        <p:spPr bwMode="auto">
          <a:xfrm>
            <a:off x="962025" y="3708400"/>
            <a:ext cx="6985000" cy="4587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6667"/>
                  <a:invGamma/>
                </a:srgbClr>
              </a:gs>
            </a:gsLst>
            <a:lin ang="5400000" scaled="1"/>
          </a:grad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函数类型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*</a:t>
            </a:r>
            <a:r>
              <a:rPr kumimoji="1" lang="zh-CN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函数名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( [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形参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1,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形参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2,…,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形参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n] )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204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048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484" grpId="0" animBg="1"/>
      <p:bldP spid="20485" grpId="0"/>
      <p:bldP spid="2048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424863" cy="8016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8470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返回值类型符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函数名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类型符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形参名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, … … , 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类型符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形参名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)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函数体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024063" y="2667000"/>
            <a:ext cx="4659312" cy="528638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1</a:t>
            </a:r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、指针作为函数的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</a:rPr>
              <a:t>形式参数</a:t>
            </a:r>
            <a:endParaRPr lang="zh-CN" altLang="en-US" sz="2800" b="1">
              <a:solidFill>
                <a:srgbClr val="FF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024063" y="3581400"/>
            <a:ext cx="4660900" cy="528638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2</a:t>
            </a:r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、指针作为函数的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</a:rPr>
              <a:t>返回值</a:t>
            </a:r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  </a:t>
            </a:r>
            <a:endParaRPr lang="zh-CN" altLang="en-US" sz="2800" b="1">
              <a:solidFill>
                <a:srgbClr val="00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039938" y="4541838"/>
            <a:ext cx="4665662" cy="528637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zh-CN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3</a:t>
            </a:r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、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</a:rPr>
              <a:t>指向函数</a:t>
            </a:r>
            <a:r>
              <a:rPr lang="zh-CN" altLang="en-US" sz="2800" b="1">
                <a:solidFill>
                  <a:srgbClr val="000000"/>
                </a:solidFill>
                <a:latin typeface="楷体_GB2312" panose="02010609030101010101" pitchFamily="49" charset="-122"/>
              </a:rPr>
              <a:t>的指针        </a:t>
            </a:r>
            <a:endParaRPr lang="zh-CN" altLang="en-US" sz="2800" b="1">
              <a:solidFill>
                <a:srgbClr val="00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41325" y="120650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000000"/>
                </a:solidFill>
              </a:rPr>
              <a:t>函数的定义</a:t>
            </a:r>
            <a:endParaRPr lang="zh-CN" altLang="en-US" sz="2800" b="1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199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  <p:bldP spid="8198" grpId="0" animBg="1"/>
      <p:bldP spid="8199" grpId="0" animBg="1"/>
      <p:bldP spid="8199" grpId="1" animBg="1"/>
      <p:bldP spid="8200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6" name="Rectangle 6"/>
          <p:cNvSpPr>
            <a:spLocks noChangeArrowheads="1"/>
          </p:cNvSpPr>
          <p:nvPr/>
        </p:nvSpPr>
        <p:spPr bwMode="auto">
          <a:xfrm>
            <a:off x="827088" y="692150"/>
            <a:ext cx="2787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1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、函数指针的概念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5607" name="Rectangle 7"/>
          <p:cNvSpPr>
            <a:spLocks noChangeArrowheads="1"/>
          </p:cNvSpPr>
          <p:nvPr/>
        </p:nvSpPr>
        <p:spPr bwMode="auto">
          <a:xfrm>
            <a:off x="1331913" y="1252538"/>
            <a:ext cx="658495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函数在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编译时被分配的入口地址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，用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函数名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表示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25608" name="Group 8"/>
          <p:cNvGrpSpPr/>
          <p:nvPr/>
        </p:nvGrpSpPr>
        <p:grpSpPr bwMode="auto">
          <a:xfrm>
            <a:off x="1316038" y="1846263"/>
            <a:ext cx="6192837" cy="3168650"/>
            <a:chOff x="703" y="1298"/>
            <a:chExt cx="3901" cy="1996"/>
          </a:xfrm>
        </p:grpSpPr>
        <p:grpSp>
          <p:nvGrpSpPr>
            <p:cNvPr id="21521" name="Group 9"/>
            <p:cNvGrpSpPr/>
            <p:nvPr/>
          </p:nvGrpSpPr>
          <p:grpSpPr bwMode="auto">
            <a:xfrm>
              <a:off x="2336" y="1298"/>
              <a:ext cx="936" cy="1996"/>
              <a:chOff x="2406" y="1162"/>
              <a:chExt cx="936" cy="1996"/>
            </a:xfrm>
          </p:grpSpPr>
          <p:sp>
            <p:nvSpPr>
              <p:cNvPr id="21533" name="AutoShape 10"/>
              <p:cNvSpPr>
                <a:spLocks noChangeArrowheads="1"/>
              </p:cNvSpPr>
              <p:nvPr/>
            </p:nvSpPr>
            <p:spPr bwMode="auto">
              <a:xfrm>
                <a:off x="2406" y="1162"/>
                <a:ext cx="936" cy="1996"/>
              </a:xfrm>
              <a:prstGeom prst="foldedCorner">
                <a:avLst>
                  <a:gd name="adj" fmla="val 13745"/>
                </a:avLst>
              </a:prstGeom>
              <a:solidFill>
                <a:srgbClr val="CCFFFF"/>
              </a:solidFill>
              <a:ln w="38100">
                <a:solidFill>
                  <a:schemeClr val="tx1"/>
                </a:solidFill>
                <a:round/>
                <a:headEnd type="none" w="lg" len="lg"/>
              </a:ln>
              <a:effectLst>
                <a:outerShdw dist="107763" dir="2700000" algn="ctr" rotWithShape="0">
                  <a:schemeClr val="bg2">
                    <a:alpha val="50000"/>
                  </a:schemeClr>
                </a:outerShdw>
              </a:effectLst>
            </p:spPr>
            <p:txBody>
              <a:bodyPr wrap="none" lIns="90000" tIns="46800" rIns="90000" bIns="46800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kumimoji="1" lang="zh-CN" altLang="zh-CN" sz="2400">
                  <a:solidFill>
                    <a:srgbClr val="0000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endParaRPr>
              </a:p>
            </p:txBody>
          </p:sp>
          <p:sp>
            <p:nvSpPr>
              <p:cNvPr id="21534" name="Line 11"/>
              <p:cNvSpPr>
                <a:spLocks noChangeShapeType="1"/>
              </p:cNvSpPr>
              <p:nvPr/>
            </p:nvSpPr>
            <p:spPr bwMode="auto">
              <a:xfrm>
                <a:off x="2406" y="147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35" name="Line 12"/>
              <p:cNvSpPr>
                <a:spLocks noChangeShapeType="1"/>
              </p:cNvSpPr>
              <p:nvPr/>
            </p:nvSpPr>
            <p:spPr bwMode="auto">
              <a:xfrm>
                <a:off x="2406" y="1702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36" name="Line 13"/>
              <p:cNvSpPr>
                <a:spLocks noChangeShapeType="1"/>
              </p:cNvSpPr>
              <p:nvPr/>
            </p:nvSpPr>
            <p:spPr bwMode="auto">
              <a:xfrm>
                <a:off x="2406" y="1930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37" name="Line 14"/>
              <p:cNvSpPr>
                <a:spLocks noChangeShapeType="1"/>
              </p:cNvSpPr>
              <p:nvPr/>
            </p:nvSpPr>
            <p:spPr bwMode="auto">
              <a:xfrm>
                <a:off x="2406" y="2386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38" name="Line 15"/>
              <p:cNvSpPr>
                <a:spLocks noChangeShapeType="1"/>
              </p:cNvSpPr>
              <p:nvPr/>
            </p:nvSpPr>
            <p:spPr bwMode="auto">
              <a:xfrm>
                <a:off x="2406" y="2614"/>
                <a:ext cx="912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lIns="90000" tIns="46800" rIns="90000" bIns="46800" anchor="ctr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21522" name="Group 16"/>
            <p:cNvGrpSpPr/>
            <p:nvPr/>
          </p:nvGrpSpPr>
          <p:grpSpPr bwMode="auto">
            <a:xfrm>
              <a:off x="2517" y="1623"/>
              <a:ext cx="546" cy="1139"/>
              <a:chOff x="2517" y="1623"/>
              <a:chExt cx="546" cy="1139"/>
            </a:xfrm>
          </p:grpSpPr>
          <p:sp>
            <p:nvSpPr>
              <p:cNvPr id="25617" name="Text Box 17"/>
              <p:cNvSpPr txBox="1">
                <a:spLocks noChangeArrowheads="1"/>
              </p:cNvSpPr>
              <p:nvPr/>
            </p:nvSpPr>
            <p:spPr bwMode="auto">
              <a:xfrm>
                <a:off x="2517" y="1623"/>
                <a:ext cx="5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指令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1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sp>
            <p:nvSpPr>
              <p:cNvPr id="25618" name="Text Box 18"/>
              <p:cNvSpPr txBox="1">
                <a:spLocks noChangeArrowheads="1"/>
              </p:cNvSpPr>
              <p:nvPr/>
            </p:nvSpPr>
            <p:spPr bwMode="auto">
              <a:xfrm>
                <a:off x="2518" y="1867"/>
                <a:ext cx="5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指令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2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  <p:sp>
            <p:nvSpPr>
              <p:cNvPr id="25619" name="Text Box 19"/>
              <p:cNvSpPr txBox="1">
                <a:spLocks noChangeArrowheads="1"/>
              </p:cNvSpPr>
              <p:nvPr/>
            </p:nvSpPr>
            <p:spPr bwMode="auto">
              <a:xfrm>
                <a:off x="2517" y="2550"/>
                <a:ext cx="545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指令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n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21523" name="Group 20"/>
            <p:cNvGrpSpPr/>
            <p:nvPr/>
          </p:nvGrpSpPr>
          <p:grpSpPr bwMode="auto">
            <a:xfrm>
              <a:off x="1428" y="1534"/>
              <a:ext cx="889" cy="212"/>
              <a:chOff x="1428" y="1534"/>
              <a:chExt cx="889" cy="212"/>
            </a:xfrm>
          </p:grpSpPr>
          <p:sp>
            <p:nvSpPr>
              <p:cNvPr id="21528" name="Line 21"/>
              <p:cNvSpPr>
                <a:spLocks noChangeShapeType="1"/>
              </p:cNvSpPr>
              <p:nvPr/>
            </p:nvSpPr>
            <p:spPr bwMode="auto">
              <a:xfrm>
                <a:off x="1818" y="1661"/>
                <a:ext cx="499" cy="0"/>
              </a:xfrm>
              <a:prstGeom prst="line">
                <a:avLst/>
              </a:prstGeom>
              <a:noFill/>
              <a:ln w="28575">
                <a:solidFill>
                  <a:srgbClr val="FF0000"/>
                </a:solidFill>
                <a:round/>
                <a:tailEnd type="stealth" w="lg" len="lg"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5622" name="Text Box 22"/>
              <p:cNvSpPr txBox="1">
                <a:spLocks noChangeArrowheads="1"/>
              </p:cNvSpPr>
              <p:nvPr/>
            </p:nvSpPr>
            <p:spPr bwMode="auto">
              <a:xfrm>
                <a:off x="1428" y="1534"/>
                <a:ext cx="499" cy="21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 marL="342900" indent="-342900"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fontAlgn="base">
                  <a:lnSpc>
                    <a:spcPct val="80000"/>
                  </a:lnSpc>
                  <a:spcBef>
                    <a:spcPct val="5000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FF33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楷体_GB2312" panose="02010609030101010101" pitchFamily="49" charset="-122"/>
                  </a:rPr>
                  <a:t>func</a:t>
                </a:r>
                <a:endParaRPr kumimoji="1" lang="en-US" altLang="zh-CN" sz="2000" b="1">
                  <a:solidFill>
                    <a:srgbClr val="FF33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endParaRPr>
              </a:p>
            </p:txBody>
          </p:sp>
        </p:grpSp>
        <p:grpSp>
          <p:nvGrpSpPr>
            <p:cNvPr id="21524" name="Group 23"/>
            <p:cNvGrpSpPr/>
            <p:nvPr/>
          </p:nvGrpSpPr>
          <p:grpSpPr bwMode="auto">
            <a:xfrm>
              <a:off x="3243" y="1616"/>
              <a:ext cx="1361" cy="1134"/>
              <a:chOff x="3243" y="1616"/>
              <a:chExt cx="1361" cy="1134"/>
            </a:xfrm>
          </p:grpSpPr>
          <p:sp>
            <p:nvSpPr>
              <p:cNvPr id="21526" name="AutoShape 24"/>
              <p:cNvSpPr/>
              <p:nvPr/>
            </p:nvSpPr>
            <p:spPr bwMode="auto">
              <a:xfrm>
                <a:off x="3243" y="1616"/>
                <a:ext cx="272" cy="1134"/>
              </a:xfrm>
              <a:prstGeom prst="rightBrace">
                <a:avLst>
                  <a:gd name="adj1" fmla="val 34743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5625" name="Rectangle 25"/>
              <p:cNvSpPr>
                <a:spLocks noChangeArrowheads="1"/>
              </p:cNvSpPr>
              <p:nvPr/>
            </p:nvSpPr>
            <p:spPr bwMode="auto">
              <a:xfrm>
                <a:off x="3516" y="1979"/>
                <a:ext cx="1088" cy="44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anchor="ctr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函数</a:t>
                </a: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func</a:t>
                </a:r>
                <a:r>
                  <a:rPr kumimoji="1" lang="zh-CN" altLang="en-US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rPr>
                  <a:t>所占内存单元</a:t>
                </a:r>
                <a:endParaRPr kumimoji="1" lang="zh-CN" altLang="en-US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endParaRPr>
              </a:p>
            </p:txBody>
          </p:sp>
        </p:grpSp>
        <p:sp>
          <p:nvSpPr>
            <p:cNvPr id="25626" name="AutoShape 26"/>
            <p:cNvSpPr>
              <a:spLocks noChangeArrowheads="1"/>
            </p:cNvSpPr>
            <p:nvPr/>
          </p:nvSpPr>
          <p:spPr bwMode="auto">
            <a:xfrm>
              <a:off x="703" y="2024"/>
              <a:ext cx="952" cy="272"/>
            </a:xfrm>
            <a:prstGeom prst="wedgeRoundRectCallout">
              <a:avLst>
                <a:gd name="adj1" fmla="val 53255"/>
                <a:gd name="adj2" fmla="val -162134"/>
                <a:gd name="adj3" fmla="val 1666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 algn="ctr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fontAlgn="base">
                <a:lnSpc>
                  <a:spcPct val="80000"/>
                </a:lnSpc>
                <a:spcBef>
                  <a:spcPct val="2000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CC00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函数指针</a:t>
              </a:r>
              <a:endParaRPr kumimoji="1" lang="zh-CN" altLang="en-US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25627" name="Rectangle 27"/>
          <p:cNvSpPr>
            <a:spLocks noChangeArrowheads="1"/>
          </p:cNvSpPr>
          <p:nvPr/>
        </p:nvSpPr>
        <p:spPr bwMode="auto">
          <a:xfrm>
            <a:off x="828675" y="1651000"/>
            <a:ext cx="2482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953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2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、函数指针变量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25628" name="Rectangle 28"/>
          <p:cNvSpPr>
            <a:spLocks noChangeArrowheads="1"/>
          </p:cNvSpPr>
          <p:nvPr/>
        </p:nvSpPr>
        <p:spPr bwMode="auto">
          <a:xfrm>
            <a:off x="1262063" y="2182813"/>
            <a:ext cx="17526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定义格式</a:t>
            </a:r>
            <a:endParaRPr kumimoji="1" lang="zh-CN" altLang="en-US" sz="2400" b="1">
              <a:solidFill>
                <a:srgbClr val="3399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5629" name="Text Box 29"/>
          <p:cNvSpPr txBox="1">
            <a:spLocks noChangeArrowheads="1"/>
          </p:cNvSpPr>
          <p:nvPr/>
        </p:nvSpPr>
        <p:spPr bwMode="auto">
          <a:xfrm>
            <a:off x="1025525" y="2679700"/>
            <a:ext cx="7777163" cy="4587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6667"/>
                  <a:invGamma/>
                </a:srgbClr>
              </a:gs>
            </a:gsLst>
            <a:lin ang="5400000" scaled="1"/>
          </a:grad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函数类型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(*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指针变量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 [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形参类型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1, 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形参类型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2,…, 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形参类型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n] )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5630" name="AutoShape 30"/>
          <p:cNvSpPr>
            <a:spLocks noChangeArrowheads="1"/>
          </p:cNvSpPr>
          <p:nvPr/>
        </p:nvSpPr>
        <p:spPr bwMode="auto">
          <a:xfrm>
            <a:off x="1050925" y="3673475"/>
            <a:ext cx="2765425" cy="425450"/>
          </a:xfrm>
          <a:prstGeom prst="wedgeRectCallout">
            <a:avLst>
              <a:gd name="adj1" fmla="val -14866"/>
              <a:gd name="adj2" fmla="val -198509"/>
            </a:avLst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函数返回值的数据类型</a:t>
            </a:r>
            <a:endParaRPr kumimoji="1" lang="zh-CN" altLang="en-US" sz="2000" b="1">
              <a:solidFill>
                <a:srgbClr val="FF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5631" name="AutoShape 31"/>
          <p:cNvSpPr>
            <a:spLocks noChangeArrowheads="1"/>
          </p:cNvSpPr>
          <p:nvPr/>
        </p:nvSpPr>
        <p:spPr bwMode="auto">
          <a:xfrm>
            <a:off x="3567113" y="3568700"/>
            <a:ext cx="4043362" cy="730250"/>
          </a:xfrm>
          <a:prstGeom prst="wedgeRectCallout">
            <a:avLst>
              <a:gd name="adj1" fmla="val -56792"/>
              <a:gd name="adj2" fmla="val -123912"/>
            </a:avLst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专门存放函数入口地址</a:t>
            </a:r>
            <a:endParaRPr kumimoji="1" lang="zh-CN" altLang="en-US" sz="2000" b="1">
              <a:solidFill>
                <a:srgbClr val="FF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可指向返回值类型相同的不同函数</a:t>
            </a:r>
            <a:endParaRPr kumimoji="1" lang="zh-CN" altLang="en-US" sz="2000" b="1">
              <a:solidFill>
                <a:srgbClr val="FF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5632" name="AutoShape 32"/>
          <p:cNvSpPr>
            <a:spLocks noChangeArrowheads="1"/>
          </p:cNvSpPr>
          <p:nvPr/>
        </p:nvSpPr>
        <p:spPr bwMode="auto">
          <a:xfrm>
            <a:off x="2051050" y="3638550"/>
            <a:ext cx="3052763" cy="730250"/>
          </a:xfrm>
          <a:prstGeom prst="wedgeRectCallout">
            <a:avLst>
              <a:gd name="adj1" fmla="val -19269"/>
              <a:gd name="adj2" fmla="val -134144"/>
            </a:avLst>
          </a:prstGeom>
          <a:gradFill rotWithShape="1">
            <a:gsLst>
              <a:gs pos="0">
                <a:srgbClr val="00FFFF"/>
              </a:gs>
              <a:gs pos="100000">
                <a:srgbClr val="FFFFFF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lIns="90000" tIns="46800" rIns="90000" bIns="46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( )</a:t>
            </a:r>
            <a:r>
              <a:rPr kumimoji="1" lang="zh-CN" altLang="en-US" sz="20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不能省</a:t>
            </a:r>
            <a:endParaRPr kumimoji="1" lang="zh-CN" altLang="en-US" sz="2000" b="1">
              <a:solidFill>
                <a:srgbClr val="FF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int (*p)()  </a:t>
            </a:r>
            <a:r>
              <a:rPr kumimoji="1" lang="zh-CN" altLang="zh-CN" sz="20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与  </a:t>
            </a:r>
            <a:r>
              <a:rPr kumimoji="1" lang="en-US" altLang="zh-CN" sz="20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int  *p()</a:t>
            </a:r>
            <a:r>
              <a:rPr kumimoji="1" lang="zh-CN" altLang="zh-CN" sz="2000" b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不同</a:t>
            </a:r>
            <a:endParaRPr kumimoji="1" lang="zh-CN" altLang="en-US" sz="2000" b="1">
              <a:solidFill>
                <a:srgbClr val="FF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5633" name="Rectangle 33"/>
          <p:cNvSpPr>
            <a:spLocks noChangeArrowheads="1"/>
          </p:cNvSpPr>
          <p:nvPr/>
        </p:nvSpPr>
        <p:spPr bwMode="auto">
          <a:xfrm>
            <a:off x="588963" y="3103563"/>
            <a:ext cx="8497887" cy="1552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例如：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 (*p)(int, int);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定义了一个可指向带两个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型的形参，其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返回值为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型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的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函数指针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 *p(int, int);</a:t>
            </a:r>
            <a:r>
              <a:rPr kumimoji="1" lang="en-US" altLang="zh-CN" sz="24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表示是一个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返回值为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型指针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的函数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   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634" name="Rectangle 34"/>
          <p:cNvSpPr>
            <a:spLocks noChangeArrowheads="1"/>
          </p:cNvSpPr>
          <p:nvPr/>
        </p:nvSpPr>
        <p:spPr bwMode="auto">
          <a:xfrm>
            <a:off x="1258888" y="4524375"/>
            <a:ext cx="11398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赋值</a:t>
            </a:r>
            <a:endParaRPr kumimoji="1" lang="zh-CN" altLang="en-US" sz="2400" b="1">
              <a:solidFill>
                <a:srgbClr val="3399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5635" name="Rectangle 35"/>
          <p:cNvSpPr>
            <a:spLocks noChangeArrowheads="1"/>
          </p:cNvSpPr>
          <p:nvPr/>
        </p:nvSpPr>
        <p:spPr bwMode="auto">
          <a:xfrm>
            <a:off x="727075" y="4899025"/>
            <a:ext cx="8208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函数名代表该函数的入口地址。因此，可用函数名给指向函数的指针变量赋值。其赋值的一般格式为： 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636" name="Text Box 36"/>
          <p:cNvSpPr txBox="1">
            <a:spLocks noChangeArrowheads="1"/>
          </p:cNvSpPr>
          <p:nvPr/>
        </p:nvSpPr>
        <p:spPr bwMode="auto">
          <a:xfrm>
            <a:off x="1614488" y="5805488"/>
            <a:ext cx="6265862" cy="458787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6667"/>
                  <a:invGamma/>
                </a:srgbClr>
              </a:gs>
            </a:gsLst>
            <a:lin ang="5400000" scaled="1"/>
          </a:grad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函数指针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=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函数名；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5637" name="Rectangle 37" descr="信纸"/>
          <p:cNvSpPr>
            <a:spLocks noChangeArrowheads="1"/>
          </p:cNvSpPr>
          <p:nvPr/>
        </p:nvSpPr>
        <p:spPr bwMode="auto">
          <a:xfrm>
            <a:off x="2495550" y="3073159"/>
            <a:ext cx="4886325" cy="26130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例：</a:t>
            </a:r>
            <a:endParaRPr kumimoji="1" lang="zh-CN" altLang="en-US" sz="24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max (</a:t>
            </a:r>
            <a:r>
              <a:rPr kumimoji="1" lang="en-US" altLang="zh-CN" sz="24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a, </a:t>
            </a:r>
            <a:r>
              <a:rPr kumimoji="1" lang="en-US" altLang="zh-CN" sz="24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4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b)</a:t>
            </a:r>
            <a:endParaRPr kumimoji="1" lang="en-US" altLang="zh-CN" sz="2400" b="1" dirty="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{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return (a &gt; b? a : b);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}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(*p)(</a:t>
            </a:r>
            <a:r>
              <a:rPr kumimoji="1"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zh-CN" sz="24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);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//</a:t>
            </a:r>
            <a:r>
              <a:rPr kumimoji="1" lang="zh-CN" altLang="en-US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定义函数指针</a:t>
            </a:r>
            <a:r>
              <a: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</a:t>
            </a:r>
            <a:endParaRPr kumimoji="1" lang="en-US" altLang="zh-CN" sz="2000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p = max;</a:t>
            </a: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endParaRPr kumimoji="1" lang="en-US" altLang="zh-CN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5638" name="Text Box 38" descr="信纸"/>
          <p:cNvSpPr txBox="1">
            <a:spLocks noChangeArrowheads="1"/>
          </p:cNvSpPr>
          <p:nvPr/>
        </p:nvSpPr>
        <p:spPr bwMode="auto">
          <a:xfrm>
            <a:off x="0" y="0"/>
            <a:ext cx="5181600" cy="519113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accent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</a:rPr>
              <a:t>指向函数的指针</a:t>
            </a:r>
            <a:r>
              <a:rPr lang="en-US" altLang="zh-CN" sz="2800" b="1">
                <a:solidFill>
                  <a:srgbClr val="FF0000"/>
                </a:solidFill>
              </a:rPr>
              <a:t>——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</a:rPr>
              <a:t>函数指针</a:t>
            </a:r>
            <a:endParaRPr lang="zh-CN" altLang="en-US" sz="2800" b="1">
              <a:solidFill>
                <a:srgbClr val="FF0000"/>
              </a:solidFill>
              <a:latin typeface="楷体_GB2312" panose="02010609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56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56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56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2560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0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5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256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6" dur="500"/>
                                        <p:tgtEl>
                                          <p:spTgt spid="2562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1" dur="500"/>
                                        <p:tgtEl>
                                          <p:spTgt spid="25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6" dur="500"/>
                                        <p:tgtEl>
                                          <p:spTgt spid="25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1" dur="500"/>
                                        <p:tgtEl>
                                          <p:spTgt spid="25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56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56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1" dur="500"/>
                                        <p:tgtEl>
                                          <p:spTgt spid="256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6" dur="500"/>
                                        <p:tgtEl>
                                          <p:spTgt spid="256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1" dur="500"/>
                                        <p:tgtEl>
                                          <p:spTgt spid="256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256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2563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2563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1" dur="500"/>
                                        <p:tgtEl>
                                          <p:spTgt spid="256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6" grpId="0"/>
      <p:bldP spid="25607" grpId="0"/>
      <p:bldP spid="25627" grpId="0"/>
      <p:bldP spid="25628" grpId="0"/>
      <p:bldP spid="25629" grpId="0" animBg="1"/>
      <p:bldP spid="25630" grpId="0" animBg="1" autoUpdateAnimBg="0"/>
      <p:bldP spid="25631" grpId="0" animBg="1" autoUpdateAnimBg="0"/>
      <p:bldP spid="25632" grpId="0" animBg="1" autoUpdateAnimBg="0"/>
      <p:bldP spid="25634" grpId="0"/>
      <p:bldP spid="25635" grpId="0"/>
      <p:bldP spid="25636" grpId="0" animBg="1"/>
      <p:bldP spid="25637" grpId="0" animBg="1"/>
      <p:bldP spid="2563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400" y="136408"/>
            <a:ext cx="8939283" cy="1200329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例</a:t>
            </a:r>
            <a:r>
              <a:rPr lang="en-US" altLang="zh-CN" sz="2400" b="1" dirty="0"/>
              <a:t>1 </a:t>
            </a:r>
            <a:r>
              <a:rPr lang="zh-CN" altLang="en-US" sz="2400" b="1" dirty="0"/>
              <a:t>拆数移动。请编写一个函数将正整数</a:t>
            </a:r>
            <a:r>
              <a:rPr lang="en-US" altLang="zh-CN" sz="2400" b="1" dirty="0"/>
              <a:t>k</a:t>
            </a:r>
            <a:r>
              <a:rPr lang="zh-CN" altLang="en-US" sz="2400" b="1" dirty="0"/>
              <a:t>的各位数字中的奇数后移，偶数前移，变成一个新的正整数后返回。例如：将</a:t>
            </a:r>
            <a:r>
              <a:rPr lang="en-US" altLang="zh-CN" sz="2400" b="1" dirty="0"/>
              <a:t>123456</a:t>
            </a:r>
            <a:r>
              <a:rPr lang="zh-CN" altLang="en-US" sz="2400" b="1" dirty="0"/>
              <a:t>变成</a:t>
            </a:r>
            <a:r>
              <a:rPr lang="en-US" altLang="zh-CN" sz="2400" b="1" dirty="0"/>
              <a:t>246135.</a:t>
            </a:r>
            <a:endParaRPr lang="zh-CN" altLang="en-US" sz="2400" b="1" dirty="0"/>
          </a:p>
        </p:txBody>
      </p:sp>
      <p:sp>
        <p:nvSpPr>
          <p:cNvPr id="7" name="文本框 6"/>
          <p:cNvSpPr txBox="1"/>
          <p:nvPr/>
        </p:nvSpPr>
        <p:spPr>
          <a:xfrm>
            <a:off x="149679" y="1614845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思路：</a:t>
            </a:r>
            <a:endParaRPr lang="en-US" altLang="zh-CN" sz="2800" b="1" dirty="0"/>
          </a:p>
        </p:txBody>
      </p:sp>
      <p:sp>
        <p:nvSpPr>
          <p:cNvPr id="8" name="文本框 7"/>
          <p:cNvSpPr txBox="1"/>
          <p:nvPr/>
        </p:nvSpPr>
        <p:spPr>
          <a:xfrm>
            <a:off x="1725499" y="1681739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数据结构：</a:t>
            </a:r>
            <a:endParaRPr lang="zh-CN" altLang="en-US" sz="2400" b="1" dirty="0"/>
          </a:p>
        </p:txBody>
      </p:sp>
      <p:sp>
        <p:nvSpPr>
          <p:cNvPr id="9" name="文本框 8"/>
          <p:cNvSpPr txBox="1"/>
          <p:nvPr/>
        </p:nvSpPr>
        <p:spPr>
          <a:xfrm>
            <a:off x="3551199" y="1676400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整型变量</a:t>
            </a:r>
            <a:endParaRPr lang="zh-CN" altLang="en-US" sz="2400" b="1" dirty="0"/>
          </a:p>
        </p:txBody>
      </p:sp>
      <p:sp>
        <p:nvSpPr>
          <p:cNvPr id="10" name="文本框 9"/>
          <p:cNvSpPr txBox="1"/>
          <p:nvPr/>
        </p:nvSpPr>
        <p:spPr>
          <a:xfrm>
            <a:off x="1725499" y="3612223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函数原型：</a:t>
            </a:r>
            <a:endParaRPr lang="zh-CN" altLang="en-US" sz="24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3652634" y="3654457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 err="1"/>
              <a:t>int</a:t>
            </a:r>
            <a:r>
              <a:rPr lang="en-US" altLang="zh-CN" sz="2400" b="1" dirty="0"/>
              <a:t>  Move(</a:t>
            </a:r>
            <a:r>
              <a:rPr lang="en-US" altLang="zh-CN" sz="2400" b="1" dirty="0" err="1">
                <a:solidFill>
                  <a:srgbClr val="FF0000"/>
                </a:solidFill>
              </a:rPr>
              <a:t>int</a:t>
            </a:r>
            <a:r>
              <a:rPr lang="en-US" altLang="zh-CN" sz="2400" b="1" dirty="0"/>
              <a:t>)</a:t>
            </a:r>
            <a:endParaRPr lang="zh-CN" altLang="en-US" sz="24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1706449" y="4235085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算法思路：</a:t>
            </a:r>
            <a:endParaRPr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1725499" y="2276396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函数形参：</a:t>
            </a:r>
            <a:endParaRPr lang="zh-CN" altLang="en-US" sz="24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3577703" y="2257242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整型变量</a:t>
            </a:r>
            <a:endParaRPr lang="zh-CN" altLang="en-US" sz="24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1725499" y="2854309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函数返回值：</a:t>
            </a:r>
            <a:endParaRPr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654879" y="2879184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整型变量</a:t>
            </a:r>
            <a:endParaRPr lang="zh-CN" altLang="en-US" sz="2400" b="1" dirty="0"/>
          </a:p>
        </p:txBody>
      </p:sp>
      <p:sp>
        <p:nvSpPr>
          <p:cNvPr id="19" name="文本框 18"/>
          <p:cNvSpPr txBox="1"/>
          <p:nvPr/>
        </p:nvSpPr>
        <p:spPr>
          <a:xfrm>
            <a:off x="5331279" y="1676400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一维整型数组</a:t>
            </a:r>
            <a:endParaRPr lang="zh-CN" altLang="en-US" sz="2400" b="1" dirty="0"/>
          </a:p>
        </p:txBody>
      </p:sp>
      <p:sp>
        <p:nvSpPr>
          <p:cNvPr id="2" name="文本框 1"/>
          <p:cNvSpPr txBox="1"/>
          <p:nvPr/>
        </p:nvSpPr>
        <p:spPr>
          <a:xfrm>
            <a:off x="2046470" y="4688722"/>
            <a:ext cx="22974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1.</a:t>
            </a:r>
            <a:r>
              <a:rPr lang="zh-CN" altLang="en-US" sz="2400" b="1" dirty="0"/>
              <a:t>准备两个</a:t>
            </a:r>
            <a:r>
              <a:rPr lang="zh-CN" altLang="en-US" sz="2400" b="1" dirty="0">
                <a:solidFill>
                  <a:srgbClr val="FF0000"/>
                </a:solidFill>
              </a:rPr>
              <a:t>筐子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096000" y="4668924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一维整型数组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1" name="文本框 20"/>
          <p:cNvSpPr txBox="1"/>
          <p:nvPr/>
        </p:nvSpPr>
        <p:spPr>
          <a:xfrm>
            <a:off x="2038578" y="5130589"/>
            <a:ext cx="415370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2.</a:t>
            </a:r>
            <a:r>
              <a:rPr lang="zh-CN" altLang="en-US" sz="2400" b="1" dirty="0">
                <a:solidFill>
                  <a:srgbClr val="FF0000"/>
                </a:solidFill>
              </a:rPr>
              <a:t>拆整数</a:t>
            </a:r>
            <a:r>
              <a:rPr lang="zh-CN" altLang="en-US" sz="2400" b="1" dirty="0"/>
              <a:t>，分别放入两个框子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2" name="文本框 21"/>
          <p:cNvSpPr txBox="1"/>
          <p:nvPr/>
        </p:nvSpPr>
        <p:spPr>
          <a:xfrm>
            <a:off x="7711697" y="5130588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循环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3" name="文本框 22"/>
          <p:cNvSpPr txBox="1"/>
          <p:nvPr/>
        </p:nvSpPr>
        <p:spPr>
          <a:xfrm>
            <a:off x="6205531" y="5135940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取余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6928225" y="5150387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除</a:t>
            </a:r>
            <a:r>
              <a:rPr lang="en-US" altLang="zh-CN" sz="2400" b="1" dirty="0">
                <a:solidFill>
                  <a:srgbClr val="FF0000"/>
                </a:solidFill>
              </a:rPr>
              <a:t>10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5" name="文本框 24"/>
          <p:cNvSpPr txBox="1"/>
          <p:nvPr/>
        </p:nvSpPr>
        <p:spPr>
          <a:xfrm>
            <a:off x="2019256" y="5584226"/>
            <a:ext cx="19880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3.</a:t>
            </a:r>
            <a:r>
              <a:rPr lang="zh-CN" altLang="en-US" sz="2400" b="1" dirty="0">
                <a:solidFill>
                  <a:srgbClr val="FF0000"/>
                </a:solidFill>
              </a:rPr>
              <a:t>组装</a:t>
            </a:r>
            <a:r>
              <a:rPr lang="zh-CN" altLang="en-US" sz="2400" b="1" dirty="0"/>
              <a:t>新整数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6" name="文本框 25"/>
          <p:cNvSpPr txBox="1"/>
          <p:nvPr/>
        </p:nvSpPr>
        <p:spPr>
          <a:xfrm>
            <a:off x="4211281" y="5597154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从高位开始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6033822" y="5616372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求和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8" name="文本框 27"/>
          <p:cNvSpPr txBox="1"/>
          <p:nvPr/>
        </p:nvSpPr>
        <p:spPr>
          <a:xfrm>
            <a:off x="6824595" y="5632514"/>
            <a:ext cx="8370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乘</a:t>
            </a:r>
            <a:r>
              <a:rPr lang="en-US" altLang="zh-CN" sz="2400" b="1" dirty="0">
                <a:solidFill>
                  <a:srgbClr val="FF0000"/>
                </a:solidFill>
              </a:rPr>
              <a:t>10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7718628" y="5613587"/>
            <a:ext cx="80342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>
                <a:solidFill>
                  <a:srgbClr val="FF0000"/>
                </a:solidFill>
              </a:rPr>
              <a:t>循环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7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8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1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2" dur="1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3" fill="hold">
                      <p:stCondLst>
                        <p:cond delay="indefinite"/>
                      </p:stCondLst>
                      <p:childTnLst>
                        <p:par>
                          <p:cTn id="144" fill="hold">
                            <p:stCondLst>
                              <p:cond delay="0"/>
                            </p:stCondLst>
                            <p:childTnLst>
                              <p:par>
                                <p:cTn id="14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8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5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6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7" fill="hold">
                      <p:stCondLst>
                        <p:cond delay="indefinite"/>
                      </p:stCondLst>
                      <p:childTnLst>
                        <p:par>
                          <p:cTn id="158" fill="hold">
                            <p:stCondLst>
                              <p:cond delay="0"/>
                            </p:stCondLst>
                            <p:childTnLst>
                              <p:par>
                                <p:cTn id="15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6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3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/>
      <p:bldP spid="8" grpId="0"/>
      <p:bldP spid="9" grpId="0"/>
      <p:bldP spid="10" grpId="0"/>
      <p:bldP spid="11" grpId="0"/>
      <p:bldP spid="17" grpId="0"/>
      <p:bldP spid="14" grpId="0"/>
      <p:bldP spid="15" grpId="0"/>
      <p:bldP spid="16" grpId="0"/>
      <p:bldP spid="18" grpId="0"/>
      <p:bldP spid="19" grpId="0"/>
      <p:bldP spid="2" grpId="0"/>
      <p:bldP spid="20" grpId="0"/>
      <p:bldP spid="21" grpId="0"/>
      <p:bldP spid="22" grpId="0"/>
      <p:bldP spid="23" grpId="0"/>
      <p:bldP spid="24" grpId="0"/>
      <p:bldP spid="25" grpId="0"/>
      <p:bldP spid="26" grpId="0"/>
      <p:bldP spid="27" grpId="0"/>
      <p:bldP spid="28" grpId="0"/>
      <p:bldP spid="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5"/>
          <p:cNvSpPr>
            <a:spLocks noChangeArrowheads="1"/>
          </p:cNvSpPr>
          <p:nvPr/>
        </p:nvSpPr>
        <p:spPr bwMode="auto">
          <a:xfrm>
            <a:off x="611188" y="260350"/>
            <a:ext cx="1752600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>
                <a:solidFill>
                  <a:srgbClr val="339933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调用格式</a:t>
            </a:r>
            <a:endParaRPr kumimoji="1" lang="zh-CN" altLang="en-US" sz="2400" b="1">
              <a:solidFill>
                <a:srgbClr val="339933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6630" name="Text Box 6"/>
          <p:cNvSpPr txBox="1">
            <a:spLocks noChangeArrowheads="1"/>
          </p:cNvSpPr>
          <p:nvPr/>
        </p:nvSpPr>
        <p:spPr bwMode="auto">
          <a:xfrm>
            <a:off x="611188" y="836613"/>
            <a:ext cx="7993062" cy="122555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6667"/>
                  <a:invGamma/>
                </a:srgbClr>
              </a:gs>
            </a:gsLst>
            <a:lin ang="5400000" scaled="1"/>
          </a:grad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 anchor="ctr" anchorCtr="1"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（*函数指针变量）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([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实参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1,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实参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2,…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，实参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n])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；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6631" name="Rectangle 7" descr="信纸"/>
          <p:cNvSpPr>
            <a:spLocks noChangeArrowheads="1"/>
          </p:cNvSpPr>
          <p:nvPr/>
        </p:nvSpPr>
        <p:spPr bwMode="auto">
          <a:xfrm>
            <a:off x="1346200" y="2208213"/>
            <a:ext cx="6610350" cy="29781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例：</a:t>
            </a:r>
            <a:endParaRPr kumimoji="1" lang="zh-CN" altLang="en-US" sz="24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max (int a, int b)</a:t>
            </a: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{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return (a &gt; b? a : b);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}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(*p)(int, int);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定义函数指针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 = max; </a:t>
            </a:r>
            <a:endParaRPr kumimoji="1" lang="en-US" altLang="zh-CN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(*p) (2, 3);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等价于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max (2, 3)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66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66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  <p:bldP spid="26630" grpId="0" animBg="1"/>
      <p:bldP spid="2663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ext Box 2"/>
          <p:cNvSpPr txBox="1">
            <a:spLocks noChangeArrowheads="1"/>
          </p:cNvSpPr>
          <p:nvPr/>
        </p:nvSpPr>
        <p:spPr bwMode="auto">
          <a:xfrm>
            <a:off x="490538" y="201613"/>
            <a:ext cx="70770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1】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用函数指针变量调用函数，比较两个数大小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27651" name="Rectangle 3" descr="信纸"/>
          <p:cNvSpPr>
            <a:spLocks noChangeArrowheads="1"/>
          </p:cNvSpPr>
          <p:nvPr/>
        </p:nvSpPr>
        <p:spPr bwMode="auto">
          <a:xfrm>
            <a:off x="684213" y="908050"/>
            <a:ext cx="5614987" cy="4154984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#include &lt;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stdio.h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&gt;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max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x,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y);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main ( )</a:t>
            </a:r>
            <a:endParaRPr kumimoji="1" lang="en-US" altLang="zh-CN" sz="2000" b="1" dirty="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 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(*p)(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a, b, c;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 = max;</a:t>
            </a:r>
            <a:endParaRPr kumimoji="1"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scanf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("%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d,%d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", &amp;a, &amp;b);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c = </a:t>
            </a:r>
            <a:r>
              <a:rPr kumimoji="1" lang="en-US" altLang="zh-CN" sz="24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(*p)(a, b);</a:t>
            </a:r>
            <a:endParaRPr kumimoji="1"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("a = %d, b = %d, max = %d\n", a, b, c);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return 0;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55" name="Rectangle 7" descr="信纸"/>
          <p:cNvSpPr>
            <a:spLocks noChangeArrowheads="1"/>
          </p:cNvSpPr>
          <p:nvPr/>
        </p:nvSpPr>
        <p:spPr bwMode="auto">
          <a:xfrm>
            <a:off x="5724525" y="1484313"/>
            <a:ext cx="2879725" cy="22034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 max (int x, int y)</a:t>
            </a:r>
            <a:endParaRPr kumimoji="1" lang="en-US" altLang="zh-CN" sz="20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int z;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if (x &gt; y)  z = x;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else     z = y;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return (z);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3851275" y="5300663"/>
            <a:ext cx="2736850" cy="10445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运行结果：</a:t>
            </a:r>
            <a:endParaRPr kumimoji="1" lang="zh-CN" altLang="en-US" sz="20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3↙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algn="just"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 = 2</a:t>
            </a:r>
            <a:r>
              <a:rPr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b = 3</a:t>
            </a:r>
            <a:r>
              <a:rPr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，</a:t>
            </a:r>
            <a:r>
              <a:rPr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max = 3</a:t>
            </a:r>
            <a:endParaRPr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76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 autoUpdateAnimBg="0" build="p"/>
      <p:bldP spid="27651" grpId="0" animBg="1" autoUpdateAnimBg="0"/>
      <p:bldP spid="27655" grpId="0" animBg="1"/>
      <p:bldP spid="27656" grpId="0" animBg="1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ext Box 2"/>
          <p:cNvSpPr txBox="1">
            <a:spLocks noChangeArrowheads="1"/>
          </p:cNvSpPr>
          <p:nvPr/>
        </p:nvSpPr>
        <p:spPr bwMode="auto">
          <a:xfrm>
            <a:off x="309563" y="-25400"/>
            <a:ext cx="923131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2】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用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函数指针变量作参数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，求最大值、最小值和两数之和。 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8675" name="Rectangle 3" descr="信纸"/>
          <p:cNvSpPr>
            <a:spLocks noChangeArrowheads="1"/>
          </p:cNvSpPr>
          <p:nvPr/>
        </p:nvSpPr>
        <p:spPr bwMode="auto">
          <a:xfrm>
            <a:off x="598488" y="336550"/>
            <a:ext cx="4981575" cy="64706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stdio.h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&gt;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stdlib.h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&gt;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malloc.h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&gt;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max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min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add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void process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(*fun)(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main ( )</a:t>
            </a:r>
            <a:endParaRPr kumimoji="1" lang="en-US" altLang="zh-CN" sz="2000" b="1" dirty="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a, b;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scanf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("%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d%d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", &amp;a, &amp;b);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process (a, b, max);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process (a, b, min);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process (a, b, add);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return 0;}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void process (</a:t>
            </a:r>
            <a:r>
              <a:rPr kumimoji="1" lang="en-US" altLang="zh-CN" sz="2000" b="1" dirty="0" err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x, </a:t>
            </a:r>
            <a:r>
              <a:rPr kumimoji="1" lang="en-US" altLang="zh-CN" sz="2000" b="1" dirty="0" err="1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y, 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(*fun) (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kumimoji="1" lang="en-US" altLang="zh-CN" sz="2000" b="1" dirty="0">
                <a:solidFill>
                  <a:srgbClr val="FF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endParaRPr kumimoji="1" lang="en-US" altLang="zh-CN" sz="2000" b="1" dirty="0">
              <a:solidFill>
                <a:srgbClr val="FF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 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result;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result = 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(*fun) (x, y);</a:t>
            </a:r>
            <a:endParaRPr kumimoji="1"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("%d\n", result);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8679" name="Rectangle 7" descr="信纸"/>
          <p:cNvSpPr>
            <a:spLocks noChangeArrowheads="1"/>
          </p:cNvSpPr>
          <p:nvPr/>
        </p:nvSpPr>
        <p:spPr bwMode="auto">
          <a:xfrm>
            <a:off x="5953125" y="434975"/>
            <a:ext cx="2879725" cy="52514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max (int x, int y)</a:t>
            </a:r>
            <a:endParaRPr kumimoji="1" lang="en-US" altLang="zh-CN" sz="20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 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printf ("max = ");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return (x &gt; y ? x : y);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min (int x, int y)</a:t>
            </a:r>
            <a:endParaRPr kumimoji="1" lang="en-US" altLang="zh-CN" sz="20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printf ("min = ");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return (x &lt; y ? x : y);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add (int x, int y)</a:t>
            </a:r>
            <a:endParaRPr kumimoji="1" lang="en-US" altLang="zh-CN" sz="20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 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printf ("sum = ");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return (x + y);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8680" name="Text Box 8"/>
          <p:cNvSpPr txBox="1">
            <a:spLocks noChangeArrowheads="1"/>
          </p:cNvSpPr>
          <p:nvPr/>
        </p:nvSpPr>
        <p:spPr bwMode="auto">
          <a:xfrm>
            <a:off x="5724525" y="5508625"/>
            <a:ext cx="3095625" cy="13493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输入：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3, 4</a:t>
            </a:r>
            <a:r>
              <a:rPr kumimoji="1" lang="en-US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↙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)</a:t>
            </a: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</a:t>
            </a:r>
            <a:endParaRPr kumimoji="1" lang="zh-CN" altLang="en-US" sz="20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max = 4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min = 3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sum = 7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28681" name="Group 9"/>
          <p:cNvGrpSpPr/>
          <p:nvPr/>
        </p:nvGrpSpPr>
        <p:grpSpPr bwMode="auto">
          <a:xfrm>
            <a:off x="2411413" y="765175"/>
            <a:ext cx="4032250" cy="5184775"/>
            <a:chOff x="1519" y="482"/>
            <a:chExt cx="2540" cy="3266"/>
          </a:xfrm>
        </p:grpSpPr>
        <p:sp>
          <p:nvSpPr>
            <p:cNvPr id="24589" name="Line 10"/>
            <p:cNvSpPr>
              <a:spLocks noChangeShapeType="1"/>
            </p:cNvSpPr>
            <p:nvPr/>
          </p:nvSpPr>
          <p:spPr bwMode="auto">
            <a:xfrm>
              <a:off x="1655" y="2523"/>
              <a:ext cx="953" cy="59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590" name="Line 11"/>
            <p:cNvSpPr>
              <a:spLocks noChangeShapeType="1"/>
            </p:cNvSpPr>
            <p:nvPr/>
          </p:nvSpPr>
          <p:spPr bwMode="auto">
            <a:xfrm flipV="1">
              <a:off x="1519" y="482"/>
              <a:ext cx="2540" cy="326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prstDash val="dash"/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8684" name="Group 12"/>
          <p:cNvGrpSpPr/>
          <p:nvPr/>
        </p:nvGrpSpPr>
        <p:grpSpPr bwMode="auto">
          <a:xfrm>
            <a:off x="2339975" y="2636838"/>
            <a:ext cx="4176713" cy="3240087"/>
            <a:chOff x="1474" y="1661"/>
            <a:chExt cx="2631" cy="2041"/>
          </a:xfrm>
        </p:grpSpPr>
        <p:sp>
          <p:nvSpPr>
            <p:cNvPr id="24587" name="Line 13"/>
            <p:cNvSpPr>
              <a:spLocks noChangeShapeType="1"/>
            </p:cNvSpPr>
            <p:nvPr/>
          </p:nvSpPr>
          <p:spPr bwMode="auto">
            <a:xfrm>
              <a:off x="1565" y="2704"/>
              <a:ext cx="952" cy="40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588" name="Line 14"/>
            <p:cNvSpPr>
              <a:spLocks noChangeShapeType="1"/>
            </p:cNvSpPr>
            <p:nvPr/>
          </p:nvSpPr>
          <p:spPr bwMode="auto">
            <a:xfrm flipV="1">
              <a:off x="1474" y="1661"/>
              <a:ext cx="2631" cy="204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prstDash val="dash"/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grpSp>
        <p:nvGrpSpPr>
          <p:cNvPr id="28687" name="Group 15"/>
          <p:cNvGrpSpPr/>
          <p:nvPr/>
        </p:nvGrpSpPr>
        <p:grpSpPr bwMode="auto">
          <a:xfrm>
            <a:off x="2339975" y="4437063"/>
            <a:ext cx="4176713" cy="1512887"/>
            <a:chOff x="1474" y="2795"/>
            <a:chExt cx="2631" cy="953"/>
          </a:xfrm>
        </p:grpSpPr>
        <p:sp>
          <p:nvSpPr>
            <p:cNvPr id="24585" name="Line 16"/>
            <p:cNvSpPr>
              <a:spLocks noChangeShapeType="1"/>
            </p:cNvSpPr>
            <p:nvPr/>
          </p:nvSpPr>
          <p:spPr bwMode="auto">
            <a:xfrm>
              <a:off x="1565" y="2886"/>
              <a:ext cx="907" cy="272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4586" name="Line 17"/>
            <p:cNvSpPr>
              <a:spLocks noChangeShapeType="1"/>
            </p:cNvSpPr>
            <p:nvPr/>
          </p:nvSpPr>
          <p:spPr bwMode="auto">
            <a:xfrm flipV="1">
              <a:off x="1474" y="2795"/>
              <a:ext cx="2631" cy="953"/>
            </a:xfrm>
            <a:prstGeom prst="line">
              <a:avLst/>
            </a:prstGeom>
            <a:noFill/>
            <a:ln w="38100">
              <a:solidFill>
                <a:srgbClr val="008000"/>
              </a:solidFill>
              <a:prstDash val="dash"/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86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6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1000"/>
                                        <p:tgtEl>
                                          <p:spTgt spid="286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8" dur="1000"/>
                                        <p:tgtEl>
                                          <p:spTgt spid="2868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3" dur="1000"/>
                                        <p:tgtEl>
                                          <p:spTgt spid="2868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86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6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674" grpId="0" autoUpdateAnimBg="0" build="p"/>
      <p:bldP spid="28675" grpId="0" animBg="1" autoUpdateAnimBg="0"/>
      <p:bldP spid="28679" grpId="0" animBg="1"/>
      <p:bldP spid="28680" grpId="0" animBg="1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ext Box 2"/>
          <p:cNvSpPr txBox="1">
            <a:spLocks noChangeArrowheads="1"/>
          </p:cNvSpPr>
          <p:nvPr/>
        </p:nvSpPr>
        <p:spPr bwMode="auto">
          <a:xfrm>
            <a:off x="490538" y="201613"/>
            <a:ext cx="7423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3】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用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函数指针数组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来实现对一系列函数的调用。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9699" name="Rectangle 3" descr="信纸"/>
          <p:cNvSpPr>
            <a:spLocks noChangeArrowheads="1"/>
          </p:cNvSpPr>
          <p:nvPr/>
        </p:nvSpPr>
        <p:spPr bwMode="auto">
          <a:xfrm>
            <a:off x="611188" y="692150"/>
            <a:ext cx="5329237" cy="58007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stdio.h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&gt;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add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a,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b);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sub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a,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b);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max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a,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b);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min (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a,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b);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 err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main ( )</a:t>
            </a:r>
            <a:endParaRPr kumimoji="1" lang="en-US" altLang="zh-CN" sz="2000" b="1" dirty="0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a, b,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k;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//</a:t>
            </a:r>
            <a:r>
              <a:rPr kumimoji="1" lang="zh-CN" altLang="en-US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定义指针数组</a:t>
            </a:r>
            <a:r>
              <a:rPr kumimoji="1" lang="zh-CN" altLang="en-US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，并对其赋初始值</a:t>
            </a:r>
            <a:endParaRPr kumimoji="1" lang="zh-CN" altLang="en-US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(*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func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[4]) (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= 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{add, sub, max, min};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("select operator(0-add,1-sub,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2-max,3-min): ");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scanf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("%d", &amp;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("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intput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number(a b): ");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scanf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("%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d%d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", &amp;a, &amp;b);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//</a:t>
            </a:r>
            <a:r>
              <a:rPr kumimoji="1" lang="zh-CN" altLang="en-US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根据用户操作选择来执行不同的函数</a:t>
            </a:r>
            <a:endParaRPr kumimoji="1" lang="zh-CN" altLang="en-US" b="1" dirty="0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zh-CN" altLang="en-US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k =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(*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func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[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]) (a, b);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printf</a:t>
            </a: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("the result: %d\n", k);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return 0;}</a:t>
            </a:r>
            <a:endParaRPr kumimoji="1" lang="en-US" altLang="zh-CN" sz="20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9703" name="Rectangle 7" descr="信纸"/>
          <p:cNvSpPr>
            <a:spLocks noChangeArrowheads="1"/>
          </p:cNvSpPr>
          <p:nvPr/>
        </p:nvSpPr>
        <p:spPr bwMode="auto">
          <a:xfrm>
            <a:off x="6156325" y="679450"/>
            <a:ext cx="2663825" cy="58610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add (int a, int b)</a:t>
            </a:r>
            <a:endParaRPr kumimoji="1" lang="en-US" altLang="zh-CN" sz="20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return (a+b);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sub (int a, int b)</a:t>
            </a:r>
            <a:endParaRPr kumimoji="1" lang="en-US" altLang="zh-CN" sz="20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return (a-b);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max (int a, int b)</a:t>
            </a:r>
            <a:endParaRPr kumimoji="1" lang="en-US" altLang="zh-CN" sz="20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return (a &gt; b? a : b);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9933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min (int a, int b)</a:t>
            </a:r>
            <a:endParaRPr kumimoji="1" lang="en-US" altLang="zh-CN" sz="2000" b="1">
              <a:solidFill>
                <a:srgbClr val="339933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return (a &lt; b? a : b);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9704" name="Text Box 8"/>
          <p:cNvSpPr txBox="1">
            <a:spLocks noChangeArrowheads="1"/>
          </p:cNvSpPr>
          <p:nvPr/>
        </p:nvSpPr>
        <p:spPr bwMode="auto">
          <a:xfrm>
            <a:off x="3352800" y="5181600"/>
            <a:ext cx="5545138" cy="13493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运行结果：</a:t>
            </a:r>
            <a:endParaRPr kumimoji="1" lang="zh-CN" altLang="en-US" sz="20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select operator(0-add,1-sub,2-max,3-min)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0↙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intput number(a,b)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2  3↙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lnSpc>
                <a:spcPct val="80000"/>
              </a:lnSpc>
              <a:spcBef>
                <a:spcPct val="2000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the result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6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3" presetClass="entr" presetSubtype="5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vertical)">
                                      <p:cBhvr>
                                        <p:cTn id="13" dur="500"/>
                                        <p:tgtEl>
                                          <p:spTgt spid="29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97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970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698" grpId="0" autoUpdateAnimBg="0" build="p"/>
      <p:bldP spid="29699" grpId="0" animBg="1" autoUpdateAnimBg="0"/>
      <p:bldP spid="29703" grpId="0" animBg="1"/>
      <p:bldP spid="29704" grpId="0" animBg="1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第六章 指针</a:t>
            </a:r>
            <a:endParaRPr lang="zh-CN" altLang="en-US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第五讲 动态内存分配和多重指针</a:t>
            </a:r>
            <a:endParaRPr lang="zh-CN" altLang="en-US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5" name="Text Box 5" descr="信纸"/>
          <p:cNvSpPr txBox="1">
            <a:spLocks noChangeArrowheads="1"/>
          </p:cNvSpPr>
          <p:nvPr/>
        </p:nvSpPr>
        <p:spPr bwMode="auto">
          <a:xfrm>
            <a:off x="0" y="0"/>
            <a:ext cx="5167313" cy="4826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zh-CN" altLang="en-US" sz="3200" b="1"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指针与动态内存分配</a:t>
            </a:r>
            <a:endParaRPr kumimoji="1" lang="zh-CN" altLang="en-US" sz="3200" b="1">
              <a:effectLst>
                <a:outerShdw blurRad="38100" dist="38100" dir="2700000" algn="tl">
                  <a:srgbClr val="FFFFFF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0246" name="Rectangle 6"/>
          <p:cNvSpPr>
            <a:spLocks noChangeArrowheads="1"/>
          </p:cNvSpPr>
          <p:nvPr/>
        </p:nvSpPr>
        <p:spPr bwMode="auto">
          <a:xfrm>
            <a:off x="304800" y="762000"/>
            <a:ext cx="25447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、静态内存分配</a:t>
            </a: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endParaRPr kumimoji="1" lang="zh-CN" altLang="en-US" sz="20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381000" y="1447800"/>
            <a:ext cx="8280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编译完成后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，为程序中定义的变量分配相应的存储空间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0248" name="Rectangle 8" descr="信纸"/>
          <p:cNvSpPr>
            <a:spLocks noChangeArrowheads="1"/>
          </p:cNvSpPr>
          <p:nvPr/>
        </p:nvSpPr>
        <p:spPr bwMode="auto">
          <a:xfrm>
            <a:off x="1524000" y="2133600"/>
            <a:ext cx="5375275" cy="6794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k;              </a:t>
            </a:r>
            <a:endParaRPr kumimoji="1" lang="en-US" altLang="zh-CN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char ch[10]; </a:t>
            </a:r>
            <a:r>
              <a:rPr kumimoji="1" lang="en-US" altLang="zh-CN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                                                 </a:t>
            </a:r>
            <a:endParaRPr kumimoji="1" lang="en-US" altLang="zh-CN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1008063" y="3124200"/>
            <a:ext cx="8135937" cy="49530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38100" algn="ctr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静态内存分配一般是在已知道数据量大小的情况下使用</a:t>
            </a:r>
            <a:r>
              <a:rPr kumimoji="1"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endParaRPr kumimoji="1" lang="zh-CN" altLang="en-US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0250" name="Rectangle 10"/>
          <p:cNvSpPr>
            <a:spLocks noChangeArrowheads="1"/>
          </p:cNvSpPr>
          <p:nvPr/>
        </p:nvSpPr>
        <p:spPr bwMode="auto">
          <a:xfrm>
            <a:off x="842963" y="3992563"/>
            <a:ext cx="812165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例如，要对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10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个学生的成绩按降序输出，则可定义一个数组：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score[10];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用于存放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10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个学生的成绩，然后再进行排序。</a:t>
            </a: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endParaRPr kumimoji="1" lang="zh-CN" altLang="en-US" sz="20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0251" name="AutoShape 11"/>
          <p:cNvSpPr>
            <a:spLocks noChangeArrowheads="1"/>
          </p:cNvSpPr>
          <p:nvPr/>
        </p:nvSpPr>
        <p:spPr bwMode="auto">
          <a:xfrm>
            <a:off x="1763713" y="5113338"/>
            <a:ext cx="6983412" cy="1655762"/>
          </a:xfrm>
          <a:prstGeom prst="cloudCallout">
            <a:avLst>
              <a:gd name="adj1" fmla="val -31384"/>
              <a:gd name="adj2" fmla="val -66778"/>
            </a:avLst>
          </a:pr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25400">
            <a:solidFill>
              <a:srgbClr val="FF00FF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如果事先并不知道学生的具体人数，编写程序时，人数由用户输入，然后再输入学生的成绩。那如何处理呢？ 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0252" name="Rectangle 12" descr="信纸"/>
          <p:cNvSpPr>
            <a:spLocks noChangeArrowheads="1"/>
          </p:cNvSpPr>
          <p:nvPr/>
        </p:nvSpPr>
        <p:spPr bwMode="auto">
          <a:xfrm>
            <a:off x="1692275" y="5300663"/>
            <a:ext cx="3671888" cy="115252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 indent="26670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int n;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int score[n];</a:t>
            </a:r>
            <a:endParaRPr kumimoji="1" lang="en-US" altLang="zh-CN" sz="2400" b="1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r>
              <a:rPr kumimoji="1" lang="en-US" altLang="zh-CN" sz="2400" b="1">
                <a:latin typeface="Times New Roman" panose="02020603050405020304" pitchFamily="18" charset="0"/>
              </a:rPr>
              <a:t>scanf ("%d", &amp;n);</a:t>
            </a:r>
            <a:endParaRPr kumimoji="1" lang="en-US" altLang="zh-CN" sz="2400" b="1">
              <a:latin typeface="Times New Roman" panose="02020603050405020304" pitchFamily="18" charset="0"/>
            </a:endParaRPr>
          </a:p>
        </p:txBody>
      </p:sp>
      <p:grpSp>
        <p:nvGrpSpPr>
          <p:cNvPr id="10253" name="Group 13"/>
          <p:cNvGrpSpPr/>
          <p:nvPr/>
        </p:nvGrpSpPr>
        <p:grpSpPr bwMode="auto">
          <a:xfrm>
            <a:off x="4427538" y="5589588"/>
            <a:ext cx="342900" cy="419100"/>
            <a:chOff x="492" y="2688"/>
            <a:chExt cx="216" cy="264"/>
          </a:xfrm>
        </p:grpSpPr>
        <p:sp>
          <p:nvSpPr>
            <p:cNvPr id="4109" name="Line 14"/>
            <p:cNvSpPr>
              <a:spLocks noChangeShapeType="1"/>
            </p:cNvSpPr>
            <p:nvPr/>
          </p:nvSpPr>
          <p:spPr bwMode="auto">
            <a:xfrm flipH="1">
              <a:off x="492" y="2688"/>
              <a:ext cx="216" cy="216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  <p:sp>
          <p:nvSpPr>
            <p:cNvPr id="4110" name="Line 15"/>
            <p:cNvSpPr>
              <a:spLocks noChangeShapeType="1"/>
            </p:cNvSpPr>
            <p:nvPr/>
          </p:nvSpPr>
          <p:spPr bwMode="auto">
            <a:xfrm>
              <a:off x="504" y="2700"/>
              <a:ext cx="204" cy="25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lIns="90000" tIns="46800" rIns="90000" bIns="46800" anchor="ctr"/>
            <a:lstStyle/>
            <a:p>
              <a:endParaRPr lang="zh-CN" altLang="en-US"/>
            </a:p>
          </p:txBody>
        </p:sp>
      </p:grpSp>
      <p:sp>
        <p:nvSpPr>
          <p:cNvPr id="10256" name="AutoShape 16"/>
          <p:cNvSpPr>
            <a:spLocks noChangeArrowheads="1"/>
          </p:cNvSpPr>
          <p:nvPr/>
        </p:nvSpPr>
        <p:spPr bwMode="auto">
          <a:xfrm>
            <a:off x="3132138" y="3644900"/>
            <a:ext cx="3744912" cy="1222375"/>
          </a:xfrm>
          <a:prstGeom prst="cloudCallout">
            <a:avLst>
              <a:gd name="adj1" fmla="val -38171"/>
              <a:gd name="adj2" fmla="val 110519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5400">
            <a:solidFill>
              <a:srgbClr val="FF00FF"/>
            </a:solidFill>
            <a:round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如何解决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?</a:t>
            </a: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algn="ctr"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kumimoji="1" lang="en-US" altLang="zh-CN" sz="24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0257" name="Rectangle 17"/>
          <p:cNvSpPr>
            <a:spLocks noChangeArrowheads="1"/>
          </p:cNvSpPr>
          <p:nvPr/>
        </p:nvSpPr>
        <p:spPr bwMode="auto">
          <a:xfrm>
            <a:off x="3881438" y="4194175"/>
            <a:ext cx="2366962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动态内存分配</a:t>
            </a:r>
            <a:endParaRPr kumimoji="1" lang="zh-CN" altLang="en-US" sz="24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02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024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102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102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1025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102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102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4" dur="500"/>
                                        <p:tgtEl>
                                          <p:spTgt spid="102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9" dur="500"/>
                                        <p:tgtEl>
                                          <p:spTgt spid="102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5" grpId="0" animBg="1"/>
      <p:bldP spid="10246" grpId="0"/>
      <p:bldP spid="10248" grpId="0" animBg="1"/>
      <p:bldP spid="10249" grpId="0" animBg="1"/>
      <p:bldP spid="10250" grpId="0"/>
      <p:bldP spid="10251" grpId="0" animBg="1"/>
      <p:bldP spid="10252" grpId="0" animBg="1"/>
      <p:bldP spid="10256" grpId="0" animBg="1"/>
      <p:bldP spid="10257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684213" y="188913"/>
            <a:ext cx="2544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、动态内存分配</a:t>
            </a: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endParaRPr kumimoji="1" lang="zh-CN" altLang="en-US" sz="20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1270" name="Rectangle 6"/>
          <p:cNvSpPr>
            <a:spLocks noChangeArrowheads="1"/>
          </p:cNvSpPr>
          <p:nvPr/>
        </p:nvSpPr>
        <p:spPr bwMode="auto">
          <a:xfrm>
            <a:off x="339725" y="815975"/>
            <a:ext cx="8804275" cy="2136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4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</a:t>
            </a:r>
            <a:r>
              <a:rPr kumimoji="1" lang="zh-CN" altLang="en-US" sz="24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在程序运行过程中，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根据程序的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实际需要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来分配一块大小合适的连续的内存单元。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动态分配的内存需要有一个</a:t>
            </a:r>
            <a:r>
              <a:rPr kumimoji="1" lang="zh-CN" altLang="en-US" sz="2400" b="1">
                <a:solidFill>
                  <a:srgbClr val="FF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指针变量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记录内存的起始地址。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最常用的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malloc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函数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，其函数的原型为： 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1271" name="Text Box 7"/>
          <p:cNvSpPr txBox="1">
            <a:spLocks noChangeArrowheads="1"/>
          </p:cNvSpPr>
          <p:nvPr/>
        </p:nvSpPr>
        <p:spPr bwMode="auto">
          <a:xfrm>
            <a:off x="762000" y="3276600"/>
            <a:ext cx="7512050" cy="5048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6667"/>
                  <a:invGamma/>
                </a:srgbClr>
              </a:gs>
            </a:gsLst>
            <a:lin ang="5400000" scaled="1"/>
          </a:grad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void  *malloc( unsigned int size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）；</a:t>
            </a:r>
            <a:endParaRPr kumimoji="1" lang="zh-CN" altLang="en-US" sz="2400" b="1">
              <a:effectLst>
                <a:outerShdw blurRad="38100" dist="38100" dir="2700000" algn="tl">
                  <a:srgbClr val="FFFFFF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1272" name="Rectangle 8"/>
          <p:cNvSpPr>
            <a:spLocks noChangeArrowheads="1"/>
          </p:cNvSpPr>
          <p:nvPr/>
        </p:nvSpPr>
        <p:spPr bwMode="auto">
          <a:xfrm>
            <a:off x="566738" y="4022725"/>
            <a:ext cx="8748712" cy="1844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400" b="1" u="sng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说明：</a:t>
            </a:r>
            <a:endParaRPr kumimoji="1" lang="zh-CN" altLang="en-US" sz="2400" b="1" u="sng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CC0099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size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这个参数的含义是分配的内存的大小（以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字节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为单位）。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CC0099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返回值：失败，则返回值是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NULL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（空指针）。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  成功，则返回值是一个指向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空类型（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void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）的指针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Font typeface="Wingdings" panose="05000000000000000000" pitchFamily="2" charset="2"/>
              <a:buNone/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              （即所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分配内存块的首地址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）。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12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12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112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112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112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69" grpId="0"/>
      <p:bldP spid="11271" grpId="0" animBg="1"/>
      <p:bldP spid="1127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5"/>
          <p:cNvSpPr>
            <a:spLocks noChangeArrowheads="1"/>
          </p:cNvSpPr>
          <p:nvPr/>
        </p:nvSpPr>
        <p:spPr bwMode="auto">
          <a:xfrm>
            <a:off x="684213" y="188913"/>
            <a:ext cx="25447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2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、动态内存分配</a:t>
            </a:r>
            <a:r>
              <a:rPr kumimoji="1" lang="zh-CN" altLang="en-US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endParaRPr kumimoji="1" lang="zh-CN" altLang="en-US" sz="20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2294" name="Rectangle 6" descr="信纸"/>
          <p:cNvSpPr>
            <a:spLocks noChangeArrowheads="1"/>
          </p:cNvSpPr>
          <p:nvPr/>
        </p:nvSpPr>
        <p:spPr bwMode="auto">
          <a:xfrm>
            <a:off x="612775" y="2149475"/>
            <a:ext cx="4967288" cy="28130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 n, *pscore;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scanf ("%d", &amp;n);</a:t>
            </a:r>
            <a:endParaRPr kumimoji="1" lang="en-US" altLang="zh-CN" sz="2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pscore =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(int *)</a:t>
            </a:r>
            <a:r>
              <a:rPr kumimoji="1" lang="en-US" altLang="zh-CN" sz="20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malloc(n * sizeof(int));  </a:t>
            </a:r>
            <a:endParaRPr kumimoji="1" lang="en-US" altLang="zh-CN" sz="2000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if (pscore == NULL)</a:t>
            </a:r>
            <a:endParaRPr kumimoji="1" lang="en-US" altLang="zh-CN" sz="2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printf ("Insufficient memory available! ");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exit (0);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… …   </a:t>
            </a:r>
            <a:endParaRPr kumimoji="1" lang="en-US" altLang="zh-CN" sz="2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2295" name="Rectangle 7"/>
          <p:cNvSpPr>
            <a:spLocks noChangeArrowheads="1"/>
          </p:cNvSpPr>
          <p:nvPr/>
        </p:nvSpPr>
        <p:spPr bwMode="auto">
          <a:xfrm>
            <a:off x="611188" y="692150"/>
            <a:ext cx="8353425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例如：根据学生人数来建立数组的问题可以用动态内存分配来解决，其方法如下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: </a:t>
            </a:r>
            <a:endParaRPr kumimoji="1"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12296" name="Group 8"/>
          <p:cNvGrpSpPr/>
          <p:nvPr/>
        </p:nvGrpSpPr>
        <p:grpSpPr bwMode="auto">
          <a:xfrm>
            <a:off x="6042025" y="1484313"/>
            <a:ext cx="2293938" cy="3771900"/>
            <a:chOff x="3923" y="935"/>
            <a:chExt cx="1445" cy="2376"/>
          </a:xfrm>
        </p:grpSpPr>
        <p:sp>
          <p:nvSpPr>
            <p:cNvPr id="6156" name="AutoShape 9"/>
            <p:cNvSpPr>
              <a:spLocks noChangeArrowheads="1"/>
            </p:cNvSpPr>
            <p:nvPr/>
          </p:nvSpPr>
          <p:spPr bwMode="auto">
            <a:xfrm>
              <a:off x="4377" y="935"/>
              <a:ext cx="936" cy="2376"/>
            </a:xfrm>
            <a:prstGeom prst="foldedCorner">
              <a:avLst>
                <a:gd name="adj" fmla="val 13745"/>
              </a:avLst>
            </a:prstGeom>
            <a:solidFill>
              <a:srgbClr val="CCFFFF"/>
            </a:solidFill>
            <a:ln w="38100">
              <a:solidFill>
                <a:schemeClr val="tx1"/>
              </a:solidFill>
              <a:round/>
              <a:headEnd type="none" w="lg" len="lg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endParaRPr kumimoji="1" lang="zh-CN" altLang="zh-CN" sz="2400">
                <a:solidFill>
                  <a:srgbClr val="0000FF"/>
                </a:solidFill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  <p:sp>
          <p:nvSpPr>
            <p:cNvPr id="6157" name="Line 10"/>
            <p:cNvSpPr>
              <a:spLocks noChangeShapeType="1"/>
            </p:cNvSpPr>
            <p:nvPr/>
          </p:nvSpPr>
          <p:spPr bwMode="auto">
            <a:xfrm>
              <a:off x="4377" y="1247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8" name="Line 11"/>
            <p:cNvSpPr>
              <a:spLocks noChangeShapeType="1"/>
            </p:cNvSpPr>
            <p:nvPr/>
          </p:nvSpPr>
          <p:spPr bwMode="auto">
            <a:xfrm>
              <a:off x="4377" y="1475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59" name="Line 12"/>
            <p:cNvSpPr>
              <a:spLocks noChangeShapeType="1"/>
            </p:cNvSpPr>
            <p:nvPr/>
          </p:nvSpPr>
          <p:spPr bwMode="auto">
            <a:xfrm>
              <a:off x="4377" y="1703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0" name="Line 13"/>
            <p:cNvSpPr>
              <a:spLocks noChangeShapeType="1"/>
            </p:cNvSpPr>
            <p:nvPr/>
          </p:nvSpPr>
          <p:spPr bwMode="auto">
            <a:xfrm>
              <a:off x="4377" y="2159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6161" name="Line 14"/>
            <p:cNvSpPr>
              <a:spLocks noChangeShapeType="1"/>
            </p:cNvSpPr>
            <p:nvPr/>
          </p:nvSpPr>
          <p:spPr bwMode="auto">
            <a:xfrm>
              <a:off x="4377" y="2843"/>
              <a:ext cx="91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90000" tIns="46800" rIns="90000" bIns="46800" anchor="ctr">
              <a:spAutoFit/>
            </a:bodyPr>
            <a:lstStyle/>
            <a:p>
              <a:endParaRPr lang="zh-CN" altLang="en-US"/>
            </a:p>
          </p:txBody>
        </p:sp>
        <p:sp>
          <p:nvSpPr>
            <p:cNvPr id="12303" name="Text Box 15"/>
            <p:cNvSpPr txBox="1">
              <a:spLocks noChangeArrowheads="1"/>
            </p:cNvSpPr>
            <p:nvPr/>
          </p:nvSpPr>
          <p:spPr bwMode="auto">
            <a:xfrm>
              <a:off x="4370" y="2287"/>
              <a:ext cx="998" cy="36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kumimoji="1" lang="zh-CN" altLang="en-US" sz="2000" b="1">
                  <a:solidFill>
                    <a:schemeClr val="accent2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动态分配的内存块</a:t>
              </a:r>
              <a:endParaRPr kumimoji="1"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  <p:sp>
          <p:nvSpPr>
            <p:cNvPr id="12304" name="Text Box 16"/>
            <p:cNvSpPr txBox="1">
              <a:spLocks noChangeArrowheads="1"/>
            </p:cNvSpPr>
            <p:nvPr/>
          </p:nvSpPr>
          <p:spPr bwMode="auto">
            <a:xfrm>
              <a:off x="3923" y="2251"/>
              <a:ext cx="453" cy="21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marL="342900" indent="-3429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  <a:spcBef>
                  <a:spcPct val="50000"/>
                </a:spcBef>
                <a:defRPr/>
              </a:pPr>
              <a:r>
                <a:rPr kumimoji="1" lang="en-US" altLang="zh-CN" sz="2000" b="1"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楷体_GB2312" panose="02010609030101010101" pitchFamily="49" charset="-122"/>
                </a:rPr>
                <a:t>0100</a:t>
              </a:r>
              <a:endPara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endParaRPr>
            </a:p>
          </p:txBody>
        </p:sp>
      </p:grpSp>
      <p:sp>
        <p:nvSpPr>
          <p:cNvPr id="12305" name="Text Box 17"/>
          <p:cNvSpPr txBox="1">
            <a:spLocks noChangeArrowheads="1"/>
          </p:cNvSpPr>
          <p:nvPr/>
        </p:nvSpPr>
        <p:spPr bwMode="auto">
          <a:xfrm>
            <a:off x="6791325" y="1485900"/>
            <a:ext cx="1584325" cy="38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defRPr/>
            </a:pP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pscore</a:t>
            </a:r>
            <a:r>
              <a:rPr kumimoji="1" lang="en-US" altLang="zh-CN" sz="20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0100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endParaRPr kumimoji="1" lang="en-US" altLang="zh-CN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grpSp>
        <p:nvGrpSpPr>
          <p:cNvPr id="12306" name="Group 18"/>
          <p:cNvGrpSpPr/>
          <p:nvPr/>
        </p:nvGrpSpPr>
        <p:grpSpPr bwMode="auto">
          <a:xfrm>
            <a:off x="8172450" y="1716088"/>
            <a:ext cx="503238" cy="1800225"/>
            <a:chOff x="5148" y="1117"/>
            <a:chExt cx="317" cy="1134"/>
          </a:xfrm>
        </p:grpSpPr>
        <p:sp>
          <p:nvSpPr>
            <p:cNvPr id="6153" name="Line 19"/>
            <p:cNvSpPr>
              <a:spLocks noChangeShapeType="1"/>
            </p:cNvSpPr>
            <p:nvPr/>
          </p:nvSpPr>
          <p:spPr bwMode="auto">
            <a:xfrm>
              <a:off x="5148" y="1117"/>
              <a:ext cx="31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4" name="Line 20"/>
            <p:cNvSpPr>
              <a:spLocks noChangeShapeType="1"/>
            </p:cNvSpPr>
            <p:nvPr/>
          </p:nvSpPr>
          <p:spPr bwMode="auto">
            <a:xfrm flipH="1">
              <a:off x="5211" y="2251"/>
              <a:ext cx="249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6155" name="Line 21"/>
            <p:cNvSpPr>
              <a:spLocks noChangeShapeType="1"/>
            </p:cNvSpPr>
            <p:nvPr/>
          </p:nvSpPr>
          <p:spPr bwMode="auto">
            <a:xfrm>
              <a:off x="5465" y="1117"/>
              <a:ext cx="0" cy="1134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2310" name="AutoShape 22"/>
          <p:cNvSpPr>
            <a:spLocks noChangeArrowheads="1"/>
          </p:cNvSpPr>
          <p:nvPr/>
        </p:nvSpPr>
        <p:spPr bwMode="auto">
          <a:xfrm>
            <a:off x="6732588" y="5661025"/>
            <a:ext cx="2159000" cy="647700"/>
          </a:xfrm>
          <a:prstGeom prst="wedgeRoundRectCallout">
            <a:avLst>
              <a:gd name="adj1" fmla="val -7060"/>
              <a:gd name="adj2" fmla="val -268630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 algn="ctr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zh-CN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共</a:t>
            </a:r>
            <a:r>
              <a:rPr kumimoji="1" lang="en-US" altLang="zh-CN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n*sizeof(int)</a:t>
            </a:r>
            <a:r>
              <a:rPr kumimoji="1" lang="zh-CN" altLang="en-US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个</a:t>
            </a:r>
            <a:endParaRPr kumimoji="1" lang="zh-CN" altLang="en-US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字节内存单元</a:t>
            </a:r>
            <a:endParaRPr kumimoji="1" lang="zh-CN" altLang="en-US" b="1">
              <a:solidFill>
                <a:srgbClr val="CC00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22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229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122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230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1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6" dur="500"/>
                                        <p:tgtEl>
                                          <p:spTgt spid="123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1000"/>
                            </p:stCondLst>
                            <p:childTnLst>
                              <p:par>
                                <p:cTn id="28" presetID="18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0" dur="500"/>
                                        <p:tgtEl>
                                          <p:spTgt spid="123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294" grpId="0" animBg="1"/>
      <p:bldP spid="12295" grpId="0"/>
      <p:bldP spid="12305" grpId="0"/>
      <p:bldP spid="123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7" name="Rectangle 5"/>
          <p:cNvSpPr>
            <a:spLocks noChangeArrowheads="1"/>
          </p:cNvSpPr>
          <p:nvPr/>
        </p:nvSpPr>
        <p:spPr bwMode="auto">
          <a:xfrm>
            <a:off x="228600" y="152400"/>
            <a:ext cx="8604250" cy="2867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>
            <a:lvl1pPr marL="457200" indent="-45720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2667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400" b="1" u="sng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关于</a:t>
            </a:r>
            <a:r>
              <a:rPr kumimoji="1" lang="en-US" altLang="zh-CN" sz="2400" b="1" u="sng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malloc</a:t>
            </a:r>
            <a:r>
              <a:rPr kumimoji="1" lang="zh-CN" altLang="en-US" sz="2400" b="1" u="sng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的使用有几点需强调一下：</a:t>
            </a:r>
            <a:endParaRPr kumimoji="1" lang="zh-CN" altLang="en-US" sz="2400" b="1" u="sng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CC0099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malloc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前面必须要加上一个指针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类型转换符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。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CC0099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malloc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所带的一个参数是指需分配的内存单元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字节数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CC0099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  分配数量*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sizeof(</a:t>
            </a:r>
            <a:r>
              <a:rPr kumimoji="1" lang="zh-CN" altLang="en-US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内存单元类型符</a:t>
            </a:r>
            <a:r>
              <a:rPr kumimoji="1" lang="en-US" altLang="zh-CN" sz="2400" b="1">
                <a:solidFill>
                  <a:schemeClr val="accent2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endParaRPr kumimoji="1" lang="en-US" altLang="zh-CN" sz="24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CC0099"/>
              </a:buClr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malloc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可能返回</a:t>
            </a:r>
            <a:r>
              <a:rPr kumimoji="1" lang="en-US" altLang="zh-CN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NULL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，表示分配内存失败，因此一定要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检查分配的内存指针是否为空。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buClr>
                <a:srgbClr val="CC0099"/>
              </a:buClr>
              <a:buFont typeface="Wingdings" panose="05000000000000000000" pitchFamily="2" charset="2"/>
              <a:buNone/>
              <a:defRPr/>
            </a:pPr>
            <a:endParaRPr kumimoji="1" lang="en-US" altLang="zh-CN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3318" name="Rectangle 6"/>
          <p:cNvSpPr>
            <a:spLocks noChangeArrowheads="1"/>
          </p:cNvSpPr>
          <p:nvPr/>
        </p:nvSpPr>
        <p:spPr bwMode="auto">
          <a:xfrm>
            <a:off x="304800" y="2971800"/>
            <a:ext cx="24701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3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、动态内存释放</a:t>
            </a:r>
            <a:endParaRPr kumimoji="1" lang="zh-CN" altLang="en-US" sz="2400" b="1">
              <a:solidFill>
                <a:srgbClr val="CC00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3319" name="Rectangle 7"/>
          <p:cNvSpPr>
            <a:spLocks noChangeArrowheads="1"/>
          </p:cNvSpPr>
          <p:nvPr/>
        </p:nvSpPr>
        <p:spPr bwMode="auto">
          <a:xfrm>
            <a:off x="0" y="3581400"/>
            <a:ext cx="8931275" cy="749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               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“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好借好还，再借不难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”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      释放动态内存的函数</a:t>
            </a:r>
            <a:r>
              <a:rPr kumimoji="1" lang="en-US" altLang="zh-CN" sz="24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free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  <a:ea typeface="楷体_GB2312" panose="02010609030101010101" pitchFamily="49" charset="-122"/>
              </a:rPr>
              <a:t>其原型为：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3320" name="Text Box 8"/>
          <p:cNvSpPr txBox="1">
            <a:spLocks noChangeArrowheads="1"/>
          </p:cNvSpPr>
          <p:nvPr/>
        </p:nvSpPr>
        <p:spPr bwMode="auto">
          <a:xfrm>
            <a:off x="1219200" y="4495800"/>
            <a:ext cx="6985000" cy="504825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66667"/>
                  <a:invGamma/>
                </a:srgbClr>
              </a:gs>
            </a:gsLst>
            <a:lin ang="5400000" scaled="1"/>
          </a:grad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void  free (void *pointer);</a:t>
            </a:r>
            <a:endParaRPr kumimoji="1" lang="en-US" altLang="zh-CN" sz="24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7174" name="Rectangle 9"/>
          <p:cNvSpPr>
            <a:spLocks noChangeArrowheads="1"/>
          </p:cNvSpPr>
          <p:nvPr/>
        </p:nvSpPr>
        <p:spPr bwMode="auto">
          <a:xfrm>
            <a:off x="0" y="2933700"/>
            <a:ext cx="9144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zh-CN" altLang="en-US" sz="1800">
              <a:ea typeface="宋体" panose="02010600030101010101" pitchFamily="2" charset="-122"/>
            </a:endParaRPr>
          </a:p>
        </p:txBody>
      </p:sp>
      <p:sp>
        <p:nvSpPr>
          <p:cNvPr id="13322" name="Rectangle 10" descr="信纸"/>
          <p:cNvSpPr>
            <a:spLocks noChangeArrowheads="1"/>
          </p:cNvSpPr>
          <p:nvPr/>
        </p:nvSpPr>
        <p:spPr bwMode="auto">
          <a:xfrm>
            <a:off x="2438400" y="5410200"/>
            <a:ext cx="3455988" cy="4953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例：  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free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( pscore );</a:t>
            </a:r>
            <a:endParaRPr kumimoji="1" lang="en-US" altLang="zh-CN" sz="240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3323" name="Rectangle 11"/>
          <p:cNvSpPr>
            <a:spLocks noChangeArrowheads="1"/>
          </p:cNvSpPr>
          <p:nvPr/>
        </p:nvSpPr>
        <p:spPr bwMode="auto">
          <a:xfrm>
            <a:off x="381000" y="2667000"/>
            <a:ext cx="8353425" cy="137160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75686"/>
                  <a:invGamma/>
                </a:srgbClr>
              </a:gs>
            </a:gsLst>
            <a:lin ang="5400000" scaled="1"/>
          </a:gradFill>
          <a:ln w="38100" algn="ctr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 indent="3048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400" b="1">
                <a:solidFill>
                  <a:srgbClr val="FF3300"/>
                </a:solidFill>
                <a:latin typeface="Times New Roman" panose="02020603050405020304" pitchFamily="18" charset="0"/>
                <a:ea typeface="楷体_GB2312" panose="02010609030101010101" pitchFamily="49" charset="-122"/>
              </a:rPr>
              <a:t>   </a:t>
            </a:r>
            <a:r>
              <a:rPr kumimoji="1" lang="zh-CN" altLang="en-US" sz="24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注意：</a:t>
            </a:r>
            <a:endParaRPr kumimoji="1" lang="zh-CN" altLang="en-US" sz="24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  调用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malloc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和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free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函数的源程序中要包含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stdlib.h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或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malloc.h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或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alloc.h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（在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TC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、</a:t>
            </a: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BC</a:t>
            </a:r>
            <a:r>
              <a:rPr kumimoji="1" lang="zh-CN" altLang="en-US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下）。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malloc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和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free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一般成对出现！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19" presetID="4" presetClass="entr" presetSubtype="3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33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7" dur="500"/>
                                        <p:tgtEl>
                                          <p:spTgt spid="133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7" dur="500"/>
                                        <p:tgtEl>
                                          <p:spTgt spid="133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8" grpId="0"/>
      <p:bldP spid="13320" grpId="0" animBg="1"/>
      <p:bldP spid="13322" grpId="0" animBg="1"/>
      <p:bldP spid="13323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1" name="Rectangle 5"/>
          <p:cNvSpPr>
            <a:spLocks noChangeArrowheads="1"/>
          </p:cNvSpPr>
          <p:nvPr/>
        </p:nvSpPr>
        <p:spPr bwMode="auto">
          <a:xfrm>
            <a:off x="454025" y="-28575"/>
            <a:ext cx="828198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eaLnBrk="1" hangingPunct="1">
              <a:defRPr/>
            </a:pP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】 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编写程序先输入学生人数，然后输入学生成绩，最后输出学生的平均成绩、最高成绩和最低成绩</a:t>
            </a:r>
            <a:r>
              <a:rPr kumimoji="1" lang="zh-CN" altLang="en-US" sz="2400" b="1">
                <a:solidFill>
                  <a:srgbClr val="CC00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。</a:t>
            </a:r>
            <a:r>
              <a:rPr kumimoji="1" lang="zh-CN" altLang="en-US" sz="2400" b="1"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endParaRPr kumimoji="1" lang="zh-CN" altLang="en-US" sz="2400" b="1"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4342" name="Rectangle 6" descr="信纸"/>
          <p:cNvSpPr>
            <a:spLocks noChangeArrowheads="1"/>
          </p:cNvSpPr>
          <p:nvPr/>
        </p:nvSpPr>
        <p:spPr bwMode="auto">
          <a:xfrm>
            <a:off x="539750" y="822325"/>
            <a:ext cx="5284788" cy="586105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>
            <a:lvl1pPr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stdio.h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&gt;</a:t>
            </a:r>
            <a:endParaRPr kumimoji="1"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stdlib.h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&gt;</a:t>
            </a:r>
            <a:endParaRPr kumimoji="1"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malloc.h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&gt;</a:t>
            </a:r>
            <a:endParaRPr kumimoji="1"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main ( )</a:t>
            </a:r>
            <a:endParaRPr kumimoji="1"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endParaRPr kumimoji="1" lang="en-US" altLang="zh-CN" sz="2000" b="1" dirty="0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num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;</a:t>
            </a:r>
            <a:endParaRPr kumimoji="1"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maxscore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minscore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sumscore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;</a:t>
            </a:r>
            <a:endParaRPr kumimoji="1"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*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pscore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;</a:t>
            </a:r>
            <a:endParaRPr kumimoji="1"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float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averscore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;</a:t>
            </a:r>
            <a:endParaRPr kumimoji="1"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printf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("input the number of student: ");  </a:t>
            </a:r>
            <a:endParaRPr kumimoji="1"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scanf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("%d", &amp;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num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);</a:t>
            </a:r>
            <a:endParaRPr kumimoji="1"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if (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num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&lt;= 0 )</a:t>
            </a:r>
            <a:endParaRPr kumimoji="1"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return;</a:t>
            </a:r>
            <a:endParaRPr kumimoji="1"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pscore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= (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*) 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malloc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num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* 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sizeof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kumimoji="1" lang="en-US" altLang="zh-CN" sz="2000" b="1" dirty="0" err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int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));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endParaRPr kumimoji="1"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if ( </a:t>
            </a:r>
            <a:r>
              <a:rPr kumimoji="1" lang="en-US" altLang="zh-CN" sz="20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pscore</a:t>
            </a:r>
            <a:r>
              <a:rPr kumimoji="1" lang="en-US" altLang="zh-CN" sz="20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== NULL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)</a:t>
            </a:r>
            <a:endParaRPr kumimoji="1"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endParaRPr kumimoji="1"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000" b="1" dirty="0" err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printf</a:t>
            </a: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( "Insufficient memory available\n" );</a:t>
            </a:r>
            <a:endParaRPr kumimoji="1"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exit (0);</a:t>
            </a:r>
            <a:endParaRPr kumimoji="1" lang="en-US" altLang="zh-CN" sz="2000" b="1" dirty="0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 dirty="0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 dirty="0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 dirty="0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4343" name="Rectangle 7" descr="信纸"/>
          <p:cNvSpPr>
            <a:spLocks noChangeArrowheads="1"/>
          </p:cNvSpPr>
          <p:nvPr/>
        </p:nvSpPr>
        <p:spPr bwMode="auto">
          <a:xfrm>
            <a:off x="3419475" y="404813"/>
            <a:ext cx="5349875" cy="46894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>
            <a:lvl1pPr marL="457200" indent="-45720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tabLst>
                <a:tab pos="5715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printf ("input the scores of students now:\n"); 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for (i = 0; i &lt; num; i++)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scanf ("%d", pscore + i);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maxscore = pscore[0];   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minscore = pscore[0];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sumscore = pscore[0];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for (i = 1; i &lt; num; i++)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endParaRPr kumimoji="1" lang="en-US" altLang="zh-CN" sz="2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if (pscore[i] &gt; maxscore) 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maxscore = pscore[i];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if (pscore[i] &lt; minscore)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minscore = pscore[i];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sumscore = sumscore + pscore[i]; 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averscore = (float)sumscore / num;   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4344" name="Rectangle 8" descr="信纸"/>
          <p:cNvSpPr>
            <a:spLocks noChangeArrowheads="1"/>
          </p:cNvSpPr>
          <p:nvPr/>
        </p:nvSpPr>
        <p:spPr bwMode="auto">
          <a:xfrm>
            <a:off x="2771775" y="3716338"/>
            <a:ext cx="6173788" cy="28606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 algn="ctr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4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printf ("----------------------------------------------\n"); 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printf ("the average score of the students is %.1f\n",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averscore); 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printf ("the highest score of the students is %d\n",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maxscore);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printf ("the lowest score of the students is %d\n", 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minscore);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free (pscore);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//</a:t>
            </a:r>
            <a:r>
              <a:rPr kumimoji="1"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释放动态分配的内存</a:t>
            </a:r>
            <a:endParaRPr kumimoji="1" lang="zh-CN" altLang="en-US" sz="2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chemeClr val="accent2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14345" name="Text Box 9"/>
          <p:cNvSpPr txBox="1">
            <a:spLocks noChangeArrowheads="1"/>
          </p:cNvSpPr>
          <p:nvPr/>
        </p:nvSpPr>
        <p:spPr bwMode="auto">
          <a:xfrm>
            <a:off x="2268538" y="3284538"/>
            <a:ext cx="4968875" cy="2592387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运行结果：</a:t>
            </a:r>
            <a:endParaRPr kumimoji="1" lang="zh-CN" altLang="en-US" sz="2000" b="1">
              <a:solidFill>
                <a:srgbClr val="FF33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>
                <a:latin typeface="Times New Roman" panose="02020603050405020304" pitchFamily="18" charset="0"/>
              </a:rPr>
              <a:t>input the number of student</a:t>
            </a:r>
            <a:r>
              <a:rPr kumimoji="1" lang="zh-CN" altLang="en-US" sz="2000">
                <a:latin typeface="Times New Roman" panose="02020603050405020304" pitchFamily="18" charset="0"/>
              </a:rPr>
              <a:t>：</a:t>
            </a:r>
            <a:r>
              <a:rPr kumimoji="1" lang="en-US" altLang="zh-CN" sz="2000">
                <a:latin typeface="Times New Roman" panose="02020603050405020304" pitchFamily="18" charset="0"/>
              </a:rPr>
              <a:t>4↙</a:t>
            </a:r>
            <a:endParaRPr kumimoji="1" lang="en-US" altLang="zh-CN" sz="20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>
                <a:latin typeface="Times New Roman" panose="02020603050405020304" pitchFamily="18" charset="0"/>
              </a:rPr>
              <a:t>input the scores of students now</a:t>
            </a:r>
            <a:r>
              <a:rPr kumimoji="1" lang="zh-CN" altLang="en-US" sz="2000">
                <a:latin typeface="Times New Roman" panose="02020603050405020304" pitchFamily="18" charset="0"/>
              </a:rPr>
              <a:t>：</a:t>
            </a:r>
            <a:endParaRPr kumimoji="1" lang="zh-CN" altLang="en-US" sz="20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>
                <a:latin typeface="Times New Roman" panose="02020603050405020304" pitchFamily="18" charset="0"/>
              </a:rPr>
              <a:t>45 76  88  94↙</a:t>
            </a:r>
            <a:endParaRPr kumimoji="1" lang="en-US" altLang="zh-CN" sz="2000"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----------------------------------------------</a:t>
            </a:r>
            <a:endParaRPr kumimoji="1"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the average score of the students is 75.8</a:t>
            </a:r>
            <a:endParaRPr kumimoji="1"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the highest score of the students is 94</a:t>
            </a:r>
            <a:endParaRPr kumimoji="1" lang="en-US" altLang="zh-CN" sz="2000">
              <a:solidFill>
                <a:schemeClr val="accent2"/>
              </a:solidFill>
              <a:latin typeface="Times New Roman" panose="02020603050405020304" pitchFamily="18" charset="0"/>
            </a:endParaRPr>
          </a:p>
          <a:p>
            <a:pPr algn="just" eaLnBrk="1" hangingPunct="1">
              <a:lnSpc>
                <a:spcPct val="80000"/>
              </a:lnSpc>
              <a:spcBef>
                <a:spcPct val="20000"/>
              </a:spcBef>
              <a:defRPr/>
            </a:pPr>
            <a:r>
              <a:rPr kumimoji="1" lang="en-US" altLang="zh-CN" sz="2000">
                <a:solidFill>
                  <a:schemeClr val="accent2"/>
                </a:solidFill>
                <a:latin typeface="Times New Roman" panose="02020603050405020304" pitchFamily="18" charset="0"/>
              </a:rPr>
              <a:t>the lowest score of the students is 45</a:t>
            </a:r>
            <a:endParaRPr kumimoji="1" lang="en-US" altLang="zh-CN" sz="2000" b="1">
              <a:solidFill>
                <a:schemeClr val="accent2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random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43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43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143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143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42" grpId="0" animBg="1"/>
      <p:bldP spid="14343" grpId="0" animBg="1"/>
      <p:bldP spid="14344" grpId="0" animBg="1"/>
      <p:bldP spid="14345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04800" y="152400"/>
            <a:ext cx="3200400" cy="286232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7030A0"/>
                </a:solidFill>
              </a:defRPr>
            </a:lvl1pPr>
          </a:lstStyle>
          <a:p>
            <a:r>
              <a:rPr lang="en-US" altLang="zh-CN" sz="1800" dirty="0"/>
              <a:t>#include&lt;</a:t>
            </a:r>
            <a:r>
              <a:rPr lang="en-US" altLang="zh-CN" sz="1800" dirty="0" err="1"/>
              <a:t>stdio.h</a:t>
            </a:r>
            <a:r>
              <a:rPr lang="en-US" altLang="zh-CN" sz="1800" dirty="0"/>
              <a:t>&gt;</a:t>
            </a:r>
            <a:endParaRPr lang="en-US" altLang="zh-CN" sz="1800" dirty="0"/>
          </a:p>
          <a:p>
            <a:r>
              <a:rPr lang="en-US" altLang="zh-CN" sz="1800" dirty="0" err="1"/>
              <a:t>int</a:t>
            </a:r>
            <a:r>
              <a:rPr lang="en-US" altLang="zh-CN" sz="1800" dirty="0"/>
              <a:t> main()</a:t>
            </a:r>
            <a:endParaRPr lang="en-US" altLang="zh-CN" sz="1800" dirty="0"/>
          </a:p>
          <a:p>
            <a:r>
              <a:rPr lang="en-US" altLang="zh-CN" sz="1800" dirty="0"/>
              <a:t>{</a:t>
            </a:r>
            <a:endParaRPr lang="en-US" altLang="zh-CN" sz="1800" dirty="0"/>
          </a:p>
          <a:p>
            <a:r>
              <a:rPr lang="en-US" altLang="zh-CN" sz="1800" dirty="0"/>
              <a:t>	</a:t>
            </a:r>
            <a:r>
              <a:rPr lang="en-US" altLang="zh-CN" sz="1800" dirty="0" err="1">
                <a:solidFill>
                  <a:srgbClr val="FF0000"/>
                </a:solidFill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</a:rPr>
              <a:t> Move(</a:t>
            </a:r>
            <a:r>
              <a:rPr lang="en-US" altLang="zh-CN" sz="1800" dirty="0" err="1">
                <a:solidFill>
                  <a:srgbClr val="FF0000"/>
                </a:solidFill>
              </a:rPr>
              <a:t>int</a:t>
            </a:r>
            <a:r>
              <a:rPr lang="en-US" altLang="zh-CN" sz="1800" dirty="0">
                <a:solidFill>
                  <a:srgbClr val="FF0000"/>
                </a:solidFill>
              </a:rPr>
              <a:t>);</a:t>
            </a:r>
            <a:endParaRPr lang="en-US" altLang="zh-CN" sz="1800" dirty="0">
              <a:solidFill>
                <a:srgbClr val="FF0000"/>
              </a:solidFill>
            </a:endParaRPr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int</a:t>
            </a:r>
            <a:r>
              <a:rPr lang="en-US" altLang="zh-CN" sz="1800" dirty="0"/>
              <a:t> x;</a:t>
            </a:r>
            <a:endParaRPr lang="en-US" altLang="zh-CN" sz="1800" dirty="0"/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scanf</a:t>
            </a:r>
            <a:r>
              <a:rPr lang="en-US" altLang="zh-CN" sz="1800" dirty="0"/>
              <a:t>("%</a:t>
            </a:r>
            <a:r>
              <a:rPr lang="en-US" altLang="zh-CN" sz="1800" dirty="0" err="1"/>
              <a:t>d",&amp;x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r>
              <a:rPr lang="en-US" altLang="zh-CN" sz="1800" dirty="0"/>
              <a:t>	x=</a:t>
            </a:r>
            <a:r>
              <a:rPr lang="en-US" altLang="zh-CN" sz="1800" b="1" dirty="0">
                <a:solidFill>
                  <a:srgbClr val="FF0000"/>
                </a:solidFill>
              </a:rPr>
              <a:t>Move</a:t>
            </a:r>
            <a:r>
              <a:rPr lang="en-US" altLang="zh-CN" sz="1800" dirty="0"/>
              <a:t>(x);</a:t>
            </a:r>
            <a:endParaRPr lang="en-US" altLang="zh-CN" sz="1800" dirty="0"/>
          </a:p>
          <a:p>
            <a:r>
              <a:rPr lang="en-US" altLang="zh-CN" sz="1800" dirty="0"/>
              <a:t>	</a:t>
            </a:r>
            <a:r>
              <a:rPr lang="en-US" altLang="zh-CN" sz="1800" dirty="0" err="1"/>
              <a:t>printf</a:t>
            </a:r>
            <a:r>
              <a:rPr lang="en-US" altLang="zh-CN" sz="1800" dirty="0"/>
              <a:t>("%</a:t>
            </a:r>
            <a:r>
              <a:rPr lang="en-US" altLang="zh-CN" sz="1800" dirty="0" err="1"/>
              <a:t>d",x</a:t>
            </a:r>
            <a:r>
              <a:rPr lang="en-US" altLang="zh-CN" sz="1800" dirty="0"/>
              <a:t>);</a:t>
            </a:r>
            <a:endParaRPr lang="en-US" altLang="zh-CN" sz="1800" dirty="0"/>
          </a:p>
          <a:p>
            <a:r>
              <a:rPr lang="en-US" altLang="zh-CN" sz="1800" dirty="0"/>
              <a:t>	return 0;</a:t>
            </a:r>
            <a:endParaRPr lang="en-US" altLang="zh-CN" sz="1800" dirty="0"/>
          </a:p>
          <a:p>
            <a:r>
              <a:rPr lang="en-US" altLang="zh-CN" sz="1800" dirty="0"/>
              <a:t>}</a:t>
            </a:r>
            <a:endParaRPr lang="en-US" altLang="zh-CN" sz="1800" dirty="0"/>
          </a:p>
        </p:txBody>
      </p:sp>
      <p:sp>
        <p:nvSpPr>
          <p:cNvPr id="7" name="文本框 6"/>
          <p:cNvSpPr txBox="1"/>
          <p:nvPr/>
        </p:nvSpPr>
        <p:spPr>
          <a:xfrm>
            <a:off x="3657600" y="152400"/>
            <a:ext cx="5181600" cy="6463308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defRPr sz="2000">
                <a:solidFill>
                  <a:srgbClr val="7030A0"/>
                </a:solidFill>
              </a:defRPr>
            </a:lvl1pPr>
          </a:lstStyle>
          <a:p>
            <a:r>
              <a:rPr lang="pt-BR" altLang="zh-CN" sz="1800" dirty="0"/>
              <a:t>int Move(int x)</a:t>
            </a:r>
            <a:endParaRPr lang="pt-BR" altLang="zh-CN" sz="1800" dirty="0"/>
          </a:p>
          <a:p>
            <a:r>
              <a:rPr lang="pt-BR" altLang="zh-CN" sz="1800" dirty="0"/>
              <a:t>{   int i</a:t>
            </a:r>
            <a:r>
              <a:rPr lang="en-US" altLang="zh-CN" sz="1800" dirty="0"/>
              <a:t>=0</a:t>
            </a:r>
            <a:r>
              <a:rPr lang="pt-BR" altLang="zh-CN" sz="1800" dirty="0"/>
              <a:t>,j</a:t>
            </a:r>
            <a:r>
              <a:rPr lang="en-US" altLang="zh-CN" sz="1800" dirty="0"/>
              <a:t>=0</a:t>
            </a:r>
            <a:r>
              <a:rPr lang="pt-BR" altLang="zh-CN" sz="1800" dirty="0"/>
              <a:t>,num=0,n;</a:t>
            </a:r>
            <a:endParaRPr lang="pt-BR" altLang="zh-CN" sz="1800" dirty="0"/>
          </a:p>
          <a:p>
            <a:r>
              <a:rPr lang="pt-BR" altLang="zh-CN" sz="1800" dirty="0"/>
              <a:t>    int dl[10],dr[10];</a:t>
            </a:r>
            <a:endParaRPr lang="pt-BR" altLang="zh-CN" sz="1800" dirty="0"/>
          </a:p>
          <a:p>
            <a:r>
              <a:rPr lang="pt-BR" altLang="zh-CN" sz="1800" dirty="0"/>
              <a:t>    while(x&gt;0)</a:t>
            </a:r>
            <a:endParaRPr lang="pt-BR" altLang="zh-CN" sz="1800" dirty="0"/>
          </a:p>
          <a:p>
            <a:r>
              <a:rPr lang="pt-BR" altLang="zh-CN" sz="1800" dirty="0"/>
              <a:t>   {</a:t>
            </a:r>
            <a:endParaRPr lang="pt-BR" altLang="zh-CN" sz="1800" dirty="0"/>
          </a:p>
          <a:p>
            <a:r>
              <a:rPr lang="pt-BR" altLang="zh-CN" sz="1800" dirty="0"/>
              <a:t>        </a:t>
            </a:r>
            <a:r>
              <a:rPr lang="pt-BR" altLang="zh-CN" sz="1800" dirty="0">
                <a:solidFill>
                  <a:srgbClr val="FF0000"/>
                </a:solidFill>
              </a:rPr>
              <a:t>num=x%10; x=x/10;</a:t>
            </a:r>
            <a:endParaRPr lang="pt-BR" altLang="zh-CN" sz="1800" dirty="0">
              <a:solidFill>
                <a:srgbClr val="FF0000"/>
              </a:solidFill>
            </a:endParaRPr>
          </a:p>
          <a:p>
            <a:r>
              <a:rPr lang="pt-BR" altLang="zh-CN" sz="1800" dirty="0"/>
              <a:t>        </a:t>
            </a:r>
            <a:r>
              <a:rPr lang="pt-BR" altLang="zh-CN" sz="1800" dirty="0">
                <a:solidFill>
                  <a:srgbClr val="00B050"/>
                </a:solidFill>
              </a:rPr>
              <a:t>if(num%2==0) </a:t>
            </a:r>
            <a:endParaRPr lang="pt-BR" altLang="zh-CN" sz="1800" dirty="0">
              <a:solidFill>
                <a:srgbClr val="00B050"/>
              </a:solidFill>
            </a:endParaRPr>
          </a:p>
          <a:p>
            <a:r>
              <a:rPr lang="pt-BR" altLang="zh-CN" sz="1800" dirty="0">
                <a:solidFill>
                  <a:srgbClr val="00B050"/>
                </a:solidFill>
              </a:rPr>
              <a:t>        { dl[i]=num; i++;}</a:t>
            </a:r>
            <a:endParaRPr lang="pt-BR" altLang="zh-CN" sz="1800" dirty="0">
              <a:solidFill>
                <a:srgbClr val="00B050"/>
              </a:solidFill>
            </a:endParaRPr>
          </a:p>
          <a:p>
            <a:r>
              <a:rPr lang="pt-BR" altLang="zh-CN" sz="1800" dirty="0">
                <a:solidFill>
                  <a:srgbClr val="00B050"/>
                </a:solidFill>
              </a:rPr>
              <a:t>        else</a:t>
            </a:r>
            <a:endParaRPr lang="pt-BR" altLang="zh-CN" sz="1800" dirty="0">
              <a:solidFill>
                <a:srgbClr val="00B050"/>
              </a:solidFill>
            </a:endParaRPr>
          </a:p>
          <a:p>
            <a:r>
              <a:rPr lang="pt-BR" altLang="zh-CN" sz="1800" dirty="0">
                <a:solidFill>
                  <a:srgbClr val="00B050"/>
                </a:solidFill>
              </a:rPr>
              <a:t>        </a:t>
            </a:r>
            <a:r>
              <a:rPr lang="en-US" altLang="zh-CN" sz="1800" dirty="0">
                <a:solidFill>
                  <a:srgbClr val="00B050"/>
                </a:solidFill>
              </a:rPr>
              <a:t>{</a:t>
            </a:r>
            <a:r>
              <a:rPr lang="pt-BR" altLang="zh-CN" sz="1800" dirty="0">
                <a:solidFill>
                  <a:srgbClr val="00B050"/>
                </a:solidFill>
              </a:rPr>
              <a:t>dr[j]=num;j++;}</a:t>
            </a:r>
            <a:endParaRPr lang="pt-BR" altLang="zh-CN" sz="1800" dirty="0">
              <a:solidFill>
                <a:srgbClr val="00B050"/>
              </a:solidFill>
            </a:endParaRPr>
          </a:p>
          <a:p>
            <a:r>
              <a:rPr lang="pt-BR" altLang="zh-CN" sz="1800" dirty="0"/>
              <a:t>    }</a:t>
            </a:r>
            <a:endParaRPr lang="pt-BR" altLang="zh-CN" sz="1800" dirty="0"/>
          </a:p>
          <a:p>
            <a:endParaRPr lang="pt-BR" altLang="zh-CN" sz="1800" dirty="0"/>
          </a:p>
          <a:p>
            <a:r>
              <a:rPr lang="pt-BR" altLang="zh-CN" sz="1800" dirty="0">
                <a:solidFill>
                  <a:srgbClr val="00B0F0"/>
                </a:solidFill>
              </a:rPr>
              <a:t>    n=i-1;</a:t>
            </a:r>
            <a:endParaRPr lang="pt-BR" altLang="zh-CN" sz="1800" dirty="0">
              <a:solidFill>
                <a:srgbClr val="00B0F0"/>
              </a:solidFill>
            </a:endParaRPr>
          </a:p>
          <a:p>
            <a:r>
              <a:rPr lang="pt-BR" altLang="zh-CN" sz="1800" dirty="0">
                <a:solidFill>
                  <a:srgbClr val="00B0F0"/>
                </a:solidFill>
              </a:rPr>
              <a:t>    num=0;</a:t>
            </a:r>
            <a:endParaRPr lang="pt-BR" altLang="zh-CN" sz="1800" dirty="0">
              <a:solidFill>
                <a:srgbClr val="00B0F0"/>
              </a:solidFill>
            </a:endParaRPr>
          </a:p>
          <a:p>
            <a:r>
              <a:rPr lang="pt-BR" altLang="zh-CN" sz="1800" dirty="0">
                <a:solidFill>
                  <a:srgbClr val="00B0F0"/>
                </a:solidFill>
              </a:rPr>
              <a:t>    while(n&gt;=0)</a:t>
            </a:r>
            <a:endParaRPr lang="pt-BR" altLang="zh-CN" sz="1800" dirty="0">
              <a:solidFill>
                <a:srgbClr val="00B0F0"/>
              </a:solidFill>
            </a:endParaRPr>
          </a:p>
          <a:p>
            <a:r>
              <a:rPr lang="pt-BR" altLang="zh-CN" sz="1800" dirty="0">
                <a:solidFill>
                  <a:srgbClr val="00B0F0"/>
                </a:solidFill>
              </a:rPr>
              <a:t>    { num=num*10+dl[n]; n--;}</a:t>
            </a:r>
            <a:endParaRPr lang="pt-BR" altLang="zh-CN" sz="1800" dirty="0">
              <a:solidFill>
                <a:srgbClr val="00B0F0"/>
              </a:solidFill>
            </a:endParaRPr>
          </a:p>
          <a:p>
            <a:r>
              <a:rPr lang="pt-BR" altLang="zh-CN" sz="1800" dirty="0"/>
              <a:t>    </a:t>
            </a:r>
            <a:endParaRPr lang="pt-BR" altLang="zh-CN" sz="1800" dirty="0"/>
          </a:p>
          <a:p>
            <a:r>
              <a:rPr lang="pt-BR" altLang="zh-CN" sz="1800" dirty="0"/>
              <a:t>    </a:t>
            </a:r>
            <a:r>
              <a:rPr lang="pt-BR" altLang="zh-CN" sz="1800" dirty="0">
                <a:solidFill>
                  <a:srgbClr val="00B0F0"/>
                </a:solidFill>
              </a:rPr>
              <a:t>n=j-1;</a:t>
            </a:r>
            <a:endParaRPr lang="pt-BR" altLang="zh-CN" sz="1800" dirty="0">
              <a:solidFill>
                <a:srgbClr val="00B0F0"/>
              </a:solidFill>
            </a:endParaRPr>
          </a:p>
          <a:p>
            <a:r>
              <a:rPr lang="pt-BR" altLang="zh-CN" sz="1800" dirty="0">
                <a:solidFill>
                  <a:srgbClr val="00B0F0"/>
                </a:solidFill>
              </a:rPr>
              <a:t>    while(n&gt;=0)</a:t>
            </a:r>
            <a:endParaRPr lang="pt-BR" altLang="zh-CN" sz="1800" dirty="0">
              <a:solidFill>
                <a:srgbClr val="00B0F0"/>
              </a:solidFill>
            </a:endParaRPr>
          </a:p>
          <a:p>
            <a:r>
              <a:rPr lang="pt-BR" altLang="zh-CN" sz="1800" dirty="0">
                <a:solidFill>
                  <a:srgbClr val="00B0F0"/>
                </a:solidFill>
              </a:rPr>
              <a:t>    { num=num*10+dr[n];n--;}</a:t>
            </a:r>
            <a:endParaRPr lang="pt-BR" altLang="zh-CN" sz="1800" dirty="0">
              <a:solidFill>
                <a:srgbClr val="00B0F0"/>
              </a:solidFill>
            </a:endParaRPr>
          </a:p>
          <a:p>
            <a:endParaRPr lang="pt-BR" altLang="zh-CN" sz="1800" dirty="0"/>
          </a:p>
          <a:p>
            <a:r>
              <a:rPr lang="pt-BR" altLang="zh-CN" sz="1800" dirty="0"/>
              <a:t>    return num;</a:t>
            </a:r>
            <a:endParaRPr lang="pt-BR" altLang="zh-CN" sz="1800" dirty="0"/>
          </a:p>
          <a:p>
            <a:r>
              <a:rPr lang="pt-BR" altLang="zh-CN" sz="1800" dirty="0"/>
              <a:t>}</a:t>
            </a:r>
            <a:endParaRPr lang="en-US" altLang="zh-CN" sz="1800" dirty="0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2000" y="3505200"/>
            <a:ext cx="1828800" cy="11611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第七章 结构体</a:t>
            </a:r>
            <a:endParaRPr lang="zh-CN" alt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第一讲 结构体变量</a:t>
            </a:r>
            <a:endParaRPr lang="zh-CN" altLang="en-US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reeform 2"/>
          <p:cNvSpPr/>
          <p:nvPr/>
        </p:nvSpPr>
        <p:spPr bwMode="auto">
          <a:xfrm>
            <a:off x="3040063" y="3627438"/>
            <a:ext cx="2157412" cy="944562"/>
          </a:xfrm>
          <a:custGeom>
            <a:avLst/>
            <a:gdLst>
              <a:gd name="T0" fmla="*/ 2147483646 w 1359"/>
              <a:gd name="T1" fmla="*/ 2147483646 h 903"/>
              <a:gd name="T2" fmla="*/ 2147483646 w 1359"/>
              <a:gd name="T3" fmla="*/ 2147483646 h 903"/>
              <a:gd name="T4" fmla="*/ 2147483646 w 1359"/>
              <a:gd name="T5" fmla="*/ 2147483646 h 903"/>
              <a:gd name="T6" fmla="*/ 2147483646 w 1359"/>
              <a:gd name="T7" fmla="*/ 2147483646 h 903"/>
              <a:gd name="T8" fmla="*/ 0 w 1359"/>
              <a:gd name="T9" fmla="*/ 2147483646 h 903"/>
              <a:gd name="T10" fmla="*/ 2147483646 w 1359"/>
              <a:gd name="T11" fmla="*/ 2147483646 h 903"/>
              <a:gd name="T12" fmla="*/ 2147483646 w 1359"/>
              <a:gd name="T13" fmla="*/ 2147483646 h 903"/>
              <a:gd name="T14" fmla="*/ 2147483646 w 1359"/>
              <a:gd name="T15" fmla="*/ 2147483646 h 903"/>
              <a:gd name="T16" fmla="*/ 2147483646 w 1359"/>
              <a:gd name="T17" fmla="*/ 2147483646 h 903"/>
              <a:gd name="T18" fmla="*/ 2147483646 w 1359"/>
              <a:gd name="T19" fmla="*/ 2147483646 h 903"/>
              <a:gd name="T20" fmla="*/ 2147483646 w 1359"/>
              <a:gd name="T21" fmla="*/ 2147483646 h 903"/>
              <a:gd name="T22" fmla="*/ 2147483646 w 1359"/>
              <a:gd name="T23" fmla="*/ 2147483646 h 903"/>
              <a:gd name="T24" fmla="*/ 2147483646 w 1359"/>
              <a:gd name="T25" fmla="*/ 2147483646 h 903"/>
              <a:gd name="T26" fmla="*/ 2147483646 w 1359"/>
              <a:gd name="T27" fmla="*/ 2147483646 h 903"/>
              <a:gd name="T28" fmla="*/ 2147483646 w 1359"/>
              <a:gd name="T29" fmla="*/ 2147483646 h 903"/>
              <a:gd name="T30" fmla="*/ 2147483646 w 1359"/>
              <a:gd name="T31" fmla="*/ 2147483646 h 903"/>
              <a:gd name="T32" fmla="*/ 2147483646 w 1359"/>
              <a:gd name="T33" fmla="*/ 2147483646 h 903"/>
              <a:gd name="T34" fmla="*/ 2147483646 w 1359"/>
              <a:gd name="T35" fmla="*/ 2147483646 h 903"/>
              <a:gd name="T36" fmla="*/ 2147483646 w 1359"/>
              <a:gd name="T37" fmla="*/ 2147483646 h 903"/>
              <a:gd name="T38" fmla="*/ 2147483646 w 1359"/>
              <a:gd name="T39" fmla="*/ 2147483646 h 903"/>
              <a:gd name="T40" fmla="*/ 2147483646 w 1359"/>
              <a:gd name="T41" fmla="*/ 2147483646 h 903"/>
              <a:gd name="T42" fmla="*/ 2147483646 w 1359"/>
              <a:gd name="T43" fmla="*/ 2147483646 h 903"/>
              <a:gd name="T44" fmla="*/ 2147483646 w 1359"/>
              <a:gd name="T45" fmla="*/ 2147483646 h 903"/>
              <a:gd name="T46" fmla="*/ 2147483646 w 1359"/>
              <a:gd name="T47" fmla="*/ 2147483646 h 903"/>
              <a:gd name="T48" fmla="*/ 0 60000 65536"/>
              <a:gd name="T49" fmla="*/ 0 60000 65536"/>
              <a:gd name="T50" fmla="*/ 0 60000 65536"/>
              <a:gd name="T51" fmla="*/ 0 60000 65536"/>
              <a:gd name="T52" fmla="*/ 0 60000 65536"/>
              <a:gd name="T53" fmla="*/ 0 60000 65536"/>
              <a:gd name="T54" fmla="*/ 0 60000 65536"/>
              <a:gd name="T55" fmla="*/ 0 60000 65536"/>
              <a:gd name="T56" fmla="*/ 0 60000 65536"/>
              <a:gd name="T57" fmla="*/ 0 60000 65536"/>
              <a:gd name="T58" fmla="*/ 0 60000 65536"/>
              <a:gd name="T59" fmla="*/ 0 60000 65536"/>
              <a:gd name="T60" fmla="*/ 0 60000 65536"/>
              <a:gd name="T61" fmla="*/ 0 60000 65536"/>
              <a:gd name="T62" fmla="*/ 0 60000 65536"/>
              <a:gd name="T63" fmla="*/ 0 60000 65536"/>
              <a:gd name="T64" fmla="*/ 0 60000 65536"/>
              <a:gd name="T65" fmla="*/ 0 60000 65536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</a:gdLst>
            <a:ahLst/>
            <a:cxnLst>
              <a:cxn ang="T48">
                <a:pos x="T0" y="T1"/>
              </a:cxn>
              <a:cxn ang="T49">
                <a:pos x="T2" y="T3"/>
              </a:cxn>
              <a:cxn ang="T50">
                <a:pos x="T4" y="T5"/>
              </a:cxn>
              <a:cxn ang="T51">
                <a:pos x="T6" y="T7"/>
              </a:cxn>
              <a:cxn ang="T52">
                <a:pos x="T8" y="T9"/>
              </a:cxn>
              <a:cxn ang="T53">
                <a:pos x="T10" y="T11"/>
              </a:cxn>
              <a:cxn ang="T54">
                <a:pos x="T12" y="T13"/>
              </a:cxn>
              <a:cxn ang="T55">
                <a:pos x="T14" y="T15"/>
              </a:cxn>
              <a:cxn ang="T56">
                <a:pos x="T16" y="T17"/>
              </a:cxn>
              <a:cxn ang="T57">
                <a:pos x="T18" y="T19"/>
              </a:cxn>
              <a:cxn ang="T58">
                <a:pos x="T20" y="T21"/>
              </a:cxn>
              <a:cxn ang="T59">
                <a:pos x="T22" y="T23"/>
              </a:cxn>
              <a:cxn ang="T60">
                <a:pos x="T24" y="T25"/>
              </a:cxn>
              <a:cxn ang="T61">
                <a:pos x="T26" y="T27"/>
              </a:cxn>
              <a:cxn ang="T62">
                <a:pos x="T28" y="T29"/>
              </a:cxn>
              <a:cxn ang="T63">
                <a:pos x="T30" y="T31"/>
              </a:cxn>
              <a:cxn ang="T64">
                <a:pos x="T32" y="T33"/>
              </a:cxn>
              <a:cxn ang="T65">
                <a:pos x="T34" y="T35"/>
              </a:cxn>
              <a:cxn ang="T66">
                <a:pos x="T36" y="T37"/>
              </a:cxn>
              <a:cxn ang="T67">
                <a:pos x="T38" y="T39"/>
              </a:cxn>
              <a:cxn ang="T68">
                <a:pos x="T40" y="T41"/>
              </a:cxn>
              <a:cxn ang="T69">
                <a:pos x="T42" y="T43"/>
              </a:cxn>
              <a:cxn ang="T70">
                <a:pos x="T44" y="T45"/>
              </a:cxn>
              <a:cxn ang="T71">
                <a:pos x="T46" y="T47"/>
              </a:cxn>
            </a:cxnLst>
            <a:rect l="0" t="0" r="r" b="b"/>
            <a:pathLst>
              <a:path w="1359" h="903">
                <a:moveTo>
                  <a:pt x="593" y="30"/>
                </a:moveTo>
                <a:cubicBezTo>
                  <a:pt x="435" y="0"/>
                  <a:pt x="312" y="17"/>
                  <a:pt x="136" y="22"/>
                </a:cubicBezTo>
                <a:cubicBezTo>
                  <a:pt x="119" y="33"/>
                  <a:pt x="102" y="44"/>
                  <a:pt x="85" y="55"/>
                </a:cubicBezTo>
                <a:cubicBezTo>
                  <a:pt x="76" y="61"/>
                  <a:pt x="59" y="72"/>
                  <a:pt x="59" y="72"/>
                </a:cubicBezTo>
                <a:cubicBezTo>
                  <a:pt x="41" y="132"/>
                  <a:pt x="21" y="191"/>
                  <a:pt x="0" y="250"/>
                </a:cubicBezTo>
                <a:cubicBezTo>
                  <a:pt x="3" y="329"/>
                  <a:pt x="2" y="408"/>
                  <a:pt x="9" y="487"/>
                </a:cubicBezTo>
                <a:cubicBezTo>
                  <a:pt x="14" y="544"/>
                  <a:pt x="65" y="655"/>
                  <a:pt x="85" y="716"/>
                </a:cubicBezTo>
                <a:cubicBezTo>
                  <a:pt x="91" y="733"/>
                  <a:pt x="98" y="780"/>
                  <a:pt x="110" y="792"/>
                </a:cubicBezTo>
                <a:cubicBezTo>
                  <a:pt x="124" y="806"/>
                  <a:pt x="228" y="823"/>
                  <a:pt x="246" y="826"/>
                </a:cubicBezTo>
                <a:cubicBezTo>
                  <a:pt x="322" y="853"/>
                  <a:pt x="402" y="866"/>
                  <a:pt x="474" y="903"/>
                </a:cubicBezTo>
                <a:cubicBezTo>
                  <a:pt x="627" y="896"/>
                  <a:pt x="779" y="878"/>
                  <a:pt x="932" y="860"/>
                </a:cubicBezTo>
                <a:cubicBezTo>
                  <a:pt x="970" y="855"/>
                  <a:pt x="1005" y="841"/>
                  <a:pt x="1042" y="835"/>
                </a:cubicBezTo>
                <a:cubicBezTo>
                  <a:pt x="1120" y="823"/>
                  <a:pt x="1196" y="818"/>
                  <a:pt x="1271" y="792"/>
                </a:cubicBezTo>
                <a:cubicBezTo>
                  <a:pt x="1323" y="740"/>
                  <a:pt x="1341" y="713"/>
                  <a:pt x="1355" y="640"/>
                </a:cubicBezTo>
                <a:cubicBezTo>
                  <a:pt x="1352" y="578"/>
                  <a:pt x="1359" y="492"/>
                  <a:pt x="1330" y="428"/>
                </a:cubicBezTo>
                <a:cubicBezTo>
                  <a:pt x="1320" y="406"/>
                  <a:pt x="1289" y="325"/>
                  <a:pt x="1271" y="301"/>
                </a:cubicBezTo>
                <a:cubicBezTo>
                  <a:pt x="1264" y="291"/>
                  <a:pt x="1252" y="285"/>
                  <a:pt x="1245" y="276"/>
                </a:cubicBezTo>
                <a:cubicBezTo>
                  <a:pt x="1221" y="245"/>
                  <a:pt x="1215" y="222"/>
                  <a:pt x="1186" y="199"/>
                </a:cubicBezTo>
                <a:cubicBezTo>
                  <a:pt x="1139" y="162"/>
                  <a:pt x="1085" y="133"/>
                  <a:pt x="1033" y="106"/>
                </a:cubicBezTo>
                <a:cubicBezTo>
                  <a:pt x="996" y="87"/>
                  <a:pt x="972" y="56"/>
                  <a:pt x="932" y="39"/>
                </a:cubicBezTo>
                <a:cubicBezTo>
                  <a:pt x="903" y="27"/>
                  <a:pt x="869" y="24"/>
                  <a:pt x="839" y="13"/>
                </a:cubicBezTo>
                <a:cubicBezTo>
                  <a:pt x="754" y="16"/>
                  <a:pt x="670" y="17"/>
                  <a:pt x="585" y="22"/>
                </a:cubicBezTo>
                <a:cubicBezTo>
                  <a:pt x="573" y="23"/>
                  <a:pt x="543" y="22"/>
                  <a:pt x="551" y="30"/>
                </a:cubicBezTo>
                <a:cubicBezTo>
                  <a:pt x="561" y="40"/>
                  <a:pt x="579" y="30"/>
                  <a:pt x="593" y="30"/>
                </a:cubicBezTo>
                <a:close/>
              </a:path>
            </a:pathLst>
          </a:custGeom>
          <a:gradFill rotWithShape="1">
            <a:gsLst>
              <a:gs pos="0">
                <a:srgbClr val="FFFF99"/>
              </a:gs>
              <a:gs pos="100000">
                <a:schemeClr val="bg1"/>
              </a:gs>
            </a:gsLst>
            <a:lin ang="5400000" scaled="1"/>
          </a:gradFill>
          <a:ln w="25400">
            <a:solidFill>
              <a:srgbClr val="008000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0243" name="Freeform 3"/>
          <p:cNvSpPr/>
          <p:nvPr/>
        </p:nvSpPr>
        <p:spPr bwMode="auto">
          <a:xfrm>
            <a:off x="1373188" y="457200"/>
            <a:ext cx="5026025" cy="2747963"/>
          </a:xfrm>
          <a:custGeom>
            <a:avLst/>
            <a:gdLst>
              <a:gd name="T0" fmla="*/ 2147483646 w 3166"/>
              <a:gd name="T1" fmla="*/ 2147483646 h 1731"/>
              <a:gd name="T2" fmla="*/ 2147483646 w 3166"/>
              <a:gd name="T3" fmla="*/ 2147483646 h 1731"/>
              <a:gd name="T4" fmla="*/ 2147483646 w 3166"/>
              <a:gd name="T5" fmla="*/ 2147483646 h 1731"/>
              <a:gd name="T6" fmla="*/ 2147483646 w 3166"/>
              <a:gd name="T7" fmla="*/ 2147483646 h 1731"/>
              <a:gd name="T8" fmla="*/ 2147483646 w 3166"/>
              <a:gd name="T9" fmla="*/ 2147483646 h 1731"/>
              <a:gd name="T10" fmla="*/ 2147483646 w 3166"/>
              <a:gd name="T11" fmla="*/ 2147483646 h 1731"/>
              <a:gd name="T12" fmla="*/ 2147483646 w 3166"/>
              <a:gd name="T13" fmla="*/ 2147483646 h 1731"/>
              <a:gd name="T14" fmla="*/ 2147483646 w 3166"/>
              <a:gd name="T15" fmla="*/ 2147483646 h 1731"/>
              <a:gd name="T16" fmla="*/ 2147483646 w 3166"/>
              <a:gd name="T17" fmla="*/ 2147483646 h 1731"/>
              <a:gd name="T18" fmla="*/ 2147483646 w 3166"/>
              <a:gd name="T19" fmla="*/ 2147483646 h 1731"/>
              <a:gd name="T20" fmla="*/ 2147483646 w 3166"/>
              <a:gd name="T21" fmla="*/ 2147483646 h 1731"/>
              <a:gd name="T22" fmla="*/ 2147483646 w 3166"/>
              <a:gd name="T23" fmla="*/ 2147483646 h 1731"/>
              <a:gd name="T24" fmla="*/ 2147483646 w 3166"/>
              <a:gd name="T25" fmla="*/ 2147483646 h 1731"/>
              <a:gd name="T26" fmla="*/ 2147483646 w 3166"/>
              <a:gd name="T27" fmla="*/ 2147483646 h 1731"/>
              <a:gd name="T28" fmla="*/ 2147483646 w 3166"/>
              <a:gd name="T29" fmla="*/ 2147483646 h 1731"/>
              <a:gd name="T30" fmla="*/ 2147483646 w 3166"/>
              <a:gd name="T31" fmla="*/ 2147483646 h 1731"/>
              <a:gd name="T32" fmla="*/ 2147483646 w 3166"/>
              <a:gd name="T33" fmla="*/ 2147483646 h 1731"/>
              <a:gd name="T34" fmla="*/ 2147483646 w 3166"/>
              <a:gd name="T35" fmla="*/ 2147483646 h 1731"/>
              <a:gd name="T36" fmla="*/ 2147483646 w 3166"/>
              <a:gd name="T37" fmla="*/ 2147483646 h 1731"/>
              <a:gd name="T38" fmla="*/ 2147483646 w 3166"/>
              <a:gd name="T39" fmla="*/ 2147483646 h 1731"/>
              <a:gd name="T40" fmla="*/ 2147483646 w 3166"/>
              <a:gd name="T41" fmla="*/ 2147483646 h 1731"/>
              <a:gd name="T42" fmla="*/ 2147483646 w 3166"/>
              <a:gd name="T43" fmla="*/ 2147483646 h 1731"/>
              <a:gd name="T44" fmla="*/ 2147483646 w 3166"/>
              <a:gd name="T45" fmla="*/ 2147483646 h 1731"/>
              <a:gd name="T46" fmla="*/ 2147483646 w 3166"/>
              <a:gd name="T47" fmla="*/ 2147483646 h 1731"/>
              <a:gd name="T48" fmla="*/ 2147483646 w 3166"/>
              <a:gd name="T49" fmla="*/ 2147483646 h 1731"/>
              <a:gd name="T50" fmla="*/ 2147483646 w 3166"/>
              <a:gd name="T51" fmla="*/ 2147483646 h 1731"/>
              <a:gd name="T52" fmla="*/ 2147483646 w 3166"/>
              <a:gd name="T53" fmla="*/ 2147483646 h 1731"/>
              <a:gd name="T54" fmla="*/ 2147483646 w 3166"/>
              <a:gd name="T55" fmla="*/ 2147483646 h 1731"/>
              <a:gd name="T56" fmla="*/ 0 w 3166"/>
              <a:gd name="T57" fmla="*/ 2147483646 h 1731"/>
              <a:gd name="T58" fmla="*/ 2147483646 w 3166"/>
              <a:gd name="T59" fmla="*/ 2147483646 h 1731"/>
              <a:gd name="T60" fmla="*/ 2147483646 w 3166"/>
              <a:gd name="T61" fmla="*/ 2147483646 h 1731"/>
              <a:gd name="T62" fmla="*/ 2147483646 w 3166"/>
              <a:gd name="T63" fmla="*/ 2147483646 h 1731"/>
              <a:gd name="T64" fmla="*/ 2147483646 w 3166"/>
              <a:gd name="T65" fmla="*/ 2147483646 h 1731"/>
              <a:gd name="T66" fmla="*/ 0 60000 65536"/>
              <a:gd name="T67" fmla="*/ 0 60000 65536"/>
              <a:gd name="T68" fmla="*/ 0 60000 65536"/>
              <a:gd name="T69" fmla="*/ 0 60000 65536"/>
              <a:gd name="T70" fmla="*/ 0 60000 65536"/>
              <a:gd name="T71" fmla="*/ 0 60000 65536"/>
              <a:gd name="T72" fmla="*/ 0 60000 65536"/>
              <a:gd name="T73" fmla="*/ 0 60000 65536"/>
              <a:gd name="T74" fmla="*/ 0 60000 65536"/>
              <a:gd name="T75" fmla="*/ 0 60000 65536"/>
              <a:gd name="T76" fmla="*/ 0 60000 65536"/>
              <a:gd name="T77" fmla="*/ 0 60000 65536"/>
              <a:gd name="T78" fmla="*/ 0 60000 65536"/>
              <a:gd name="T79" fmla="*/ 0 60000 65536"/>
              <a:gd name="T80" fmla="*/ 0 60000 65536"/>
              <a:gd name="T81" fmla="*/ 0 60000 65536"/>
              <a:gd name="T82" fmla="*/ 0 60000 65536"/>
              <a:gd name="T83" fmla="*/ 0 60000 65536"/>
              <a:gd name="T84" fmla="*/ 0 60000 65536"/>
              <a:gd name="T85" fmla="*/ 0 60000 65536"/>
              <a:gd name="T86" fmla="*/ 0 60000 65536"/>
              <a:gd name="T87" fmla="*/ 0 60000 65536"/>
              <a:gd name="T88" fmla="*/ 0 60000 65536"/>
              <a:gd name="T89" fmla="*/ 0 60000 65536"/>
              <a:gd name="T90" fmla="*/ 0 60000 65536"/>
              <a:gd name="T91" fmla="*/ 0 60000 65536"/>
              <a:gd name="T92" fmla="*/ 0 60000 65536"/>
              <a:gd name="T93" fmla="*/ 0 60000 65536"/>
              <a:gd name="T94" fmla="*/ 0 60000 65536"/>
              <a:gd name="T95" fmla="*/ 0 60000 65536"/>
              <a:gd name="T96" fmla="*/ 0 60000 65536"/>
              <a:gd name="T97" fmla="*/ 0 60000 65536"/>
              <a:gd name="T98" fmla="*/ 0 60000 65536"/>
            </a:gdLst>
            <a:ahLst/>
            <a:cxnLst>
              <a:cxn ang="T66">
                <a:pos x="T0" y="T1"/>
              </a:cxn>
              <a:cxn ang="T67">
                <a:pos x="T2" y="T3"/>
              </a:cxn>
              <a:cxn ang="T68">
                <a:pos x="T4" y="T5"/>
              </a:cxn>
              <a:cxn ang="T69">
                <a:pos x="T6" y="T7"/>
              </a:cxn>
              <a:cxn ang="T70">
                <a:pos x="T8" y="T9"/>
              </a:cxn>
              <a:cxn ang="T71">
                <a:pos x="T10" y="T11"/>
              </a:cxn>
              <a:cxn ang="T72">
                <a:pos x="T12" y="T13"/>
              </a:cxn>
              <a:cxn ang="T73">
                <a:pos x="T14" y="T15"/>
              </a:cxn>
              <a:cxn ang="T74">
                <a:pos x="T16" y="T17"/>
              </a:cxn>
              <a:cxn ang="T75">
                <a:pos x="T18" y="T19"/>
              </a:cxn>
              <a:cxn ang="T76">
                <a:pos x="T20" y="T21"/>
              </a:cxn>
              <a:cxn ang="T77">
                <a:pos x="T22" y="T23"/>
              </a:cxn>
              <a:cxn ang="T78">
                <a:pos x="T24" y="T25"/>
              </a:cxn>
              <a:cxn ang="T79">
                <a:pos x="T26" y="T27"/>
              </a:cxn>
              <a:cxn ang="T80">
                <a:pos x="T28" y="T29"/>
              </a:cxn>
              <a:cxn ang="T81">
                <a:pos x="T30" y="T31"/>
              </a:cxn>
              <a:cxn ang="T82">
                <a:pos x="T32" y="T33"/>
              </a:cxn>
              <a:cxn ang="T83">
                <a:pos x="T34" y="T35"/>
              </a:cxn>
              <a:cxn ang="T84">
                <a:pos x="T36" y="T37"/>
              </a:cxn>
              <a:cxn ang="T85">
                <a:pos x="T38" y="T39"/>
              </a:cxn>
              <a:cxn ang="T86">
                <a:pos x="T40" y="T41"/>
              </a:cxn>
              <a:cxn ang="T87">
                <a:pos x="T42" y="T43"/>
              </a:cxn>
              <a:cxn ang="T88">
                <a:pos x="T44" y="T45"/>
              </a:cxn>
              <a:cxn ang="T89">
                <a:pos x="T46" y="T47"/>
              </a:cxn>
              <a:cxn ang="T90">
                <a:pos x="T48" y="T49"/>
              </a:cxn>
              <a:cxn ang="T91">
                <a:pos x="T50" y="T51"/>
              </a:cxn>
              <a:cxn ang="T92">
                <a:pos x="T52" y="T53"/>
              </a:cxn>
              <a:cxn ang="T93">
                <a:pos x="T54" y="T55"/>
              </a:cxn>
              <a:cxn ang="T94">
                <a:pos x="T56" y="T57"/>
              </a:cxn>
              <a:cxn ang="T95">
                <a:pos x="T58" y="T59"/>
              </a:cxn>
              <a:cxn ang="T96">
                <a:pos x="T60" y="T61"/>
              </a:cxn>
              <a:cxn ang="T97">
                <a:pos x="T62" y="T63"/>
              </a:cxn>
              <a:cxn ang="T98">
                <a:pos x="T64" y="T65"/>
              </a:cxn>
            </a:cxnLst>
            <a:rect l="0" t="0" r="r" b="b"/>
            <a:pathLst>
              <a:path w="3166" h="1731">
                <a:moveTo>
                  <a:pt x="140" y="415"/>
                </a:moveTo>
                <a:cubicBezTo>
                  <a:pt x="186" y="404"/>
                  <a:pt x="225" y="383"/>
                  <a:pt x="272" y="374"/>
                </a:cubicBezTo>
                <a:cubicBezTo>
                  <a:pt x="462" y="295"/>
                  <a:pt x="700" y="304"/>
                  <a:pt x="897" y="291"/>
                </a:cubicBezTo>
                <a:cubicBezTo>
                  <a:pt x="938" y="278"/>
                  <a:pt x="979" y="269"/>
                  <a:pt x="1020" y="258"/>
                </a:cubicBezTo>
                <a:cubicBezTo>
                  <a:pt x="1065" y="229"/>
                  <a:pt x="1117" y="222"/>
                  <a:pt x="1168" y="209"/>
                </a:cubicBezTo>
                <a:cubicBezTo>
                  <a:pt x="1294" y="178"/>
                  <a:pt x="1414" y="124"/>
                  <a:pt x="1539" y="94"/>
                </a:cubicBezTo>
                <a:cubicBezTo>
                  <a:pt x="1629" y="48"/>
                  <a:pt x="1646" y="67"/>
                  <a:pt x="1786" y="61"/>
                </a:cubicBezTo>
                <a:cubicBezTo>
                  <a:pt x="2184" y="65"/>
                  <a:pt x="2402" y="0"/>
                  <a:pt x="2707" y="102"/>
                </a:cubicBezTo>
                <a:cubicBezTo>
                  <a:pt x="2748" y="143"/>
                  <a:pt x="2697" y="97"/>
                  <a:pt x="2748" y="127"/>
                </a:cubicBezTo>
                <a:cubicBezTo>
                  <a:pt x="2762" y="135"/>
                  <a:pt x="2769" y="151"/>
                  <a:pt x="2781" y="160"/>
                </a:cubicBezTo>
                <a:cubicBezTo>
                  <a:pt x="2818" y="188"/>
                  <a:pt x="2845" y="194"/>
                  <a:pt x="2872" y="234"/>
                </a:cubicBezTo>
                <a:cubicBezTo>
                  <a:pt x="2905" y="283"/>
                  <a:pt x="2934" y="336"/>
                  <a:pt x="2971" y="382"/>
                </a:cubicBezTo>
                <a:cubicBezTo>
                  <a:pt x="2987" y="432"/>
                  <a:pt x="2990" y="486"/>
                  <a:pt x="3020" y="530"/>
                </a:cubicBezTo>
                <a:cubicBezTo>
                  <a:pt x="3034" y="589"/>
                  <a:pt x="3047" y="647"/>
                  <a:pt x="3069" y="703"/>
                </a:cubicBezTo>
                <a:cubicBezTo>
                  <a:pt x="3066" y="934"/>
                  <a:pt x="3166" y="1203"/>
                  <a:pt x="3036" y="1394"/>
                </a:cubicBezTo>
                <a:cubicBezTo>
                  <a:pt x="3022" y="1438"/>
                  <a:pt x="3033" y="1412"/>
                  <a:pt x="2995" y="1468"/>
                </a:cubicBezTo>
                <a:cubicBezTo>
                  <a:pt x="2963" y="1516"/>
                  <a:pt x="2945" y="1566"/>
                  <a:pt x="2896" y="1600"/>
                </a:cubicBezTo>
                <a:cubicBezTo>
                  <a:pt x="2863" y="1650"/>
                  <a:pt x="2797" y="1671"/>
                  <a:pt x="2740" y="1682"/>
                </a:cubicBezTo>
                <a:cubicBezTo>
                  <a:pt x="2700" y="1707"/>
                  <a:pt x="2654" y="1712"/>
                  <a:pt x="2608" y="1723"/>
                </a:cubicBezTo>
                <a:cubicBezTo>
                  <a:pt x="2597" y="1726"/>
                  <a:pt x="2576" y="1731"/>
                  <a:pt x="2576" y="1731"/>
                </a:cubicBezTo>
                <a:cubicBezTo>
                  <a:pt x="1909" y="1728"/>
                  <a:pt x="1243" y="1728"/>
                  <a:pt x="576" y="1723"/>
                </a:cubicBezTo>
                <a:cubicBezTo>
                  <a:pt x="497" y="1722"/>
                  <a:pt x="397" y="1665"/>
                  <a:pt x="321" y="1641"/>
                </a:cubicBezTo>
                <a:cubicBezTo>
                  <a:pt x="299" y="1634"/>
                  <a:pt x="277" y="1623"/>
                  <a:pt x="255" y="1616"/>
                </a:cubicBezTo>
                <a:cubicBezTo>
                  <a:pt x="233" y="1609"/>
                  <a:pt x="189" y="1591"/>
                  <a:pt x="189" y="1591"/>
                </a:cubicBezTo>
                <a:cubicBezTo>
                  <a:pt x="116" y="1537"/>
                  <a:pt x="149" y="1551"/>
                  <a:pt x="99" y="1534"/>
                </a:cubicBezTo>
                <a:cubicBezTo>
                  <a:pt x="90" y="1498"/>
                  <a:pt x="71" y="1477"/>
                  <a:pt x="58" y="1443"/>
                </a:cubicBezTo>
                <a:cubicBezTo>
                  <a:pt x="43" y="1404"/>
                  <a:pt x="40" y="1359"/>
                  <a:pt x="25" y="1320"/>
                </a:cubicBezTo>
                <a:cubicBezTo>
                  <a:pt x="21" y="1308"/>
                  <a:pt x="13" y="1298"/>
                  <a:pt x="8" y="1287"/>
                </a:cubicBezTo>
                <a:cubicBezTo>
                  <a:pt x="5" y="1279"/>
                  <a:pt x="3" y="1270"/>
                  <a:pt x="0" y="1262"/>
                </a:cubicBezTo>
                <a:cubicBezTo>
                  <a:pt x="3" y="1224"/>
                  <a:pt x="4" y="1185"/>
                  <a:pt x="8" y="1147"/>
                </a:cubicBezTo>
                <a:cubicBezTo>
                  <a:pt x="14" y="1094"/>
                  <a:pt x="63" y="1057"/>
                  <a:pt x="91" y="1015"/>
                </a:cubicBezTo>
                <a:cubicBezTo>
                  <a:pt x="152" y="768"/>
                  <a:pt x="62" y="1153"/>
                  <a:pt x="115" y="464"/>
                </a:cubicBezTo>
                <a:cubicBezTo>
                  <a:pt x="119" y="414"/>
                  <a:pt x="206" y="399"/>
                  <a:pt x="140" y="415"/>
                </a:cubicBezTo>
                <a:close/>
              </a:path>
            </a:pathLst>
          </a:custGeom>
          <a:solidFill>
            <a:srgbClr val="CCFFCC"/>
          </a:solidFill>
          <a:ln w="15875">
            <a:solidFill>
              <a:schemeClr val="tx1"/>
            </a:solidFill>
            <a:round/>
          </a:ln>
          <a:effectLst>
            <a:outerShdw dist="35921" dir="2700000" algn="ctr" rotWithShape="0">
              <a:schemeClr val="bg2"/>
            </a:outerShdw>
          </a:effectLst>
        </p:spPr>
        <p:txBody>
          <a:bodyPr/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endParaRPr lang="zh-CN" altLang="en-US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grpSp>
        <p:nvGrpSpPr>
          <p:cNvPr id="10244" name="Group 4"/>
          <p:cNvGrpSpPr/>
          <p:nvPr/>
        </p:nvGrpSpPr>
        <p:grpSpPr bwMode="auto">
          <a:xfrm>
            <a:off x="544513" y="590550"/>
            <a:ext cx="5656262" cy="5659438"/>
            <a:chOff x="811" y="456"/>
            <a:chExt cx="3563" cy="3565"/>
          </a:xfrm>
        </p:grpSpPr>
        <p:sp>
          <p:nvSpPr>
            <p:cNvPr id="10245" name="Text Box 5"/>
            <p:cNvSpPr txBox="1">
              <a:spLocks noChangeArrowheads="1"/>
            </p:cNvSpPr>
            <p:nvPr/>
          </p:nvSpPr>
          <p:spPr bwMode="auto">
            <a:xfrm>
              <a:off x="811" y="2112"/>
              <a:ext cx="276" cy="10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C</a:t>
              </a:r>
              <a:endParaRPr kumimoji="1" lang="en-US" altLang="zh-CN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数</a:t>
              </a:r>
              <a:endParaRPr kumimoji="1" lang="zh-CN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据</a:t>
              </a:r>
              <a:endParaRPr kumimoji="1" lang="zh-CN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类</a:t>
              </a:r>
              <a:endParaRPr kumimoji="1" lang="zh-CN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0000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宋体" panose="02010600030101010101" pitchFamily="2" charset="-122"/>
                  <a:ea typeface="宋体" panose="02010600030101010101" pitchFamily="2" charset="-122"/>
                </a:rPr>
                <a:t>型</a:t>
              </a:r>
              <a:endParaRPr kumimoji="1" lang="zh-CN" altLang="en-US" sz="2000" b="1">
                <a:solidFill>
                  <a:srgbClr val="0000FF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宋体" panose="02010600030101010101" pitchFamily="2" charset="-122"/>
                <a:ea typeface="宋体" panose="02010600030101010101" pitchFamily="2" charset="-122"/>
              </a:endParaRPr>
            </a:p>
          </p:txBody>
        </p:sp>
        <p:sp>
          <p:nvSpPr>
            <p:cNvPr id="10246" name="AutoShape 6"/>
            <p:cNvSpPr/>
            <p:nvPr/>
          </p:nvSpPr>
          <p:spPr bwMode="auto">
            <a:xfrm>
              <a:off x="1114" y="1383"/>
              <a:ext cx="224" cy="2501"/>
            </a:xfrm>
            <a:prstGeom prst="leftBrace">
              <a:avLst>
                <a:gd name="adj1" fmla="val 93043"/>
                <a:gd name="adj2" fmla="val 50000"/>
              </a:avLst>
            </a:prstGeom>
            <a:noFill/>
            <a:ln w="25400">
              <a:solidFill>
                <a:schemeClr val="tx1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endParaRPr kumimoji="1" lang="zh-CN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7" name="Text Box 7"/>
            <p:cNvSpPr txBox="1">
              <a:spLocks noChangeArrowheads="1"/>
            </p:cNvSpPr>
            <p:nvPr/>
          </p:nvSpPr>
          <p:spPr bwMode="auto">
            <a:xfrm>
              <a:off x="1354" y="3099"/>
              <a:ext cx="760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指针类型</a:t>
              </a:r>
              <a:endPara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8" name="Text Box 8"/>
            <p:cNvSpPr txBox="1">
              <a:spLocks noChangeArrowheads="1"/>
            </p:cNvSpPr>
            <p:nvPr/>
          </p:nvSpPr>
          <p:spPr bwMode="auto">
            <a:xfrm>
              <a:off x="1354" y="3450"/>
              <a:ext cx="89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空类型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void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249" name="Text Box 9"/>
            <p:cNvSpPr txBox="1">
              <a:spLocks noChangeArrowheads="1"/>
            </p:cNvSpPr>
            <p:nvPr/>
          </p:nvSpPr>
          <p:spPr bwMode="auto">
            <a:xfrm>
              <a:off x="1354" y="3771"/>
              <a:ext cx="126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定义类型</a:t>
              </a:r>
              <a:r>
                <a:rPr kumimoji="1" lang="en-US" altLang="zh-CN" sz="2000" b="1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typedef</a:t>
              </a:r>
              <a:endParaRPr kumimoji="1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5134" name="Group 10"/>
            <p:cNvGrpSpPr/>
            <p:nvPr/>
          </p:nvGrpSpPr>
          <p:grpSpPr bwMode="auto">
            <a:xfrm>
              <a:off x="1378" y="2137"/>
              <a:ext cx="2192" cy="1066"/>
              <a:chOff x="1378" y="2137"/>
              <a:chExt cx="2192" cy="1066"/>
            </a:xfrm>
          </p:grpSpPr>
          <p:sp>
            <p:nvSpPr>
              <p:cNvPr id="10251" name="Text Box 11"/>
              <p:cNvSpPr txBox="1">
                <a:spLocks noChangeArrowheads="1"/>
              </p:cNvSpPr>
              <p:nvPr/>
            </p:nvSpPr>
            <p:spPr bwMode="auto">
              <a:xfrm>
                <a:off x="1378" y="2547"/>
                <a:ext cx="8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990033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构造类型</a:t>
                </a:r>
                <a:endParaRPr kumimoji="1" lang="zh-CN" altLang="en-US" sz="2000" b="1">
                  <a:solidFill>
                    <a:srgbClr val="990033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2" name="Text Box 12"/>
              <p:cNvSpPr txBox="1">
                <a:spLocks noChangeArrowheads="1"/>
              </p:cNvSpPr>
              <p:nvPr/>
            </p:nvSpPr>
            <p:spPr bwMode="auto">
              <a:xfrm>
                <a:off x="2428" y="2953"/>
                <a:ext cx="114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FF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枚举类型</a:t>
                </a:r>
                <a:r>
                  <a:rPr kumimoji="1" lang="en-US" altLang="zh-CN" sz="2000" b="1">
                    <a:solidFill>
                      <a:srgbClr val="FF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enum</a:t>
                </a:r>
                <a:endParaRPr kumimoji="1" lang="en-US" altLang="zh-CN" sz="4000" b="1">
                  <a:solidFill>
                    <a:srgbClr val="FF66FF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52" name="AutoShape 13"/>
              <p:cNvSpPr/>
              <p:nvPr/>
            </p:nvSpPr>
            <p:spPr bwMode="auto">
              <a:xfrm>
                <a:off x="2245" y="2266"/>
                <a:ext cx="181" cy="847"/>
              </a:xfrm>
              <a:prstGeom prst="leftBrace">
                <a:avLst>
                  <a:gd name="adj1" fmla="val 38996"/>
                  <a:gd name="adj2" fmla="val 50000"/>
                </a:avLst>
              </a:prstGeom>
              <a:noFill/>
              <a:ln w="25400">
                <a:solidFill>
                  <a:srgbClr val="0000FF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0254" name="Text Box 14"/>
              <p:cNvSpPr txBox="1">
                <a:spLocks noChangeArrowheads="1"/>
              </p:cNvSpPr>
              <p:nvPr/>
            </p:nvSpPr>
            <p:spPr bwMode="auto">
              <a:xfrm>
                <a:off x="2428" y="2137"/>
                <a:ext cx="43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数组</a:t>
                </a:r>
                <a:endPara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5" name="Text Box 15"/>
              <p:cNvSpPr txBox="1">
                <a:spLocks noChangeArrowheads="1"/>
              </p:cNvSpPr>
              <p:nvPr/>
            </p:nvSpPr>
            <p:spPr bwMode="auto">
              <a:xfrm>
                <a:off x="2428" y="2417"/>
                <a:ext cx="99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结构体</a:t>
                </a:r>
                <a:r>
                  <a:rPr kumimoji="1" lang="en-US" altLang="zh-CN" sz="2000" b="1">
                    <a:solidFill>
                      <a:srgbClr val="FF0066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struct</a:t>
                </a:r>
                <a:endParaRPr kumimoji="1" lang="en-US" altLang="zh-CN" sz="4000" b="1">
                  <a:solidFill>
                    <a:srgbClr val="FF0066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6" name="Text Box 16"/>
              <p:cNvSpPr txBox="1">
                <a:spLocks noChangeArrowheads="1"/>
              </p:cNvSpPr>
              <p:nvPr/>
            </p:nvSpPr>
            <p:spPr bwMode="auto">
              <a:xfrm>
                <a:off x="2428" y="2681"/>
                <a:ext cx="99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共用体</a:t>
                </a:r>
                <a:r>
                  <a:rPr kumimoji="1" lang="en-US" altLang="zh-CN" sz="2000" b="1">
                    <a:solidFill>
                      <a:srgbClr val="CC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union</a:t>
                </a:r>
                <a:endParaRPr kumimoji="1" lang="en-US" altLang="zh-CN" sz="4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5135" name="Group 17"/>
            <p:cNvGrpSpPr/>
            <p:nvPr/>
          </p:nvGrpSpPr>
          <p:grpSpPr bwMode="auto">
            <a:xfrm>
              <a:off x="1378" y="456"/>
              <a:ext cx="2996" cy="1651"/>
              <a:chOff x="1378" y="456"/>
              <a:chExt cx="2996" cy="1651"/>
            </a:xfrm>
          </p:grpSpPr>
          <p:sp>
            <p:nvSpPr>
              <p:cNvPr id="10258" name="Text Box 18"/>
              <p:cNvSpPr txBox="1">
                <a:spLocks noChangeArrowheads="1"/>
              </p:cNvSpPr>
              <p:nvPr/>
            </p:nvSpPr>
            <p:spPr bwMode="auto">
              <a:xfrm>
                <a:off x="1378" y="1311"/>
                <a:ext cx="7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基本类型</a:t>
                </a:r>
                <a:endParaRPr kumimoji="1" lang="zh-CN" altLang="en-US" sz="4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0259" name="Text Box 19"/>
              <p:cNvSpPr txBox="1">
                <a:spLocks noChangeArrowheads="1"/>
              </p:cNvSpPr>
              <p:nvPr/>
            </p:nvSpPr>
            <p:spPr bwMode="auto">
              <a:xfrm>
                <a:off x="2392" y="1857"/>
                <a:ext cx="107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zh-CN" altLang="en-US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字符类型</a:t>
                </a: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char</a:t>
                </a:r>
                <a:endParaRPr kumimoji="1" lang="en-US" altLang="zh-CN" sz="4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5138" name="AutoShape 20"/>
              <p:cNvSpPr/>
              <p:nvPr/>
            </p:nvSpPr>
            <p:spPr bwMode="auto">
              <a:xfrm>
                <a:off x="2266" y="843"/>
                <a:ext cx="84" cy="1161"/>
              </a:xfrm>
              <a:prstGeom prst="leftBrace">
                <a:avLst>
                  <a:gd name="adj1" fmla="val 115179"/>
                  <a:gd name="adj2" fmla="val 50000"/>
                </a:avLst>
              </a:prstGeom>
              <a:noFill/>
              <a:ln w="25400">
                <a:solidFill>
                  <a:schemeClr val="tx1"/>
                </a:solidFill>
                <a:round/>
              </a:ln>
              <a:effectLst>
                <a:outerShdw dist="35921" dir="2700000" algn="ctr" rotWithShape="0">
                  <a:schemeClr val="bg2"/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lang="zh-CN" altLang="en-US" sz="1800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grpSp>
            <p:nvGrpSpPr>
              <p:cNvPr id="5139" name="Group 21"/>
              <p:cNvGrpSpPr/>
              <p:nvPr/>
            </p:nvGrpSpPr>
            <p:grpSpPr bwMode="auto">
              <a:xfrm>
                <a:off x="2458" y="1275"/>
                <a:ext cx="1916" cy="532"/>
                <a:chOff x="2458" y="1275"/>
                <a:chExt cx="1916" cy="532"/>
              </a:xfrm>
            </p:grpSpPr>
            <p:sp>
              <p:nvSpPr>
                <p:cNvPr id="10262" name="Text Box 22"/>
                <p:cNvSpPr txBox="1">
                  <a:spLocks noChangeArrowheads="1"/>
                </p:cNvSpPr>
                <p:nvPr/>
              </p:nvSpPr>
              <p:spPr bwMode="auto">
                <a:xfrm>
                  <a:off x="2458" y="1422"/>
                  <a:ext cx="43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实型</a:t>
                  </a:r>
                  <a:endParaRPr kumimoji="1" lang="zh-CN" altLang="en-US" sz="4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3" name="Text Box 23"/>
                <p:cNvSpPr txBox="1">
                  <a:spLocks noChangeArrowheads="1"/>
                </p:cNvSpPr>
                <p:nvPr/>
              </p:nvSpPr>
              <p:spPr bwMode="auto">
                <a:xfrm>
                  <a:off x="3169" y="1275"/>
                  <a:ext cx="1070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单精度型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float</a:t>
                  </a:r>
                  <a:endParaRPr kumimoji="1" lang="en-US" altLang="zh-CN" sz="4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4" name="Text Box 24"/>
                <p:cNvSpPr txBox="1">
                  <a:spLocks noChangeArrowheads="1"/>
                </p:cNvSpPr>
                <p:nvPr/>
              </p:nvSpPr>
              <p:spPr bwMode="auto">
                <a:xfrm>
                  <a:off x="3152" y="1557"/>
                  <a:ext cx="122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双精度型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double</a:t>
                  </a:r>
                  <a:endParaRPr kumimoji="1" lang="en-US" altLang="zh-CN" sz="4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49" name="AutoShape 25"/>
                <p:cNvSpPr/>
                <p:nvPr/>
              </p:nvSpPr>
              <p:spPr bwMode="auto">
                <a:xfrm>
                  <a:off x="3073" y="1331"/>
                  <a:ext cx="44" cy="431"/>
                </a:xfrm>
                <a:prstGeom prst="leftBrace">
                  <a:avLst>
                    <a:gd name="adj1" fmla="val 81629"/>
                    <a:gd name="adj2" fmla="val 50000"/>
                  </a:avLst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5140" name="Group 26"/>
              <p:cNvGrpSpPr/>
              <p:nvPr/>
            </p:nvGrpSpPr>
            <p:grpSpPr bwMode="auto">
              <a:xfrm>
                <a:off x="2422" y="456"/>
                <a:ext cx="1673" cy="746"/>
                <a:chOff x="2422" y="456"/>
                <a:chExt cx="1673" cy="746"/>
              </a:xfrm>
            </p:grpSpPr>
            <p:sp>
              <p:nvSpPr>
                <p:cNvPr id="10267" name="Text Box 27"/>
                <p:cNvSpPr txBox="1">
                  <a:spLocks noChangeArrowheads="1"/>
                </p:cNvSpPr>
                <p:nvPr/>
              </p:nvSpPr>
              <p:spPr bwMode="auto">
                <a:xfrm>
                  <a:off x="2422" y="711"/>
                  <a:ext cx="558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整   型</a:t>
                  </a:r>
                  <a:endParaRPr kumimoji="1" lang="zh-CN" altLang="en-US" sz="4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8" name="Text Box 28"/>
                <p:cNvSpPr txBox="1">
                  <a:spLocks noChangeArrowheads="1"/>
                </p:cNvSpPr>
                <p:nvPr/>
              </p:nvSpPr>
              <p:spPr bwMode="auto">
                <a:xfrm>
                  <a:off x="3141" y="456"/>
                  <a:ext cx="95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短整型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short</a:t>
                  </a:r>
                  <a:endParaRPr kumimoji="1" lang="en-US" altLang="zh-CN" sz="4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69" name="Text Box 29"/>
                <p:cNvSpPr txBox="1">
                  <a:spLocks noChangeArrowheads="1"/>
                </p:cNvSpPr>
                <p:nvPr/>
              </p:nvSpPr>
              <p:spPr bwMode="auto">
                <a:xfrm>
                  <a:off x="3141" y="952"/>
                  <a:ext cx="8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长整型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long</a:t>
                  </a:r>
                  <a:endParaRPr kumimoji="1" lang="en-US" altLang="zh-CN" sz="4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0270" name="Text Box 30"/>
                <p:cNvSpPr txBox="1">
                  <a:spLocks noChangeArrowheads="1"/>
                </p:cNvSpPr>
                <p:nvPr/>
              </p:nvSpPr>
              <p:spPr bwMode="auto">
                <a:xfrm>
                  <a:off x="3141" y="720"/>
                  <a:ext cx="624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>
                  <a:spAutoFit/>
                </a:bodyPr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/>
                  </a:pPr>
                  <a:r>
                    <a:rPr kumimoji="1" lang="zh-CN" altLang="en-US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整型</a:t>
                  </a:r>
                  <a:r>
                    <a:rPr kumimoji="1" lang="en-US" altLang="zh-CN" sz="2000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int</a:t>
                  </a:r>
                  <a:endParaRPr kumimoji="1" lang="en-US" altLang="zh-CN" sz="4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5145" name="AutoShape 31"/>
                <p:cNvSpPr/>
                <p:nvPr/>
              </p:nvSpPr>
              <p:spPr bwMode="auto">
                <a:xfrm>
                  <a:off x="2971" y="552"/>
                  <a:ext cx="136" cy="559"/>
                </a:xfrm>
                <a:prstGeom prst="leftBrace">
                  <a:avLst>
                    <a:gd name="adj1" fmla="val 34252"/>
                    <a:gd name="adj2" fmla="val 50088"/>
                  </a:avLst>
                </a:prstGeom>
                <a:noFill/>
                <a:ln w="25400">
                  <a:solidFill>
                    <a:schemeClr val="tx1"/>
                  </a:solidFill>
                  <a:rou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bg1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</p:grpSp>
      </p:grpSp>
      <p:sp>
        <p:nvSpPr>
          <p:cNvPr id="10275" name="AutoShape 35"/>
          <p:cNvSpPr>
            <a:spLocks noChangeArrowheads="1"/>
          </p:cNvSpPr>
          <p:nvPr/>
        </p:nvSpPr>
        <p:spPr bwMode="auto">
          <a:xfrm>
            <a:off x="6319838" y="0"/>
            <a:ext cx="2305050" cy="1079500"/>
          </a:xfrm>
          <a:prstGeom prst="wedgeRoundRectCallout">
            <a:avLst>
              <a:gd name="adj1" fmla="val -72657"/>
              <a:gd name="adj2" fmla="val 100736"/>
              <a:gd name="adj3" fmla="val 16667"/>
            </a:avLst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只能定义单一的数据类型，反映事物单一属性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278" name="Text Box 38"/>
          <p:cNvSpPr txBox="1">
            <a:spLocks noChangeArrowheads="1"/>
          </p:cNvSpPr>
          <p:nvPr/>
        </p:nvSpPr>
        <p:spPr bwMode="auto">
          <a:xfrm>
            <a:off x="6383338" y="1576388"/>
            <a:ext cx="2303462" cy="739775"/>
          </a:xfrm>
          <a:prstGeom prst="rect">
            <a:avLst/>
          </a:prstGeom>
          <a:gradFill rotWithShape="1">
            <a:gsLst>
              <a:gs pos="0">
                <a:srgbClr val="FFCC99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rgbClr val="339966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如定义学生成绩：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float score;</a:t>
            </a:r>
            <a:endParaRPr kumimoji="1" lang="en-US" altLang="zh-CN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279" name="AutoShape 39"/>
          <p:cNvSpPr>
            <a:spLocks noChangeArrowheads="1"/>
          </p:cNvSpPr>
          <p:nvPr/>
        </p:nvSpPr>
        <p:spPr bwMode="auto">
          <a:xfrm>
            <a:off x="6297613" y="2584450"/>
            <a:ext cx="2305050" cy="1079500"/>
          </a:xfrm>
          <a:prstGeom prst="wedgeRoundRectCallout">
            <a:avLst>
              <a:gd name="adj1" fmla="val -116389"/>
              <a:gd name="adj2" fmla="val 80148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能定义复杂的数据类型，反映事物多个属性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0280" name="Text Box 40"/>
          <p:cNvSpPr txBox="1">
            <a:spLocks noChangeArrowheads="1"/>
          </p:cNvSpPr>
          <p:nvPr/>
        </p:nvSpPr>
        <p:spPr bwMode="auto">
          <a:xfrm>
            <a:off x="5632450" y="3749675"/>
            <a:ext cx="3024188" cy="2568575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38100">
            <a:solidFill>
              <a:srgbClr val="339966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如定义学生信息：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struct XJTU</a:t>
            </a:r>
            <a:endParaRPr kumimoji="1" lang="en-US" altLang="zh-CN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{</a:t>
            </a:r>
            <a:endParaRPr kumimoji="1" lang="en-US" altLang="zh-CN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char no[9];         </a:t>
            </a:r>
            <a:r>
              <a:rPr kumimoji="1" lang="en-US" altLang="zh-CN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学号</a:t>
            </a:r>
            <a:endParaRPr kumimoji="1" lang="zh-CN" altLang="en-US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char name[12];  </a:t>
            </a:r>
            <a:r>
              <a:rPr kumimoji="1" lang="en-US" altLang="zh-CN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姓名</a:t>
            </a:r>
            <a:endParaRPr kumimoji="1" lang="zh-CN" altLang="en-US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char sex;            </a:t>
            </a:r>
            <a:r>
              <a:rPr kumimoji="1" lang="en-US" altLang="zh-CN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性别</a:t>
            </a:r>
            <a:endParaRPr kumimoji="1" lang="zh-CN" altLang="en-US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float score;        </a:t>
            </a:r>
            <a:r>
              <a:rPr kumimoji="1" lang="en-US" altLang="zh-CN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成绩</a:t>
            </a:r>
            <a:endParaRPr kumimoji="1" lang="zh-CN" altLang="en-US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} student;</a:t>
            </a:r>
            <a:endParaRPr kumimoji="1" lang="en-US" altLang="zh-CN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random/>
    <p:sndAc>
      <p:stSnd>
        <p:snd r:embed="rId1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02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2" dur="500"/>
                                        <p:tgtEl>
                                          <p:spTgt spid="102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6" dur="500"/>
                                        <p:tgtEl>
                                          <p:spTgt spid="10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0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6" dur="500"/>
                                        <p:tgtEl>
                                          <p:spTgt spid="102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0" dur="500"/>
                                        <p:tgtEl>
                                          <p:spTgt spid="102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0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nimBg="1"/>
      <p:bldP spid="10243" grpId="0" animBg="1"/>
      <p:bldP spid="10275" grpId="0" animBg="1"/>
      <p:bldP spid="10278" grpId="0" animBg="1"/>
      <p:bldP spid="10279" grpId="0" animBg="1"/>
      <p:bldP spid="10280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 descr="信纸"/>
          <p:cNvSpPr>
            <a:spLocks noGrp="1" noChangeArrowheads="1"/>
          </p:cNvSpPr>
          <p:nvPr>
            <p:ph type="body" idx="4294967295"/>
          </p:nvPr>
        </p:nvSpPr>
        <p:spPr>
          <a:xfrm>
            <a:off x="0" y="0"/>
            <a:ext cx="2687638" cy="647700"/>
          </a:xfrm>
          <a:blipFill dpi="0" rotWithShape="1">
            <a:blip r:embed="rId1"/>
            <a:srcRect/>
            <a:tile tx="0" ty="0" sx="100000" sy="100000" flip="none" algn="tl"/>
          </a:blipFill>
        </p:spPr>
        <p:txBody>
          <a:bodyPr/>
          <a:lstStyle/>
          <a:p>
            <a:pPr algn="just" eaLnBrk="1" hangingPunct="1">
              <a:buFontTx/>
              <a:buNone/>
            </a:pPr>
            <a:r>
              <a:rPr lang="zh-CN" altLang="en-US" b="1">
                <a:solidFill>
                  <a:srgbClr val="FF3300"/>
                </a:solidFill>
                <a:latin typeface="楷体_GB2312" panose="02010609030101010101" pitchFamily="49" charset="-122"/>
              </a:rPr>
              <a:t>结构体类型</a:t>
            </a:r>
            <a:endParaRPr lang="zh-CN" altLang="en-US" b="1">
              <a:solidFill>
                <a:srgbClr val="FF33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15363" name="Rectangle 3"/>
          <p:cNvSpPr>
            <a:spLocks noChangeArrowheads="1"/>
          </p:cNvSpPr>
          <p:nvPr/>
        </p:nvSpPr>
        <p:spPr bwMode="auto">
          <a:xfrm>
            <a:off x="228600" y="838200"/>
            <a:ext cx="82804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用途：</a:t>
            </a:r>
            <a:r>
              <a:rPr kumimoji="1" lang="zh-CN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把</a:t>
            </a:r>
            <a:r>
              <a:rPr kumimoji="1" lang="zh-CN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不同类型</a:t>
            </a:r>
            <a:r>
              <a:rPr kumimoji="1" lang="zh-CN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的数据组合成一个</a:t>
            </a:r>
            <a:r>
              <a:rPr kumimoji="1" lang="zh-CN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整体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buClr>
                <a:srgbClr val="FF0066"/>
              </a:buClr>
              <a:buFont typeface="Wingdings" panose="05000000000000000000" pitchFamily="2" charset="2"/>
              <a:buChar char="Ø"/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 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引入结构体的好处：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加强数据项之间的联系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</a:endParaRPr>
          </a:p>
        </p:txBody>
      </p:sp>
      <p:graphicFrame>
        <p:nvGraphicFramePr>
          <p:cNvPr id="15472" name="Group 112"/>
          <p:cNvGraphicFramePr>
            <a:graphicFrameLocks noGrp="1"/>
          </p:cNvGraphicFramePr>
          <p:nvPr/>
        </p:nvGraphicFramePr>
        <p:xfrm>
          <a:off x="2557463" y="2427288"/>
          <a:ext cx="5976937" cy="1006475"/>
        </p:xfrm>
        <a:graphic>
          <a:graphicData uri="http://schemas.openxmlformats.org/drawingml/2006/table">
            <a:tbl>
              <a:tblPr/>
              <a:tblGrid>
                <a:gridCol w="614362"/>
                <a:gridCol w="322263"/>
                <a:gridCol w="720725"/>
                <a:gridCol w="287337"/>
                <a:gridCol w="720725"/>
                <a:gridCol w="215900"/>
                <a:gridCol w="647700"/>
                <a:gridCol w="287338"/>
                <a:gridCol w="936625"/>
                <a:gridCol w="360362"/>
                <a:gridCol w="863600"/>
              </a:tblGrid>
              <a:tr h="64048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no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9" marB="45749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9" marB="4574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name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9" marB="4574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9" marB="4574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sex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9" marB="4574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9" marB="4574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age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9" marB="4574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9" marB="4574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classno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9" marB="4574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9" marB="45749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grade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9" marB="45749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91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9" marB="45749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5430" name="Rectangle 70"/>
          <p:cNvSpPr>
            <a:spLocks noChangeArrowheads="1"/>
          </p:cNvSpPr>
          <p:nvPr/>
        </p:nvSpPr>
        <p:spPr bwMode="auto">
          <a:xfrm>
            <a:off x="396875" y="2668588"/>
            <a:ext cx="229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独立的变量表示：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431" name="Group 71"/>
          <p:cNvGrpSpPr/>
          <p:nvPr/>
        </p:nvGrpSpPr>
        <p:grpSpPr bwMode="auto">
          <a:xfrm>
            <a:off x="2595563" y="3552825"/>
            <a:ext cx="5903912" cy="638175"/>
            <a:chOff x="1770" y="2584"/>
            <a:chExt cx="3719" cy="402"/>
          </a:xfrm>
        </p:grpSpPr>
        <p:sp>
          <p:nvSpPr>
            <p:cNvPr id="7248" name="AutoShape 72"/>
            <p:cNvSpPr/>
            <p:nvPr/>
          </p:nvSpPr>
          <p:spPr bwMode="auto">
            <a:xfrm rot="5400000">
              <a:off x="3539" y="815"/>
              <a:ext cx="182" cy="3719"/>
            </a:xfrm>
            <a:prstGeom prst="rightBrace">
              <a:avLst>
                <a:gd name="adj1" fmla="val 170284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33" name="Text Box 73"/>
            <p:cNvSpPr txBox="1">
              <a:spLocks noChangeArrowheads="1"/>
            </p:cNvSpPr>
            <p:nvPr/>
          </p:nvSpPr>
          <p:spPr bwMode="auto">
            <a:xfrm>
              <a:off x="2933" y="2736"/>
              <a:ext cx="15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数据项之间无关联</a:t>
              </a:r>
              <a:endPara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graphicFrame>
        <p:nvGraphicFramePr>
          <p:cNvPr id="15434" name="Group 74"/>
          <p:cNvGraphicFramePr>
            <a:graphicFrameLocks noGrp="1"/>
          </p:cNvGraphicFramePr>
          <p:nvPr/>
        </p:nvGraphicFramePr>
        <p:xfrm>
          <a:off x="4059238" y="4965700"/>
          <a:ext cx="4824412" cy="731838"/>
        </p:xfrm>
        <a:graphic>
          <a:graphicData uri="http://schemas.openxmlformats.org/drawingml/2006/table">
            <a:tbl>
              <a:tblPr/>
              <a:tblGrid>
                <a:gridCol w="719137"/>
                <a:gridCol w="792163"/>
                <a:gridCol w="720725"/>
                <a:gridCol w="792162"/>
                <a:gridCol w="1008063"/>
                <a:gridCol w="792162"/>
              </a:tblGrid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no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0" marB="45740" horzOverflow="overflow">
                    <a:lnL cap="flat"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name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sex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age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classno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0" marB="45740" horzOverflow="overflow">
                    <a:lnL>
                      <a:noFill/>
                    </a:lnL>
                    <a:lnR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18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Arial" panose="020B0604020202020204" pitchFamily="34" charset="0"/>
                          <a:ea typeface="楷体_GB2312" panose="02010609030101010101" pitchFamily="49" charset="-122"/>
                        </a:rPr>
                        <a:t>grade</a:t>
                      </a:r>
                      <a:endParaRPr kumimoji="0" lang="en-US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0" marB="45740" horzOverflow="overflow">
                    <a:lnL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365919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0" marB="4574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1pPr>
                      <a:lvl2pPr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2pPr>
                      <a:lvl3pPr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3pPr>
                      <a:lvl4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4pPr>
                      <a:lvl5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Arial" panose="020B0604020202020204" pitchFamily="34" charset="0"/>
                          <a:ea typeface="楷体_GB2312" panose="02010609030101010101" pitchFamily="49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endParaRPr kumimoji="0" lang="zh-CN" altLang="zh-CN" sz="1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panose="020B0604020202020204" pitchFamily="34" charset="0"/>
                        <a:ea typeface="楷体_GB2312" panose="02010609030101010101" pitchFamily="49" charset="-122"/>
                      </a:endParaRPr>
                    </a:p>
                  </a:txBody>
                  <a:tcPr marT="45740" marB="4574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gradFill rotWithShape="0">
                      <a:gsLst>
                        <a:gs pos="0">
                          <a:srgbClr val="00FFFF"/>
                        </a:gs>
                        <a:gs pos="100000">
                          <a:schemeClr val="bg1"/>
                        </a:gs>
                      </a:gsLst>
                      <a:lin ang="5400000" scaled="1"/>
                    </a:gradFill>
                  </a:tcPr>
                </a:tc>
              </a:tr>
            </a:tbl>
          </a:graphicData>
        </a:graphic>
      </p:graphicFrame>
      <p:sp>
        <p:nvSpPr>
          <p:cNvPr id="15464" name="Rectangle 104"/>
          <p:cNvSpPr>
            <a:spLocks noChangeArrowheads="1"/>
          </p:cNvSpPr>
          <p:nvPr/>
        </p:nvSpPr>
        <p:spPr bwMode="auto">
          <a:xfrm>
            <a:off x="3962400" y="4600575"/>
            <a:ext cx="22923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结构体变量表示：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5465" name="Group 105"/>
          <p:cNvGrpSpPr/>
          <p:nvPr/>
        </p:nvGrpSpPr>
        <p:grpSpPr bwMode="auto">
          <a:xfrm>
            <a:off x="4132263" y="5711825"/>
            <a:ext cx="4621212" cy="612775"/>
            <a:chOff x="2608" y="3724"/>
            <a:chExt cx="2911" cy="386"/>
          </a:xfrm>
        </p:grpSpPr>
        <p:sp>
          <p:nvSpPr>
            <p:cNvPr id="7246" name="AutoShape 106"/>
            <p:cNvSpPr/>
            <p:nvPr/>
          </p:nvSpPr>
          <p:spPr bwMode="auto">
            <a:xfrm rot="5400000">
              <a:off x="3988" y="2344"/>
              <a:ext cx="152" cy="2911"/>
            </a:xfrm>
            <a:prstGeom prst="rightBrace">
              <a:avLst>
                <a:gd name="adj1" fmla="val 159594"/>
                <a:gd name="adj2" fmla="val 50000"/>
              </a:avLst>
            </a:prstGeom>
            <a:noFill/>
            <a:ln w="25400">
              <a:solidFill>
                <a:srgbClr val="0000FF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5467" name="Text Box 107"/>
            <p:cNvSpPr txBox="1">
              <a:spLocks noChangeArrowheads="1"/>
            </p:cNvSpPr>
            <p:nvPr/>
          </p:nvSpPr>
          <p:spPr bwMode="auto">
            <a:xfrm>
              <a:off x="3379" y="3860"/>
              <a:ext cx="158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数据项为一个整体</a:t>
              </a:r>
              <a:endParaRPr kumimoji="1" lang="zh-CN" alt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  <p:sp>
        <p:nvSpPr>
          <p:cNvPr id="15468" name="Rectangle 108" descr="信纸"/>
          <p:cNvSpPr>
            <a:spLocks noChangeArrowheads="1"/>
          </p:cNvSpPr>
          <p:nvPr/>
        </p:nvSpPr>
        <p:spPr bwMode="auto">
          <a:xfrm>
            <a:off x="152400" y="4114800"/>
            <a:ext cx="3365500" cy="19589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char        no[9];    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学号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char        name[20];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姓名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char        sex;        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性别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unsigned int  age;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年龄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unsigned int  classno;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班级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float        grade;   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成绩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154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154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154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000"/>
                            </p:stCondLst>
                            <p:childTnLst>
                              <p:par>
                                <p:cTn id="3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2" dur="500"/>
                                        <p:tgtEl>
                                          <p:spTgt spid="154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5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543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5" dur="500"/>
                                        <p:tgtEl>
                                          <p:spTgt spid="154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30" grpId="0"/>
      <p:bldP spid="15464" grpId="0"/>
      <p:bldP spid="15468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ChangeArrowheads="1"/>
          </p:cNvSpPr>
          <p:nvPr/>
        </p:nvSpPr>
        <p:spPr bwMode="auto">
          <a:xfrm>
            <a:off x="0" y="0"/>
            <a:ext cx="3095625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1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、结构体类型的定义</a:t>
            </a:r>
            <a:endParaRPr kumimoji="1" lang="zh-CN" altLang="en-US" sz="24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pitchFamily="49" charset="-122"/>
            </a:endParaRPr>
          </a:p>
        </p:txBody>
      </p:sp>
      <p:sp>
        <p:nvSpPr>
          <p:cNvPr id="17411" name="Text Box 3"/>
          <p:cNvSpPr txBox="1">
            <a:spLocks noChangeArrowheads="1"/>
          </p:cNvSpPr>
          <p:nvPr/>
        </p:nvSpPr>
        <p:spPr bwMode="auto">
          <a:xfrm>
            <a:off x="2843213" y="836613"/>
            <a:ext cx="3311525" cy="230346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struct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结构体类型名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数据类型名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  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成员名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；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数据类型名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2  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成员名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；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… …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数据类型名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n  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成员名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；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just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；</a:t>
            </a:r>
            <a:endParaRPr kumimoji="1"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7412" name="AutoShape 4"/>
          <p:cNvSpPr>
            <a:spLocks noChangeArrowheads="1"/>
          </p:cNvSpPr>
          <p:nvPr/>
        </p:nvSpPr>
        <p:spPr bwMode="auto">
          <a:xfrm>
            <a:off x="595313" y="1412875"/>
            <a:ext cx="2016125" cy="792163"/>
          </a:xfrm>
          <a:prstGeom prst="wedgeRoundRectCallout">
            <a:avLst>
              <a:gd name="adj1" fmla="val 67954"/>
              <a:gd name="adj2" fmla="val -94088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struct</a:t>
            </a:r>
            <a:r>
              <a:rPr kumimoji="1" lang="zh-CN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是关键字,</a:t>
            </a:r>
            <a:endParaRPr kumimoji="1" lang="zh-CN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不能省略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7413" name="AutoShape 5"/>
          <p:cNvSpPr>
            <a:spLocks noChangeArrowheads="1"/>
          </p:cNvSpPr>
          <p:nvPr/>
        </p:nvSpPr>
        <p:spPr bwMode="auto">
          <a:xfrm>
            <a:off x="6443663" y="1341438"/>
            <a:ext cx="2376487" cy="792162"/>
          </a:xfrm>
          <a:prstGeom prst="wedgeRoundRectCallout">
            <a:avLst>
              <a:gd name="adj1" fmla="val -129759"/>
              <a:gd name="adj2" fmla="val -74852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合法标识符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可省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:</a:t>
            </a:r>
            <a:r>
              <a:rPr kumimoji="1" lang="zh-CN" altLang="en-US" sz="2000" b="1">
                <a:solidFill>
                  <a:srgbClr val="00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无名结构体</a:t>
            </a:r>
            <a:endParaRPr kumimoji="1" lang="zh-CN" altLang="en-US" sz="2000" b="1">
              <a:solidFill>
                <a:srgbClr val="0099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pitchFamily="49" charset="-122"/>
            </a:endParaRPr>
          </a:p>
        </p:txBody>
      </p:sp>
      <p:sp>
        <p:nvSpPr>
          <p:cNvPr id="17414" name="AutoShape 6"/>
          <p:cNvSpPr>
            <a:spLocks noChangeArrowheads="1"/>
          </p:cNvSpPr>
          <p:nvPr/>
        </p:nvSpPr>
        <p:spPr bwMode="auto">
          <a:xfrm>
            <a:off x="514350" y="2420938"/>
            <a:ext cx="2232025" cy="792162"/>
          </a:xfrm>
          <a:prstGeom prst="wedgeRoundRectCallout">
            <a:avLst>
              <a:gd name="adj1" fmla="val 85634"/>
              <a:gd name="adj2" fmla="val -91685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成员类型可以是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基本型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或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构造型</a:t>
            </a:r>
            <a:endParaRPr kumimoji="1"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7415" name="AutoShape 7"/>
          <p:cNvSpPr>
            <a:spLocks noChangeArrowheads="1"/>
          </p:cNvSpPr>
          <p:nvPr/>
        </p:nvSpPr>
        <p:spPr bwMode="auto">
          <a:xfrm>
            <a:off x="5076825" y="3243263"/>
            <a:ext cx="1727200" cy="473075"/>
          </a:xfrm>
          <a:prstGeom prst="wedgeRoundRectCallout">
            <a:avLst>
              <a:gd name="adj1" fmla="val -162042"/>
              <a:gd name="adj2" fmla="val -119463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以分号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;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结尾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7416" name="Rectangle 8" descr="信纸"/>
          <p:cNvSpPr>
            <a:spLocks noChangeArrowheads="1"/>
          </p:cNvSpPr>
          <p:nvPr/>
        </p:nvSpPr>
        <p:spPr bwMode="auto">
          <a:xfrm>
            <a:off x="755650" y="3357563"/>
            <a:ext cx="3744913" cy="31781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：</a:t>
            </a:r>
            <a:endParaRPr kumimoji="1" lang="zh-CN" altLang="en-US" sz="2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struct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Student_Info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char        no[9];       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学号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char        name[20];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姓名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char        sex;          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性别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unsigned int  age;  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年龄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unsigned int  classno;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班级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float        grade;     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成绩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;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7417" name="Rectangle 9" descr="信纸"/>
          <p:cNvSpPr>
            <a:spLocks noChangeArrowheads="1"/>
          </p:cNvSpPr>
          <p:nvPr/>
        </p:nvSpPr>
        <p:spPr bwMode="auto">
          <a:xfrm>
            <a:off x="5435600" y="4221163"/>
            <a:ext cx="2214563" cy="22637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例</a:t>
            </a:r>
            <a:r>
              <a:rPr kumimoji="1" lang="en-US" altLang="zh-CN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2</a:t>
            </a:r>
            <a:r>
              <a:rPr kumimoji="1" lang="zh-CN" altLang="en-US" sz="2000" b="1">
                <a:solidFill>
                  <a:srgbClr val="FF33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：</a:t>
            </a:r>
            <a:endParaRPr kumimoji="1" lang="zh-CN" altLang="en-US" sz="2000" b="1">
              <a:solidFill>
                <a:srgbClr val="FF33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struct Date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int year;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年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int month;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月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int day;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日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74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12" dur="500"/>
                                        <p:tgtEl>
                                          <p:spTgt spid="174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74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1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22" dur="500"/>
                                        <p:tgtEl>
                                          <p:spTgt spid="174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7" dur="500"/>
                                        <p:tgtEl>
                                          <p:spTgt spid="174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174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174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11" grpId="0" animBg="1"/>
      <p:bldP spid="17412" grpId="0" animBg="1"/>
      <p:bldP spid="17413" grpId="0" animBg="1"/>
      <p:bldP spid="17414" grpId="0" animBg="1"/>
      <p:bldP spid="17415" grpId="0" animBg="1"/>
      <p:bldP spid="17416" grpId="0" animBg="1"/>
      <p:bldP spid="1741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ChangeArrowheads="1"/>
          </p:cNvSpPr>
          <p:nvPr/>
        </p:nvSpPr>
        <p:spPr bwMode="auto">
          <a:xfrm>
            <a:off x="539750" y="260350"/>
            <a:ext cx="8208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结构体中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数据类型相同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的成员，既可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逐个、逐行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分别定义，也可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合并成一行定义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。 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</a:endParaRPr>
          </a:p>
        </p:txBody>
      </p:sp>
      <p:sp>
        <p:nvSpPr>
          <p:cNvPr id="19459" name="AutoShape 3"/>
          <p:cNvSpPr>
            <a:spLocks noChangeArrowheads="1"/>
          </p:cNvSpPr>
          <p:nvPr/>
        </p:nvSpPr>
        <p:spPr bwMode="auto">
          <a:xfrm>
            <a:off x="4364038" y="2565400"/>
            <a:ext cx="1008062" cy="360363"/>
          </a:xfrm>
          <a:prstGeom prst="leftRightArrow">
            <a:avLst>
              <a:gd name="adj1" fmla="val 50000"/>
              <a:gd name="adj2" fmla="val 55947"/>
            </a:avLst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460" name="AutoShape 4"/>
          <p:cNvSpPr>
            <a:spLocks noChangeArrowheads="1"/>
          </p:cNvSpPr>
          <p:nvPr/>
        </p:nvSpPr>
        <p:spPr bwMode="auto">
          <a:xfrm>
            <a:off x="4229100" y="5229225"/>
            <a:ext cx="1008063" cy="360363"/>
          </a:xfrm>
          <a:prstGeom prst="leftRightArrow">
            <a:avLst>
              <a:gd name="adj1" fmla="val 50000"/>
              <a:gd name="adj2" fmla="val 55947"/>
            </a:avLst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35921" dir="2700000" algn="ctr" rotWithShape="0">
              <a:schemeClr val="bg2"/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  <p:sp>
        <p:nvSpPr>
          <p:cNvPr id="19461" name="Rectangle 5" descr="信纸"/>
          <p:cNvSpPr>
            <a:spLocks noChangeArrowheads="1"/>
          </p:cNvSpPr>
          <p:nvPr/>
        </p:nvSpPr>
        <p:spPr bwMode="auto">
          <a:xfrm>
            <a:off x="620713" y="1235075"/>
            <a:ext cx="3646487" cy="28733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struct  Student_Info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char        no[9];       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学号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char        name[20];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姓名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char        sex;          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性别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unsigned int  age;  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年龄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unsigned int  classno;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班级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float        grade;     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成绩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9462" name="Rectangle 6" descr="信纸"/>
          <p:cNvSpPr>
            <a:spLocks noChangeArrowheads="1"/>
          </p:cNvSpPr>
          <p:nvPr/>
        </p:nvSpPr>
        <p:spPr bwMode="auto">
          <a:xfrm>
            <a:off x="5495925" y="1773238"/>
            <a:ext cx="3222625" cy="19589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 Student_Info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char  no[9]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name[20]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sex;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unsigned int  age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,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classno;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float  grade;            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3" name="Rectangle 7" descr="信纸"/>
          <p:cNvSpPr>
            <a:spLocks noChangeArrowheads="1"/>
          </p:cNvSpPr>
          <p:nvPr/>
        </p:nvSpPr>
        <p:spPr bwMode="auto">
          <a:xfrm>
            <a:off x="1852613" y="4508500"/>
            <a:ext cx="2214562" cy="19589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struct Date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int year;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年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int month;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月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int day;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日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19464" name="Rectangle 8" descr="信纸"/>
          <p:cNvSpPr>
            <a:spLocks noChangeArrowheads="1"/>
          </p:cNvSpPr>
          <p:nvPr/>
        </p:nvSpPr>
        <p:spPr bwMode="auto">
          <a:xfrm>
            <a:off x="5435600" y="4797425"/>
            <a:ext cx="2717800" cy="13493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Date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int year, month, day;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971550" y="2762250"/>
            <a:ext cx="7704138" cy="2320925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75686"/>
                  <a:invGamma/>
                </a:srgbClr>
              </a:gs>
            </a:gsLst>
            <a:lin ang="5400000" scaled="1"/>
          </a:gra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内存分配：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1</a:t>
            </a:r>
            <a:r>
              <a:rPr kumimoji="1" lang="zh-CN" altLang="en-US" sz="2400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、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结构体类型只是一种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数据类型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，定义结构体类型时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不分配内存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；</a:t>
            </a:r>
            <a:endParaRPr kumimoji="1" lang="zh-CN" altLang="en-US" sz="2400" b="1" dirty="0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2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、用结构体类型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定义一个变量</a:t>
            </a:r>
            <a:r>
              <a:rPr kumimoji="1" lang="zh-CN" altLang="en-US" sz="24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，才会为该变量分配内存单元。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所占内存的大小是它所包含的成员所占内存大小之</a:t>
            </a:r>
            <a:r>
              <a:rPr kumimoji="1" lang="zh-CN" altLang="en-US" sz="2400" b="1" u="sng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和</a:t>
            </a: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。</a:t>
            </a:r>
            <a:r>
              <a:rPr kumimoji="1" lang="zh-CN" altLang="en-US" sz="2400" dirty="0">
                <a:solidFill>
                  <a:srgbClr val="FF0000"/>
                </a:solidFill>
                <a:latin typeface="楷体_GB2312" panose="02010609030101010101" pitchFamily="49" charset="-122"/>
              </a:rPr>
              <a:t> </a:t>
            </a:r>
            <a:endParaRPr kumimoji="1" lang="zh-CN" altLang="en-US" sz="2400" dirty="0">
              <a:solidFill>
                <a:srgbClr val="FF0000"/>
              </a:solidFill>
              <a:latin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194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194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94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500"/>
                            </p:stCondLst>
                            <p:childTnLst>
                              <p:par>
                                <p:cTn id="19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1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6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194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1946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41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194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194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194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58" grpId="0"/>
      <p:bldP spid="19459" grpId="0" animBg="1"/>
      <p:bldP spid="19460" grpId="0" animBg="1"/>
      <p:bldP spid="19461" grpId="0" animBg="1"/>
      <p:bldP spid="19462" grpId="0" animBg="1"/>
      <p:bldP spid="19463" grpId="0" animBg="1"/>
      <p:bldP spid="19464" grpId="0" animBg="1"/>
      <p:bldP spid="19465" grpId="0" animBg="1" build="allAtOnce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506" name="Group 2"/>
          <p:cNvGrpSpPr/>
          <p:nvPr/>
        </p:nvGrpSpPr>
        <p:grpSpPr bwMode="auto">
          <a:xfrm>
            <a:off x="788988" y="3916363"/>
            <a:ext cx="3625850" cy="2720975"/>
            <a:chOff x="497" y="2467"/>
            <a:chExt cx="2284" cy="1714"/>
          </a:xfrm>
        </p:grpSpPr>
        <p:sp>
          <p:nvSpPr>
            <p:cNvPr id="21507" name="Rectangle 3" descr="信纸"/>
            <p:cNvSpPr>
              <a:spLocks noChangeArrowheads="1"/>
            </p:cNvSpPr>
            <p:nvPr/>
          </p:nvSpPr>
          <p:spPr bwMode="auto">
            <a:xfrm>
              <a:off x="559" y="2755"/>
              <a:ext cx="2222" cy="1426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38100">
              <a:solidFill>
                <a:srgbClr val="008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dirty="0" err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struct</a:t>
              </a:r>
              <a:r>
                <a:rPr kumimoji="1" lang="en-US" altLang="zh-CN" sz="2000" b="1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en-US" altLang="zh-CN" sz="2000" b="1" dirty="0" err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Student_Info</a:t>
              </a:r>
              <a:endPara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endPara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char  no[9], name[20], sex;</a:t>
              </a:r>
              <a:endPara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unsigned </a:t>
              </a:r>
              <a:r>
                <a:rPr kumimoji="1" lang="en-US" altLang="zh-CN" sz="20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int</a:t>
              </a: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age, </a:t>
              </a:r>
              <a:r>
                <a:rPr kumimoji="1" lang="en-US" altLang="zh-CN" sz="2000" b="1" dirty="0" err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classno</a:t>
              </a: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  <a:endPara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float  grade;            </a:t>
              </a:r>
              <a:endParaRPr kumimoji="1" lang="en-US" altLang="zh-CN" sz="2000" b="1" dirty="0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dirty="0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};</a:t>
              </a:r>
              <a:endParaRPr kumimoji="1" lang="en-US" altLang="zh-CN" sz="2000" b="1" dirty="0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 dirty="0" err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struct</a:t>
              </a:r>
              <a:r>
                <a:rPr kumimoji="1" lang="en-US" altLang="zh-CN" sz="2000" b="1" dirty="0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en-US" altLang="zh-CN" sz="2000" b="1" dirty="0" err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Student_Info</a:t>
              </a:r>
              <a:r>
                <a:rPr kumimoji="1" lang="en-US" altLang="zh-CN" sz="2000" b="1" dirty="0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student;</a:t>
              </a:r>
              <a:endParaRPr kumimoji="1" lang="en-US" altLang="zh-CN" sz="2000" b="1" dirty="0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1508" name="Text Box 4"/>
            <p:cNvSpPr txBox="1">
              <a:spLocks noChangeArrowheads="1"/>
            </p:cNvSpPr>
            <p:nvPr/>
          </p:nvSpPr>
          <p:spPr bwMode="auto">
            <a:xfrm>
              <a:off x="497" y="2467"/>
              <a:ext cx="59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sz="2400" b="1">
                  <a:solidFill>
                    <a:srgbClr val="FF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例：</a:t>
              </a:r>
              <a:endPara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endParaRPr>
            </a:p>
          </p:txBody>
        </p:sp>
      </p:grpSp>
      <p:sp>
        <p:nvSpPr>
          <p:cNvPr id="21509" name="Rectangle 5"/>
          <p:cNvSpPr>
            <a:spLocks noChangeArrowheads="1"/>
          </p:cNvSpPr>
          <p:nvPr/>
        </p:nvSpPr>
        <p:spPr bwMode="auto">
          <a:xfrm>
            <a:off x="0" y="0"/>
            <a:ext cx="4876800" cy="457200"/>
          </a:xfrm>
          <a:prstGeom prst="rect">
            <a:avLst/>
          </a:prstGeom>
          <a:solidFill>
            <a:srgbClr val="CC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2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、结构体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变量的定义和引用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pitchFamily="49" charset="-122"/>
            </a:endParaRPr>
          </a:p>
        </p:txBody>
      </p:sp>
      <p:sp>
        <p:nvSpPr>
          <p:cNvPr id="21510" name="Text Box 6"/>
          <p:cNvSpPr txBox="1">
            <a:spLocks noChangeArrowheads="1"/>
          </p:cNvSpPr>
          <p:nvPr/>
        </p:nvSpPr>
        <p:spPr bwMode="auto">
          <a:xfrm>
            <a:off x="1662113" y="1852613"/>
            <a:ext cx="4248150" cy="230346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struct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结构体类型名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数据类型名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  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成员名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；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… …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数据类型名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n  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成员名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；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；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struct  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结构体类型名  变量名列表；</a:t>
            </a:r>
            <a:endParaRPr kumimoji="1" lang="zh-CN" altLang="en-US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1511" name="Rectangle 7"/>
          <p:cNvSpPr>
            <a:spLocks noChangeArrowheads="1"/>
          </p:cNvSpPr>
          <p:nvPr/>
        </p:nvSpPr>
        <p:spPr bwMode="auto">
          <a:xfrm>
            <a:off x="457200" y="685800"/>
            <a:ext cx="29543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结构体变量的定义</a:t>
            </a:r>
            <a:endParaRPr kumimoji="1" lang="zh-CN" altLang="en-US" sz="24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1512" name="Rectangle 8"/>
          <p:cNvSpPr>
            <a:spLocks noChangeArrowheads="1"/>
          </p:cNvSpPr>
          <p:nvPr/>
        </p:nvSpPr>
        <p:spPr bwMode="auto">
          <a:xfrm>
            <a:off x="1327150" y="1276350"/>
            <a:ext cx="756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间接定义法</a:t>
            </a:r>
            <a:r>
              <a:rPr kumimoji="1" lang="zh-CN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：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先定义结构类型，再定义结构变量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1513" name="Group 9"/>
          <p:cNvGrpSpPr/>
          <p:nvPr/>
        </p:nvGrpSpPr>
        <p:grpSpPr bwMode="auto">
          <a:xfrm>
            <a:off x="5795963" y="2560638"/>
            <a:ext cx="3513137" cy="4033837"/>
            <a:chOff x="3651" y="1509"/>
            <a:chExt cx="2213" cy="2541"/>
          </a:xfrm>
        </p:grpSpPr>
        <p:grpSp>
          <p:nvGrpSpPr>
            <p:cNvPr id="13324" name="Group 10"/>
            <p:cNvGrpSpPr/>
            <p:nvPr/>
          </p:nvGrpSpPr>
          <p:grpSpPr bwMode="auto">
            <a:xfrm>
              <a:off x="4281" y="1517"/>
              <a:ext cx="904" cy="2533"/>
              <a:chOff x="4281" y="1517"/>
              <a:chExt cx="904" cy="2533"/>
            </a:xfrm>
          </p:grpSpPr>
          <p:grpSp>
            <p:nvGrpSpPr>
              <p:cNvPr id="13355" name="Group 11"/>
              <p:cNvGrpSpPr/>
              <p:nvPr/>
            </p:nvGrpSpPr>
            <p:grpSpPr bwMode="auto">
              <a:xfrm>
                <a:off x="4281" y="1517"/>
                <a:ext cx="904" cy="2533"/>
                <a:chOff x="3609" y="1661"/>
                <a:chExt cx="1219" cy="2533"/>
              </a:xfrm>
            </p:grpSpPr>
            <p:sp>
              <p:nvSpPr>
                <p:cNvPr id="13358" name="Rectangle 12"/>
                <p:cNvSpPr>
                  <a:spLocks noChangeArrowheads="1"/>
                </p:cNvSpPr>
                <p:nvPr/>
              </p:nvSpPr>
              <p:spPr bwMode="auto">
                <a:xfrm>
                  <a:off x="3609" y="1661"/>
                  <a:ext cx="1211" cy="1951"/>
                </a:xfrm>
                <a:prstGeom prst="rect">
                  <a:avLst/>
                </a:prstGeom>
                <a:solidFill>
                  <a:srgbClr val="CCFFFF"/>
                </a:solidFill>
                <a:ln w="38100">
                  <a:solidFill>
                    <a:schemeClr val="tx1"/>
                  </a:solidFill>
                  <a:miter lim="800000"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algn="ctr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kumimoji="1" lang="zh-CN" altLang="zh-CN" sz="2000">
                    <a:solidFill>
                      <a:srgbClr val="000000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59" name="Line 13"/>
                <p:cNvSpPr>
                  <a:spLocks noChangeShapeType="1"/>
                </p:cNvSpPr>
                <p:nvPr/>
              </p:nvSpPr>
              <p:spPr bwMode="auto">
                <a:xfrm>
                  <a:off x="3609" y="1940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60" name="Line 14"/>
                <p:cNvSpPr>
                  <a:spLocks noChangeShapeType="1"/>
                </p:cNvSpPr>
                <p:nvPr/>
              </p:nvSpPr>
              <p:spPr bwMode="auto">
                <a:xfrm>
                  <a:off x="3609" y="2343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61" name="Line 15"/>
                <p:cNvSpPr>
                  <a:spLocks noChangeShapeType="1"/>
                </p:cNvSpPr>
                <p:nvPr/>
              </p:nvSpPr>
              <p:spPr bwMode="auto">
                <a:xfrm>
                  <a:off x="3609" y="2645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62" name="AutoShape 16"/>
                <p:cNvSpPr>
                  <a:spLocks noChangeArrowheads="1"/>
                </p:cNvSpPr>
                <p:nvPr/>
              </p:nvSpPr>
              <p:spPr bwMode="auto">
                <a:xfrm>
                  <a:off x="3610" y="3604"/>
                  <a:ext cx="1211" cy="590"/>
                </a:xfrm>
                <a:prstGeom prst="foldedCorner">
                  <a:avLst>
                    <a:gd name="adj" fmla="val 50000"/>
                  </a:avLst>
                </a:prstGeom>
                <a:solidFill>
                  <a:srgbClr val="CCFFFF"/>
                </a:solidFill>
                <a:ln w="38100">
                  <a:solidFill>
                    <a:schemeClr val="tx1"/>
                  </a:solidFill>
                  <a:round/>
                </a:ln>
                <a:effectLst>
                  <a:outerShdw dist="107763" dir="2700000" algn="ctr" rotWithShape="0">
                    <a:schemeClr val="bg2">
                      <a:alpha val="50000"/>
                    </a:schemeClr>
                  </a:outerShdw>
                </a:effec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63" name="Line 17"/>
                <p:cNvSpPr>
                  <a:spLocks noChangeShapeType="1"/>
                </p:cNvSpPr>
                <p:nvPr/>
              </p:nvSpPr>
              <p:spPr bwMode="auto">
                <a:xfrm>
                  <a:off x="3609" y="2503"/>
                  <a:ext cx="121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64" name="Line 18"/>
                <p:cNvSpPr>
                  <a:spLocks noChangeShapeType="1"/>
                </p:cNvSpPr>
                <p:nvPr/>
              </p:nvSpPr>
              <p:spPr bwMode="auto">
                <a:xfrm>
                  <a:off x="3609" y="3189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65" name="Line 19"/>
                <p:cNvSpPr>
                  <a:spLocks noChangeShapeType="1"/>
                </p:cNvSpPr>
                <p:nvPr/>
              </p:nvSpPr>
              <p:spPr bwMode="auto">
                <a:xfrm>
                  <a:off x="3609" y="3325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66" name="Line 20"/>
                <p:cNvSpPr>
                  <a:spLocks noChangeShapeType="1"/>
                </p:cNvSpPr>
                <p:nvPr/>
              </p:nvSpPr>
              <p:spPr bwMode="auto">
                <a:xfrm>
                  <a:off x="3609" y="2909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67" name="Line 21"/>
                <p:cNvSpPr>
                  <a:spLocks noChangeShapeType="1"/>
                </p:cNvSpPr>
                <p:nvPr/>
              </p:nvSpPr>
              <p:spPr bwMode="auto">
                <a:xfrm>
                  <a:off x="3609" y="3053"/>
                  <a:ext cx="121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68" name="Line 22"/>
                <p:cNvSpPr>
                  <a:spLocks noChangeShapeType="1"/>
                </p:cNvSpPr>
                <p:nvPr/>
              </p:nvSpPr>
              <p:spPr bwMode="auto">
                <a:xfrm>
                  <a:off x="3609" y="2773"/>
                  <a:ext cx="1211" cy="0"/>
                </a:xfrm>
                <a:prstGeom prst="line">
                  <a:avLst/>
                </a:prstGeom>
                <a:noFill/>
                <a:ln w="12700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69" name="Line 23"/>
                <p:cNvSpPr>
                  <a:spLocks noChangeShapeType="1"/>
                </p:cNvSpPr>
                <p:nvPr/>
              </p:nvSpPr>
              <p:spPr bwMode="auto">
                <a:xfrm>
                  <a:off x="3617" y="3469"/>
                  <a:ext cx="1211" cy="0"/>
                </a:xfrm>
                <a:prstGeom prst="line">
                  <a:avLst/>
                </a:prstGeom>
                <a:noFill/>
                <a:ln w="9525">
                  <a:solidFill>
                    <a:srgbClr val="000000"/>
                  </a:solidFill>
                  <a:rou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pPr eaLnBrk="0" fontAlgn="base" hangingPunct="0">
                    <a:spcBef>
                      <a:spcPct val="0"/>
                    </a:spcBef>
                    <a:spcAft>
                      <a:spcPct val="0"/>
                    </a:spcAft>
                  </a:pPr>
                  <a:endParaRPr lang="zh-CN" altLang="en-US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sp>
            <p:nvSpPr>
              <p:cNvPr id="21528" name="Text Box 24"/>
              <p:cNvSpPr txBox="1">
                <a:spLocks noChangeArrowheads="1"/>
              </p:cNvSpPr>
              <p:nvPr/>
            </p:nvSpPr>
            <p:spPr bwMode="auto">
              <a:xfrm>
                <a:off x="4622" y="1562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9" name="Text Box 25"/>
              <p:cNvSpPr txBox="1">
                <a:spLocks noChangeArrowheads="1"/>
              </p:cNvSpPr>
              <p:nvPr/>
            </p:nvSpPr>
            <p:spPr bwMode="auto">
              <a:xfrm>
                <a:off x="4622" y="1898"/>
                <a:ext cx="308" cy="218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 wrap="none" anchor="ctr">
                <a:spAutoFit/>
              </a:bodyPr>
              <a:lstStyle/>
              <a:p>
                <a:pPr algn="ctr" eaLnBrk="0" fontAlgn="base" hangingPunct="0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…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grpSp>
          <p:nvGrpSpPr>
            <p:cNvPr id="13325" name="Group 26"/>
            <p:cNvGrpSpPr/>
            <p:nvPr/>
          </p:nvGrpSpPr>
          <p:grpSpPr bwMode="auto">
            <a:xfrm>
              <a:off x="5215" y="1509"/>
              <a:ext cx="649" cy="1966"/>
              <a:chOff x="5215" y="1509"/>
              <a:chExt cx="649" cy="1966"/>
            </a:xfrm>
          </p:grpSpPr>
          <p:grpSp>
            <p:nvGrpSpPr>
              <p:cNvPr id="13341" name="Group 27"/>
              <p:cNvGrpSpPr/>
              <p:nvPr/>
            </p:nvGrpSpPr>
            <p:grpSpPr bwMode="auto">
              <a:xfrm>
                <a:off x="5215" y="1509"/>
                <a:ext cx="70" cy="1966"/>
                <a:chOff x="5215" y="1509"/>
                <a:chExt cx="70" cy="1966"/>
              </a:xfrm>
            </p:grpSpPr>
            <p:sp>
              <p:nvSpPr>
                <p:cNvPr id="13349" name="AutoShape 28"/>
                <p:cNvSpPr/>
                <p:nvPr/>
              </p:nvSpPr>
              <p:spPr bwMode="auto">
                <a:xfrm>
                  <a:off x="5223" y="1509"/>
                  <a:ext cx="45" cy="272"/>
                </a:xfrm>
                <a:prstGeom prst="rightBrace">
                  <a:avLst>
                    <a:gd name="adj1" fmla="val 50370"/>
                    <a:gd name="adj2" fmla="val 50000"/>
                  </a:avLst>
                </a:prstGeom>
                <a:noFill/>
                <a:ln w="25400">
                  <a:solidFill>
                    <a:srgbClr val="0000FF"/>
                  </a:solidFill>
                  <a:rou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50" name="AutoShape 29"/>
                <p:cNvSpPr/>
                <p:nvPr/>
              </p:nvSpPr>
              <p:spPr bwMode="auto">
                <a:xfrm>
                  <a:off x="5215" y="1813"/>
                  <a:ext cx="61" cy="355"/>
                </a:xfrm>
                <a:prstGeom prst="rightBrace">
                  <a:avLst>
                    <a:gd name="adj1" fmla="val 48497"/>
                    <a:gd name="adj2" fmla="val 50000"/>
                  </a:avLst>
                </a:prstGeom>
                <a:noFill/>
                <a:ln w="25400">
                  <a:solidFill>
                    <a:srgbClr val="0000FF"/>
                  </a:solidFill>
                  <a:rou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51" name="AutoShape 30"/>
                <p:cNvSpPr/>
                <p:nvPr/>
              </p:nvSpPr>
              <p:spPr bwMode="auto">
                <a:xfrm>
                  <a:off x="5223" y="2197"/>
                  <a:ext cx="51" cy="144"/>
                </a:xfrm>
                <a:prstGeom prst="rightBrace">
                  <a:avLst>
                    <a:gd name="adj1" fmla="val 23529"/>
                    <a:gd name="adj2" fmla="val 50000"/>
                  </a:avLst>
                </a:prstGeom>
                <a:noFill/>
                <a:ln w="25400">
                  <a:solidFill>
                    <a:srgbClr val="0000FF"/>
                  </a:solidFill>
                  <a:rou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52" name="AutoShape 31"/>
                <p:cNvSpPr/>
                <p:nvPr/>
              </p:nvSpPr>
              <p:spPr bwMode="auto">
                <a:xfrm>
                  <a:off x="5225" y="2363"/>
                  <a:ext cx="59" cy="251"/>
                </a:xfrm>
                <a:prstGeom prst="rightBrace">
                  <a:avLst>
                    <a:gd name="adj1" fmla="val 35452"/>
                    <a:gd name="adj2" fmla="val 50000"/>
                  </a:avLst>
                </a:prstGeom>
                <a:noFill/>
                <a:ln w="25400">
                  <a:solidFill>
                    <a:srgbClr val="0000FF"/>
                  </a:solidFill>
                  <a:rou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53" name="AutoShape 32"/>
                <p:cNvSpPr/>
                <p:nvPr/>
              </p:nvSpPr>
              <p:spPr bwMode="auto">
                <a:xfrm>
                  <a:off x="5233" y="2635"/>
                  <a:ext cx="45" cy="272"/>
                </a:xfrm>
                <a:prstGeom prst="rightBrace">
                  <a:avLst>
                    <a:gd name="adj1" fmla="val 50370"/>
                    <a:gd name="adj2" fmla="val 50000"/>
                  </a:avLst>
                </a:prstGeom>
                <a:noFill/>
                <a:ln w="25400">
                  <a:solidFill>
                    <a:srgbClr val="0000FF"/>
                  </a:solidFill>
                  <a:rou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54" name="AutoShape 33"/>
                <p:cNvSpPr/>
                <p:nvPr/>
              </p:nvSpPr>
              <p:spPr bwMode="auto">
                <a:xfrm>
                  <a:off x="5241" y="2931"/>
                  <a:ext cx="44" cy="544"/>
                </a:xfrm>
                <a:prstGeom prst="rightBrace">
                  <a:avLst>
                    <a:gd name="adj1" fmla="val 103030"/>
                    <a:gd name="adj2" fmla="val 50000"/>
                  </a:avLst>
                </a:prstGeom>
                <a:noFill/>
                <a:ln w="25400">
                  <a:solidFill>
                    <a:srgbClr val="0000FF"/>
                  </a:solidFill>
                  <a:rou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342" name="Group 34"/>
              <p:cNvGrpSpPr/>
              <p:nvPr/>
            </p:nvGrpSpPr>
            <p:grpSpPr bwMode="auto">
              <a:xfrm>
                <a:off x="5243" y="1538"/>
                <a:ext cx="621" cy="1766"/>
                <a:chOff x="5243" y="1538"/>
                <a:chExt cx="621" cy="1766"/>
              </a:xfrm>
            </p:grpSpPr>
            <p:sp>
              <p:nvSpPr>
                <p:cNvPr id="21539" name="Text Box 35"/>
                <p:cNvSpPr txBox="1">
                  <a:spLocks noChangeArrowheads="1"/>
                </p:cNvSpPr>
                <p:nvPr/>
              </p:nvSpPr>
              <p:spPr bwMode="auto">
                <a:xfrm>
                  <a:off x="5245" y="1538"/>
                  <a:ext cx="49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9</a:t>
                  </a:r>
                  <a:r>
                    <a:rPr kumimoji="1" lang="zh-CN" altLang="en-US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字节</a:t>
                  </a:r>
                  <a:endParaRPr kumimoji="1" lang="zh-CN" altLang="en-US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40" name="Text Box 36"/>
                <p:cNvSpPr txBox="1">
                  <a:spLocks noChangeArrowheads="1"/>
                </p:cNvSpPr>
                <p:nvPr/>
              </p:nvSpPr>
              <p:spPr bwMode="auto">
                <a:xfrm>
                  <a:off x="5243" y="1864"/>
                  <a:ext cx="621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20</a:t>
                  </a:r>
                  <a:r>
                    <a:rPr kumimoji="1" lang="zh-CN" altLang="en-US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字节</a:t>
                  </a:r>
                  <a:endParaRPr kumimoji="1" lang="zh-CN" altLang="en-US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41" name="Text Box 37"/>
                <p:cNvSpPr txBox="1">
                  <a:spLocks noChangeArrowheads="1"/>
                </p:cNvSpPr>
                <p:nvPr/>
              </p:nvSpPr>
              <p:spPr bwMode="auto">
                <a:xfrm>
                  <a:off x="5245" y="2155"/>
                  <a:ext cx="49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1</a:t>
                  </a:r>
                  <a:r>
                    <a:rPr kumimoji="1" lang="zh-CN" altLang="en-US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字节</a:t>
                  </a:r>
                  <a:endParaRPr kumimoji="1" lang="zh-CN" altLang="en-US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42" name="Text Box 38"/>
                <p:cNvSpPr txBox="1">
                  <a:spLocks noChangeArrowheads="1"/>
                </p:cNvSpPr>
                <p:nvPr/>
              </p:nvSpPr>
              <p:spPr bwMode="auto">
                <a:xfrm>
                  <a:off x="5253" y="2371"/>
                  <a:ext cx="49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</a:t>
                  </a:r>
                  <a:r>
                    <a:rPr kumimoji="1" lang="zh-CN" altLang="en-US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字节</a:t>
                  </a:r>
                  <a:endParaRPr kumimoji="1" lang="zh-CN" altLang="en-US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43" name="Text Box 39"/>
                <p:cNvSpPr txBox="1">
                  <a:spLocks noChangeArrowheads="1"/>
                </p:cNvSpPr>
                <p:nvPr/>
              </p:nvSpPr>
              <p:spPr bwMode="auto">
                <a:xfrm>
                  <a:off x="5253" y="2643"/>
                  <a:ext cx="49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2</a:t>
                  </a:r>
                  <a:r>
                    <a:rPr kumimoji="1" lang="zh-CN" altLang="en-US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字节</a:t>
                  </a:r>
                  <a:endParaRPr kumimoji="1" lang="zh-CN" altLang="en-US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44" name="Text Box 40"/>
                <p:cNvSpPr txBox="1">
                  <a:spLocks noChangeArrowheads="1"/>
                </p:cNvSpPr>
                <p:nvPr/>
              </p:nvSpPr>
              <p:spPr bwMode="auto">
                <a:xfrm>
                  <a:off x="5261" y="3073"/>
                  <a:ext cx="49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4</a:t>
                  </a:r>
                  <a:r>
                    <a:rPr kumimoji="1" lang="zh-CN" altLang="en-US" b="1">
                      <a:solidFill>
                        <a:srgbClr val="000000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字节</a:t>
                  </a:r>
                  <a:endParaRPr kumimoji="1" lang="zh-CN" altLang="en-US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</p:grpSp>
        <p:grpSp>
          <p:nvGrpSpPr>
            <p:cNvPr id="13326" name="Group 41"/>
            <p:cNvGrpSpPr/>
            <p:nvPr/>
          </p:nvGrpSpPr>
          <p:grpSpPr bwMode="auto">
            <a:xfrm>
              <a:off x="3651" y="1509"/>
              <a:ext cx="601" cy="1972"/>
              <a:chOff x="3651" y="1509"/>
              <a:chExt cx="601" cy="1972"/>
            </a:xfrm>
          </p:grpSpPr>
          <p:grpSp>
            <p:nvGrpSpPr>
              <p:cNvPr id="13327" name="Group 42"/>
              <p:cNvGrpSpPr/>
              <p:nvPr/>
            </p:nvGrpSpPr>
            <p:grpSpPr bwMode="auto">
              <a:xfrm>
                <a:off x="4182" y="1509"/>
                <a:ext cx="69" cy="1972"/>
                <a:chOff x="4182" y="1509"/>
                <a:chExt cx="69" cy="1972"/>
              </a:xfrm>
            </p:grpSpPr>
            <p:sp>
              <p:nvSpPr>
                <p:cNvPr id="13335" name="AutoShape 43"/>
                <p:cNvSpPr/>
                <p:nvPr/>
              </p:nvSpPr>
              <p:spPr bwMode="auto">
                <a:xfrm rot="10800000">
                  <a:off x="4198" y="1509"/>
                  <a:ext cx="45" cy="272"/>
                </a:xfrm>
                <a:prstGeom prst="rightBrace">
                  <a:avLst>
                    <a:gd name="adj1" fmla="val 50370"/>
                    <a:gd name="adj2" fmla="val 50000"/>
                  </a:avLst>
                </a:prstGeom>
                <a:noFill/>
                <a:ln w="25400">
                  <a:solidFill>
                    <a:srgbClr val="FF00FF"/>
                  </a:solidFill>
                  <a:rou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36" name="AutoShape 44"/>
                <p:cNvSpPr/>
                <p:nvPr/>
              </p:nvSpPr>
              <p:spPr bwMode="auto">
                <a:xfrm rot="10800000">
                  <a:off x="4190" y="1813"/>
                  <a:ext cx="61" cy="355"/>
                </a:xfrm>
                <a:prstGeom prst="rightBrace">
                  <a:avLst>
                    <a:gd name="adj1" fmla="val 48497"/>
                    <a:gd name="adj2" fmla="val 50000"/>
                  </a:avLst>
                </a:prstGeom>
                <a:noFill/>
                <a:ln w="25400">
                  <a:solidFill>
                    <a:srgbClr val="FF00FF"/>
                  </a:solidFill>
                  <a:rou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37" name="AutoShape 45"/>
                <p:cNvSpPr/>
                <p:nvPr/>
              </p:nvSpPr>
              <p:spPr bwMode="auto">
                <a:xfrm rot="10800000">
                  <a:off x="4190" y="2187"/>
                  <a:ext cx="51" cy="144"/>
                </a:xfrm>
                <a:prstGeom prst="rightBrace">
                  <a:avLst>
                    <a:gd name="adj1" fmla="val 23529"/>
                    <a:gd name="adj2" fmla="val 50000"/>
                  </a:avLst>
                </a:prstGeom>
                <a:noFill/>
                <a:ln w="25400">
                  <a:solidFill>
                    <a:srgbClr val="FF00FF"/>
                  </a:solidFill>
                  <a:rou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38" name="AutoShape 46"/>
                <p:cNvSpPr/>
                <p:nvPr/>
              </p:nvSpPr>
              <p:spPr bwMode="auto">
                <a:xfrm rot="10800000">
                  <a:off x="4182" y="2358"/>
                  <a:ext cx="59" cy="251"/>
                </a:xfrm>
                <a:prstGeom prst="rightBrace">
                  <a:avLst>
                    <a:gd name="adj1" fmla="val 35452"/>
                    <a:gd name="adj2" fmla="val 50000"/>
                  </a:avLst>
                </a:prstGeom>
                <a:noFill/>
                <a:ln w="25400">
                  <a:solidFill>
                    <a:srgbClr val="FF00FF"/>
                  </a:solidFill>
                  <a:rou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39" name="AutoShape 47"/>
                <p:cNvSpPr/>
                <p:nvPr/>
              </p:nvSpPr>
              <p:spPr bwMode="auto">
                <a:xfrm rot="10800000">
                  <a:off x="4195" y="2635"/>
                  <a:ext cx="45" cy="272"/>
                </a:xfrm>
                <a:prstGeom prst="rightBrace">
                  <a:avLst>
                    <a:gd name="adj1" fmla="val 50370"/>
                    <a:gd name="adj2" fmla="val 50000"/>
                  </a:avLst>
                </a:prstGeom>
                <a:noFill/>
                <a:ln w="25400">
                  <a:solidFill>
                    <a:srgbClr val="FF00FF"/>
                  </a:solidFill>
                  <a:rou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  <p:sp>
              <p:nvSpPr>
                <p:cNvPr id="13340" name="AutoShape 48"/>
                <p:cNvSpPr/>
                <p:nvPr/>
              </p:nvSpPr>
              <p:spPr bwMode="auto">
                <a:xfrm rot="10800000">
                  <a:off x="4203" y="2937"/>
                  <a:ext cx="44" cy="544"/>
                </a:xfrm>
                <a:prstGeom prst="rightBrace">
                  <a:avLst>
                    <a:gd name="adj1" fmla="val 103030"/>
                    <a:gd name="adj2" fmla="val 50000"/>
                  </a:avLst>
                </a:prstGeom>
                <a:noFill/>
                <a:ln w="25400">
                  <a:solidFill>
                    <a:srgbClr val="FF00FF"/>
                  </a:solidFill>
                  <a:round/>
                </a:ln>
                <a:effectLst>
                  <a:outerShdw dist="35921" dir="2700000" algn="ctr" rotWithShape="0">
                    <a:schemeClr val="bg2"/>
                  </a:outerShdw>
                </a:effectLst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•"/>
                    <a:defRPr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har char="–"/>
                    <a:defRPr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har char="•"/>
                    <a:defRPr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har char="–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楷体_GB2312" panose="02010609030101010101" pitchFamily="49" charset="-122"/>
                    </a:defRPr>
                  </a:lvl9pPr>
                </a:lstStyle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  <a:buFontTx/>
                    <a:buNone/>
                  </a:pPr>
                  <a:endParaRPr lang="zh-CN" altLang="en-US" sz="1800">
                    <a:solidFill>
                      <a:srgbClr val="000000"/>
                    </a:solidFill>
                    <a:ea typeface="宋体" panose="02010600030101010101" pitchFamily="2" charset="-122"/>
                  </a:endParaRPr>
                </a:p>
              </p:txBody>
            </p:sp>
          </p:grpSp>
          <p:grpSp>
            <p:nvGrpSpPr>
              <p:cNvPr id="13328" name="Group 49"/>
              <p:cNvGrpSpPr/>
              <p:nvPr/>
            </p:nvGrpSpPr>
            <p:grpSpPr bwMode="auto">
              <a:xfrm>
                <a:off x="3651" y="1520"/>
                <a:ext cx="601" cy="1799"/>
                <a:chOff x="3651" y="1520"/>
                <a:chExt cx="601" cy="1799"/>
              </a:xfrm>
            </p:grpSpPr>
            <p:sp>
              <p:nvSpPr>
                <p:cNvPr id="21554" name="Text Box 50"/>
                <p:cNvSpPr txBox="1">
                  <a:spLocks noChangeArrowheads="1"/>
                </p:cNvSpPr>
                <p:nvPr/>
              </p:nvSpPr>
              <p:spPr bwMode="auto">
                <a:xfrm>
                  <a:off x="3955" y="1520"/>
                  <a:ext cx="2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b="1">
                      <a:solidFill>
                        <a:srgbClr val="FF66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no</a:t>
                  </a:r>
                  <a:endParaRPr kumimoji="1" lang="en-US" altLang="zh-CN" b="1">
                    <a:solidFill>
                      <a:srgbClr val="FF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55" name="Text Box 51"/>
                <p:cNvSpPr txBox="1">
                  <a:spLocks noChangeArrowheads="1"/>
                </p:cNvSpPr>
                <p:nvPr/>
              </p:nvSpPr>
              <p:spPr bwMode="auto">
                <a:xfrm>
                  <a:off x="3779" y="1848"/>
                  <a:ext cx="473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b="1">
                      <a:solidFill>
                        <a:srgbClr val="FF66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name</a:t>
                  </a:r>
                  <a:endParaRPr kumimoji="1" lang="en-US" altLang="zh-CN" b="1">
                    <a:solidFill>
                      <a:srgbClr val="FF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56" name="Text Box 52"/>
                <p:cNvSpPr txBox="1">
                  <a:spLocks noChangeArrowheads="1"/>
                </p:cNvSpPr>
                <p:nvPr/>
              </p:nvSpPr>
              <p:spPr bwMode="auto">
                <a:xfrm>
                  <a:off x="3899" y="2128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b="1">
                      <a:solidFill>
                        <a:srgbClr val="FF66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sex</a:t>
                  </a:r>
                  <a:endParaRPr kumimoji="1" lang="en-US" altLang="zh-CN" b="1">
                    <a:solidFill>
                      <a:srgbClr val="FF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57" name="Text Box 53"/>
                <p:cNvSpPr txBox="1">
                  <a:spLocks noChangeArrowheads="1"/>
                </p:cNvSpPr>
                <p:nvPr/>
              </p:nvSpPr>
              <p:spPr bwMode="auto">
                <a:xfrm>
                  <a:off x="3891" y="2352"/>
                  <a:ext cx="334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b="1">
                      <a:solidFill>
                        <a:srgbClr val="FF66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age</a:t>
                  </a:r>
                  <a:endParaRPr kumimoji="1" lang="en-US" altLang="zh-CN" b="1">
                    <a:solidFill>
                      <a:srgbClr val="FF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58" name="Text Box 54"/>
                <p:cNvSpPr txBox="1">
                  <a:spLocks noChangeArrowheads="1"/>
                </p:cNvSpPr>
                <p:nvPr/>
              </p:nvSpPr>
              <p:spPr bwMode="auto">
                <a:xfrm>
                  <a:off x="3651" y="2632"/>
                  <a:ext cx="56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b="1">
                      <a:solidFill>
                        <a:srgbClr val="FF66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classno</a:t>
                  </a:r>
                  <a:endParaRPr kumimoji="1" lang="en-US" altLang="zh-CN" b="1">
                    <a:solidFill>
                      <a:srgbClr val="FF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  <p:sp>
              <p:nvSpPr>
                <p:cNvPr id="21559" name="Text Box 55"/>
                <p:cNvSpPr txBox="1">
                  <a:spLocks noChangeArrowheads="1"/>
                </p:cNvSpPr>
                <p:nvPr/>
              </p:nvSpPr>
              <p:spPr bwMode="auto">
                <a:xfrm>
                  <a:off x="3747" y="3088"/>
                  <a:ext cx="499" cy="23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>
                  <a:spAutoFit/>
                </a:bodyPr>
                <a:lstStyle/>
                <a:p>
                  <a:pPr fontAlgn="base">
                    <a:spcBef>
                      <a:spcPct val="50000"/>
                    </a:spcBef>
                    <a:spcAft>
                      <a:spcPct val="0"/>
                    </a:spcAft>
                    <a:defRPr/>
                  </a:pPr>
                  <a:r>
                    <a:rPr kumimoji="1" lang="en-US" altLang="zh-CN" b="1">
                      <a:solidFill>
                        <a:srgbClr val="FF66FF"/>
                      </a:solidFill>
                      <a:effectLst>
                        <a:outerShdw blurRad="38100" dist="38100" dir="2700000" algn="tl">
                          <a:srgbClr val="C0C0C0"/>
                        </a:outerShdw>
                      </a:effectLst>
                      <a:latin typeface="Times New Roman" panose="02020603050405020304" pitchFamily="18" charset="0"/>
                    </a:rPr>
                    <a:t>grade</a:t>
                  </a:r>
                  <a:endParaRPr kumimoji="1" lang="en-US" altLang="zh-CN" b="1">
                    <a:solidFill>
                      <a:srgbClr val="FF66FF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</a:endParaRPr>
                </a:p>
              </p:txBody>
            </p:sp>
          </p:grpSp>
        </p:grpSp>
      </p:grpSp>
      <p:grpSp>
        <p:nvGrpSpPr>
          <p:cNvPr id="21560" name="Group 56"/>
          <p:cNvGrpSpPr/>
          <p:nvPr/>
        </p:nvGrpSpPr>
        <p:grpSpPr bwMode="auto">
          <a:xfrm>
            <a:off x="3225800" y="5805488"/>
            <a:ext cx="3506788" cy="857250"/>
            <a:chOff x="2032" y="3657"/>
            <a:chExt cx="2209" cy="540"/>
          </a:xfrm>
        </p:grpSpPr>
        <p:sp>
          <p:nvSpPr>
            <p:cNvPr id="13321" name="Oval 57"/>
            <p:cNvSpPr>
              <a:spLocks noChangeArrowheads="1"/>
            </p:cNvSpPr>
            <p:nvPr/>
          </p:nvSpPr>
          <p:spPr bwMode="auto">
            <a:xfrm>
              <a:off x="2032" y="3921"/>
              <a:ext cx="680" cy="272"/>
            </a:xfrm>
            <a:prstGeom prst="ellipse">
              <a:avLst/>
            </a:prstGeom>
            <a:noFill/>
            <a:ln w="28575">
              <a:solidFill>
                <a:srgbClr val="FF00FF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13322" name="Line 58"/>
            <p:cNvSpPr>
              <a:spLocks noChangeShapeType="1"/>
            </p:cNvSpPr>
            <p:nvPr/>
          </p:nvSpPr>
          <p:spPr bwMode="auto">
            <a:xfrm flipV="1">
              <a:off x="2653" y="3657"/>
              <a:ext cx="1588" cy="317"/>
            </a:xfrm>
            <a:prstGeom prst="line">
              <a:avLst/>
            </a:prstGeom>
            <a:noFill/>
            <a:ln w="28575">
              <a:solidFill>
                <a:srgbClr val="FF00FF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21563" name="Text Box 59"/>
            <p:cNvSpPr txBox="1">
              <a:spLocks noChangeArrowheads="1"/>
            </p:cNvSpPr>
            <p:nvPr/>
          </p:nvSpPr>
          <p:spPr bwMode="auto">
            <a:xfrm>
              <a:off x="3288" y="3793"/>
              <a:ext cx="726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zh-CN" altLang="en-US" b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内存映像</a:t>
              </a:r>
              <a:r>
                <a:rPr kumimoji="1" lang="en-US" altLang="zh-CN" b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(TC</a:t>
              </a:r>
              <a:r>
                <a:rPr kumimoji="1" lang="zh-CN" altLang="en-US" b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下</a:t>
              </a:r>
              <a:r>
                <a:rPr kumimoji="1" lang="en-US" altLang="zh-CN" b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</a:rPr>
                <a:t>)</a:t>
              </a:r>
              <a:endParaRPr kumimoji="1" lang="en-US" altLang="zh-CN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15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15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15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9" dur="500"/>
                                        <p:tgtEl>
                                          <p:spTgt spid="215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15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10" grpId="0" animBg="1"/>
      <p:bldP spid="21511" grpId="0"/>
      <p:bldP spid="21512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 descr="信纸"/>
          <p:cNvSpPr>
            <a:spLocks noChangeArrowheads="1"/>
          </p:cNvSpPr>
          <p:nvPr/>
        </p:nvSpPr>
        <p:spPr bwMode="auto">
          <a:xfrm>
            <a:off x="1403350" y="3068638"/>
            <a:ext cx="1943100" cy="4349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student;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5" name="Rectangle 3" descr="信纸"/>
          <p:cNvSpPr>
            <a:spLocks noChangeArrowheads="1"/>
          </p:cNvSpPr>
          <p:nvPr/>
        </p:nvSpPr>
        <p:spPr bwMode="auto">
          <a:xfrm>
            <a:off x="1839913" y="685800"/>
            <a:ext cx="4941887" cy="4349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 Student_Info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student1, student2;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6" name="Rectangle 4"/>
          <p:cNvSpPr>
            <a:spLocks noChangeArrowheads="1"/>
          </p:cNvSpPr>
          <p:nvPr/>
        </p:nvSpPr>
        <p:spPr bwMode="auto">
          <a:xfrm>
            <a:off x="501650" y="76200"/>
            <a:ext cx="42989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一次定义多个结构体类型变量</a:t>
            </a:r>
            <a:r>
              <a:rPr kumimoji="1"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240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7" name="Rectangle 5"/>
          <p:cNvSpPr>
            <a:spLocks noChangeArrowheads="1"/>
          </p:cNvSpPr>
          <p:nvPr/>
        </p:nvSpPr>
        <p:spPr bwMode="auto">
          <a:xfrm>
            <a:off x="457200" y="1219200"/>
            <a:ext cx="46037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定义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指向结构体类型的指针变量</a:t>
            </a:r>
            <a:r>
              <a:rPr kumimoji="1" lang="zh-CN" altLang="en-US" sz="2400">
                <a:solidFill>
                  <a:srgbClr val="990000"/>
                </a:solidFill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2400">
              <a:solidFill>
                <a:srgbClr val="990000"/>
              </a:solidFill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58" name="Rectangle 6" descr="信纸"/>
          <p:cNvSpPr>
            <a:spLocks noChangeArrowheads="1"/>
          </p:cNvSpPr>
          <p:nvPr/>
        </p:nvSpPr>
        <p:spPr bwMode="auto">
          <a:xfrm>
            <a:off x="1835150" y="1831975"/>
            <a:ext cx="3346450" cy="4349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 Student_Info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*pstu;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59" name="Rectangle 7"/>
          <p:cNvSpPr>
            <a:spLocks noChangeArrowheads="1"/>
          </p:cNvSpPr>
          <p:nvPr/>
        </p:nvSpPr>
        <p:spPr bwMode="auto">
          <a:xfrm>
            <a:off x="900113" y="2420938"/>
            <a:ext cx="7229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隶书" panose="02010509060101010101" pitchFamily="49" charset="-122"/>
              <a:buChar char="※"/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间接定义法中几种错误的结构体变量的定义方法</a:t>
            </a:r>
            <a:r>
              <a:rPr kumimoji="1" lang="zh-CN" altLang="en-US" sz="240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240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3560" name="AutoShape 8"/>
          <p:cNvSpPr>
            <a:spLocks noChangeArrowheads="1"/>
          </p:cNvSpPr>
          <p:nvPr/>
        </p:nvSpPr>
        <p:spPr bwMode="auto">
          <a:xfrm>
            <a:off x="4284663" y="3357563"/>
            <a:ext cx="2592387" cy="431800"/>
          </a:xfrm>
          <a:prstGeom prst="wedgeRoundRectCallout">
            <a:avLst>
              <a:gd name="adj1" fmla="val -92009"/>
              <a:gd name="adj2" fmla="val -67648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没有结构体类型名 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anose="02010609030101010101" pitchFamily="49" charset="-122"/>
            </a:endParaRPr>
          </a:p>
        </p:txBody>
      </p:sp>
      <p:sp>
        <p:nvSpPr>
          <p:cNvPr id="23561" name="Rectangle 9" descr="信纸"/>
          <p:cNvSpPr>
            <a:spLocks noChangeArrowheads="1"/>
          </p:cNvSpPr>
          <p:nvPr/>
        </p:nvSpPr>
        <p:spPr bwMode="auto">
          <a:xfrm>
            <a:off x="1331913" y="3903663"/>
            <a:ext cx="3024187" cy="4953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Student_Info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student;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2" name="AutoShape 10"/>
          <p:cNvSpPr>
            <a:spLocks noChangeArrowheads="1"/>
          </p:cNvSpPr>
          <p:nvPr/>
        </p:nvSpPr>
        <p:spPr bwMode="auto">
          <a:xfrm>
            <a:off x="5076825" y="4191000"/>
            <a:ext cx="2374900" cy="504825"/>
          </a:xfrm>
          <a:prstGeom prst="wedgeRoundRectCallout">
            <a:avLst>
              <a:gd name="adj1" fmla="val -95856"/>
              <a:gd name="adj2" fmla="val -65093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缺省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struct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关键字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3" name="Rectangle 11" descr="信纸"/>
          <p:cNvSpPr>
            <a:spLocks noChangeArrowheads="1"/>
          </p:cNvSpPr>
          <p:nvPr/>
        </p:nvSpPr>
        <p:spPr bwMode="auto">
          <a:xfrm>
            <a:off x="1331913" y="4724400"/>
            <a:ext cx="3024187" cy="16541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Point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p;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Point</a:t>
            </a:r>
            <a:endParaRPr kumimoji="1" lang="en-US" altLang="zh-CN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int x, y;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};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3564" name="AutoShape 12"/>
          <p:cNvSpPr>
            <a:spLocks noChangeArrowheads="1"/>
          </p:cNvSpPr>
          <p:nvPr/>
        </p:nvSpPr>
        <p:spPr bwMode="auto">
          <a:xfrm>
            <a:off x="5013325" y="5461000"/>
            <a:ext cx="2374900" cy="776288"/>
          </a:xfrm>
          <a:prstGeom prst="wedgeRoundRectCallout">
            <a:avLst>
              <a:gd name="adj1" fmla="val -95856"/>
              <a:gd name="adj2" fmla="val -59815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结构类型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Point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定义在后</a:t>
            </a:r>
            <a:r>
              <a: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endParaRPr kumimoji="1" lang="zh-CN" altLang="en-US" sz="200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235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235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7" dur="500"/>
                                        <p:tgtEl>
                                          <p:spTgt spid="2355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235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7" dur="500"/>
                                        <p:tgtEl>
                                          <p:spTgt spid="235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2" dur="500"/>
                                        <p:tgtEl>
                                          <p:spTgt spid="235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2356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2" dur="500"/>
                                        <p:tgtEl>
                                          <p:spTgt spid="235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7" dur="500"/>
                                        <p:tgtEl>
                                          <p:spTgt spid="2356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554" grpId="0" animBg="1"/>
      <p:bldP spid="23555" grpId="0" animBg="1"/>
      <p:bldP spid="23556" grpId="0"/>
      <p:bldP spid="23558" grpId="0" animBg="1"/>
      <p:bldP spid="23559" grpId="0"/>
      <p:bldP spid="23560" grpId="0" animBg="1"/>
      <p:bldP spid="23561" grpId="0" animBg="1"/>
      <p:bldP spid="23562" grpId="0" animBg="1"/>
      <p:bldP spid="23563" grpId="0" animBg="1"/>
      <p:bldP spid="23564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ChangeArrowheads="1"/>
          </p:cNvSpPr>
          <p:nvPr/>
        </p:nvSpPr>
        <p:spPr bwMode="auto">
          <a:xfrm>
            <a:off x="611188" y="188913"/>
            <a:ext cx="40147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2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、结构体变量的定义和引用</a:t>
            </a:r>
            <a:endParaRPr kumimoji="1" lang="zh-CN" altLang="en-US" sz="2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</a:endParaRP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674813" y="1611313"/>
            <a:ext cx="4248150" cy="2081212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struct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结构体类型名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数据类型名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   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成员名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1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；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… …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数据类型名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n   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成员名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n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；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 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变量名列表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；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604" name="Rectangle 4"/>
          <p:cNvSpPr>
            <a:spLocks noChangeArrowheads="1"/>
          </p:cNvSpPr>
          <p:nvPr/>
        </p:nvSpPr>
        <p:spPr bwMode="auto">
          <a:xfrm>
            <a:off x="1042988" y="650875"/>
            <a:ext cx="2954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4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结构体变量的定义</a:t>
            </a:r>
            <a:endParaRPr kumimoji="1" lang="zh-CN" altLang="en-US" sz="2400" b="1"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5605" name="Rectangle 5"/>
          <p:cNvSpPr>
            <a:spLocks noChangeArrowheads="1"/>
          </p:cNvSpPr>
          <p:nvPr/>
        </p:nvSpPr>
        <p:spPr bwMode="auto">
          <a:xfrm>
            <a:off x="1327150" y="1060450"/>
            <a:ext cx="756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直接定义法：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定义结构体类型的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同时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定义结构体变量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5606" name="Rectangle 6" descr="信纸"/>
          <p:cNvSpPr>
            <a:spLocks noChangeArrowheads="1"/>
          </p:cNvSpPr>
          <p:nvPr/>
        </p:nvSpPr>
        <p:spPr bwMode="auto">
          <a:xfrm>
            <a:off x="827088" y="3857625"/>
            <a:ext cx="3646487" cy="28733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struct  Student_Info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char        no[9];       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学号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char        name[20];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姓名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char        sex;          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性别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unsigned int  age;  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年龄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unsigned int  classno;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班级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float        grade;     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成绩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 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student1, student2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607" name="Rectangle 7" descr="信纸"/>
          <p:cNvSpPr>
            <a:spLocks noChangeArrowheads="1"/>
          </p:cNvSpPr>
          <p:nvPr/>
        </p:nvSpPr>
        <p:spPr bwMode="auto">
          <a:xfrm>
            <a:off x="5207000" y="3852863"/>
            <a:ext cx="3663950" cy="28733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struct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char        no[9];       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学号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char        name[20];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姓名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char        sex;          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性别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unsigned int  age;  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年龄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unsigned int  classno;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班级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float        grade;     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成绩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 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student1, student2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608" name="Text Box 8"/>
          <p:cNvSpPr txBox="1">
            <a:spLocks noChangeArrowheads="1"/>
          </p:cNvSpPr>
          <p:nvPr/>
        </p:nvSpPr>
        <p:spPr bwMode="auto">
          <a:xfrm>
            <a:off x="4605338" y="4954588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或</a:t>
            </a:r>
            <a:endParaRPr kumimoji="1" lang="zh-CN" altLang="en-US" sz="2400" b="1">
              <a:solidFill>
                <a:srgbClr val="FF00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5609" name="AutoShape 9"/>
          <p:cNvSpPr>
            <a:spLocks noChangeArrowheads="1"/>
          </p:cNvSpPr>
          <p:nvPr/>
        </p:nvSpPr>
        <p:spPr bwMode="auto">
          <a:xfrm>
            <a:off x="6516688" y="2349500"/>
            <a:ext cx="2447925" cy="792163"/>
          </a:xfrm>
          <a:prstGeom prst="wedgeRoundRectCallout">
            <a:avLst>
              <a:gd name="adj1" fmla="val -60375"/>
              <a:gd name="adj2" fmla="val 186273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无名结构体定义，变量只能一次 </a:t>
            </a:r>
            <a:endParaRPr kumimoji="1" lang="zh-CN" altLang="en-US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楷体_GB2312" panose="02010609030101010101" pitchFamily="49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0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56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560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256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56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8" dur="500"/>
                                        <p:tgtEl>
                                          <p:spTgt spid="2560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603" grpId="0" animBg="1"/>
      <p:bldP spid="25604" grpId="0"/>
      <p:bldP spid="25605" grpId="0"/>
      <p:bldP spid="25606" grpId="0" animBg="1"/>
      <p:bldP spid="25607" grpId="0" animBg="1"/>
      <p:bldP spid="25608" grpId="0"/>
      <p:bldP spid="25609" grpId="0" animBg="1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ChangeArrowheads="1"/>
          </p:cNvSpPr>
          <p:nvPr/>
        </p:nvSpPr>
        <p:spPr bwMode="auto">
          <a:xfrm>
            <a:off x="611188" y="188913"/>
            <a:ext cx="1716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 u="sng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几点说明：</a:t>
            </a:r>
            <a:endParaRPr kumimoji="1" lang="zh-CN" altLang="en-US" sz="2400" b="1" u="sng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</a:endParaRPr>
          </a:p>
        </p:txBody>
      </p:sp>
      <p:sp>
        <p:nvSpPr>
          <p:cNvPr id="27651" name="Rectangle 3"/>
          <p:cNvSpPr>
            <a:spLocks noChangeArrowheads="1"/>
          </p:cNvSpPr>
          <p:nvPr/>
        </p:nvSpPr>
        <p:spPr bwMode="auto">
          <a:xfrm>
            <a:off x="946150" y="646113"/>
            <a:ext cx="7489825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(1) 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结构体类型与结构体变量概念不同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kumimoji="1" lang="zh-CN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类型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: </a:t>
            </a:r>
            <a:r>
              <a:rPr kumimoji="1" lang="zh-CN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不分配内存；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              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变量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: 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分配内存</a:t>
            </a:r>
            <a:endParaRPr kumimoji="1" lang="zh-CN" altLang="en-US" sz="2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lvl="1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</a:t>
            </a:r>
            <a:r>
              <a:rPr kumimoji="1" lang="zh-CN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类型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: </a:t>
            </a:r>
            <a:r>
              <a:rPr kumimoji="1" lang="zh-CN" altLang="en-US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不能赋值、存取、运算</a:t>
            </a:r>
            <a:r>
              <a:rPr kumimoji="1" lang="en-US" altLang="zh-CN" sz="24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;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变量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: 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可以</a:t>
            </a:r>
            <a:endParaRPr kumimoji="1" lang="zh-CN" altLang="en-US" sz="2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7652" name="Rectangle 4"/>
          <p:cNvSpPr>
            <a:spLocks noChangeArrowheads="1"/>
          </p:cNvSpPr>
          <p:nvPr/>
        </p:nvSpPr>
        <p:spPr bwMode="auto">
          <a:xfrm>
            <a:off x="928688" y="1831975"/>
            <a:ext cx="29146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(2)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结构体可以嵌套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grpSp>
        <p:nvGrpSpPr>
          <p:cNvPr id="27653" name="Group 5"/>
          <p:cNvGrpSpPr/>
          <p:nvPr/>
        </p:nvGrpSpPr>
        <p:grpSpPr bwMode="auto">
          <a:xfrm>
            <a:off x="1103313" y="2362200"/>
            <a:ext cx="7240587" cy="4092575"/>
            <a:chOff x="695" y="1520"/>
            <a:chExt cx="4561" cy="2578"/>
          </a:xfrm>
        </p:grpSpPr>
        <p:sp>
          <p:nvSpPr>
            <p:cNvPr id="27654" name="Text Box 6" descr="信纸"/>
            <p:cNvSpPr txBox="1">
              <a:spLocks noChangeArrowheads="1"/>
            </p:cNvSpPr>
            <p:nvPr/>
          </p:nvSpPr>
          <p:spPr bwMode="auto">
            <a:xfrm>
              <a:off x="695" y="1520"/>
              <a:ext cx="1718" cy="2578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38100">
              <a:solidFill>
                <a:srgbClr val="339966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例</a:t>
              </a:r>
              <a:r>
                <a:rPr kumimoji="1" lang="zh-CN" altLang="en-US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：</a:t>
              </a:r>
              <a:r>
                <a:rPr kumimoji="1" lang="zh-CN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struct  date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{   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int month;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int day;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int year;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};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struct  student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int  num;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char name[20];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en-US" altLang="zh-CN" sz="2000" b="1">
                  <a:solidFill>
                    <a:srgbClr val="33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struct  date  birthday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} stu;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9482" name="Group 7"/>
            <p:cNvGrpSpPr/>
            <p:nvPr/>
          </p:nvGrpSpPr>
          <p:grpSpPr bwMode="auto">
            <a:xfrm>
              <a:off x="2664" y="2315"/>
              <a:ext cx="2592" cy="490"/>
              <a:chOff x="1392" y="3648"/>
              <a:chExt cx="2592" cy="490"/>
            </a:xfrm>
          </p:grpSpPr>
          <p:sp>
            <p:nvSpPr>
              <p:cNvPr id="19483" name="Rectangle 8"/>
              <p:cNvSpPr>
                <a:spLocks noChangeArrowheads="1"/>
              </p:cNvSpPr>
              <p:nvPr/>
            </p:nvSpPr>
            <p:spPr bwMode="auto">
              <a:xfrm>
                <a:off x="1392" y="3648"/>
                <a:ext cx="2592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kumimoji="1" lang="zh-CN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84" name="Line 9"/>
              <p:cNvSpPr>
                <a:spLocks noChangeShapeType="1"/>
              </p:cNvSpPr>
              <p:nvPr/>
            </p:nvSpPr>
            <p:spPr bwMode="auto">
              <a:xfrm>
                <a:off x="1872" y="364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485" name="Line 10"/>
              <p:cNvSpPr>
                <a:spLocks noChangeShapeType="1"/>
              </p:cNvSpPr>
              <p:nvPr/>
            </p:nvSpPr>
            <p:spPr bwMode="auto">
              <a:xfrm>
                <a:off x="2400" y="364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486" name="Line 11"/>
              <p:cNvSpPr>
                <a:spLocks noChangeShapeType="1"/>
              </p:cNvSpPr>
              <p:nvPr/>
            </p:nvSpPr>
            <p:spPr bwMode="auto">
              <a:xfrm>
                <a:off x="2400" y="3888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487" name="Line 12"/>
              <p:cNvSpPr>
                <a:spLocks noChangeShapeType="1"/>
              </p:cNvSpPr>
              <p:nvPr/>
            </p:nvSpPr>
            <p:spPr bwMode="auto">
              <a:xfrm>
                <a:off x="2928" y="388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488" name="Line 13"/>
              <p:cNvSpPr>
                <a:spLocks noChangeShapeType="1"/>
              </p:cNvSpPr>
              <p:nvPr/>
            </p:nvSpPr>
            <p:spPr bwMode="auto">
              <a:xfrm>
                <a:off x="3456" y="388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7662" name="Text Box 14"/>
              <p:cNvSpPr txBox="1">
                <a:spLocks noChangeArrowheads="1"/>
              </p:cNvSpPr>
              <p:nvPr/>
            </p:nvSpPr>
            <p:spPr bwMode="auto">
              <a:xfrm>
                <a:off x="1430" y="3753"/>
                <a:ext cx="4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num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3" name="Text Box 15"/>
              <p:cNvSpPr txBox="1">
                <a:spLocks noChangeArrowheads="1"/>
              </p:cNvSpPr>
              <p:nvPr/>
            </p:nvSpPr>
            <p:spPr bwMode="auto">
              <a:xfrm>
                <a:off x="1958" y="3753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name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4" name="Text Box 16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7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birthday</a:t>
                </a:r>
                <a:endPara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5" name="Text Box 17"/>
              <p:cNvSpPr txBox="1">
                <a:spLocks noChangeArrowheads="1"/>
              </p:cNvSpPr>
              <p:nvPr/>
            </p:nvSpPr>
            <p:spPr bwMode="auto">
              <a:xfrm>
                <a:off x="2400" y="3888"/>
                <a:ext cx="5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month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6" name="Text Box 18"/>
              <p:cNvSpPr txBox="1">
                <a:spLocks noChangeArrowheads="1"/>
              </p:cNvSpPr>
              <p:nvPr/>
            </p:nvSpPr>
            <p:spPr bwMode="auto">
              <a:xfrm>
                <a:off x="3024" y="3888"/>
                <a:ext cx="3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day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67" name="Text Box 19"/>
              <p:cNvSpPr txBox="1">
                <a:spLocks noChangeArrowheads="1"/>
              </p:cNvSpPr>
              <p:nvPr/>
            </p:nvSpPr>
            <p:spPr bwMode="auto">
              <a:xfrm>
                <a:off x="3504" y="3888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year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grpSp>
        <p:nvGrpSpPr>
          <p:cNvPr id="27668" name="Group 20"/>
          <p:cNvGrpSpPr/>
          <p:nvPr/>
        </p:nvGrpSpPr>
        <p:grpSpPr bwMode="auto">
          <a:xfrm>
            <a:off x="1103313" y="2374900"/>
            <a:ext cx="7240587" cy="3787775"/>
            <a:chOff x="695" y="1592"/>
            <a:chExt cx="4561" cy="2386"/>
          </a:xfrm>
        </p:grpSpPr>
        <p:sp>
          <p:nvSpPr>
            <p:cNvPr id="27669" name="Text Box 21" descr="信纸"/>
            <p:cNvSpPr txBox="1">
              <a:spLocks noChangeArrowheads="1"/>
            </p:cNvSpPr>
            <p:nvPr/>
          </p:nvSpPr>
          <p:spPr bwMode="auto">
            <a:xfrm>
              <a:off x="695" y="1592"/>
              <a:ext cx="1731" cy="2386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38100">
              <a:solidFill>
                <a:srgbClr val="339966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例</a:t>
              </a:r>
              <a:r>
                <a:rPr kumimoji="1" lang="zh-CN" altLang="en-US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：</a:t>
              </a:r>
              <a:r>
                <a:rPr kumimoji="1" lang="zh-CN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struct  student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{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int  num;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char name[20];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struct  date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{    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int month;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int day;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int year;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}</a:t>
              </a:r>
              <a:r>
                <a:rPr kumimoji="1" lang="en-US" altLang="zh-CN" sz="2000" b="1">
                  <a:solidFill>
                    <a:srgbClr val="3333FF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birthday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} stu;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19468" name="Group 22"/>
            <p:cNvGrpSpPr/>
            <p:nvPr/>
          </p:nvGrpSpPr>
          <p:grpSpPr bwMode="auto">
            <a:xfrm>
              <a:off x="2664" y="2291"/>
              <a:ext cx="2592" cy="490"/>
              <a:chOff x="1392" y="3648"/>
              <a:chExt cx="2592" cy="490"/>
            </a:xfrm>
          </p:grpSpPr>
          <p:sp>
            <p:nvSpPr>
              <p:cNvPr id="19469" name="Rectangle 23"/>
              <p:cNvSpPr>
                <a:spLocks noChangeArrowheads="1"/>
              </p:cNvSpPr>
              <p:nvPr/>
            </p:nvSpPr>
            <p:spPr bwMode="auto">
              <a:xfrm>
                <a:off x="1392" y="3648"/>
                <a:ext cx="2592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kumimoji="1" lang="zh-CN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19470" name="Line 24"/>
              <p:cNvSpPr>
                <a:spLocks noChangeShapeType="1"/>
              </p:cNvSpPr>
              <p:nvPr/>
            </p:nvSpPr>
            <p:spPr bwMode="auto">
              <a:xfrm>
                <a:off x="1872" y="364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471" name="Line 25"/>
              <p:cNvSpPr>
                <a:spLocks noChangeShapeType="1"/>
              </p:cNvSpPr>
              <p:nvPr/>
            </p:nvSpPr>
            <p:spPr bwMode="auto">
              <a:xfrm>
                <a:off x="2400" y="364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472" name="Line 26"/>
              <p:cNvSpPr>
                <a:spLocks noChangeShapeType="1"/>
              </p:cNvSpPr>
              <p:nvPr/>
            </p:nvSpPr>
            <p:spPr bwMode="auto">
              <a:xfrm>
                <a:off x="2400" y="3888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473" name="Line 27"/>
              <p:cNvSpPr>
                <a:spLocks noChangeShapeType="1"/>
              </p:cNvSpPr>
              <p:nvPr/>
            </p:nvSpPr>
            <p:spPr bwMode="auto">
              <a:xfrm>
                <a:off x="2928" y="388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19474" name="Line 28"/>
              <p:cNvSpPr>
                <a:spLocks noChangeShapeType="1"/>
              </p:cNvSpPr>
              <p:nvPr/>
            </p:nvSpPr>
            <p:spPr bwMode="auto">
              <a:xfrm>
                <a:off x="3456" y="388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7677" name="Text Box 29"/>
              <p:cNvSpPr txBox="1">
                <a:spLocks noChangeArrowheads="1"/>
              </p:cNvSpPr>
              <p:nvPr/>
            </p:nvSpPr>
            <p:spPr bwMode="auto">
              <a:xfrm>
                <a:off x="1430" y="3753"/>
                <a:ext cx="4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num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8" name="Text Box 30"/>
              <p:cNvSpPr txBox="1">
                <a:spLocks noChangeArrowheads="1"/>
              </p:cNvSpPr>
              <p:nvPr/>
            </p:nvSpPr>
            <p:spPr bwMode="auto">
              <a:xfrm>
                <a:off x="1958" y="3753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name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79" name="Text Box 31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7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333399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birthday</a:t>
                </a:r>
                <a:endPara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0" name="Text Box 32"/>
              <p:cNvSpPr txBox="1">
                <a:spLocks noChangeArrowheads="1"/>
              </p:cNvSpPr>
              <p:nvPr/>
            </p:nvSpPr>
            <p:spPr bwMode="auto">
              <a:xfrm>
                <a:off x="2400" y="3888"/>
                <a:ext cx="5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month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1" name="Text Box 33"/>
              <p:cNvSpPr txBox="1">
                <a:spLocks noChangeArrowheads="1"/>
              </p:cNvSpPr>
              <p:nvPr/>
            </p:nvSpPr>
            <p:spPr bwMode="auto">
              <a:xfrm>
                <a:off x="3024" y="3888"/>
                <a:ext cx="3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day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7682" name="Text Box 34"/>
              <p:cNvSpPr txBox="1">
                <a:spLocks noChangeArrowheads="1"/>
              </p:cNvSpPr>
              <p:nvPr/>
            </p:nvSpPr>
            <p:spPr bwMode="auto">
              <a:xfrm>
                <a:off x="3504" y="3888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year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</p:grpSp>
      <p:sp>
        <p:nvSpPr>
          <p:cNvPr id="27683" name="Rectangle 35" descr="信纸"/>
          <p:cNvSpPr>
            <a:spLocks noChangeArrowheads="1"/>
          </p:cNvSpPr>
          <p:nvPr/>
        </p:nvSpPr>
        <p:spPr bwMode="auto">
          <a:xfrm>
            <a:off x="1116013" y="2349500"/>
            <a:ext cx="6264275" cy="31781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struct Point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int x, y;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struct Img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int tag;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struct Img *pimg;   </a:t>
            </a:r>
            <a:r>
              <a:rPr kumimoji="1" lang="en-US" altLang="zh-CN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//</a:t>
            </a:r>
            <a:r>
              <a:rPr kumimoji="1" lang="zh-CN" altLang="en-US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正确，可以包含自身类型的指针</a:t>
            </a:r>
            <a:endParaRPr kumimoji="1" lang="zh-CN" altLang="en-US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struct Img img;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</a:t>
            </a:r>
            <a:r>
              <a:rPr kumimoji="1" lang="en-US" altLang="zh-CN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//</a:t>
            </a:r>
            <a:r>
              <a:rPr kumimoji="1" lang="zh-CN" altLang="en-US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错误，不能包含自身类型的变量</a:t>
            </a:r>
            <a:endParaRPr kumimoji="1" lang="zh-CN" altLang="en-US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7684" name="Rectangle 36"/>
          <p:cNvSpPr>
            <a:spLocks noChangeArrowheads="1"/>
          </p:cNvSpPr>
          <p:nvPr/>
        </p:nvSpPr>
        <p:spPr bwMode="auto">
          <a:xfrm>
            <a:off x="896938" y="2349500"/>
            <a:ext cx="820896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(3)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结构类型中的成员名，可以与程序中的变量同名，它们代表不同的对象，互不干扰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27685" name="Rectangle 37" descr="信纸"/>
          <p:cNvSpPr>
            <a:spLocks noChangeArrowheads="1"/>
          </p:cNvSpPr>
          <p:nvPr/>
        </p:nvSpPr>
        <p:spPr bwMode="auto">
          <a:xfrm>
            <a:off x="1547813" y="3573463"/>
            <a:ext cx="3687762" cy="7397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>
            <a:lvl1pPr indent="2667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struct  Student_Info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student;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char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name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[20];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7686" name="Rectangle 38"/>
          <p:cNvSpPr>
            <a:spLocks noChangeArrowheads="1"/>
          </p:cNvSpPr>
          <p:nvPr/>
        </p:nvSpPr>
        <p:spPr bwMode="auto">
          <a:xfrm>
            <a:off x="915988" y="3122613"/>
            <a:ext cx="8228012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(4)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结构体类型及变量的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作用域和生存期与基本类型变量相同</a:t>
            </a:r>
            <a:r>
              <a:rPr kumimoji="1" lang="zh-CN" altLang="en-US" sz="240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>
              <a:solidFill>
                <a:srgbClr val="FF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276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76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9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5" dur="500"/>
                                        <p:tgtEl>
                                          <p:spTgt spid="276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0" dur="500"/>
                                        <p:tgtEl>
                                          <p:spTgt spid="276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5" dur="500"/>
                                        <p:tgtEl>
                                          <p:spTgt spid="2768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276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276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6" dur="500"/>
                                        <p:tgtEl>
                                          <p:spTgt spid="2768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76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276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2" dur="500" fill="hold"/>
                                        <p:tgtEl>
                                          <p:spTgt spid="276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0" grpId="0"/>
      <p:bldP spid="27652" grpId="0"/>
      <p:bldP spid="27683" grpId="0" animBg="1"/>
      <p:bldP spid="27684" grpId="0"/>
      <p:bldP spid="27685" grpId="0" animBg="1"/>
      <p:bldP spid="27686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698" name="Group 2"/>
          <p:cNvGrpSpPr/>
          <p:nvPr/>
        </p:nvGrpSpPr>
        <p:grpSpPr bwMode="auto">
          <a:xfrm>
            <a:off x="2195513" y="3644900"/>
            <a:ext cx="4933950" cy="2873375"/>
            <a:chOff x="884" y="2296"/>
            <a:chExt cx="3108" cy="1810"/>
          </a:xfrm>
        </p:grpSpPr>
        <p:sp>
          <p:nvSpPr>
            <p:cNvPr id="29699" name="Text Box 3" descr="信纸"/>
            <p:cNvSpPr txBox="1">
              <a:spLocks noChangeArrowheads="1"/>
            </p:cNvSpPr>
            <p:nvPr/>
          </p:nvSpPr>
          <p:spPr bwMode="auto">
            <a:xfrm>
              <a:off x="884" y="2296"/>
              <a:ext cx="1661" cy="1810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38100">
              <a:solidFill>
                <a:srgbClr val="339966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例 </a:t>
              </a: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struct   student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{      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int num;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char  name[20];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char sex;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int age;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float score;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char addr[30];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} </a:t>
              </a: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stu1, stu2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;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0" name="AutoShape 4"/>
            <p:cNvSpPr>
              <a:spLocks noChangeArrowheads="1"/>
            </p:cNvSpPr>
            <p:nvPr/>
          </p:nvSpPr>
          <p:spPr bwMode="auto">
            <a:xfrm>
              <a:off x="2632" y="2788"/>
              <a:ext cx="1360" cy="454"/>
            </a:xfrm>
            <a:prstGeom prst="wedgeRectCallout">
              <a:avLst>
                <a:gd name="adj1" fmla="val -79778"/>
                <a:gd name="adj2" fmla="val 53963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if (</a:t>
              </a: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stu1 == stu2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……..          (</a:t>
              </a: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701" name="Group 5"/>
          <p:cNvGrpSpPr/>
          <p:nvPr/>
        </p:nvGrpSpPr>
        <p:grpSpPr bwMode="auto">
          <a:xfrm>
            <a:off x="827088" y="3644900"/>
            <a:ext cx="8101012" cy="2873375"/>
            <a:chOff x="521" y="2296"/>
            <a:chExt cx="5103" cy="1810"/>
          </a:xfrm>
        </p:grpSpPr>
        <p:sp>
          <p:nvSpPr>
            <p:cNvPr id="29702" name="Text Box 6" descr="信纸"/>
            <p:cNvSpPr txBox="1">
              <a:spLocks noChangeArrowheads="1"/>
            </p:cNvSpPr>
            <p:nvPr/>
          </p:nvSpPr>
          <p:spPr bwMode="auto">
            <a:xfrm>
              <a:off x="521" y="2296"/>
              <a:ext cx="1819" cy="1810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38100">
              <a:solidFill>
                <a:srgbClr val="339966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例 </a:t>
              </a: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struct   student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{      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int num;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char  name[20];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char sex;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int age;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float score;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char addr[30];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} </a:t>
              </a: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stu, *pstu = &amp;stu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;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3" name="AutoShape 7"/>
            <p:cNvSpPr>
              <a:spLocks noChangeArrowheads="1"/>
            </p:cNvSpPr>
            <p:nvPr/>
          </p:nvSpPr>
          <p:spPr bwMode="auto">
            <a:xfrm>
              <a:off x="2608" y="2387"/>
              <a:ext cx="2447" cy="300"/>
            </a:xfrm>
            <a:prstGeom prst="wedgeRectCallout">
              <a:avLst>
                <a:gd name="adj1" fmla="val -68556"/>
                <a:gd name="adj2" fmla="val 66000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strcpy (stu.name, "zhangMing");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4" name="AutoShape 8"/>
            <p:cNvSpPr>
              <a:spLocks noChangeArrowheads="1"/>
            </p:cNvSpPr>
            <p:nvPr/>
          </p:nvSpPr>
          <p:spPr bwMode="auto">
            <a:xfrm>
              <a:off x="2608" y="2795"/>
              <a:ext cx="1193" cy="300"/>
            </a:xfrm>
            <a:prstGeom prst="wedgeRectCallout">
              <a:avLst>
                <a:gd name="adj1" fmla="val -86713"/>
                <a:gd name="adj2" fmla="val 33000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stu.score = 80;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5" name="AutoShape 9"/>
            <p:cNvSpPr>
              <a:spLocks noChangeArrowheads="1"/>
            </p:cNvSpPr>
            <p:nvPr/>
          </p:nvSpPr>
          <p:spPr bwMode="auto">
            <a:xfrm>
              <a:off x="2608" y="3249"/>
              <a:ext cx="1451" cy="300"/>
            </a:xfrm>
            <a:prstGeom prst="wedgeRectCallout">
              <a:avLst>
                <a:gd name="adj1" fmla="val -101481"/>
                <a:gd name="adj2" fmla="val 58000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pstu-&gt;score += 10;</a:t>
              </a:r>
              <a:r>
                <a:rPr kumimoji="1" lang="en-US" altLang="zh-CN" sz="24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06" name="AutoShape 10"/>
            <p:cNvSpPr>
              <a:spLocks noChangeArrowheads="1"/>
            </p:cNvSpPr>
            <p:nvPr/>
          </p:nvSpPr>
          <p:spPr bwMode="auto">
            <a:xfrm>
              <a:off x="2608" y="3702"/>
              <a:ext cx="3016" cy="262"/>
            </a:xfrm>
            <a:prstGeom prst="wedgeRectCallout">
              <a:avLst>
                <a:gd name="adj1" fmla="val -66546"/>
                <a:gd name="adj2" fmla="val -53435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printf ("%s %f", stu.name, (*pstu).score);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707" name="Rectangle 11"/>
          <p:cNvSpPr>
            <a:spLocks noChangeArrowheads="1"/>
          </p:cNvSpPr>
          <p:nvPr/>
        </p:nvSpPr>
        <p:spPr bwMode="auto">
          <a:xfrm>
            <a:off x="611188" y="177800"/>
            <a:ext cx="295433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4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结构体变量的引用</a:t>
            </a:r>
            <a:endParaRPr kumimoji="1" lang="zh-CN" altLang="en-US" sz="2400" b="1"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29708" name="Rectangle 12"/>
          <p:cNvSpPr>
            <a:spLocks noChangeArrowheads="1"/>
          </p:cNvSpPr>
          <p:nvPr/>
        </p:nvSpPr>
        <p:spPr bwMode="auto">
          <a:xfrm>
            <a:off x="1187450" y="692150"/>
            <a:ext cx="19351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0000"/>
              </a:buClr>
              <a:buFont typeface="Wingdings" panose="05000000000000000000" pitchFamily="2" charset="2"/>
              <a:buChar char="&amp;"/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 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引用规则</a:t>
            </a:r>
            <a:endParaRPr kumimoji="1" lang="zh-CN" altLang="en-US" sz="2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29709" name="Rectangle 13"/>
          <p:cNvSpPr>
            <a:spLocks noChangeArrowheads="1"/>
          </p:cNvSpPr>
          <p:nvPr/>
        </p:nvSpPr>
        <p:spPr bwMode="auto">
          <a:xfrm>
            <a:off x="1619250" y="1104900"/>
            <a:ext cx="638651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结构体变量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不能整体引用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,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只能引用变量成员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</a:endParaRPr>
          </a:p>
        </p:txBody>
      </p:sp>
      <p:sp>
        <p:nvSpPr>
          <p:cNvPr id="29710" name="Rectangle 14"/>
          <p:cNvSpPr>
            <a:spLocks noChangeArrowheads="1"/>
          </p:cNvSpPr>
          <p:nvPr/>
        </p:nvSpPr>
        <p:spPr bwMode="auto">
          <a:xfrm>
            <a:off x="1831975" y="1582738"/>
            <a:ext cx="1716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9999"/>
              </a:buClr>
              <a:buFont typeface="Wingdings" panose="05000000000000000000" pitchFamily="2" charset="2"/>
              <a:buNone/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引用方式：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</a:endParaRPr>
          </a:p>
        </p:txBody>
      </p:sp>
      <p:sp>
        <p:nvSpPr>
          <p:cNvPr id="29711" name="Text Box 15"/>
          <p:cNvSpPr txBox="1">
            <a:spLocks noChangeArrowheads="1"/>
          </p:cNvSpPr>
          <p:nvPr/>
        </p:nvSpPr>
        <p:spPr bwMode="auto">
          <a:xfrm>
            <a:off x="2051050" y="2133600"/>
            <a:ext cx="6875463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结构体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变量名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.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成员名  </a:t>
            </a:r>
            <a:r>
              <a:rPr kumimoji="1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非指针型结构体变量的引用</a:t>
            </a:r>
            <a:endParaRPr kumimoji="1" lang="zh-CN" altLang="en-US" sz="2000" b="1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29712" name="Rectangle 16"/>
          <p:cNvSpPr>
            <a:spLocks noChangeArrowheads="1"/>
          </p:cNvSpPr>
          <p:nvPr/>
        </p:nvSpPr>
        <p:spPr bwMode="auto">
          <a:xfrm>
            <a:off x="1547813" y="3716338"/>
            <a:ext cx="68119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可以将一个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结构体变量赋值给另一个结构体变量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</a:endParaRPr>
          </a:p>
        </p:txBody>
      </p:sp>
      <p:sp>
        <p:nvSpPr>
          <p:cNvPr id="29713" name="Rectangle 17"/>
          <p:cNvSpPr>
            <a:spLocks noChangeArrowheads="1"/>
          </p:cNvSpPr>
          <p:nvPr/>
        </p:nvSpPr>
        <p:spPr bwMode="auto">
          <a:xfrm>
            <a:off x="1530350" y="4267200"/>
            <a:ext cx="34750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000000"/>
              </a:buClr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结构体嵌套时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逐级引用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</a:endParaRPr>
          </a:p>
        </p:txBody>
      </p:sp>
      <p:sp>
        <p:nvSpPr>
          <p:cNvPr id="29714" name="Text Box 18"/>
          <p:cNvSpPr txBox="1">
            <a:spLocks noChangeArrowheads="1"/>
          </p:cNvSpPr>
          <p:nvPr/>
        </p:nvSpPr>
        <p:spPr bwMode="auto">
          <a:xfrm>
            <a:off x="2038350" y="2717800"/>
            <a:ext cx="6875463" cy="78263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结构体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指针</a:t>
            </a:r>
            <a:r>
              <a:rPr kumimoji="1" lang="en-US" altLang="zh-CN" sz="2000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-&gt;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成员名   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或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（*结构体指针）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.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成员名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指针型结构体变量的引用</a:t>
            </a:r>
            <a:endParaRPr kumimoji="1" lang="zh-CN" altLang="en-US" sz="2000" b="1">
              <a:solidFill>
                <a:srgbClr val="FF0066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29717" name="Group 21"/>
          <p:cNvGrpSpPr/>
          <p:nvPr/>
        </p:nvGrpSpPr>
        <p:grpSpPr bwMode="auto">
          <a:xfrm>
            <a:off x="2051050" y="3573463"/>
            <a:ext cx="6240463" cy="2873375"/>
            <a:chOff x="1247" y="2352"/>
            <a:chExt cx="3931" cy="1810"/>
          </a:xfrm>
        </p:grpSpPr>
        <p:sp>
          <p:nvSpPr>
            <p:cNvPr id="29718" name="Text Box 22" descr="信纸"/>
            <p:cNvSpPr txBox="1">
              <a:spLocks noChangeArrowheads="1"/>
            </p:cNvSpPr>
            <p:nvPr/>
          </p:nvSpPr>
          <p:spPr bwMode="auto">
            <a:xfrm>
              <a:off x="1247" y="2352"/>
              <a:ext cx="1661" cy="1810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38100">
              <a:solidFill>
                <a:srgbClr val="339966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例 </a:t>
              </a: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struct   student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{      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int num;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char  name[20];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char sex;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int age;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float score;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char addr[30];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} </a:t>
              </a: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stu1, stu2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  <a:r>
                <a:rPr kumimoji="1" lang="en-US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19" name="AutoShape 23"/>
            <p:cNvSpPr>
              <a:spLocks noChangeArrowheads="1"/>
            </p:cNvSpPr>
            <p:nvPr/>
          </p:nvSpPr>
          <p:spPr bwMode="auto">
            <a:xfrm>
              <a:off x="3267" y="2478"/>
              <a:ext cx="1145" cy="262"/>
            </a:xfrm>
            <a:prstGeom prst="wedgeRectCallout">
              <a:avLst>
                <a:gd name="adj1" fmla="val -129912"/>
                <a:gd name="adj2" fmla="val 98856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stu1.num = 10;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0" name="AutoShape 24"/>
            <p:cNvSpPr>
              <a:spLocks noChangeArrowheads="1"/>
            </p:cNvSpPr>
            <p:nvPr/>
          </p:nvSpPr>
          <p:spPr bwMode="auto">
            <a:xfrm>
              <a:off x="3288" y="3022"/>
              <a:ext cx="1309" cy="262"/>
            </a:xfrm>
            <a:prstGeom prst="wedgeRectCallout">
              <a:avLst>
                <a:gd name="adj1" fmla="val -107218"/>
                <a:gd name="adj2" fmla="val 193894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stu1.score = 85.5;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1" name="AutoShape 25"/>
            <p:cNvSpPr>
              <a:spLocks noChangeArrowheads="1"/>
            </p:cNvSpPr>
            <p:nvPr/>
          </p:nvSpPr>
          <p:spPr bwMode="auto">
            <a:xfrm>
              <a:off x="3379" y="3612"/>
              <a:ext cx="1799" cy="454"/>
            </a:xfrm>
            <a:prstGeom prst="wedgeRectCallout">
              <a:avLst>
                <a:gd name="adj1" fmla="val -90968"/>
                <a:gd name="adj2" fmla="val -37444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stu1.score += stu2.score;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stu1.age++;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</p:grpSp>
      <p:grpSp>
        <p:nvGrpSpPr>
          <p:cNvPr id="29722" name="Group 26"/>
          <p:cNvGrpSpPr/>
          <p:nvPr/>
        </p:nvGrpSpPr>
        <p:grpSpPr bwMode="auto">
          <a:xfrm>
            <a:off x="827088" y="3716338"/>
            <a:ext cx="8112125" cy="2873375"/>
            <a:chOff x="626" y="2317"/>
            <a:chExt cx="5110" cy="1810"/>
          </a:xfrm>
        </p:grpSpPr>
        <p:sp>
          <p:nvSpPr>
            <p:cNvPr id="29723" name="Text Box 27" descr="信纸"/>
            <p:cNvSpPr txBox="1">
              <a:spLocks noChangeArrowheads="1"/>
            </p:cNvSpPr>
            <p:nvPr/>
          </p:nvSpPr>
          <p:spPr bwMode="auto">
            <a:xfrm>
              <a:off x="626" y="2317"/>
              <a:ext cx="1661" cy="1810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38100">
              <a:solidFill>
                <a:srgbClr val="339966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例 </a:t>
              </a: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struct   student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{      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int num;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char  name[20];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char sex;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int age;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float score;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char addr[30];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} </a:t>
              </a: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stu1, stu2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;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4" name="AutoShape 28"/>
            <p:cNvSpPr>
              <a:spLocks noChangeArrowheads="1"/>
            </p:cNvSpPr>
            <p:nvPr/>
          </p:nvSpPr>
          <p:spPr bwMode="auto">
            <a:xfrm>
              <a:off x="2336" y="2750"/>
              <a:ext cx="3321" cy="262"/>
            </a:xfrm>
            <a:prstGeom prst="wedgeRectCallout">
              <a:avLst>
                <a:gd name="adj1" fmla="val -63259"/>
                <a:gd name="adj2" fmla="val -3065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printf(“%d,%s,%c,%d,%f,%s\n”,</a:t>
              </a: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stu1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);      (</a:t>
              </a: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29725" name="AutoShape 29"/>
            <p:cNvSpPr>
              <a:spLocks noChangeArrowheads="1"/>
            </p:cNvSpPr>
            <p:nvPr/>
          </p:nvSpPr>
          <p:spPr bwMode="auto">
            <a:xfrm>
              <a:off x="2200" y="3657"/>
              <a:ext cx="3536" cy="262"/>
            </a:xfrm>
            <a:prstGeom prst="wedgeRectCallout">
              <a:avLst>
                <a:gd name="adj1" fmla="val -55685"/>
                <a:gd name="adj2" fmla="val -198093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stu1={101,“Wan Lin”,‘M’,19,87.5,“DaLian”};  (</a:t>
              </a: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  <a:sym typeface="Symbol" panose="05050102010706020507" pitchFamily="18" charset="2"/>
                </a:rPr>
                <a:t>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726" name="Text Box 30"/>
          <p:cNvSpPr txBox="1">
            <a:spLocks noChangeArrowheads="1"/>
          </p:cNvSpPr>
          <p:nvPr/>
        </p:nvSpPr>
        <p:spPr bwMode="auto">
          <a:xfrm>
            <a:off x="1835150" y="4797425"/>
            <a:ext cx="6875463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结构体变量名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.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成员名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.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子成员名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……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最低级子成员名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grpSp>
        <p:nvGrpSpPr>
          <p:cNvPr id="29727" name="Group 31"/>
          <p:cNvGrpSpPr/>
          <p:nvPr/>
        </p:nvGrpSpPr>
        <p:grpSpPr bwMode="auto">
          <a:xfrm>
            <a:off x="2627313" y="3789363"/>
            <a:ext cx="5049837" cy="2873375"/>
            <a:chOff x="1111" y="2296"/>
            <a:chExt cx="3181" cy="1810"/>
          </a:xfrm>
        </p:grpSpPr>
        <p:sp>
          <p:nvSpPr>
            <p:cNvPr id="29728" name="Text Box 32" descr="信纸"/>
            <p:cNvSpPr txBox="1">
              <a:spLocks noChangeArrowheads="1"/>
            </p:cNvSpPr>
            <p:nvPr/>
          </p:nvSpPr>
          <p:spPr bwMode="auto">
            <a:xfrm>
              <a:off x="1111" y="2296"/>
              <a:ext cx="1661" cy="1810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38100">
              <a:solidFill>
                <a:srgbClr val="339966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隶书" panose="02010509060101010101" pitchFamily="49" charset="-122"/>
                  <a:ea typeface="隶书" panose="02010509060101010101" pitchFamily="49" charset="-122"/>
                </a:rPr>
                <a:t>例 </a:t>
              </a: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</a:t>
              </a: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struct   student</a:t>
              </a:r>
              <a:endPara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{      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int num;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char  name[20];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char sex;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int age;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float score;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 char addr[30];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} </a:t>
              </a: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stu1, stu2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;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29" name="AutoShape 33"/>
            <p:cNvSpPr>
              <a:spLocks noChangeArrowheads="1"/>
            </p:cNvSpPr>
            <p:nvPr/>
          </p:nvSpPr>
          <p:spPr bwMode="auto">
            <a:xfrm>
              <a:off x="2880" y="2704"/>
              <a:ext cx="1412" cy="262"/>
            </a:xfrm>
            <a:prstGeom prst="wedgeRectCallout">
              <a:avLst>
                <a:gd name="adj1" fmla="val -76981"/>
                <a:gd name="adj2" fmla="val -56491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Stu2 = stu1;     (</a:t>
              </a: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√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)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29730" name="Group 34"/>
          <p:cNvGrpSpPr/>
          <p:nvPr/>
        </p:nvGrpSpPr>
        <p:grpSpPr bwMode="auto">
          <a:xfrm>
            <a:off x="755650" y="3375025"/>
            <a:ext cx="7654925" cy="3482975"/>
            <a:chOff x="703" y="1096"/>
            <a:chExt cx="4822" cy="2194"/>
          </a:xfrm>
        </p:grpSpPr>
        <p:sp>
          <p:nvSpPr>
            <p:cNvPr id="29731" name="Text Box 35" descr="信纸"/>
            <p:cNvSpPr txBox="1">
              <a:spLocks noChangeArrowheads="1"/>
            </p:cNvSpPr>
            <p:nvPr/>
          </p:nvSpPr>
          <p:spPr bwMode="auto">
            <a:xfrm>
              <a:off x="703" y="1096"/>
              <a:ext cx="2223" cy="2194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38100">
              <a:solidFill>
                <a:srgbClr val="339966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隶书" panose="02010509060101010101" pitchFamily="49" charset="-122"/>
                </a:rPr>
                <a:t>例</a:t>
              </a:r>
              <a:r>
                <a:rPr kumimoji="1" lang="zh-CN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struct  student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{  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int  num;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char name[20];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</a:t>
              </a: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struct  date 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{    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int month;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int day;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  int year;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  }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birthday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    } </a:t>
              </a:r>
              <a:r>
                <a:rPr kumimoji="1" lang="en-US" altLang="zh-CN" sz="2000" b="1">
                  <a:solidFill>
                    <a:srgbClr val="FF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stu1, stu2, *pstu = &amp;stu1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grpSp>
          <p:nvGrpSpPr>
            <p:cNvPr id="21523" name="Group 36"/>
            <p:cNvGrpSpPr/>
            <p:nvPr/>
          </p:nvGrpSpPr>
          <p:grpSpPr bwMode="auto">
            <a:xfrm>
              <a:off x="2933" y="2555"/>
              <a:ext cx="2592" cy="490"/>
              <a:chOff x="1392" y="3648"/>
              <a:chExt cx="2592" cy="490"/>
            </a:xfrm>
          </p:grpSpPr>
          <p:sp>
            <p:nvSpPr>
              <p:cNvPr id="21526" name="Rectangle 37"/>
              <p:cNvSpPr>
                <a:spLocks noChangeArrowheads="1"/>
              </p:cNvSpPr>
              <p:nvPr/>
            </p:nvSpPr>
            <p:spPr bwMode="auto">
              <a:xfrm>
                <a:off x="1392" y="3648"/>
                <a:ext cx="2592" cy="48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•"/>
                  <a:defRPr sz="32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har char="–"/>
                  <a:defRPr sz="28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har char="•"/>
                  <a:defRPr sz="24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har char="–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har char="»"/>
                  <a:defRPr sz="2000">
                    <a:solidFill>
                      <a:schemeClr val="tx1"/>
                    </a:solidFill>
                    <a:latin typeface="Arial" panose="020B0604020202020204" pitchFamily="34" charset="0"/>
                    <a:ea typeface="楷体_GB2312" panose="02010609030101010101" pitchFamily="49" charset="-122"/>
                  </a:defRPr>
                </a:lvl9pPr>
              </a:lstStyle>
              <a:p>
                <a:pPr algn="ctr" fontAlgn="base">
                  <a:spcBef>
                    <a:spcPct val="0"/>
                  </a:spcBef>
                  <a:spcAft>
                    <a:spcPct val="0"/>
                  </a:spcAft>
                  <a:buFontTx/>
                  <a:buNone/>
                </a:pPr>
                <a:endParaRPr kumimoji="1" lang="zh-CN" altLang="zh-CN" sz="2000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1527" name="Line 38"/>
              <p:cNvSpPr>
                <a:spLocks noChangeShapeType="1"/>
              </p:cNvSpPr>
              <p:nvPr/>
            </p:nvSpPr>
            <p:spPr bwMode="auto">
              <a:xfrm>
                <a:off x="1872" y="364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28" name="Line 39"/>
              <p:cNvSpPr>
                <a:spLocks noChangeShapeType="1"/>
              </p:cNvSpPr>
              <p:nvPr/>
            </p:nvSpPr>
            <p:spPr bwMode="auto">
              <a:xfrm>
                <a:off x="2400" y="3648"/>
                <a:ext cx="0" cy="48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29" name="Line 40"/>
              <p:cNvSpPr>
                <a:spLocks noChangeShapeType="1"/>
              </p:cNvSpPr>
              <p:nvPr/>
            </p:nvSpPr>
            <p:spPr bwMode="auto">
              <a:xfrm>
                <a:off x="2400" y="3888"/>
                <a:ext cx="158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30" name="Line 41"/>
              <p:cNvSpPr>
                <a:spLocks noChangeShapeType="1"/>
              </p:cNvSpPr>
              <p:nvPr/>
            </p:nvSpPr>
            <p:spPr bwMode="auto">
              <a:xfrm>
                <a:off x="2928" y="388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1531" name="Line 42"/>
              <p:cNvSpPr>
                <a:spLocks noChangeShapeType="1"/>
              </p:cNvSpPr>
              <p:nvPr/>
            </p:nvSpPr>
            <p:spPr bwMode="auto">
              <a:xfrm>
                <a:off x="3456" y="3888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fontAlgn="base" hangingPunct="0">
                  <a:spcBef>
                    <a:spcPct val="0"/>
                  </a:spcBef>
                  <a:spcAft>
                    <a:spcPct val="0"/>
                  </a:spcAft>
                </a:pPr>
                <a:endParaRPr lang="zh-CN" altLang="en-US">
                  <a:solidFill>
                    <a:srgbClr val="000000"/>
                  </a:solidFill>
                  <a:ea typeface="宋体" panose="02010600030101010101" pitchFamily="2" charset="-122"/>
                </a:endParaRPr>
              </a:p>
            </p:txBody>
          </p:sp>
          <p:sp>
            <p:nvSpPr>
              <p:cNvPr id="29739" name="Text Box 43"/>
              <p:cNvSpPr txBox="1">
                <a:spLocks noChangeArrowheads="1"/>
              </p:cNvSpPr>
              <p:nvPr/>
            </p:nvSpPr>
            <p:spPr bwMode="auto">
              <a:xfrm>
                <a:off x="1430" y="3753"/>
                <a:ext cx="42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num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40" name="Text Box 44"/>
              <p:cNvSpPr txBox="1">
                <a:spLocks noChangeArrowheads="1"/>
              </p:cNvSpPr>
              <p:nvPr/>
            </p:nvSpPr>
            <p:spPr bwMode="auto">
              <a:xfrm>
                <a:off x="1958" y="3753"/>
                <a:ext cx="489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name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41" name="Text Box 45"/>
              <p:cNvSpPr txBox="1">
                <a:spLocks noChangeArrowheads="1"/>
              </p:cNvSpPr>
              <p:nvPr/>
            </p:nvSpPr>
            <p:spPr bwMode="auto">
              <a:xfrm>
                <a:off x="2928" y="3648"/>
                <a:ext cx="71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99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birthday</a:t>
                </a:r>
                <a:endParaRPr kumimoji="1" lang="en-US" altLang="zh-CN" sz="2000" b="1">
                  <a:solidFill>
                    <a:srgbClr val="99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42" name="Text Box 46"/>
              <p:cNvSpPr txBox="1">
                <a:spLocks noChangeArrowheads="1"/>
              </p:cNvSpPr>
              <p:nvPr/>
            </p:nvSpPr>
            <p:spPr bwMode="auto">
              <a:xfrm>
                <a:off x="2400" y="3888"/>
                <a:ext cx="560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month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43" name="Text Box 47"/>
              <p:cNvSpPr txBox="1">
                <a:spLocks noChangeArrowheads="1"/>
              </p:cNvSpPr>
              <p:nvPr/>
            </p:nvSpPr>
            <p:spPr bwMode="auto">
              <a:xfrm>
                <a:off x="3024" y="3888"/>
                <a:ext cx="365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day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29744" name="Text Box 48"/>
              <p:cNvSpPr txBox="1">
                <a:spLocks noChangeArrowheads="1"/>
              </p:cNvSpPr>
              <p:nvPr/>
            </p:nvSpPr>
            <p:spPr bwMode="auto">
              <a:xfrm>
                <a:off x="3504" y="3888"/>
                <a:ext cx="418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fontAlgn="base">
                  <a:spcBef>
                    <a:spcPct val="0"/>
                  </a:spcBef>
                  <a:spcAft>
                    <a:spcPct val="0"/>
                  </a:spcAft>
                  <a:defRPr/>
                </a:pPr>
                <a:r>
                  <a:rPr kumimoji="1" lang="en-US" altLang="zh-CN" sz="2000" b="1">
                    <a:solidFill>
                      <a:srgbClr val="000000"/>
                    </a:solidFill>
                    <a:effectLst>
                      <a:outerShdw blurRad="38100" dist="38100" dir="2700000" algn="tl">
                        <a:srgbClr val="C0C0C0"/>
                      </a:outerShdw>
                    </a:effectLst>
                    <a:latin typeface="Times New Roman" panose="02020603050405020304" pitchFamily="18" charset="0"/>
                    <a:ea typeface="宋体" panose="02010600030101010101" pitchFamily="2" charset="-122"/>
                  </a:rPr>
                  <a:t>year</a:t>
                </a:r>
                <a:endPara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29745" name="AutoShape 49"/>
            <p:cNvSpPr>
              <a:spLocks noChangeArrowheads="1"/>
            </p:cNvSpPr>
            <p:nvPr/>
          </p:nvSpPr>
          <p:spPr bwMode="auto">
            <a:xfrm>
              <a:off x="3061" y="1207"/>
              <a:ext cx="1913" cy="262"/>
            </a:xfrm>
            <a:prstGeom prst="wedgeRectCallout">
              <a:avLst>
                <a:gd name="adj1" fmla="val -87426"/>
                <a:gd name="adj2" fmla="val 201144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stu1.birthday.month = 12;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29746" name="AutoShape 50"/>
            <p:cNvSpPr>
              <a:spLocks noChangeArrowheads="1"/>
            </p:cNvSpPr>
            <p:nvPr/>
          </p:nvSpPr>
          <p:spPr bwMode="auto">
            <a:xfrm>
              <a:off x="3107" y="1842"/>
              <a:ext cx="2124" cy="262"/>
            </a:xfrm>
            <a:prstGeom prst="wedgeRectCallout">
              <a:avLst>
                <a:gd name="adj1" fmla="val -84699"/>
                <a:gd name="adj2" fmla="val 226718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wrap="none" lIns="90000" tIns="46800" rIns="90000" bIns="46800" anchor="ctr">
              <a:spAutoFit/>
            </a:bodyPr>
            <a:lstStyle/>
            <a:p>
              <a:pPr algn="ctr"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pstu1-&gt;birthday.year = 2008;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29747" name="Rectangle 51"/>
          <p:cNvSpPr>
            <a:spLocks noChangeArrowheads="1"/>
          </p:cNvSpPr>
          <p:nvPr/>
        </p:nvSpPr>
        <p:spPr bwMode="auto">
          <a:xfrm>
            <a:off x="533400" y="5661025"/>
            <a:ext cx="8496300" cy="49530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rgbClr val="00FFFF">
                  <a:gamma/>
                  <a:shade val="63529"/>
                  <a:invGamma/>
                </a:srgbClr>
              </a:gs>
            </a:gsLst>
            <a:lin ang="5400000" scaled="1"/>
          </a:gra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注意：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在利用指针引用结构体成员时，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-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和</a:t>
            </a:r>
            <a:r>
              <a:rPr kumimoji="1" lang="en-US" altLang="zh-CN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&gt;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之间不能有空格。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970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97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970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297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9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97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9" dur="500"/>
                                        <p:tgtEl>
                                          <p:spTgt spid="2971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4" dur="500"/>
                                        <p:tgtEl>
                                          <p:spTgt spid="29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9" dur="500"/>
                                        <p:tgtEl>
                                          <p:spTgt spid="29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4" dur="500"/>
                                        <p:tgtEl>
                                          <p:spTgt spid="297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97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5" dur="500"/>
                                        <p:tgtEl>
                                          <p:spTgt spid="2972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0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1" dur="500" fill="hold"/>
                                        <p:tgtEl>
                                          <p:spTgt spid="297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6" dur="500"/>
                                        <p:tgtEl>
                                          <p:spTgt spid="297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1" dur="500"/>
                                        <p:tgtEl>
                                          <p:spTgt spid="2973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97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6" dur="500"/>
                                        <p:tgtEl>
                                          <p:spTgt spid="297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707" grpId="0"/>
      <p:bldP spid="29708" grpId="0"/>
      <p:bldP spid="29709" grpId="0"/>
      <p:bldP spid="29710" grpId="0"/>
      <p:bldP spid="29711" grpId="0" animBg="1"/>
      <p:bldP spid="29712" grpId="0"/>
      <p:bldP spid="29713" grpId="0"/>
      <p:bldP spid="29714" grpId="0" animBg="1"/>
      <p:bldP spid="29726" grpId="0" animBg="1"/>
      <p:bldP spid="2974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76200" y="152400"/>
            <a:ext cx="8939283" cy="1938992"/>
          </a:xfrm>
          <a:prstGeom prst="rect">
            <a:avLst/>
          </a:prstGeom>
          <a:solidFill>
            <a:schemeClr val="bg1"/>
          </a:solidFill>
          <a:ln w="57150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2400" b="1" dirty="0"/>
              <a:t>例</a:t>
            </a:r>
            <a:r>
              <a:rPr lang="en-US" altLang="zh-CN" sz="2400" b="1" dirty="0"/>
              <a:t>2 </a:t>
            </a:r>
            <a:r>
              <a:rPr lang="zh-CN" altLang="en-US" sz="2400" b="1" dirty="0"/>
              <a:t>用递归函数求斐波那契数列的第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项。 </a:t>
            </a:r>
            <a:r>
              <a:rPr lang="en-US" altLang="zh-CN" sz="2400" b="1" dirty="0"/>
              <a:t>f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1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=1 f</a:t>
            </a:r>
            <a:r>
              <a:rPr lang="zh-CN" altLang="en-US" sz="2400" b="1" dirty="0"/>
              <a:t>（</a:t>
            </a:r>
            <a:r>
              <a:rPr lang="en-US" altLang="zh-CN" sz="2400" b="1" dirty="0"/>
              <a:t>2</a:t>
            </a:r>
            <a:r>
              <a:rPr lang="zh-CN" altLang="en-US" sz="2400" b="1" dirty="0"/>
              <a:t>）</a:t>
            </a:r>
            <a:r>
              <a:rPr lang="en-US" altLang="zh-CN" sz="2400" b="1" dirty="0"/>
              <a:t>=1     f ( n ) =f(n-1)+f(n-2), n=3,4,5,6… </a:t>
            </a:r>
            <a:r>
              <a:rPr lang="zh-CN" altLang="en-US" sz="2400" b="1" dirty="0"/>
              <a:t>输入：项数</a:t>
            </a:r>
            <a:r>
              <a:rPr lang="en-US" altLang="zh-CN" sz="2400" b="1" dirty="0"/>
              <a:t>n </a:t>
            </a:r>
            <a:r>
              <a:rPr lang="zh-CN" altLang="en-US" sz="2400" b="1" dirty="0"/>
              <a:t>输出：输出一个正整数，若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为非正整数输出’</a:t>
            </a:r>
            <a:r>
              <a:rPr lang="en-US" altLang="zh-CN" sz="2400" b="1" dirty="0"/>
              <a:t>ERROR’. 【</a:t>
            </a:r>
            <a:r>
              <a:rPr lang="zh-CN" altLang="en-US" sz="2400" b="1" dirty="0"/>
              <a:t>输入输出要求</a:t>
            </a:r>
            <a:r>
              <a:rPr lang="en-US" altLang="zh-CN" sz="2400" b="1" dirty="0"/>
              <a:t>】 </a:t>
            </a:r>
            <a:r>
              <a:rPr lang="zh-CN" altLang="en-US" sz="2400" b="1" dirty="0"/>
              <a:t>输入：项数</a:t>
            </a:r>
            <a:r>
              <a:rPr lang="en-US" altLang="zh-CN" sz="2400" b="1" dirty="0"/>
              <a:t>n </a:t>
            </a:r>
            <a:r>
              <a:rPr lang="zh-CN" altLang="en-US" sz="2400" b="1" dirty="0"/>
              <a:t>输出：输出一个正整数，若</a:t>
            </a:r>
            <a:r>
              <a:rPr lang="en-US" altLang="zh-CN" sz="2400" b="1" dirty="0"/>
              <a:t>n</a:t>
            </a:r>
            <a:r>
              <a:rPr lang="zh-CN" altLang="en-US" sz="2400" b="1" dirty="0"/>
              <a:t>为非正整数输出</a:t>
            </a:r>
            <a:r>
              <a:rPr lang="en-US" altLang="zh-CN" sz="2400" b="1" dirty="0"/>
              <a:t>"ERROR". 【</a:t>
            </a:r>
            <a:r>
              <a:rPr lang="zh-CN" altLang="en-US" sz="2400" b="1" dirty="0"/>
              <a:t>输入输出样例</a:t>
            </a:r>
            <a:r>
              <a:rPr lang="en-US" altLang="zh-CN" sz="2400" b="1" dirty="0"/>
              <a:t>】 </a:t>
            </a:r>
            <a:r>
              <a:rPr lang="zh-CN" altLang="en-US" sz="2400" b="1" dirty="0"/>
              <a:t>输入： </a:t>
            </a:r>
            <a:r>
              <a:rPr lang="en-US" altLang="zh-CN" sz="2400" b="1" dirty="0"/>
              <a:t>5 </a:t>
            </a:r>
            <a:r>
              <a:rPr lang="zh-CN" altLang="en-US" sz="2400" b="1" dirty="0"/>
              <a:t>输出： </a:t>
            </a:r>
            <a:r>
              <a:rPr lang="en-US" altLang="zh-CN" sz="2400" b="1" dirty="0"/>
              <a:t>5 </a:t>
            </a:r>
            <a:r>
              <a:rPr lang="zh-CN" altLang="en-US" sz="2400" b="1" dirty="0"/>
              <a:t>输入： </a:t>
            </a:r>
            <a:r>
              <a:rPr lang="en-US" altLang="zh-CN" sz="2400" b="1" dirty="0"/>
              <a:t>-1 </a:t>
            </a:r>
            <a:r>
              <a:rPr lang="zh-CN" altLang="en-US" sz="2400" b="1" dirty="0"/>
              <a:t>输出： </a:t>
            </a:r>
            <a:r>
              <a:rPr lang="en-US" altLang="zh-CN" sz="2400" b="1" dirty="0"/>
              <a:t>ERROR</a:t>
            </a:r>
            <a:endParaRPr lang="zh-CN" altLang="en-US" sz="2400" b="1" dirty="0">
              <a:solidFill>
                <a:srgbClr val="FF0000"/>
              </a:solidFill>
            </a:endParaRPr>
          </a:p>
        </p:txBody>
      </p:sp>
      <p:sp>
        <p:nvSpPr>
          <p:cNvPr id="5" name="矩形 4"/>
          <p:cNvSpPr/>
          <p:nvPr/>
        </p:nvSpPr>
        <p:spPr>
          <a:xfrm>
            <a:off x="481083" y="4567018"/>
            <a:ext cx="85344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1" hangingPunct="1">
              <a:buClr>
                <a:srgbClr val="CC0000"/>
              </a:buClr>
              <a:defRPr/>
            </a:pPr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理清递归关系（递归方程），确定递归终止条件（边界条件）</a:t>
            </a:r>
            <a:endParaRPr kumimoji="1" lang="zh-CN" altLang="zh-CN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774260" y="5032599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递归方程</a:t>
            </a:r>
            <a:endParaRPr lang="zh-CN" altLang="en-US" sz="2400" dirty="0"/>
          </a:p>
        </p:txBody>
      </p:sp>
      <p:sp>
        <p:nvSpPr>
          <p:cNvPr id="7" name="矩形 6"/>
          <p:cNvSpPr/>
          <p:nvPr/>
        </p:nvSpPr>
        <p:spPr>
          <a:xfrm>
            <a:off x="3321451" y="5050271"/>
            <a:ext cx="489909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Fibo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(n) =</a:t>
            </a:r>
            <a:r>
              <a:rPr kumimoji="1"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Fibo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(n-1)+</a:t>
            </a:r>
            <a:r>
              <a:rPr kumimoji="1"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Fibo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(n-2) 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793924" y="5598025"/>
            <a:ext cx="141577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zh-CN" altLang="en-US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终止条件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228600" y="2188954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/>
              <a:t>思路：</a:t>
            </a:r>
            <a:endParaRPr lang="en-US" altLang="zh-CN" sz="2800" b="1" dirty="0"/>
          </a:p>
        </p:txBody>
      </p:sp>
      <p:sp>
        <p:nvSpPr>
          <p:cNvPr id="11" name="文本框 10"/>
          <p:cNvSpPr txBox="1"/>
          <p:nvPr/>
        </p:nvSpPr>
        <p:spPr>
          <a:xfrm>
            <a:off x="2383236" y="2237487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数据结构：</a:t>
            </a:r>
            <a:endParaRPr lang="zh-CN" altLang="en-US" sz="2400" b="1" dirty="0"/>
          </a:p>
        </p:txBody>
      </p:sp>
      <p:sp>
        <p:nvSpPr>
          <p:cNvPr id="12" name="文本框 11"/>
          <p:cNvSpPr txBox="1"/>
          <p:nvPr/>
        </p:nvSpPr>
        <p:spPr>
          <a:xfrm>
            <a:off x="4208936" y="2232148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整型变量</a:t>
            </a:r>
            <a:endParaRPr lang="zh-CN" altLang="en-US" sz="2400" b="1" dirty="0"/>
          </a:p>
        </p:txBody>
      </p:sp>
      <p:sp>
        <p:nvSpPr>
          <p:cNvPr id="13" name="文本框 12"/>
          <p:cNvSpPr txBox="1"/>
          <p:nvPr/>
        </p:nvSpPr>
        <p:spPr>
          <a:xfrm>
            <a:off x="384100" y="2891482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函数形参：</a:t>
            </a:r>
            <a:endParaRPr lang="zh-CN" altLang="en-US" sz="2400" b="1" dirty="0"/>
          </a:p>
        </p:txBody>
      </p:sp>
      <p:sp>
        <p:nvSpPr>
          <p:cNvPr id="14" name="文本框 13"/>
          <p:cNvSpPr txBox="1"/>
          <p:nvPr/>
        </p:nvSpPr>
        <p:spPr>
          <a:xfrm>
            <a:off x="2209800" y="2908976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整型变量</a:t>
            </a:r>
            <a:endParaRPr lang="zh-CN" altLang="en-US" sz="2400" b="1" dirty="0"/>
          </a:p>
        </p:txBody>
      </p:sp>
      <p:sp>
        <p:nvSpPr>
          <p:cNvPr id="15" name="文本框 14"/>
          <p:cNvSpPr txBox="1"/>
          <p:nvPr/>
        </p:nvSpPr>
        <p:spPr>
          <a:xfrm>
            <a:off x="4852420" y="2861294"/>
            <a:ext cx="20409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函数返回值：</a:t>
            </a:r>
            <a:endParaRPr lang="zh-CN" altLang="en-US" sz="2400" b="1" dirty="0"/>
          </a:p>
        </p:txBody>
      </p:sp>
      <p:sp>
        <p:nvSpPr>
          <p:cNvPr id="16" name="文本框 15"/>
          <p:cNvSpPr txBox="1"/>
          <p:nvPr/>
        </p:nvSpPr>
        <p:spPr>
          <a:xfrm>
            <a:off x="6781800" y="2886169"/>
            <a:ext cx="142218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整型变量</a:t>
            </a:r>
            <a:endParaRPr lang="zh-CN" altLang="en-US" sz="2400" b="1" dirty="0"/>
          </a:p>
        </p:txBody>
      </p:sp>
      <p:sp>
        <p:nvSpPr>
          <p:cNvPr id="17" name="文本框 16"/>
          <p:cNvSpPr txBox="1"/>
          <p:nvPr/>
        </p:nvSpPr>
        <p:spPr>
          <a:xfrm>
            <a:off x="2477372" y="3481472"/>
            <a:ext cx="173156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函数原型：</a:t>
            </a:r>
            <a:endParaRPr lang="zh-CN" altLang="en-US" sz="2400" b="1" dirty="0"/>
          </a:p>
        </p:txBody>
      </p:sp>
      <p:sp>
        <p:nvSpPr>
          <p:cNvPr id="3" name="矩形 2"/>
          <p:cNvSpPr/>
          <p:nvPr/>
        </p:nvSpPr>
        <p:spPr>
          <a:xfrm>
            <a:off x="4114800" y="3453776"/>
            <a:ext cx="214513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int Fibo(int n)</a:t>
            </a:r>
            <a:endParaRPr lang="zh-CN" altLang="en-US" sz="2400" b="1" dirty="0"/>
          </a:p>
        </p:txBody>
      </p:sp>
      <p:sp>
        <p:nvSpPr>
          <p:cNvPr id="18" name="文本框 17"/>
          <p:cNvSpPr txBox="1"/>
          <p:nvPr/>
        </p:nvSpPr>
        <p:spPr>
          <a:xfrm>
            <a:off x="384100" y="4002145"/>
            <a:ext cx="23503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400" b="1" dirty="0"/>
              <a:t>递归算法关键：</a:t>
            </a:r>
            <a:endParaRPr lang="zh-CN" altLang="en-US" sz="2400" b="1" dirty="0"/>
          </a:p>
        </p:txBody>
      </p:sp>
      <p:sp>
        <p:nvSpPr>
          <p:cNvPr id="19" name="矩形 18"/>
          <p:cNvSpPr/>
          <p:nvPr/>
        </p:nvSpPr>
        <p:spPr>
          <a:xfrm>
            <a:off x="3328077" y="5609022"/>
            <a:ext cx="38667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Fibo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(1) =1;    </a:t>
            </a:r>
            <a:r>
              <a:rPr kumimoji="1" lang="en-US" altLang="zh-CN" sz="2400" b="1" dirty="0" err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Fibo</a:t>
            </a:r>
            <a:r>
              <a:rPr kumimoji="1" lang="en-US" altLang="zh-CN" sz="2400" b="1" dirty="0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rPr>
              <a:t>(2)=1 </a:t>
            </a:r>
            <a:endParaRPr kumimoji="1" lang="zh-CN" altLang="en-US" sz="2400" b="1" dirty="0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2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3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  <p:bldP spid="6" grpId="0"/>
      <p:bldP spid="7" grpId="0"/>
      <p:bldP spid="8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3" grpId="0"/>
      <p:bldP spid="18" grpId="0"/>
      <p:bldP spid="19" grpId="0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ChangeArrowheads="1"/>
          </p:cNvSpPr>
          <p:nvPr/>
        </p:nvSpPr>
        <p:spPr bwMode="auto">
          <a:xfrm>
            <a:off x="611188" y="188913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3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、结构体变量的赋值</a:t>
            </a:r>
            <a:endParaRPr kumimoji="1" lang="zh-CN" altLang="en-US" sz="2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</a:endParaRPr>
          </a:p>
        </p:txBody>
      </p:sp>
      <p:sp>
        <p:nvSpPr>
          <p:cNvPr id="33795" name="Rectangle 3"/>
          <p:cNvSpPr>
            <a:spLocks noChangeArrowheads="1"/>
          </p:cNvSpPr>
          <p:nvPr/>
        </p:nvSpPr>
        <p:spPr bwMode="auto">
          <a:xfrm>
            <a:off x="1042988" y="650875"/>
            <a:ext cx="3567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4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结构体变量初始化赋值</a:t>
            </a:r>
            <a:endParaRPr kumimoji="1" lang="zh-CN" altLang="en-US" sz="2400" b="1"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3796" name="Rectangle 4"/>
          <p:cNvSpPr>
            <a:spLocks noChangeArrowheads="1"/>
          </p:cNvSpPr>
          <p:nvPr/>
        </p:nvSpPr>
        <p:spPr bwMode="auto">
          <a:xfrm>
            <a:off x="1327150" y="1060450"/>
            <a:ext cx="756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定义结构体类型的同时，定义结构体变量并赋初值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33797" name="Group 5"/>
          <p:cNvGrpSpPr/>
          <p:nvPr/>
        </p:nvGrpSpPr>
        <p:grpSpPr bwMode="auto">
          <a:xfrm>
            <a:off x="1822450" y="1611313"/>
            <a:ext cx="6624638" cy="1457325"/>
            <a:chOff x="748" y="1015"/>
            <a:chExt cx="4173" cy="918"/>
          </a:xfrm>
        </p:grpSpPr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748" y="1015"/>
              <a:ext cx="4173" cy="918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72549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0000FF"/>
              </a:solidFill>
              <a:miter lim="800000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struct 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[</a:t>
              </a: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结构体类型名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]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{                                                 </a:t>
              </a:r>
              <a:r>
                <a:rPr kumimoji="1" lang="zh-CN" altLang="en-US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初值表</a:t>
              </a:r>
              <a:endParaRPr kumimoji="1" lang="zh-CN" alt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 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… … 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} </a:t>
              </a:r>
              <a:r>
                <a:rPr kumimoji="1" lang="zh-CN" altLang="en-US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变量名 </a:t>
              </a: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= {</a:t>
              </a:r>
              <a:r>
                <a:rPr kumimoji="1" lang="zh-CN" altLang="en-US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成员</a:t>
              </a: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的值，成员</a:t>
              </a: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2</a:t>
              </a:r>
              <a:r>
                <a:rPr kumimoji="1" lang="zh-CN" altLang="en-US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的值， </a:t>
              </a: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…</a:t>
              </a:r>
              <a:r>
                <a:rPr kumimoji="1" lang="zh-CN" altLang="en-US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， 成员</a:t>
              </a: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n</a:t>
              </a:r>
              <a:r>
                <a:rPr kumimoji="1" lang="zh-CN" altLang="en-US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的值</a:t>
              </a: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}</a:t>
              </a:r>
              <a:r>
                <a:rPr kumimoji="1" lang="zh-CN" altLang="en-US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；</a:t>
              </a:r>
              <a:endParaRPr kumimoji="1" lang="zh-CN" alt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23563" name="AutoShape 7"/>
            <p:cNvSpPr/>
            <p:nvPr/>
          </p:nvSpPr>
          <p:spPr bwMode="auto">
            <a:xfrm rot="-5400000">
              <a:off x="3009" y="126"/>
              <a:ext cx="150" cy="2858"/>
            </a:xfrm>
            <a:prstGeom prst="rightBrace">
              <a:avLst>
                <a:gd name="adj1" fmla="val 158778"/>
                <a:gd name="adj2" fmla="val 50000"/>
              </a:avLst>
            </a:prstGeom>
            <a:noFill/>
            <a:ln w="25400">
              <a:solidFill>
                <a:srgbClr val="99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3800" name="Rectangle 8" descr="信纸"/>
          <p:cNvSpPr>
            <a:spLocks noChangeArrowheads="1"/>
          </p:cNvSpPr>
          <p:nvPr/>
        </p:nvSpPr>
        <p:spPr bwMode="auto">
          <a:xfrm>
            <a:off x="1441450" y="3357563"/>
            <a:ext cx="3240088" cy="13493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Date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year, month, day;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birthday = {1986, 12, 10};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1" name="Rectangle 9" descr="信纸"/>
          <p:cNvSpPr>
            <a:spLocks noChangeArrowheads="1"/>
          </p:cNvSpPr>
          <p:nvPr/>
        </p:nvSpPr>
        <p:spPr bwMode="auto">
          <a:xfrm>
            <a:off x="5330825" y="3370263"/>
            <a:ext cx="3240088" cy="13493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int year, month, day;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} 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birthday = {1986, 12, 10};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 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3802" name="Text Box 10"/>
          <p:cNvSpPr txBox="1">
            <a:spLocks noChangeArrowheads="1"/>
          </p:cNvSpPr>
          <p:nvPr/>
        </p:nvSpPr>
        <p:spPr bwMode="auto">
          <a:xfrm>
            <a:off x="4749800" y="3751263"/>
            <a:ext cx="5048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或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3803" name="Rectangle 11" descr="信纸"/>
          <p:cNvSpPr>
            <a:spLocks noChangeArrowheads="1"/>
          </p:cNvSpPr>
          <p:nvPr/>
        </p:nvSpPr>
        <p:spPr bwMode="auto">
          <a:xfrm>
            <a:off x="1676400" y="3352800"/>
            <a:ext cx="7127875" cy="2933700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struct  Student_Info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char        no[9];       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学号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char        name[20];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姓名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char        sex;          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性别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unsigned int  age;  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年龄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unsigned int  classno;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班级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float        grade;           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//</a:t>
            </a:r>
            <a:r>
              <a: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成绩</a:t>
            </a:r>
            <a:endParaRPr kumimoji="1" lang="zh-CN" altLang="en-US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 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student = 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{"20020306", "ZhangMing", 'M', 18, 1, 90};</a:t>
            </a: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379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37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7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37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38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38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  <p:par>
                                <p:cTn id="30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2" dur="500"/>
                                        <p:tgtEl>
                                          <p:spTgt spid="338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38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795" grpId="0"/>
      <p:bldP spid="33796" grpId="0"/>
      <p:bldP spid="33800" grpId="0" animBg="1"/>
      <p:bldP spid="33801" grpId="0" animBg="1"/>
      <p:bldP spid="33802" grpId="0"/>
      <p:bldP spid="33803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ChangeArrowheads="1"/>
          </p:cNvSpPr>
          <p:nvPr/>
        </p:nvSpPr>
        <p:spPr bwMode="auto">
          <a:xfrm>
            <a:off x="611188" y="188913"/>
            <a:ext cx="30956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3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、结构体变量的赋值</a:t>
            </a:r>
            <a:endParaRPr kumimoji="1" lang="zh-CN" altLang="en-US" sz="2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</a:endParaRPr>
          </a:p>
        </p:txBody>
      </p:sp>
      <p:sp>
        <p:nvSpPr>
          <p:cNvPr id="31747" name="Rectangle 3"/>
          <p:cNvSpPr>
            <a:spLocks noChangeArrowheads="1"/>
          </p:cNvSpPr>
          <p:nvPr/>
        </p:nvSpPr>
        <p:spPr bwMode="auto">
          <a:xfrm>
            <a:off x="1042988" y="650875"/>
            <a:ext cx="35671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4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结构体变量初始化赋值</a:t>
            </a:r>
            <a:endParaRPr kumimoji="1" lang="zh-CN" altLang="en-US" sz="2400" b="1"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1748" name="Rectangle 4"/>
          <p:cNvSpPr>
            <a:spLocks noChangeArrowheads="1"/>
          </p:cNvSpPr>
          <p:nvPr/>
        </p:nvSpPr>
        <p:spPr bwMode="auto">
          <a:xfrm>
            <a:off x="1327150" y="1060450"/>
            <a:ext cx="75660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l"/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隶书" panose="02010509060101010101" pitchFamily="49" charset="-122"/>
              </a:rPr>
              <a:t>先定义结构体类型，再定义结构体变量时赋初值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grpSp>
        <p:nvGrpSpPr>
          <p:cNvPr id="31749" name="Group 5"/>
          <p:cNvGrpSpPr/>
          <p:nvPr/>
        </p:nvGrpSpPr>
        <p:grpSpPr bwMode="auto">
          <a:xfrm>
            <a:off x="1187450" y="1611313"/>
            <a:ext cx="7345363" cy="1096962"/>
            <a:chOff x="748" y="1015"/>
            <a:chExt cx="4627" cy="691"/>
          </a:xfrm>
        </p:grpSpPr>
        <p:sp>
          <p:nvSpPr>
            <p:cNvPr id="31750" name="Text Box 6"/>
            <p:cNvSpPr txBox="1">
              <a:spLocks noChangeArrowheads="1"/>
            </p:cNvSpPr>
            <p:nvPr/>
          </p:nvSpPr>
          <p:spPr bwMode="auto">
            <a:xfrm>
              <a:off x="748" y="1015"/>
              <a:ext cx="4627" cy="691"/>
            </a:xfrm>
            <a:prstGeom prst="rect">
              <a:avLst/>
            </a:prstGeom>
            <a:gradFill rotWithShape="1">
              <a:gsLst>
                <a:gs pos="0">
                  <a:srgbClr val="FFFF99"/>
                </a:gs>
                <a:gs pos="100000">
                  <a:srgbClr val="FFFF99">
                    <a:gamma/>
                    <a:shade val="72549"/>
                    <a:invGamma/>
                  </a:srgbClr>
                </a:gs>
              </a:gsLst>
              <a:lin ang="5400000" scaled="1"/>
            </a:gradFill>
            <a:ln w="38100">
              <a:solidFill>
                <a:srgbClr val="0000FF"/>
              </a:solidFill>
              <a:miter lim="800000"/>
            </a:ln>
            <a:effectLst>
              <a:outerShdw dist="107763" dir="2700000" algn="ctr" rotWithShape="0">
                <a:srgbClr val="808080">
                  <a:alpha val="50000"/>
                </a:srgb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struct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</a:t>
              </a: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结构体类型名                                       </a:t>
              </a:r>
              <a:r>
                <a:rPr kumimoji="1" lang="zh-CN" altLang="en-US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初值表</a:t>
              </a:r>
              <a:endParaRPr kumimoji="1" lang="zh-CN" alt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{  … … }</a:t>
              </a: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；</a:t>
              </a:r>
              <a:endPara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struct  </a:t>
              </a:r>
              <a:r>
                <a:rPr kumimoji="1" lang="zh-CN" altLang="en-US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结构体类型名  变量名 </a:t>
              </a: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= {</a:t>
              </a:r>
              <a:r>
                <a:rPr kumimoji="1" lang="zh-CN" altLang="en-US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成员</a:t>
              </a: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1</a:t>
              </a:r>
              <a:r>
                <a:rPr kumimoji="1" lang="zh-CN" altLang="en-US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的值， </a:t>
              </a: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…</a:t>
              </a:r>
              <a:r>
                <a:rPr kumimoji="1" lang="zh-CN" altLang="en-US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， 成员</a:t>
              </a: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n</a:t>
              </a:r>
              <a:r>
                <a:rPr kumimoji="1" lang="zh-CN" altLang="en-US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的值</a:t>
              </a:r>
              <a:r>
                <a:rPr kumimoji="1" lang="en-US" altLang="zh-CN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}</a:t>
              </a:r>
              <a:r>
                <a:rPr kumimoji="1" lang="zh-CN" altLang="en-US" sz="2000" b="1">
                  <a:solidFill>
                    <a:srgbClr val="CC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；</a:t>
              </a:r>
              <a:r>
                <a:rPr kumimoji="1" lang="zh-CN" altLang="en-US" sz="2000">
                  <a:solidFill>
                    <a:srgbClr val="000000"/>
                  </a:solidFill>
                  <a:latin typeface="Times New Roman" panose="02020603050405020304" pitchFamily="18" charset="0"/>
                </a:rPr>
                <a:t> </a:t>
              </a:r>
              <a:endParaRPr kumimoji="1" lang="zh-CN" altLang="en-US" sz="2000">
                <a:solidFill>
                  <a:srgbClr val="000000"/>
                </a:solidFill>
                <a:latin typeface="Times New Roman" panose="02020603050405020304" pitchFamily="18" charset="0"/>
              </a:endParaRPr>
            </a:p>
          </p:txBody>
        </p:sp>
        <p:sp>
          <p:nvSpPr>
            <p:cNvPr id="25633" name="AutoShape 7"/>
            <p:cNvSpPr/>
            <p:nvPr/>
          </p:nvSpPr>
          <p:spPr bwMode="auto">
            <a:xfrm rot="-5400000">
              <a:off x="3969" y="391"/>
              <a:ext cx="181" cy="1905"/>
            </a:xfrm>
            <a:prstGeom prst="rightBrace">
              <a:avLst>
                <a:gd name="adj1" fmla="val 87707"/>
                <a:gd name="adj2" fmla="val 50000"/>
              </a:avLst>
            </a:prstGeom>
            <a:noFill/>
            <a:ln w="25400">
              <a:solidFill>
                <a:srgbClr val="990000"/>
              </a:solidFill>
              <a:round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</p:grpSp>
      <p:sp>
        <p:nvSpPr>
          <p:cNvPr id="31752" name="Rectangle 8"/>
          <p:cNvSpPr>
            <a:spLocks noChangeArrowheads="1"/>
          </p:cNvSpPr>
          <p:nvPr/>
        </p:nvSpPr>
        <p:spPr bwMode="auto">
          <a:xfrm>
            <a:off x="742950" y="2860675"/>
            <a:ext cx="8208963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注意：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{ }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中间的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数据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顺序必须与结构体成员的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定义顺序一致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。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31753" name="Rectangle 9"/>
          <p:cNvSpPr>
            <a:spLocks noChangeArrowheads="1"/>
          </p:cNvSpPr>
          <p:nvPr/>
        </p:nvSpPr>
        <p:spPr bwMode="auto">
          <a:xfrm>
            <a:off x="641350" y="3776663"/>
            <a:ext cx="8323263" cy="425450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Student_Info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stu = {"20020306", "ZhangMing",  'M',  18,         1,        90};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754" name="Group 10"/>
          <p:cNvGrpSpPr/>
          <p:nvPr/>
        </p:nvGrpSpPr>
        <p:grpSpPr bwMode="auto">
          <a:xfrm>
            <a:off x="3660775" y="4137025"/>
            <a:ext cx="649288" cy="803275"/>
            <a:chOff x="2554" y="2614"/>
            <a:chExt cx="409" cy="506"/>
          </a:xfrm>
        </p:grpSpPr>
        <p:sp>
          <p:nvSpPr>
            <p:cNvPr id="25630" name="Line 11"/>
            <p:cNvSpPr>
              <a:spLocks noChangeShapeType="1"/>
            </p:cNvSpPr>
            <p:nvPr/>
          </p:nvSpPr>
          <p:spPr bwMode="auto">
            <a:xfrm>
              <a:off x="2699" y="2614"/>
              <a:ext cx="0" cy="317"/>
            </a:xfrm>
            <a:prstGeom prst="line">
              <a:avLst/>
            </a:prstGeom>
            <a:noFill/>
            <a:ln w="25400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56" name="Text Box 12"/>
            <p:cNvSpPr txBox="1">
              <a:spLocks noChangeArrowheads="1"/>
            </p:cNvSpPr>
            <p:nvPr/>
          </p:nvSpPr>
          <p:spPr bwMode="auto">
            <a:xfrm>
              <a:off x="2554" y="2870"/>
              <a:ext cx="409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no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757" name="Group 13"/>
          <p:cNvGrpSpPr/>
          <p:nvPr/>
        </p:nvGrpSpPr>
        <p:grpSpPr bwMode="auto">
          <a:xfrm>
            <a:off x="4949825" y="4144963"/>
            <a:ext cx="863600" cy="795337"/>
            <a:chOff x="3470" y="2611"/>
            <a:chExt cx="544" cy="501"/>
          </a:xfrm>
        </p:grpSpPr>
        <p:sp>
          <p:nvSpPr>
            <p:cNvPr id="25628" name="Line 14"/>
            <p:cNvSpPr>
              <a:spLocks noChangeShapeType="1"/>
            </p:cNvSpPr>
            <p:nvPr/>
          </p:nvSpPr>
          <p:spPr bwMode="auto">
            <a:xfrm>
              <a:off x="3672" y="2611"/>
              <a:ext cx="0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59" name="Text Box 15"/>
            <p:cNvSpPr txBox="1">
              <a:spLocks noChangeArrowheads="1"/>
            </p:cNvSpPr>
            <p:nvPr/>
          </p:nvSpPr>
          <p:spPr bwMode="auto">
            <a:xfrm>
              <a:off x="3470" y="2862"/>
              <a:ext cx="544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name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760" name="Group 16"/>
          <p:cNvGrpSpPr/>
          <p:nvPr/>
        </p:nvGrpSpPr>
        <p:grpSpPr bwMode="auto">
          <a:xfrm>
            <a:off x="6118225" y="4124325"/>
            <a:ext cx="647700" cy="781050"/>
            <a:chOff x="4262" y="2598"/>
            <a:chExt cx="408" cy="492"/>
          </a:xfrm>
        </p:grpSpPr>
        <p:sp>
          <p:nvSpPr>
            <p:cNvPr id="25626" name="Line 17"/>
            <p:cNvSpPr>
              <a:spLocks noChangeShapeType="1"/>
            </p:cNvSpPr>
            <p:nvPr/>
          </p:nvSpPr>
          <p:spPr bwMode="auto">
            <a:xfrm>
              <a:off x="4414" y="2598"/>
              <a:ext cx="0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62" name="Text Box 18"/>
            <p:cNvSpPr txBox="1">
              <a:spLocks noChangeArrowheads="1"/>
            </p:cNvSpPr>
            <p:nvPr/>
          </p:nvSpPr>
          <p:spPr bwMode="auto">
            <a:xfrm>
              <a:off x="4262" y="2840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sex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763" name="Group 19"/>
          <p:cNvGrpSpPr/>
          <p:nvPr/>
        </p:nvGrpSpPr>
        <p:grpSpPr bwMode="auto">
          <a:xfrm>
            <a:off x="6588125" y="4137025"/>
            <a:ext cx="647700" cy="768350"/>
            <a:chOff x="4606" y="2606"/>
            <a:chExt cx="408" cy="484"/>
          </a:xfrm>
        </p:grpSpPr>
        <p:sp>
          <p:nvSpPr>
            <p:cNvPr id="25624" name="Line 20"/>
            <p:cNvSpPr>
              <a:spLocks noChangeShapeType="1"/>
            </p:cNvSpPr>
            <p:nvPr/>
          </p:nvSpPr>
          <p:spPr bwMode="auto">
            <a:xfrm>
              <a:off x="4758" y="2606"/>
              <a:ext cx="0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65" name="Text Box 21"/>
            <p:cNvSpPr txBox="1">
              <a:spLocks noChangeArrowheads="1"/>
            </p:cNvSpPr>
            <p:nvPr/>
          </p:nvSpPr>
          <p:spPr bwMode="auto">
            <a:xfrm>
              <a:off x="4606" y="2840"/>
              <a:ext cx="408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age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766" name="Group 22"/>
          <p:cNvGrpSpPr/>
          <p:nvPr/>
        </p:nvGrpSpPr>
        <p:grpSpPr bwMode="auto">
          <a:xfrm>
            <a:off x="7096125" y="4124325"/>
            <a:ext cx="1017588" cy="781050"/>
            <a:chOff x="4734" y="2614"/>
            <a:chExt cx="641" cy="492"/>
          </a:xfrm>
        </p:grpSpPr>
        <p:sp>
          <p:nvSpPr>
            <p:cNvPr id="25622" name="Line 23"/>
            <p:cNvSpPr>
              <a:spLocks noChangeShapeType="1"/>
            </p:cNvSpPr>
            <p:nvPr/>
          </p:nvSpPr>
          <p:spPr bwMode="auto">
            <a:xfrm>
              <a:off x="5014" y="2614"/>
              <a:ext cx="0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68" name="Text Box 24"/>
            <p:cNvSpPr txBox="1">
              <a:spLocks noChangeArrowheads="1"/>
            </p:cNvSpPr>
            <p:nvPr/>
          </p:nvSpPr>
          <p:spPr bwMode="auto">
            <a:xfrm>
              <a:off x="4734" y="2856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classno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grpSp>
        <p:nvGrpSpPr>
          <p:cNvPr id="31769" name="Group 25"/>
          <p:cNvGrpSpPr/>
          <p:nvPr/>
        </p:nvGrpSpPr>
        <p:grpSpPr bwMode="auto">
          <a:xfrm>
            <a:off x="7969250" y="4124325"/>
            <a:ext cx="1017588" cy="782638"/>
            <a:chOff x="5020" y="2598"/>
            <a:chExt cx="641" cy="493"/>
          </a:xfrm>
        </p:grpSpPr>
        <p:sp>
          <p:nvSpPr>
            <p:cNvPr id="25620" name="Line 26"/>
            <p:cNvSpPr>
              <a:spLocks noChangeShapeType="1"/>
            </p:cNvSpPr>
            <p:nvPr/>
          </p:nvSpPr>
          <p:spPr bwMode="auto">
            <a:xfrm>
              <a:off x="5198" y="2598"/>
              <a:ext cx="0" cy="317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tailEnd type="stealth" w="lg" len="lg"/>
            </a:ln>
            <a:effectLst>
              <a:outerShdw dist="35921" dir="2700000" algn="ctr" rotWithShape="0">
                <a:schemeClr val="bg2"/>
              </a:outerShdw>
            </a:effectLst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zh-CN" altLang="en-US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1771" name="Text Box 27"/>
            <p:cNvSpPr txBox="1">
              <a:spLocks noChangeArrowheads="1"/>
            </p:cNvSpPr>
            <p:nvPr/>
          </p:nvSpPr>
          <p:spPr bwMode="auto">
            <a:xfrm>
              <a:off x="5020" y="2841"/>
              <a:ext cx="64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fontAlgn="base">
                <a:spcBef>
                  <a:spcPct val="5000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C0C0C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grade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31772" name="Text Box 28"/>
          <p:cNvSpPr txBox="1">
            <a:spLocks noChangeArrowheads="1"/>
          </p:cNvSpPr>
          <p:nvPr/>
        </p:nvSpPr>
        <p:spPr bwMode="auto">
          <a:xfrm>
            <a:off x="323850" y="3860800"/>
            <a:ext cx="936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zh-CN" sz="4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√</a:t>
            </a:r>
            <a:endParaRPr kumimoji="1" lang="en-US" altLang="zh-CN" sz="40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73" name="Rectangle 29"/>
          <p:cNvSpPr>
            <a:spLocks noChangeArrowheads="1"/>
          </p:cNvSpPr>
          <p:nvPr/>
        </p:nvSpPr>
        <p:spPr bwMode="auto">
          <a:xfrm>
            <a:off x="1116013" y="5013325"/>
            <a:ext cx="7200900" cy="395288"/>
          </a:xfrm>
          <a:prstGeom prst="rect">
            <a:avLst/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28575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b="1">
                <a:solidFill>
                  <a:srgbClr val="99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 Student_Info</a:t>
            </a:r>
            <a:r>
              <a:rPr kumimoji="1" lang="en-US" altLang="zh-CN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stu = {18, "ZhangMing", 'M', "20020306", 1, 90};</a:t>
            </a:r>
            <a:r>
              <a: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1774" name="Text Box 30"/>
          <p:cNvSpPr txBox="1">
            <a:spLocks noChangeArrowheads="1"/>
          </p:cNvSpPr>
          <p:nvPr/>
        </p:nvSpPr>
        <p:spPr bwMode="auto">
          <a:xfrm>
            <a:off x="450850" y="4868863"/>
            <a:ext cx="936625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50000"/>
              </a:spcBef>
              <a:spcAft>
                <a:spcPct val="0"/>
              </a:spcAft>
              <a:defRPr/>
            </a:pPr>
            <a:r>
              <a:rPr kumimoji="1" lang="en-US" altLang="en-US" sz="4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×</a:t>
            </a:r>
            <a:endParaRPr kumimoji="1" lang="en-US" altLang="zh-CN" sz="4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31775" name="Group 31"/>
          <p:cNvGrpSpPr/>
          <p:nvPr/>
        </p:nvGrpSpPr>
        <p:grpSpPr bwMode="auto">
          <a:xfrm>
            <a:off x="747713" y="1600200"/>
            <a:ext cx="8396287" cy="4792663"/>
            <a:chOff x="431" y="1127"/>
            <a:chExt cx="5289" cy="3019"/>
          </a:xfrm>
        </p:grpSpPr>
        <p:sp>
          <p:nvSpPr>
            <p:cNvPr id="31776" name="Rectangle 32" descr="信纸"/>
            <p:cNvSpPr>
              <a:spLocks noChangeArrowheads="1"/>
            </p:cNvSpPr>
            <p:nvPr/>
          </p:nvSpPr>
          <p:spPr bwMode="auto">
            <a:xfrm>
              <a:off x="431" y="1127"/>
              <a:ext cx="2347" cy="2962"/>
            </a:xfrm>
            <a:prstGeom prst="rect">
              <a:avLst/>
            </a:prstGeom>
            <a:blipFill dpi="0" rotWithShape="1">
              <a:blip r:embed="rId1"/>
              <a:srcRect/>
              <a:tile tx="0" ty="0" sx="100000" sy="100000" flip="none" algn="tl"/>
            </a:blipFill>
            <a:ln w="38100">
              <a:solidFill>
                <a:srgbClr val="008000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struct Date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{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int year;      </a:t>
              </a: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//</a:t>
              </a:r>
              <a:r>
                <a:rPr kumimoji="1" lang="zh-CN" altLang="en-US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年</a:t>
              </a:r>
              <a:endPara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int month;  </a:t>
              </a: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//</a:t>
              </a:r>
              <a:r>
                <a:rPr kumimoji="1" lang="zh-CN" altLang="en-US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月</a:t>
              </a:r>
              <a:endPara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int day;       </a:t>
              </a: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//</a:t>
              </a:r>
              <a:r>
                <a:rPr kumimoji="1" lang="zh-CN" altLang="en-US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日</a:t>
              </a:r>
              <a:endPara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};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struct  Stu_Info</a:t>
              </a:r>
              <a:endPara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{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char        no[9];               </a:t>
              </a: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//</a:t>
              </a:r>
              <a:r>
                <a:rPr kumimoji="1" lang="zh-CN" altLang="en-US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学号</a:t>
              </a:r>
              <a:endPara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char        name[20];        </a:t>
              </a: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//</a:t>
              </a:r>
              <a:r>
                <a:rPr kumimoji="1" lang="zh-CN" altLang="en-US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姓名</a:t>
              </a:r>
              <a:endPara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char        sex;                  </a:t>
              </a: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//</a:t>
              </a:r>
              <a:r>
                <a:rPr kumimoji="1" lang="zh-CN" altLang="en-US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性别</a:t>
              </a:r>
              <a:endPara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struct Date</a:t>
              </a:r>
              <a:r>
                <a:rPr kumimoji="1" lang="en-US" altLang="zh-CN" sz="2000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   birthday;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 </a:t>
              </a: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//</a:t>
              </a:r>
              <a:r>
                <a:rPr kumimoji="1" lang="zh-CN" altLang="en-US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生日 </a:t>
              </a:r>
              <a:endPara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unsigned int  classno;    </a:t>
              </a: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//</a:t>
              </a:r>
              <a:r>
                <a:rPr kumimoji="1" lang="zh-CN" altLang="en-US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班级</a:t>
              </a:r>
              <a:endPara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  </a:t>
              </a: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float        grade;             </a:t>
              </a:r>
              <a:r>
                <a:rPr kumimoji="1" lang="en-US" altLang="zh-CN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//</a:t>
              </a:r>
              <a:r>
                <a:rPr kumimoji="1" lang="zh-CN" altLang="en-US" sz="2000" b="1">
                  <a:solidFill>
                    <a:srgbClr val="333399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</a:rPr>
                <a:t>成绩</a:t>
              </a:r>
              <a:endParaRPr kumimoji="1" lang="zh-CN" altLang="en-US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endParaRPr>
            </a:p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</a:rPr>
                <a:t>};</a:t>
              </a:r>
              <a:endPara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endParaRPr>
            </a:p>
          </p:txBody>
        </p:sp>
        <p:sp>
          <p:nvSpPr>
            <p:cNvPr id="31777" name="Rectangle 33"/>
            <p:cNvSpPr>
              <a:spLocks noChangeArrowheads="1"/>
            </p:cNvSpPr>
            <p:nvPr/>
          </p:nvSpPr>
          <p:spPr bwMode="auto">
            <a:xfrm>
              <a:off x="844" y="3897"/>
              <a:ext cx="4876" cy="249"/>
            </a:xfrm>
            <a:prstGeom prst="rect">
              <a:avLst/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28575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 anchor="ctr">
              <a:spAutoFit/>
            </a:bodyPr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en-US" altLang="zh-CN" b="1">
                  <a:solidFill>
                    <a:srgbClr val="990000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struct  Stu_Info</a:t>
              </a:r>
              <a:r>
                <a:rPr kumimoji="1" lang="en-US" altLang="zh-CN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 stu = {"20020306", "ZhangMing", 'M', </a:t>
              </a:r>
              <a:r>
                <a:rPr kumimoji="1" lang="en-US" altLang="zh-CN" b="1">
                  <a:solidFill>
                    <a:srgbClr val="FF0066"/>
                  </a:solidFill>
                  <a:effectLst>
                    <a:outerShdw blurRad="38100" dist="38100" dir="2700000" algn="tl">
                      <a:srgbClr val="000000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{1986, 12, 10},</a:t>
              </a:r>
              <a:r>
                <a:rPr kumimoji="1" lang="en-US" altLang="zh-CN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Times New Roman" panose="02020603050405020304" pitchFamily="18" charset="0"/>
                  <a:ea typeface="宋体" panose="02010600030101010101" pitchFamily="2" charset="-122"/>
                </a:rPr>
                <a:t> 1, 90};</a:t>
              </a:r>
              <a:r>
                <a:rPr kumimoji="1" lang="en-US" altLang="zh-CN">
                  <a:solidFill>
                    <a:srgbClr val="00000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endParaRPr kumimoji="1" lang="en-US" altLang="zh-CN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17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3175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317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3177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317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3175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3176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500"/>
                            </p:stCondLst>
                            <p:childTnLst>
                              <p:par>
                                <p:cTn id="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317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0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31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2500"/>
                            </p:stCondLst>
                            <p:childTnLst>
                              <p:par>
                                <p:cTn id="5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9" dur="500"/>
                                        <p:tgtEl>
                                          <p:spTgt spid="3176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4" dur="500"/>
                                        <p:tgtEl>
                                          <p:spTgt spid="3177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9" dur="500"/>
                                        <p:tgtEl>
                                          <p:spTgt spid="3177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4" dur="500"/>
                                        <p:tgtEl>
                                          <p:spTgt spid="317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747" grpId="0"/>
      <p:bldP spid="31748" grpId="0"/>
      <p:bldP spid="31752" grpId="0"/>
      <p:bldP spid="31753" grpId="0" animBg="1"/>
      <p:bldP spid="31772" grpId="0"/>
      <p:bldP spid="31773" grpId="0" animBg="1"/>
      <p:bldP spid="31774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 descr="信纸"/>
          <p:cNvSpPr>
            <a:spLocks noChangeArrowheads="1"/>
          </p:cNvSpPr>
          <p:nvPr/>
        </p:nvSpPr>
        <p:spPr bwMode="auto">
          <a:xfrm>
            <a:off x="5364163" y="4051300"/>
            <a:ext cx="3455987" cy="19589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strcpy (stu1.no, stu.no); 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strcpy (stu1.name, stu.name);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stu1.sex = stu.sex;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stu1.age = stu.age;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stu1.classno = stu.classno;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stu1.grade = stu.grade</a:t>
            </a:r>
            <a:r>
              <a:rPr kumimoji="1" lang="en-US" altLang="zh-CN" sz="20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;</a:t>
            </a:r>
            <a:endParaRPr kumimoji="1" lang="en-US" altLang="zh-CN" sz="20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3" name="Rectangle 3" descr="信纸"/>
          <p:cNvSpPr>
            <a:spLocks noChangeArrowheads="1"/>
          </p:cNvSpPr>
          <p:nvPr/>
        </p:nvSpPr>
        <p:spPr bwMode="auto">
          <a:xfrm>
            <a:off x="969963" y="2308225"/>
            <a:ext cx="3905250" cy="34829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 Student_Info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stu;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strcpy (stu.no, "20020306"); 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strcpy (stu.name, "ZhangMing");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stu.sex = 'M';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stu.age = 18;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stu.classno = 1;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stu.grade = 90;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struct  Student_Info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  stu1;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宋体" panose="02010600030101010101" pitchFamily="2" charset="-122"/>
              </a:rPr>
              <a:t>stu1 = stu;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5844" name="Rectangle 4"/>
          <p:cNvSpPr>
            <a:spLocks noChangeArrowheads="1"/>
          </p:cNvSpPr>
          <p:nvPr/>
        </p:nvSpPr>
        <p:spPr bwMode="auto">
          <a:xfrm>
            <a:off x="611188" y="188913"/>
            <a:ext cx="388461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3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、结构体变量的赋值</a:t>
            </a:r>
            <a:endParaRPr kumimoji="1" lang="zh-CN" altLang="en-US" sz="2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</a:endParaRPr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1042988" y="650875"/>
            <a:ext cx="3873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tabLst>
                <a:tab pos="4572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  <a:defRPr/>
            </a:pPr>
            <a:r>
              <a:rPr kumimoji="1" lang="en-US" altLang="zh-CN" sz="24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zh-CN" altLang="en-US" sz="2400" b="1">
                <a:solidFill>
                  <a:srgbClr val="3399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结构体变量在程序中赋值</a:t>
            </a:r>
            <a:endParaRPr kumimoji="1" lang="zh-CN" altLang="en-US" sz="2400" b="1">
              <a:solidFill>
                <a:srgbClr val="339966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1143000" y="1066800"/>
            <a:ext cx="8255000" cy="1187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定义变量时未对其赋初始值，则：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1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、一个一个地对其成员</a:t>
            </a:r>
            <a:r>
              <a:rPr kumimoji="1" lang="zh-CN" altLang="en-US" sz="2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逐一赋值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；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    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2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、</a:t>
            </a:r>
            <a:r>
              <a:rPr kumimoji="1" lang="zh-CN" altLang="en-US" sz="2400" b="1">
                <a:solidFill>
                  <a:srgbClr val="99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用已赋值的同类型的结构体变量对它赋值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 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楷体_GB2312" panose="02010609030101010101" pitchFamily="49" charset="-122"/>
            </a:endParaRPr>
          </a:p>
        </p:txBody>
      </p:sp>
      <p:grpSp>
        <p:nvGrpSpPr>
          <p:cNvPr id="35847" name="Group 7"/>
          <p:cNvGrpSpPr/>
          <p:nvPr/>
        </p:nvGrpSpPr>
        <p:grpSpPr bwMode="auto">
          <a:xfrm>
            <a:off x="1042988" y="2870200"/>
            <a:ext cx="5545137" cy="2016125"/>
            <a:chOff x="657" y="1616"/>
            <a:chExt cx="3493" cy="1270"/>
          </a:xfrm>
        </p:grpSpPr>
        <p:sp>
          <p:nvSpPr>
            <p:cNvPr id="27660" name="Rectangle 8"/>
            <p:cNvSpPr>
              <a:spLocks noChangeArrowheads="1"/>
            </p:cNvSpPr>
            <p:nvPr/>
          </p:nvSpPr>
          <p:spPr bwMode="auto">
            <a:xfrm>
              <a:off x="657" y="1616"/>
              <a:ext cx="2359" cy="1270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849" name="AutoShape 9"/>
            <p:cNvSpPr>
              <a:spLocks noChangeArrowheads="1"/>
            </p:cNvSpPr>
            <p:nvPr/>
          </p:nvSpPr>
          <p:spPr bwMode="auto">
            <a:xfrm>
              <a:off x="3243" y="1752"/>
              <a:ext cx="907" cy="317"/>
            </a:xfrm>
            <a:prstGeom prst="wedgeRoundRectCallout">
              <a:avLst>
                <a:gd name="adj1" fmla="val -113616"/>
                <a:gd name="adj2" fmla="val 200787"/>
                <a:gd name="adj3" fmla="val 1666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anose="02010609030101010101" pitchFamily="49" charset="-122"/>
                </a:rPr>
                <a:t>逐一赋值 </a:t>
              </a:r>
              <a:endPara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endParaRPr>
            </a:p>
          </p:txBody>
        </p:sp>
      </p:grpSp>
      <p:grpSp>
        <p:nvGrpSpPr>
          <p:cNvPr id="35850" name="Group 10"/>
          <p:cNvGrpSpPr/>
          <p:nvPr/>
        </p:nvGrpSpPr>
        <p:grpSpPr bwMode="auto">
          <a:xfrm>
            <a:off x="1047750" y="5462588"/>
            <a:ext cx="4100513" cy="1295400"/>
            <a:chOff x="660" y="3249"/>
            <a:chExt cx="2583" cy="816"/>
          </a:xfrm>
        </p:grpSpPr>
        <p:sp>
          <p:nvSpPr>
            <p:cNvPr id="27658" name="Rectangle 11"/>
            <p:cNvSpPr>
              <a:spLocks noChangeArrowheads="1"/>
            </p:cNvSpPr>
            <p:nvPr/>
          </p:nvSpPr>
          <p:spPr bwMode="auto">
            <a:xfrm>
              <a:off x="660" y="3249"/>
              <a:ext cx="998" cy="1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1pPr>
              <a:lvl2pPr marL="742950" indent="-28575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楷体_GB2312" panose="0201060903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FontTx/>
                <a:buNone/>
              </a:pPr>
              <a:endParaRPr lang="zh-CN" altLang="en-US" sz="1800">
                <a:solidFill>
                  <a:srgbClr val="000000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35852" name="AutoShape 12"/>
            <p:cNvSpPr>
              <a:spLocks noChangeArrowheads="1"/>
            </p:cNvSpPr>
            <p:nvPr/>
          </p:nvSpPr>
          <p:spPr bwMode="auto">
            <a:xfrm>
              <a:off x="1746" y="3612"/>
              <a:ext cx="1497" cy="453"/>
            </a:xfrm>
            <a:prstGeom prst="wedgeRoundRectCallout">
              <a:avLst>
                <a:gd name="adj1" fmla="val -69574"/>
                <a:gd name="adj2" fmla="val -114236"/>
                <a:gd name="adj3" fmla="val 16667"/>
              </a:avLst>
            </a:prstGeom>
            <a:gradFill rotWithShape="1">
              <a:gsLst>
                <a:gs pos="0">
                  <a:srgbClr val="00FFFF"/>
                </a:gs>
                <a:gs pos="100000">
                  <a:schemeClr val="bg1"/>
                </a:gs>
              </a:gsLst>
              <a:lin ang="5400000" scaled="1"/>
            </a:gradFill>
            <a:ln w="19050">
              <a:solidFill>
                <a:srgbClr val="FF00FF"/>
              </a:solidFill>
              <a:miter lim="800000"/>
            </a:ln>
            <a:effectLst>
              <a:outerShdw dist="107763" dir="2700000" algn="ctr" rotWithShape="0">
                <a:schemeClr val="bg2">
                  <a:alpha val="50000"/>
                </a:schemeClr>
              </a:outerShdw>
            </a:effectLst>
          </p:spPr>
          <p:txBody>
            <a:bodyPr/>
            <a:lstStyle/>
            <a:p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r>
                <a:rPr kumimoji="1" lang="zh-CN" altLang="en-US" sz="2000" b="1">
                  <a:solidFill>
                    <a:srgbClr val="000000"/>
                  </a:solidFill>
                  <a:effectLst>
                    <a:outerShdw blurRad="38100" dist="38100" dir="2700000" algn="tl">
                      <a:srgbClr val="FFFFFF"/>
                    </a:outerShdw>
                  </a:effectLst>
                  <a:latin typeface="楷体_GB2312" panose="02010609030101010101" pitchFamily="49" charset="-122"/>
                </a:rPr>
                <a:t>利用已赋值的结构体变量赋值 </a:t>
              </a:r>
              <a:endPara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endParaRPr>
            </a:p>
          </p:txBody>
        </p:sp>
      </p:grpSp>
      <p:sp>
        <p:nvSpPr>
          <p:cNvPr id="35853" name="AutoShape 13"/>
          <p:cNvSpPr>
            <a:spLocks noChangeArrowheads="1"/>
          </p:cNvSpPr>
          <p:nvPr/>
        </p:nvSpPr>
        <p:spPr bwMode="auto">
          <a:xfrm>
            <a:off x="2843213" y="5516563"/>
            <a:ext cx="2470150" cy="217487"/>
          </a:xfrm>
          <a:prstGeom prst="leftRightArrow">
            <a:avLst>
              <a:gd name="adj1" fmla="val 50000"/>
              <a:gd name="adj2" fmla="val 227154"/>
            </a:avLst>
          </a:prstGeom>
          <a:gradFill rotWithShape="1">
            <a:gsLst>
              <a:gs pos="0">
                <a:srgbClr val="00FFFF"/>
              </a:gs>
              <a:gs pos="100000">
                <a:srgbClr val="007676"/>
              </a:gs>
            </a:gsLst>
            <a:lin ang="5400000" scaled="1"/>
          </a:gra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zh-CN" altLang="en-US" sz="1800">
              <a:solidFill>
                <a:srgbClr val="000000"/>
              </a:solidFill>
              <a:ea typeface="宋体" panose="02010600030101010101" pitchFamily="2" charset="-122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584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3584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358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3" dur="500"/>
                                        <p:tgtEl>
                                          <p:spTgt spid="3584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8" dur="500"/>
                                        <p:tgtEl>
                                          <p:spTgt spid="3585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8" presetClass="entr" presetSubtype="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3" dur="500"/>
                                        <p:tgtEl>
                                          <p:spTgt spid="358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4" presetClass="entr" presetSubtype="3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3584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2" grpId="0" animBg="1"/>
      <p:bldP spid="35843" grpId="0" animBg="1"/>
      <p:bldP spid="35845" grpId="0"/>
      <p:bldP spid="35846" grpId="0"/>
      <p:bldP spid="35853" grpId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ChangeArrowheads="1"/>
          </p:cNvSpPr>
          <p:nvPr/>
        </p:nvSpPr>
        <p:spPr bwMode="auto">
          <a:xfrm>
            <a:off x="611188" y="188913"/>
            <a:ext cx="7777162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【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例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】 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计算学生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5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隶书" panose="02010509060101010101" pitchFamily="49" charset="-122"/>
                <a:ea typeface="隶书" panose="02010509060101010101" pitchFamily="49" charset="-122"/>
              </a:rPr>
              <a:t>门课的平均成绩，最高分和最低分。</a:t>
            </a:r>
            <a:endParaRPr kumimoji="1" lang="zh-CN" altLang="en-US" sz="2400" b="1">
              <a:solidFill>
                <a:srgbClr val="CC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隶书" panose="02010509060101010101" pitchFamily="49" charset="-122"/>
              <a:ea typeface="隶书" panose="02010509060101010101" pitchFamily="49" charset="-122"/>
            </a:endParaRPr>
          </a:p>
        </p:txBody>
      </p:sp>
      <p:sp>
        <p:nvSpPr>
          <p:cNvPr id="37891" name="Rectangle 3" descr="信纸"/>
          <p:cNvSpPr>
            <a:spLocks noChangeArrowheads="1"/>
          </p:cNvSpPr>
          <p:nvPr/>
        </p:nvSpPr>
        <p:spPr bwMode="auto">
          <a:xfrm>
            <a:off x="611188" y="836613"/>
            <a:ext cx="5400675" cy="37877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#include &lt;stdio.h&gt;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void main ( )</a:t>
            </a:r>
            <a:endParaRPr kumimoji="1" lang="en-US" altLang="zh-CN" sz="2000" b="1">
              <a:solidFill>
                <a:srgbClr val="CC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r>
              <a:rPr kumimoji="1" lang="en-US" altLang="zh-CN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struct score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{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float grade[5];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float avegrade, maxgrade, mingrade;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};</a:t>
            </a:r>
            <a:endParaRPr kumimoji="1" lang="en-US" altLang="zh-CN" sz="2000" b="1">
              <a:solidFill>
                <a:srgbClr val="FF0000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int i;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struct score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printf ("input the grade of five course:\n");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for (i = 0; i &lt; 5; i++)        </a:t>
            </a:r>
            <a:r>
              <a:rPr kumimoji="1" lang="en-US" altLang="zh-CN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//</a:t>
            </a:r>
            <a:r>
              <a:rPr kumimoji="1" lang="zh-CN" altLang="en-US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输入</a:t>
            </a:r>
            <a:r>
              <a:rPr kumimoji="1" lang="en-US" altLang="zh-CN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5</a:t>
            </a:r>
            <a:r>
              <a:rPr kumimoji="1" lang="zh-CN" altLang="en-US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门课的成绩</a:t>
            </a:r>
            <a:endParaRPr kumimoji="1" lang="zh-CN" altLang="en-US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scanf ("%f",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&amp;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grade[i]);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7892" name="Rectangle 4" descr="信纸"/>
          <p:cNvSpPr>
            <a:spLocks noChangeArrowheads="1"/>
          </p:cNvSpPr>
          <p:nvPr/>
        </p:nvSpPr>
        <p:spPr bwMode="auto">
          <a:xfrm>
            <a:off x="3203575" y="1670050"/>
            <a:ext cx="5689600" cy="50069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>
            <a:lvl1pPr marL="4572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9144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3716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8288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286000" indent="-4572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7432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32004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6576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4114800" indent="-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avegrade = 0;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maxgrade =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grade[0];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mingrade =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grade[0];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for (i = 0; i &lt; 5; i++)   </a:t>
            </a:r>
            <a:r>
              <a:rPr kumimoji="1" lang="en-US" altLang="zh-CN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//</a:t>
            </a:r>
            <a:r>
              <a:rPr kumimoji="1" lang="zh-CN" altLang="en-US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求平均分、最高分、最低分</a:t>
            </a:r>
            <a:endParaRPr kumimoji="1" lang="zh-CN" altLang="en-US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avegrade +=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grade[i];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maxgrade = (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grade[i] &gt;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maxgrade) ?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          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grade[i] :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maxgrade;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mingrade = (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grade[i] &lt;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mingrade) ?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         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grade[i] :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mingrade;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m.avegrade /= 5;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printf ("avegrade = %5.1f  maxgrade = %5.1f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mingrade = %5.1f\n",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              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avegrade,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maxgrade,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m.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mingrade);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37893" name="Rectangle 5"/>
          <p:cNvSpPr>
            <a:spLocks noChangeArrowheads="1"/>
          </p:cNvSpPr>
          <p:nvPr/>
        </p:nvSpPr>
        <p:spPr bwMode="auto">
          <a:xfrm>
            <a:off x="755650" y="5949950"/>
            <a:ext cx="5930900" cy="739775"/>
          </a:xfrm>
          <a:prstGeom prst="rect">
            <a:avLst/>
          </a:prstGeom>
          <a:solidFill>
            <a:srgbClr val="FFFFFF"/>
          </a:solidFill>
          <a:ln w="3810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运行结果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(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设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5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门课的成绩为：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75  80  86  90  68 )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：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avegrade =  79.8  maxgrade =  90.0  mingrade =  68.0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3789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3789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3789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1" grpId="0" animBg="1"/>
      <p:bldP spid="37892" grpId="0" animBg="1"/>
      <p:bldP spid="37893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ChangeArrowheads="1"/>
          </p:cNvSpPr>
          <p:nvPr/>
        </p:nvSpPr>
        <p:spPr bwMode="auto">
          <a:xfrm>
            <a:off x="0" y="0"/>
            <a:ext cx="501173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简化结构体类型名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——</a:t>
            </a:r>
            <a:r>
              <a:rPr kumimoji="1" lang="en-US" altLang="zh-CN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typedef</a:t>
            </a:r>
            <a:r>
              <a:rPr kumimoji="1" lang="zh-CN" altLang="en-US" sz="2400" b="1">
                <a:solidFill>
                  <a:srgbClr val="CC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楷体_GB2312" panose="02010609030101010101" pitchFamily="49" charset="-122"/>
              </a:rPr>
              <a:t>语句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75" name="Rectangle 3"/>
          <p:cNvSpPr>
            <a:spLocks noChangeArrowheads="1"/>
          </p:cNvSpPr>
          <p:nvPr/>
        </p:nvSpPr>
        <p:spPr bwMode="auto">
          <a:xfrm>
            <a:off x="790575" y="685800"/>
            <a:ext cx="83534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        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利用</a:t>
            </a: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typedef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语句为结构体类型</a:t>
            </a:r>
            <a:r>
              <a:rPr kumimoji="1" lang="zh-CN" alt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起别名 </a:t>
            </a:r>
            <a:endParaRPr kumimoji="1" lang="zh-CN" altLang="en-US" sz="2400" b="1">
              <a:solidFill>
                <a:srgbClr val="FF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930275" y="1428750"/>
            <a:ext cx="32940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typedef</a:t>
            </a:r>
            <a:r>
              <a:rPr kumimoji="1" lang="zh-CN" altLang="en-US" sz="2400" b="1">
                <a:solidFill>
                  <a:srgbClr val="0000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anose="02020603050405020304" pitchFamily="18" charset="0"/>
              </a:rPr>
              <a:t>语句的格式为：</a:t>
            </a:r>
            <a:endParaRPr kumimoji="1" lang="zh-CN" altLang="en-US" sz="2400" b="1">
              <a:solidFill>
                <a:srgbClr val="00000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4277" name="Text Box 5"/>
          <p:cNvSpPr txBox="1">
            <a:spLocks noChangeArrowheads="1"/>
          </p:cNvSpPr>
          <p:nvPr/>
        </p:nvSpPr>
        <p:spPr bwMode="auto">
          <a:xfrm>
            <a:off x="1619250" y="1989138"/>
            <a:ext cx="5976938" cy="431800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72549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ctr"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typedef 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类型名    类型名的别名；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</p:txBody>
      </p:sp>
      <p:sp>
        <p:nvSpPr>
          <p:cNvPr id="54278" name="AutoShape 6"/>
          <p:cNvSpPr>
            <a:spLocks noChangeArrowheads="1"/>
          </p:cNvSpPr>
          <p:nvPr/>
        </p:nvSpPr>
        <p:spPr bwMode="auto">
          <a:xfrm>
            <a:off x="2268538" y="2997200"/>
            <a:ext cx="2592387" cy="1079500"/>
          </a:xfrm>
          <a:prstGeom prst="wedgeRoundRectCallout">
            <a:avLst>
              <a:gd name="adj1" fmla="val 16625"/>
              <a:gd name="adj2" fmla="val -114116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必须是已经定义的数据类型名或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C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语言提供的基本类型名</a:t>
            </a:r>
            <a:r>
              <a:rPr kumimoji="1" lang="zh-CN" altLang="en-US" sz="2000">
                <a:solidFill>
                  <a:srgbClr val="000000"/>
                </a:solidFill>
                <a:latin typeface="楷体_GB2312" panose="02010609030101010101" pitchFamily="49" charset="-122"/>
              </a:rPr>
              <a:t> </a:t>
            </a:r>
            <a:endParaRPr kumimoji="1" lang="zh-CN" altLang="en-US" sz="2000">
              <a:solidFill>
                <a:srgbClr val="00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54279" name="AutoShape 7"/>
          <p:cNvSpPr>
            <a:spLocks noChangeArrowheads="1"/>
          </p:cNvSpPr>
          <p:nvPr/>
        </p:nvSpPr>
        <p:spPr bwMode="auto">
          <a:xfrm>
            <a:off x="5076825" y="2982913"/>
            <a:ext cx="2447925" cy="1079500"/>
          </a:xfrm>
          <a:prstGeom prst="wedgeRoundRectCallout">
            <a:avLst>
              <a:gd name="adj1" fmla="val -38329"/>
              <a:gd name="adj2" fmla="val -110296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必须是合法的标识符，通常用</a:t>
            </a:r>
            <a:r>
              <a:rPr kumimoji="1" lang="zh-CN" alt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楷体_GB2312" panose="02010609030101010101" pitchFamily="49" charset="-122"/>
              </a:rPr>
              <a:t>大写字母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来表示 </a:t>
            </a:r>
            <a:endParaRPr kumimoji="1" lang="zh-CN" altLang="en-US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楷体_GB2312" panose="02010609030101010101" pitchFamily="49" charset="-122"/>
            </a:endParaRPr>
          </a:p>
        </p:txBody>
      </p:sp>
      <p:sp>
        <p:nvSpPr>
          <p:cNvPr id="54280" name="AutoShape 8"/>
          <p:cNvSpPr>
            <a:spLocks noChangeArrowheads="1"/>
          </p:cNvSpPr>
          <p:nvPr/>
        </p:nvSpPr>
        <p:spPr bwMode="auto">
          <a:xfrm>
            <a:off x="6084888" y="2997200"/>
            <a:ext cx="2447925" cy="503238"/>
          </a:xfrm>
          <a:prstGeom prst="wedgeRoundRectCallout">
            <a:avLst>
              <a:gd name="adj1" fmla="val -38329"/>
              <a:gd name="adj2" fmla="val -179338"/>
              <a:gd name="adj3" fmla="val 16667"/>
            </a:avLst>
          </a:prstGeom>
          <a:gradFill rotWithShape="1">
            <a:gsLst>
              <a:gs pos="0">
                <a:srgbClr val="00FFFF"/>
              </a:gs>
              <a:gs pos="100000">
                <a:schemeClr val="bg1"/>
              </a:gs>
            </a:gsLst>
            <a:lin ang="5400000" scaled="1"/>
          </a:gradFill>
          <a:ln w="19050">
            <a:solidFill>
              <a:srgbClr val="FF00FF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/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楷体_GB2312" panose="02010609030101010101" pitchFamily="49" charset="-122"/>
              </a:rPr>
              <a:t>必须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以</a:t>
            </a:r>
            <a:r>
              <a:rPr kumimoji="1" lang="zh-CN" altLang="en-US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分号</a:t>
            </a:r>
            <a:r>
              <a:rPr kumimoji="1" lang="zh-CN" altLang="en-US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结尾</a:t>
            </a:r>
            <a:r>
              <a:rPr kumimoji="1" lang="zh-CN" altLang="en-US" sz="2400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endParaRPr kumimoji="1" lang="zh-CN" altLang="en-US" sz="2400">
              <a:solidFill>
                <a:srgbClr val="000000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54281" name="Rectangle 9" descr="信纸"/>
          <p:cNvSpPr>
            <a:spLocks noChangeArrowheads="1"/>
          </p:cNvSpPr>
          <p:nvPr/>
        </p:nvSpPr>
        <p:spPr bwMode="auto">
          <a:xfrm>
            <a:off x="1295400" y="2514600"/>
            <a:ext cx="7056438" cy="3787775"/>
          </a:xfrm>
          <a:prstGeom prst="rect">
            <a:avLst/>
          </a:prstGeom>
          <a:blipFill dpi="0" rotWithShape="1">
            <a:blip r:embed="rId1"/>
            <a:srcRect/>
            <a:tile tx="0" ty="0" sx="100000" sy="100000" flip="none" algn="tl"/>
          </a:blipFill>
          <a:ln w="38100">
            <a:solidFill>
              <a:srgbClr val="008000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typedef 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int 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INTEGER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;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  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typedef 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char *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STRING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struct teacher_info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{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char name[20], char sex, unit[30];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unsigned int age, workyears;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 float salary;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};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typedef  </a:t>
            </a:r>
            <a:r>
              <a:rPr kumimoji="1" lang="en-US" altLang="zh-CN" sz="2000" b="1">
                <a:solidFill>
                  <a:srgbClr val="333399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struct teacher_info</a:t>
            </a:r>
            <a:r>
              <a:rPr kumimoji="1" lang="en-US" altLang="zh-CN" sz="2000" b="1">
                <a:solidFill>
                  <a:srgbClr val="CC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</a:rPr>
              <a:t>  TEACHER;</a:t>
            </a: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 </a:t>
            </a:r>
            <a:endParaRPr kumimoji="1" lang="en-US" altLang="zh-CN" sz="2000" b="1">
              <a:solidFill>
                <a:srgbClr val="000000"/>
              </a:solidFill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INTEGER  a;                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STRING str;                 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kumimoji="1" lang="en-US" altLang="zh-CN" sz="2000" b="1">
                <a:solidFill>
                  <a:srgbClr val="000000"/>
                </a:solidFill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</a:rPr>
              <a:t>TEACHER t;                </a:t>
            </a:r>
            <a:endParaRPr kumimoji="1" lang="en-US" altLang="zh-CN" sz="2000" b="1">
              <a:solidFill>
                <a:srgbClr val="333399"/>
              </a:solidFill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ransition>
    <p:cover/>
    <p:sndAc>
      <p:stSnd>
        <p:snd r:embed="rId2" name="CAMERA.WAV"/>
      </p:stSnd>
    </p:sndAc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5427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5427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5427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2" dur="500"/>
                                        <p:tgtEl>
                                          <p:spTgt spid="5427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7" dur="500"/>
                                        <p:tgtEl>
                                          <p:spTgt spid="5427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32" dur="500"/>
                                        <p:tgtEl>
                                          <p:spTgt spid="5428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laser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7" dur="500"/>
                                        <p:tgtEl>
                                          <p:spTgt spid="5428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275" grpId="0"/>
      <p:bldP spid="54276" grpId="0"/>
      <p:bldP spid="54277" grpId="0" animBg="1"/>
      <p:bldP spid="54278" grpId="0" animBg="1"/>
      <p:bldP spid="54279" grpId="0" animBg="1"/>
      <p:bldP spid="54280" grpId="0" animBg="1"/>
      <p:bldP spid="5428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04800" y="457200"/>
            <a:ext cx="4572000" cy="5355312"/>
          </a:xfrm>
          <a:prstGeom prst="rect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7030A0"/>
                </a:solidFill>
              </a:rPr>
              <a:t>#include&lt;stdio.h&gt;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0070C0"/>
                </a:solidFill>
              </a:rPr>
              <a:t>#include&lt;stdlib.h&gt;</a:t>
            </a:r>
            <a:endParaRPr lang="zh-CN" altLang="en-US" dirty="0">
              <a:solidFill>
                <a:srgbClr val="0070C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int main()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{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	int Fibo(int);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	int n;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	scanf("%d",&amp;n);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	printf("%d",Fibo(n));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	return 0;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}</a:t>
            </a:r>
            <a:endParaRPr lang="zh-CN" altLang="en-US" dirty="0">
              <a:solidFill>
                <a:srgbClr val="7030A0"/>
              </a:solidFill>
            </a:endParaRPr>
          </a:p>
          <a:p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int Fibo(int n)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{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if</a:t>
            </a:r>
            <a:r>
              <a:rPr lang="zh-CN" altLang="en-US" dirty="0">
                <a:solidFill>
                  <a:srgbClr val="7030A0"/>
                </a:solidFill>
              </a:rPr>
              <a:t>(n&lt;=0)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	        {printf("ERROR");</a:t>
            </a:r>
            <a:r>
              <a:rPr lang="zh-CN" altLang="en-US" dirty="0">
                <a:solidFill>
                  <a:srgbClr val="0070C0"/>
                </a:solidFill>
              </a:rPr>
              <a:t>exit(-1)</a:t>
            </a:r>
            <a:r>
              <a:rPr lang="zh-CN" altLang="en-US" dirty="0">
                <a:solidFill>
                  <a:srgbClr val="7030A0"/>
                </a:solidFill>
              </a:rPr>
              <a:t>;}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else if</a:t>
            </a:r>
            <a:r>
              <a:rPr lang="zh-CN" altLang="en-US" dirty="0">
                <a:solidFill>
                  <a:srgbClr val="7030A0"/>
                </a:solidFill>
              </a:rPr>
              <a:t>(n==1) return(1);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else if</a:t>
            </a:r>
            <a:r>
              <a:rPr lang="zh-CN" altLang="en-US" dirty="0">
                <a:solidFill>
                  <a:srgbClr val="7030A0"/>
                </a:solidFill>
              </a:rPr>
              <a:t>(n==2) return(1);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	</a:t>
            </a:r>
            <a:r>
              <a:rPr lang="zh-CN" altLang="en-US" b="1" dirty="0">
                <a:solidFill>
                  <a:srgbClr val="FF0000"/>
                </a:solidFill>
              </a:rPr>
              <a:t>else</a:t>
            </a:r>
            <a:r>
              <a:rPr lang="zh-CN" altLang="en-US" dirty="0">
                <a:solidFill>
                  <a:srgbClr val="7030A0"/>
                </a:solidFill>
              </a:rPr>
              <a:t> return(Fibo(n-1)+Fibo(n-2));</a:t>
            </a:r>
            <a:endParaRPr lang="zh-CN" altLang="en-US" dirty="0">
              <a:solidFill>
                <a:srgbClr val="7030A0"/>
              </a:solidFill>
            </a:endParaRPr>
          </a:p>
          <a:p>
            <a:r>
              <a:rPr lang="zh-CN" altLang="en-US" dirty="0">
                <a:solidFill>
                  <a:srgbClr val="7030A0"/>
                </a:solidFill>
              </a:rPr>
              <a:t>}</a:t>
            </a:r>
            <a:endParaRPr lang="zh-CN" altLang="en-US" dirty="0">
              <a:solidFill>
                <a:srgbClr val="7030A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10200" y="2209800"/>
            <a:ext cx="3243944" cy="10668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514600"/>
            <a:ext cx="7772400" cy="1470025"/>
          </a:xfrm>
        </p:spPr>
        <p:txBody>
          <a:bodyPr/>
          <a:lstStyle/>
          <a:p>
            <a:r>
              <a:rPr lang="en-US" altLang="zh-CN" dirty="0"/>
              <a:t>4</a:t>
            </a:r>
            <a:r>
              <a:rPr lang="zh-CN" altLang="en-US" dirty="0"/>
              <a:t>月</a:t>
            </a:r>
            <a:r>
              <a:rPr lang="en-US" altLang="zh-CN" dirty="0"/>
              <a:t>14</a:t>
            </a:r>
            <a:r>
              <a:rPr lang="zh-CN" altLang="en-US" dirty="0"/>
              <a:t>日 课程内容回顾</a:t>
            </a:r>
            <a:endParaRPr lang="zh-CN" alt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999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6"/>
          <p:cNvSpPr txBox="1">
            <a:spLocks noChangeArrowheads="1"/>
          </p:cNvSpPr>
          <p:nvPr/>
        </p:nvSpPr>
        <p:spPr bwMode="auto">
          <a:xfrm>
            <a:off x="3450609" y="2566916"/>
            <a:ext cx="275748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zh-CN" altLang="en-US" sz="4000" b="1" dirty="0">
                <a:solidFill>
                  <a:srgbClr val="000000"/>
                </a:solidFill>
              </a:rPr>
              <a:t>指针与函数</a:t>
            </a:r>
            <a:endParaRPr lang="zh-CN" altLang="en-US" sz="4000" b="1" dirty="0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6" name="Text Box 4"/>
          <p:cNvSpPr txBox="1">
            <a:spLocks noChangeArrowheads="1"/>
          </p:cNvSpPr>
          <p:nvPr/>
        </p:nvSpPr>
        <p:spPr bwMode="auto">
          <a:xfrm>
            <a:off x="381000" y="1066800"/>
            <a:ext cx="8424863" cy="801688"/>
          </a:xfrm>
          <a:prstGeom prst="rect">
            <a:avLst/>
          </a:prstGeom>
          <a:gradFill rotWithShape="1">
            <a:gsLst>
              <a:gs pos="0">
                <a:srgbClr val="FFFF99"/>
              </a:gs>
              <a:gs pos="100000">
                <a:srgbClr val="FFFF99">
                  <a:gamma/>
                  <a:shade val="84706"/>
                  <a:invGamma/>
                </a:srgbClr>
              </a:gs>
            </a:gsLst>
            <a:lin ang="5400000" scaled="1"/>
          </a:gradFill>
          <a:ln w="38100">
            <a:solidFill>
              <a:srgbClr val="0000FF"/>
            </a:solidFill>
            <a:miter lim="800000"/>
          </a:ln>
          <a:effectLst>
            <a:outerShdw dist="107763" dir="2700000" algn="ctr" rotWithShape="0">
              <a:srgbClr val="808080">
                <a:alpha val="50000"/>
              </a:srgbClr>
            </a:outerShdw>
          </a:effectLst>
        </p:spPr>
        <p:txBody>
          <a:bodyPr/>
          <a:lstStyle/>
          <a:p>
            <a:pPr algn="just" eaLnBrk="1" hangingPunct="1">
              <a:defRPr/>
            </a:pP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返回值类型符</a:t>
            </a:r>
            <a:r>
              <a:rPr kumimoji="1"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函数名 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(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类型符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形参名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1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, … … , </a:t>
            </a:r>
            <a:r>
              <a:rPr kumimoji="1" lang="zh-CN" altLang="en-US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类型符</a:t>
            </a:r>
            <a:r>
              <a:rPr kumimoji="1" lang="en-US" altLang="zh-CN" sz="2000" b="1">
                <a:solidFill>
                  <a:srgbClr val="FF00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n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  </a:t>
            </a:r>
            <a:r>
              <a:rPr kumimoji="1" lang="zh-CN" altLang="en-US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形参名</a:t>
            </a:r>
            <a:r>
              <a:rPr kumimoji="1" lang="en-US" altLang="zh-CN" sz="2000" b="1">
                <a:solidFill>
                  <a:schemeClr val="accent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n</a:t>
            </a:r>
            <a:r>
              <a:rPr kumimoji="1" lang="en-US" altLang="zh-CN" sz="2000">
                <a:latin typeface="Times New Roman" panose="02020603050405020304" pitchFamily="18" charset="0"/>
              </a:rPr>
              <a:t> 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)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  <a:p>
            <a:pPr algn="just" eaLnBrk="1" hangingPunct="1">
              <a:defRPr/>
            </a:pP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{ </a:t>
            </a:r>
            <a:r>
              <a:rPr kumimoji="1" lang="zh-CN" altLang="en-US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函数体 </a:t>
            </a:r>
            <a:r>
              <a:rPr kumimoji="1" lang="en-US" altLang="zh-CN" sz="2000" b="1">
                <a:effectLst>
                  <a:outerShdw blurRad="38100" dist="38100" dir="2700000" algn="tl">
                    <a:srgbClr val="FFFFFF"/>
                  </a:outerShdw>
                </a:effectLst>
                <a:latin typeface="Times New Roman" panose="02020603050405020304" pitchFamily="18" charset="0"/>
                <a:ea typeface="楷体_GB2312" panose="02010609030101010101" pitchFamily="49" charset="-122"/>
              </a:rPr>
              <a:t>}</a:t>
            </a:r>
            <a:endParaRPr kumimoji="1" lang="en-US" altLang="zh-CN" sz="2000" b="1">
              <a:effectLst>
                <a:outerShdw blurRad="38100" dist="38100" dir="2700000" algn="tl">
                  <a:srgbClr val="FFFFFF"/>
                </a:outerShdw>
              </a:effectLst>
              <a:latin typeface="Times New Roman" panose="02020603050405020304" pitchFamily="18" charset="0"/>
              <a:ea typeface="楷体_GB2312" panose="02010609030101010101" pitchFamily="49" charset="-122"/>
            </a:endParaRPr>
          </a:p>
        </p:txBody>
      </p:sp>
      <p:sp>
        <p:nvSpPr>
          <p:cNvPr id="8197" name="Text Box 5"/>
          <p:cNvSpPr txBox="1">
            <a:spLocks noChangeArrowheads="1"/>
          </p:cNvSpPr>
          <p:nvPr/>
        </p:nvSpPr>
        <p:spPr bwMode="auto">
          <a:xfrm>
            <a:off x="2024063" y="2667000"/>
            <a:ext cx="4659312" cy="528638"/>
          </a:xfrm>
          <a:prstGeom prst="rect">
            <a:avLst/>
          </a:prstGeom>
          <a:solidFill>
            <a:srgbClr val="CCFFCC"/>
          </a:solidFill>
          <a:ln w="9525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zh-CN" sz="2800" b="1">
                <a:latin typeface="楷体_GB2312" panose="02010609030101010101" pitchFamily="49" charset="-122"/>
              </a:rPr>
              <a:t>1</a:t>
            </a:r>
            <a:r>
              <a:rPr lang="zh-CN" altLang="en-US" sz="2800" b="1">
                <a:latin typeface="楷体_GB2312" panose="02010609030101010101" pitchFamily="49" charset="-122"/>
              </a:rPr>
              <a:t>、指针作为函数的</a:t>
            </a:r>
            <a:r>
              <a:rPr lang="zh-CN" altLang="en-US" sz="2800" b="1">
                <a:solidFill>
                  <a:srgbClr val="FF0000"/>
                </a:solidFill>
                <a:latin typeface="楷体_GB2312" panose="02010609030101010101" pitchFamily="49" charset="-122"/>
              </a:rPr>
              <a:t>形式参数</a:t>
            </a:r>
            <a:endParaRPr lang="zh-CN" altLang="en-US" sz="2800" b="1">
              <a:solidFill>
                <a:srgbClr val="FF0000"/>
              </a:solidFill>
              <a:latin typeface="楷体_GB2312" panose="02010609030101010101" pitchFamily="49" charset="-122"/>
            </a:endParaRPr>
          </a:p>
        </p:txBody>
      </p:sp>
      <p:sp>
        <p:nvSpPr>
          <p:cNvPr id="8198" name="Text Box 6"/>
          <p:cNvSpPr txBox="1">
            <a:spLocks noChangeArrowheads="1"/>
          </p:cNvSpPr>
          <p:nvPr/>
        </p:nvSpPr>
        <p:spPr bwMode="auto">
          <a:xfrm>
            <a:off x="2024063" y="3581400"/>
            <a:ext cx="4876656" cy="52322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anose="02010609030101010101" pitchFamily="49" charset="-122"/>
              </a:rPr>
              <a:t>*</a:t>
            </a:r>
            <a:r>
              <a:rPr lang="en-US" altLang="zh-CN" sz="2800" b="1" dirty="0">
                <a:latin typeface="楷体_GB2312" panose="02010609030101010101" pitchFamily="49" charset="-122"/>
              </a:rPr>
              <a:t>2</a:t>
            </a:r>
            <a:r>
              <a:rPr lang="zh-CN" altLang="en-US" sz="2800" b="1" dirty="0">
                <a:latin typeface="楷体_GB2312" panose="02010609030101010101" pitchFamily="49" charset="-122"/>
              </a:rPr>
              <a:t>、指针作为函数的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</a:rPr>
              <a:t>返回值</a:t>
            </a:r>
            <a:r>
              <a:rPr lang="zh-CN" altLang="en-US" sz="2800" b="1" dirty="0">
                <a:latin typeface="楷体_GB2312" panose="02010609030101010101" pitchFamily="49" charset="-122"/>
              </a:rPr>
              <a:t>  </a:t>
            </a:r>
            <a:endParaRPr lang="zh-CN" altLang="en-US" sz="2800" b="1" dirty="0">
              <a:latin typeface="楷体_GB2312" panose="02010609030101010101" pitchFamily="49" charset="-122"/>
            </a:endParaRPr>
          </a:p>
        </p:txBody>
      </p:sp>
      <p:sp>
        <p:nvSpPr>
          <p:cNvPr id="8199" name="Text Box 7"/>
          <p:cNvSpPr txBox="1">
            <a:spLocks noChangeArrowheads="1"/>
          </p:cNvSpPr>
          <p:nvPr/>
        </p:nvSpPr>
        <p:spPr bwMode="auto">
          <a:xfrm>
            <a:off x="2039938" y="4541838"/>
            <a:ext cx="4881465" cy="523220"/>
          </a:xfrm>
          <a:prstGeom prst="rect">
            <a:avLst/>
          </a:prstGeom>
          <a:solidFill>
            <a:srgbClr val="CCFFCC"/>
          </a:solidFill>
          <a:ln w="9525" algn="ctr">
            <a:solidFill>
              <a:schemeClr val="accent2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 dirty="0">
                <a:latin typeface="楷体_GB2312" panose="02010609030101010101" pitchFamily="49" charset="-122"/>
              </a:rPr>
              <a:t>*</a:t>
            </a:r>
            <a:r>
              <a:rPr lang="en-US" altLang="zh-CN" sz="2800" b="1" dirty="0">
                <a:latin typeface="楷体_GB2312" panose="02010609030101010101" pitchFamily="49" charset="-122"/>
              </a:rPr>
              <a:t>3</a:t>
            </a:r>
            <a:r>
              <a:rPr lang="zh-CN" altLang="en-US" sz="2800" b="1" dirty="0">
                <a:latin typeface="楷体_GB2312" panose="02010609030101010101" pitchFamily="49" charset="-122"/>
              </a:rPr>
              <a:t>、</a:t>
            </a:r>
            <a:r>
              <a:rPr lang="zh-CN" altLang="en-US" sz="2800" b="1" dirty="0">
                <a:solidFill>
                  <a:srgbClr val="FF0000"/>
                </a:solidFill>
                <a:latin typeface="楷体_GB2312" panose="02010609030101010101" pitchFamily="49" charset="-122"/>
              </a:rPr>
              <a:t>指向函数</a:t>
            </a:r>
            <a:r>
              <a:rPr lang="zh-CN" altLang="en-US" sz="2800" b="1" dirty="0">
                <a:latin typeface="楷体_GB2312" panose="02010609030101010101" pitchFamily="49" charset="-122"/>
              </a:rPr>
              <a:t>的指针        </a:t>
            </a:r>
            <a:endParaRPr lang="zh-CN" altLang="en-US" sz="2800" b="1" dirty="0">
              <a:latin typeface="楷体_GB2312" panose="02010609030101010101" pitchFamily="49" charset="-122"/>
            </a:endParaRPr>
          </a:p>
        </p:txBody>
      </p:sp>
      <p:sp>
        <p:nvSpPr>
          <p:cNvPr id="8200" name="Text Box 8"/>
          <p:cNvSpPr txBox="1">
            <a:spLocks noChangeArrowheads="1"/>
          </p:cNvSpPr>
          <p:nvPr/>
        </p:nvSpPr>
        <p:spPr bwMode="auto">
          <a:xfrm>
            <a:off x="441325" y="120650"/>
            <a:ext cx="1970088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楷体_GB2312" panose="02010609030101010101" pitchFamily="49" charset="-122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zh-CN" altLang="en-US" sz="2800" b="1"/>
              <a:t>函数的定义</a:t>
            </a:r>
            <a:endParaRPr lang="zh-CN" altLang="en-US" sz="2800" b="1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2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2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4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1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819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819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819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819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81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1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mph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9" dur="2000" fill="hold"/>
                                        <p:tgtEl>
                                          <p:spTgt spid="8197"/>
                                        </p:tgtEl>
                                      </p:cBhvr>
                                      <p:by x="150000" y="15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6" grpId="0" animBg="1"/>
      <p:bldP spid="8197" grpId="0" animBg="1"/>
      <p:bldP spid="8197" grpId="1" animBg="1"/>
      <p:bldP spid="8198" grpId="0" animBg="1"/>
      <p:bldP spid="8199" grpId="0" animBg="1"/>
      <p:bldP spid="820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ext Box 2"/>
          <p:cNvSpPr txBox="1">
            <a:spLocks noChangeArrowheads="1"/>
          </p:cNvSpPr>
          <p:nvPr/>
        </p:nvSpPr>
        <p:spPr bwMode="auto">
          <a:xfrm>
            <a:off x="2819400" y="228600"/>
            <a:ext cx="44354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楷体_GB2312" panose="02010609030101010101" pitchFamily="49" charset="-122"/>
              </a:rPr>
              <a:t>函数参数的传递方式</a:t>
            </a:r>
            <a:endParaRPr lang="zh-CN" altLang="en-US" sz="2400">
              <a:ea typeface="楷体_GB2312" panose="02010609030101010101" pitchFamily="49" charset="-122"/>
            </a:endParaRPr>
          </a:p>
        </p:txBody>
      </p:sp>
      <p:sp>
        <p:nvSpPr>
          <p:cNvPr id="15363" name="Text Box 3"/>
          <p:cNvSpPr txBox="1">
            <a:spLocks noChangeArrowheads="1"/>
          </p:cNvSpPr>
          <p:nvPr/>
        </p:nvSpPr>
        <p:spPr bwMode="auto">
          <a:xfrm>
            <a:off x="1943100" y="1066800"/>
            <a:ext cx="14097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楷体_GB2312" panose="02010609030101010101" pitchFamily="49" charset="-122"/>
              </a:rPr>
              <a:t>值传递</a:t>
            </a:r>
            <a:endParaRPr lang="zh-CN" altLang="en-US" sz="2400">
              <a:ea typeface="楷体_GB2312" panose="02010609030101010101" pitchFamily="49" charset="-122"/>
            </a:endParaRPr>
          </a:p>
        </p:txBody>
      </p:sp>
      <p:sp>
        <p:nvSpPr>
          <p:cNvPr id="15364" name="Text Box 4"/>
          <p:cNvSpPr txBox="1">
            <a:spLocks noChangeArrowheads="1"/>
          </p:cNvSpPr>
          <p:nvPr/>
        </p:nvSpPr>
        <p:spPr bwMode="auto">
          <a:xfrm>
            <a:off x="4991100" y="1066800"/>
            <a:ext cx="24765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楷体_GB2312" panose="02010609030101010101" pitchFamily="49" charset="-122"/>
              </a:rPr>
              <a:t>地址传递</a:t>
            </a:r>
            <a:endParaRPr lang="zh-CN" altLang="en-US" sz="2400">
              <a:ea typeface="楷体_GB2312" panose="02010609030101010101" pitchFamily="49" charset="-122"/>
            </a:endParaRPr>
          </a:p>
        </p:txBody>
      </p:sp>
      <p:sp>
        <p:nvSpPr>
          <p:cNvPr id="15365" name="Text Box 5"/>
          <p:cNvSpPr txBox="1">
            <a:spLocks noChangeArrowheads="1"/>
          </p:cNvSpPr>
          <p:nvPr/>
        </p:nvSpPr>
        <p:spPr bwMode="auto">
          <a:xfrm>
            <a:off x="3127375" y="5440363"/>
            <a:ext cx="2190750" cy="822325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ea typeface="楷体_GB2312" panose="02010609030101010101" pitchFamily="49" charset="-122"/>
              </a:rPr>
              <a:t>主程序 饰 老大</a:t>
            </a:r>
            <a:endParaRPr lang="zh-CN" altLang="en-US" sz="2400" dirty="0">
              <a:solidFill>
                <a:schemeClr val="bg1"/>
              </a:solidFill>
              <a:ea typeface="楷体_GB2312" panose="02010609030101010101" pitchFamily="49" charset="-122"/>
            </a:endParaRPr>
          </a:p>
          <a:p>
            <a:pPr eaLnBrk="1" hangingPunct="1"/>
            <a:r>
              <a:rPr lang="zh-CN" altLang="en-US" sz="2400" dirty="0">
                <a:solidFill>
                  <a:schemeClr val="bg1"/>
                </a:solidFill>
                <a:ea typeface="楷体_GB2312" panose="02010609030101010101" pitchFamily="49" charset="-122"/>
              </a:rPr>
              <a:t>子程序 饰 小弟</a:t>
            </a:r>
            <a:endParaRPr lang="zh-CN" altLang="en-US" sz="2400" dirty="0">
              <a:solidFill>
                <a:schemeClr val="bg1"/>
              </a:solidFill>
              <a:ea typeface="楷体_GB2312" panose="02010609030101010101" pitchFamily="49" charset="-122"/>
            </a:endParaRPr>
          </a:p>
        </p:txBody>
      </p:sp>
      <p:sp>
        <p:nvSpPr>
          <p:cNvPr id="15366" name="Text Box 6"/>
          <p:cNvSpPr txBox="1">
            <a:spLocks noChangeArrowheads="1"/>
          </p:cNvSpPr>
          <p:nvPr/>
        </p:nvSpPr>
        <p:spPr bwMode="auto">
          <a:xfrm>
            <a:off x="0" y="2971800"/>
            <a:ext cx="86121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楷体_GB2312" panose="02010609030101010101" pitchFamily="49" charset="-122"/>
              </a:rPr>
              <a:t>老大</a:t>
            </a:r>
            <a:r>
              <a:rPr lang="zh-CN" altLang="en-US" b="0">
                <a:ea typeface="楷体_GB2312" panose="02010609030101010101" pitchFamily="49" charset="-122"/>
              </a:rPr>
              <a:t>：</a:t>
            </a:r>
            <a:r>
              <a:rPr lang="zh-CN" altLang="en-US" sz="2200">
                <a:solidFill>
                  <a:srgbClr val="FF0000"/>
                </a:solidFill>
                <a:ea typeface="楷体_GB2312" panose="02010609030101010101" pitchFamily="49" charset="-122"/>
              </a:rPr>
              <a:t>小弟，把我的行李搬到你的房间去打包，包好了给我拿过来！</a:t>
            </a:r>
            <a:endParaRPr lang="zh-CN" altLang="en-US" sz="2200">
              <a:solidFill>
                <a:srgbClr val="FF0000"/>
              </a:solidFill>
              <a:ea typeface="楷体_GB2312" panose="02010609030101010101" pitchFamily="49" charset="-122"/>
            </a:endParaRPr>
          </a:p>
        </p:txBody>
      </p:sp>
      <p:sp>
        <p:nvSpPr>
          <p:cNvPr id="15367" name="Text Box 7"/>
          <p:cNvSpPr txBox="1">
            <a:spLocks noChangeArrowheads="1"/>
          </p:cNvSpPr>
          <p:nvPr/>
        </p:nvSpPr>
        <p:spPr bwMode="auto">
          <a:xfrm>
            <a:off x="0" y="4267200"/>
            <a:ext cx="9372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 dirty="0">
                <a:latin typeface="楷体_GB2312" panose="02010609030101010101" pitchFamily="49" charset="-122"/>
                <a:ea typeface="楷体_GB2312" panose="02010609030101010101" pitchFamily="49" charset="-122"/>
              </a:rPr>
              <a:t>老大：</a:t>
            </a:r>
            <a:r>
              <a:rPr lang="zh-CN" altLang="en-US" sz="22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小弟，到我的房间来给我把行李打包，我在</a:t>
            </a:r>
            <a:r>
              <a:rPr lang="en-US" altLang="zh-CN" sz="22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306</a:t>
            </a:r>
            <a:r>
              <a:rPr lang="zh-CN" altLang="en-US" sz="2200" dirty="0">
                <a:solidFill>
                  <a:srgbClr val="FF0000"/>
                </a:solidFill>
                <a:latin typeface="楷体_GB2312" panose="02010609030101010101" pitchFamily="49" charset="-122"/>
                <a:ea typeface="楷体_GB2312" panose="02010609030101010101" pitchFamily="49" charset="-122"/>
              </a:rPr>
              <a:t>房间，这是钥匙！</a:t>
            </a:r>
            <a:endParaRPr lang="zh-CN" altLang="en-US" sz="2200" dirty="0">
              <a:solidFill>
                <a:srgbClr val="FF0000"/>
              </a:solidFill>
              <a:latin typeface="楷体_GB2312" panose="02010609030101010101" pitchFamily="49" charset="-122"/>
              <a:ea typeface="楷体_GB2312" panose="02010609030101010101" pitchFamily="49" charset="-122"/>
            </a:endParaRPr>
          </a:p>
        </p:txBody>
      </p:sp>
      <p:sp>
        <p:nvSpPr>
          <p:cNvPr id="15368" name="Text Box 8"/>
          <p:cNvSpPr txBox="1">
            <a:spLocks noChangeArrowheads="1"/>
          </p:cNvSpPr>
          <p:nvPr/>
        </p:nvSpPr>
        <p:spPr bwMode="auto">
          <a:xfrm>
            <a:off x="3505200" y="3595688"/>
            <a:ext cx="1255713" cy="519112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楷体_GB2312" panose="02010609030101010101" pitchFamily="49" charset="-122"/>
              </a:rPr>
              <a:t>值传递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sp>
        <p:nvSpPr>
          <p:cNvPr id="15369" name="Text Box 9"/>
          <p:cNvSpPr txBox="1">
            <a:spLocks noChangeArrowheads="1"/>
          </p:cNvSpPr>
          <p:nvPr/>
        </p:nvSpPr>
        <p:spPr bwMode="auto">
          <a:xfrm>
            <a:off x="3416300" y="4921250"/>
            <a:ext cx="1612900" cy="519113"/>
          </a:xfrm>
          <a:prstGeom prst="rect">
            <a:avLst/>
          </a:prstGeom>
          <a:solidFill>
            <a:srgbClr val="CCFF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800">
                <a:ea typeface="楷体_GB2312" panose="02010609030101010101" pitchFamily="49" charset="-122"/>
              </a:rPr>
              <a:t>地址传递</a:t>
            </a:r>
            <a:endParaRPr lang="zh-CN" altLang="en-US" sz="2800">
              <a:ea typeface="楷体_GB2312" panose="02010609030101010101" pitchFamily="49" charset="-122"/>
            </a:endParaRPr>
          </a:p>
        </p:txBody>
      </p:sp>
      <p:sp>
        <p:nvSpPr>
          <p:cNvPr id="15370" name="Text Box 10"/>
          <p:cNvSpPr txBox="1">
            <a:spLocks noChangeArrowheads="1"/>
          </p:cNvSpPr>
          <p:nvPr/>
        </p:nvSpPr>
        <p:spPr bwMode="auto">
          <a:xfrm>
            <a:off x="288925" y="1981200"/>
            <a:ext cx="2328863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zh-CN" altLang="en-US" sz="2400">
                <a:ea typeface="楷体_GB2312" panose="02010609030101010101" pitchFamily="49" charset="-122"/>
              </a:rPr>
              <a:t>试想如下情景：</a:t>
            </a:r>
            <a:endParaRPr lang="zh-CN" altLang="en-US" sz="2400">
              <a:ea typeface="楷体_GB2312" panose="02010609030101010101" pitchFamily="49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1536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53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53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536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536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5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536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1536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1536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53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1536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153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/>
      <p:bldP spid="15363" grpId="0"/>
      <p:bldP spid="15364" grpId="0"/>
      <p:bldP spid="15365" grpId="0" animBg="1"/>
      <p:bldP spid="15366" grpId="0"/>
      <p:bldP spid="15367" grpId="0"/>
      <p:bldP spid="15368" grpId="0" animBg="1"/>
      <p:bldP spid="15369" grpId="0" animBg="1"/>
      <p:bldP spid="15370" grpId="0"/>
    </p:bldLst>
  </p:timing>
</p:sld>
</file>

<file path=ppt/tags/tag1.xml><?xml version="1.0" encoding="utf-8"?>
<p:tagLst xmlns:p="http://schemas.openxmlformats.org/presentationml/2006/main">
  <p:tag name="KSO_WPP_MARK_KEY" val="383793ea-7014-4333-9d72-acc297cb4004"/>
  <p:tag name="COMMONDATA" val="eyJoZGlkIjoiOWQyODUyMGQ1NDhmYjU4OGEzNDNiZGE3MjMzYWVmYWYifQ=="/>
</p:tagLst>
</file>

<file path=ppt/theme/theme1.xml><?xml version="1.0" encoding="utf-8"?>
<a:theme xmlns:a="http://schemas.openxmlformats.org/drawingml/2006/main" name="程序设计基础课程-bojiao">
  <a:themeElements>
    <a:clrScheme name="程序设计基础课程-boji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程序设计基础课程-bojia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程序设计基础课程-bojia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程序设计基础课程-bojiao">
  <a:themeElements>
    <a:clrScheme name="程序设计基础课程-bojiao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程序设计基础课程-bojiao">
      <a:majorFont>
        <a:latin typeface="Arial"/>
        <a:ea typeface="楷体_GB2312"/>
        <a:cs typeface=""/>
      </a:majorFont>
      <a:minorFont>
        <a:latin typeface="Arial"/>
        <a:ea typeface="楷体_GB2312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程序设计基础课程-bojiao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程序设计基础课程-bojiao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程序设计基础课程-bojiao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程序设计课程幻灯片母版</Template>
  <TotalTime>0</TotalTime>
  <Words>17465</Words>
  <Application>WPS 演示</Application>
  <PresentationFormat>全屏显示(4:3)</PresentationFormat>
  <Paragraphs>1669</Paragraphs>
  <Slides>44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44</vt:i4>
      </vt:variant>
    </vt:vector>
  </HeadingPairs>
  <TitlesOfParts>
    <vt:vector size="57" baseType="lpstr">
      <vt:lpstr>Arial</vt:lpstr>
      <vt:lpstr>宋体</vt:lpstr>
      <vt:lpstr>Wingdings</vt:lpstr>
      <vt:lpstr>微软雅黑</vt:lpstr>
      <vt:lpstr>楷体_GB2312</vt:lpstr>
      <vt:lpstr>Arial</vt:lpstr>
      <vt:lpstr>华文彩云</vt:lpstr>
      <vt:lpstr>Times New Roman</vt:lpstr>
      <vt:lpstr>隶书</vt:lpstr>
      <vt:lpstr>Arial Unicode MS</vt:lpstr>
      <vt:lpstr>Symbol</vt:lpstr>
      <vt:lpstr>程序设计基础课程-bojiao</vt:lpstr>
      <vt:lpstr>1_程序设计基础课程-bojiao</vt:lpstr>
      <vt:lpstr>开胃小菜   ——习题选讲</vt:lpstr>
      <vt:lpstr>PowerPoint 演示文稿</vt:lpstr>
      <vt:lpstr>PowerPoint 演示文稿</vt:lpstr>
      <vt:lpstr>PowerPoint 演示文稿</vt:lpstr>
      <vt:lpstr>PowerPoint 演示文稿</vt:lpstr>
      <vt:lpstr>4月14日 课程内容回顾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第六章 指针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第七章 结构体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小白</cp:lastModifiedBy>
  <cp:revision>98</cp:revision>
  <cp:lastPrinted>2113-01-01T00:00:00Z</cp:lastPrinted>
  <dcterms:created xsi:type="dcterms:W3CDTF">2113-01-01T00:00:00Z</dcterms:created>
  <dcterms:modified xsi:type="dcterms:W3CDTF">2023-05-09T11:09:23Z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i4>1</vt:i4>
  </property>
  <property fmtid="{D5CDD505-2E9C-101B-9397-08002B2CF9AE}" pid="3" name="ICV">
    <vt:lpwstr>5A383B2F9ACD4A0BBD2A25177C262465_13</vt:lpwstr>
  </property>
  <property fmtid="{D5CDD505-2E9C-101B-9397-08002B2CF9AE}" pid="4" name="KSOProductBuildVer">
    <vt:lpwstr>2052-11.1.0.14036</vt:lpwstr>
  </property>
</Properties>
</file>