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11" r:id="rId3"/>
    <p:sldId id="487" r:id="rId4"/>
    <p:sldId id="484" r:id="rId5"/>
    <p:sldId id="485" r:id="rId6"/>
    <p:sldId id="482" r:id="rId7"/>
    <p:sldId id="483" r:id="rId8"/>
    <p:sldId id="32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9" r:id="rId20"/>
    <p:sldId id="450" r:id="rId21"/>
    <p:sldId id="451" r:id="rId22"/>
    <p:sldId id="452" r:id="rId23"/>
    <p:sldId id="453" r:id="rId24"/>
    <p:sldId id="454" r:id="rId26"/>
    <p:sldId id="455" r:id="rId27"/>
    <p:sldId id="436" r:id="rId28"/>
    <p:sldId id="437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howGuides="1">
      <p:cViewPr varScale="1">
        <p:scale>
          <a:sx n="37" d="100"/>
          <a:sy n="37" d="100"/>
        </p:scale>
        <p:origin x="104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gs" Target="tags/tag15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4A53FF8-319A-4375-9F92-5EFAC6B666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DFD49D-525B-4F2C-97A8-845A5E17B11B}" type="slidenum">
              <a:rPr lang="en-US" altLang="zh-CN" smtClean="0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72D1E5-0C7F-4F0A-8F3D-7FB59962722E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D4D024-9F18-4193-9846-5C401805C543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76A4DA-1BBD-40D4-9288-7AECC9CC8B12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4F9ADB-8053-4702-B699-3A222DA14D30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0BA460-FB8E-4BAC-B3B5-D103EF952274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4692A7-BAC0-46FC-B7FD-6611E44326AB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F44401-A15B-4F6F-A4E7-6198E2596B22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039811-C724-4C8B-9C81-BA9426CE767E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5AB8EC-B7D6-4AFE-ADCD-DAA1A3115FC2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9A5EB9-C81B-45D1-8C34-15D210C26C3E}" type="slidenum">
              <a:rPr lang="en-US" altLang="zh-CN" smtClean="0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554646-5F4C-4C01-A0AF-CF57FCEC06BA}" type="slidenum">
              <a:rPr lang="en-US" altLang="zh-CN" smtClean="0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CF9EA8-E558-44A2-88A9-446BF7B9B0D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63E4C7-C4F6-45AD-917E-F054B9F667D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31C9EF-BB8F-4F92-A707-71C2B6517D52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FA628C-CC73-45B6-AA0E-9F9B0946E5BC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DD4AD5-BE15-4800-8CB3-06F7F5D78047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0CCBCF-3FAA-4B3D-AEE4-C4323E8DA815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A3E6-04D0-42D5-BF45-8D112DF119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27F29-0407-429B-B05F-891B8AA7F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CED6A-2093-4624-95A5-4F810D08B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ED99-BB91-468D-8E6B-6DE79D13DB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71A4-985F-47FB-B369-85EE71CA5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4E85-FB6E-41BE-A8CC-6FD756CD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AF37-0936-46BD-9A0D-FBE347B9C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6E463-1BE8-4199-B9ED-8CBE37472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C403-257B-4614-A4D4-82C54073E4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4B2E-E671-48ED-8ED6-9488D07A1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284ED-6916-4FDE-AC69-DE71AE421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2672-D506-412F-BC8E-883EC27219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6584D52-9B88-4FDB-BFE2-B522272BB168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37E89580-771B-4B0C-A64B-B4B28DD8F71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10.jpeg"/><Relationship Id="rId1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11.jpeg"/><Relationship Id="rId1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开胃小菜 </a:t>
            </a: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——</a:t>
            </a:r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习题选讲</a:t>
            </a:r>
            <a:endParaRPr lang="zh-CN" altLang="en-US" sz="5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9165" y="345099"/>
            <a:ext cx="8575558" cy="1773847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）一个地址型的数据实际上包含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个信息：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表示内存编号的纯地址。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② 它本身的类型，即指针类型。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③ 以它为标识的存储单元中存放的是什么类型的数据，即基类型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9699" y="2987211"/>
            <a:ext cx="7318644" cy="1466748"/>
          </a:xfrm>
          <a:prstGeom prst="roundRect">
            <a:avLst>
              <a:gd name="adj" fmla="val 4945"/>
            </a:avLst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numCol="1" spcCol="360000" rtlCol="0" anchor="t"/>
          <a:lstStyle/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 a;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*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&amp;a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的地址，它就包括以上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个信息，它代表的是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一个整型数据的地址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&amp;a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基类型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即它指向的是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型的存储单元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。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&amp;a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就是“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指向整型数据的指针类型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”或“基类型为整型的指针类型”，其类型可以表示为“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 *”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型。*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/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7052" y="1584895"/>
            <a:ext cx="8127150" cy="578093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(3)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要区别指针和指针变量。指针就是地址，而指针变量是用来存放地址的变量。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2544434" y="3132630"/>
            <a:ext cx="3848100" cy="4953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  i=10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,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i_pointer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&amp;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;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173" y="309319"/>
            <a:ext cx="8158339" cy="901705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kern="0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(4) </a:t>
            </a:r>
            <a:r>
              <a:rPr lang="zh-CN" altLang="en-US" kern="0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什么叫“指向”？地址就意味着指向，因为通过地址能找到具有该地址的对象。对于指针变量来说，把谁的地址存放在指针变量中，就说此指针变量指向谁。</a:t>
            </a:r>
            <a:endParaRPr lang="en-US" altLang="zh-CN" kern="0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55092" y="3075509"/>
            <a:ext cx="6271359" cy="1320833"/>
          </a:xfrm>
          <a:prstGeom prst="roundRect">
            <a:avLst>
              <a:gd name="adj" fmla="val 4945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a,*p;		//p</a:t>
            </a:r>
            <a:r>
              <a:rPr lang="zh-CN" altLang="en-US" sz="1600" dirty="0">
                <a:solidFill>
                  <a:schemeClr val="tx1"/>
                </a:solidFill>
              </a:rPr>
              <a:t>是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*</a:t>
            </a:r>
            <a:r>
              <a:rPr lang="zh-CN" altLang="en-US" sz="1600" dirty="0">
                <a:solidFill>
                  <a:schemeClr val="tx1"/>
                </a:solidFill>
              </a:rPr>
              <a:t>型的指针变量，基类型是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zh-CN" altLang="en-US" sz="1600" dirty="0">
                <a:solidFill>
                  <a:schemeClr val="tx1"/>
                </a:solidFill>
              </a:rPr>
              <a:t>型 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float b;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p=&amp;a;		//a</a:t>
            </a:r>
            <a:r>
              <a:rPr lang="zh-CN" altLang="en-US" sz="1600" dirty="0">
                <a:solidFill>
                  <a:schemeClr val="tx1"/>
                </a:solidFill>
              </a:rPr>
              <a:t>是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zh-CN" altLang="en-US" sz="1600" dirty="0">
                <a:solidFill>
                  <a:schemeClr val="tx1"/>
                </a:solidFill>
              </a:rPr>
              <a:t>型，合法 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p=&amp;b;		//b</a:t>
            </a:r>
            <a:r>
              <a:rPr lang="zh-CN" altLang="en-US" sz="1600" dirty="0">
                <a:solidFill>
                  <a:schemeClr val="tx1"/>
                </a:solidFill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</a:rPr>
              <a:t>float</a:t>
            </a:r>
            <a:r>
              <a:rPr lang="zh-CN" altLang="en-US" sz="1600" dirty="0">
                <a:solidFill>
                  <a:schemeClr val="tx1"/>
                </a:solidFill>
              </a:rPr>
              <a:t>型，类型不匹配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2437" y="1638223"/>
            <a:ext cx="6484302" cy="1010087"/>
            <a:chOff x="8582294" y="4088153"/>
            <a:chExt cx="4317182" cy="1338828"/>
          </a:xfrm>
        </p:grpSpPr>
        <p:sp>
          <p:nvSpPr>
            <p:cNvPr id="8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注意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4" y="4088153"/>
              <a:ext cx="3527932" cy="1338828"/>
            </a:xfrm>
            <a:prstGeom prst="rect">
              <a:avLst/>
            </a:prstGeom>
            <a:solidFill>
              <a:srgbClr val="FEFFFF"/>
            </a:solidFill>
            <a:ln w="9525" cap="flat" cmpd="sng" algn="ctr">
              <a:solidFill>
                <a:srgbClr val="B2B2B2"/>
              </a:solidFill>
              <a:prstDash val="solid"/>
              <a:miter lim="800000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anchor="t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并不是任何类型数据的地址都可以存放在同一个指针变量中的，只有与指针变量的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基类型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相同的数据的地址才能存放在相应的指针变量中。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2597851" y="5125355"/>
              <a:ext cx="301625" cy="301625"/>
            </a:xfrm>
            <a:prstGeom prst="rtTriangle">
              <a:avLst/>
            </a:prstGeom>
            <a:solidFill>
              <a:srgbClr val="B2B2B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39668" y="4652307"/>
            <a:ext cx="699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void *指针是一种特殊的指针，不指向任何类型的数据。如果需要用此地址指向某类型的数据，应先对地址进行强制类型转换。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2319338" y="1168400"/>
            <a:ext cx="2855912" cy="3786188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main()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,*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p,a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[7];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p=a;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=0;i&lt;7;i++)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scanf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d",</a:t>
            </a:r>
            <a:r>
              <a:rPr kumimoji="1" lang="en-US" altLang="zh-CN" sz="2400" dirty="0" err="1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++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("\n");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=0;i&lt;7;i++,p++)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printf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("%d",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*p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}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2700338" y="3400425"/>
            <a:ext cx="739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p=a;</a:t>
            </a:r>
            <a:endParaRPr kumimoji="1" lang="en-US" altLang="zh-CN" sz="24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6030913" y="1738313"/>
            <a:ext cx="814387" cy="400050"/>
            <a:chOff x="3799" y="1095"/>
            <a:chExt cx="513" cy="252"/>
          </a:xfrm>
        </p:grpSpPr>
        <p:sp>
          <p:nvSpPr>
            <p:cNvPr id="33846" name="Line 9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47" name="Text Box 10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6024563" y="1414463"/>
            <a:ext cx="814387" cy="400050"/>
            <a:chOff x="3799" y="1095"/>
            <a:chExt cx="513" cy="252"/>
          </a:xfrm>
        </p:grpSpPr>
        <p:sp>
          <p:nvSpPr>
            <p:cNvPr id="33844" name="Line 12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45" name="Text Box 13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6029325" y="1277938"/>
            <a:ext cx="2478088" cy="3167062"/>
            <a:chOff x="3053" y="483"/>
            <a:chExt cx="1561" cy="1995"/>
          </a:xfrm>
        </p:grpSpPr>
        <p:sp>
          <p:nvSpPr>
            <p:cNvPr id="33821" name="Rectangle 15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22" name="Line 16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3" name="Line 17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4" name="Line 18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5" name="Line 19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6" name="Line 20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7" name="Line 21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8" name="Text Box 22"/>
            <p:cNvSpPr txBox="1">
              <a:spLocks noChangeArrowheads="1"/>
            </p:cNvSpPr>
            <p:nvPr/>
          </p:nvSpPr>
          <p:spPr bwMode="auto">
            <a:xfrm>
              <a:off x="3909" y="65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29" name="Text Box 23"/>
            <p:cNvSpPr txBox="1">
              <a:spLocks noChangeArrowheads="1"/>
            </p:cNvSpPr>
            <p:nvPr/>
          </p:nvSpPr>
          <p:spPr bwMode="auto">
            <a:xfrm>
              <a:off x="3909" y="91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8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0" name="Text Box 24"/>
            <p:cNvSpPr txBox="1">
              <a:spLocks noChangeArrowheads="1"/>
            </p:cNvSpPr>
            <p:nvPr/>
          </p:nvSpPr>
          <p:spPr bwMode="auto">
            <a:xfrm>
              <a:off x="3909" y="117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7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1" name="Text Box 25"/>
            <p:cNvSpPr txBox="1">
              <a:spLocks noChangeArrowheads="1"/>
            </p:cNvSpPr>
            <p:nvPr/>
          </p:nvSpPr>
          <p:spPr bwMode="auto">
            <a:xfrm>
              <a:off x="3909" y="1432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6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2" name="Text Box 26"/>
            <p:cNvSpPr txBox="1">
              <a:spLocks noChangeArrowheads="1"/>
            </p:cNvSpPr>
            <p:nvPr/>
          </p:nvSpPr>
          <p:spPr bwMode="auto">
            <a:xfrm>
              <a:off x="3909" y="169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3" name="Text Box 27"/>
            <p:cNvSpPr txBox="1">
              <a:spLocks noChangeArrowheads="1"/>
            </p:cNvSpPr>
            <p:nvPr/>
          </p:nvSpPr>
          <p:spPr bwMode="auto">
            <a:xfrm>
              <a:off x="3909" y="1954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7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4" name="Text Box 28"/>
            <p:cNvSpPr txBox="1">
              <a:spLocks noChangeArrowheads="1"/>
            </p:cNvSpPr>
            <p:nvPr/>
          </p:nvSpPr>
          <p:spPr bwMode="auto">
            <a:xfrm>
              <a:off x="3909" y="221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5" name="Text Box 29"/>
            <p:cNvSpPr txBox="1">
              <a:spLocks noChangeArrowheads="1"/>
            </p:cNvSpPr>
            <p:nvPr/>
          </p:nvSpPr>
          <p:spPr bwMode="auto">
            <a:xfrm>
              <a:off x="4416" y="646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0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6" name="Text Box 30"/>
            <p:cNvSpPr txBox="1">
              <a:spLocks noChangeArrowheads="1"/>
            </p:cNvSpPr>
            <p:nvPr/>
          </p:nvSpPr>
          <p:spPr bwMode="auto">
            <a:xfrm>
              <a:off x="4416" y="906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7" name="Text Box 31"/>
            <p:cNvSpPr txBox="1">
              <a:spLocks noChangeArrowheads="1"/>
            </p:cNvSpPr>
            <p:nvPr/>
          </p:nvSpPr>
          <p:spPr bwMode="auto">
            <a:xfrm>
              <a:off x="4416" y="1167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8" name="Text Box 32"/>
            <p:cNvSpPr txBox="1">
              <a:spLocks noChangeArrowheads="1"/>
            </p:cNvSpPr>
            <p:nvPr/>
          </p:nvSpPr>
          <p:spPr bwMode="auto">
            <a:xfrm>
              <a:off x="4416" y="1428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39" name="Text Box 33"/>
            <p:cNvSpPr txBox="1">
              <a:spLocks noChangeArrowheads="1"/>
            </p:cNvSpPr>
            <p:nvPr/>
          </p:nvSpPr>
          <p:spPr bwMode="auto">
            <a:xfrm>
              <a:off x="4416" y="1689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4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40" name="Text Box 34"/>
            <p:cNvSpPr txBox="1">
              <a:spLocks noChangeArrowheads="1"/>
            </p:cNvSpPr>
            <p:nvPr/>
          </p:nvSpPr>
          <p:spPr bwMode="auto">
            <a:xfrm>
              <a:off x="4416" y="1950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5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41" name="Text Box 35"/>
            <p:cNvSpPr txBox="1">
              <a:spLocks noChangeArrowheads="1"/>
            </p:cNvSpPr>
            <p:nvPr/>
          </p:nvSpPr>
          <p:spPr bwMode="auto">
            <a:xfrm>
              <a:off x="4416" y="221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6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842" name="Line 36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43" name="Text Box 37"/>
            <p:cNvSpPr txBox="1">
              <a:spLocks noChangeArrowheads="1"/>
            </p:cNvSpPr>
            <p:nvPr/>
          </p:nvSpPr>
          <p:spPr bwMode="auto">
            <a:xfrm>
              <a:off x="3053" y="483"/>
              <a:ext cx="1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38"/>
          <p:cNvGrpSpPr/>
          <p:nvPr/>
        </p:nvGrpSpPr>
        <p:grpSpPr bwMode="auto">
          <a:xfrm>
            <a:off x="6011863" y="2144713"/>
            <a:ext cx="814387" cy="400050"/>
            <a:chOff x="3799" y="1095"/>
            <a:chExt cx="513" cy="252"/>
          </a:xfrm>
        </p:grpSpPr>
        <p:sp>
          <p:nvSpPr>
            <p:cNvPr id="33819" name="Line 39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0" name="Text Box 40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41"/>
          <p:cNvGrpSpPr/>
          <p:nvPr/>
        </p:nvGrpSpPr>
        <p:grpSpPr bwMode="auto">
          <a:xfrm>
            <a:off x="6011863" y="2552700"/>
            <a:ext cx="814387" cy="400050"/>
            <a:chOff x="3799" y="1095"/>
            <a:chExt cx="513" cy="252"/>
          </a:xfrm>
        </p:grpSpPr>
        <p:sp>
          <p:nvSpPr>
            <p:cNvPr id="33817" name="Line 42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8" name="Text Box 43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44"/>
          <p:cNvGrpSpPr/>
          <p:nvPr/>
        </p:nvGrpSpPr>
        <p:grpSpPr bwMode="auto">
          <a:xfrm>
            <a:off x="6011863" y="2960688"/>
            <a:ext cx="814387" cy="400050"/>
            <a:chOff x="3799" y="1095"/>
            <a:chExt cx="513" cy="252"/>
          </a:xfrm>
        </p:grpSpPr>
        <p:sp>
          <p:nvSpPr>
            <p:cNvPr id="33815" name="Line 45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6" name="Text Box 46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47"/>
          <p:cNvGrpSpPr/>
          <p:nvPr/>
        </p:nvGrpSpPr>
        <p:grpSpPr bwMode="auto">
          <a:xfrm>
            <a:off x="6011863" y="3368675"/>
            <a:ext cx="814387" cy="400050"/>
            <a:chOff x="3799" y="1095"/>
            <a:chExt cx="513" cy="252"/>
          </a:xfrm>
        </p:grpSpPr>
        <p:sp>
          <p:nvSpPr>
            <p:cNvPr id="33813" name="Line 48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4" name="Text Box 49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50"/>
          <p:cNvGrpSpPr/>
          <p:nvPr/>
        </p:nvGrpSpPr>
        <p:grpSpPr bwMode="auto">
          <a:xfrm>
            <a:off x="6011863" y="3776663"/>
            <a:ext cx="814387" cy="400050"/>
            <a:chOff x="3799" y="1095"/>
            <a:chExt cx="513" cy="252"/>
          </a:xfrm>
        </p:grpSpPr>
        <p:sp>
          <p:nvSpPr>
            <p:cNvPr id="33811" name="Line 51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2" name="Text Box 52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53"/>
          <p:cNvGrpSpPr/>
          <p:nvPr/>
        </p:nvGrpSpPr>
        <p:grpSpPr bwMode="auto">
          <a:xfrm>
            <a:off x="6030913" y="4195763"/>
            <a:ext cx="814387" cy="400050"/>
            <a:chOff x="3799" y="1095"/>
            <a:chExt cx="513" cy="252"/>
          </a:xfrm>
        </p:grpSpPr>
        <p:sp>
          <p:nvSpPr>
            <p:cNvPr id="33809" name="Line 54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0" name="Text Box 55"/>
            <p:cNvSpPr txBox="1">
              <a:spLocks noChangeArrowheads="1"/>
            </p:cNvSpPr>
            <p:nvPr/>
          </p:nvSpPr>
          <p:spPr bwMode="auto">
            <a:xfrm>
              <a:off x="3799" y="10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69016" name="AutoShape 56"/>
          <p:cNvSpPr>
            <a:spLocks noChangeArrowheads="1"/>
          </p:cNvSpPr>
          <p:nvPr/>
        </p:nvSpPr>
        <p:spPr bwMode="auto">
          <a:xfrm>
            <a:off x="858838" y="5332413"/>
            <a:ext cx="7180262" cy="652462"/>
          </a:xfrm>
          <a:prstGeom prst="wedgeEllipseCallout">
            <a:avLst>
              <a:gd name="adj1" fmla="val 22880"/>
              <a:gd name="adj2" fmla="val -97551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指针变量可以指到</a:t>
            </a:r>
            <a:r>
              <a:rPr kumimoji="1"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数组后</a:t>
            </a: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的内存单元</a:t>
            </a:r>
            <a:endParaRPr kumimoji="1" lang="zh-CN" altLang="en-US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3808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56106E5-D8E3-4C2D-AEC3-EC81B3DB0CD4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MH_Other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7238" y="244485"/>
            <a:ext cx="7406181" cy="700357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(5)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要深入掌握在对数组的操作中正确地使用指针，搞清楚指针的指向。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6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nimBg="1" autoUpdateAnimBg="0"/>
      <p:bldP spid="168965" grpId="0" autoUpdateAnimBg="0" build="p"/>
      <p:bldP spid="168966" grpId="0" autoUpdateAnimBg="0" build="p"/>
      <p:bldP spid="16901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827" y="186837"/>
            <a:ext cx="8461258" cy="560510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(6)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有关指针变量的归纳比较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1447800"/>
          <a:ext cx="7200000" cy="3352800"/>
        </p:xfrm>
        <a:graphic>
          <a:graphicData uri="http://schemas.openxmlformats.org/drawingml/2006/table">
            <a:tbl>
              <a:tblPr firstRow="1"/>
              <a:tblGrid>
                <a:gridCol w="1440000"/>
                <a:gridCol w="5760000"/>
              </a:tblGrid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变量定义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含义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/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/>
                        <a:t>int i;</a:t>
                      </a:r>
                      <a:endParaRPr lang="zh-CN" alt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zh-CN" altLang="en-US" sz="1600" b="1" dirty="0"/>
                        <a:t>定义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整型变量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为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的地址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/>
                        <a:t>int *p;</a:t>
                      </a:r>
                      <a:endParaRPr lang="zh-CN" alt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zh-CN" altLang="en-US" sz="1600" b="1" dirty="0"/>
                        <a:t>定义</a:t>
                      </a:r>
                      <a:r>
                        <a:rPr lang="en-US" altLang="zh-CN" sz="1600" b="1" dirty="0"/>
                        <a:t>p</a:t>
                      </a:r>
                      <a:r>
                        <a:rPr lang="zh-CN" altLang="en-US" sz="1600" b="1" dirty="0"/>
                        <a:t>为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指向整型数据的指针变量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/>
                        <a:t>int a[5];</a:t>
                      </a:r>
                      <a:endParaRPr lang="zh-CN" alt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zh-CN" altLang="en-US" sz="1600" b="1" dirty="0"/>
                        <a:t>定义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整型数组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1600" b="1" dirty="0"/>
                        <a:t>，它有</a:t>
                      </a:r>
                      <a:r>
                        <a:rPr lang="en-US" altLang="zh-CN" sz="1600" b="1" dirty="0"/>
                        <a:t>5</a:t>
                      </a:r>
                      <a:r>
                        <a:rPr lang="zh-CN" altLang="en-US" sz="1600" b="1" dirty="0"/>
                        <a:t>个元素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/>
                        <a:t>int *p[4];</a:t>
                      </a:r>
                      <a:endParaRPr lang="zh-CN" alt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zh-CN" altLang="en-US" sz="1600" b="1" dirty="0"/>
                        <a:t>定义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指针数组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zh-CN" altLang="en-US" sz="1600" b="1" dirty="0"/>
                        <a:t>，它由</a:t>
                      </a:r>
                      <a:r>
                        <a:rPr lang="en-US" altLang="zh-CN" sz="1600" b="1" dirty="0"/>
                        <a:t>4</a:t>
                      </a:r>
                      <a:r>
                        <a:rPr lang="zh-CN" altLang="en-US" sz="1600" b="1" dirty="0"/>
                        <a:t>个指向整型数据的指针元素组成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/>
                        <a:t>int (*p)[4];</a:t>
                      </a:r>
                      <a:endParaRPr lang="zh-CN" alt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 dirty="0"/>
                        <a:t>p</a:t>
                      </a:r>
                      <a:r>
                        <a:rPr lang="zh-CN" altLang="en-US" sz="1600" b="1" dirty="0"/>
                        <a:t>为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指向包含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个元素的一维数组的指针变量（行指针）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/>
                        <a:t>int f();</a:t>
                      </a:r>
                      <a:endParaRPr lang="zh-CN" alt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 dirty="0"/>
                        <a:t>f</a:t>
                      </a:r>
                      <a:r>
                        <a:rPr lang="zh-CN" altLang="en-US" sz="1600" b="1" dirty="0"/>
                        <a:t>为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返回整型函数值的函数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/>
                        <a:t>int *p();</a:t>
                      </a:r>
                      <a:endParaRPr lang="zh-CN" alt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 dirty="0"/>
                        <a:t>p</a:t>
                      </a:r>
                      <a:r>
                        <a:rPr lang="zh-CN" altLang="en-US" sz="1600" b="1" dirty="0"/>
                        <a:t>为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返回一个指针的函数</a:t>
                      </a:r>
                      <a:r>
                        <a:rPr lang="zh-CN" altLang="en-US" sz="1600" b="1" dirty="0"/>
                        <a:t>，该指针指向整型数据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/>
                        <a:t>int (*p)();</a:t>
                      </a:r>
                      <a:endParaRPr lang="zh-CN" altLang="en-US" sz="1600" b="1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 dirty="0"/>
                        <a:t>p</a:t>
                      </a:r>
                      <a:r>
                        <a:rPr lang="zh-CN" altLang="en-US" sz="1600" b="1" dirty="0"/>
                        <a:t>为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指向函数的指针</a:t>
                      </a:r>
                      <a:r>
                        <a:rPr lang="zh-CN" altLang="en-US" sz="1600" b="1" dirty="0"/>
                        <a:t>，该函数返回一个整型值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  <a:tr h="20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 dirty="0"/>
                        <a:t>void *p;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r>
                        <a:rPr lang="en-US" altLang="zh-CN" sz="1600" b="1" dirty="0"/>
                        <a:t>p</a:t>
                      </a:r>
                      <a:r>
                        <a:rPr lang="zh-CN" altLang="en-US" sz="1600" b="1" dirty="0"/>
                        <a:t>是一个指针变量，基类型为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void(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空类型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zh-CN" altLang="en-US" sz="1600" b="1" dirty="0"/>
                        <a:t>，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不指向具体的对象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7957" y="169255"/>
            <a:ext cx="8575558" cy="560508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(7)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指针运算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298" y="729763"/>
            <a:ext cx="821529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0" dirty="0">
                <a:latin typeface="等线" panose="02010600030101010101" charset="-122"/>
                <a:ea typeface="等线" panose="02010600030101010101" charset="-122"/>
              </a:rPr>
              <a:t>① 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指针变量</a:t>
            </a:r>
            <a:r>
              <a:rPr lang="zh-CN" altLang="en-US" b="1" kern="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加（减）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一个整数。</a:t>
            </a:r>
            <a:endParaRPr lang="en-US" altLang="zh-CN" kern="0" dirty="0">
              <a:latin typeface="等线" panose="02010600030101010101" charset="-122"/>
              <a:ea typeface="等线" panose="02010600030101010101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kern="0" dirty="0">
              <a:latin typeface="等线" panose="02010600030101010101" charset="-122"/>
              <a:ea typeface="等线" panose="02010600030101010101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② 指针变量</a:t>
            </a:r>
            <a:r>
              <a:rPr lang="zh-CN" altLang="en-US" b="1" kern="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赋值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。将一个变量地址赋给一个指针变量。 </a:t>
            </a:r>
            <a:r>
              <a:rPr lang="zh-CN" altLang="en-US" kern="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不应把一个整数赋给指针变量。</a:t>
            </a:r>
            <a:endParaRPr lang="en-US" altLang="zh-CN" kern="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kern="0" dirty="0">
              <a:latin typeface="等线" panose="02010600030101010101" charset="-122"/>
              <a:ea typeface="等线" panose="02010600030101010101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kern="0" dirty="0">
              <a:latin typeface="等线" panose="02010600030101010101" charset="-122"/>
              <a:ea typeface="等线" panose="02010600030101010101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kern="0" dirty="0">
              <a:latin typeface="等线" panose="02010600030101010101" charset="-122"/>
              <a:ea typeface="等线" panose="02010600030101010101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kern="0" dirty="0">
              <a:latin typeface="等线" panose="02010600030101010101" charset="-122"/>
              <a:ea typeface="等线" panose="02010600030101010101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③ 两个指针变量</a:t>
            </a:r>
            <a:r>
              <a:rPr lang="zh-CN" altLang="en-US" b="1" kern="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可以相减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。如果两个指针变量都指向同一个数组中的元素，则</a:t>
            </a:r>
            <a:r>
              <a:rPr lang="zh-CN" altLang="en-US" b="1" kern="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两个指针变量值之差是两个指针之间的元素个数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en-US" altLang="zh-CN" kern="0" dirty="0">
              <a:latin typeface="等线" panose="02010600030101010101" charset="-122"/>
              <a:ea typeface="等线" panose="02010600030101010101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④ 两个指针变量</a:t>
            </a:r>
            <a:r>
              <a:rPr lang="zh-CN" altLang="en-US" b="1" kern="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比较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。若两个指针指向</a:t>
            </a:r>
            <a:r>
              <a:rPr lang="zh-CN" altLang="en-US" kern="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同一个数组的元素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，则可以进行比较。</a:t>
            </a:r>
            <a:r>
              <a:rPr lang="zh-CN" altLang="en-US" kern="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指向前面的元素的指针变量“小于”指向后面元素的指针变量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。如果</a:t>
            </a:r>
            <a:r>
              <a:rPr lang="en-US" altLang="zh-CN" kern="0" dirty="0">
                <a:latin typeface="等线" panose="02010600030101010101" charset="-122"/>
                <a:ea typeface="等线" panose="02010600030101010101" charset="-122"/>
              </a:rPr>
              <a:t>p1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lang="en-US" altLang="zh-CN" kern="0" dirty="0">
                <a:latin typeface="等线" panose="02010600030101010101" charset="-122"/>
                <a:ea typeface="等线" panose="02010600030101010101" charset="-122"/>
              </a:rPr>
              <a:t>p2</a:t>
            </a:r>
            <a:r>
              <a:rPr lang="zh-CN" altLang="en-US" kern="0" dirty="0">
                <a:latin typeface="等线" panose="02010600030101010101" charset="-122"/>
                <a:ea typeface="等线" panose="02010600030101010101" charset="-122"/>
              </a:rPr>
              <a:t>不指向同一数组则比较无意义。</a:t>
            </a:r>
            <a:endParaRPr lang="zh-CN" altLang="en-US" kern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7957" y="1204085"/>
            <a:ext cx="8775820" cy="406433"/>
          </a:xfrm>
          <a:prstGeom prst="roundRect">
            <a:avLst>
              <a:gd name="adj" fmla="val 12125"/>
            </a:avLst>
          </a:prstGeom>
          <a:solidFill>
            <a:srgbClr val="E84C2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numCol="1" spcCol="360000" rtlCol="0" anchor="t"/>
          <a:lstStyle/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p++;		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将该指针变量的原值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是一个地址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和它指向的变量所占用的存储单元的字节数相加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672" y="2421829"/>
            <a:ext cx="8578974" cy="1620262"/>
          </a:xfrm>
          <a:prstGeom prst="roundRect">
            <a:avLst>
              <a:gd name="adj" fmla="val 4320"/>
            </a:avLst>
          </a:prstGeom>
          <a:solidFill>
            <a:srgbClr val="E84C2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numCol="1" spcCol="360000" rtlCol="0" anchor="t"/>
          <a:lstStyle/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p=&amp;a;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		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将变量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的地址赋给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p=array; 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	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将数组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array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首元素地址赋给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p=&amp;array[i];	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将数组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array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第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个元素的地址赋给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p=max;	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	//max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为已定义的函数，将ｍ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ax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的入口地址赋给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p1=p2;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		//p1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p2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是基类型相同指针变量，将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p2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的值赋给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p1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794" y="2399784"/>
            <a:ext cx="1274174" cy="1664352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6734794" y="2896151"/>
            <a:ext cx="524148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734794" y="3538176"/>
            <a:ext cx="524148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0485" y="229890"/>
            <a:ext cx="8229600" cy="597327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(8)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指针变量可以有空值，即该指针变量不指向任何变量。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92206" y="326400"/>
            <a:ext cx="1371677" cy="404305"/>
          </a:xfrm>
          <a:prstGeom prst="roundRect">
            <a:avLst>
              <a:gd name="adj" fmla="val 12163"/>
            </a:avLst>
          </a:prstGeom>
          <a:solidFill>
            <a:schemeClr val="tx1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numCol="1" spcCol="360000" rtlCol="0" anchor="t"/>
          <a:lstStyle/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p=NULL;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4824" y="2401052"/>
            <a:ext cx="8660922" cy="1040888"/>
            <a:chOff x="8582294" y="4088154"/>
            <a:chExt cx="9396545" cy="1040888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注意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6" y="4091840"/>
              <a:ext cx="8607293" cy="1037202"/>
            </a:xfrm>
            <a:prstGeom prst="rect">
              <a:avLst/>
            </a:prstGeom>
            <a:solidFill>
              <a:srgbClr val="FEFFFF"/>
            </a:solidFill>
            <a:ln w="9525" cap="flat" cmpd="sng" algn="ctr">
              <a:solidFill>
                <a:srgbClr val="B2B2B2"/>
              </a:solidFill>
              <a:prstDash val="solid"/>
              <a:miter lim="800000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anchor="t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p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的值为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NULL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与未对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p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赋值是两个不同的概念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。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前者是有值的（值为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0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），不指向任何变量，后者虽未对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p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赋值但并不等于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p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无值，只是它的值是一个无法预料的值（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野指针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），也就是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p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可能指向一个事先未指定的单元。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7677213" y="4823730"/>
              <a:ext cx="301625" cy="301625"/>
            </a:xfrm>
            <a:prstGeom prst="rtTriangle">
              <a:avLst/>
            </a:prstGeom>
            <a:solidFill>
              <a:srgbClr val="B2B2B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3467339" y="4389217"/>
            <a:ext cx="1371677" cy="404305"/>
          </a:xfrm>
          <a:prstGeom prst="roundRect">
            <a:avLst>
              <a:gd name="adj" fmla="val 12163"/>
            </a:avLst>
          </a:prstGeom>
          <a:solidFill>
            <a:schemeClr val="tx1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numCol="1" spcCol="360000" rtlCol="0" anchor="t"/>
          <a:lstStyle/>
          <a:p>
            <a:pPr marL="0" marR="0" lvl="0" indent="0" defTabSz="363855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if(p==NULL)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5" y="923727"/>
            <a:ext cx="814838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+mn-ea"/>
              </a:rPr>
              <a:t>NULL</a:t>
            </a:r>
            <a:r>
              <a:rPr lang="zh-CN" altLang="en-US" dirty="0">
                <a:latin typeface="+mn-ea"/>
              </a:rPr>
              <a:t>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符号常量</a:t>
            </a:r>
            <a:r>
              <a:rPr lang="zh-CN" altLang="en-US" dirty="0">
                <a:latin typeface="+mn-ea"/>
              </a:rPr>
              <a:t>，代表整数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。在</a:t>
            </a:r>
            <a:r>
              <a:rPr lang="en-US" altLang="zh-CN" dirty="0" err="1">
                <a:latin typeface="+mn-ea"/>
              </a:rPr>
              <a:t>stdio.h</a:t>
            </a:r>
            <a:r>
              <a:rPr lang="zh-CN" altLang="en-US" dirty="0">
                <a:latin typeface="+mn-ea"/>
              </a:rPr>
              <a:t>头文件中对</a:t>
            </a:r>
            <a:r>
              <a:rPr lang="en-US" altLang="zh-CN" dirty="0">
                <a:latin typeface="+mn-ea"/>
              </a:rPr>
              <a:t>NULL</a:t>
            </a:r>
            <a:r>
              <a:rPr lang="zh-CN" altLang="en-US" dirty="0">
                <a:latin typeface="+mn-ea"/>
              </a:rPr>
              <a:t>进行了定义：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    #define NULL 0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它使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指向地址为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的单元</a:t>
            </a:r>
            <a:r>
              <a:rPr lang="zh-CN" altLang="en-US" dirty="0">
                <a:latin typeface="+mn-ea"/>
              </a:rPr>
              <a:t>。系统保证使该单元不作它用（不存放有效数据）。 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418643" y="3675401"/>
            <a:ext cx="6840747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+mn-ea"/>
              </a:rPr>
              <a:t>任何指针变量或地址都可以与</a:t>
            </a:r>
            <a:r>
              <a:rPr lang="en-US" altLang="zh-CN" b="1" dirty="0">
                <a:latin typeface="+mn-ea"/>
              </a:rPr>
              <a:t>NULL</a:t>
            </a:r>
            <a:r>
              <a:rPr lang="zh-CN" altLang="en-US" b="1" dirty="0">
                <a:latin typeface="+mn-ea"/>
              </a:rPr>
              <a:t>作相等或不相等的比较。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" y="2209800"/>
            <a:ext cx="8997351" cy="2589708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anchor="t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指针的优点：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提高程序效率；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在调用函数时当指针指向的变量的值改变时，这些值能够为主调函数使用，即可以从函数调用得到多个可改变的值；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可以实现动态存储分配（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malloc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, free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）。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 descr="信纸"/>
          <p:cNvSpPr>
            <a:spLocks noChangeArrowheads="1"/>
          </p:cNvSpPr>
          <p:nvPr/>
        </p:nvSpPr>
        <p:spPr bwMode="auto">
          <a:xfrm>
            <a:off x="0" y="0"/>
            <a:ext cx="2687638" cy="6477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</a:t>
            </a:r>
            <a:endParaRPr lang="zh-CN" altLang="en-US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815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不同的数据类型</a:t>
            </a:r>
            <a:r>
              <a:rPr lang="zh-CN" altLang="en-US" sz="2400" dirty="0">
                <a:ea typeface="微软雅黑" panose="020B0503020204020204" pitchFamily="34" charset="-122"/>
              </a:rPr>
              <a:t>组合成一个整体，加强数据项之间的联系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314575" y="1646238"/>
            <a:ext cx="3324225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362200" y="2484438"/>
            <a:ext cx="3200400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393950" y="3246438"/>
            <a:ext cx="3244850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结构体变量的引用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438400" y="4008438"/>
            <a:ext cx="3041650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结构体变量的赋值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/>
      <p:bldP spid="30726" grpId="0" animBg="1"/>
      <p:bldP spid="30727" grpId="0" animBg="1"/>
      <p:bldP spid="30728" grpId="0" animBg="1"/>
      <p:bldP spid="307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7000" y="668338"/>
            <a:ext cx="3311525" cy="230346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结构体类型名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… …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1750" name="Rectangle 6" descr="信纸"/>
          <p:cNvSpPr>
            <a:spLocks noChangeArrowheads="1"/>
          </p:cNvSpPr>
          <p:nvPr/>
        </p:nvSpPr>
        <p:spPr bwMode="auto">
          <a:xfrm>
            <a:off x="2362200" y="3200400"/>
            <a:ext cx="3744913" cy="3178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char        no[9];  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学号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       name[20];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       sex;     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性别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unsigned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age;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年龄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unsigned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classno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班级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float        grade;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成绩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92" y="126890"/>
            <a:ext cx="9048464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zh-CN" altLang="en-US" dirty="0"/>
              <a:t>写一个函数，求一个字符串的长度。在</a:t>
            </a:r>
            <a:r>
              <a:rPr lang="en-US" altLang="zh-CN" dirty="0"/>
              <a:t>main</a:t>
            </a:r>
            <a:r>
              <a:rPr lang="zh-CN" altLang="en-US" dirty="0"/>
              <a:t>函数中输入字符串，并输出其长度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25373" t="26042" r="64477" b="66525"/>
          <a:stretch>
            <a:fillRect/>
          </a:stretch>
        </p:blipFill>
        <p:spPr>
          <a:xfrm>
            <a:off x="5105400" y="1371600"/>
            <a:ext cx="3049301" cy="12555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4800" y="1080096"/>
            <a:ext cx="3951723" cy="53553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getlength</a:t>
            </a:r>
            <a:r>
              <a:rPr lang="en-US" altLang="zh-CN" dirty="0"/>
              <a:t>(char*p);</a:t>
            </a:r>
            <a:endParaRPr lang="en-US" altLang="zh-CN" dirty="0"/>
          </a:p>
          <a:p>
            <a:r>
              <a:rPr lang="en-US" altLang="zh-CN" dirty="0"/>
              <a:t>	char </a:t>
            </a:r>
            <a:r>
              <a:rPr lang="en-US" altLang="zh-CN" dirty="0" err="1"/>
              <a:t>str</a:t>
            </a:r>
            <a:r>
              <a:rPr lang="en-US" altLang="zh-CN" dirty="0"/>
              <a:t>[80];</a:t>
            </a:r>
            <a:endParaRPr lang="en-US" altLang="zh-CN" dirty="0"/>
          </a:p>
          <a:p>
            <a:r>
              <a:rPr lang="en-US" altLang="zh-CN" dirty="0"/>
              <a:t>	gets(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getlength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("%d\n",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getlength</a:t>
            </a:r>
            <a:r>
              <a:rPr lang="en-US" altLang="zh-CN" dirty="0"/>
              <a:t>(char* p)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endParaRPr lang="en-US" altLang="zh-CN" dirty="0"/>
          </a:p>
          <a:p>
            <a:r>
              <a:rPr lang="en-US" altLang="zh-CN" dirty="0"/>
              <a:t>	while(*(</a:t>
            </a:r>
            <a:r>
              <a:rPr lang="en-US" altLang="zh-CN" dirty="0" err="1"/>
              <a:t>p+i</a:t>
            </a:r>
            <a:r>
              <a:rPr lang="en-US" altLang="zh-CN" dirty="0"/>
              <a:t>)!='\0') 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2629489" y="3048000"/>
            <a:ext cx="1378426" cy="28659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76600" y="3334599"/>
            <a:ext cx="279779" cy="27294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45342" y="5257800"/>
            <a:ext cx="484147" cy="316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24433" y="5756450"/>
            <a:ext cx="484147" cy="316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5800" y="3334599"/>
            <a:ext cx="4441692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使用指针需要注意的几个点：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</a:rPr>
              <a:t>字符串的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传址调用</a:t>
            </a:r>
            <a:r>
              <a:rPr lang="zh-CN" altLang="en-US" sz="2400" dirty="0">
                <a:latin typeface="宋体" panose="02010600030101010101" pitchFamily="2" charset="-122"/>
              </a:rPr>
              <a:t>方法；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</a:rPr>
              <a:t>字符串相关的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输入输出函数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</a:rPr>
              <a:t>循环结构中变量的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变化范围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特别是循环终止后变量的值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3400" y="83820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间接定义法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352800" y="228600"/>
            <a:ext cx="4248150" cy="23034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结构体类型名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… …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结构体类型名  变量名列表；</a:t>
            </a:r>
            <a:endParaRPr kumimoji="1"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5" name="Rectangle 7" descr="信纸"/>
          <p:cNvSpPr>
            <a:spLocks noChangeArrowheads="1"/>
          </p:cNvSpPr>
          <p:nvPr/>
        </p:nvSpPr>
        <p:spPr bwMode="auto">
          <a:xfrm>
            <a:off x="2438400" y="2667000"/>
            <a:ext cx="5932488" cy="40011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student1, student2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，*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pstu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581400" y="4038600"/>
            <a:ext cx="4248150" cy="2081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结构体类型名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 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… …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变量名列表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85800" y="480060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直接定义法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123950" y="2914650"/>
            <a:ext cx="7704138" cy="23209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内存分配：</a:t>
            </a:r>
            <a:endParaRPr kumimoji="1"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、结构体类型只是一种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，定义结构体类型时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不分配内存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、用结构体类型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定义一个变量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，才会为该变量分配内存单元。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所占内存的大小是它所包含的成员所占内存大小之和。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2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 animBg="1"/>
      <p:bldP spid="32775" grpId="0" animBg="1"/>
      <p:bldP spid="32777" grpId="0" animBg="1"/>
      <p:bldP spid="32778" grpId="0"/>
      <p:bldP spid="32779" grpId="0" animBg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0883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结构体变量的引用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55700" y="762000"/>
            <a:ext cx="6875463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成员名  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非指针型结构体变量的引用</a:t>
            </a:r>
            <a:endParaRPr kumimoji="1" lang="zh-CN" altLang="en-US" sz="20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143000" y="1346200"/>
            <a:ext cx="6875463" cy="7826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   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（*结构体指针）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指针型结构体变量的引用</a:t>
            </a:r>
            <a:endParaRPr kumimoji="1" lang="zh-CN" altLang="en-US" sz="20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3799" name="Group 7"/>
          <p:cNvGrpSpPr/>
          <p:nvPr/>
        </p:nvGrpSpPr>
        <p:grpSpPr bwMode="auto">
          <a:xfrm>
            <a:off x="2347913" y="3089275"/>
            <a:ext cx="4933950" cy="2873375"/>
            <a:chOff x="884" y="2296"/>
            <a:chExt cx="3108" cy="1810"/>
          </a:xfrm>
        </p:grpSpPr>
        <p:sp>
          <p:nvSpPr>
            <p:cNvPr id="33800" name="Text Box 8" descr="信纸"/>
            <p:cNvSpPr txBox="1">
              <a:spLocks noChangeArrowheads="1"/>
            </p:cNvSpPr>
            <p:nvPr/>
          </p:nvSpPr>
          <p:spPr bwMode="auto">
            <a:xfrm>
              <a:off x="884" y="2296"/>
              <a:ext cx="1661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student</a:t>
              </a:r>
              <a:endPara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{      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num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 name[20];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sex;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age;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float score;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addr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[30];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} 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stu1, stu2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01" name="AutoShape 9"/>
            <p:cNvSpPr>
              <a:spLocks noChangeArrowheads="1"/>
            </p:cNvSpPr>
            <p:nvPr/>
          </p:nvSpPr>
          <p:spPr bwMode="auto">
            <a:xfrm>
              <a:off x="2632" y="2788"/>
              <a:ext cx="1360" cy="454"/>
            </a:xfrm>
            <a:prstGeom prst="wedgeRectCallout">
              <a:avLst>
                <a:gd name="adj1" fmla="val -79778"/>
                <a:gd name="adj2" fmla="val 53963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if (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 == stu2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……..          (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2" name="Group 10"/>
          <p:cNvGrpSpPr/>
          <p:nvPr/>
        </p:nvGrpSpPr>
        <p:grpSpPr bwMode="auto">
          <a:xfrm>
            <a:off x="979488" y="3089275"/>
            <a:ext cx="8101012" cy="2873375"/>
            <a:chOff x="521" y="2296"/>
            <a:chExt cx="5103" cy="1810"/>
          </a:xfrm>
        </p:grpSpPr>
        <p:sp>
          <p:nvSpPr>
            <p:cNvPr id="33803" name="Text Box 11" descr="信纸"/>
            <p:cNvSpPr txBox="1">
              <a:spLocks noChangeArrowheads="1"/>
            </p:cNvSpPr>
            <p:nvPr/>
          </p:nvSpPr>
          <p:spPr bwMode="auto">
            <a:xfrm>
              <a:off x="521" y="2296"/>
              <a:ext cx="1819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student</a:t>
              </a:r>
              <a:endPara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{      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num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 name[20];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sex;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age;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float score;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addr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[30];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} </a:t>
              </a:r>
              <a:r>
                <a:rPr kumimoji="1" lang="en-US" altLang="zh-CN" sz="20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, *</a:t>
              </a:r>
              <a:r>
                <a:rPr kumimoji="1" lang="en-US" altLang="zh-CN" sz="20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pstu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= &amp;</a:t>
              </a:r>
              <a:r>
                <a:rPr kumimoji="1" lang="en-US" altLang="zh-CN" sz="20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04" name="AutoShape 12"/>
            <p:cNvSpPr>
              <a:spLocks noChangeArrowheads="1"/>
            </p:cNvSpPr>
            <p:nvPr/>
          </p:nvSpPr>
          <p:spPr bwMode="auto">
            <a:xfrm>
              <a:off x="2608" y="2387"/>
              <a:ext cx="2447" cy="300"/>
            </a:xfrm>
            <a:prstGeom prst="wedgeRectCallout">
              <a:avLst>
                <a:gd name="adj1" fmla="val -68556"/>
                <a:gd name="adj2" fmla="val 660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strcpy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(stu.name, "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zhangMing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");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05" name="AutoShape 13"/>
            <p:cNvSpPr>
              <a:spLocks noChangeArrowheads="1"/>
            </p:cNvSpPr>
            <p:nvPr/>
          </p:nvSpPr>
          <p:spPr bwMode="auto">
            <a:xfrm>
              <a:off x="2608" y="2795"/>
              <a:ext cx="1193" cy="300"/>
            </a:xfrm>
            <a:prstGeom prst="wedgeRectCallout">
              <a:avLst>
                <a:gd name="adj1" fmla="val -86713"/>
                <a:gd name="adj2" fmla="val 330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stu.score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= 80;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06" name="AutoShape 14"/>
            <p:cNvSpPr>
              <a:spLocks noChangeArrowheads="1"/>
            </p:cNvSpPr>
            <p:nvPr/>
          </p:nvSpPr>
          <p:spPr bwMode="auto">
            <a:xfrm>
              <a:off x="2608" y="3249"/>
              <a:ext cx="1451" cy="300"/>
            </a:xfrm>
            <a:prstGeom prst="wedgeRectCallout">
              <a:avLst>
                <a:gd name="adj1" fmla="val -101481"/>
                <a:gd name="adj2" fmla="val 580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pstu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-&gt;score += 10;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07" name="AutoShape 15"/>
            <p:cNvSpPr>
              <a:spLocks noChangeArrowheads="1"/>
            </p:cNvSpPr>
            <p:nvPr/>
          </p:nvSpPr>
          <p:spPr bwMode="auto">
            <a:xfrm>
              <a:off x="2608" y="3702"/>
              <a:ext cx="3016" cy="262"/>
            </a:xfrm>
            <a:prstGeom prst="wedgeRectCallout">
              <a:avLst>
                <a:gd name="adj1" fmla="val -66546"/>
                <a:gd name="adj2" fmla="val -53435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printf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("%s %f", stu.name, (*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pstu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).score);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700213" y="3160713"/>
            <a:ext cx="684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可以将一个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结构体变量赋值给另一个结构体变量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1682750" y="3711575"/>
            <a:ext cx="347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结构体嵌套时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逐级引用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811" name="Group 19"/>
          <p:cNvGrpSpPr/>
          <p:nvPr/>
        </p:nvGrpSpPr>
        <p:grpSpPr bwMode="auto">
          <a:xfrm>
            <a:off x="2203450" y="3017838"/>
            <a:ext cx="6240463" cy="2873375"/>
            <a:chOff x="1247" y="2352"/>
            <a:chExt cx="3931" cy="1810"/>
          </a:xfrm>
        </p:grpSpPr>
        <p:sp>
          <p:nvSpPr>
            <p:cNvPr id="33812" name="Text Box 20" descr="信纸"/>
            <p:cNvSpPr txBox="1">
              <a:spLocks noChangeArrowheads="1"/>
            </p:cNvSpPr>
            <p:nvPr/>
          </p:nvSpPr>
          <p:spPr bwMode="auto">
            <a:xfrm>
              <a:off x="1247" y="2352"/>
              <a:ext cx="1661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student</a:t>
              </a:r>
              <a:endPara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{      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num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 name[20];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sex;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age;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float score;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addr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[30];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} 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stu1, stu2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13" name="AutoShape 21"/>
            <p:cNvSpPr>
              <a:spLocks noChangeArrowheads="1"/>
            </p:cNvSpPr>
            <p:nvPr/>
          </p:nvSpPr>
          <p:spPr bwMode="auto">
            <a:xfrm>
              <a:off x="3267" y="2478"/>
              <a:ext cx="1145" cy="262"/>
            </a:xfrm>
            <a:prstGeom prst="wedgeRectCallout">
              <a:avLst>
                <a:gd name="adj1" fmla="val -129912"/>
                <a:gd name="adj2" fmla="val 98856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stu1.num = 10;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14" name="AutoShape 22"/>
            <p:cNvSpPr>
              <a:spLocks noChangeArrowheads="1"/>
            </p:cNvSpPr>
            <p:nvPr/>
          </p:nvSpPr>
          <p:spPr bwMode="auto">
            <a:xfrm>
              <a:off x="3288" y="3022"/>
              <a:ext cx="1309" cy="262"/>
            </a:xfrm>
            <a:prstGeom prst="wedgeRectCallout">
              <a:avLst>
                <a:gd name="adj1" fmla="val -107218"/>
                <a:gd name="adj2" fmla="val 193894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stu1.score = 85.5;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15" name="AutoShape 23"/>
            <p:cNvSpPr>
              <a:spLocks noChangeArrowheads="1"/>
            </p:cNvSpPr>
            <p:nvPr/>
          </p:nvSpPr>
          <p:spPr bwMode="auto">
            <a:xfrm>
              <a:off x="3379" y="3612"/>
              <a:ext cx="1799" cy="454"/>
            </a:xfrm>
            <a:prstGeom prst="wedgeRectCallout">
              <a:avLst>
                <a:gd name="adj1" fmla="val -90968"/>
                <a:gd name="adj2" fmla="val -37444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stu1.score += stu2.score;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stu1.age++;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3816" name="Group 24"/>
          <p:cNvGrpSpPr/>
          <p:nvPr/>
        </p:nvGrpSpPr>
        <p:grpSpPr bwMode="auto">
          <a:xfrm>
            <a:off x="979488" y="3160713"/>
            <a:ext cx="8112125" cy="2873375"/>
            <a:chOff x="626" y="2317"/>
            <a:chExt cx="5110" cy="1810"/>
          </a:xfrm>
        </p:grpSpPr>
        <p:sp>
          <p:nvSpPr>
            <p:cNvPr id="33817" name="Text Box 25" descr="信纸"/>
            <p:cNvSpPr txBox="1">
              <a:spLocks noChangeArrowheads="1"/>
            </p:cNvSpPr>
            <p:nvPr/>
          </p:nvSpPr>
          <p:spPr bwMode="auto">
            <a:xfrm>
              <a:off x="626" y="2317"/>
              <a:ext cx="1661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student</a:t>
              </a:r>
              <a:endPara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{      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num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 name[20];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sex;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age;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float score;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addr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[30];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} 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stu1, stu2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18" name="AutoShape 26"/>
            <p:cNvSpPr>
              <a:spLocks noChangeArrowheads="1"/>
            </p:cNvSpPr>
            <p:nvPr/>
          </p:nvSpPr>
          <p:spPr bwMode="auto">
            <a:xfrm>
              <a:off x="2336" y="2750"/>
              <a:ext cx="3321" cy="262"/>
            </a:xfrm>
            <a:prstGeom prst="wedgeRectCallout">
              <a:avLst>
                <a:gd name="adj1" fmla="val -63259"/>
                <a:gd name="adj2" fmla="val -3065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printf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(“%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d,%s,%c,%d,%f,%s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\n”,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);      (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33819" name="AutoShape 27"/>
            <p:cNvSpPr>
              <a:spLocks noChangeArrowheads="1"/>
            </p:cNvSpPr>
            <p:nvPr/>
          </p:nvSpPr>
          <p:spPr bwMode="auto">
            <a:xfrm>
              <a:off x="2200" y="3657"/>
              <a:ext cx="3536" cy="262"/>
            </a:xfrm>
            <a:prstGeom prst="wedgeRectCallout">
              <a:avLst>
                <a:gd name="adj1" fmla="val -55685"/>
                <a:gd name="adj2" fmla="val -198093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stu1={101,“Wan Lin”,‘M’,19,87.5,“DaLian”};  (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1987550" y="4241800"/>
            <a:ext cx="6875463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结构体变量名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子成员名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……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最低级子成员名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defRPr/>
            </a:pP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3821" name="Group 29"/>
          <p:cNvGrpSpPr/>
          <p:nvPr/>
        </p:nvGrpSpPr>
        <p:grpSpPr bwMode="auto">
          <a:xfrm>
            <a:off x="2779713" y="3233738"/>
            <a:ext cx="4933950" cy="2873375"/>
            <a:chOff x="1111" y="2296"/>
            <a:chExt cx="3108" cy="1810"/>
          </a:xfrm>
        </p:grpSpPr>
        <p:sp>
          <p:nvSpPr>
            <p:cNvPr id="33822" name="Text Box 30" descr="信纸"/>
            <p:cNvSpPr txBox="1">
              <a:spLocks noChangeArrowheads="1"/>
            </p:cNvSpPr>
            <p:nvPr/>
          </p:nvSpPr>
          <p:spPr bwMode="auto">
            <a:xfrm>
              <a:off x="1111" y="2296"/>
              <a:ext cx="1661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zh-CN" alt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student</a:t>
              </a:r>
              <a:endPara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{      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num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 name[20];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sex;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age;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float score;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char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addr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[30];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} 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stu1, stu2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23" name="AutoShape 31"/>
            <p:cNvSpPr>
              <a:spLocks noChangeArrowheads="1"/>
            </p:cNvSpPr>
            <p:nvPr/>
          </p:nvSpPr>
          <p:spPr bwMode="auto">
            <a:xfrm>
              <a:off x="2880" y="2708"/>
              <a:ext cx="1339" cy="253"/>
            </a:xfrm>
            <a:prstGeom prst="wedgeRectCallout">
              <a:avLst>
                <a:gd name="adj1" fmla="val -76981"/>
                <a:gd name="adj2" fmla="val -56491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Stu2 = stu1;     (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√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24" name="Group 32"/>
          <p:cNvGrpSpPr/>
          <p:nvPr/>
        </p:nvGrpSpPr>
        <p:grpSpPr bwMode="auto">
          <a:xfrm>
            <a:off x="908050" y="2819400"/>
            <a:ext cx="7654925" cy="3482975"/>
            <a:chOff x="703" y="1096"/>
            <a:chExt cx="4822" cy="2194"/>
          </a:xfrm>
        </p:grpSpPr>
        <p:sp>
          <p:nvSpPr>
            <p:cNvPr id="33825" name="Text Box 33" descr="信纸"/>
            <p:cNvSpPr txBox="1">
              <a:spLocks noChangeArrowheads="1"/>
            </p:cNvSpPr>
            <p:nvPr/>
          </p:nvSpPr>
          <p:spPr bwMode="auto">
            <a:xfrm>
              <a:off x="703" y="1096"/>
              <a:ext cx="2223" cy="2194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r>
                <a:rPr kumimoji="1" lang="zh-CN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例</a:t>
              </a:r>
              <a:r>
                <a:rPr kumimoji="1" lang="zh-CN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student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{  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num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char name[20];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</a:t>
              </a: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date 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{    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</a:t>
              </a: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month;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</a:t>
              </a: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day;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</a:t>
              </a: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year;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}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birthday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} 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stu1, stu2, *</a:t>
              </a:r>
              <a:r>
                <a:rPr kumimoji="1" lang="en-US" altLang="zh-CN" sz="20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pstu</a:t>
              </a:r>
              <a:r>
                <a:rPr kumimoji="1"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= &amp;stu1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8207" name="Group 34"/>
            <p:cNvGrpSpPr/>
            <p:nvPr/>
          </p:nvGrpSpPr>
          <p:grpSpPr bwMode="auto">
            <a:xfrm>
              <a:off x="2933" y="2555"/>
              <a:ext cx="2592" cy="490"/>
              <a:chOff x="1392" y="3648"/>
              <a:chExt cx="2592" cy="490"/>
            </a:xfrm>
          </p:grpSpPr>
          <p:sp>
            <p:nvSpPr>
              <p:cNvPr id="8210" name="Rectangle 35"/>
              <p:cNvSpPr>
                <a:spLocks noChangeArrowheads="1"/>
              </p:cNvSpPr>
              <p:nvPr/>
            </p:nvSpPr>
            <p:spPr bwMode="auto">
              <a:xfrm>
                <a:off x="1392" y="3648"/>
                <a:ext cx="2592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1" name="Line 36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12" name="Line 37"/>
              <p:cNvSpPr>
                <a:spLocks noChangeShapeType="1"/>
              </p:cNvSpPr>
              <p:nvPr/>
            </p:nvSpPr>
            <p:spPr bwMode="auto">
              <a:xfrm>
                <a:off x="2400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13" name="Line 38"/>
              <p:cNvSpPr>
                <a:spLocks noChangeShapeType="1"/>
              </p:cNvSpPr>
              <p:nvPr/>
            </p:nvSpPr>
            <p:spPr bwMode="auto">
              <a:xfrm>
                <a:off x="2400" y="388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14" name="Line 39"/>
              <p:cNvSpPr>
                <a:spLocks noChangeShapeType="1"/>
              </p:cNvSpPr>
              <p:nvPr/>
            </p:nvSpPr>
            <p:spPr bwMode="auto">
              <a:xfrm>
                <a:off x="2928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15" name="Line 40"/>
              <p:cNvSpPr>
                <a:spLocks noChangeShapeType="1"/>
              </p:cNvSpPr>
              <p:nvPr/>
            </p:nvSpPr>
            <p:spPr bwMode="auto">
              <a:xfrm>
                <a:off x="3456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3833" name="Text Box 41"/>
              <p:cNvSpPr txBox="1">
                <a:spLocks noChangeArrowheads="1"/>
              </p:cNvSpPr>
              <p:nvPr/>
            </p:nvSpPr>
            <p:spPr bwMode="auto">
              <a:xfrm>
                <a:off x="1430" y="3753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num</a:t>
                </a:r>
                <a:endParaRPr kumimoji="1"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34" name="Text Box 42"/>
              <p:cNvSpPr txBox="1">
                <a:spLocks noChangeArrowheads="1"/>
              </p:cNvSpPr>
              <p:nvPr/>
            </p:nvSpPr>
            <p:spPr bwMode="auto">
              <a:xfrm>
                <a:off x="1958" y="3753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name</a:t>
                </a:r>
                <a:endParaRPr kumimoji="1"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35" name="Text Box 43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7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dirty="0">
                    <a:solidFill>
                      <a:srgbClr val="99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birthday</a:t>
                </a:r>
                <a:endParaRPr kumimoji="1" lang="en-US" altLang="zh-CN" sz="200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36" name="Text Box 44"/>
              <p:cNvSpPr txBox="1">
                <a:spLocks noChangeArrowheads="1"/>
              </p:cNvSpPr>
              <p:nvPr/>
            </p:nvSpPr>
            <p:spPr bwMode="auto">
              <a:xfrm>
                <a:off x="2400" y="3888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month</a:t>
                </a:r>
                <a:endParaRPr kumimoji="1"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37" name="Text Box 45"/>
              <p:cNvSpPr txBox="1">
                <a:spLocks noChangeArrowheads="1"/>
              </p:cNvSpPr>
              <p:nvPr/>
            </p:nvSpPr>
            <p:spPr bwMode="auto">
              <a:xfrm>
                <a:off x="3024" y="3888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day</a:t>
                </a:r>
                <a:endParaRPr kumimoji="1"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38" name="Text Box 46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year</a:t>
                </a:r>
                <a:endParaRPr kumimoji="1"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839" name="AutoShape 47"/>
            <p:cNvSpPr>
              <a:spLocks noChangeArrowheads="1"/>
            </p:cNvSpPr>
            <p:nvPr/>
          </p:nvSpPr>
          <p:spPr bwMode="auto">
            <a:xfrm>
              <a:off x="3061" y="1207"/>
              <a:ext cx="1913" cy="262"/>
            </a:xfrm>
            <a:prstGeom prst="wedgeRectCallout">
              <a:avLst>
                <a:gd name="adj1" fmla="val -87426"/>
                <a:gd name="adj2" fmla="val 201144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stu1.birthday.month = 12;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840" name="AutoShape 48"/>
            <p:cNvSpPr>
              <a:spLocks noChangeArrowheads="1"/>
            </p:cNvSpPr>
            <p:nvPr/>
          </p:nvSpPr>
          <p:spPr bwMode="auto">
            <a:xfrm>
              <a:off x="3107" y="1842"/>
              <a:ext cx="2124" cy="262"/>
            </a:xfrm>
            <a:prstGeom prst="wedgeRectCallout">
              <a:avLst>
                <a:gd name="adj1" fmla="val -84699"/>
                <a:gd name="adj2" fmla="val 22671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pstu1-&gt;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birthday.year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= 2008;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808" grpId="0"/>
      <p:bldP spid="33809" grpId="0"/>
      <p:bldP spid="338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042988" y="650875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结构体变量初始化赋值</a:t>
            </a:r>
            <a:endParaRPr kumimoji="1" lang="zh-CN" altLang="en-US" sz="24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327150" y="106045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定义结构体类型的同时，定义结构体变量并赋初值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3797" name="Group 5"/>
          <p:cNvGrpSpPr/>
          <p:nvPr/>
        </p:nvGrpSpPr>
        <p:grpSpPr bwMode="auto">
          <a:xfrm>
            <a:off x="1822450" y="1611313"/>
            <a:ext cx="6624638" cy="1457325"/>
            <a:chOff x="748" y="1015"/>
            <a:chExt cx="4173" cy="918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748" y="1015"/>
              <a:ext cx="4173" cy="918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72549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[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结构体类型名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]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{                                                 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初值表</a:t>
              </a:r>
              <a:endPara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… …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} 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变量名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= {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的值，成员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的值，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…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， 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}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endPara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227" name="AutoShape 7"/>
            <p:cNvSpPr/>
            <p:nvPr/>
          </p:nvSpPr>
          <p:spPr bwMode="auto">
            <a:xfrm rot="-5400000">
              <a:off x="3009" y="126"/>
              <a:ext cx="150" cy="2858"/>
            </a:xfrm>
            <a:prstGeom prst="rightBrace">
              <a:avLst>
                <a:gd name="adj1" fmla="val 158778"/>
                <a:gd name="adj2" fmla="val 50000"/>
              </a:avLst>
            </a:prstGeom>
            <a:noFill/>
            <a:ln w="25400">
              <a:solidFill>
                <a:srgbClr val="99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3800" name="Rectangle 8" descr="信纸"/>
          <p:cNvSpPr>
            <a:spLocks noChangeArrowheads="1"/>
          </p:cNvSpPr>
          <p:nvPr/>
        </p:nvSpPr>
        <p:spPr bwMode="auto">
          <a:xfrm>
            <a:off x="1441450" y="3357563"/>
            <a:ext cx="3240088" cy="1349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Date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year, month, day;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birthday = {1986, 12, 10};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801" name="Rectangle 9" descr="信纸"/>
          <p:cNvSpPr>
            <a:spLocks noChangeArrowheads="1"/>
          </p:cNvSpPr>
          <p:nvPr/>
        </p:nvSpPr>
        <p:spPr bwMode="auto">
          <a:xfrm>
            <a:off x="5330825" y="3370263"/>
            <a:ext cx="3240088" cy="1349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year, month, day;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birthday = {1986, 12, 10};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749800" y="37512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803" name="Rectangle 11" descr="信纸"/>
          <p:cNvSpPr>
            <a:spLocks noChangeArrowheads="1"/>
          </p:cNvSpPr>
          <p:nvPr/>
        </p:nvSpPr>
        <p:spPr bwMode="auto">
          <a:xfrm>
            <a:off x="1676400" y="3352800"/>
            <a:ext cx="7127875" cy="29337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char        no[9];  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学号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       name[20];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       sex;     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性别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unsigned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age;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年龄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unsigned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classno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班级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float        grade;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成绩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 = {"20020306", "</a:t>
            </a:r>
            <a:r>
              <a:rPr kumimoji="1" lang="en-US" altLang="zh-CN" sz="200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ZhangMing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", 'M', 18, 1, 90};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247" y="15936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结构体变量的赋值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800" grpId="0" animBg="1"/>
      <p:bldP spid="33801" grpId="0" animBg="1"/>
      <p:bldP spid="33802" grpId="0"/>
      <p:bldP spid="338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42988" y="650875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结构体变量初始化赋值</a:t>
            </a:r>
            <a:endParaRPr kumimoji="1" lang="zh-CN" altLang="en-US" sz="24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27150" y="106045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先定义结构体类型，再定义结构体变量时赋初值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1749" name="Group 5"/>
          <p:cNvGrpSpPr/>
          <p:nvPr/>
        </p:nvGrpSpPr>
        <p:grpSpPr bwMode="auto">
          <a:xfrm>
            <a:off x="1187450" y="1611313"/>
            <a:ext cx="7345363" cy="1096962"/>
            <a:chOff x="748" y="1015"/>
            <a:chExt cx="4627" cy="691"/>
          </a:xfrm>
        </p:grpSpPr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748" y="1015"/>
              <a:ext cx="4627" cy="69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72549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结构体类型名                                       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初值表</a:t>
              </a:r>
              <a:endPara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{  … … }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endPara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结构体类型名  变量名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= {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的值，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…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， 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}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97" name="AutoShape 7"/>
            <p:cNvSpPr/>
            <p:nvPr/>
          </p:nvSpPr>
          <p:spPr bwMode="auto">
            <a:xfrm rot="-5400000">
              <a:off x="3969" y="391"/>
              <a:ext cx="181" cy="1905"/>
            </a:xfrm>
            <a:prstGeom prst="rightBrace">
              <a:avLst>
                <a:gd name="adj1" fmla="val 87707"/>
                <a:gd name="adj2" fmla="val 50000"/>
              </a:avLst>
            </a:prstGeom>
            <a:noFill/>
            <a:ln w="25400">
              <a:solidFill>
                <a:srgbClr val="99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42950" y="2856339"/>
            <a:ext cx="8208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注意：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 }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中间的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顺序必须与结构体成员的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定义顺序一致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41350" y="3789333"/>
            <a:ext cx="8323263" cy="40011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{"20020306", "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ZhangMing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",  'M',  18,         1,        90};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1754" name="Group 10"/>
          <p:cNvGrpSpPr/>
          <p:nvPr/>
        </p:nvGrpSpPr>
        <p:grpSpPr bwMode="auto">
          <a:xfrm>
            <a:off x="3660775" y="4137025"/>
            <a:ext cx="649288" cy="803275"/>
            <a:chOff x="2554" y="2614"/>
            <a:chExt cx="409" cy="506"/>
          </a:xfrm>
        </p:grpSpPr>
        <p:sp>
          <p:nvSpPr>
            <p:cNvPr id="11294" name="Line 11"/>
            <p:cNvSpPr>
              <a:spLocks noChangeShapeType="1"/>
            </p:cNvSpPr>
            <p:nvPr/>
          </p:nvSpPr>
          <p:spPr bwMode="auto">
            <a:xfrm>
              <a:off x="2699" y="2614"/>
              <a:ext cx="0" cy="3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2554" y="2870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no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57" name="Group 13"/>
          <p:cNvGrpSpPr/>
          <p:nvPr/>
        </p:nvGrpSpPr>
        <p:grpSpPr bwMode="auto">
          <a:xfrm>
            <a:off x="4949825" y="4144963"/>
            <a:ext cx="863600" cy="795337"/>
            <a:chOff x="3470" y="2611"/>
            <a:chExt cx="544" cy="501"/>
          </a:xfrm>
        </p:grpSpPr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>
              <a:off x="3672" y="2611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3470" y="2862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name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60" name="Group 16"/>
          <p:cNvGrpSpPr/>
          <p:nvPr/>
        </p:nvGrpSpPr>
        <p:grpSpPr bwMode="auto">
          <a:xfrm>
            <a:off x="6118225" y="4124325"/>
            <a:ext cx="647700" cy="781050"/>
            <a:chOff x="4262" y="2598"/>
            <a:chExt cx="408" cy="492"/>
          </a:xfrm>
        </p:grpSpPr>
        <p:sp>
          <p:nvSpPr>
            <p:cNvPr id="11290" name="Line 17"/>
            <p:cNvSpPr>
              <a:spLocks noChangeShapeType="1"/>
            </p:cNvSpPr>
            <p:nvPr/>
          </p:nvSpPr>
          <p:spPr bwMode="auto">
            <a:xfrm>
              <a:off x="4414" y="2598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4262" y="284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sex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63" name="Group 19"/>
          <p:cNvGrpSpPr/>
          <p:nvPr/>
        </p:nvGrpSpPr>
        <p:grpSpPr bwMode="auto">
          <a:xfrm>
            <a:off x="6588125" y="4137025"/>
            <a:ext cx="647700" cy="768350"/>
            <a:chOff x="4606" y="2606"/>
            <a:chExt cx="408" cy="484"/>
          </a:xfrm>
        </p:grpSpPr>
        <p:sp>
          <p:nvSpPr>
            <p:cNvPr id="11288" name="Line 20"/>
            <p:cNvSpPr>
              <a:spLocks noChangeShapeType="1"/>
            </p:cNvSpPr>
            <p:nvPr/>
          </p:nvSpPr>
          <p:spPr bwMode="auto">
            <a:xfrm>
              <a:off x="4758" y="2606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4606" y="284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age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66" name="Group 22"/>
          <p:cNvGrpSpPr/>
          <p:nvPr/>
        </p:nvGrpSpPr>
        <p:grpSpPr bwMode="auto">
          <a:xfrm>
            <a:off x="7096125" y="4124325"/>
            <a:ext cx="1017588" cy="781050"/>
            <a:chOff x="4734" y="2614"/>
            <a:chExt cx="641" cy="492"/>
          </a:xfrm>
        </p:grpSpPr>
        <p:sp>
          <p:nvSpPr>
            <p:cNvPr id="11286" name="Line 23"/>
            <p:cNvSpPr>
              <a:spLocks noChangeShapeType="1"/>
            </p:cNvSpPr>
            <p:nvPr/>
          </p:nvSpPr>
          <p:spPr bwMode="auto">
            <a:xfrm>
              <a:off x="5014" y="2614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4734" y="2856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classno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69" name="Group 25"/>
          <p:cNvGrpSpPr/>
          <p:nvPr/>
        </p:nvGrpSpPr>
        <p:grpSpPr bwMode="auto">
          <a:xfrm>
            <a:off x="7969250" y="4124325"/>
            <a:ext cx="1017588" cy="782638"/>
            <a:chOff x="5020" y="2598"/>
            <a:chExt cx="641" cy="493"/>
          </a:xfrm>
        </p:grpSpPr>
        <p:sp>
          <p:nvSpPr>
            <p:cNvPr id="11284" name="Line 26"/>
            <p:cNvSpPr>
              <a:spLocks noChangeShapeType="1"/>
            </p:cNvSpPr>
            <p:nvPr/>
          </p:nvSpPr>
          <p:spPr bwMode="auto">
            <a:xfrm>
              <a:off x="5198" y="2598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5020" y="284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grade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23850" y="3860800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√</a:t>
            </a:r>
            <a:endParaRPr kumimoji="1"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1116013" y="5026303"/>
            <a:ext cx="7200900" cy="369332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{18, "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ZhangMing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", 'M', "20020306", 1, 90};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450850" y="4868863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×</a:t>
            </a:r>
            <a:endParaRPr kumimoji="1" lang="en-US" altLang="zh-CN" sz="4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1775" name="Group 31"/>
          <p:cNvGrpSpPr/>
          <p:nvPr/>
        </p:nvGrpSpPr>
        <p:grpSpPr bwMode="auto">
          <a:xfrm>
            <a:off x="747713" y="1600200"/>
            <a:ext cx="8396287" cy="4779963"/>
            <a:chOff x="431" y="1127"/>
            <a:chExt cx="5289" cy="3011"/>
          </a:xfrm>
        </p:grpSpPr>
        <p:sp>
          <p:nvSpPr>
            <p:cNvPr id="31776" name="Rectangle 32" descr="信纸"/>
            <p:cNvSpPr>
              <a:spLocks noChangeArrowheads="1"/>
            </p:cNvSpPr>
            <p:nvPr/>
          </p:nvSpPr>
          <p:spPr bwMode="auto">
            <a:xfrm>
              <a:off x="431" y="1127"/>
              <a:ext cx="2347" cy="296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Date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{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year;    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年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month;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月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day;     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日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};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Stu_Info</a:t>
              </a:r>
              <a:endPara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{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char        no[9];             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学号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char        name[20];      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姓名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char        sex;                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性别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Date</a:t>
              </a:r>
              <a:r>
                <a:rPr kumimoji="1" lang="en-US" altLang="zh-CN" sz="2000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birthday;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生日 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unsigned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classno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;  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班级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float        grade;             </a:t>
              </a:r>
              <a:r>
                <a:rPr kumimoji="1"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kumimoji="1"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成绩</a:t>
              </a:r>
              <a:endPara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};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844" y="3905"/>
              <a:ext cx="4876" cy="233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dirty="0" err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dirty="0" err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Stu_Info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en-US" altLang="zh-CN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stu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= {"20020306", "</a:t>
              </a:r>
              <a:r>
                <a:rPr kumimoji="1" lang="en-US" altLang="zh-CN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ZhangMing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", 'M', </a:t>
              </a:r>
              <a:r>
                <a:rPr kumimoji="1" lang="en-US" altLang="zh-CN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{1986, 12, 10},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1, 90};</a:t>
              </a:r>
              <a:r>
                <a: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18236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结构体变量的赋值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52" grpId="0"/>
      <p:bldP spid="31753" grpId="0" animBg="1"/>
      <p:bldP spid="31772" grpId="0"/>
      <p:bldP spid="31773" grpId="0" animBg="1"/>
      <p:bldP spid="317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信纸"/>
          <p:cNvSpPr>
            <a:spLocks noChangeArrowheads="1"/>
          </p:cNvSpPr>
          <p:nvPr/>
        </p:nvSpPr>
        <p:spPr bwMode="auto">
          <a:xfrm>
            <a:off x="5364163" y="4051300"/>
            <a:ext cx="3455987" cy="1958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strcpy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(stu1.no, stu.no);  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strcpy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(stu1.name, stu.name);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stu1.sex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stu.sex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stu1.age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stu.age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stu1.classno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stu.classno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stu1.grade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stu.grade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843" name="Rectangle 3" descr="信纸"/>
          <p:cNvSpPr>
            <a:spLocks noChangeArrowheads="1"/>
          </p:cNvSpPr>
          <p:nvPr/>
        </p:nvSpPr>
        <p:spPr bwMode="auto">
          <a:xfrm>
            <a:off x="969963" y="2308225"/>
            <a:ext cx="3905250" cy="3482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strcpy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(stu.no, "20020306");  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strcpy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(stu.name, "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ZhangMing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");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stu.sex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'M';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stu.age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18;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stu.classno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stu.grade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90;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stu1;</a:t>
            </a:r>
            <a:endParaRPr kumimoji="1"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042988" y="650875"/>
            <a:ext cx="387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结构体变量在程序中赋值</a:t>
            </a:r>
            <a:endParaRPr kumimoji="1" lang="zh-CN" altLang="en-US" sz="24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43000" y="1060361"/>
            <a:ext cx="8255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定义变量时未对其赋初始值，则：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、一个一个地对其成员</a:t>
            </a:r>
            <a:r>
              <a:rPr kumimoji="1"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逐一赋值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用已赋值的同类型的结构体变量对它赋值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7" name="Group 7"/>
          <p:cNvGrpSpPr/>
          <p:nvPr/>
        </p:nvGrpSpPr>
        <p:grpSpPr bwMode="auto">
          <a:xfrm>
            <a:off x="1042988" y="2870200"/>
            <a:ext cx="5545137" cy="2016125"/>
            <a:chOff x="657" y="1616"/>
            <a:chExt cx="3493" cy="1270"/>
          </a:xfrm>
        </p:grpSpPr>
        <p:sp>
          <p:nvSpPr>
            <p:cNvPr id="13324" name="Rectangle 8"/>
            <p:cNvSpPr>
              <a:spLocks noChangeArrowheads="1"/>
            </p:cNvSpPr>
            <p:nvPr/>
          </p:nvSpPr>
          <p:spPr bwMode="auto">
            <a:xfrm>
              <a:off x="657" y="1616"/>
              <a:ext cx="2359" cy="1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35849" name="AutoShape 9"/>
            <p:cNvSpPr>
              <a:spLocks noChangeArrowheads="1"/>
            </p:cNvSpPr>
            <p:nvPr/>
          </p:nvSpPr>
          <p:spPr bwMode="auto">
            <a:xfrm>
              <a:off x="3243" y="1752"/>
              <a:ext cx="907" cy="317"/>
            </a:xfrm>
            <a:prstGeom prst="wedgeRoundRectCallout">
              <a:avLst>
                <a:gd name="adj1" fmla="val -113616"/>
                <a:gd name="adj2" fmla="val 200787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逐一赋值 </a:t>
              </a:r>
              <a:endPara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50" name="Group 10"/>
          <p:cNvGrpSpPr/>
          <p:nvPr/>
        </p:nvGrpSpPr>
        <p:grpSpPr bwMode="auto">
          <a:xfrm>
            <a:off x="1047750" y="5462588"/>
            <a:ext cx="4100513" cy="1295400"/>
            <a:chOff x="660" y="3249"/>
            <a:chExt cx="2583" cy="816"/>
          </a:xfrm>
        </p:grpSpPr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660" y="3249"/>
              <a:ext cx="998" cy="1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1746" y="3612"/>
              <a:ext cx="1497" cy="453"/>
            </a:xfrm>
            <a:prstGeom prst="wedgeRoundRectCallout">
              <a:avLst>
                <a:gd name="adj1" fmla="val -69574"/>
                <a:gd name="adj2" fmla="val -114236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利用已赋值的结构体变量赋值 </a:t>
              </a:r>
              <a:endPara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53" name="AutoShape 13"/>
          <p:cNvSpPr>
            <a:spLocks noChangeArrowheads="1"/>
          </p:cNvSpPr>
          <p:nvPr/>
        </p:nvSpPr>
        <p:spPr bwMode="auto">
          <a:xfrm>
            <a:off x="2843213" y="5516563"/>
            <a:ext cx="2470150" cy="217487"/>
          </a:xfrm>
          <a:prstGeom prst="leftRightArrow">
            <a:avLst>
              <a:gd name="adj1" fmla="val 50000"/>
              <a:gd name="adj2" fmla="val 227154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39158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结构体变量的赋值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animBg="1"/>
      <p:bldP spid="35845" grpId="0"/>
      <p:bldP spid="35846" grpId="0"/>
      <p:bldP spid="358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11188" y="188913"/>
            <a:ext cx="777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计算学生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门课的平均成绩，最高分和最低分。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891" name="Rectangle 3" descr="信纸"/>
          <p:cNvSpPr>
            <a:spLocks noChangeArrowheads="1"/>
          </p:cNvSpPr>
          <p:nvPr/>
        </p:nvSpPr>
        <p:spPr bwMode="auto">
          <a:xfrm>
            <a:off x="611188" y="836613"/>
            <a:ext cx="5400675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&lt;stdio.h&gt;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main ( )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struct score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{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float grade[5];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float avegrade, maxgrade, mingrade;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};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int i;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struct score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("input the grade of five course:\n");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for (i = 0; i &lt; 5; i++)      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输入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5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门课的成绩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 ("%f",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&amp;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7892" name="Rectangle 4" descr="信纸"/>
          <p:cNvSpPr>
            <a:spLocks noChangeArrowheads="1"/>
          </p:cNvSpPr>
          <p:nvPr/>
        </p:nvSpPr>
        <p:spPr bwMode="auto">
          <a:xfrm>
            <a:off x="3203575" y="1670050"/>
            <a:ext cx="5689600" cy="5006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avegrade = 0;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 =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 =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for (i = 0; i &lt; 5; i++) 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求平均分、最高分、最低分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avegrade +=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 = (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 &gt;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maxgrade) ?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 :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 = (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 &lt;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mingrade) ?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 :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m.avegrade /= 5;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("avegrade = %5.1f  maxgrade = %5.1f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mingrade = %5.1f\n",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avegrade,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maxgrade,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55650" y="5949950"/>
            <a:ext cx="5930900" cy="739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门课的成绩为：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75  80  86  90  68 )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avegrade =  79.8  maxgrade =  90.0  mingrade =  68.0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378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501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简化结构体类型名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——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typedef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语句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90575" y="685800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利用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typedef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语句为结构体类型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起别名 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30275" y="1428750"/>
            <a:ext cx="329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typedef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语句的格式为：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619250" y="1989138"/>
            <a:ext cx="5976938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typedef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类型名    类型名的别名；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2268538" y="2997200"/>
            <a:ext cx="2592387" cy="1079500"/>
          </a:xfrm>
          <a:prstGeom prst="wedgeRoundRectCallout">
            <a:avLst>
              <a:gd name="adj1" fmla="val 16625"/>
              <a:gd name="adj2" fmla="val -11411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必须是已经定义的数据类型名或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C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语言提供的基本类型名</a:t>
            </a:r>
            <a:r>
              <a:rPr kumimoji="1" lang="zh-CN" altLang="en-US" sz="2000">
                <a:solidFill>
                  <a:srgbClr val="000000"/>
                </a:solidFill>
                <a:latin typeface="楷体_GB2312" panose="02010609030101010101" pitchFamily="49" charset="-122"/>
              </a:rPr>
              <a:t> </a:t>
            </a:r>
            <a:endParaRPr kumimoji="1" lang="zh-CN" altLang="en-US" sz="200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5076825" y="2982913"/>
            <a:ext cx="2447925" cy="1079500"/>
          </a:xfrm>
          <a:prstGeom prst="wedgeRoundRectCallout">
            <a:avLst>
              <a:gd name="adj1" fmla="val -38329"/>
              <a:gd name="adj2" fmla="val -11029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必须是合法的标识符，通常用</a:t>
            </a: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大写字母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来表示 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6084888" y="2997200"/>
            <a:ext cx="2447925" cy="503238"/>
          </a:xfrm>
          <a:prstGeom prst="wedgeRoundRectCallout">
            <a:avLst>
              <a:gd name="adj1" fmla="val -38329"/>
              <a:gd name="adj2" fmla="val -17933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必须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以</a:t>
            </a: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分号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结尾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Rectangle 9" descr="信纸"/>
          <p:cNvSpPr>
            <a:spLocks noChangeArrowheads="1"/>
          </p:cNvSpPr>
          <p:nvPr/>
        </p:nvSpPr>
        <p:spPr bwMode="auto">
          <a:xfrm>
            <a:off x="1295400" y="2514600"/>
            <a:ext cx="7056438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typedef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INTEGER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typedef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char *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STRING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teacher_info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char name[20], char sex, unit[30];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unsigned int age, workyears;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float salary;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typedef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teacher_info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TEACHER;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INTEGER  a;           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STRING str;            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TEACHER t;           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 animBg="1"/>
      <p:bldP spid="54278" grpId="0" animBg="1"/>
      <p:bldP spid="54279" grpId="0" animBg="1"/>
      <p:bldP spid="54280" grpId="0" animBg="1"/>
      <p:bldP spid="542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4"/>
          <p:cNvSpPr txBox="1">
            <a:spLocks noChangeArrowheads="1"/>
          </p:cNvSpPr>
          <p:nvPr/>
        </p:nvSpPr>
        <p:spPr bwMode="auto">
          <a:xfrm>
            <a:off x="1614488" y="2420938"/>
            <a:ext cx="61277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第七章 结构体和共用体</a:t>
            </a:r>
            <a:endParaRPr lang="en-US" altLang="zh-CN" sz="4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第二讲</a:t>
            </a:r>
            <a:r>
              <a:rPr lang="en-US" altLang="zh-CN" sz="44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>
                <a:latin typeface="楷体" panose="02010609060101010101" pitchFamily="49" charset="-122"/>
                <a:ea typeface="楷体" panose="02010609060101010101" pitchFamily="49" charset="-122"/>
              </a:rPr>
              <a:t>结构体数组</a:t>
            </a:r>
            <a:endParaRPr lang="zh-CN" altLang="en-US" sz="4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3467100" y="774700"/>
            <a:ext cx="2482850" cy="739775"/>
          </a:xfrm>
          <a:prstGeom prst="rect">
            <a:avLst/>
          </a:prstGeom>
          <a:solidFill>
            <a:srgbClr val="002060"/>
          </a:solidFill>
          <a:ln w="9525">
            <a:solidFill>
              <a:srgbClr val="002060"/>
            </a:solidFill>
            <a:miter lim="800000"/>
          </a:ln>
        </p:spPr>
        <p:txBody>
          <a:bodyPr lIns="92075" tIns="46038" rIns="92075" bIns="46038" anchor="ctr"/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结构体数组</a:t>
            </a:r>
            <a:endParaRPr kumimoji="1" lang="zh-CN" altLang="en-US" sz="3600" b="1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8313" y="4365625"/>
            <a:ext cx="4319587" cy="5222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struct student </a:t>
            </a:r>
            <a:r>
              <a:rPr lang="en-US" altLang="zh-CN" sz="2800" b="1"/>
              <a:t>stu1,stu2;</a:t>
            </a:r>
            <a:endParaRPr lang="zh-CN" altLang="en-US" sz="2800" b="1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313" y="4984750"/>
            <a:ext cx="8480425" cy="5238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如果有很多学生，比如我们有</a:t>
            </a:r>
            <a:r>
              <a:rPr lang="en-US" altLang="zh-CN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altLang="en-US" sz="2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多个学生该怎么办？</a:t>
            </a:r>
            <a:endParaRPr lang="zh-CN" altLang="en-US" sz="2800" b="1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曲线连接符 4"/>
          <p:cNvCxnSpPr>
            <a:stCxn id="3" idx="0"/>
            <a:endCxn id="746499" idx="1"/>
          </p:cNvCxnSpPr>
          <p:nvPr/>
        </p:nvCxnSpPr>
        <p:spPr>
          <a:xfrm rot="16200000" flipV="1">
            <a:off x="2167732" y="2443956"/>
            <a:ext cx="3840162" cy="1241425"/>
          </a:xfrm>
          <a:prstGeom prst="curvedConnector4">
            <a:avLst>
              <a:gd name="adj1" fmla="val 45184"/>
              <a:gd name="adj2" fmla="val 359897"/>
            </a:avLst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animBg="1"/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684213" y="-100013"/>
            <a:ext cx="73453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50000"/>
              </a:lnSpc>
              <a:spcAft>
                <a:spcPct val="55000"/>
              </a:spcAft>
              <a:buFontTx/>
              <a:buAutoNum type="arabicPeriod"/>
            </a:pPr>
            <a:r>
              <a:rPr kumimoji="1" lang="zh-CN" altLang="en-US" b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定义结构体数组</a:t>
            </a:r>
            <a:endParaRPr kumimoji="1" lang="en-US" altLang="zh-CN" b="1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47525" name="Rectangle 5"/>
          <p:cNvSpPr>
            <a:spLocks noChangeArrowheads="1"/>
          </p:cNvSpPr>
          <p:nvPr/>
        </p:nvSpPr>
        <p:spPr bwMode="auto">
          <a:xfrm>
            <a:off x="6732588" y="1557338"/>
            <a:ext cx="2266950" cy="23034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以上定义了一个数组</a:t>
            </a:r>
            <a:r>
              <a:rPr kumimoji="1" lang="en-US" altLang="zh-CN" sz="2400" b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stu</a:t>
            </a:r>
            <a:r>
              <a:rPr kumimoji="1" lang="zh-CN" altLang="en-US" sz="2400" b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，数组有</a:t>
            </a:r>
            <a:r>
              <a:rPr kumimoji="1" lang="en-US" altLang="zh-CN" sz="2400" b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1" lang="zh-CN" altLang="en-US" sz="2400" b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个元素，均为</a:t>
            </a:r>
            <a:r>
              <a:rPr kumimoji="1" lang="en-US" altLang="zh-CN" sz="2400" b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struct student</a:t>
            </a:r>
            <a:r>
              <a:rPr kumimoji="1" lang="zh-CN" altLang="en-US" sz="2400" b="1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类型数据</a:t>
            </a:r>
            <a:endParaRPr kumimoji="1" lang="zh-CN" altLang="en-US" sz="2400" b="1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1557338"/>
            <a:ext cx="252095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struct student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{int num;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char name[20];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char sex;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int age;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float score;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char addr[30];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}</a:t>
            </a:r>
            <a:r>
              <a:rPr lang="en-US" altLang="zh-CN" sz="2800">
                <a:solidFill>
                  <a:srgbClr val="C00000"/>
                </a:solidFill>
              </a:rPr>
              <a:t>stu[3]</a:t>
            </a:r>
            <a:r>
              <a:rPr lang="en-US" altLang="zh-CN" sz="2800"/>
              <a:t>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19475" y="1557338"/>
            <a:ext cx="3232150" cy="483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struct student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{int num;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char name[20];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char sex;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int age;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float score;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char addr[30];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};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</a:rPr>
              <a:t>struct student stu[3];</a:t>
            </a:r>
            <a:endParaRPr lang="en-US" altLang="zh-CN" sz="280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57225" y="685800"/>
            <a:ext cx="85693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99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和定义结构体变量的方法相仿，只需说明其为数组即可。</a:t>
            </a:r>
            <a:r>
              <a:rPr kumimoji="1" lang="zh-CN" altLang="en-US" sz="2800">
                <a:solidFill>
                  <a:srgbClr val="CC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例如：</a:t>
            </a:r>
            <a:r>
              <a:rPr kumimoji="1" lang="en-US" altLang="zh-CN" sz="2800">
                <a:solidFill>
                  <a:srgbClr val="4D4D4D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endParaRPr kumimoji="1" lang="en-US" altLang="zh-CN" sz="2800">
              <a:solidFill>
                <a:srgbClr val="4D4D4D"/>
              </a:solidFill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 autoUpdateAnimBg="0"/>
      <p:bldP spid="747525" grpId="0" animBg="1"/>
      <p:bldP spid="2" grpId="0" animBg="1"/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228600"/>
            <a:ext cx="8875594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输入一个字符串，内有数字和非数字字符，例如：</a:t>
            </a:r>
            <a:endParaRPr lang="en-US" altLang="zh-CN" dirty="0"/>
          </a:p>
          <a:p>
            <a:r>
              <a:rPr lang="en-US" altLang="zh-CN" dirty="0" err="1"/>
              <a:t>A234x3435?34jkl567</a:t>
            </a:r>
            <a:endParaRPr lang="en-US" altLang="zh-CN" dirty="0"/>
          </a:p>
          <a:p>
            <a:r>
              <a:rPr lang="zh-CN" altLang="en-US" dirty="0"/>
              <a:t>将其中连续的数字作为一个整数，依次存放到一数组</a:t>
            </a:r>
            <a:r>
              <a:rPr lang="en-US" altLang="zh-CN" dirty="0"/>
              <a:t>a</a:t>
            </a:r>
            <a:r>
              <a:rPr lang="zh-CN" altLang="en-US" dirty="0"/>
              <a:t>中。例如</a:t>
            </a:r>
            <a:r>
              <a:rPr lang="en-US" altLang="zh-CN" dirty="0"/>
              <a:t>234</a:t>
            </a:r>
            <a:r>
              <a:rPr lang="zh-CN" altLang="en-US" dirty="0"/>
              <a:t>放在</a:t>
            </a:r>
            <a:r>
              <a:rPr lang="en-US" altLang="zh-CN" dirty="0"/>
              <a:t>a[0],3435</a:t>
            </a:r>
            <a:r>
              <a:rPr lang="zh-CN" altLang="en-US" dirty="0"/>
              <a:t>放在</a:t>
            </a:r>
            <a:r>
              <a:rPr lang="en-US" altLang="zh-CN" dirty="0"/>
              <a:t>a[1]…</a:t>
            </a:r>
            <a:r>
              <a:rPr lang="zh-CN" altLang="en-US" dirty="0"/>
              <a:t>统计共有多少个整数，并输出这些数。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2895600"/>
            <a:ext cx="8488908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思路：</a:t>
            </a: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关键</a:t>
            </a:r>
            <a:r>
              <a:rPr lang="zh-CN" altLang="en-US" sz="2400" b="1" dirty="0"/>
              <a:t>找到每一段数字的开始；（</a:t>
            </a:r>
            <a:r>
              <a:rPr lang="zh-CN" altLang="en-US" sz="2400" b="1" dirty="0">
                <a:solidFill>
                  <a:srgbClr val="FF0000"/>
                </a:solidFill>
              </a:rPr>
              <a:t>单词策略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zh-CN" altLang="en-US" sz="2400" b="1" dirty="0"/>
              <a:t>对于每一段新开始的数字用</a:t>
            </a:r>
            <a:r>
              <a:rPr lang="zh-CN" altLang="en-US" sz="2400" b="1" dirty="0">
                <a:solidFill>
                  <a:srgbClr val="FF0000"/>
                </a:solidFill>
              </a:rPr>
              <a:t>一个指针</a:t>
            </a:r>
            <a:r>
              <a:rPr lang="zh-CN" altLang="en-US" sz="2400" b="1" dirty="0"/>
              <a:t>将其复制到一个单独的数组；</a:t>
            </a: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zh-CN" altLang="en-US" sz="2400" b="1" dirty="0"/>
              <a:t>设计一个</a:t>
            </a:r>
            <a:r>
              <a:rPr lang="zh-CN" altLang="en-US" sz="2400" b="1" dirty="0">
                <a:solidFill>
                  <a:srgbClr val="FF0000"/>
                </a:solidFill>
              </a:rPr>
              <a:t>转换函数</a:t>
            </a:r>
            <a:r>
              <a:rPr lang="zh-CN" altLang="en-US" sz="2400" b="1" dirty="0"/>
              <a:t>将</a:t>
            </a:r>
            <a:r>
              <a:rPr lang="zh-CN" altLang="en-US" sz="2400" b="1" dirty="0">
                <a:solidFill>
                  <a:srgbClr val="FF0000"/>
                </a:solidFill>
              </a:rPr>
              <a:t>数字转换成数</a:t>
            </a:r>
            <a:r>
              <a:rPr lang="zh-CN" altLang="en-US" sz="2400" b="1" dirty="0"/>
              <a:t>，然后将该数赋值给目标数组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3"/>
          <p:cNvSpPr>
            <a:spLocks noChangeArrowheads="1"/>
          </p:cNvSpPr>
          <p:nvPr/>
        </p:nvSpPr>
        <p:spPr bwMode="auto">
          <a:xfrm>
            <a:off x="827088" y="404813"/>
            <a:ext cx="73453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2. </a:t>
            </a:r>
            <a:r>
              <a:rPr kumimoji="1" lang="zh-CN" altLang="en-US" sz="3200" b="1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结构体数组的初始化</a:t>
            </a:r>
            <a:endParaRPr kumimoji="1" lang="zh-CN" altLang="en-US" sz="3200" b="1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solidFill>
                  <a:srgbClr val="000099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与其他类型的数组一样，对结构体数组可以初始化。</a:t>
            </a:r>
            <a:r>
              <a:rPr kumimoji="1"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例如</a:t>
            </a:r>
            <a:r>
              <a:rPr kumimoji="1" lang="zh-CN" altLang="en-US" sz="2800" dirty="0">
                <a:solidFill>
                  <a:srgbClr val="CC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：</a:t>
            </a:r>
            <a:endParaRPr kumimoji="1" lang="zh-CN" altLang="en-US" sz="2800" dirty="0">
              <a:solidFill>
                <a:srgbClr val="CC0000"/>
              </a:solidFill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6147" name="Picture 9" descr="k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4"/>
          <a:stretch>
            <a:fillRect/>
          </a:stretch>
        </p:blipFill>
        <p:spPr bwMode="auto">
          <a:xfrm>
            <a:off x="6588125" y="1484313"/>
            <a:ext cx="1728788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900113" y="2017713"/>
            <a:ext cx="5543550" cy="3694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struct student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{int num;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char name[20];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char sex;</a:t>
            </a:r>
            <a:r>
              <a:rPr lang="zh-CN" altLang="en-US" sz="1800" b="1"/>
              <a:t>     </a:t>
            </a:r>
            <a:endParaRPr lang="zh-CN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int age;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float score; 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char addr[30];</a:t>
            </a:r>
            <a:endParaRPr lang="zh-CN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} stu[2]={{10101,″LiLin″,′M′,18,87.5,″103 BeijingRoad″},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{10102,″Zhang Fun″,′M′,19,99,″130 Shanghai Road″}};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　 </a:t>
            </a:r>
            <a:endParaRPr lang="zh-CN" altLang="en-US" sz="1800" b="1"/>
          </a:p>
        </p:txBody>
      </p:sp>
      <p:sp>
        <p:nvSpPr>
          <p:cNvPr id="61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827088" y="549275"/>
            <a:ext cx="73453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solidFill>
                  <a:srgbClr val="000099"/>
                </a:solidFill>
                <a:latin typeface="+mn-lt"/>
                <a:ea typeface="楷体" panose="02010609060101010101" pitchFamily="49" charset="-122"/>
              </a:rPr>
              <a:t>也可以先定义结构体类型，然后再定义数组，并同时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初始化</a:t>
            </a:r>
            <a:endParaRPr kumimoji="1" lang="zh-CN" altLang="en-US" sz="2800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2800" dirty="0" err="1">
                <a:latin typeface="+mn-lt"/>
                <a:ea typeface="楷体" panose="02010609060101010101" pitchFamily="49" charset="-122"/>
              </a:rPr>
              <a:t>struct</a:t>
            </a:r>
            <a:r>
              <a:rPr kumimoji="1" lang="en-US" altLang="zh-CN" sz="2800" dirty="0">
                <a:latin typeface="+mn-lt"/>
                <a:ea typeface="楷体" panose="02010609060101010101" pitchFamily="49" charset="-122"/>
              </a:rPr>
              <a:t> student</a:t>
            </a:r>
            <a:endParaRPr kumimoji="1" lang="en-US" altLang="zh-CN" sz="2800" dirty="0">
              <a:latin typeface="+mn-lt"/>
              <a:ea typeface="楷体" panose="02010609060101010101" pitchFamily="49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2800" dirty="0">
                <a:latin typeface="+mn-lt"/>
                <a:ea typeface="楷体" panose="02010609060101010101" pitchFamily="49" charset="-122"/>
              </a:rPr>
              <a:t>{</a:t>
            </a:r>
            <a:r>
              <a:rPr kumimoji="1" lang="en-US" altLang="zh-CN" sz="2800" dirty="0" err="1">
                <a:latin typeface="+mn-lt"/>
                <a:ea typeface="楷体" panose="02010609060101010101" pitchFamily="49" charset="-122"/>
              </a:rPr>
              <a:t>int</a:t>
            </a:r>
            <a:r>
              <a:rPr kumimoji="1" lang="en-US" altLang="zh-CN" sz="2800" dirty="0">
                <a:latin typeface="+mn-lt"/>
                <a:ea typeface="楷体" panose="02010609060101010101" pitchFamily="49" charset="-122"/>
              </a:rPr>
              <a:t> </a:t>
            </a:r>
            <a:r>
              <a:rPr kumimoji="1" lang="en-US" altLang="zh-CN" sz="2800" dirty="0" err="1">
                <a:latin typeface="+mn-lt"/>
                <a:ea typeface="楷体" panose="02010609060101010101" pitchFamily="49" charset="-122"/>
              </a:rPr>
              <a:t>num</a:t>
            </a:r>
            <a:r>
              <a:rPr kumimoji="1" lang="en-US" altLang="zh-CN" sz="2800" dirty="0">
                <a:latin typeface="+mn-lt"/>
                <a:ea typeface="楷体" panose="02010609060101010101" pitchFamily="49" charset="-122"/>
              </a:rPr>
              <a:t>;</a:t>
            </a:r>
            <a:endParaRPr kumimoji="1" lang="zh-CN" altLang="en-US" sz="2800" dirty="0">
              <a:latin typeface="+mn-lt"/>
              <a:ea typeface="楷体" panose="02010609060101010101" pitchFamily="49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楷体" panose="02010609060101010101" pitchFamily="49" charset="-122"/>
              </a:rPr>
              <a:t></a:t>
            </a:r>
            <a:r>
              <a:rPr kumimoji="1" lang="en-US" altLang="zh-CN" sz="2800" dirty="0">
                <a:latin typeface="+mn-lt"/>
                <a:ea typeface="楷体" panose="02010609060101010101" pitchFamily="49" charset="-122"/>
              </a:rPr>
              <a:t>…</a:t>
            </a:r>
            <a:endParaRPr kumimoji="1" lang="en-US" altLang="zh-CN" sz="2800" dirty="0">
              <a:latin typeface="+mn-lt"/>
              <a:ea typeface="楷体" panose="02010609060101010101" pitchFamily="49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2800" dirty="0">
                <a:latin typeface="+mn-lt"/>
                <a:ea typeface="楷体" panose="02010609060101010101" pitchFamily="49" charset="-122"/>
              </a:rPr>
              <a:t>};</a:t>
            </a:r>
            <a:endParaRPr kumimoji="1" lang="en-US" altLang="zh-CN" sz="2800" dirty="0">
              <a:latin typeface="+mn-lt"/>
              <a:ea typeface="楷体" panose="02010609060101010101" pitchFamily="49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2800" b="1" dirty="0" err="1">
                <a:solidFill>
                  <a:srgbClr val="800000"/>
                </a:solidFill>
                <a:latin typeface="+mn-lt"/>
                <a:ea typeface="楷体" panose="02010609060101010101" pitchFamily="49" charset="-122"/>
              </a:rPr>
              <a:t>struct</a:t>
            </a:r>
            <a:r>
              <a:rPr kumimoji="1" lang="en-US" altLang="zh-CN" sz="2800" b="1" dirty="0">
                <a:solidFill>
                  <a:srgbClr val="800000"/>
                </a:solidFill>
                <a:latin typeface="+mn-lt"/>
                <a:ea typeface="楷体" panose="02010609060101010101" pitchFamily="49" charset="-122"/>
              </a:rPr>
              <a:t> student </a:t>
            </a:r>
            <a:r>
              <a:rPr kumimoji="1" lang="en-US" altLang="zh-CN" sz="2800" b="1" dirty="0" err="1">
                <a:solidFill>
                  <a:srgbClr val="800000"/>
                </a:solidFill>
                <a:latin typeface="+mn-lt"/>
                <a:ea typeface="楷体" panose="02010609060101010101" pitchFamily="49" charset="-122"/>
              </a:rPr>
              <a:t>str</a:t>
            </a:r>
            <a:r>
              <a:rPr kumimoji="1" lang="en-US" altLang="zh-CN" sz="2800" b="1" dirty="0">
                <a:solidFill>
                  <a:srgbClr val="800000"/>
                </a:solidFill>
                <a:latin typeface="+mn-lt"/>
                <a:ea typeface="楷体" panose="02010609060101010101" pitchFamily="49" charset="-122"/>
              </a:rPr>
              <a:t>[]={{…},{…},{…}};</a:t>
            </a:r>
            <a:r>
              <a:rPr kumimoji="1" lang="zh-CN" altLang="en-US" sz="2800" dirty="0">
                <a:solidFill>
                  <a:srgbClr val="000099"/>
                </a:solidFill>
                <a:latin typeface="+mn-lt"/>
                <a:ea typeface="楷体" panose="02010609060101010101" pitchFamily="49" charset="-122"/>
              </a:rPr>
              <a:t>   </a:t>
            </a:r>
            <a:endParaRPr kumimoji="1" lang="zh-CN" altLang="en-US" sz="2800" dirty="0">
              <a:solidFill>
                <a:srgbClr val="000099"/>
              </a:solidFill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6088" y="1773238"/>
            <a:ext cx="8251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3. </a:t>
            </a:r>
            <a:r>
              <a:rPr kumimoji="1" lang="zh-CN" altLang="en-US" sz="3200" b="1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例</a:t>
            </a:r>
            <a:endParaRPr kumimoji="1" lang="en-US" altLang="zh-CN" sz="3200" b="1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对候选人得票的统计程序。设有</a:t>
            </a:r>
            <a:r>
              <a:rPr kumimoji="1" lang="en-US" altLang="zh-CN" sz="2800" b="1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1" lang="zh-CN" altLang="en-US" sz="2800" b="1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个候选人，每次输入一个得票的候选人的名字，要求最后输出各人得票结果</a:t>
            </a:r>
            <a:endParaRPr kumimoji="1" lang="zh-CN" altLang="en-US" sz="2800" b="1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8" y="115888"/>
            <a:ext cx="6416675" cy="6186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#include &lt;string.h&gt;</a:t>
            </a:r>
            <a:br>
              <a:rPr lang="en-US" altLang="zh-CN" sz="1800" b="1"/>
            </a:br>
            <a:r>
              <a:rPr lang="en-US" altLang="zh-CN" sz="1800" b="1"/>
              <a:t>#include &lt;stdio.h&gt;</a:t>
            </a:r>
            <a:br>
              <a:rPr lang="en-US" altLang="zh-CN" sz="1800" b="1"/>
            </a:br>
            <a:r>
              <a:rPr lang="en-US" altLang="zh-CN" sz="1800" b="1">
                <a:solidFill>
                  <a:srgbClr val="C00000"/>
                </a:solidFill>
              </a:rPr>
              <a:t>struct person</a:t>
            </a:r>
            <a:br>
              <a:rPr lang="en-US" altLang="zh-CN" sz="1800" b="1">
                <a:solidFill>
                  <a:srgbClr val="C00000"/>
                </a:solidFill>
              </a:rPr>
            </a:br>
            <a:r>
              <a:rPr lang="en-US" altLang="zh-CN" sz="1800" b="1">
                <a:solidFill>
                  <a:srgbClr val="C00000"/>
                </a:solidFill>
              </a:rPr>
              <a:t>{</a:t>
            </a:r>
            <a:br>
              <a:rPr lang="en-US" altLang="zh-CN" sz="1800" b="1">
                <a:solidFill>
                  <a:srgbClr val="C00000"/>
                </a:solidFill>
              </a:rPr>
            </a:br>
            <a:r>
              <a:rPr lang="en-US" altLang="zh-CN" sz="1800" b="1">
                <a:solidFill>
                  <a:srgbClr val="C00000"/>
                </a:solidFill>
              </a:rPr>
              <a:t>   char name[20];</a:t>
            </a:r>
            <a:endParaRPr lang="en-US" altLang="zh-CN" sz="1800" b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   in count;</a:t>
            </a:r>
            <a:br>
              <a:rPr lang="en-US" altLang="zh-CN" sz="1800" b="1">
                <a:solidFill>
                  <a:srgbClr val="C00000"/>
                </a:solidFill>
              </a:rPr>
            </a:br>
            <a:r>
              <a:rPr lang="en-US" altLang="zh-CN" sz="1800" b="1">
                <a:solidFill>
                  <a:srgbClr val="C00000"/>
                </a:solidFill>
              </a:rPr>
              <a:t> };</a:t>
            </a:r>
            <a:br>
              <a:rPr lang="en-US" altLang="zh-CN" sz="1800" b="1">
                <a:solidFill>
                  <a:srgbClr val="C00000"/>
                </a:solidFill>
              </a:rPr>
            </a:br>
            <a:r>
              <a:rPr lang="en-US" altLang="zh-CN" sz="1800" b="1"/>
              <a:t>struct person </a:t>
            </a:r>
            <a:r>
              <a:rPr lang="en-US" altLang="zh-CN" sz="1800" b="1">
                <a:solidFill>
                  <a:srgbClr val="0070C0"/>
                </a:solidFill>
              </a:rPr>
              <a:t>leader[3]</a:t>
            </a:r>
            <a:r>
              <a:rPr lang="en-US" altLang="zh-CN" sz="1800" b="1"/>
              <a:t>={“Li”,0, “ Zhang”,0, “ Fun”,0};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int main()</a:t>
            </a:r>
            <a:br>
              <a:rPr lang="en-US" altLang="zh-CN" sz="1800" b="1"/>
            </a:br>
            <a:r>
              <a:rPr lang="en-US" altLang="zh-CN" sz="1800" b="1"/>
              <a:t>{ int i,j;  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  char leader_name[20];</a:t>
            </a:r>
            <a:br>
              <a:rPr lang="en-US" altLang="zh-CN" sz="1800" b="1"/>
            </a:br>
            <a:r>
              <a:rPr lang="en-US" altLang="zh-CN" sz="1800" b="1"/>
              <a:t>  for(i=1;i&lt;=10;i++)</a:t>
            </a:r>
            <a:br>
              <a:rPr lang="en-US" altLang="zh-CN" sz="1800" b="1"/>
            </a:br>
            <a:r>
              <a:rPr lang="en-US" altLang="zh-CN" sz="1800" b="1"/>
              <a:t>  {</a:t>
            </a:r>
            <a:br>
              <a:rPr lang="en-US" altLang="zh-CN" sz="1800" b="1"/>
            </a:br>
            <a:r>
              <a:rPr lang="en-US" altLang="zh-CN" sz="1800" b="1"/>
              <a:t>    scanf(“%s”, leader_name);  </a:t>
            </a:r>
            <a:br>
              <a:rPr lang="en-US" altLang="zh-CN" sz="1800" b="1"/>
            </a:br>
            <a:r>
              <a:rPr lang="en-US" altLang="zh-CN" sz="1800" b="1"/>
              <a:t>    for(j=0;j&lt;3;j++)</a:t>
            </a:r>
            <a:br>
              <a:rPr lang="en-US" altLang="zh-CN" sz="1800" b="1"/>
            </a:br>
            <a:r>
              <a:rPr lang="en-US" altLang="zh-CN" sz="1800" b="1"/>
              <a:t>       </a:t>
            </a:r>
            <a:r>
              <a:rPr lang="en-US" altLang="zh-CN" sz="1800" b="1">
                <a:solidFill>
                  <a:srgbClr val="0070C0"/>
                </a:solidFill>
              </a:rPr>
              <a:t>if(strcmp(leader_name,leader[j].name)==0)</a:t>
            </a:r>
            <a:br>
              <a:rPr lang="en-US" altLang="zh-CN" sz="1800" b="1">
                <a:solidFill>
                  <a:srgbClr val="0070C0"/>
                </a:solidFill>
              </a:rPr>
            </a:br>
            <a:r>
              <a:rPr lang="en-US" altLang="zh-CN" sz="1800" b="1">
                <a:solidFill>
                  <a:srgbClr val="0070C0"/>
                </a:solidFill>
              </a:rPr>
              <a:t>           leader[j].count++;</a:t>
            </a:r>
            <a:br>
              <a:rPr lang="en-US" altLang="zh-CN" sz="1800" b="1"/>
            </a:br>
            <a:r>
              <a:rPr lang="en-US" altLang="zh-CN" sz="1800" b="1"/>
              <a:t>   }</a:t>
            </a:r>
            <a:br>
              <a:rPr lang="en-US" altLang="zh-CN" sz="1800" b="1"/>
            </a:br>
            <a:r>
              <a:rPr lang="en-US" altLang="zh-CN" sz="1800" b="1"/>
              <a:t>  printf(“\n”);</a:t>
            </a:r>
            <a:br>
              <a:rPr lang="en-US" altLang="zh-CN" sz="1800" b="1"/>
            </a:br>
            <a:r>
              <a:rPr lang="en-US" altLang="zh-CN" sz="1800" b="1"/>
              <a:t>  for(i=0;i&lt;3;i++)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         printf(“%5s:%d\n”,leader[i].name,leader[i].count);}</a:t>
            </a:r>
            <a:endParaRPr lang="en-US" altLang="zh-CN" sz="18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15888"/>
            <a:ext cx="1720850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第七章 结构体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第三讲 链表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81000" y="381000"/>
            <a:ext cx="658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定义一个字符数组，存放一个大小未知的字符串</a:t>
            </a:r>
            <a:endParaRPr kumimoji="1" lang="zh-CN" altLang="en-US" sz="2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914400" y="1249363"/>
            <a:ext cx="6858000" cy="122555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u="sng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常规思路：</a:t>
            </a:r>
            <a:endParaRPr kumimoji="1" lang="zh-CN" altLang="en-US" sz="2400" b="1" u="sng" dirty="0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定义一个足够大的字符数组，例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char a[100]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447800" y="2762250"/>
            <a:ext cx="2521844" cy="461665"/>
          </a:xfrm>
          <a:prstGeom prst="rect">
            <a:avLst/>
          </a:prstGeom>
          <a:solidFill>
            <a:srgbClr val="00FFFF"/>
          </a:solidFill>
          <a:ln w="9525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实际输入：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I,?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”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447800" y="3476625"/>
            <a:ext cx="609600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太浪费内存了！有没有更好的办法？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1295400" y="2971800"/>
            <a:ext cx="6335713" cy="1600200"/>
          </a:xfrm>
          <a:prstGeom prst="cloudCallout">
            <a:avLst>
              <a:gd name="adj1" fmla="val -9009"/>
              <a:gd name="adj2" fmla="val -2490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有，链表！</a:t>
            </a:r>
            <a:endParaRPr kumimoji="1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8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  <p:bldP spid="36875" grpId="0" animBg="1"/>
      <p:bldP spid="36876" grpId="0" animBg="1"/>
      <p:bldP spid="36877" grpId="0" animBg="1"/>
      <p:bldP spid="36878" grpId="0" animBg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信纸"/>
          <p:cNvSpPr>
            <a:spLocks noChangeArrowheads="1"/>
          </p:cNvSpPr>
          <p:nvPr/>
        </p:nvSpPr>
        <p:spPr bwMode="auto">
          <a:xfrm>
            <a:off x="0" y="0"/>
            <a:ext cx="1447800" cy="57943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链表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714500" y="-4336"/>
            <a:ext cx="7429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数据元素在内存中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不需要连续存放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而是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通过指针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将各数据单元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起来的数据结构。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6" name="AutoShape 10"/>
          <p:cNvSpPr/>
          <p:nvPr/>
        </p:nvSpPr>
        <p:spPr bwMode="auto">
          <a:xfrm>
            <a:off x="5661025" y="990600"/>
            <a:ext cx="1074738" cy="401638"/>
          </a:xfrm>
          <a:prstGeom prst="borderCallout2">
            <a:avLst>
              <a:gd name="adj1" fmla="val 28458"/>
              <a:gd name="adj2" fmla="val -7088"/>
              <a:gd name="adj3" fmla="val 28458"/>
              <a:gd name="adj4" fmla="val -63662"/>
              <a:gd name="adj5" fmla="val 270750"/>
              <a:gd name="adj6" fmla="val -122454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结点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5734050" y="3327400"/>
            <a:ext cx="1800225" cy="458788"/>
          </a:xfrm>
          <a:prstGeom prst="wedgeRoundRectCallout">
            <a:avLst>
              <a:gd name="adj1" fmla="val -77162"/>
              <a:gd name="adj2" fmla="val -16418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实际数据链表</a:t>
            </a:r>
            <a:endParaRPr kumimoji="1"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533400" y="3336925"/>
            <a:ext cx="1223963" cy="431800"/>
          </a:xfrm>
          <a:prstGeom prst="wedgeRoundRectCallout">
            <a:avLst>
              <a:gd name="adj1" fmla="val 59597"/>
              <a:gd name="adj2" fmla="val -8639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头</a:t>
            </a: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</a:t>
            </a:r>
            <a:r>
              <a:rPr kumimoji="1"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点</a:t>
            </a:r>
            <a:endParaRPr kumimoji="1"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229" name="Group 13"/>
          <p:cNvGrpSpPr/>
          <p:nvPr/>
        </p:nvGrpSpPr>
        <p:grpSpPr bwMode="auto">
          <a:xfrm>
            <a:off x="592138" y="1673225"/>
            <a:ext cx="7013575" cy="1550988"/>
            <a:chOff x="503" y="2953"/>
            <a:chExt cx="4418" cy="977"/>
          </a:xfrm>
        </p:grpSpPr>
        <p:grpSp>
          <p:nvGrpSpPr>
            <p:cNvPr id="6157" name="Group 14"/>
            <p:cNvGrpSpPr/>
            <p:nvPr/>
          </p:nvGrpSpPr>
          <p:grpSpPr bwMode="auto">
            <a:xfrm>
              <a:off x="1120" y="3157"/>
              <a:ext cx="455" cy="635"/>
              <a:chOff x="1111" y="3067"/>
              <a:chExt cx="455" cy="635"/>
            </a:xfrm>
          </p:grpSpPr>
          <p:sp>
            <p:nvSpPr>
              <p:cNvPr id="6186" name="Rectangle 15"/>
              <p:cNvSpPr>
                <a:spLocks noChangeArrowheads="1"/>
              </p:cNvSpPr>
              <p:nvPr/>
            </p:nvSpPr>
            <p:spPr bwMode="auto">
              <a:xfrm>
                <a:off x="1111" y="306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7" name="Rectangle 16"/>
              <p:cNvSpPr>
                <a:spLocks noChangeArrowheads="1"/>
              </p:cNvSpPr>
              <p:nvPr/>
            </p:nvSpPr>
            <p:spPr bwMode="auto">
              <a:xfrm>
                <a:off x="1112" y="324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8" name="Group 17"/>
            <p:cNvGrpSpPr/>
            <p:nvPr/>
          </p:nvGrpSpPr>
          <p:grpSpPr bwMode="auto">
            <a:xfrm>
              <a:off x="503" y="2953"/>
              <a:ext cx="4418" cy="977"/>
              <a:chOff x="503" y="2953"/>
              <a:chExt cx="4418" cy="977"/>
            </a:xfrm>
          </p:grpSpPr>
          <p:grpSp>
            <p:nvGrpSpPr>
              <p:cNvPr id="6159" name="Group 18"/>
              <p:cNvGrpSpPr/>
              <p:nvPr/>
            </p:nvGrpSpPr>
            <p:grpSpPr bwMode="auto">
              <a:xfrm>
                <a:off x="503" y="2953"/>
                <a:ext cx="4418" cy="977"/>
                <a:chOff x="503" y="2953"/>
                <a:chExt cx="4418" cy="977"/>
              </a:xfrm>
            </p:grpSpPr>
            <p:grpSp>
              <p:nvGrpSpPr>
                <p:cNvPr id="6164" name="Group 19"/>
                <p:cNvGrpSpPr/>
                <p:nvPr/>
              </p:nvGrpSpPr>
              <p:grpSpPr bwMode="auto">
                <a:xfrm>
                  <a:off x="503" y="3022"/>
                  <a:ext cx="4418" cy="908"/>
                  <a:chOff x="503" y="3022"/>
                  <a:chExt cx="4418" cy="908"/>
                </a:xfrm>
              </p:grpSpPr>
              <p:grpSp>
                <p:nvGrpSpPr>
                  <p:cNvPr id="6166" name="Group 20"/>
                  <p:cNvGrpSpPr/>
                  <p:nvPr/>
                </p:nvGrpSpPr>
                <p:grpSpPr bwMode="auto">
                  <a:xfrm>
                    <a:off x="1940" y="3158"/>
                    <a:ext cx="455" cy="635"/>
                    <a:chOff x="1111" y="3067"/>
                    <a:chExt cx="455" cy="635"/>
                  </a:xfrm>
                </p:grpSpPr>
                <p:sp>
                  <p:nvSpPr>
                    <p:cNvPr id="618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067"/>
                      <a:ext cx="454" cy="182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C0C0C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18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2" y="3248"/>
                      <a:ext cx="454" cy="454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167" name="Group 23"/>
                  <p:cNvGrpSpPr/>
                  <p:nvPr/>
                </p:nvGrpSpPr>
                <p:grpSpPr bwMode="auto">
                  <a:xfrm>
                    <a:off x="2724" y="3159"/>
                    <a:ext cx="455" cy="635"/>
                    <a:chOff x="1111" y="3067"/>
                    <a:chExt cx="455" cy="635"/>
                  </a:xfrm>
                </p:grpSpPr>
                <p:sp>
                  <p:nvSpPr>
                    <p:cNvPr id="618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067"/>
                      <a:ext cx="454" cy="182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C0C0C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18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2" y="3248"/>
                      <a:ext cx="454" cy="454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168" name="Group 26"/>
                  <p:cNvGrpSpPr/>
                  <p:nvPr/>
                </p:nvGrpSpPr>
                <p:grpSpPr bwMode="auto">
                  <a:xfrm>
                    <a:off x="4336" y="3160"/>
                    <a:ext cx="455" cy="635"/>
                    <a:chOff x="1111" y="3067"/>
                    <a:chExt cx="455" cy="635"/>
                  </a:xfrm>
                </p:grpSpPr>
                <p:sp>
                  <p:nvSpPr>
                    <p:cNvPr id="6180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067"/>
                      <a:ext cx="454" cy="182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C0C0C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181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2" y="3248"/>
                      <a:ext cx="454" cy="454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616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3022"/>
                    <a:ext cx="681" cy="907"/>
                  </a:xfrm>
                  <a:prstGeom prst="rect">
                    <a:avLst/>
                  </a:prstGeom>
                  <a:noFill/>
                  <a:ln w="19050" cap="rnd">
                    <a:solidFill>
                      <a:srgbClr val="0000FF"/>
                    </a:solidFill>
                    <a:prstDash val="sysDot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840" y="3023"/>
                    <a:ext cx="3081" cy="907"/>
                  </a:xfrm>
                  <a:prstGeom prst="rect">
                    <a:avLst/>
                  </a:prstGeom>
                  <a:noFill/>
                  <a:ln w="19050" cap="rnd">
                    <a:solidFill>
                      <a:srgbClr val="0000FF"/>
                    </a:solidFill>
                    <a:prstDash val="sysDot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3249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213" y="3250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961" y="3251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35" y="3252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25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97" y="3059"/>
                    <a:ext cx="31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  <a:endParaRPr kumimoji="1" lang="en-US" altLang="zh-CN" sz="24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176" name="Group 36"/>
                  <p:cNvGrpSpPr/>
                  <p:nvPr/>
                </p:nvGrpSpPr>
                <p:grpSpPr bwMode="auto">
                  <a:xfrm>
                    <a:off x="503" y="3030"/>
                    <a:ext cx="608" cy="250"/>
                    <a:chOff x="503" y="3030"/>
                    <a:chExt cx="608" cy="250"/>
                  </a:xfrm>
                </p:grpSpPr>
                <p:sp>
                  <p:nvSpPr>
                    <p:cNvPr id="617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3248"/>
                      <a:ext cx="31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tailEnd type="stealth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25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3" y="3030"/>
                      <a:ext cx="499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0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head</a:t>
                      </a:r>
                      <a:endParaRPr kumimoji="1" lang="en-US" altLang="zh-CN" sz="20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617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836" y="3181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25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787" y="2953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tail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57" name="Text Box 41"/>
              <p:cNvSpPr txBox="1">
                <a:spLocks noChangeArrowheads="1"/>
              </p:cNvSpPr>
              <p:nvPr/>
            </p:nvSpPr>
            <p:spPr bwMode="auto">
              <a:xfrm>
                <a:off x="1919" y="3431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数据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58" name="Text Box 42"/>
              <p:cNvSpPr txBox="1">
                <a:spLocks noChangeArrowheads="1"/>
              </p:cNvSpPr>
              <p:nvPr/>
            </p:nvSpPr>
            <p:spPr bwMode="auto">
              <a:xfrm>
                <a:off x="2712" y="3441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数据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59" name="Text Box 43"/>
              <p:cNvSpPr txBox="1">
                <a:spLocks noChangeArrowheads="1"/>
              </p:cNvSpPr>
              <p:nvPr/>
            </p:nvSpPr>
            <p:spPr bwMode="auto">
              <a:xfrm>
                <a:off x="4306" y="342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数据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</a:t>
                </a:r>
                <a:endParaRPr kumimoji="1"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60" name="Text Box 44"/>
              <p:cNvSpPr txBox="1">
                <a:spLocks noChangeArrowheads="1"/>
              </p:cNvSpPr>
              <p:nvPr/>
            </p:nvSpPr>
            <p:spPr bwMode="auto">
              <a:xfrm>
                <a:off x="4451" y="3128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^</a:t>
                </a:r>
                <a:endParaRPr kumimoji="1"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261" name="AutoShape 45"/>
          <p:cNvSpPr/>
          <p:nvPr/>
        </p:nvSpPr>
        <p:spPr bwMode="auto">
          <a:xfrm>
            <a:off x="7534275" y="990600"/>
            <a:ext cx="1079500" cy="647700"/>
          </a:xfrm>
          <a:prstGeom prst="borderCallout2">
            <a:avLst>
              <a:gd name="adj1" fmla="val 17648"/>
              <a:gd name="adj2" fmla="val -7060"/>
              <a:gd name="adj3" fmla="val 17648"/>
              <a:gd name="adj4" fmla="val -23088"/>
              <a:gd name="adj5" fmla="val 180639"/>
              <a:gd name="adj6" fmla="val -39704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表示</a:t>
            </a:r>
            <a:r>
              <a:rPr kumimoji="1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NULL</a:t>
            </a:r>
            <a:endParaRPr kumimoji="1"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62" name="AutoShape 46"/>
          <p:cNvSpPr/>
          <p:nvPr/>
        </p:nvSpPr>
        <p:spPr bwMode="auto">
          <a:xfrm>
            <a:off x="3370263" y="3322638"/>
            <a:ext cx="1074737" cy="401637"/>
          </a:xfrm>
          <a:prstGeom prst="borderCallout2">
            <a:avLst>
              <a:gd name="adj1" fmla="val 28458"/>
              <a:gd name="adj2" fmla="val -7088"/>
              <a:gd name="adj3" fmla="val 28458"/>
              <a:gd name="adj4" fmla="val -15657"/>
              <a:gd name="adj5" fmla="val -96046"/>
              <a:gd name="adj6" fmla="val -24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数据域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63" name="AutoShape 47"/>
          <p:cNvSpPr/>
          <p:nvPr/>
        </p:nvSpPr>
        <p:spPr bwMode="auto">
          <a:xfrm>
            <a:off x="3789363" y="990600"/>
            <a:ext cx="1074737" cy="401638"/>
          </a:xfrm>
          <a:prstGeom prst="borderCallout2">
            <a:avLst>
              <a:gd name="adj1" fmla="val 28458"/>
              <a:gd name="adj2" fmla="val -7088"/>
              <a:gd name="adj3" fmla="val 28458"/>
              <a:gd name="adj4" fmla="val -34417"/>
              <a:gd name="adj5" fmla="val 298023"/>
              <a:gd name="adj6" fmla="val -62778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指针域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2286000" y="52578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微软雅黑" panose="020B0503020204020204" pitchFamily="34" charset="-122"/>
              </a:rPr>
              <a:t>这是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幼儿园小朋友</a:t>
            </a:r>
            <a:r>
              <a:rPr lang="zh-CN" altLang="en-US" sz="2400" b="1" dirty="0">
                <a:solidFill>
                  <a:srgbClr val="000000"/>
                </a:solidFill>
                <a:ea typeface="微软雅黑" panose="020B0503020204020204" pitchFamily="34" charset="-122"/>
              </a:rPr>
              <a:t>最熟悉的概念！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9268" name="Picture 52" descr="2008101922491852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171575"/>
            <a:ext cx="510540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23" grpId="0"/>
      <p:bldP spid="9226" grpId="0" animBg="1"/>
      <p:bldP spid="9227" grpId="0" animBg="1"/>
      <p:bldP spid="9228" grpId="0" animBg="1"/>
      <p:bldP spid="9261" grpId="0" animBg="1"/>
      <p:bldP spid="9262" grpId="0" animBg="1"/>
      <p:bldP spid="9263" grpId="0" animBg="1"/>
      <p:bldP spid="92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68325" y="152400"/>
            <a:ext cx="792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链表中的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可以用一个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来定义，其形式为：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17688" y="938213"/>
            <a:ext cx="5040312" cy="17287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结点结构体类型名</a:t>
            </a:r>
            <a:endParaRPr kumimoji="1" lang="zh-CN" alt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数据成员定义；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结点结构体类型名 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*指针变量名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292" name="Rectangle 4" descr="信纸"/>
          <p:cNvSpPr>
            <a:spLocks noChangeArrowheads="1"/>
          </p:cNvSpPr>
          <p:nvPr/>
        </p:nvSpPr>
        <p:spPr bwMode="auto">
          <a:xfrm>
            <a:off x="1835150" y="2997200"/>
            <a:ext cx="5113338" cy="26860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Grade_Info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int  score; 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Grade_Info  *next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typedef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Grade_Info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NODE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animBg="1"/>
      <p:bldP spid="122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66800" y="1524000"/>
            <a:ext cx="661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基本操作有：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创建、插入、删除、输出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销毁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57200" y="-4336"/>
            <a:ext cx="8208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建立一个学生成绩的链表，然后对其进行插入、删除、显示，最后销毁该链表。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 Box 12"/>
          <p:cNvSpPr txBox="1">
            <a:spLocks noChangeArrowheads="1"/>
          </p:cNvSpPr>
          <p:nvPr/>
        </p:nvSpPr>
        <p:spPr bwMode="auto">
          <a:xfrm>
            <a:off x="974725" y="2765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9" name="Rectangle 13" descr="信纸"/>
          <p:cNvSpPr>
            <a:spLocks noChangeArrowheads="1"/>
          </p:cNvSpPr>
          <p:nvPr/>
        </p:nvSpPr>
        <p:spPr bwMode="auto">
          <a:xfrm>
            <a:off x="2057400" y="2667000"/>
            <a:ext cx="5113338" cy="2320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Grade_Info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int  score; 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Grade_Info  *next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typedef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Grade_Info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NODE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6" grpId="0"/>
      <p:bldP spid="143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09600" y="990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创建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81000" y="1824464"/>
            <a:ext cx="8296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往空链表中依次插入若干结点，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并保持结点之间的前驱和后继关系。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04800" y="2647940"/>
            <a:ext cx="87741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、创建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头结点：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都指向该结点；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设置该结点的指针域为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（链尾标志）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、为实际数据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，并连入链表：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用指针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pnew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指向它，并将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实际数据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放在该结点的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数据域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       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指针域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置为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将该结点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尾部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所指向结点的后面）；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使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指向新的尾部结点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kumimoji="1"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pnew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所指向的结点）。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9943" name="Rectangle 7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1" grpId="0"/>
      <p:bldP spid="3994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9254" t="28430" r="54328" b="55376"/>
          <a:stretch>
            <a:fillRect/>
          </a:stretch>
        </p:blipFill>
        <p:spPr>
          <a:xfrm>
            <a:off x="5232990" y="4166856"/>
            <a:ext cx="3814662" cy="21154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260" y="76200"/>
            <a:ext cx="4865434" cy="674030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#define IN 1</a:t>
            </a:r>
            <a:endParaRPr lang="en-US" altLang="zh-CN" dirty="0"/>
          </a:p>
          <a:p>
            <a:r>
              <a:rPr lang="en-US" altLang="zh-CN" dirty="0"/>
              <a:t>#define OUT 0 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Nums_Num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n);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char </a:t>
            </a:r>
            <a:r>
              <a:rPr lang="en-US" altLang="zh-CN" dirty="0" err="1"/>
              <a:t>str</a:t>
            </a:r>
            <a:r>
              <a:rPr lang="en-US" altLang="zh-CN" dirty="0"/>
              <a:t>[80],*</a:t>
            </a:r>
            <a:r>
              <a:rPr lang="en-US" altLang="zh-CN" dirty="0" err="1"/>
              <a:t>ps</a:t>
            </a:r>
            <a:r>
              <a:rPr lang="en-US" altLang="zh-CN" dirty="0"/>
              <a:t>=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i,j,a</a:t>
            </a:r>
            <a:r>
              <a:rPr lang="en-US" altLang="zh-CN" dirty="0"/>
              <a:t>[80],</a:t>
            </a:r>
            <a:r>
              <a:rPr lang="en-US" altLang="zh-CN" dirty="0" err="1"/>
              <a:t>stor_num</a:t>
            </a:r>
            <a:r>
              <a:rPr lang="en-US" altLang="zh-CN" dirty="0"/>
              <a:t>[20],count=</a:t>
            </a:r>
            <a:r>
              <a:rPr lang="en-US" altLang="zh-CN" dirty="0" err="1"/>
              <a:t>0,Flag</a:t>
            </a:r>
            <a:r>
              <a:rPr lang="en-US" altLang="zh-CN" dirty="0"/>
              <a:t>=OUT;</a:t>
            </a:r>
            <a:endParaRPr lang="en-US" altLang="zh-CN" dirty="0"/>
          </a:p>
          <a:p>
            <a:r>
              <a:rPr lang="en-US" altLang="zh-CN" dirty="0"/>
              <a:t>  gets(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]!='\0';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{ if((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]&lt;'0')||(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]&gt;'9')) Flag=OUT;</a:t>
            </a:r>
            <a:endParaRPr lang="en-US" altLang="zh-CN" dirty="0"/>
          </a:p>
          <a:p>
            <a:r>
              <a:rPr lang="en-US" altLang="zh-CN" dirty="0"/>
              <a:t>    else if(Flag==OUT)</a:t>
            </a:r>
            <a:endParaRPr lang="en-US" altLang="zh-CN" dirty="0"/>
          </a:p>
          <a:p>
            <a:r>
              <a:rPr lang="en-US" altLang="zh-CN" dirty="0"/>
              <a:t>    { Flag=IN;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ps</a:t>
            </a:r>
            <a:r>
              <a:rPr lang="en-US" altLang="zh-CN" dirty="0"/>
              <a:t>=&amp;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      for(j=0;*(</a:t>
            </a:r>
            <a:r>
              <a:rPr lang="en-US" altLang="zh-CN" dirty="0" err="1"/>
              <a:t>ps+j</a:t>
            </a:r>
            <a:r>
              <a:rPr lang="en-US" altLang="zh-CN" dirty="0"/>
              <a:t>)&gt;='0'&amp;&amp;*(</a:t>
            </a:r>
            <a:r>
              <a:rPr lang="en-US" altLang="zh-CN" dirty="0" err="1"/>
              <a:t>ps+j</a:t>
            </a:r>
            <a:r>
              <a:rPr lang="en-US" altLang="zh-CN" dirty="0"/>
              <a:t>)&lt;='</a:t>
            </a:r>
            <a:r>
              <a:rPr lang="en-US" altLang="zh-CN" dirty="0" err="1"/>
              <a:t>9';j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stor_num</a:t>
            </a:r>
            <a:r>
              <a:rPr lang="en-US" altLang="zh-CN" dirty="0"/>
              <a:t>[j]=(*(</a:t>
            </a:r>
            <a:r>
              <a:rPr lang="en-US" altLang="zh-CN" dirty="0" err="1"/>
              <a:t>ps+j</a:t>
            </a:r>
            <a:r>
              <a:rPr lang="en-US" altLang="zh-CN" dirty="0"/>
              <a:t>)-'0');</a:t>
            </a:r>
            <a:endParaRPr lang="en-US" altLang="zh-CN" dirty="0"/>
          </a:p>
          <a:p>
            <a:r>
              <a:rPr lang="en-US" altLang="zh-CN" dirty="0"/>
              <a:t>      a[count]=</a:t>
            </a:r>
            <a:r>
              <a:rPr lang="en-US" altLang="zh-CN" dirty="0" err="1"/>
              <a:t>Nums_Num</a:t>
            </a:r>
            <a:r>
              <a:rPr lang="en-US" altLang="zh-CN" dirty="0"/>
              <a:t>(</a:t>
            </a:r>
            <a:r>
              <a:rPr lang="en-US" altLang="zh-CN" dirty="0" err="1"/>
              <a:t>stor_num,j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count++;}</a:t>
            </a:r>
            <a:endParaRPr lang="en-US" altLang="zh-CN" dirty="0"/>
          </a:p>
          <a:p>
            <a:r>
              <a:rPr lang="en-US" altLang="zh-CN" dirty="0"/>
              <a:t>   } 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("There are %d numbers\</a:t>
            </a:r>
            <a:r>
              <a:rPr lang="en-US" altLang="zh-CN" dirty="0" err="1"/>
              <a:t>n",count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count;i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307127" y="76200"/>
            <a:ext cx="3666388" cy="369331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Nums_Num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 err="1">
                <a:solidFill>
                  <a:srgbClr val="FF0000"/>
                </a:solidFill>
              </a:rPr>
              <a:t>str,int</a:t>
            </a:r>
            <a:r>
              <a:rPr lang="en-US" altLang="zh-CN" dirty="0">
                <a:solidFill>
                  <a:srgbClr val="FF0000"/>
                </a:solidFill>
              </a:rPr>
              <a:t> n)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i,sum</a:t>
            </a:r>
            <a:r>
              <a:rPr lang="en-US" altLang="zh-CN" dirty="0"/>
              <a:t>=</a:t>
            </a:r>
            <a:r>
              <a:rPr lang="en-US" altLang="zh-CN" dirty="0" err="1"/>
              <a:t>0,level</a:t>
            </a:r>
            <a:r>
              <a:rPr lang="en-US" altLang="zh-CN" dirty="0"/>
              <a:t>=1;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n-1;i</a:t>
            </a:r>
            <a:r>
              <a:rPr lang="en-US" altLang="zh-CN" dirty="0"/>
              <a:t>&gt;=</a:t>
            </a:r>
            <a:r>
              <a:rPr lang="en-US" altLang="zh-CN" dirty="0" err="1"/>
              <a:t>0;i</a:t>
            </a:r>
            <a:r>
              <a:rPr lang="en-US" altLang="zh-CN" dirty="0"/>
              <a:t>--)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]*level;</a:t>
            </a:r>
            <a:endParaRPr lang="en-US" altLang="zh-CN" dirty="0"/>
          </a:p>
          <a:p>
            <a:r>
              <a:rPr lang="en-US" altLang="zh-CN" dirty="0"/>
              <a:t>		sum+=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		level=10*level;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sum;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805217" y="2912110"/>
            <a:ext cx="1910687" cy="2405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0395" y="3466531"/>
            <a:ext cx="1183939" cy="23988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67143" y="4020314"/>
            <a:ext cx="2531651" cy="23492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78599" y="4594453"/>
            <a:ext cx="2531651" cy="23492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360918" y="5650173"/>
            <a:ext cx="658951" cy="24090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027013" y="2374710"/>
            <a:ext cx="1762145" cy="22953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9738" y="88900"/>
            <a:ext cx="699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链表创建操作函数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Create_LinkList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的实现。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387" name="Group 3"/>
          <p:cNvGrpSpPr/>
          <p:nvPr/>
        </p:nvGrpSpPr>
        <p:grpSpPr bwMode="auto">
          <a:xfrm>
            <a:off x="2063750" y="5354638"/>
            <a:ext cx="722313" cy="1008062"/>
            <a:chOff x="1120" y="3157"/>
            <a:chExt cx="455" cy="635"/>
          </a:xfrm>
        </p:grpSpPr>
        <p:sp>
          <p:nvSpPr>
            <p:cNvPr id="13324" name="Rectangle 4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5" name="Rectangle 5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6390" name="Group 6"/>
          <p:cNvGrpSpPr/>
          <p:nvPr/>
        </p:nvGrpSpPr>
        <p:grpSpPr bwMode="auto">
          <a:xfrm>
            <a:off x="1084263" y="5151438"/>
            <a:ext cx="965200" cy="396875"/>
            <a:chOff x="503" y="3030"/>
            <a:chExt cx="608" cy="250"/>
          </a:xfrm>
        </p:grpSpPr>
        <p:sp>
          <p:nvSpPr>
            <p:cNvPr id="13322" name="Line 7"/>
            <p:cNvSpPr>
              <a:spLocks noChangeShapeType="1"/>
            </p:cNvSpPr>
            <p:nvPr/>
          </p:nvSpPr>
          <p:spPr bwMode="auto">
            <a:xfrm>
              <a:off x="793" y="3248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503" y="303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193925" y="53276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6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4" name="Group 10"/>
          <p:cNvGrpSpPr/>
          <p:nvPr/>
        </p:nvGrpSpPr>
        <p:grpSpPr bwMode="auto">
          <a:xfrm>
            <a:off x="1290638" y="4667250"/>
            <a:ext cx="779462" cy="661988"/>
            <a:chOff x="1119" y="2922"/>
            <a:chExt cx="491" cy="417"/>
          </a:xfrm>
        </p:grpSpPr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>
              <a:off x="1429" y="3113"/>
              <a:ext cx="181" cy="2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1119" y="2922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7" name="Rectangle 13" descr="信纸"/>
          <p:cNvSpPr>
            <a:spLocks noChangeArrowheads="1"/>
          </p:cNvSpPr>
          <p:nvPr/>
        </p:nvSpPr>
        <p:spPr bwMode="auto">
          <a:xfrm>
            <a:off x="684213" y="692150"/>
            <a:ext cx="6607175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NODE *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Create_LinkList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 )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NODE *head, *tail, *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scor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head = (NODE *)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malloc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(NODE));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(head == NULL) 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("no enough memory!\n");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 (NULL);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head-&gt;next = NULL;  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tail = head;                  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信纸"/>
          <p:cNvSpPr>
            <a:spLocks noChangeArrowheads="1"/>
          </p:cNvSpPr>
          <p:nvPr/>
        </p:nvSpPr>
        <p:spPr bwMode="auto">
          <a:xfrm>
            <a:off x="6011863" y="592138"/>
            <a:ext cx="2862262" cy="2263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pnew-&gt;score = score;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pnew-&gt;next = NULL;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tail-&gt;next = pnew;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tail = pnew; </a:t>
            </a:r>
            <a:endParaRPr kumimoji="1" lang="en-US" altLang="zh-CN" sz="2000" b="1">
              <a:solidFill>
                <a:srgbClr val="99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return (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9738" y="88900"/>
            <a:ext cx="669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链表创建操作函数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Create_LinkList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的实现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5364" name="Group 4"/>
          <p:cNvGrpSpPr/>
          <p:nvPr/>
        </p:nvGrpSpPr>
        <p:grpSpPr bwMode="auto">
          <a:xfrm>
            <a:off x="1349375" y="5354638"/>
            <a:ext cx="722313" cy="1008062"/>
            <a:chOff x="1120" y="3157"/>
            <a:chExt cx="455" cy="635"/>
          </a:xfrm>
        </p:grpSpPr>
        <p:sp>
          <p:nvSpPr>
            <p:cNvPr id="15460" name="Rectangle 5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61" name="Rectangle 6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65" name="Group 7"/>
          <p:cNvGrpSpPr/>
          <p:nvPr/>
        </p:nvGrpSpPr>
        <p:grpSpPr bwMode="auto">
          <a:xfrm>
            <a:off x="369888" y="5194300"/>
            <a:ext cx="965200" cy="396875"/>
            <a:chOff x="503" y="3030"/>
            <a:chExt cx="608" cy="250"/>
          </a:xfrm>
        </p:grpSpPr>
        <p:sp>
          <p:nvSpPr>
            <p:cNvPr id="15458" name="Line 8"/>
            <p:cNvSpPr>
              <a:spLocks noChangeShapeType="1"/>
            </p:cNvSpPr>
            <p:nvPr/>
          </p:nvSpPr>
          <p:spPr bwMode="auto">
            <a:xfrm>
              <a:off x="793" y="3248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503" y="303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479550" y="5327650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7" name="Group 11"/>
          <p:cNvGrpSpPr/>
          <p:nvPr/>
        </p:nvGrpSpPr>
        <p:grpSpPr bwMode="auto">
          <a:xfrm>
            <a:off x="676275" y="4640263"/>
            <a:ext cx="779463" cy="661987"/>
            <a:chOff x="1119" y="2922"/>
            <a:chExt cx="491" cy="417"/>
          </a:xfrm>
        </p:grpSpPr>
        <p:sp>
          <p:nvSpPr>
            <p:cNvPr id="15456" name="Line 12"/>
            <p:cNvSpPr>
              <a:spLocks noChangeShapeType="1"/>
            </p:cNvSpPr>
            <p:nvPr/>
          </p:nvSpPr>
          <p:spPr bwMode="auto">
            <a:xfrm>
              <a:off x="1429" y="3113"/>
              <a:ext cx="181" cy="2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119" y="2922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886450" y="3040063"/>
            <a:ext cx="3143250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 the score of students: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902325" y="3584575"/>
            <a:ext cx="722313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70↙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48" name="Group 16"/>
          <p:cNvGrpSpPr/>
          <p:nvPr/>
        </p:nvGrpSpPr>
        <p:grpSpPr bwMode="auto">
          <a:xfrm>
            <a:off x="2736850" y="5356225"/>
            <a:ext cx="722313" cy="1008063"/>
            <a:chOff x="1120" y="3157"/>
            <a:chExt cx="455" cy="635"/>
          </a:xfrm>
        </p:grpSpPr>
        <p:sp>
          <p:nvSpPr>
            <p:cNvPr id="15454" name="Rectangle 17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55" name="Rectangle 18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51" name="Group 19"/>
          <p:cNvGrpSpPr/>
          <p:nvPr/>
        </p:nvGrpSpPr>
        <p:grpSpPr bwMode="auto">
          <a:xfrm>
            <a:off x="2187575" y="4683125"/>
            <a:ext cx="792163" cy="603250"/>
            <a:chOff x="1828" y="2950"/>
            <a:chExt cx="499" cy="380"/>
          </a:xfrm>
        </p:grpSpPr>
        <p:sp>
          <p:nvSpPr>
            <p:cNvPr id="15452" name="Line 20"/>
            <p:cNvSpPr>
              <a:spLocks noChangeShapeType="1"/>
            </p:cNvSpPr>
            <p:nvPr/>
          </p:nvSpPr>
          <p:spPr bwMode="auto">
            <a:xfrm>
              <a:off x="2081" y="3176"/>
              <a:ext cx="145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1828" y="295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pnew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835275" y="57769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895600" y="53292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1509713" y="5373688"/>
            <a:ext cx="36036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1770063" y="5502275"/>
            <a:ext cx="96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674688" y="4738688"/>
            <a:ext cx="1079500" cy="5762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459" name="Group 27"/>
          <p:cNvGrpSpPr/>
          <p:nvPr/>
        </p:nvGrpSpPr>
        <p:grpSpPr bwMode="auto">
          <a:xfrm>
            <a:off x="2128838" y="5589588"/>
            <a:ext cx="576262" cy="598487"/>
            <a:chOff x="1791" y="3521"/>
            <a:chExt cx="363" cy="377"/>
          </a:xfrm>
        </p:grpSpPr>
        <p:sp>
          <p:nvSpPr>
            <p:cNvPr id="15450" name="Line 28"/>
            <p:cNvSpPr>
              <a:spLocks noChangeShapeType="1"/>
            </p:cNvSpPr>
            <p:nvPr/>
          </p:nvSpPr>
          <p:spPr bwMode="auto">
            <a:xfrm flipV="1">
              <a:off x="1927" y="3521"/>
              <a:ext cx="227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1791" y="3648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6804025" y="3586163"/>
            <a:ext cx="722313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65↙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63" name="Group 31"/>
          <p:cNvGrpSpPr/>
          <p:nvPr/>
        </p:nvGrpSpPr>
        <p:grpSpPr bwMode="auto">
          <a:xfrm>
            <a:off x="3981450" y="5357813"/>
            <a:ext cx="722313" cy="1008062"/>
            <a:chOff x="1120" y="3157"/>
            <a:chExt cx="455" cy="635"/>
          </a:xfrm>
        </p:grpSpPr>
        <p:sp>
          <p:nvSpPr>
            <p:cNvPr id="15448" name="Rectangle 32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49" name="Rectangle 33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66" name="Group 34"/>
          <p:cNvGrpSpPr/>
          <p:nvPr/>
        </p:nvGrpSpPr>
        <p:grpSpPr bwMode="auto">
          <a:xfrm>
            <a:off x="3389313" y="4699000"/>
            <a:ext cx="792162" cy="603250"/>
            <a:chOff x="1828" y="2950"/>
            <a:chExt cx="499" cy="380"/>
          </a:xfrm>
        </p:grpSpPr>
        <p:sp>
          <p:nvSpPr>
            <p:cNvPr id="15446" name="Line 35"/>
            <p:cNvSpPr>
              <a:spLocks noChangeShapeType="1"/>
            </p:cNvSpPr>
            <p:nvPr/>
          </p:nvSpPr>
          <p:spPr bwMode="auto">
            <a:xfrm>
              <a:off x="2081" y="3176"/>
              <a:ext cx="145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1828" y="295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pnew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4108450" y="57642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125913" y="53165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2940050" y="5389563"/>
            <a:ext cx="36036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V="1">
            <a:off x="3014663" y="5503863"/>
            <a:ext cx="96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473" name="Group 41"/>
          <p:cNvGrpSpPr/>
          <p:nvPr/>
        </p:nvGrpSpPr>
        <p:grpSpPr bwMode="auto">
          <a:xfrm>
            <a:off x="3387725" y="5605463"/>
            <a:ext cx="576263" cy="598487"/>
            <a:chOff x="1791" y="3521"/>
            <a:chExt cx="363" cy="377"/>
          </a:xfrm>
        </p:grpSpPr>
        <p:sp>
          <p:nvSpPr>
            <p:cNvPr id="15444" name="Line 42"/>
            <p:cNvSpPr>
              <a:spLocks noChangeShapeType="1"/>
            </p:cNvSpPr>
            <p:nvPr/>
          </p:nvSpPr>
          <p:spPr bwMode="auto">
            <a:xfrm flipV="1">
              <a:off x="1927" y="3521"/>
              <a:ext cx="227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5" name="Text Box 43"/>
            <p:cNvSpPr txBox="1">
              <a:spLocks noChangeArrowheads="1"/>
            </p:cNvSpPr>
            <p:nvPr/>
          </p:nvSpPr>
          <p:spPr bwMode="auto">
            <a:xfrm>
              <a:off x="1791" y="3648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2211388" y="5575300"/>
            <a:ext cx="503237" cy="647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7734300" y="3587750"/>
            <a:ext cx="722313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78↙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2197100" y="4797425"/>
            <a:ext cx="863600" cy="5032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479" name="Group 47"/>
          <p:cNvGrpSpPr/>
          <p:nvPr/>
        </p:nvGrpSpPr>
        <p:grpSpPr bwMode="auto">
          <a:xfrm>
            <a:off x="5254625" y="5359400"/>
            <a:ext cx="722313" cy="1008063"/>
            <a:chOff x="1120" y="3157"/>
            <a:chExt cx="455" cy="635"/>
          </a:xfrm>
        </p:grpSpPr>
        <p:sp>
          <p:nvSpPr>
            <p:cNvPr id="15442" name="Rectangle 48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43" name="Rectangle 49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82" name="Group 50"/>
          <p:cNvGrpSpPr/>
          <p:nvPr/>
        </p:nvGrpSpPr>
        <p:grpSpPr bwMode="auto">
          <a:xfrm>
            <a:off x="4691063" y="4714875"/>
            <a:ext cx="792162" cy="603250"/>
            <a:chOff x="1828" y="2950"/>
            <a:chExt cx="499" cy="380"/>
          </a:xfrm>
        </p:grpSpPr>
        <p:sp>
          <p:nvSpPr>
            <p:cNvPr id="15440" name="Line 51"/>
            <p:cNvSpPr>
              <a:spLocks noChangeShapeType="1"/>
            </p:cNvSpPr>
            <p:nvPr/>
          </p:nvSpPr>
          <p:spPr bwMode="auto">
            <a:xfrm>
              <a:off x="2081" y="3176"/>
              <a:ext cx="145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4" name="Text Box 52"/>
            <p:cNvSpPr txBox="1">
              <a:spLocks noChangeArrowheads="1"/>
            </p:cNvSpPr>
            <p:nvPr/>
          </p:nvSpPr>
          <p:spPr bwMode="auto">
            <a:xfrm>
              <a:off x="1828" y="295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pnew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3423444" y="4806952"/>
            <a:ext cx="863600" cy="5032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5381625" y="57515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5413375" y="531812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4170363" y="5376863"/>
            <a:ext cx="36036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 flipV="1">
            <a:off x="4244975" y="5505450"/>
            <a:ext cx="96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3470275" y="5607050"/>
            <a:ext cx="503238" cy="647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491" name="Group 59"/>
          <p:cNvGrpSpPr/>
          <p:nvPr/>
        </p:nvGrpSpPr>
        <p:grpSpPr bwMode="auto">
          <a:xfrm>
            <a:off x="4646613" y="5578475"/>
            <a:ext cx="576262" cy="598488"/>
            <a:chOff x="1791" y="3521"/>
            <a:chExt cx="363" cy="377"/>
          </a:xfrm>
        </p:grpSpPr>
        <p:sp>
          <p:nvSpPr>
            <p:cNvPr id="15438" name="Line 60"/>
            <p:cNvSpPr>
              <a:spLocks noChangeShapeType="1"/>
            </p:cNvSpPr>
            <p:nvPr/>
          </p:nvSpPr>
          <p:spPr bwMode="auto">
            <a:xfrm flipV="1">
              <a:off x="1927" y="3521"/>
              <a:ext cx="227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93" name="Text Box 61"/>
            <p:cNvSpPr txBox="1">
              <a:spLocks noChangeArrowheads="1"/>
            </p:cNvSpPr>
            <p:nvPr/>
          </p:nvSpPr>
          <p:spPr bwMode="auto">
            <a:xfrm>
              <a:off x="1791" y="3648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5910263" y="4133850"/>
            <a:ext cx="722312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90↙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95" name="Group 63"/>
          <p:cNvGrpSpPr/>
          <p:nvPr/>
        </p:nvGrpSpPr>
        <p:grpSpPr bwMode="auto">
          <a:xfrm>
            <a:off x="4686300" y="4814888"/>
            <a:ext cx="1089025" cy="1412875"/>
            <a:chOff x="2952" y="3033"/>
            <a:chExt cx="686" cy="890"/>
          </a:xfrm>
        </p:grpSpPr>
        <p:sp>
          <p:nvSpPr>
            <p:cNvPr id="15435" name="Rectangle 64"/>
            <p:cNvSpPr>
              <a:spLocks noChangeArrowheads="1"/>
            </p:cNvSpPr>
            <p:nvPr/>
          </p:nvSpPr>
          <p:spPr bwMode="auto">
            <a:xfrm>
              <a:off x="3411" y="3388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36" name="Rectangle 65"/>
            <p:cNvSpPr>
              <a:spLocks noChangeArrowheads="1"/>
            </p:cNvSpPr>
            <p:nvPr/>
          </p:nvSpPr>
          <p:spPr bwMode="auto">
            <a:xfrm>
              <a:off x="2979" y="3515"/>
              <a:ext cx="317" cy="40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37" name="Rectangle 66"/>
            <p:cNvSpPr>
              <a:spLocks noChangeArrowheads="1"/>
            </p:cNvSpPr>
            <p:nvPr/>
          </p:nvSpPr>
          <p:spPr bwMode="auto">
            <a:xfrm>
              <a:off x="2952" y="3033"/>
              <a:ext cx="544" cy="3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99" name="Group 67"/>
          <p:cNvGrpSpPr/>
          <p:nvPr/>
        </p:nvGrpSpPr>
        <p:grpSpPr bwMode="auto">
          <a:xfrm>
            <a:off x="5724525" y="4716463"/>
            <a:ext cx="1497013" cy="1676400"/>
            <a:chOff x="3606" y="2971"/>
            <a:chExt cx="943" cy="1056"/>
          </a:xfrm>
        </p:grpSpPr>
        <p:grpSp>
          <p:nvGrpSpPr>
            <p:cNvPr id="15423" name="Group 68"/>
            <p:cNvGrpSpPr/>
            <p:nvPr/>
          </p:nvGrpSpPr>
          <p:grpSpPr bwMode="auto">
            <a:xfrm>
              <a:off x="4094" y="3368"/>
              <a:ext cx="455" cy="635"/>
              <a:chOff x="1120" y="3157"/>
              <a:chExt cx="455" cy="635"/>
            </a:xfrm>
          </p:grpSpPr>
          <p:sp>
            <p:nvSpPr>
              <p:cNvPr id="15433" name="Rectangle 69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34" name="Rectangle 70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24" name="Group 71"/>
            <p:cNvGrpSpPr/>
            <p:nvPr/>
          </p:nvGrpSpPr>
          <p:grpSpPr bwMode="auto">
            <a:xfrm>
              <a:off x="3766" y="2971"/>
              <a:ext cx="499" cy="380"/>
              <a:chOff x="1828" y="2950"/>
              <a:chExt cx="499" cy="380"/>
            </a:xfrm>
          </p:grpSpPr>
          <p:sp>
            <p:nvSpPr>
              <p:cNvPr id="15431" name="Line 72"/>
              <p:cNvSpPr>
                <a:spLocks noChangeShapeType="1"/>
              </p:cNvSpPr>
              <p:nvPr/>
            </p:nvSpPr>
            <p:spPr bwMode="auto">
              <a:xfrm>
                <a:off x="2081" y="3176"/>
                <a:ext cx="145" cy="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05" name="Text Box 73"/>
              <p:cNvSpPr txBox="1">
                <a:spLocks noChangeArrowheads="1"/>
              </p:cNvSpPr>
              <p:nvPr/>
            </p:nvSpPr>
            <p:spPr bwMode="auto">
              <a:xfrm>
                <a:off x="1828" y="295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pnew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25" name="Group 74"/>
            <p:cNvGrpSpPr/>
            <p:nvPr/>
          </p:nvGrpSpPr>
          <p:grpSpPr bwMode="auto">
            <a:xfrm>
              <a:off x="3720" y="3650"/>
              <a:ext cx="363" cy="377"/>
              <a:chOff x="1791" y="3521"/>
              <a:chExt cx="363" cy="377"/>
            </a:xfrm>
          </p:grpSpPr>
          <p:sp>
            <p:nvSpPr>
              <p:cNvPr id="15429" name="Line 75"/>
              <p:cNvSpPr>
                <a:spLocks noChangeShapeType="1"/>
              </p:cNvSpPr>
              <p:nvPr/>
            </p:nvSpPr>
            <p:spPr bwMode="auto">
              <a:xfrm flipV="1">
                <a:off x="1927" y="3521"/>
                <a:ext cx="227" cy="1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08" name="Text Box 76"/>
              <p:cNvSpPr txBox="1">
                <a:spLocks noChangeArrowheads="1"/>
              </p:cNvSpPr>
              <p:nvPr/>
            </p:nvSpPr>
            <p:spPr bwMode="auto">
              <a:xfrm>
                <a:off x="1791" y="3648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tail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426" name="Line 77"/>
            <p:cNvSpPr>
              <a:spLocks noChangeShapeType="1"/>
            </p:cNvSpPr>
            <p:nvPr/>
          </p:nvSpPr>
          <p:spPr bwMode="auto">
            <a:xfrm flipV="1">
              <a:off x="3606" y="3460"/>
              <a:ext cx="478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4174" y="360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11" name="Text Box 79"/>
            <p:cNvSpPr txBox="1">
              <a:spLocks noChangeArrowheads="1"/>
            </p:cNvSpPr>
            <p:nvPr/>
          </p:nvSpPr>
          <p:spPr bwMode="auto">
            <a:xfrm>
              <a:off x="4185" y="3342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6797675" y="4135438"/>
            <a:ext cx="722313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95↙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513" name="Group 81"/>
          <p:cNvGrpSpPr/>
          <p:nvPr/>
        </p:nvGrpSpPr>
        <p:grpSpPr bwMode="auto">
          <a:xfrm>
            <a:off x="6997700" y="4689475"/>
            <a:ext cx="1497013" cy="1676400"/>
            <a:chOff x="3606" y="2971"/>
            <a:chExt cx="943" cy="1056"/>
          </a:xfrm>
        </p:grpSpPr>
        <p:grpSp>
          <p:nvGrpSpPr>
            <p:cNvPr id="15411" name="Group 82"/>
            <p:cNvGrpSpPr/>
            <p:nvPr/>
          </p:nvGrpSpPr>
          <p:grpSpPr bwMode="auto">
            <a:xfrm>
              <a:off x="4094" y="3368"/>
              <a:ext cx="455" cy="635"/>
              <a:chOff x="1120" y="3157"/>
              <a:chExt cx="455" cy="635"/>
            </a:xfrm>
          </p:grpSpPr>
          <p:sp>
            <p:nvSpPr>
              <p:cNvPr id="15421" name="Rectangle 83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2" name="Rectangle 84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12" name="Group 85"/>
            <p:cNvGrpSpPr/>
            <p:nvPr/>
          </p:nvGrpSpPr>
          <p:grpSpPr bwMode="auto">
            <a:xfrm>
              <a:off x="3766" y="2971"/>
              <a:ext cx="499" cy="380"/>
              <a:chOff x="1828" y="2950"/>
              <a:chExt cx="499" cy="380"/>
            </a:xfrm>
          </p:grpSpPr>
          <p:sp>
            <p:nvSpPr>
              <p:cNvPr id="15419" name="Line 86"/>
              <p:cNvSpPr>
                <a:spLocks noChangeShapeType="1"/>
              </p:cNvSpPr>
              <p:nvPr/>
            </p:nvSpPr>
            <p:spPr bwMode="auto">
              <a:xfrm>
                <a:off x="2081" y="3176"/>
                <a:ext cx="145" cy="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19" name="Text Box 87"/>
              <p:cNvSpPr txBox="1">
                <a:spLocks noChangeArrowheads="1"/>
              </p:cNvSpPr>
              <p:nvPr/>
            </p:nvSpPr>
            <p:spPr bwMode="auto">
              <a:xfrm>
                <a:off x="1828" y="295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pnew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13" name="Group 88"/>
            <p:cNvGrpSpPr/>
            <p:nvPr/>
          </p:nvGrpSpPr>
          <p:grpSpPr bwMode="auto">
            <a:xfrm>
              <a:off x="3720" y="3650"/>
              <a:ext cx="363" cy="377"/>
              <a:chOff x="1791" y="3521"/>
              <a:chExt cx="363" cy="377"/>
            </a:xfrm>
          </p:grpSpPr>
          <p:sp>
            <p:nvSpPr>
              <p:cNvPr id="15417" name="Line 89"/>
              <p:cNvSpPr>
                <a:spLocks noChangeShapeType="1"/>
              </p:cNvSpPr>
              <p:nvPr/>
            </p:nvSpPr>
            <p:spPr bwMode="auto">
              <a:xfrm flipV="1">
                <a:off x="1927" y="3521"/>
                <a:ext cx="227" cy="1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22" name="Text Box 90"/>
              <p:cNvSpPr txBox="1">
                <a:spLocks noChangeArrowheads="1"/>
              </p:cNvSpPr>
              <p:nvPr/>
            </p:nvSpPr>
            <p:spPr bwMode="auto">
              <a:xfrm>
                <a:off x="1791" y="3648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tail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414" name="Line 91"/>
            <p:cNvSpPr>
              <a:spLocks noChangeShapeType="1"/>
            </p:cNvSpPr>
            <p:nvPr/>
          </p:nvSpPr>
          <p:spPr bwMode="auto">
            <a:xfrm flipV="1">
              <a:off x="3606" y="3460"/>
              <a:ext cx="478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24" name="Text Box 92"/>
            <p:cNvSpPr txBox="1">
              <a:spLocks noChangeArrowheads="1"/>
            </p:cNvSpPr>
            <p:nvPr/>
          </p:nvSpPr>
          <p:spPr bwMode="auto">
            <a:xfrm>
              <a:off x="4174" y="360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5" name="Text Box 93"/>
            <p:cNvSpPr txBox="1">
              <a:spLocks noChangeArrowheads="1"/>
            </p:cNvSpPr>
            <p:nvPr/>
          </p:nvSpPr>
          <p:spPr bwMode="auto">
            <a:xfrm>
              <a:off x="4185" y="3342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526" name="Group 94"/>
          <p:cNvGrpSpPr/>
          <p:nvPr/>
        </p:nvGrpSpPr>
        <p:grpSpPr bwMode="auto">
          <a:xfrm>
            <a:off x="5940425" y="4824413"/>
            <a:ext cx="1022350" cy="1557337"/>
            <a:chOff x="3742" y="3039"/>
            <a:chExt cx="644" cy="981"/>
          </a:xfrm>
        </p:grpSpPr>
        <p:sp>
          <p:nvSpPr>
            <p:cNvPr id="15408" name="Rectangle 95"/>
            <p:cNvSpPr>
              <a:spLocks noChangeArrowheads="1"/>
            </p:cNvSpPr>
            <p:nvPr/>
          </p:nvSpPr>
          <p:spPr bwMode="auto">
            <a:xfrm>
              <a:off x="4159" y="3376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09" name="Rectangle 96"/>
            <p:cNvSpPr>
              <a:spLocks noChangeArrowheads="1"/>
            </p:cNvSpPr>
            <p:nvPr/>
          </p:nvSpPr>
          <p:spPr bwMode="auto">
            <a:xfrm>
              <a:off x="3742" y="3039"/>
              <a:ext cx="544" cy="3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10" name="Rectangle 97"/>
            <p:cNvSpPr>
              <a:spLocks noChangeArrowheads="1"/>
            </p:cNvSpPr>
            <p:nvPr/>
          </p:nvSpPr>
          <p:spPr bwMode="auto">
            <a:xfrm>
              <a:off x="3770" y="3612"/>
              <a:ext cx="317" cy="40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530" name="Rectangle 98"/>
          <p:cNvSpPr>
            <a:spLocks noChangeArrowheads="1"/>
          </p:cNvSpPr>
          <p:nvPr/>
        </p:nvSpPr>
        <p:spPr bwMode="auto">
          <a:xfrm>
            <a:off x="7742238" y="4137025"/>
            <a:ext cx="1020762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-1↙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31" name="Rectangle 99" descr="信纸"/>
          <p:cNvSpPr>
            <a:spLocks noChangeArrowheads="1"/>
          </p:cNvSpPr>
          <p:nvPr/>
        </p:nvSpPr>
        <p:spPr bwMode="auto">
          <a:xfrm>
            <a:off x="468313" y="549275"/>
            <a:ext cx="5327650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("input the score of students:\n");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while (1)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("%d", &amp;score);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(score &lt; 0)     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break;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(NODE *)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malloc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(NODE));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if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== NULL)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("no enough memory!\n");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return (NULL);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532" name="Line 100"/>
          <p:cNvSpPr>
            <a:spLocks noChangeShapeType="1"/>
          </p:cNvSpPr>
          <p:nvPr/>
        </p:nvSpPr>
        <p:spPr bwMode="auto">
          <a:xfrm flipH="1" flipV="1">
            <a:off x="1762125" y="1200150"/>
            <a:ext cx="4464050" cy="9366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533" name="Line 101"/>
          <p:cNvSpPr>
            <a:spLocks noChangeShapeType="1"/>
          </p:cNvSpPr>
          <p:nvPr/>
        </p:nvSpPr>
        <p:spPr bwMode="auto">
          <a:xfrm flipH="1" flipV="1">
            <a:off x="1763713" y="1196975"/>
            <a:ext cx="4464050" cy="9366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8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3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18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0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9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3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7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6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1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18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0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5" dur="500"/>
                                        <p:tgtEl>
                                          <p:spTgt spid="18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 animBg="1"/>
      <p:bldP spid="18447" grpId="0" animBg="1"/>
      <p:bldP spid="18454" grpId="0"/>
      <p:bldP spid="18455" grpId="0"/>
      <p:bldP spid="18456" grpId="0" animBg="1"/>
      <p:bldP spid="18457" grpId="0" animBg="1"/>
      <p:bldP spid="18458" grpId="0" animBg="1"/>
      <p:bldP spid="18462" grpId="0" animBg="1"/>
      <p:bldP spid="18469" grpId="0"/>
      <p:bldP spid="18470" grpId="0"/>
      <p:bldP spid="18471" grpId="0" animBg="1"/>
      <p:bldP spid="18472" grpId="0" animBg="1"/>
      <p:bldP spid="18476" grpId="0" animBg="1"/>
      <p:bldP spid="18477" grpId="0" animBg="1"/>
      <p:bldP spid="18478" grpId="0" animBg="1"/>
      <p:bldP spid="18485" grpId="0" animBg="1"/>
      <p:bldP spid="18486" grpId="0"/>
      <p:bldP spid="18487" grpId="0"/>
      <p:bldP spid="18488" grpId="0" animBg="1"/>
      <p:bldP spid="18489" grpId="0" animBg="1"/>
      <p:bldP spid="18490" grpId="0" animBg="1"/>
      <p:bldP spid="18494" grpId="0" animBg="1"/>
      <p:bldP spid="18512" grpId="0" animBg="1"/>
      <p:bldP spid="18530" grpId="0" animBg="1"/>
      <p:bldP spid="18532" grpId="0" animBg="1"/>
      <p:bldP spid="185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" y="14478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两个相邻结点之间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插入一个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新的结点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，使链表的长度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3400" y="2502407"/>
            <a:ext cx="83931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、寻找插入位置：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通过单链表的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，找到链表的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第一个结点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顺着结点的指针域找到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pnew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指向的新结点插入到第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个结点之后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将新节点的指针域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后继节点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将第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个结点的指针域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指向新节点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52400" y="609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插入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490" name="Rectangle 10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allAtOnce"/>
      <p:bldP spid="2048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39738" y="88900"/>
            <a:ext cx="615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链表插入操作函数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Insert_LinkList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4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31" name="Rectangle 3" descr="信纸"/>
          <p:cNvSpPr>
            <a:spLocks noChangeArrowheads="1"/>
          </p:cNvSpPr>
          <p:nvPr/>
        </p:nvSpPr>
        <p:spPr bwMode="auto">
          <a:xfrm>
            <a:off x="855663" y="606425"/>
            <a:ext cx="7847012" cy="470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Insert_LinkList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 *head, NODE *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 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NODE *p;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j;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 = head;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(j = 0; j &lt;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&amp;&amp; p != NULL; j++)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p = p-&gt;next;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(p == NULL)  //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表明链表中第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个节点不存在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("the %d node not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foundt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!\n",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-&gt;next = p-&gt;next 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p-&gt;next = </a:t>
            </a:r>
            <a:r>
              <a:rPr kumimoji="1" lang="en-US" altLang="zh-CN" sz="2000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460" name="Group 4"/>
          <p:cNvGrpSpPr/>
          <p:nvPr/>
        </p:nvGrpSpPr>
        <p:grpSpPr bwMode="auto">
          <a:xfrm>
            <a:off x="584200" y="5280025"/>
            <a:ext cx="7980363" cy="1546225"/>
            <a:chOff x="224" y="3326"/>
            <a:chExt cx="5027" cy="974"/>
          </a:xfrm>
        </p:grpSpPr>
        <p:grpSp>
          <p:nvGrpSpPr>
            <p:cNvPr id="19490" name="Group 5"/>
            <p:cNvGrpSpPr/>
            <p:nvPr/>
          </p:nvGrpSpPr>
          <p:grpSpPr bwMode="auto">
            <a:xfrm>
              <a:off x="224" y="3326"/>
              <a:ext cx="5027" cy="774"/>
              <a:chOff x="224" y="3326"/>
              <a:chExt cx="5027" cy="774"/>
            </a:xfrm>
          </p:grpSpPr>
          <p:grpSp>
            <p:nvGrpSpPr>
              <p:cNvPr id="19496" name="Group 6"/>
              <p:cNvGrpSpPr/>
              <p:nvPr/>
            </p:nvGrpSpPr>
            <p:grpSpPr bwMode="auto">
              <a:xfrm>
                <a:off x="841" y="3454"/>
                <a:ext cx="455" cy="635"/>
                <a:chOff x="1120" y="3157"/>
                <a:chExt cx="455" cy="635"/>
              </a:xfrm>
            </p:grpSpPr>
            <p:sp>
              <p:nvSpPr>
                <p:cNvPr id="19521" name="Rectangle 7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22" name="Rectangle 8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97" name="Group 9"/>
              <p:cNvGrpSpPr/>
              <p:nvPr/>
            </p:nvGrpSpPr>
            <p:grpSpPr bwMode="auto">
              <a:xfrm>
                <a:off x="224" y="3326"/>
                <a:ext cx="608" cy="250"/>
                <a:chOff x="503" y="3030"/>
                <a:chExt cx="608" cy="250"/>
              </a:xfrm>
            </p:grpSpPr>
            <p:sp>
              <p:nvSpPr>
                <p:cNvPr id="19519" name="Line 10"/>
                <p:cNvSpPr>
                  <a:spLocks noChangeShapeType="1"/>
                </p:cNvSpPr>
                <p:nvPr/>
              </p:nvSpPr>
              <p:spPr bwMode="auto">
                <a:xfrm>
                  <a:off x="793" y="324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03" y="3030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head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98" name="Group 12"/>
              <p:cNvGrpSpPr/>
              <p:nvPr/>
            </p:nvGrpSpPr>
            <p:grpSpPr bwMode="auto">
              <a:xfrm>
                <a:off x="1598" y="3455"/>
                <a:ext cx="455" cy="635"/>
                <a:chOff x="1120" y="3157"/>
                <a:chExt cx="455" cy="635"/>
              </a:xfrm>
            </p:grpSpPr>
            <p:sp>
              <p:nvSpPr>
                <p:cNvPr id="1951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8" name="Rectangle 14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99" name="Group 15"/>
              <p:cNvGrpSpPr/>
              <p:nvPr/>
            </p:nvGrpSpPr>
            <p:grpSpPr bwMode="auto">
              <a:xfrm>
                <a:off x="2373" y="3465"/>
                <a:ext cx="455" cy="635"/>
                <a:chOff x="1120" y="3157"/>
                <a:chExt cx="455" cy="635"/>
              </a:xfrm>
            </p:grpSpPr>
            <p:sp>
              <p:nvSpPr>
                <p:cNvPr id="19515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6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00" name="Group 18"/>
              <p:cNvGrpSpPr/>
              <p:nvPr/>
            </p:nvGrpSpPr>
            <p:grpSpPr bwMode="auto">
              <a:xfrm>
                <a:off x="3994" y="3448"/>
                <a:ext cx="455" cy="635"/>
                <a:chOff x="1120" y="3157"/>
                <a:chExt cx="455" cy="635"/>
              </a:xfrm>
            </p:grpSpPr>
            <p:sp>
              <p:nvSpPr>
                <p:cNvPr id="19513" name="Rectangle 19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4" name="Rectangle 20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01" name="Group 21"/>
              <p:cNvGrpSpPr/>
              <p:nvPr/>
            </p:nvGrpSpPr>
            <p:grpSpPr bwMode="auto">
              <a:xfrm>
                <a:off x="4796" y="3440"/>
                <a:ext cx="455" cy="635"/>
                <a:chOff x="1120" y="3157"/>
                <a:chExt cx="455" cy="635"/>
              </a:xfrm>
            </p:grpSpPr>
            <p:sp>
              <p:nvSpPr>
                <p:cNvPr id="19511" name="Rectangle 22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2" name="Rectangle 23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502" name="Line 24"/>
              <p:cNvSpPr>
                <a:spLocks noChangeShapeType="1"/>
              </p:cNvSpPr>
              <p:nvPr/>
            </p:nvSpPr>
            <p:spPr bwMode="auto">
              <a:xfrm>
                <a:off x="1084" y="3548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03" name="Line 25"/>
              <p:cNvSpPr>
                <a:spLocks noChangeShapeType="1"/>
              </p:cNvSpPr>
              <p:nvPr/>
            </p:nvSpPr>
            <p:spPr bwMode="auto">
              <a:xfrm>
                <a:off x="1859" y="3549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04" name="Line 26"/>
              <p:cNvSpPr>
                <a:spLocks noChangeShapeType="1"/>
              </p:cNvSpPr>
              <p:nvPr/>
            </p:nvSpPr>
            <p:spPr bwMode="auto">
              <a:xfrm>
                <a:off x="4276" y="3539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05" name="Line 27"/>
              <p:cNvSpPr>
                <a:spLocks noChangeShapeType="1"/>
              </p:cNvSpPr>
              <p:nvPr/>
            </p:nvSpPr>
            <p:spPr bwMode="auto">
              <a:xfrm>
                <a:off x="2626" y="3548"/>
                <a:ext cx="136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56" name="Text Box 28"/>
              <p:cNvSpPr txBox="1">
                <a:spLocks noChangeArrowheads="1"/>
              </p:cNvSpPr>
              <p:nvPr/>
            </p:nvSpPr>
            <p:spPr bwMode="auto">
              <a:xfrm>
                <a:off x="1669" y="3720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70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7" name="Text Box 29"/>
              <p:cNvSpPr txBox="1">
                <a:spLocks noChangeArrowheads="1"/>
              </p:cNvSpPr>
              <p:nvPr/>
            </p:nvSpPr>
            <p:spPr bwMode="auto">
              <a:xfrm>
                <a:off x="2453" y="3712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65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8" name="Text Box 30"/>
              <p:cNvSpPr txBox="1">
                <a:spLocks noChangeArrowheads="1"/>
              </p:cNvSpPr>
              <p:nvPr/>
            </p:nvSpPr>
            <p:spPr bwMode="auto">
              <a:xfrm>
                <a:off x="4066" y="3696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78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9" name="Text Box 31"/>
              <p:cNvSpPr txBox="1">
                <a:spLocks noChangeArrowheads="1"/>
              </p:cNvSpPr>
              <p:nvPr/>
            </p:nvSpPr>
            <p:spPr bwMode="auto">
              <a:xfrm>
                <a:off x="4858" y="3684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90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/>
            </p:nvSpPr>
            <p:spPr bwMode="auto">
              <a:xfrm>
                <a:off x="4903" y="342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4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  <a:endPara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956" y="404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1713" y="404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2488" y="405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4105" y="402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4907" y="402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66" name="Group 38"/>
          <p:cNvGrpSpPr/>
          <p:nvPr/>
        </p:nvGrpSpPr>
        <p:grpSpPr bwMode="auto">
          <a:xfrm>
            <a:off x="4657725" y="5773738"/>
            <a:ext cx="1376363" cy="1008062"/>
            <a:chOff x="2790" y="3637"/>
            <a:chExt cx="867" cy="635"/>
          </a:xfrm>
        </p:grpSpPr>
        <p:grpSp>
          <p:nvGrpSpPr>
            <p:cNvPr id="19482" name="Group 39"/>
            <p:cNvGrpSpPr/>
            <p:nvPr/>
          </p:nvGrpSpPr>
          <p:grpSpPr bwMode="auto">
            <a:xfrm>
              <a:off x="3202" y="3637"/>
              <a:ext cx="455" cy="635"/>
              <a:chOff x="3175" y="3637"/>
              <a:chExt cx="455" cy="635"/>
            </a:xfrm>
          </p:grpSpPr>
          <p:grpSp>
            <p:nvGrpSpPr>
              <p:cNvPr id="19486" name="Group 40"/>
              <p:cNvGrpSpPr/>
              <p:nvPr/>
            </p:nvGrpSpPr>
            <p:grpSpPr bwMode="auto">
              <a:xfrm>
                <a:off x="3175" y="3637"/>
                <a:ext cx="455" cy="635"/>
                <a:chOff x="1120" y="3157"/>
                <a:chExt cx="455" cy="635"/>
              </a:xfrm>
            </p:grpSpPr>
            <p:sp>
              <p:nvSpPr>
                <p:cNvPr id="19488" name="Rectangle 41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969696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9" name="Rectangle 42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C99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2571" name="Text Box 43"/>
              <p:cNvSpPr txBox="1">
                <a:spLocks noChangeArrowheads="1"/>
              </p:cNvSpPr>
              <p:nvPr/>
            </p:nvSpPr>
            <p:spPr bwMode="auto">
              <a:xfrm>
                <a:off x="3255" y="3911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65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83" name="Group 44"/>
            <p:cNvGrpSpPr/>
            <p:nvPr/>
          </p:nvGrpSpPr>
          <p:grpSpPr bwMode="auto">
            <a:xfrm>
              <a:off x="2790" y="3765"/>
              <a:ext cx="499" cy="332"/>
              <a:chOff x="2790" y="3702"/>
              <a:chExt cx="499" cy="332"/>
            </a:xfrm>
          </p:grpSpPr>
          <p:sp>
            <p:nvSpPr>
              <p:cNvPr id="19484" name="Line 45"/>
              <p:cNvSpPr>
                <a:spLocks noChangeShapeType="1"/>
              </p:cNvSpPr>
              <p:nvPr/>
            </p:nvSpPr>
            <p:spPr bwMode="auto">
              <a:xfrm flipV="1">
                <a:off x="3043" y="3702"/>
                <a:ext cx="136" cy="18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74" name="Text Box 46"/>
              <p:cNvSpPr txBox="1">
                <a:spLocks noChangeArrowheads="1"/>
              </p:cNvSpPr>
              <p:nvPr/>
            </p:nvSpPr>
            <p:spPr bwMode="auto">
              <a:xfrm>
                <a:off x="2790" y="3803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pnew</a:t>
                </a:r>
                <a:endParaRPr kumimoji="1" lang="en-US" altLang="zh-CN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75" name="AutoShape 47"/>
          <p:cNvSpPr>
            <a:spLocks noChangeArrowheads="1"/>
          </p:cNvSpPr>
          <p:nvPr/>
        </p:nvSpPr>
        <p:spPr bwMode="auto">
          <a:xfrm>
            <a:off x="5507038" y="1268413"/>
            <a:ext cx="1223962" cy="431800"/>
          </a:xfrm>
          <a:prstGeom prst="wedgeRoundRectCallout">
            <a:avLst>
              <a:gd name="adj1" fmla="val 61801"/>
              <a:gd name="adj2" fmla="val -12316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</a:t>
            </a:r>
            <a:r>
              <a:rPr kumimoji="1"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2</a:t>
            </a:r>
            <a:endParaRPr kumimoji="1"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2576" name="Group 48"/>
          <p:cNvGrpSpPr/>
          <p:nvPr/>
        </p:nvGrpSpPr>
        <p:grpSpPr bwMode="auto">
          <a:xfrm>
            <a:off x="1069975" y="5748338"/>
            <a:ext cx="434975" cy="512762"/>
            <a:chOff x="674" y="3621"/>
            <a:chExt cx="274" cy="323"/>
          </a:xfrm>
        </p:grpSpPr>
        <p:sp>
          <p:nvSpPr>
            <p:cNvPr id="19480" name="Line 49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79" name="Group 51"/>
          <p:cNvGrpSpPr/>
          <p:nvPr/>
        </p:nvGrpSpPr>
        <p:grpSpPr bwMode="auto">
          <a:xfrm>
            <a:off x="2286000" y="5749925"/>
            <a:ext cx="434975" cy="512763"/>
            <a:chOff x="674" y="3621"/>
            <a:chExt cx="274" cy="323"/>
          </a:xfrm>
        </p:grpSpPr>
        <p:sp>
          <p:nvSpPr>
            <p:cNvPr id="19478" name="Line 52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1" name="Text Box 53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1042988" y="5734050"/>
            <a:ext cx="504825" cy="5032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2583" name="Group 55"/>
          <p:cNvGrpSpPr/>
          <p:nvPr/>
        </p:nvGrpSpPr>
        <p:grpSpPr bwMode="auto">
          <a:xfrm>
            <a:off x="3502025" y="5751513"/>
            <a:ext cx="434975" cy="512762"/>
            <a:chOff x="674" y="3621"/>
            <a:chExt cx="274" cy="323"/>
          </a:xfrm>
        </p:grpSpPr>
        <p:sp>
          <p:nvSpPr>
            <p:cNvPr id="19476" name="Line 56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5" name="Text Box 57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2313466" y="5735638"/>
            <a:ext cx="441325" cy="5032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4932363" y="5516563"/>
            <a:ext cx="1612900" cy="2174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2588" name="Group 60"/>
          <p:cNvGrpSpPr/>
          <p:nvPr/>
        </p:nvGrpSpPr>
        <p:grpSpPr bwMode="auto">
          <a:xfrm>
            <a:off x="5710238" y="5632450"/>
            <a:ext cx="835025" cy="288925"/>
            <a:chOff x="3597" y="3548"/>
            <a:chExt cx="526" cy="182"/>
          </a:xfrm>
        </p:grpSpPr>
        <p:sp>
          <p:nvSpPr>
            <p:cNvPr id="19473" name="Line 61"/>
            <p:cNvSpPr>
              <a:spLocks noChangeShapeType="1"/>
            </p:cNvSpPr>
            <p:nvPr/>
          </p:nvSpPr>
          <p:spPr bwMode="auto">
            <a:xfrm>
              <a:off x="3941" y="3548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4" name="Line 62"/>
            <p:cNvSpPr>
              <a:spLocks noChangeShapeType="1"/>
            </p:cNvSpPr>
            <p:nvPr/>
          </p:nvSpPr>
          <p:spPr bwMode="auto">
            <a:xfrm>
              <a:off x="3951" y="3548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5" name="Line 63"/>
            <p:cNvSpPr>
              <a:spLocks noChangeShapeType="1"/>
            </p:cNvSpPr>
            <p:nvPr/>
          </p:nvSpPr>
          <p:spPr bwMode="auto">
            <a:xfrm>
              <a:off x="3597" y="3730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592" name="Group 64"/>
          <p:cNvGrpSpPr/>
          <p:nvPr/>
        </p:nvGrpSpPr>
        <p:grpSpPr bwMode="auto">
          <a:xfrm>
            <a:off x="4932363" y="5618163"/>
            <a:ext cx="360362" cy="287337"/>
            <a:chOff x="3107" y="3539"/>
            <a:chExt cx="227" cy="181"/>
          </a:xfrm>
        </p:grpSpPr>
        <p:sp>
          <p:nvSpPr>
            <p:cNvPr id="19471" name="Line 65"/>
            <p:cNvSpPr>
              <a:spLocks noChangeShapeType="1"/>
            </p:cNvSpPr>
            <p:nvPr/>
          </p:nvSpPr>
          <p:spPr bwMode="auto">
            <a:xfrm>
              <a:off x="3107" y="3711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2" name="Line 66"/>
            <p:cNvSpPr>
              <a:spLocks noChangeShapeType="1"/>
            </p:cNvSpPr>
            <p:nvPr/>
          </p:nvSpPr>
          <p:spPr bwMode="auto">
            <a:xfrm>
              <a:off x="3107" y="353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5" grpId="0" animBg="1"/>
      <p:bldP spid="22582" grpId="0" animBg="1"/>
      <p:bldP spid="22586" grpId="0" animBg="1"/>
      <p:bldP spid="2258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95325" y="1490663"/>
            <a:ext cx="829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删除链表中的某一个结点，使线性表的长度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98488" y="2116644"/>
            <a:ext cx="83931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、确定待删除目标结点位置：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通过链表的头指针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，找到指目标结点的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前驱节点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、删除目标结点：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先保存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待删除结点的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指针域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删除目标结点；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目标结点的内存单元。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676400" y="5486400"/>
            <a:ext cx="6380273" cy="461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注意当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时，表示头节点，是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不可删除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6" name="Rectangle 10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52400" y="609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删除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340100" y="4343400"/>
            <a:ext cx="5803900" cy="4270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将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目标结点的指针域</a:t>
            </a:r>
            <a:r>
              <a:rPr lang="zh-CN" altLang="en-US" sz="2200" b="1" dirty="0">
                <a:solidFill>
                  <a:srgbClr val="000000"/>
                </a:solidFill>
                <a:ea typeface="微软雅黑" panose="020B0503020204020204" pitchFamily="34" charset="-122"/>
              </a:rPr>
              <a:t>赋值给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前驱结点的指针域</a:t>
            </a:r>
            <a:endParaRPr lang="zh-CN" altLang="en-US" sz="22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build="allAtOnce"/>
      <p:bldP spid="24585" grpId="0" animBg="1"/>
      <p:bldP spid="24587" grpId="0" animBg="1"/>
      <p:bldP spid="245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39738" y="88900"/>
            <a:ext cx="6034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链表删除操作函数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Delete_LinkList</a:t>
            </a:r>
            <a:r>
              <a: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kumimoji="1" lang="zh-CN" altLang="en-US" sz="24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6627" name="Rectangle 3" descr="信纸"/>
          <p:cNvSpPr>
            <a:spLocks noChangeArrowheads="1"/>
          </p:cNvSpPr>
          <p:nvPr/>
        </p:nvSpPr>
        <p:spPr bwMode="auto">
          <a:xfrm>
            <a:off x="712788" y="663575"/>
            <a:ext cx="5876925" cy="40925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Delete_LinkList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 *head,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 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NODE *p,*q;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j;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== 0)    return;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 = head;</a:t>
            </a:r>
            <a:endParaRPr kumimoji="1"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(j = 1; j &lt;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&amp;&amp; p-&gt;next != NULL; j++)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p = p-&gt;next;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(p-&gt;next == NULL)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("the %d node not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foundt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!\n",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3556" name="Group 4"/>
          <p:cNvGrpSpPr/>
          <p:nvPr/>
        </p:nvGrpSpPr>
        <p:grpSpPr bwMode="auto">
          <a:xfrm>
            <a:off x="1055688" y="5280025"/>
            <a:ext cx="6723062" cy="1546225"/>
            <a:chOff x="368" y="3326"/>
            <a:chExt cx="4235" cy="974"/>
          </a:xfrm>
        </p:grpSpPr>
        <p:grpSp>
          <p:nvGrpSpPr>
            <p:cNvPr id="23577" name="Group 5"/>
            <p:cNvGrpSpPr/>
            <p:nvPr/>
          </p:nvGrpSpPr>
          <p:grpSpPr bwMode="auto">
            <a:xfrm>
              <a:off x="985" y="3454"/>
              <a:ext cx="455" cy="635"/>
              <a:chOff x="1120" y="3157"/>
              <a:chExt cx="455" cy="635"/>
            </a:xfrm>
          </p:grpSpPr>
          <p:sp>
            <p:nvSpPr>
              <p:cNvPr id="23607" name="Rectangle 6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8" name="Rectangle 7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78" name="Group 8"/>
            <p:cNvGrpSpPr/>
            <p:nvPr/>
          </p:nvGrpSpPr>
          <p:grpSpPr bwMode="auto">
            <a:xfrm>
              <a:off x="368" y="3326"/>
              <a:ext cx="608" cy="250"/>
              <a:chOff x="503" y="3030"/>
              <a:chExt cx="608" cy="250"/>
            </a:xfrm>
          </p:grpSpPr>
          <p:sp>
            <p:nvSpPr>
              <p:cNvPr id="23605" name="Line 9"/>
              <p:cNvSpPr>
                <a:spLocks noChangeShapeType="1"/>
              </p:cNvSpPr>
              <p:nvPr/>
            </p:nvSpPr>
            <p:spPr bwMode="auto">
              <a:xfrm>
                <a:off x="793" y="3248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634" name="Text Box 10"/>
              <p:cNvSpPr txBox="1">
                <a:spLocks noChangeArrowheads="1"/>
              </p:cNvSpPr>
              <p:nvPr/>
            </p:nvSpPr>
            <p:spPr bwMode="auto">
              <a:xfrm>
                <a:off x="503" y="30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head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79" name="Group 11"/>
            <p:cNvGrpSpPr/>
            <p:nvPr/>
          </p:nvGrpSpPr>
          <p:grpSpPr bwMode="auto">
            <a:xfrm>
              <a:off x="1742" y="3455"/>
              <a:ext cx="455" cy="635"/>
              <a:chOff x="1120" y="3157"/>
              <a:chExt cx="455" cy="635"/>
            </a:xfrm>
          </p:grpSpPr>
          <p:sp>
            <p:nvSpPr>
              <p:cNvPr id="23603" name="Rectangle 12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4" name="Rectangle 13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80" name="Group 14"/>
            <p:cNvGrpSpPr/>
            <p:nvPr/>
          </p:nvGrpSpPr>
          <p:grpSpPr bwMode="auto">
            <a:xfrm>
              <a:off x="2517" y="3465"/>
              <a:ext cx="455" cy="635"/>
              <a:chOff x="1120" y="3157"/>
              <a:chExt cx="455" cy="635"/>
            </a:xfrm>
          </p:grpSpPr>
          <p:sp>
            <p:nvSpPr>
              <p:cNvPr id="23601" name="Rectangle 15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2" name="Rectangle 16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81" name="Group 17"/>
            <p:cNvGrpSpPr/>
            <p:nvPr/>
          </p:nvGrpSpPr>
          <p:grpSpPr bwMode="auto">
            <a:xfrm>
              <a:off x="3346" y="3448"/>
              <a:ext cx="455" cy="635"/>
              <a:chOff x="1120" y="3157"/>
              <a:chExt cx="455" cy="635"/>
            </a:xfrm>
          </p:grpSpPr>
          <p:sp>
            <p:nvSpPr>
              <p:cNvPr id="23599" name="Rectangle 18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0" name="Rectangle 19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82" name="Group 20"/>
            <p:cNvGrpSpPr/>
            <p:nvPr/>
          </p:nvGrpSpPr>
          <p:grpSpPr bwMode="auto">
            <a:xfrm>
              <a:off x="4148" y="3440"/>
              <a:ext cx="455" cy="635"/>
              <a:chOff x="1120" y="3157"/>
              <a:chExt cx="455" cy="635"/>
            </a:xfrm>
          </p:grpSpPr>
          <p:sp>
            <p:nvSpPr>
              <p:cNvPr id="23597" name="Rectangle 21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598" name="Rectangle 22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83" name="Line 23"/>
            <p:cNvSpPr>
              <a:spLocks noChangeShapeType="1"/>
            </p:cNvSpPr>
            <p:nvPr/>
          </p:nvSpPr>
          <p:spPr bwMode="auto">
            <a:xfrm>
              <a:off x="1228" y="3548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4" name="Line 24"/>
            <p:cNvSpPr>
              <a:spLocks noChangeShapeType="1"/>
            </p:cNvSpPr>
            <p:nvPr/>
          </p:nvSpPr>
          <p:spPr bwMode="auto">
            <a:xfrm>
              <a:off x="2003" y="354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5" name="Line 25"/>
            <p:cNvSpPr>
              <a:spLocks noChangeShapeType="1"/>
            </p:cNvSpPr>
            <p:nvPr/>
          </p:nvSpPr>
          <p:spPr bwMode="auto">
            <a:xfrm>
              <a:off x="3628" y="353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6" name="Line 26"/>
            <p:cNvSpPr>
              <a:spLocks noChangeShapeType="1"/>
            </p:cNvSpPr>
            <p:nvPr/>
          </p:nvSpPr>
          <p:spPr bwMode="auto">
            <a:xfrm>
              <a:off x="2770" y="3548"/>
              <a:ext cx="5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1813" y="3720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2597" y="3712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3418" y="369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4210" y="368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255" y="3421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1100" y="404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1857" y="404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Text Box 34"/>
            <p:cNvSpPr txBox="1">
              <a:spLocks noChangeArrowheads="1"/>
            </p:cNvSpPr>
            <p:nvPr/>
          </p:nvSpPr>
          <p:spPr bwMode="auto">
            <a:xfrm>
              <a:off x="2632" y="405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9" name="Text Box 35"/>
            <p:cNvSpPr txBox="1">
              <a:spLocks noChangeArrowheads="1"/>
            </p:cNvSpPr>
            <p:nvPr/>
          </p:nvSpPr>
          <p:spPr bwMode="auto">
            <a:xfrm>
              <a:off x="3457" y="402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4259" y="402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1" name="AutoShape 37"/>
          <p:cNvSpPr>
            <a:spLocks noChangeArrowheads="1"/>
          </p:cNvSpPr>
          <p:nvPr/>
        </p:nvSpPr>
        <p:spPr bwMode="auto">
          <a:xfrm>
            <a:off x="6732588" y="188913"/>
            <a:ext cx="1223962" cy="431800"/>
          </a:xfrm>
          <a:prstGeom prst="wedgeRoundRectCallout">
            <a:avLst>
              <a:gd name="adj1" fmla="val -176718"/>
              <a:gd name="adj2" fmla="val 9779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</a:t>
            </a:r>
            <a:r>
              <a:rPr kumimoji="1"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2</a:t>
            </a:r>
            <a:endParaRPr kumimoji="1"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6662" name="Group 38"/>
          <p:cNvGrpSpPr/>
          <p:nvPr/>
        </p:nvGrpSpPr>
        <p:grpSpPr bwMode="auto">
          <a:xfrm>
            <a:off x="1512888" y="5748338"/>
            <a:ext cx="434975" cy="512762"/>
            <a:chOff x="674" y="3621"/>
            <a:chExt cx="274" cy="323"/>
          </a:xfrm>
        </p:grpSpPr>
        <p:sp>
          <p:nvSpPr>
            <p:cNvPr id="23575" name="Line 39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64" name="Text Box 40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5" name="Rectangle 41" descr="信纸"/>
          <p:cNvSpPr>
            <a:spLocks noChangeArrowheads="1"/>
          </p:cNvSpPr>
          <p:nvPr/>
        </p:nvSpPr>
        <p:spPr bwMode="auto">
          <a:xfrm>
            <a:off x="4887913" y="1095375"/>
            <a:ext cx="4075112" cy="14097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q = p-&gt;next;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p-&gt;next = q-&gt;next 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free(q);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6666" name="Group 42"/>
          <p:cNvGrpSpPr/>
          <p:nvPr/>
        </p:nvGrpSpPr>
        <p:grpSpPr bwMode="auto">
          <a:xfrm>
            <a:off x="2757488" y="5764213"/>
            <a:ext cx="434975" cy="512762"/>
            <a:chOff x="674" y="3621"/>
            <a:chExt cx="274" cy="323"/>
          </a:xfrm>
        </p:grpSpPr>
        <p:sp>
          <p:nvSpPr>
            <p:cNvPr id="23573" name="Line 43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68" name="Text Box 44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1514475" y="5719763"/>
            <a:ext cx="504825" cy="5032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6670" name="Group 46"/>
          <p:cNvGrpSpPr/>
          <p:nvPr/>
        </p:nvGrpSpPr>
        <p:grpSpPr bwMode="auto">
          <a:xfrm>
            <a:off x="3987800" y="5737225"/>
            <a:ext cx="434975" cy="512763"/>
            <a:chOff x="674" y="3621"/>
            <a:chExt cx="274" cy="323"/>
          </a:xfrm>
        </p:grpSpPr>
        <p:sp>
          <p:nvSpPr>
            <p:cNvPr id="23571" name="Line 47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72" name="Text Box 48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73" name="Group 49"/>
          <p:cNvGrpSpPr/>
          <p:nvPr/>
        </p:nvGrpSpPr>
        <p:grpSpPr bwMode="auto">
          <a:xfrm>
            <a:off x="4110038" y="5516563"/>
            <a:ext cx="1360487" cy="230187"/>
            <a:chOff x="2589" y="3475"/>
            <a:chExt cx="857" cy="145"/>
          </a:xfrm>
          <a:solidFill>
            <a:srgbClr val="FFFFCC"/>
          </a:solidFill>
        </p:grpSpPr>
        <p:sp useBgFill="1">
          <p:nvSpPr>
            <p:cNvPr id="23569" name="Rectangle 50"/>
            <p:cNvSpPr>
              <a:spLocks noChangeArrowheads="1"/>
            </p:cNvSpPr>
            <p:nvPr/>
          </p:nvSpPr>
          <p:spPr bwMode="auto">
            <a:xfrm>
              <a:off x="2589" y="3484"/>
              <a:ext cx="209" cy="1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23570" name="Rectangle 51"/>
            <p:cNvSpPr>
              <a:spLocks noChangeArrowheads="1"/>
            </p:cNvSpPr>
            <p:nvPr/>
          </p:nvSpPr>
          <p:spPr bwMode="auto">
            <a:xfrm>
              <a:off x="3274" y="3475"/>
              <a:ext cx="172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676" name="Group 52"/>
          <p:cNvGrpSpPr/>
          <p:nvPr/>
        </p:nvGrpSpPr>
        <p:grpSpPr bwMode="auto">
          <a:xfrm>
            <a:off x="4125913" y="5286375"/>
            <a:ext cx="1331912" cy="360363"/>
            <a:chOff x="2599" y="3330"/>
            <a:chExt cx="834" cy="227"/>
          </a:xfrm>
        </p:grpSpPr>
        <p:sp>
          <p:nvSpPr>
            <p:cNvPr id="23566" name="Line 53"/>
            <p:cNvSpPr>
              <a:spLocks noChangeShapeType="1"/>
            </p:cNvSpPr>
            <p:nvPr/>
          </p:nvSpPr>
          <p:spPr bwMode="auto">
            <a:xfrm>
              <a:off x="2608" y="3339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7" name="Line 54"/>
            <p:cNvSpPr>
              <a:spLocks noChangeShapeType="1"/>
            </p:cNvSpPr>
            <p:nvPr/>
          </p:nvSpPr>
          <p:spPr bwMode="auto">
            <a:xfrm>
              <a:off x="2599" y="333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8" name="Line 55"/>
            <p:cNvSpPr>
              <a:spLocks noChangeShapeType="1"/>
            </p:cNvSpPr>
            <p:nvPr/>
          </p:nvSpPr>
          <p:spPr bwMode="auto">
            <a:xfrm>
              <a:off x="3433" y="333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680" name="Freeform 56"/>
          <p:cNvSpPr/>
          <p:nvPr/>
        </p:nvSpPr>
        <p:spPr bwMode="auto">
          <a:xfrm>
            <a:off x="4064000" y="5397500"/>
            <a:ext cx="1319213" cy="1544638"/>
          </a:xfrm>
          <a:custGeom>
            <a:avLst/>
            <a:gdLst>
              <a:gd name="T0" fmla="*/ 2147483646 w 831"/>
              <a:gd name="T1" fmla="*/ 2147483646 h 973"/>
              <a:gd name="T2" fmla="*/ 2147483646 w 831"/>
              <a:gd name="T3" fmla="*/ 2147483646 h 973"/>
              <a:gd name="T4" fmla="*/ 2147483646 w 831"/>
              <a:gd name="T5" fmla="*/ 2147483646 h 973"/>
              <a:gd name="T6" fmla="*/ 2147483646 w 831"/>
              <a:gd name="T7" fmla="*/ 2147483646 h 973"/>
              <a:gd name="T8" fmla="*/ 2147483646 w 831"/>
              <a:gd name="T9" fmla="*/ 2147483646 h 973"/>
              <a:gd name="T10" fmla="*/ 2147483646 w 831"/>
              <a:gd name="T11" fmla="*/ 2147483646 h 973"/>
              <a:gd name="T12" fmla="*/ 2147483646 w 831"/>
              <a:gd name="T13" fmla="*/ 2147483646 h 973"/>
              <a:gd name="T14" fmla="*/ 2147483646 w 831"/>
              <a:gd name="T15" fmla="*/ 2147483646 h 973"/>
              <a:gd name="T16" fmla="*/ 2147483646 w 831"/>
              <a:gd name="T17" fmla="*/ 2147483646 h 973"/>
              <a:gd name="T18" fmla="*/ 2147483646 w 831"/>
              <a:gd name="T19" fmla="*/ 2147483646 h 973"/>
              <a:gd name="T20" fmla="*/ 2147483646 w 831"/>
              <a:gd name="T21" fmla="*/ 2147483646 h 973"/>
              <a:gd name="T22" fmla="*/ 2147483646 w 831"/>
              <a:gd name="T23" fmla="*/ 2147483646 h 973"/>
              <a:gd name="T24" fmla="*/ 2147483646 w 831"/>
              <a:gd name="T25" fmla="*/ 2147483646 h 973"/>
              <a:gd name="T26" fmla="*/ 2147483646 w 831"/>
              <a:gd name="T27" fmla="*/ 2147483646 h 973"/>
              <a:gd name="T28" fmla="*/ 2147483646 w 831"/>
              <a:gd name="T29" fmla="*/ 2147483646 h 973"/>
              <a:gd name="T30" fmla="*/ 2147483646 w 831"/>
              <a:gd name="T31" fmla="*/ 2147483646 h 9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31" h="973">
                <a:moveTo>
                  <a:pt x="191" y="22"/>
                </a:moveTo>
                <a:cubicBezTo>
                  <a:pt x="164" y="98"/>
                  <a:pt x="203" y="0"/>
                  <a:pt x="165" y="65"/>
                </a:cubicBezTo>
                <a:cubicBezTo>
                  <a:pt x="161" y="73"/>
                  <a:pt x="162" y="83"/>
                  <a:pt x="157" y="90"/>
                </a:cubicBezTo>
                <a:cubicBezTo>
                  <a:pt x="138" y="121"/>
                  <a:pt x="101" y="149"/>
                  <a:pt x="88" y="185"/>
                </a:cubicBezTo>
                <a:cubicBezTo>
                  <a:pt x="58" y="271"/>
                  <a:pt x="32" y="357"/>
                  <a:pt x="2" y="443"/>
                </a:cubicBezTo>
                <a:cubicBezTo>
                  <a:pt x="10" y="605"/>
                  <a:pt x="0" y="701"/>
                  <a:pt x="139" y="795"/>
                </a:cubicBezTo>
                <a:cubicBezTo>
                  <a:pt x="185" y="861"/>
                  <a:pt x="279" y="877"/>
                  <a:pt x="354" y="890"/>
                </a:cubicBezTo>
                <a:cubicBezTo>
                  <a:pt x="442" y="973"/>
                  <a:pt x="594" y="913"/>
                  <a:pt x="690" y="864"/>
                </a:cubicBezTo>
                <a:cubicBezTo>
                  <a:pt x="712" y="853"/>
                  <a:pt x="740" y="829"/>
                  <a:pt x="758" y="813"/>
                </a:cubicBezTo>
                <a:cubicBezTo>
                  <a:pt x="773" y="800"/>
                  <a:pt x="801" y="770"/>
                  <a:pt x="801" y="770"/>
                </a:cubicBezTo>
                <a:cubicBezTo>
                  <a:pt x="831" y="626"/>
                  <a:pt x="823" y="623"/>
                  <a:pt x="810" y="400"/>
                </a:cubicBezTo>
                <a:cubicBezTo>
                  <a:pt x="808" y="363"/>
                  <a:pt x="783" y="317"/>
                  <a:pt x="776" y="280"/>
                </a:cubicBezTo>
                <a:cubicBezTo>
                  <a:pt x="775" y="259"/>
                  <a:pt x="797" y="52"/>
                  <a:pt x="715" y="39"/>
                </a:cubicBezTo>
                <a:cubicBezTo>
                  <a:pt x="673" y="32"/>
                  <a:pt x="630" y="33"/>
                  <a:pt x="587" y="30"/>
                </a:cubicBezTo>
                <a:cubicBezTo>
                  <a:pt x="558" y="21"/>
                  <a:pt x="530" y="12"/>
                  <a:pt x="501" y="4"/>
                </a:cubicBezTo>
                <a:cubicBezTo>
                  <a:pt x="242" y="14"/>
                  <a:pt x="345" y="4"/>
                  <a:pt x="191" y="22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1" grpId="0" animBg="1"/>
      <p:bldP spid="26669" grpId="0" animBg="1"/>
      <p:bldP spid="2668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04800" y="1295400"/>
            <a:ext cx="829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将链表中节点的数据域的值显示出来。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4688" y="2003892"/>
            <a:ext cx="83931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通过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实际数据链表的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第一个结点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指针域逐一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访问下一结点的数据域；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遇到尾结点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为止。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Rectangle 6" descr="信纸"/>
          <p:cNvSpPr>
            <a:spLocks noChangeArrowheads="1"/>
          </p:cNvSpPr>
          <p:nvPr/>
        </p:nvSpPr>
        <p:spPr bwMode="auto">
          <a:xfrm>
            <a:off x="1692275" y="4364038"/>
            <a:ext cx="5281613" cy="2263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Display_LinkList(NODE *head)  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NODE *p;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for (p = head-&gt;next; p != NULL; p = p-&gt;next)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printf ("%d ", p-&gt;score);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printf ("\n");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762000" y="3810000"/>
            <a:ext cx="739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链表输出操作函数</a:t>
            </a:r>
            <a:r>
              <a:rPr kumimoji="1" lang="en-US" altLang="zh-CN" sz="24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的实现。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3" name="Rectangle 11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52400" y="609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输出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 build="allAtOnce"/>
      <p:bldP spid="28678" grpId="0" animBg="1"/>
      <p:bldP spid="28679" grpId="0"/>
      <p:bldP spid="2868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1600200"/>
            <a:ext cx="829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将创建的链表从内存中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释放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掉，达到销毁的目的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81000" y="2875389"/>
            <a:ext cx="8393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 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每次删除头节点的后继节点，最后删除头节点。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9" name="Rectangle 9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52400" y="609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销毁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04800" y="4419600"/>
            <a:ext cx="8610600" cy="10080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不能将删除头节点当做销毁整个链表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而要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逐一释放每个结点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30" grpId="0" animBg="1"/>
      <p:bldP spid="307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信纸"/>
          <p:cNvSpPr>
            <a:spLocks noChangeArrowheads="1"/>
          </p:cNvSpPr>
          <p:nvPr/>
        </p:nvSpPr>
        <p:spPr bwMode="auto">
          <a:xfrm>
            <a:off x="827088" y="765175"/>
            <a:ext cx="4059237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marL="4572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Free_LinkList(NODE *head)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NODE *p, *q;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p = head;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while (p-&gt;next != NULL)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q = p-&gt;next;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p-&gt;next = q-&gt;next;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free (q);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free (head);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4213" y="188913"/>
            <a:ext cx="581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链表销毁操作函数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Free_LinkList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kumimoji="1" lang="zh-CN" altLang="en-US" sz="24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9700" name="Group 4"/>
          <p:cNvGrpSpPr/>
          <p:nvPr/>
        </p:nvGrpSpPr>
        <p:grpSpPr bwMode="auto">
          <a:xfrm>
            <a:off x="1198563" y="5051425"/>
            <a:ext cx="6723062" cy="1546225"/>
            <a:chOff x="368" y="3326"/>
            <a:chExt cx="4235" cy="974"/>
          </a:xfrm>
        </p:grpSpPr>
        <p:grpSp>
          <p:nvGrpSpPr>
            <p:cNvPr id="29760" name="Group 5"/>
            <p:cNvGrpSpPr/>
            <p:nvPr/>
          </p:nvGrpSpPr>
          <p:grpSpPr bwMode="auto">
            <a:xfrm>
              <a:off x="985" y="3454"/>
              <a:ext cx="455" cy="635"/>
              <a:chOff x="1120" y="3157"/>
              <a:chExt cx="455" cy="635"/>
            </a:xfrm>
          </p:grpSpPr>
          <p:sp>
            <p:nvSpPr>
              <p:cNvPr id="29790" name="Rectangle 6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91" name="Rectangle 7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1" name="Group 8"/>
            <p:cNvGrpSpPr/>
            <p:nvPr/>
          </p:nvGrpSpPr>
          <p:grpSpPr bwMode="auto">
            <a:xfrm>
              <a:off x="368" y="3326"/>
              <a:ext cx="608" cy="250"/>
              <a:chOff x="503" y="3030"/>
              <a:chExt cx="608" cy="250"/>
            </a:xfrm>
          </p:grpSpPr>
          <p:sp>
            <p:nvSpPr>
              <p:cNvPr id="29788" name="Line 9"/>
              <p:cNvSpPr>
                <a:spLocks noChangeShapeType="1"/>
              </p:cNvSpPr>
              <p:nvPr/>
            </p:nvSpPr>
            <p:spPr bwMode="auto">
              <a:xfrm>
                <a:off x="793" y="3248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778" name="Text Box 10"/>
              <p:cNvSpPr txBox="1">
                <a:spLocks noChangeArrowheads="1"/>
              </p:cNvSpPr>
              <p:nvPr/>
            </p:nvSpPr>
            <p:spPr bwMode="auto">
              <a:xfrm>
                <a:off x="503" y="30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head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2" name="Group 11"/>
            <p:cNvGrpSpPr/>
            <p:nvPr/>
          </p:nvGrpSpPr>
          <p:grpSpPr bwMode="auto">
            <a:xfrm>
              <a:off x="1742" y="3455"/>
              <a:ext cx="455" cy="635"/>
              <a:chOff x="1120" y="3157"/>
              <a:chExt cx="455" cy="635"/>
            </a:xfrm>
          </p:grpSpPr>
          <p:sp>
            <p:nvSpPr>
              <p:cNvPr id="29786" name="Rectangle 12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7" name="Rectangle 13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3" name="Group 14"/>
            <p:cNvGrpSpPr/>
            <p:nvPr/>
          </p:nvGrpSpPr>
          <p:grpSpPr bwMode="auto">
            <a:xfrm>
              <a:off x="2517" y="3465"/>
              <a:ext cx="455" cy="635"/>
              <a:chOff x="1120" y="3157"/>
              <a:chExt cx="455" cy="635"/>
            </a:xfrm>
          </p:grpSpPr>
          <p:sp>
            <p:nvSpPr>
              <p:cNvPr id="29784" name="Rectangle 15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5" name="Rectangle 16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4" name="Group 17"/>
            <p:cNvGrpSpPr/>
            <p:nvPr/>
          </p:nvGrpSpPr>
          <p:grpSpPr bwMode="auto">
            <a:xfrm>
              <a:off x="3346" y="3448"/>
              <a:ext cx="455" cy="635"/>
              <a:chOff x="1120" y="3157"/>
              <a:chExt cx="455" cy="635"/>
            </a:xfrm>
          </p:grpSpPr>
          <p:sp>
            <p:nvSpPr>
              <p:cNvPr id="29782" name="Rectangle 18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3" name="Rectangle 19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5" name="Group 20"/>
            <p:cNvGrpSpPr/>
            <p:nvPr/>
          </p:nvGrpSpPr>
          <p:grpSpPr bwMode="auto">
            <a:xfrm>
              <a:off x="4148" y="3440"/>
              <a:ext cx="455" cy="635"/>
              <a:chOff x="1120" y="3157"/>
              <a:chExt cx="455" cy="635"/>
            </a:xfrm>
          </p:grpSpPr>
          <p:sp>
            <p:nvSpPr>
              <p:cNvPr id="29780" name="Rectangle 21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1" name="Rectangle 22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66" name="Line 23"/>
            <p:cNvSpPr>
              <a:spLocks noChangeShapeType="1"/>
            </p:cNvSpPr>
            <p:nvPr/>
          </p:nvSpPr>
          <p:spPr bwMode="auto">
            <a:xfrm>
              <a:off x="1228" y="3548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67" name="Line 24"/>
            <p:cNvSpPr>
              <a:spLocks noChangeShapeType="1"/>
            </p:cNvSpPr>
            <p:nvPr/>
          </p:nvSpPr>
          <p:spPr bwMode="auto">
            <a:xfrm>
              <a:off x="2003" y="354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68" name="Line 25"/>
            <p:cNvSpPr>
              <a:spLocks noChangeShapeType="1"/>
            </p:cNvSpPr>
            <p:nvPr/>
          </p:nvSpPr>
          <p:spPr bwMode="auto">
            <a:xfrm>
              <a:off x="3628" y="353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69" name="Line 26"/>
            <p:cNvSpPr>
              <a:spLocks noChangeShapeType="1"/>
            </p:cNvSpPr>
            <p:nvPr/>
          </p:nvSpPr>
          <p:spPr bwMode="auto">
            <a:xfrm>
              <a:off x="2770" y="3548"/>
              <a:ext cx="5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1813" y="3720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2597" y="3712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Text Box 29"/>
            <p:cNvSpPr txBox="1">
              <a:spLocks noChangeArrowheads="1"/>
            </p:cNvSpPr>
            <p:nvPr/>
          </p:nvSpPr>
          <p:spPr bwMode="auto">
            <a:xfrm>
              <a:off x="3418" y="369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4210" y="368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Rectangle 31"/>
            <p:cNvSpPr>
              <a:spLocks noChangeArrowheads="1"/>
            </p:cNvSpPr>
            <p:nvPr/>
          </p:nvSpPr>
          <p:spPr bwMode="auto">
            <a:xfrm>
              <a:off x="4255" y="3421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1100" y="404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1857" y="404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2632" y="405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457" y="402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4259" y="402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05" name="Group 37"/>
          <p:cNvGrpSpPr/>
          <p:nvPr/>
        </p:nvGrpSpPr>
        <p:grpSpPr bwMode="auto">
          <a:xfrm>
            <a:off x="1676400" y="5532438"/>
            <a:ext cx="434975" cy="512762"/>
            <a:chOff x="674" y="3621"/>
            <a:chExt cx="274" cy="323"/>
          </a:xfrm>
        </p:grpSpPr>
        <p:sp>
          <p:nvSpPr>
            <p:cNvPr id="29758" name="Line 38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08" name="Group 40"/>
          <p:cNvGrpSpPr/>
          <p:nvPr/>
        </p:nvGrpSpPr>
        <p:grpSpPr bwMode="auto">
          <a:xfrm>
            <a:off x="2878138" y="5548313"/>
            <a:ext cx="434975" cy="512762"/>
            <a:chOff x="674" y="3621"/>
            <a:chExt cx="274" cy="323"/>
          </a:xfrm>
        </p:grpSpPr>
        <p:sp>
          <p:nvSpPr>
            <p:cNvPr id="29756" name="Line 41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11" name="Group 43"/>
          <p:cNvGrpSpPr/>
          <p:nvPr/>
        </p:nvGrpSpPr>
        <p:grpSpPr bwMode="auto">
          <a:xfrm>
            <a:off x="3109913" y="5300663"/>
            <a:ext cx="1246187" cy="203200"/>
            <a:chOff x="1959" y="3339"/>
            <a:chExt cx="785" cy="128"/>
          </a:xfrm>
        </p:grpSpPr>
        <p:sp useBgFill="1">
          <p:nvSpPr>
            <p:cNvPr id="29754" name="Rectangle 44"/>
            <p:cNvSpPr>
              <a:spLocks noChangeArrowheads="1"/>
            </p:cNvSpPr>
            <p:nvPr/>
          </p:nvSpPr>
          <p:spPr bwMode="auto">
            <a:xfrm>
              <a:off x="1959" y="3339"/>
              <a:ext cx="154" cy="11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29755" name="Rectangle 45"/>
            <p:cNvSpPr>
              <a:spLocks noChangeArrowheads="1"/>
            </p:cNvSpPr>
            <p:nvPr/>
          </p:nvSpPr>
          <p:spPr bwMode="auto">
            <a:xfrm>
              <a:off x="2585" y="3339"/>
              <a:ext cx="159" cy="12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14" name="Group 46"/>
          <p:cNvGrpSpPr/>
          <p:nvPr/>
        </p:nvGrpSpPr>
        <p:grpSpPr bwMode="auto">
          <a:xfrm>
            <a:off x="3117850" y="5056188"/>
            <a:ext cx="1223963" cy="361950"/>
            <a:chOff x="1964" y="3185"/>
            <a:chExt cx="771" cy="228"/>
          </a:xfrm>
        </p:grpSpPr>
        <p:sp>
          <p:nvSpPr>
            <p:cNvPr id="29751" name="Line 47"/>
            <p:cNvSpPr>
              <a:spLocks noChangeShapeType="1"/>
            </p:cNvSpPr>
            <p:nvPr/>
          </p:nvSpPr>
          <p:spPr bwMode="auto">
            <a:xfrm>
              <a:off x="1964" y="3194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52" name="Line 48"/>
            <p:cNvSpPr>
              <a:spLocks noChangeShapeType="1"/>
            </p:cNvSpPr>
            <p:nvPr/>
          </p:nvSpPr>
          <p:spPr bwMode="auto">
            <a:xfrm>
              <a:off x="1973" y="3185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53" name="Line 49"/>
            <p:cNvSpPr>
              <a:spLocks noChangeShapeType="1"/>
            </p:cNvSpPr>
            <p:nvPr/>
          </p:nvSpPr>
          <p:spPr bwMode="auto">
            <a:xfrm>
              <a:off x="2730" y="3186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18" name="Freeform 50"/>
          <p:cNvSpPr/>
          <p:nvPr/>
        </p:nvSpPr>
        <p:spPr bwMode="auto">
          <a:xfrm>
            <a:off x="2903538" y="5159375"/>
            <a:ext cx="1554162" cy="1503363"/>
          </a:xfrm>
          <a:custGeom>
            <a:avLst/>
            <a:gdLst>
              <a:gd name="T0" fmla="*/ 2147483646 w 979"/>
              <a:gd name="T1" fmla="*/ 2147483646 h 947"/>
              <a:gd name="T2" fmla="*/ 2147483646 w 979"/>
              <a:gd name="T3" fmla="*/ 2147483646 h 947"/>
              <a:gd name="T4" fmla="*/ 2147483646 w 979"/>
              <a:gd name="T5" fmla="*/ 2147483646 h 947"/>
              <a:gd name="T6" fmla="*/ 2147483646 w 979"/>
              <a:gd name="T7" fmla="*/ 2147483646 h 947"/>
              <a:gd name="T8" fmla="*/ 2147483646 w 979"/>
              <a:gd name="T9" fmla="*/ 2147483646 h 947"/>
              <a:gd name="T10" fmla="*/ 2147483646 w 979"/>
              <a:gd name="T11" fmla="*/ 2147483646 h 947"/>
              <a:gd name="T12" fmla="*/ 2147483646 w 979"/>
              <a:gd name="T13" fmla="*/ 2147483646 h 947"/>
              <a:gd name="T14" fmla="*/ 2147483646 w 979"/>
              <a:gd name="T15" fmla="*/ 2147483646 h 947"/>
              <a:gd name="T16" fmla="*/ 2147483646 w 979"/>
              <a:gd name="T17" fmla="*/ 2147483646 h 947"/>
              <a:gd name="T18" fmla="*/ 2147483646 w 979"/>
              <a:gd name="T19" fmla="*/ 2147483646 h 947"/>
              <a:gd name="T20" fmla="*/ 2147483646 w 979"/>
              <a:gd name="T21" fmla="*/ 2147483646 h 947"/>
              <a:gd name="T22" fmla="*/ 2147483646 w 979"/>
              <a:gd name="T23" fmla="*/ 2147483646 h 947"/>
              <a:gd name="T24" fmla="*/ 2147483646 w 979"/>
              <a:gd name="T25" fmla="*/ 2147483646 h 947"/>
              <a:gd name="T26" fmla="*/ 2147483646 w 979"/>
              <a:gd name="T27" fmla="*/ 2147483646 h 947"/>
              <a:gd name="T28" fmla="*/ 2147483646 w 979"/>
              <a:gd name="T29" fmla="*/ 2147483646 h 947"/>
              <a:gd name="T30" fmla="*/ 2147483646 w 979"/>
              <a:gd name="T31" fmla="*/ 2147483646 h 947"/>
              <a:gd name="T32" fmla="*/ 2147483646 w 979"/>
              <a:gd name="T33" fmla="*/ 0 h 947"/>
              <a:gd name="T34" fmla="*/ 2147483646 w 979"/>
              <a:gd name="T35" fmla="*/ 2147483646 h 94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79" h="947">
                <a:moveTo>
                  <a:pt x="243" y="8"/>
                </a:moveTo>
                <a:cubicBezTo>
                  <a:pt x="236" y="83"/>
                  <a:pt x="224" y="144"/>
                  <a:pt x="200" y="215"/>
                </a:cubicBezTo>
                <a:cubicBezTo>
                  <a:pt x="192" y="240"/>
                  <a:pt x="186" y="272"/>
                  <a:pt x="166" y="292"/>
                </a:cubicBezTo>
                <a:cubicBezTo>
                  <a:pt x="143" y="315"/>
                  <a:pt x="140" y="305"/>
                  <a:pt x="114" y="318"/>
                </a:cubicBezTo>
                <a:cubicBezTo>
                  <a:pt x="83" y="334"/>
                  <a:pt x="64" y="359"/>
                  <a:pt x="45" y="387"/>
                </a:cubicBezTo>
                <a:cubicBezTo>
                  <a:pt x="34" y="421"/>
                  <a:pt x="22" y="455"/>
                  <a:pt x="11" y="490"/>
                </a:cubicBezTo>
                <a:cubicBezTo>
                  <a:pt x="16" y="585"/>
                  <a:pt x="0" y="701"/>
                  <a:pt x="105" y="739"/>
                </a:cubicBezTo>
                <a:cubicBezTo>
                  <a:pt x="131" y="764"/>
                  <a:pt x="169" y="779"/>
                  <a:pt x="200" y="799"/>
                </a:cubicBezTo>
                <a:cubicBezTo>
                  <a:pt x="209" y="805"/>
                  <a:pt x="226" y="816"/>
                  <a:pt x="226" y="816"/>
                </a:cubicBezTo>
                <a:cubicBezTo>
                  <a:pt x="257" y="863"/>
                  <a:pt x="279" y="862"/>
                  <a:pt x="337" y="877"/>
                </a:cubicBezTo>
                <a:cubicBezTo>
                  <a:pt x="393" y="892"/>
                  <a:pt x="442" y="919"/>
                  <a:pt x="501" y="928"/>
                </a:cubicBezTo>
                <a:cubicBezTo>
                  <a:pt x="688" y="921"/>
                  <a:pt x="659" y="947"/>
                  <a:pt x="759" y="902"/>
                </a:cubicBezTo>
                <a:cubicBezTo>
                  <a:pt x="808" y="880"/>
                  <a:pt x="781" y="891"/>
                  <a:pt x="827" y="859"/>
                </a:cubicBezTo>
                <a:cubicBezTo>
                  <a:pt x="844" y="847"/>
                  <a:pt x="879" y="825"/>
                  <a:pt x="879" y="825"/>
                </a:cubicBezTo>
                <a:cubicBezTo>
                  <a:pt x="979" y="673"/>
                  <a:pt x="894" y="476"/>
                  <a:pt x="845" y="318"/>
                </a:cubicBezTo>
                <a:cubicBezTo>
                  <a:pt x="842" y="261"/>
                  <a:pt x="841" y="203"/>
                  <a:pt x="836" y="146"/>
                </a:cubicBezTo>
                <a:cubicBezTo>
                  <a:pt x="827" y="46"/>
                  <a:pt x="714" y="23"/>
                  <a:pt x="638" y="0"/>
                </a:cubicBezTo>
                <a:cubicBezTo>
                  <a:pt x="506" y="3"/>
                  <a:pt x="375" y="8"/>
                  <a:pt x="243" y="8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819" name="Group 51"/>
          <p:cNvGrpSpPr/>
          <p:nvPr/>
        </p:nvGrpSpPr>
        <p:grpSpPr bwMode="auto">
          <a:xfrm>
            <a:off x="1258888" y="2205038"/>
            <a:ext cx="3170237" cy="1565275"/>
            <a:chOff x="793" y="1389"/>
            <a:chExt cx="1997" cy="986"/>
          </a:xfrm>
        </p:grpSpPr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793" y="2368"/>
              <a:ext cx="199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 flipH="1">
              <a:off x="2426" y="1389"/>
              <a:ext cx="36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50" name="Line 54"/>
            <p:cNvSpPr>
              <a:spLocks noChangeShapeType="1"/>
            </p:cNvSpPr>
            <p:nvPr/>
          </p:nvSpPr>
          <p:spPr bwMode="auto">
            <a:xfrm>
              <a:off x="2789" y="1389"/>
              <a:ext cx="0" cy="98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23" name="Group 55"/>
          <p:cNvGrpSpPr/>
          <p:nvPr/>
        </p:nvGrpSpPr>
        <p:grpSpPr bwMode="auto">
          <a:xfrm>
            <a:off x="4095750" y="5546725"/>
            <a:ext cx="434975" cy="512763"/>
            <a:chOff x="674" y="3621"/>
            <a:chExt cx="274" cy="323"/>
          </a:xfrm>
        </p:grpSpPr>
        <p:sp>
          <p:nvSpPr>
            <p:cNvPr id="29746" name="Line 56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26" name="Group 58"/>
          <p:cNvGrpSpPr/>
          <p:nvPr/>
        </p:nvGrpSpPr>
        <p:grpSpPr bwMode="auto">
          <a:xfrm>
            <a:off x="4211638" y="4970463"/>
            <a:ext cx="1439862" cy="633412"/>
            <a:chOff x="2653" y="3131"/>
            <a:chExt cx="907" cy="399"/>
          </a:xfrm>
          <a:solidFill>
            <a:srgbClr val="FFFFCC"/>
          </a:solidFill>
        </p:grpSpPr>
        <p:sp useBgFill="1">
          <p:nvSpPr>
            <p:cNvPr id="29744" name="Rectangle 59"/>
            <p:cNvSpPr>
              <a:spLocks noChangeArrowheads="1"/>
            </p:cNvSpPr>
            <p:nvPr/>
          </p:nvSpPr>
          <p:spPr bwMode="auto">
            <a:xfrm>
              <a:off x="2653" y="3131"/>
              <a:ext cx="227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29745" name="Rectangle 60"/>
            <p:cNvSpPr>
              <a:spLocks noChangeArrowheads="1"/>
            </p:cNvSpPr>
            <p:nvPr/>
          </p:nvSpPr>
          <p:spPr bwMode="auto">
            <a:xfrm>
              <a:off x="3365" y="3213"/>
              <a:ext cx="195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29" name="Group 61"/>
          <p:cNvGrpSpPr/>
          <p:nvPr/>
        </p:nvGrpSpPr>
        <p:grpSpPr bwMode="auto">
          <a:xfrm>
            <a:off x="4211638" y="5070475"/>
            <a:ext cx="1439862" cy="346075"/>
            <a:chOff x="2653" y="3194"/>
            <a:chExt cx="907" cy="218"/>
          </a:xfrm>
        </p:grpSpPr>
        <p:sp>
          <p:nvSpPr>
            <p:cNvPr id="29742" name="Line 62"/>
            <p:cNvSpPr>
              <a:spLocks noChangeShapeType="1"/>
            </p:cNvSpPr>
            <p:nvPr/>
          </p:nvSpPr>
          <p:spPr bwMode="auto">
            <a:xfrm>
              <a:off x="2653" y="3194"/>
              <a:ext cx="9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3" name="Line 63"/>
            <p:cNvSpPr>
              <a:spLocks noChangeShapeType="1"/>
            </p:cNvSpPr>
            <p:nvPr/>
          </p:nvSpPr>
          <p:spPr bwMode="auto">
            <a:xfrm>
              <a:off x="3551" y="3203"/>
              <a:ext cx="0" cy="2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4140200" y="5229225"/>
            <a:ext cx="1295400" cy="13684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833" name="Group 65"/>
          <p:cNvGrpSpPr/>
          <p:nvPr/>
        </p:nvGrpSpPr>
        <p:grpSpPr bwMode="auto">
          <a:xfrm>
            <a:off x="1260475" y="2206625"/>
            <a:ext cx="3170238" cy="1565275"/>
            <a:chOff x="793" y="1389"/>
            <a:chExt cx="1997" cy="986"/>
          </a:xfrm>
        </p:grpSpPr>
        <p:sp>
          <p:nvSpPr>
            <p:cNvPr id="29739" name="Line 66"/>
            <p:cNvSpPr>
              <a:spLocks noChangeShapeType="1"/>
            </p:cNvSpPr>
            <p:nvPr/>
          </p:nvSpPr>
          <p:spPr bwMode="auto">
            <a:xfrm>
              <a:off x="793" y="2368"/>
              <a:ext cx="199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0" name="Line 67"/>
            <p:cNvSpPr>
              <a:spLocks noChangeShapeType="1"/>
            </p:cNvSpPr>
            <p:nvPr/>
          </p:nvSpPr>
          <p:spPr bwMode="auto">
            <a:xfrm flipH="1">
              <a:off x="2426" y="1389"/>
              <a:ext cx="36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1" name="Line 68"/>
            <p:cNvSpPr>
              <a:spLocks noChangeShapeType="1"/>
            </p:cNvSpPr>
            <p:nvPr/>
          </p:nvSpPr>
          <p:spPr bwMode="auto">
            <a:xfrm>
              <a:off x="2789" y="1389"/>
              <a:ext cx="0" cy="98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37" name="Group 69"/>
          <p:cNvGrpSpPr/>
          <p:nvPr/>
        </p:nvGrpSpPr>
        <p:grpSpPr bwMode="auto">
          <a:xfrm>
            <a:off x="5449888" y="5561013"/>
            <a:ext cx="434975" cy="512762"/>
            <a:chOff x="674" y="3621"/>
            <a:chExt cx="274" cy="323"/>
          </a:xfrm>
        </p:grpSpPr>
        <p:sp>
          <p:nvSpPr>
            <p:cNvPr id="29737" name="Line 70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39" name="Text Box 71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40" name="Group 72"/>
          <p:cNvGrpSpPr/>
          <p:nvPr/>
        </p:nvGrpSpPr>
        <p:grpSpPr bwMode="auto">
          <a:xfrm>
            <a:off x="5478463" y="5084763"/>
            <a:ext cx="1398587" cy="541337"/>
            <a:chOff x="3451" y="3203"/>
            <a:chExt cx="881" cy="341"/>
          </a:xfrm>
        </p:grpSpPr>
        <p:sp useBgFill="1">
          <p:nvSpPr>
            <p:cNvPr id="29735" name="Rectangle 73"/>
            <p:cNvSpPr>
              <a:spLocks noChangeArrowheads="1"/>
            </p:cNvSpPr>
            <p:nvPr/>
          </p:nvSpPr>
          <p:spPr bwMode="auto">
            <a:xfrm>
              <a:off x="3451" y="3203"/>
              <a:ext cx="272" cy="2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29736" name="Rectangle 74"/>
            <p:cNvSpPr>
              <a:spLocks noChangeArrowheads="1"/>
            </p:cNvSpPr>
            <p:nvPr/>
          </p:nvSpPr>
          <p:spPr bwMode="auto">
            <a:xfrm>
              <a:off x="4195" y="3272"/>
              <a:ext cx="137" cy="2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43" name="Group 75"/>
          <p:cNvGrpSpPr/>
          <p:nvPr/>
        </p:nvGrpSpPr>
        <p:grpSpPr bwMode="auto">
          <a:xfrm>
            <a:off x="5610225" y="5056188"/>
            <a:ext cx="1266825" cy="341312"/>
            <a:chOff x="3552" y="3185"/>
            <a:chExt cx="780" cy="215"/>
          </a:xfrm>
        </p:grpSpPr>
        <p:sp>
          <p:nvSpPr>
            <p:cNvPr id="29733" name="Line 76"/>
            <p:cNvSpPr>
              <a:spLocks noChangeShapeType="1"/>
            </p:cNvSpPr>
            <p:nvPr/>
          </p:nvSpPr>
          <p:spPr bwMode="auto">
            <a:xfrm>
              <a:off x="3552" y="3194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4" name="Line 77"/>
            <p:cNvSpPr>
              <a:spLocks noChangeShapeType="1"/>
            </p:cNvSpPr>
            <p:nvPr/>
          </p:nvSpPr>
          <p:spPr bwMode="auto">
            <a:xfrm>
              <a:off x="4332" y="3185"/>
              <a:ext cx="0" cy="2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5499100" y="5187950"/>
            <a:ext cx="1295400" cy="13684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847" name="Group 79"/>
          <p:cNvGrpSpPr/>
          <p:nvPr/>
        </p:nvGrpSpPr>
        <p:grpSpPr bwMode="auto">
          <a:xfrm>
            <a:off x="6704013" y="5546725"/>
            <a:ext cx="434975" cy="512763"/>
            <a:chOff x="674" y="3621"/>
            <a:chExt cx="274" cy="323"/>
          </a:xfrm>
        </p:grpSpPr>
        <p:sp>
          <p:nvSpPr>
            <p:cNvPr id="29731" name="Line 80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49" name="Text Box 81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50" name="Group 82"/>
          <p:cNvGrpSpPr/>
          <p:nvPr/>
        </p:nvGrpSpPr>
        <p:grpSpPr bwMode="auto">
          <a:xfrm>
            <a:off x="2484438" y="5013325"/>
            <a:ext cx="4675187" cy="503238"/>
            <a:chOff x="1565" y="3158"/>
            <a:chExt cx="2945" cy="317"/>
          </a:xfrm>
          <a:solidFill>
            <a:srgbClr val="FFFFCC"/>
          </a:solidFill>
        </p:grpSpPr>
        <p:sp useBgFill="1">
          <p:nvSpPr>
            <p:cNvPr id="29729" name="Rectangle 83"/>
            <p:cNvSpPr>
              <a:spLocks noChangeArrowheads="1"/>
            </p:cNvSpPr>
            <p:nvPr/>
          </p:nvSpPr>
          <p:spPr bwMode="auto">
            <a:xfrm>
              <a:off x="1846" y="3158"/>
              <a:ext cx="2664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0" name="Rectangle 84"/>
            <p:cNvSpPr>
              <a:spLocks noChangeArrowheads="1"/>
            </p:cNvSpPr>
            <p:nvPr/>
          </p:nvSpPr>
          <p:spPr bwMode="auto">
            <a:xfrm>
              <a:off x="1565" y="3339"/>
              <a:ext cx="226" cy="13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2354263" y="52435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854" name="Group 86"/>
          <p:cNvGrpSpPr/>
          <p:nvPr/>
        </p:nvGrpSpPr>
        <p:grpSpPr bwMode="auto">
          <a:xfrm>
            <a:off x="1262063" y="2208213"/>
            <a:ext cx="3170237" cy="1565275"/>
            <a:chOff x="793" y="1389"/>
            <a:chExt cx="1997" cy="986"/>
          </a:xfrm>
        </p:grpSpPr>
        <p:sp>
          <p:nvSpPr>
            <p:cNvPr id="29726" name="Line 87"/>
            <p:cNvSpPr>
              <a:spLocks noChangeShapeType="1"/>
            </p:cNvSpPr>
            <p:nvPr/>
          </p:nvSpPr>
          <p:spPr bwMode="auto">
            <a:xfrm>
              <a:off x="793" y="2368"/>
              <a:ext cx="199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27" name="Line 88"/>
            <p:cNvSpPr>
              <a:spLocks noChangeShapeType="1"/>
            </p:cNvSpPr>
            <p:nvPr/>
          </p:nvSpPr>
          <p:spPr bwMode="auto">
            <a:xfrm flipH="1">
              <a:off x="2426" y="1389"/>
              <a:ext cx="36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28" name="Line 89"/>
            <p:cNvSpPr>
              <a:spLocks noChangeShapeType="1"/>
            </p:cNvSpPr>
            <p:nvPr/>
          </p:nvSpPr>
          <p:spPr bwMode="auto">
            <a:xfrm>
              <a:off x="2789" y="1389"/>
              <a:ext cx="0" cy="98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6757988" y="5118100"/>
            <a:ext cx="1295400" cy="13684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859" name="Group 91"/>
          <p:cNvGrpSpPr/>
          <p:nvPr/>
        </p:nvGrpSpPr>
        <p:grpSpPr bwMode="auto">
          <a:xfrm>
            <a:off x="1263650" y="2209800"/>
            <a:ext cx="3170238" cy="1565275"/>
            <a:chOff x="793" y="1389"/>
            <a:chExt cx="1997" cy="986"/>
          </a:xfrm>
        </p:grpSpPr>
        <p:sp>
          <p:nvSpPr>
            <p:cNvPr id="29723" name="Line 92"/>
            <p:cNvSpPr>
              <a:spLocks noChangeShapeType="1"/>
            </p:cNvSpPr>
            <p:nvPr/>
          </p:nvSpPr>
          <p:spPr bwMode="auto">
            <a:xfrm>
              <a:off x="793" y="2368"/>
              <a:ext cx="199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24" name="Line 93"/>
            <p:cNvSpPr>
              <a:spLocks noChangeShapeType="1"/>
            </p:cNvSpPr>
            <p:nvPr/>
          </p:nvSpPr>
          <p:spPr bwMode="auto">
            <a:xfrm flipH="1">
              <a:off x="2426" y="1389"/>
              <a:ext cx="36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25" name="Line 94"/>
            <p:cNvSpPr>
              <a:spLocks noChangeShapeType="1"/>
            </p:cNvSpPr>
            <p:nvPr/>
          </p:nvSpPr>
          <p:spPr bwMode="auto">
            <a:xfrm>
              <a:off x="2789" y="1389"/>
              <a:ext cx="0" cy="98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1187450" y="5013325"/>
            <a:ext cx="2160588" cy="1584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32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32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2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3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32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500"/>
                                        <p:tgtEl>
                                          <p:spTgt spid="3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8" grpId="0" animBg="1"/>
      <p:bldP spid="32832" grpId="0" animBg="1"/>
      <p:bldP spid="32846" grpId="0" animBg="1"/>
      <p:bldP spid="32853" grpId="0"/>
      <p:bldP spid="32858" grpId="0" animBg="1"/>
      <p:bldP spid="3286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09600" y="300464"/>
            <a:ext cx="8208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建立一个学生成绩的线性链表，然后对其进行插入、删除、显示，最后销毁该链表。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Rectangle 4" descr="信纸"/>
          <p:cNvSpPr>
            <a:spLocks noChangeArrowheads="1"/>
          </p:cNvSpPr>
          <p:nvPr/>
        </p:nvSpPr>
        <p:spPr bwMode="auto">
          <a:xfrm>
            <a:off x="611188" y="1557338"/>
            <a:ext cx="4945062" cy="5006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marL="4572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stdlib.h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Grade_Info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score;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Grade_Info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*next;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typedef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Grade_Info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NODE; 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NODE *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Create_LinkList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 );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Insert_LinkList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(NODE *head,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NODE *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Delete_LinkList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(NODE *head,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(NODE *head);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Free_LinkList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(NODE *head);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893" name="Rectangle 5" descr="信纸"/>
          <p:cNvSpPr>
            <a:spLocks noChangeArrowheads="1"/>
          </p:cNvSpPr>
          <p:nvPr/>
        </p:nvSpPr>
        <p:spPr bwMode="auto">
          <a:xfrm>
            <a:off x="3995738" y="533400"/>
            <a:ext cx="4962525" cy="5006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marL="4572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main ( )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NODE *head, *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head =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Create_LinkList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 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(head == NULL)     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("after create: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(NODE *)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malloc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(NODE));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== NULL)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("no enough memory!\n");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-&gt;score = 88;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Insert_LinkList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(head,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3);      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894" name="Rectangle 6" descr="信纸"/>
          <p:cNvSpPr>
            <a:spLocks noChangeArrowheads="1"/>
          </p:cNvSpPr>
          <p:nvPr/>
        </p:nvSpPr>
        <p:spPr bwMode="auto">
          <a:xfrm>
            <a:off x="304800" y="4343400"/>
            <a:ext cx="5638800" cy="2263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marL="4572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("after insert: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Delete_LinkList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(head, 3);  </a:t>
            </a:r>
            <a:endParaRPr kumimoji="1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("after delete: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Free_LinkList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(head);        </a:t>
            </a:r>
            <a:endParaRPr kumimoji="1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203575" y="5300663"/>
            <a:ext cx="5762625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运行结果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假设输入为：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70  65  78  90  95  85  -1 )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after create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70  65  78  90  95  85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after insert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70  65  78  88  90  95  85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after delete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70  65  88  90  95  85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2" grpId="0" animBg="1"/>
      <p:bldP spid="37893" grpId="0" animBg="1"/>
      <p:bldP spid="37894" grpId="0" animBg="1"/>
      <p:bldP spid="378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085" y="228600"/>
            <a:ext cx="8691627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3 </a:t>
            </a:r>
            <a:r>
              <a:rPr lang="zh-CN" altLang="en-US" dirty="0">
                <a:solidFill>
                  <a:srgbClr val="FF0000"/>
                </a:solidFill>
              </a:rPr>
              <a:t>猴子选大王问题 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个猴子要选大王。大家围成一圈，顺序排号。从第一只猴子开始报数（从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报数），凡报到</a:t>
            </a:r>
            <a:r>
              <a:rPr lang="en-US" altLang="zh-CN" dirty="0"/>
              <a:t>3</a:t>
            </a:r>
            <a:r>
              <a:rPr lang="zh-CN" altLang="en-US" dirty="0"/>
              <a:t>的猴子退出竞选，最后留下的是大王。问当选大王的是几号？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085" y="2286000"/>
            <a:ext cx="8652679" cy="3240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思路：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把猴子考虑成数组，先给每只猴子发个号码牌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把</a:t>
            </a:r>
            <a:r>
              <a:rPr lang="zh-CN" altLang="en-US" sz="2800" b="1" dirty="0">
                <a:solidFill>
                  <a:srgbClr val="FF0000"/>
                </a:solidFill>
              </a:rPr>
              <a:t>指针</a:t>
            </a:r>
            <a:r>
              <a:rPr lang="zh-CN" altLang="en-US" sz="2800" b="1" dirty="0"/>
              <a:t>当成一把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枪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，凡是退出的猴子号码牌变成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按照题意，模拟整个扫描的过程（</a:t>
            </a:r>
            <a:r>
              <a:rPr lang="zh-CN" altLang="en-US" sz="2800" b="1" dirty="0">
                <a:solidFill>
                  <a:srgbClr val="FF0000"/>
                </a:solidFill>
              </a:rPr>
              <a:t>注意到数组最后一位后要转到数组第一位</a:t>
            </a:r>
            <a:r>
              <a:rPr lang="zh-CN" altLang="en-US" sz="2800" b="1" dirty="0"/>
              <a:t>）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1220" y="680198"/>
            <a:ext cx="204094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for(i=0;i&lt;n;i++)</a:t>
            </a:r>
            <a:endParaRPr lang="zh-CN" altLang="en-US" dirty="0"/>
          </a:p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if(a[i]!=0)	</a:t>
            </a:r>
            <a:endParaRPr lang="zh-CN" altLang="en-US" dirty="0"/>
          </a:p>
          <a:p>
            <a:r>
              <a:rPr lang="zh-CN" altLang="en-US" dirty="0"/>
              <a:t>   printf(" %d",a[i]);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return 0;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0060" y="680198"/>
            <a:ext cx="2223686" cy="369331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#include&lt;stdio.h&gt; </a:t>
            </a:r>
            <a:endParaRPr lang="zh-CN" altLang="en-US" dirty="0"/>
          </a:p>
          <a:p>
            <a:r>
              <a:rPr lang="zh-CN" altLang="en-US" dirty="0"/>
              <a:t>int main() </a:t>
            </a:r>
            <a:endParaRPr lang="zh-CN" altLang="en-US" dirty="0"/>
          </a:p>
          <a:p>
            <a:r>
              <a:rPr lang="zh-CN" altLang="en-US" dirty="0"/>
              <a:t>{ </a:t>
            </a:r>
            <a:endParaRPr lang="zh-CN" altLang="en-US" dirty="0"/>
          </a:p>
          <a:p>
            <a:r>
              <a:rPr lang="zh-CN" altLang="en-US" dirty="0"/>
              <a:t>int a[100]; </a:t>
            </a:r>
            <a:endParaRPr lang="zh-CN" altLang="en-US" dirty="0"/>
          </a:p>
          <a:p>
            <a:r>
              <a:rPr lang="zh-CN" altLang="en-US" dirty="0"/>
              <a:t>int n,count,m,i,*gun;</a:t>
            </a:r>
            <a:endParaRPr lang="zh-CN" altLang="en-US" dirty="0"/>
          </a:p>
          <a:p>
            <a:r>
              <a:rPr lang="zh-CN" altLang="en-US" dirty="0"/>
              <a:t>scanf("%d",&amp;n);</a:t>
            </a:r>
            <a:endParaRPr lang="zh-CN" altLang="en-US" dirty="0"/>
          </a:p>
          <a:p>
            <a:r>
              <a:rPr lang="zh-CN" altLang="en-US" dirty="0"/>
              <a:t>for(i=0;i&lt;n;i++)</a:t>
            </a:r>
            <a:endParaRPr lang="zh-CN" altLang="en-US" dirty="0"/>
          </a:p>
          <a:p>
            <a:r>
              <a:rPr lang="zh-CN" altLang="en-US" dirty="0"/>
              <a:t>a[i]=i+1;</a:t>
            </a:r>
            <a:endParaRPr lang="zh-CN" altLang="en-US" dirty="0"/>
          </a:p>
          <a:p>
            <a:r>
              <a:rPr lang="zh-CN" altLang="en-US" dirty="0"/>
              <a:t>gun=&amp;a[0];</a:t>
            </a:r>
            <a:endParaRPr lang="zh-CN" altLang="en-US" dirty="0"/>
          </a:p>
          <a:p>
            <a:r>
              <a:rPr lang="zh-CN" altLang="en-US" dirty="0"/>
              <a:t>m=0;</a:t>
            </a:r>
            <a:endParaRPr lang="zh-CN" altLang="en-US" dirty="0"/>
          </a:p>
          <a:p>
            <a:r>
              <a:rPr lang="zh-CN" altLang="en-US" dirty="0"/>
              <a:t>count=0;</a:t>
            </a:r>
            <a:endParaRPr lang="zh-CN" altLang="en-US" dirty="0"/>
          </a:p>
          <a:p>
            <a:r>
              <a:rPr lang="zh-CN" altLang="en-US" dirty="0"/>
              <a:t>i=0;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57601" y="680198"/>
            <a:ext cx="2922595" cy="53553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while(1)</a:t>
            </a:r>
            <a:endParaRPr lang="zh-CN" altLang="en-US" dirty="0"/>
          </a:p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	if(m==n-1) break;</a:t>
            </a:r>
            <a:endParaRPr lang="zh-CN" altLang="en-US" dirty="0"/>
          </a:p>
          <a:p>
            <a:r>
              <a:rPr lang="zh-CN" altLang="en-US" dirty="0"/>
              <a:t>	if(*gun!=0) </a:t>
            </a:r>
            <a:endParaRPr lang="zh-CN" altLang="en-US" dirty="0"/>
          </a:p>
          <a:p>
            <a:r>
              <a:rPr lang="zh-CN" altLang="en-US" dirty="0"/>
              <a:t>	{count++;}</a:t>
            </a:r>
            <a:endParaRPr lang="zh-CN" altLang="en-US" dirty="0"/>
          </a:p>
          <a:p>
            <a:r>
              <a:rPr lang="zh-CN" altLang="en-US" dirty="0"/>
              <a:t>	if(count==3)</a:t>
            </a:r>
            <a:endParaRPr lang="zh-CN" altLang="en-US" dirty="0"/>
          </a:p>
          <a:p>
            <a:r>
              <a:rPr lang="zh-CN" altLang="en-US" dirty="0"/>
              <a:t>	{</a:t>
            </a:r>
            <a:endParaRPr lang="zh-CN" altLang="en-US" dirty="0"/>
          </a:p>
          <a:p>
            <a:r>
              <a:rPr lang="zh-CN" altLang="en-US" dirty="0"/>
              <a:t>		 *gun=0;</a:t>
            </a:r>
            <a:endParaRPr lang="zh-CN" altLang="en-US" dirty="0"/>
          </a:p>
          <a:p>
            <a:r>
              <a:rPr lang="zh-CN" altLang="en-US" dirty="0"/>
              <a:t>		count=0;</a:t>
            </a:r>
            <a:endParaRPr lang="zh-CN" altLang="en-US" dirty="0"/>
          </a:p>
          <a:p>
            <a:r>
              <a:rPr lang="zh-CN" altLang="en-US" dirty="0"/>
              <a:t>		  m++;</a:t>
            </a:r>
            <a:endParaRPr lang="zh-CN" altLang="en-US" dirty="0"/>
          </a:p>
          <a:p>
            <a:r>
              <a:rPr lang="zh-CN" altLang="en-US" dirty="0"/>
              <a:t>	}</a:t>
            </a:r>
            <a:endParaRPr lang="zh-CN" altLang="en-US" dirty="0"/>
          </a:p>
          <a:p>
            <a:r>
              <a:rPr lang="zh-CN" altLang="en-US" dirty="0"/>
              <a:t>	i++;</a:t>
            </a:r>
            <a:endParaRPr lang="zh-CN" altLang="en-US" dirty="0"/>
          </a:p>
          <a:p>
            <a:r>
              <a:rPr lang="zh-CN" altLang="en-US" dirty="0"/>
              <a:t>	gun++; </a:t>
            </a:r>
            <a:endParaRPr lang="zh-CN" altLang="en-US" dirty="0"/>
          </a:p>
          <a:p>
            <a:r>
              <a:rPr lang="zh-CN" altLang="en-US" dirty="0"/>
              <a:t>	if(i==n)</a:t>
            </a:r>
            <a:endParaRPr lang="zh-CN" altLang="en-US" dirty="0"/>
          </a:p>
          <a:p>
            <a:r>
              <a:rPr lang="zh-CN" altLang="en-US" dirty="0"/>
              <a:t>	{ i=0;</a:t>
            </a:r>
            <a:endParaRPr lang="zh-CN" altLang="en-US" dirty="0"/>
          </a:p>
          <a:p>
            <a:r>
              <a:rPr lang="zh-CN" altLang="en-US" dirty="0"/>
              <a:t>	  gun=&amp;a[0];</a:t>
            </a:r>
            <a:endParaRPr lang="zh-CN" altLang="en-US" dirty="0"/>
          </a:p>
          <a:p>
            <a:r>
              <a:rPr lang="zh-CN" altLang="en-US" dirty="0"/>
              <a:t>	}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1160060" y="2618010"/>
            <a:ext cx="1500370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35541" y="2952931"/>
            <a:ext cx="775647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448" y="4942551"/>
            <a:ext cx="2893325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m:</a:t>
            </a:r>
            <a:r>
              <a:rPr lang="zh-CN" altLang="en-US" sz="2000" dirty="0">
                <a:solidFill>
                  <a:srgbClr val="FF0000"/>
                </a:solidFill>
              </a:rPr>
              <a:t>退场数记录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3448" y="5402750"/>
            <a:ext cx="2893325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count:</a:t>
            </a:r>
            <a:r>
              <a:rPr lang="zh-CN" altLang="en-US" sz="2000" dirty="0">
                <a:solidFill>
                  <a:srgbClr val="FF0000"/>
                </a:solidFill>
              </a:rPr>
              <a:t>统计是否到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3449" y="5862949"/>
            <a:ext cx="2893325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:</a:t>
            </a:r>
            <a:r>
              <a:rPr lang="zh-CN" altLang="en-US" sz="2000" dirty="0">
                <a:solidFill>
                  <a:srgbClr val="FF0000"/>
                </a:solidFill>
              </a:rPr>
              <a:t>数组下标记录，是否到末尾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368" y="4453502"/>
            <a:ext cx="3027076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gun:</a:t>
            </a:r>
            <a:r>
              <a:rPr lang="zh-CN" altLang="en-US" sz="2000" dirty="0">
                <a:solidFill>
                  <a:srgbClr val="FF0000"/>
                </a:solidFill>
              </a:rPr>
              <a:t>代表枪口的指针位置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584517" y="3160076"/>
            <a:ext cx="775647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10243" y="3433026"/>
            <a:ext cx="775647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446908" y="3719459"/>
            <a:ext cx="775647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860434" y="1210715"/>
            <a:ext cx="775647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860433" y="1545636"/>
            <a:ext cx="775647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860433" y="2086967"/>
            <a:ext cx="939866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128833" y="2902095"/>
            <a:ext cx="535136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639942" y="3214778"/>
            <a:ext cx="535136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598396" y="4038596"/>
            <a:ext cx="833411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848917" y="4206056"/>
            <a:ext cx="481449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745812" y="4823078"/>
            <a:ext cx="1286498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013615" y="1210715"/>
            <a:ext cx="1286498" cy="3349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26418" t="27104" r="70618" b="68119"/>
          <a:stretch>
            <a:fillRect/>
          </a:stretch>
        </p:blipFill>
        <p:spPr>
          <a:xfrm>
            <a:off x="7025972" y="3561826"/>
            <a:ext cx="1786877" cy="16188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598396" y="1183419"/>
            <a:ext cx="1870643" cy="255723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98396" y="3767532"/>
            <a:ext cx="1870643" cy="1691381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27369" y="149682"/>
            <a:ext cx="2507418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枪对准时进行的判断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045481" y="5738605"/>
            <a:ext cx="2507418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判断完后的步进控制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" grpId="0" animBg="1"/>
      <p:bldP spid="27" grpId="0" animBg="1"/>
      <p:bldP spid="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7772400" cy="1470025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 课程内容回顾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2499" y="26798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指针内容小结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8854" y="914400"/>
            <a:ext cx="8796693" cy="5703677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的地址，也可称为变量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的指针。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指针变量是存放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的变量，也可以说，指针变量是存放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的变量。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指针变量的值是一个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，也可以说，指针变量的值是一个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指针变量也可称为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地址变量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，它的值是地址。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是取地址运算符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的地址，也可以说，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是取指针运算符。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的指针（即指向变量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的指针）。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数组名是一个地址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，是数组首元素的地址，也可以说，数组名是一个指针，是数组首元素的指针。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是一个指针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指向函数代码区的首字节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，也可以说函数名是一个地址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函数代码区首字节的地址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函数的实参如果是数组名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，传递给形参的是一个地址，也可以说，传递给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形参的是一个指针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78" y="42780"/>
            <a:ext cx="8721306" cy="871620"/>
          </a:xfrm>
          <a:prstGeom prst="rect">
            <a:avLst/>
          </a:prstGeom>
          <a:solidFill>
            <a:srgbClr val="E84C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marR="0" lvl="1" indent="-28575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）准确理解指针的含义。“指针”是</a:t>
            </a:r>
            <a:r>
              <a:rPr lang="en-US" altLang="zh-CN" dirty="0"/>
              <a:t>C</a:t>
            </a:r>
            <a:r>
              <a:rPr lang="zh-CN" altLang="en-US" dirty="0"/>
              <a:t>语言中一个形象化的名词，形象地表示“指向”的关系，其在物理上的实现是通过地址来完成的。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70825172218"/>
  <p:tag name="MH_LIBRARY" val="GRAPHIC"/>
  <p:tag name="MH_TYPE" val="Other"/>
  <p:tag name="MH_ORDER" val="3"/>
</p:tagLst>
</file>

<file path=ppt/tags/tag10.xml><?xml version="1.0" encoding="utf-8"?>
<p:tagLst xmlns:p="http://schemas.openxmlformats.org/presentationml/2006/main">
  <p:tag name="MH" val="20170825172218"/>
  <p:tag name="MH_LIBRARY" val="GRAPHIC"/>
  <p:tag name="MH_TYPE" val="Other"/>
  <p:tag name="MH_ORDER" val="3"/>
</p:tagLst>
</file>

<file path=ppt/tags/tag11.xml><?xml version="1.0" encoding="utf-8"?>
<p:tagLst xmlns:p="http://schemas.openxmlformats.org/presentationml/2006/main">
  <p:tag name="MH" val="20170806120343"/>
  <p:tag name="MH_LIBRARY" val="GRAPHIC"/>
  <p:tag name="MH_TYPE" val="Other"/>
  <p:tag name="MH_ORDER" val="1"/>
</p:tagLst>
</file>

<file path=ppt/tags/tag12.xml><?xml version="1.0" encoding="utf-8"?>
<p:tagLst xmlns:p="http://schemas.openxmlformats.org/presentationml/2006/main">
  <p:tag name="MH" val="20170806120343"/>
  <p:tag name="MH_LIBRARY" val="GRAPHIC"/>
  <p:tag name="MH_TYPE" val="SubTitle"/>
  <p:tag name="MH_ORDER" val="1"/>
</p:tagLst>
</file>

<file path=ppt/tags/tag13.xml><?xml version="1.0" encoding="utf-8"?>
<p:tagLst xmlns:p="http://schemas.openxmlformats.org/presentationml/2006/main">
  <p:tag name="MH" val="20170806120343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70825172218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KSO_WPP_MARK_KEY" val="ce25413d-bd18-4ad6-b063-8c5797a4ca9c"/>
</p:tagLst>
</file>

<file path=ppt/tags/tag2.xml><?xml version="1.0" encoding="utf-8"?>
<p:tagLst xmlns:p="http://schemas.openxmlformats.org/presentationml/2006/main">
  <p:tag name="MH" val="20170825172218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70825172218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70806120343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70806120343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70806120343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70825172218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70825172218"/>
  <p:tag name="MH_LIBRARY" val="GRAPHIC"/>
  <p:tag name="MH_TYPE" val="Other"/>
  <p:tag name="MH_ORDER" val="3"/>
</p:tagLst>
</file>

<file path=ppt/tags/tag9.xml><?xml version="1.0" encoding="utf-8"?>
<p:tagLst xmlns:p="http://schemas.openxmlformats.org/presentationml/2006/main">
  <p:tag name="MH" val="20170825172218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程序设计课程幻灯片母版</Template>
  <TotalTime>0</TotalTime>
  <Words>14953</Words>
  <Application>WPS 演示</Application>
  <PresentationFormat>全屏显示(4:3)</PresentationFormat>
  <Paragraphs>1215</Paragraphs>
  <Slides>49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楷体_GB2312</vt:lpstr>
      <vt:lpstr>华文彩云</vt:lpstr>
      <vt:lpstr>Calibri</vt:lpstr>
      <vt:lpstr>等线</vt:lpstr>
      <vt:lpstr>Arial Unicode MS</vt:lpstr>
      <vt:lpstr>Times New Roman</vt:lpstr>
      <vt:lpstr>隶书</vt:lpstr>
      <vt:lpstr>Symbol</vt:lpstr>
      <vt:lpstr>楷体</vt:lpstr>
      <vt:lpstr>程序设计基础课程-bojiao</vt:lpstr>
      <vt:lpstr>开胃小菜   ——习题选讲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4月18日 课程内容回顾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小白</cp:lastModifiedBy>
  <cp:revision>108</cp:revision>
  <cp:lastPrinted>2113-01-01T00:00:00Z</cp:lastPrinted>
  <dcterms:created xsi:type="dcterms:W3CDTF">2113-01-01T00:00:00Z</dcterms:created>
  <dcterms:modified xsi:type="dcterms:W3CDTF">2023-05-09T08:31:46Z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E522514958A4426BB63B2D56DB57552E_13</vt:lpwstr>
  </property>
  <property fmtid="{D5CDD505-2E9C-101B-9397-08002B2CF9AE}" pid="4" name="KSOProductBuildVer">
    <vt:lpwstr>2052-11.1.0.14036</vt:lpwstr>
  </property>
</Properties>
</file>