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550" r:id="rId3"/>
    <p:sldId id="525" r:id="rId4"/>
    <p:sldId id="526" r:id="rId5"/>
    <p:sldId id="527" r:id="rId6"/>
    <p:sldId id="528" r:id="rId7"/>
    <p:sldId id="531" r:id="rId8"/>
    <p:sldId id="532" r:id="rId10"/>
    <p:sldId id="533" r:id="rId11"/>
    <p:sldId id="534" r:id="rId12"/>
    <p:sldId id="535" r:id="rId13"/>
    <p:sldId id="311" r:id="rId14"/>
    <p:sldId id="523" r:id="rId15"/>
    <p:sldId id="551" r:id="rId16"/>
    <p:sldId id="547" r:id="rId17"/>
    <p:sldId id="548" r:id="rId18"/>
    <p:sldId id="549" r:id="rId19"/>
    <p:sldId id="521" r:id="rId20"/>
    <p:sldId id="522" r:id="rId21"/>
    <p:sldId id="552" r:id="rId22"/>
    <p:sldId id="554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  <p:sldId id="477" r:id="rId35"/>
    <p:sldId id="478" r:id="rId36"/>
    <p:sldId id="479" r:id="rId37"/>
    <p:sldId id="536" r:id="rId38"/>
    <p:sldId id="537" r:id="rId39"/>
    <p:sldId id="538" r:id="rId40"/>
    <p:sldId id="539" r:id="rId41"/>
    <p:sldId id="540" r:id="rId42"/>
    <p:sldId id="541" r:id="rId43"/>
    <p:sldId id="542" r:id="rId44"/>
    <p:sldId id="543" r:id="rId45"/>
    <p:sldId id="544" r:id="rId46"/>
    <p:sldId id="545" r:id="rId47"/>
    <p:sldId id="546" r:id="rId48"/>
  </p:sldIdLst>
  <p:sldSz cx="9144000" cy="6858000" type="screen4x3"/>
  <p:notesSz cx="6858000" cy="9144000"/>
  <p:custDataLst>
    <p:tags r:id="rId5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howGuides="1">
      <p:cViewPr varScale="1">
        <p:scale>
          <a:sx n="68" d="100"/>
          <a:sy n="68" d="100"/>
        </p:scale>
        <p:origin x="9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gs" Target="tags/tag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4A53FF8-319A-4375-9F92-5EFAC6B6669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554646-5F4C-4C01-A0AF-CF57FCEC06BA}" type="slidenum">
              <a:rPr lang="en-US" altLang="zh-CN" smtClean="0">
                <a:ea typeface="微软雅黑" panose="020B0503020204020204" pitchFamily="34" charset="-122"/>
              </a:rPr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4F9ADB-8053-4702-B699-3A222DA14D30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60BA460-FB8E-4BAC-B3B5-D103EF952274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4692A7-BAC0-46FC-B7FD-6611E44326AB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EF44401-A15B-4F6F-A4E7-6198E2596B22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039811-C724-4C8B-9C81-BA9426CE767E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D5AB8EC-B7D6-4AFE-ADCD-DAA1A3115FC2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EF3771F-A583-4E2A-AAC8-9540CC2956AF}" type="slidenum">
              <a:rPr lang="en-US" altLang="zh-CN" smtClean="0">
                <a:ea typeface="微软雅黑" panose="020B0503020204020204" pitchFamily="34" charset="-122"/>
              </a:rPr>
            </a:fld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31C9EF-BB8F-4F92-A707-71C2B6517D52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4FA628C-CC73-45B6-AA0E-9F9B0946E5BC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FDD4AD5-BE15-4800-8CB3-06F7F5D78047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0CCBCF-3FAA-4B3D-AEE4-C4323E8DA815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572D1E5-0C7F-4F0A-8F3D-7FB59962722E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D4D024-9F18-4193-9846-5C401805C543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776A4DA-1BBD-40D4-9288-7AECC9CC8B12}" type="slidenum">
              <a:rPr lang="en-US" altLang="zh-CN" b="0" smtClean="0">
                <a:solidFill>
                  <a:srgbClr val="000000"/>
                </a:solidFill>
              </a:rPr>
            </a:fld>
            <a:endParaRPr lang="en-US" altLang="zh-CN" b="0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pic>
        <p:nvPicPr>
          <p:cNvPr id="5" name="Picture 8" descr="20111104005529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55165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325813" y="6365875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ea typeface="微软雅黑" panose="020B0503020204020204" pitchFamily="34" charset="-122"/>
            </a:endParaRPr>
          </a:p>
        </p:txBody>
      </p:sp>
      <p:pic>
        <p:nvPicPr>
          <p:cNvPr id="7" name="Picture 10" descr="300001353578131443104946130_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9555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180975"/>
            <a:ext cx="3059113" cy="1592263"/>
          </a:xfrm>
          <a:prstGeom prst="rect">
            <a:avLst/>
          </a:prstGeom>
          <a:gradFill rotWithShape="1">
            <a:gsLst>
              <a:gs pos="0">
                <a:srgbClr val="76765E">
                  <a:alpha val="0"/>
                </a:srgbClr>
              </a:gs>
              <a:gs pos="100000">
                <a:srgbClr val="FFFFCC">
                  <a:alpha val="89998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287463" y="0"/>
            <a:ext cx="1690687" cy="1989138"/>
          </a:xfrm>
          <a:prstGeom prst="rect">
            <a:avLst/>
          </a:prstGeom>
          <a:gradFill rotWithShape="1">
            <a:gsLst>
              <a:gs pos="0">
                <a:srgbClr val="FFFFCC">
                  <a:alpha val="0"/>
                </a:srgbClr>
              </a:gs>
              <a:gs pos="100000">
                <a:srgbClr val="FCFCC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6A3E6-04D0-42D5-BF45-8D112DF119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27F29-0407-429B-B05F-891B8AA7F67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CED6A-2093-4624-95A5-4F810D08B7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7ED99-BB91-468D-8E6B-6DE79D13DB3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371A4-985F-47FB-B369-85EE71CA5CE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34E85-FB6E-41BE-A8CC-6FD756CD2C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4AF37-0936-46BD-9A0D-FBE347B9CB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6E463-1BE8-4199-B9ED-8CBE37472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C403-257B-4614-A4D4-82C54073E4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74B2E-E671-48ED-8ED6-9488D07A1A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284ED-6916-4FDE-AC69-DE71AE4212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22672-D506-412F-BC8E-883EC27219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6584D52-9B88-4FDB-BFE2-B522272BB168}" type="slidenum">
              <a:rPr lang="en-US" altLang="zh-CN"/>
            </a:fld>
            <a:endParaRPr lang="en-US" altLang="zh-CN"/>
          </a:p>
        </p:txBody>
      </p:sp>
      <p:pic>
        <p:nvPicPr>
          <p:cNvPr id="1032" name="Picture 8" descr="201111040055292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876925"/>
            <a:ext cx="9001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325813" y="6381750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ea typeface="微软雅黑" panose="020B0503020204020204" pitchFamily="34" charset="-122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924800" y="6375400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37E89580-771B-4B0C-A64B-B4B28DD8F71B}" type="slidenum"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4.wav"/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3.jpe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2.wav"/><Relationship Id="rId3" Type="http://schemas.openxmlformats.org/officeDocument/2006/relationships/audio" Target="../media/audio1.wav"/><Relationship Id="rId2" Type="http://schemas.openxmlformats.org/officeDocument/2006/relationships/image" Target="../media/image7.jpeg"/><Relationship Id="rId1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7.jpe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3.jpe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image" Target="../media/image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audio" Target="../media/audio2.wav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7.xml"/><Relationship Id="rId5" Type="http://schemas.openxmlformats.org/officeDocument/2006/relationships/audio" Target="../media/audio4.wav"/><Relationship Id="rId4" Type="http://schemas.openxmlformats.org/officeDocument/2006/relationships/audio" Target="../media/audio1.wav"/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日内容回顾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27315"/>
            <a:ext cx="59795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简化结构体类型名</a:t>
            </a:r>
            <a:r>
              <a:rPr kumimoji="1" lang="en-US" altLang="zh-CN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——</a:t>
            </a:r>
            <a:r>
              <a:rPr kumimoji="1" lang="en-US" altLang="zh-CN" sz="2800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typedef</a:t>
            </a: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语句</a:t>
            </a:r>
            <a:r>
              <a:rPr kumimoji="1"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790575" y="685800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利用</a:t>
            </a:r>
            <a:r>
              <a:rPr kumimoji="1"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typedef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语句为结构体类型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起别名 </a:t>
            </a:r>
            <a:endParaRPr kumimoji="1"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930275" y="1428750"/>
            <a:ext cx="3294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typedef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语句的格式为：</a:t>
            </a:r>
            <a:endParaRPr kumimoji="1"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619250" y="1989138"/>
            <a:ext cx="5976938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kumimoji="1"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typedef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类型名    类型名的别名；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4278" name="AutoShape 6"/>
          <p:cNvSpPr>
            <a:spLocks noChangeArrowheads="1"/>
          </p:cNvSpPr>
          <p:nvPr/>
        </p:nvSpPr>
        <p:spPr bwMode="auto">
          <a:xfrm>
            <a:off x="2268538" y="2997200"/>
            <a:ext cx="2592387" cy="1079500"/>
          </a:xfrm>
          <a:prstGeom prst="wedgeRoundRectCallout">
            <a:avLst>
              <a:gd name="adj1" fmla="val 16625"/>
              <a:gd name="adj2" fmla="val -114116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必须是已经定义的数据类型名或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语言提供的基本类型名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>
            <a:off x="5076825" y="2982913"/>
            <a:ext cx="2447925" cy="1079500"/>
          </a:xfrm>
          <a:prstGeom prst="wedgeRoundRectCallout">
            <a:avLst>
              <a:gd name="adj1" fmla="val -38329"/>
              <a:gd name="adj2" fmla="val -110296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必须是合法的标识符，通常用</a:t>
            </a:r>
            <a:r>
              <a:rPr kumimoji="1" lang="zh-CN" altLang="en-US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大写字母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来表示 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80" name="AutoShape 8"/>
          <p:cNvSpPr>
            <a:spLocks noChangeArrowheads="1"/>
          </p:cNvSpPr>
          <p:nvPr/>
        </p:nvSpPr>
        <p:spPr bwMode="auto">
          <a:xfrm>
            <a:off x="6084888" y="2997200"/>
            <a:ext cx="2447925" cy="503238"/>
          </a:xfrm>
          <a:prstGeom prst="wedgeRoundRectCallout">
            <a:avLst>
              <a:gd name="adj1" fmla="val -38329"/>
              <a:gd name="adj2" fmla="val -179338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必须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以</a:t>
            </a:r>
            <a:r>
              <a:rPr kumimoji="1" lang="zh-CN" altLang="en-US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分号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结尾</a:t>
            </a:r>
            <a:r>
              <a:rPr kumimoji="1"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4281" name="Rectangle 9" descr="信纸"/>
          <p:cNvSpPr>
            <a:spLocks noChangeArrowheads="1"/>
          </p:cNvSpPr>
          <p:nvPr/>
        </p:nvSpPr>
        <p:spPr bwMode="auto">
          <a:xfrm>
            <a:off x="1295400" y="2514600"/>
            <a:ext cx="7056438" cy="37877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typedef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INTEGER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endParaRPr kumimoji="1"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typedef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char *</a:t>
            </a:r>
            <a:r>
              <a:rPr kumimoji="1"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STRING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teacher_info</a:t>
            </a:r>
            <a:endParaRPr kumimoji="1"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char name[20], char sex, unit[30];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unsigned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age,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workyears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float salary;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typedef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teacher_info</a:t>
            </a:r>
            <a:r>
              <a:rPr kumimoji="1"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TEACHER;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INTEGER  a;                </a:t>
            </a:r>
            <a:endParaRPr kumimoji="1"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STRING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                 </a:t>
            </a:r>
            <a:endParaRPr kumimoji="1"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TEACHER t;                </a:t>
            </a:r>
            <a:endParaRPr kumimoji="1"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54276" grpId="0"/>
      <p:bldP spid="54277" grpId="0" animBg="1"/>
      <p:bldP spid="54278" grpId="0" animBg="1"/>
      <p:bldP spid="54279" grpId="0" animBg="1"/>
      <p:bldP spid="54280" grpId="0" animBg="1"/>
      <p:bldP spid="5428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667000"/>
            <a:ext cx="7772400" cy="1470025"/>
          </a:xfrm>
        </p:spPr>
        <p:txBody>
          <a:bodyPr/>
          <a:lstStyle/>
          <a:p>
            <a:r>
              <a:rPr lang="zh-CN" altLang="en-US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开胃小菜 </a:t>
            </a:r>
            <a:b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b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——</a:t>
            </a:r>
            <a:r>
              <a:rPr lang="zh-CN" altLang="en-US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习题选讲</a:t>
            </a:r>
            <a:endParaRPr lang="zh-CN" altLang="en-US" sz="54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066800" y="609600"/>
            <a:ext cx="7391400" cy="4154984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r>
              <a:rPr lang="zh-CN" altLang="en-US" dirty="0"/>
              <a:t>定义表示平面点的结构体类型，成员有</a:t>
            </a:r>
            <a:r>
              <a:rPr lang="en-US" altLang="zh-CN" dirty="0"/>
              <a:t>x</a:t>
            </a:r>
            <a:r>
              <a:rPr lang="zh-CN" altLang="en-US" dirty="0"/>
              <a:t>坐标和</a:t>
            </a:r>
            <a:r>
              <a:rPr lang="en-US" altLang="zh-CN" dirty="0"/>
              <a:t>y</a:t>
            </a:r>
            <a:r>
              <a:rPr lang="zh-CN" altLang="en-US" dirty="0"/>
              <a:t>坐标，数据类型用</a:t>
            </a:r>
            <a:r>
              <a:rPr lang="en-US" altLang="zh-CN" dirty="0"/>
              <a:t>float</a:t>
            </a:r>
            <a:r>
              <a:rPr lang="zh-CN" altLang="en-US" dirty="0"/>
              <a:t>。定义计算两个点的距离的函数，计算两个平面点的距离，返回</a:t>
            </a:r>
            <a:r>
              <a:rPr lang="en-US" altLang="zh-CN" dirty="0"/>
              <a:t>float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要求：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主函数中定义两个平面点的结构体变量，输入点的坐标，调用函数求距离，显示它们的距离</a:t>
            </a:r>
            <a:r>
              <a:rPr lang="en-US" altLang="zh-CN" dirty="0"/>
              <a:t>(</a:t>
            </a:r>
            <a:r>
              <a:rPr lang="zh-CN" altLang="en-US" dirty="0"/>
              <a:t>输出</a:t>
            </a:r>
            <a:r>
              <a:rPr lang="en-US" altLang="zh-CN" dirty="0"/>
              <a:t>%f)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2. </a:t>
            </a:r>
            <a:r>
              <a:rPr lang="zh-CN" altLang="en-US" dirty="0"/>
              <a:t>输入：四个实数，前两个表示一个点的</a:t>
            </a:r>
            <a:r>
              <a:rPr lang="en-US" altLang="zh-CN" dirty="0" err="1"/>
              <a:t>x,y</a:t>
            </a:r>
            <a:r>
              <a:rPr lang="zh-CN" altLang="en-US" dirty="0"/>
              <a:t>坐标；后两个表示另一个点的</a:t>
            </a:r>
            <a:r>
              <a:rPr lang="en-US" altLang="zh-CN" dirty="0" err="1"/>
              <a:t>x,y</a:t>
            </a:r>
            <a:r>
              <a:rPr lang="zh-CN" altLang="en-US" dirty="0"/>
              <a:t>坐标</a:t>
            </a:r>
            <a:r>
              <a:rPr lang="en-US" altLang="zh-CN" dirty="0"/>
              <a:t>.</a:t>
            </a:r>
            <a:br>
              <a:rPr lang="zh-CN" altLang="en-US" dirty="0"/>
            </a:br>
            <a:r>
              <a:rPr lang="en-US" altLang="zh-CN" dirty="0"/>
              <a:t>3. </a:t>
            </a:r>
            <a:r>
              <a:rPr lang="zh-CN" altLang="en-US" dirty="0"/>
              <a:t>输出：两个点的距离。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距离函数的参数是结构体类型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19200" y="152400"/>
            <a:ext cx="5156027" cy="6740307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math.h</a:t>
            </a:r>
            <a:r>
              <a:rPr lang="en-US" altLang="zh-CN" dirty="0"/>
              <a:t>&gt;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points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float x;</a:t>
            </a:r>
            <a:endParaRPr lang="en-US" altLang="zh-CN" dirty="0"/>
          </a:p>
          <a:p>
            <a:r>
              <a:rPr lang="en-US" altLang="zh-CN" dirty="0"/>
              <a:t>float y;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en-US" altLang="zh-CN" dirty="0"/>
          </a:p>
          <a:p>
            <a:r>
              <a:rPr lang="en-US" altLang="zh-CN" dirty="0"/>
              <a:t>float </a:t>
            </a:r>
            <a:r>
              <a:rPr lang="en-US" altLang="zh-CN" dirty="0" err="1"/>
              <a:t>dist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points p1, </a:t>
            </a:r>
            <a:r>
              <a:rPr lang="en-US" altLang="zh-CN" dirty="0" err="1"/>
              <a:t>struct</a:t>
            </a:r>
            <a:r>
              <a:rPr lang="en-US" altLang="zh-CN" dirty="0"/>
              <a:t> points p2)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float d1, d2, dis;</a:t>
            </a:r>
            <a:endParaRPr lang="en-US" altLang="zh-CN" dirty="0"/>
          </a:p>
          <a:p>
            <a:r>
              <a:rPr lang="en-US" altLang="zh-CN" dirty="0"/>
              <a:t>d1=p2.x-p1.x;</a:t>
            </a:r>
            <a:endParaRPr lang="en-US" altLang="zh-CN" dirty="0"/>
          </a:p>
          <a:p>
            <a:r>
              <a:rPr lang="en-US" altLang="zh-CN" dirty="0"/>
              <a:t>d2=p2.y-p1.y;</a:t>
            </a:r>
            <a:endParaRPr lang="en-US" altLang="zh-CN" dirty="0"/>
          </a:p>
          <a:p>
            <a:r>
              <a:rPr lang="en-US" altLang="zh-CN" dirty="0"/>
              <a:t>dis=</a:t>
            </a:r>
            <a:r>
              <a:rPr lang="en-US" altLang="zh-CN" dirty="0" err="1"/>
              <a:t>sqrt</a:t>
            </a:r>
            <a:r>
              <a:rPr lang="en-US" altLang="zh-CN" dirty="0"/>
              <a:t>((d1*d1)+(d2*d2));</a:t>
            </a:r>
            <a:endParaRPr lang="en-US" altLang="zh-CN" dirty="0"/>
          </a:p>
          <a:p>
            <a:r>
              <a:rPr lang="en-US" altLang="zh-CN" dirty="0"/>
              <a:t>return dis;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points p1,p2;</a:t>
            </a:r>
            <a:endParaRPr lang="en-US" altLang="zh-CN" dirty="0"/>
          </a:p>
          <a:p>
            <a:r>
              <a:rPr lang="en-US" altLang="zh-CN" dirty="0" err="1"/>
              <a:t>scanf</a:t>
            </a:r>
            <a:r>
              <a:rPr lang="en-US" altLang="zh-CN" dirty="0"/>
              <a:t>("%f%f%f%f",&amp;p1.x,&amp;p1.y,&amp;p2.x,&amp;p2.y);</a:t>
            </a:r>
            <a:endParaRPr lang="en-US" altLang="zh-CN" dirty="0"/>
          </a:p>
          <a:p>
            <a:r>
              <a:rPr lang="en-US" altLang="zh-CN" dirty="0" err="1"/>
              <a:t>printf</a:t>
            </a:r>
            <a:r>
              <a:rPr lang="en-US" altLang="zh-CN" dirty="0"/>
              <a:t>("%f",</a:t>
            </a:r>
            <a:r>
              <a:rPr lang="en-US" altLang="zh-CN" dirty="0" err="1"/>
              <a:t>dist</a:t>
            </a:r>
            <a:r>
              <a:rPr lang="en-US" altLang="zh-CN" dirty="0"/>
              <a:t>(p1,p2));</a:t>
            </a:r>
            <a:endParaRPr lang="en-US" altLang="zh-CN" dirty="0"/>
          </a:p>
          <a:p>
            <a:r>
              <a:rPr lang="en-US" altLang="zh-CN" dirty="0"/>
              <a:t>return 0;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086600" y="762000"/>
            <a:ext cx="12954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010400" y="1093470"/>
            <a:ext cx="12954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943600" y="3581400"/>
            <a:ext cx="35052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67600" y="2667028"/>
            <a:ext cx="11430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010400" y="4191277"/>
            <a:ext cx="11430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315200" y="4800656"/>
            <a:ext cx="11430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58000" y="5638800"/>
            <a:ext cx="11430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1664800"/>
            <a:ext cx="2484168" cy="925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381000" y="381000"/>
            <a:ext cx="8229600" cy="5657959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400" b="1"/>
            </a:lvl1pPr>
          </a:lstStyle>
          <a:p>
            <a:pPr>
              <a:lnSpc>
                <a:spcPts val="3100"/>
              </a:lnSpc>
            </a:pPr>
            <a:r>
              <a:rPr lang="zh-CN" altLang="en-US" dirty="0">
                <a:solidFill>
                  <a:srgbClr val="FF0000"/>
                </a:solidFill>
              </a:rPr>
              <a:t>通讯录</a:t>
            </a:r>
            <a:r>
              <a:rPr lang="zh-CN" altLang="en-US" dirty="0"/>
              <a:t>。用结构体编程实现输入若干个人员的姓名及电话号码，以字符</a:t>
            </a:r>
            <a:r>
              <a:rPr lang="en-US" altLang="zh-CN" dirty="0"/>
              <a:t>“#”</a:t>
            </a:r>
            <a:r>
              <a:rPr lang="zh-CN" altLang="en-US" dirty="0"/>
              <a:t>表示结束输入，然后输入一个人的姓名，查找该人对应的电话。</a:t>
            </a:r>
            <a:br>
              <a:rPr lang="en-US" altLang="zh-CN" dirty="0"/>
            </a:br>
            <a:r>
              <a:rPr lang="zh-CN" altLang="en-US" dirty="0"/>
              <a:t>要求：</a:t>
            </a:r>
            <a:br>
              <a:rPr lang="en-US" altLang="zh-CN" dirty="0"/>
            </a:br>
            <a:r>
              <a:rPr lang="en-US" altLang="zh-CN" dirty="0"/>
              <a:t>(1)</a:t>
            </a:r>
            <a:r>
              <a:rPr lang="zh-CN" altLang="en-US" dirty="0"/>
              <a:t> 在所有函数的外面定义结构体类型如下</a:t>
            </a:r>
            <a:br>
              <a:rPr lang="en-US" altLang="zh-CN" dirty="0"/>
            </a:br>
            <a:r>
              <a:rPr lang="en-US" altLang="zh-CN" dirty="0" err="1"/>
              <a:t>struct</a:t>
            </a:r>
            <a:r>
              <a:rPr lang="en-US" altLang="zh-CN" dirty="0"/>
              <a:t> telephone</a:t>
            </a:r>
            <a:br>
              <a:rPr lang="en-US" altLang="zh-CN" dirty="0"/>
            </a:br>
            <a:r>
              <a:rPr lang="en-US" altLang="zh-CN" dirty="0"/>
              <a:t>{</a:t>
            </a:r>
            <a:br>
              <a:rPr lang="en-US" altLang="zh-CN" dirty="0"/>
            </a:br>
            <a:r>
              <a:rPr lang="en-US" altLang="zh-CN" dirty="0"/>
              <a:t>char name[10];</a:t>
            </a:r>
            <a:br>
              <a:rPr lang="en-US" altLang="zh-CN" dirty="0"/>
            </a:br>
            <a:r>
              <a:rPr lang="en-US" altLang="zh-CN" dirty="0"/>
              <a:t>char </a:t>
            </a:r>
            <a:r>
              <a:rPr lang="en-US" altLang="zh-CN" dirty="0" err="1"/>
              <a:t>telno</a:t>
            </a:r>
            <a:r>
              <a:rPr lang="en-US" altLang="zh-CN" dirty="0"/>
              <a:t>[20];</a:t>
            </a:r>
            <a:br>
              <a:rPr lang="en-US" altLang="zh-CN" dirty="0"/>
            </a:br>
            <a:r>
              <a:rPr lang="en-US" altLang="zh-CN" dirty="0"/>
              <a:t>};</a:t>
            </a:r>
            <a:br>
              <a:rPr lang="en-US" altLang="zh-CN" dirty="0"/>
            </a:br>
            <a:r>
              <a:rPr lang="en-US" altLang="zh-CN" dirty="0"/>
              <a:t>(2)</a:t>
            </a:r>
            <a:r>
              <a:rPr lang="zh-CN" altLang="en-US" dirty="0"/>
              <a:t>函数原形</a:t>
            </a:r>
            <a:br>
              <a:rPr lang="en-US" altLang="zh-CN" dirty="0"/>
            </a:br>
            <a:r>
              <a:rPr lang="en-US" altLang="zh-CN" dirty="0"/>
              <a:t>void search(</a:t>
            </a:r>
            <a:r>
              <a:rPr lang="en-US" altLang="zh-CN" dirty="0" err="1">
                <a:solidFill>
                  <a:srgbClr val="FF0000"/>
                </a:solidFill>
              </a:rPr>
              <a:t>struct</a:t>
            </a:r>
            <a:r>
              <a:rPr lang="en-US" altLang="zh-CN" dirty="0">
                <a:solidFill>
                  <a:srgbClr val="FF0000"/>
                </a:solidFill>
              </a:rPr>
              <a:t> telephone b[],</a:t>
            </a:r>
            <a:r>
              <a:rPr lang="en-US" altLang="zh-CN" dirty="0"/>
              <a:t>char *</a:t>
            </a:r>
            <a:r>
              <a:rPr lang="en-US" altLang="zh-CN" dirty="0" err="1"/>
              <a:t>x,int</a:t>
            </a:r>
            <a:r>
              <a:rPr lang="en-US" altLang="zh-CN" dirty="0"/>
              <a:t> n);</a:t>
            </a:r>
            <a:br>
              <a:rPr lang="en-US" altLang="zh-CN" dirty="0"/>
            </a:br>
            <a:r>
              <a:rPr lang="en-US" altLang="zh-CN" dirty="0"/>
              <a:t>(3)</a:t>
            </a:r>
            <a:r>
              <a:rPr lang="zh-CN" altLang="en-US" dirty="0"/>
              <a:t>在主函数中输入若干人的姓名和电话。</a:t>
            </a:r>
            <a:br>
              <a:rPr lang="zh-CN" altLang="en-US" dirty="0"/>
            </a:br>
            <a:r>
              <a:rPr lang="en-US" altLang="zh-CN" dirty="0"/>
              <a:t>(4)</a:t>
            </a:r>
            <a:r>
              <a:rPr lang="zh-CN" altLang="en-US" dirty="0"/>
              <a:t>在子函数中查找，并输出结果。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4343400" y="2438400"/>
            <a:ext cx="4703440" cy="2246769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</a:rPr>
              <a:t>Please input name: </a:t>
            </a:r>
            <a:r>
              <a:rPr lang="en-US" altLang="zh-CN" sz="2000" b="1" dirty="0" err="1">
                <a:solidFill>
                  <a:schemeClr val="bg1"/>
                </a:solidFill>
              </a:rPr>
              <a:t>wang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</a:rPr>
              <a:t>hong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Please input telephone: 123456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Please input name: li </a:t>
            </a:r>
            <a:r>
              <a:rPr lang="en-US" altLang="zh-CN" sz="2000" b="1" dirty="0" err="1">
                <a:solidFill>
                  <a:schemeClr val="bg1"/>
                </a:solidFill>
              </a:rPr>
              <a:t>wei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Please input telephone: 666666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Please input name: #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Please input find name: </a:t>
            </a:r>
            <a:r>
              <a:rPr lang="en-US" altLang="zh-CN" sz="2000" b="1" dirty="0" err="1">
                <a:solidFill>
                  <a:schemeClr val="bg1"/>
                </a:solidFill>
              </a:rPr>
              <a:t>wang</a:t>
            </a:r>
            <a:r>
              <a:rPr lang="en-US" altLang="zh-CN" sz="2000" b="1" dirty="0">
                <a:solidFill>
                  <a:schemeClr val="bg1"/>
                </a:solidFill>
              </a:rPr>
              <a:t> </a:t>
            </a:r>
            <a:r>
              <a:rPr lang="en-US" altLang="zh-CN" sz="2000" b="1" dirty="0" err="1">
                <a:solidFill>
                  <a:schemeClr val="bg1"/>
                </a:solidFill>
              </a:rPr>
              <a:t>hong</a:t>
            </a:r>
            <a:endParaRPr lang="en-US" altLang="zh-CN" sz="2000" b="1" dirty="0">
              <a:solidFill>
                <a:schemeClr val="bg1"/>
              </a:solidFill>
            </a:endParaRPr>
          </a:p>
          <a:p>
            <a:r>
              <a:rPr lang="en-US" altLang="zh-CN" sz="2000" b="1" dirty="0">
                <a:solidFill>
                  <a:schemeClr val="bg1"/>
                </a:solidFill>
              </a:rPr>
              <a:t>the telephone is: 123456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" y="301869"/>
            <a:ext cx="2423227" cy="2862322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string.h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#include&lt;</a:t>
            </a:r>
            <a:r>
              <a:rPr lang="en-US" altLang="zh-CN" dirty="0" err="1"/>
              <a:t>stdlib.h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telephone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    char name[10];</a:t>
            </a:r>
            <a:endParaRPr lang="zh-CN" altLang="zh-CN" dirty="0"/>
          </a:p>
          <a:p>
            <a:r>
              <a:rPr lang="en-US" altLang="zh-CN" dirty="0"/>
              <a:t>    char </a:t>
            </a:r>
            <a:r>
              <a:rPr lang="en-US" altLang="zh-CN" dirty="0" err="1"/>
              <a:t>telno</a:t>
            </a:r>
            <a:r>
              <a:rPr lang="en-US" altLang="zh-CN" dirty="0"/>
              <a:t>[20];</a:t>
            </a:r>
            <a:endParaRPr lang="zh-CN" altLang="zh-CN" dirty="0"/>
          </a:p>
          <a:p>
            <a:r>
              <a:rPr lang="en-US" altLang="zh-CN" dirty="0"/>
              <a:t>};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743200" y="304800"/>
            <a:ext cx="6248400" cy="5632311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search(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telephone b[],char *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n);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n=100;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telephone list[n]; //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定义结构体数组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char who[20];//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被查人的姓名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 for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=0;i&lt;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("Please input name: ");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gets(list[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].name);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       if 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].name,"#")==0)   break;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("Please input telephone: ");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gets(list[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telno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("Please input you want to find name: ");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gets(who);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search(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list,who,n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return 0;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72000" y="3429000"/>
            <a:ext cx="12954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62400" y="3070738"/>
            <a:ext cx="12954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962400" y="3886200"/>
            <a:ext cx="12954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43000" y="1676400"/>
            <a:ext cx="6858000" cy="3139321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search(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telephone b[], char *x,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n)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=0;i&lt;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strcmp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x,b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].name)==0)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{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("the telephone is: %s\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n",b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].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telno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24300" y="2438340"/>
            <a:ext cx="12954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638800" y="3657600"/>
            <a:ext cx="10668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82217" y="1417638"/>
            <a:ext cx="8779565" cy="341632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定义结构体表示一个人的信息，包括学号、姓名、数学成绩、语文成绩、外语成绩、总成绩。编写程序，输入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个人的基本信息（不含总成绩），计算每个人的总成绩，按总成绩从高到低排序，再输出。</a:t>
            </a:r>
            <a:br>
              <a:rPr lang="zh-CN" altLang="en-US" sz="2400" b="1" dirty="0"/>
            </a:br>
            <a:r>
              <a:rPr lang="zh-CN" altLang="en-US" sz="2400" b="1" dirty="0"/>
              <a:t>输入：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行，每行是一个人的信息。成绩的数据类型均用</a:t>
            </a:r>
            <a:r>
              <a:rPr lang="en-US" altLang="zh-CN" sz="2400" b="1" dirty="0" err="1"/>
              <a:t>int</a:t>
            </a:r>
            <a:r>
              <a:rPr lang="zh-CN" altLang="en-US" sz="2400" b="1" dirty="0"/>
              <a:t>。</a:t>
            </a:r>
            <a:br>
              <a:rPr lang="zh-CN" altLang="en-US" sz="2400" b="1" dirty="0"/>
            </a:br>
            <a:r>
              <a:rPr lang="zh-CN" altLang="en-US" sz="2400" b="1" dirty="0"/>
              <a:t>输出：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行，排序后的结果，含总成绩，一行中的数据间以一个空格隔开，末尾无空格。</a:t>
            </a:r>
            <a:br>
              <a:rPr lang="zh-CN" altLang="en-US" sz="2400" b="1" dirty="0"/>
            </a:br>
            <a:br>
              <a:rPr lang="zh-CN" altLang="en-US" sz="2400" b="1" dirty="0"/>
            </a:br>
            <a:endParaRPr lang="zh-CN" altLang="en-US"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6732" y="90100"/>
            <a:ext cx="2667000" cy="3139321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#include&lt;stdio.h&gt;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 student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No;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name[10];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Math;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Chin;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Engl;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total;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00400" y="90100"/>
            <a:ext cx="5791200" cy="618630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input(struct student score[]);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display(struct student score[]);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 student score[4],*p=score;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struct student temp;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i,j,max;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input(p);</a:t>
            </a:r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(int i=0; i&lt;4;i++)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max=i;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(int j=i+1;j&lt;4;j++)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 (score[max].total&lt;score[j].total)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max=j;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if(max!=i)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temp=score[i];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score[i]=score[max];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score[max]=temp;}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display(p);</a:t>
            </a:r>
            <a:endParaRPr lang="zh-CN" altLang="en-US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return 0;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48400" y="1219200"/>
            <a:ext cx="12954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114800" y="2865202"/>
            <a:ext cx="12954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105400" y="3657600"/>
            <a:ext cx="12954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43400" y="4266005"/>
            <a:ext cx="16764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343400" y="45662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43400" y="4871097"/>
            <a:ext cx="22098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114800" y="5334000"/>
            <a:ext cx="1524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4392176"/>
            <a:ext cx="2667000" cy="2323916"/>
          </a:xfrm>
        </p:spPr>
      </p:pic>
      <p:sp>
        <p:nvSpPr>
          <p:cNvPr id="5" name="矩形 4"/>
          <p:cNvSpPr/>
          <p:nvPr/>
        </p:nvSpPr>
        <p:spPr>
          <a:xfrm>
            <a:off x="229442" y="228600"/>
            <a:ext cx="8686800" cy="203132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input(struct student score[]){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(int i=0;i&lt;4;i++){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scanf("%d%s%d%d%d",&amp;score[i].No, &amp;score[i].name, &amp;score[i].Math, &amp;score[i].Chin, &amp;score[i].Engl);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score[i].total=score[i].Math+score[i].Chin+score[i].Engl;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9442" y="2360851"/>
            <a:ext cx="8686800" cy="2031325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display(struct student score[])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{puts("\n");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(int i=0;i&lt;4;i++)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printf("%03d %s %d %d %d %d\n",score[i].No, score[i].name, score[i].Math, score[i].Chin, score[i].Engl, score[i].total);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24000" y="238539"/>
            <a:ext cx="22860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124200" y="846138"/>
            <a:ext cx="11430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19600" y="811006"/>
            <a:ext cx="16764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218583" y="811006"/>
            <a:ext cx="16764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44323" y="1091862"/>
            <a:ext cx="16764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77887" y="1091862"/>
            <a:ext cx="1676400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72904" y="1371093"/>
            <a:ext cx="6051695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31365" y="3478780"/>
            <a:ext cx="4801442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44323" y="3783078"/>
            <a:ext cx="4801442" cy="304800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 descr="信纸"/>
          <p:cNvSpPr>
            <a:spLocks noChangeArrowheads="1"/>
          </p:cNvSpPr>
          <p:nvPr/>
        </p:nvSpPr>
        <p:spPr bwMode="auto">
          <a:xfrm>
            <a:off x="0" y="0"/>
            <a:ext cx="2687638" cy="6477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just">
              <a:buFontTx/>
              <a:buNone/>
            </a:pPr>
            <a:r>
              <a:rPr lang="zh-CN" altLang="en-US" dirty="0">
                <a:solidFill>
                  <a:srgbClr val="FF33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结构体类型</a:t>
            </a:r>
            <a:endParaRPr lang="zh-CN" altLang="en-US" dirty="0">
              <a:solidFill>
                <a:srgbClr val="FF33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457200" y="838200"/>
            <a:ext cx="8150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ea typeface="微软雅黑" panose="020B0503020204020204" pitchFamily="34" charset="-122"/>
              </a:rPr>
              <a:t>将</a:t>
            </a:r>
            <a:r>
              <a:rPr lang="zh-CN" altLang="en-US" sz="2400" dirty="0">
                <a:solidFill>
                  <a:srgbClr val="FF0000"/>
                </a:solidFill>
                <a:ea typeface="微软雅黑" panose="020B0503020204020204" pitchFamily="34" charset="-122"/>
              </a:rPr>
              <a:t>不同的数据类型</a:t>
            </a:r>
            <a:r>
              <a:rPr lang="zh-CN" altLang="en-US" sz="2400" dirty="0">
                <a:ea typeface="微软雅黑" panose="020B0503020204020204" pitchFamily="34" charset="-122"/>
              </a:rPr>
              <a:t>组合成一个整体，加强数据项之间的联系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314575" y="1646238"/>
            <a:ext cx="3324225" cy="5191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结构体类型的定义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362200" y="2484438"/>
            <a:ext cx="3200400" cy="5191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结构体变量的定义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393950" y="3246438"/>
            <a:ext cx="3244850" cy="5191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结构体变量的引用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2438400" y="4008438"/>
            <a:ext cx="3041650" cy="519112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结构体变量的赋值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455862" y="4783169"/>
            <a:ext cx="3070071" cy="52322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结构体数组的定义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2405452" y="5562008"/>
            <a:ext cx="3416320" cy="52322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结构体数组的初始化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/>
      <p:bldP spid="30725" grpId="0"/>
      <p:bldP spid="30726" grpId="0" animBg="1"/>
      <p:bldP spid="30727" grpId="0" animBg="1"/>
      <p:bldP spid="30728" grpId="0" animBg="1"/>
      <p:bldP spid="30729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第七章 结构体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第三讲 链表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 descr="信纸"/>
          <p:cNvSpPr>
            <a:spLocks noChangeArrowheads="1"/>
          </p:cNvSpPr>
          <p:nvPr/>
        </p:nvSpPr>
        <p:spPr bwMode="auto">
          <a:xfrm>
            <a:off x="0" y="0"/>
            <a:ext cx="1447800" cy="579438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kumimoji="1" lang="zh-CN" altLang="en-US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链表</a:t>
            </a:r>
            <a:endParaRPr kumimoji="1" lang="zh-CN" altLang="en-US" sz="32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1714500" y="-4336"/>
            <a:ext cx="7429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None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数据元素在内存中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不需要连续存放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而是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通过指针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将各数据单元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链接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起来的数据结构。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226" name="AutoShape 10"/>
          <p:cNvSpPr/>
          <p:nvPr/>
        </p:nvSpPr>
        <p:spPr bwMode="auto">
          <a:xfrm>
            <a:off x="5638800" y="1981200"/>
            <a:ext cx="1074738" cy="401638"/>
          </a:xfrm>
          <a:prstGeom prst="borderCallout2">
            <a:avLst>
              <a:gd name="adj1" fmla="val 28458"/>
              <a:gd name="adj2" fmla="val -7088"/>
              <a:gd name="adj3" fmla="val 28458"/>
              <a:gd name="adj4" fmla="val -63662"/>
              <a:gd name="adj5" fmla="val 270750"/>
              <a:gd name="adj6" fmla="val -122454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F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结点</a:t>
            </a:r>
            <a:endParaRPr kumimoji="1"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227" name="AutoShape 11"/>
          <p:cNvSpPr>
            <a:spLocks noChangeArrowheads="1"/>
          </p:cNvSpPr>
          <p:nvPr/>
        </p:nvSpPr>
        <p:spPr bwMode="auto">
          <a:xfrm>
            <a:off x="5711825" y="4318000"/>
            <a:ext cx="1800225" cy="458788"/>
          </a:xfrm>
          <a:prstGeom prst="wedgeRoundRectCallout">
            <a:avLst>
              <a:gd name="adj1" fmla="val -77162"/>
              <a:gd name="adj2" fmla="val -164185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实际数据链表</a:t>
            </a:r>
            <a:endParaRPr kumimoji="1"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228" name="AutoShape 12"/>
          <p:cNvSpPr>
            <a:spLocks noChangeArrowheads="1"/>
          </p:cNvSpPr>
          <p:nvPr/>
        </p:nvSpPr>
        <p:spPr bwMode="auto">
          <a:xfrm>
            <a:off x="511175" y="4327525"/>
            <a:ext cx="1223963" cy="431800"/>
          </a:xfrm>
          <a:prstGeom prst="wedgeRoundRectCallout">
            <a:avLst>
              <a:gd name="adj1" fmla="val 59597"/>
              <a:gd name="adj2" fmla="val -86398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头</a:t>
            </a:r>
            <a:r>
              <a:rPr kumimoji="1"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</a:t>
            </a:r>
            <a:r>
              <a:rPr kumimoji="1" lang="zh-CN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点</a:t>
            </a:r>
            <a:endParaRPr kumimoji="1" lang="zh-CN" altLang="en-US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9229" name="Group 13"/>
          <p:cNvGrpSpPr/>
          <p:nvPr/>
        </p:nvGrpSpPr>
        <p:grpSpPr bwMode="auto">
          <a:xfrm>
            <a:off x="569913" y="2663825"/>
            <a:ext cx="7013575" cy="1550988"/>
            <a:chOff x="503" y="2953"/>
            <a:chExt cx="4418" cy="977"/>
          </a:xfrm>
        </p:grpSpPr>
        <p:grpSp>
          <p:nvGrpSpPr>
            <p:cNvPr id="6157" name="Group 14"/>
            <p:cNvGrpSpPr/>
            <p:nvPr/>
          </p:nvGrpSpPr>
          <p:grpSpPr bwMode="auto">
            <a:xfrm>
              <a:off x="1120" y="3157"/>
              <a:ext cx="455" cy="635"/>
              <a:chOff x="1111" y="3067"/>
              <a:chExt cx="455" cy="635"/>
            </a:xfrm>
          </p:grpSpPr>
          <p:sp>
            <p:nvSpPr>
              <p:cNvPr id="6186" name="Rectangle 15"/>
              <p:cNvSpPr>
                <a:spLocks noChangeArrowheads="1"/>
              </p:cNvSpPr>
              <p:nvPr/>
            </p:nvSpPr>
            <p:spPr bwMode="auto">
              <a:xfrm>
                <a:off x="1111" y="306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6187" name="Rectangle 16"/>
              <p:cNvSpPr>
                <a:spLocks noChangeArrowheads="1"/>
              </p:cNvSpPr>
              <p:nvPr/>
            </p:nvSpPr>
            <p:spPr bwMode="auto">
              <a:xfrm>
                <a:off x="1112" y="324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158" name="Group 17"/>
            <p:cNvGrpSpPr/>
            <p:nvPr/>
          </p:nvGrpSpPr>
          <p:grpSpPr bwMode="auto">
            <a:xfrm>
              <a:off x="503" y="2953"/>
              <a:ext cx="4418" cy="977"/>
              <a:chOff x="503" y="2953"/>
              <a:chExt cx="4418" cy="977"/>
            </a:xfrm>
          </p:grpSpPr>
          <p:grpSp>
            <p:nvGrpSpPr>
              <p:cNvPr id="6159" name="Group 18"/>
              <p:cNvGrpSpPr/>
              <p:nvPr/>
            </p:nvGrpSpPr>
            <p:grpSpPr bwMode="auto">
              <a:xfrm>
                <a:off x="503" y="2953"/>
                <a:ext cx="4418" cy="977"/>
                <a:chOff x="503" y="2953"/>
                <a:chExt cx="4418" cy="977"/>
              </a:xfrm>
            </p:grpSpPr>
            <p:grpSp>
              <p:nvGrpSpPr>
                <p:cNvPr id="6164" name="Group 19"/>
                <p:cNvGrpSpPr/>
                <p:nvPr/>
              </p:nvGrpSpPr>
              <p:grpSpPr bwMode="auto">
                <a:xfrm>
                  <a:off x="503" y="3022"/>
                  <a:ext cx="4418" cy="908"/>
                  <a:chOff x="503" y="3022"/>
                  <a:chExt cx="4418" cy="908"/>
                </a:xfrm>
              </p:grpSpPr>
              <p:grpSp>
                <p:nvGrpSpPr>
                  <p:cNvPr id="6166" name="Group 20"/>
                  <p:cNvGrpSpPr/>
                  <p:nvPr/>
                </p:nvGrpSpPr>
                <p:grpSpPr bwMode="auto">
                  <a:xfrm>
                    <a:off x="1940" y="3158"/>
                    <a:ext cx="455" cy="635"/>
                    <a:chOff x="1111" y="3067"/>
                    <a:chExt cx="455" cy="635"/>
                  </a:xfrm>
                </p:grpSpPr>
                <p:sp>
                  <p:nvSpPr>
                    <p:cNvPr id="6184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1" y="3067"/>
                      <a:ext cx="454" cy="182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C0C0C0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19050">
                      <a:solidFill>
                        <a:srgbClr val="FF00FF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185" name="Rectangl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2" y="3248"/>
                      <a:ext cx="454" cy="454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19050">
                      <a:solidFill>
                        <a:srgbClr val="FF00FF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6167" name="Group 23"/>
                  <p:cNvGrpSpPr/>
                  <p:nvPr/>
                </p:nvGrpSpPr>
                <p:grpSpPr bwMode="auto">
                  <a:xfrm>
                    <a:off x="2724" y="3159"/>
                    <a:ext cx="455" cy="635"/>
                    <a:chOff x="1111" y="3067"/>
                    <a:chExt cx="455" cy="635"/>
                  </a:xfrm>
                </p:grpSpPr>
                <p:sp>
                  <p:nvSpPr>
                    <p:cNvPr id="6182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1" y="3067"/>
                      <a:ext cx="454" cy="182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C0C0C0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19050">
                      <a:solidFill>
                        <a:srgbClr val="FF00FF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183" name="Rectangle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2" y="3248"/>
                      <a:ext cx="454" cy="454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19050">
                      <a:solidFill>
                        <a:srgbClr val="FF00FF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</p:grpSp>
              <p:grpSp>
                <p:nvGrpSpPr>
                  <p:cNvPr id="6168" name="Group 26"/>
                  <p:cNvGrpSpPr/>
                  <p:nvPr/>
                </p:nvGrpSpPr>
                <p:grpSpPr bwMode="auto">
                  <a:xfrm>
                    <a:off x="4336" y="3160"/>
                    <a:ext cx="455" cy="635"/>
                    <a:chOff x="1111" y="3067"/>
                    <a:chExt cx="455" cy="635"/>
                  </a:xfrm>
                </p:grpSpPr>
                <p:sp>
                  <p:nvSpPr>
                    <p:cNvPr id="6180" name="Rectangle 2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1" y="3067"/>
                      <a:ext cx="454" cy="182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C0C0C0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19050">
                      <a:solidFill>
                        <a:srgbClr val="FF00FF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6181" name="Rectangle 2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112" y="3248"/>
                      <a:ext cx="454" cy="454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 w="19050">
                      <a:solidFill>
                        <a:srgbClr val="FF00FF"/>
                      </a:solidFill>
                      <a:miter lim="800000"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har char="–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zh-CN" altLang="en-US" sz="1800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6169" name="Rectangle 29"/>
                  <p:cNvSpPr>
                    <a:spLocks noChangeArrowheads="1"/>
                  </p:cNvSpPr>
                  <p:nvPr/>
                </p:nvSpPr>
                <p:spPr bwMode="auto">
                  <a:xfrm>
                    <a:off x="1020" y="3022"/>
                    <a:ext cx="681" cy="907"/>
                  </a:xfrm>
                  <a:prstGeom prst="rect">
                    <a:avLst/>
                  </a:prstGeom>
                  <a:noFill/>
                  <a:ln w="19050" cap="rnd">
                    <a:solidFill>
                      <a:srgbClr val="0000FF"/>
                    </a:solidFill>
                    <a:prstDash val="sysDot"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</a:pPr>
                    <a:endParaRPr lang="zh-CN" altLang="en-US" sz="1800" b="1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70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840" y="3023"/>
                    <a:ext cx="3081" cy="907"/>
                  </a:xfrm>
                  <a:prstGeom prst="rect">
                    <a:avLst/>
                  </a:prstGeom>
                  <a:noFill/>
                  <a:ln w="19050" cap="rnd">
                    <a:solidFill>
                      <a:srgbClr val="0000FF"/>
                    </a:solidFill>
                    <a:prstDash val="sysDot"/>
                    <a:miter lim="800000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楷体_GB2312" panose="0201060903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FontTx/>
                      <a:buNone/>
                    </a:pPr>
                    <a:endParaRPr lang="zh-CN" altLang="en-US" sz="1800" b="1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71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1429" y="3249"/>
                    <a:ext cx="49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tailEnd type="stealth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b="1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72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213" y="3250"/>
                    <a:ext cx="49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tailEnd type="stealth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b="1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73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2961" y="3251"/>
                    <a:ext cx="49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tailEnd type="stealth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b="1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17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3835" y="3252"/>
                    <a:ext cx="49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tailEnd type="stealth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b="1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251" name="Text Box 3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97" y="3059"/>
                    <a:ext cx="31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pPr fontAlgn="base">
                      <a:spcBef>
                        <a:spcPct val="50000"/>
                      </a:spcBef>
                      <a:spcAft>
                        <a:spcPct val="0"/>
                      </a:spcAft>
                      <a:defRPr/>
                    </a:pPr>
                    <a:r>
                      <a:rPr kumimoji="1" lang="en-US" altLang="zh-CN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…</a:t>
                    </a:r>
                    <a:endParaRPr kumimoji="1" lang="en-US" altLang="zh-CN" sz="2400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6176" name="Group 36"/>
                  <p:cNvGrpSpPr/>
                  <p:nvPr/>
                </p:nvGrpSpPr>
                <p:grpSpPr bwMode="auto">
                  <a:xfrm>
                    <a:off x="503" y="3030"/>
                    <a:ext cx="608" cy="250"/>
                    <a:chOff x="503" y="3030"/>
                    <a:chExt cx="608" cy="250"/>
                  </a:xfrm>
                </p:grpSpPr>
                <p:sp>
                  <p:nvSpPr>
                    <p:cNvPr id="6178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93" y="3248"/>
                      <a:ext cx="318" cy="0"/>
                    </a:xfrm>
                    <a:prstGeom prst="line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  <a:round/>
                      <a:tailEnd type="stealth"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zh-CN" altLang="en-US" b="1">
                        <a:solidFill>
                          <a:srgbClr val="000000"/>
                        </a:solidFill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9254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03" y="3030"/>
                      <a:ext cx="499" cy="25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pPr fontAlgn="base">
                        <a:spcBef>
                          <a:spcPct val="50000"/>
                        </a:spcBef>
                        <a:spcAft>
                          <a:spcPct val="0"/>
                        </a:spcAft>
                        <a:defRPr/>
                      </a:pPr>
                      <a:r>
                        <a:rPr kumimoji="1" lang="en-US" altLang="zh-CN" sz="2000" b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head</a:t>
                      </a:r>
                      <a:endParaRPr kumimoji="1" lang="en-US" altLang="zh-CN" sz="20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</p:grpSp>
              <p:sp>
                <p:nvSpPr>
                  <p:cNvPr id="617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3836" y="3181"/>
                    <a:ext cx="49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round/>
                    <a:tailEnd type="stealth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</a:pPr>
                    <a:endParaRPr lang="zh-CN" altLang="en-US" b="1">
                      <a:solidFill>
                        <a:srgbClr val="000000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9256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3787" y="2953"/>
                  <a:ext cx="4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tail</a:t>
                  </a:r>
                  <a:endPara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9257" name="Text Box 41"/>
              <p:cNvSpPr txBox="1">
                <a:spLocks noChangeArrowheads="1"/>
              </p:cNvSpPr>
              <p:nvPr/>
            </p:nvSpPr>
            <p:spPr bwMode="auto">
              <a:xfrm>
                <a:off x="1919" y="3431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zh-CN" altLang="en-US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数据</a:t>
                </a:r>
                <a:r>
                  <a:rPr kumimoji="1"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endParaRPr kumimoji="1"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58" name="Text Box 42"/>
              <p:cNvSpPr txBox="1">
                <a:spLocks noChangeArrowheads="1"/>
              </p:cNvSpPr>
              <p:nvPr/>
            </p:nvSpPr>
            <p:spPr bwMode="auto">
              <a:xfrm>
                <a:off x="2712" y="3441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zh-CN" altLang="en-US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数据</a:t>
                </a:r>
                <a:r>
                  <a:rPr kumimoji="1"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  <a:endParaRPr kumimoji="1"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59" name="Text Box 43"/>
              <p:cNvSpPr txBox="1">
                <a:spLocks noChangeArrowheads="1"/>
              </p:cNvSpPr>
              <p:nvPr/>
            </p:nvSpPr>
            <p:spPr bwMode="auto">
              <a:xfrm>
                <a:off x="4306" y="3424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zh-CN" altLang="en-US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数据</a:t>
                </a:r>
                <a:r>
                  <a:rPr kumimoji="1" lang="en-US" altLang="zh-CN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n</a:t>
                </a:r>
                <a:endParaRPr kumimoji="1" lang="en-US" altLang="zh-CN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9260" name="Text Box 44"/>
              <p:cNvSpPr txBox="1">
                <a:spLocks noChangeArrowheads="1"/>
              </p:cNvSpPr>
              <p:nvPr/>
            </p:nvSpPr>
            <p:spPr bwMode="auto">
              <a:xfrm>
                <a:off x="4451" y="3128"/>
                <a:ext cx="21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400" b="1" dirty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^</a:t>
                </a:r>
                <a:endParaRPr kumimoji="1"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9261" name="AutoShape 45"/>
          <p:cNvSpPr/>
          <p:nvPr/>
        </p:nvSpPr>
        <p:spPr bwMode="auto">
          <a:xfrm>
            <a:off x="7512050" y="1981200"/>
            <a:ext cx="1079500" cy="647700"/>
          </a:xfrm>
          <a:prstGeom prst="borderCallout2">
            <a:avLst>
              <a:gd name="adj1" fmla="val 17648"/>
              <a:gd name="adj2" fmla="val -7060"/>
              <a:gd name="adj3" fmla="val 17648"/>
              <a:gd name="adj4" fmla="val -23088"/>
              <a:gd name="adj5" fmla="val 180639"/>
              <a:gd name="adj6" fmla="val -39704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F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表示</a:t>
            </a:r>
            <a:r>
              <a:rPr kumimoji="1"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NULL</a:t>
            </a:r>
            <a:endParaRPr kumimoji="1"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262" name="AutoShape 46"/>
          <p:cNvSpPr/>
          <p:nvPr/>
        </p:nvSpPr>
        <p:spPr bwMode="auto">
          <a:xfrm>
            <a:off x="3348038" y="4313238"/>
            <a:ext cx="1074737" cy="401637"/>
          </a:xfrm>
          <a:prstGeom prst="borderCallout2">
            <a:avLst>
              <a:gd name="adj1" fmla="val 28458"/>
              <a:gd name="adj2" fmla="val -7088"/>
              <a:gd name="adj3" fmla="val 28458"/>
              <a:gd name="adj4" fmla="val -15657"/>
              <a:gd name="adj5" fmla="val -96046"/>
              <a:gd name="adj6" fmla="val -24667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F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数据域</a:t>
            </a:r>
            <a:endParaRPr kumimoji="1"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263" name="AutoShape 47"/>
          <p:cNvSpPr/>
          <p:nvPr/>
        </p:nvSpPr>
        <p:spPr bwMode="auto">
          <a:xfrm>
            <a:off x="3767138" y="1981200"/>
            <a:ext cx="1074737" cy="401638"/>
          </a:xfrm>
          <a:prstGeom prst="borderCallout2">
            <a:avLst>
              <a:gd name="adj1" fmla="val 28458"/>
              <a:gd name="adj2" fmla="val -7088"/>
              <a:gd name="adj3" fmla="val 28458"/>
              <a:gd name="adj4" fmla="val -34417"/>
              <a:gd name="adj5" fmla="val 298023"/>
              <a:gd name="adj6" fmla="val -62778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rgbClr val="FF00FF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指针域</a:t>
            </a:r>
            <a:endParaRPr kumimoji="1"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4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nimBg="1"/>
      <p:bldP spid="9223" grpId="0"/>
      <p:bldP spid="9226" grpId="0" animBg="1"/>
      <p:bldP spid="9227" grpId="0" animBg="1"/>
      <p:bldP spid="9228" grpId="0" animBg="1"/>
      <p:bldP spid="9261" grpId="0" animBg="1"/>
      <p:bldP spid="9262" grpId="0" animBg="1"/>
      <p:bldP spid="92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568325" y="152400"/>
            <a:ext cx="7920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链表中的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结点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可以用一个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结构体类型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来定义，其形式为：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1817688" y="938213"/>
            <a:ext cx="5040312" cy="172878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结点结构体类型名</a:t>
            </a:r>
            <a:endParaRPr kumimoji="1" lang="zh-CN" altLang="en-US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数据成员定义；</a:t>
            </a:r>
            <a:endParaRPr kumimoji="1"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结点结构体类型名 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*指针变量名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292" name="Rectangle 4" descr="信纸"/>
          <p:cNvSpPr>
            <a:spLocks noChangeArrowheads="1"/>
          </p:cNvSpPr>
          <p:nvPr/>
        </p:nvSpPr>
        <p:spPr bwMode="auto">
          <a:xfrm>
            <a:off x="1835150" y="2997200"/>
            <a:ext cx="5113338" cy="26860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例：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Grade_Info</a:t>
            </a:r>
            <a:endParaRPr kumimoji="1" lang="en-US" altLang="zh-CN" sz="24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int  score; 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 Grade_Info  *next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typedef  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 Grade_Info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NODE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  <p:bldP spid="12291" grpId="0" animBg="1"/>
      <p:bldP spid="1229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1066800" y="1524000"/>
            <a:ext cx="661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基本操作有：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创建、插入、删除、输出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和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销毁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57200" y="-4336"/>
            <a:ext cx="82089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】 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建立一个学生成绩的链表，然后对其进行插入、删除、显示，最后销毁该链表。</a:t>
            </a:r>
            <a:endParaRPr kumimoji="1" lang="zh-CN" altLang="en-US" sz="24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4" name="Text Box 12"/>
          <p:cNvSpPr txBox="1">
            <a:spLocks noChangeArrowheads="1"/>
          </p:cNvSpPr>
          <p:nvPr/>
        </p:nvSpPr>
        <p:spPr bwMode="auto">
          <a:xfrm>
            <a:off x="974725" y="27654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zh-CN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4349" name="Rectangle 13" descr="信纸"/>
          <p:cNvSpPr>
            <a:spLocks noChangeArrowheads="1"/>
          </p:cNvSpPr>
          <p:nvPr/>
        </p:nvSpPr>
        <p:spPr bwMode="auto">
          <a:xfrm>
            <a:off x="2057400" y="2667000"/>
            <a:ext cx="5113338" cy="23209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Grade_Info</a:t>
            </a:r>
            <a:endParaRPr kumimoji="1" lang="en-US" altLang="zh-CN" sz="24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int  score;   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 Grade_Info  *next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typedef  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 Grade_Info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NODE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6" grpId="0"/>
      <p:bldP spid="143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609600" y="990600"/>
            <a:ext cx="31511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链表的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创建</a:t>
            </a: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操作</a:t>
            </a:r>
            <a:endParaRPr kumimoji="1" lang="zh-CN" altLang="en-US" sz="24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381000" y="1824464"/>
            <a:ext cx="82962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含义：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往空链表中依次插入若干结点，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并保持结点之间的前驱和后继关系。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04800" y="2647940"/>
            <a:ext cx="877411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、创建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头结点：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尾指针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都指向该结点；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设置该结点的指针域为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（链尾标志）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、为实际数据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创建一个结点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，并连入链表：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用指针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pnew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指向它，并将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实际数据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放在该结点的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数据域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       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指针域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置为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将该结点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尾部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（即</a:t>
            </a:r>
            <a:r>
              <a:rPr kumimoji="1"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所指向结点的后面）；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使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tail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指向新的尾部结点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（即</a:t>
            </a:r>
            <a:r>
              <a:rPr kumimoji="1" lang="en-US" altLang="zh-CN" sz="24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pnew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所指向的结点）。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9943" name="Rectangle 7" descr="再生纸"/>
          <p:cNvSpPr>
            <a:spLocks noChangeArrowheads="1"/>
          </p:cNvSpPr>
          <p:nvPr/>
        </p:nvSpPr>
        <p:spPr bwMode="auto">
          <a:xfrm>
            <a:off x="0" y="0"/>
            <a:ext cx="3048000" cy="4572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、链表的基本操作</a:t>
            </a:r>
            <a:endParaRPr kumimoji="1" lang="zh-CN" altLang="en-US" sz="24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399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  <p:bldP spid="39941" grpId="0"/>
      <p:bldP spid="39942" grpId="0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39738" y="88900"/>
            <a:ext cx="699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 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链表创建操作函数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Create_LinkList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的实现。</a:t>
            </a:r>
            <a:endParaRPr kumimoji="1" lang="zh-CN" altLang="en-US" sz="2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6387" name="Group 3"/>
          <p:cNvGrpSpPr/>
          <p:nvPr/>
        </p:nvGrpSpPr>
        <p:grpSpPr bwMode="auto">
          <a:xfrm>
            <a:off x="2063750" y="5354638"/>
            <a:ext cx="722313" cy="1008062"/>
            <a:chOff x="1120" y="3157"/>
            <a:chExt cx="455" cy="635"/>
          </a:xfrm>
        </p:grpSpPr>
        <p:sp>
          <p:nvSpPr>
            <p:cNvPr id="13324" name="Rectangle 4"/>
            <p:cNvSpPr>
              <a:spLocks noChangeArrowheads="1"/>
            </p:cNvSpPr>
            <p:nvPr/>
          </p:nvSpPr>
          <p:spPr bwMode="auto">
            <a:xfrm>
              <a:off x="1120" y="3157"/>
              <a:ext cx="454" cy="182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25" name="Rectangle 5"/>
            <p:cNvSpPr>
              <a:spLocks noChangeArrowheads="1"/>
            </p:cNvSpPr>
            <p:nvPr/>
          </p:nvSpPr>
          <p:spPr bwMode="auto">
            <a:xfrm>
              <a:off x="1121" y="3338"/>
              <a:ext cx="454" cy="454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6390" name="Group 6"/>
          <p:cNvGrpSpPr/>
          <p:nvPr/>
        </p:nvGrpSpPr>
        <p:grpSpPr bwMode="auto">
          <a:xfrm>
            <a:off x="1084263" y="5151438"/>
            <a:ext cx="965200" cy="396875"/>
            <a:chOff x="503" y="3030"/>
            <a:chExt cx="608" cy="250"/>
          </a:xfrm>
        </p:grpSpPr>
        <p:sp>
          <p:nvSpPr>
            <p:cNvPr id="13322" name="Line 7"/>
            <p:cNvSpPr>
              <a:spLocks noChangeShapeType="1"/>
            </p:cNvSpPr>
            <p:nvPr/>
          </p:nvSpPr>
          <p:spPr bwMode="auto">
            <a:xfrm>
              <a:off x="793" y="3248"/>
              <a:ext cx="3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503" y="3030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head</a:t>
              </a:r>
              <a:endPara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93" name="Text Box 9"/>
          <p:cNvSpPr txBox="1">
            <a:spLocks noChangeArrowheads="1"/>
          </p:cNvSpPr>
          <p:nvPr/>
        </p:nvSpPr>
        <p:spPr bwMode="auto">
          <a:xfrm>
            <a:off x="2193925" y="5327650"/>
            <a:ext cx="4318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6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endParaRPr kumimoji="1" lang="en-US" altLang="zh-CN" sz="16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394" name="Group 10"/>
          <p:cNvGrpSpPr/>
          <p:nvPr/>
        </p:nvGrpSpPr>
        <p:grpSpPr bwMode="auto">
          <a:xfrm>
            <a:off x="1290638" y="4667250"/>
            <a:ext cx="779462" cy="661988"/>
            <a:chOff x="1119" y="2922"/>
            <a:chExt cx="491" cy="417"/>
          </a:xfrm>
        </p:grpSpPr>
        <p:sp>
          <p:nvSpPr>
            <p:cNvPr id="13320" name="Line 11"/>
            <p:cNvSpPr>
              <a:spLocks noChangeShapeType="1"/>
            </p:cNvSpPr>
            <p:nvPr/>
          </p:nvSpPr>
          <p:spPr bwMode="auto">
            <a:xfrm>
              <a:off x="1429" y="3113"/>
              <a:ext cx="181" cy="22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6396" name="Text Box 12"/>
            <p:cNvSpPr txBox="1">
              <a:spLocks noChangeArrowheads="1"/>
            </p:cNvSpPr>
            <p:nvPr/>
          </p:nvSpPr>
          <p:spPr bwMode="auto">
            <a:xfrm>
              <a:off x="1119" y="2922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tail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397" name="Rectangle 13" descr="信纸"/>
          <p:cNvSpPr>
            <a:spLocks noChangeArrowheads="1"/>
          </p:cNvSpPr>
          <p:nvPr/>
        </p:nvSpPr>
        <p:spPr bwMode="auto">
          <a:xfrm>
            <a:off x="684213" y="692150"/>
            <a:ext cx="6607175" cy="37877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NODE *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Create_LinkList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 ) 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NODE *head, *tail, *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scor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head = (NODE *)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malloc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sizeof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(NODE));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if (head == NULL)   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("no enough memory!\n");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return (NULL);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} 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head-&gt;next = NULL;    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tail = head;                    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3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3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3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3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3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3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63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6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信纸"/>
          <p:cNvSpPr>
            <a:spLocks noChangeArrowheads="1"/>
          </p:cNvSpPr>
          <p:nvPr/>
        </p:nvSpPr>
        <p:spPr bwMode="auto">
          <a:xfrm>
            <a:off x="6011863" y="592138"/>
            <a:ext cx="2862262" cy="22637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pnew-&gt;score = score;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pnew-&gt;next = NULL;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tail-&gt;next = pnew;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99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tail = pnew; </a:t>
            </a:r>
            <a:endParaRPr kumimoji="1" lang="en-US" altLang="zh-CN" sz="2000" b="1">
              <a:solidFill>
                <a:srgbClr val="9966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return (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head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439738" y="88900"/>
            <a:ext cx="6694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 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链表创建操作函数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Create_LinkList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的实现</a:t>
            </a:r>
            <a:endParaRPr kumimoji="1" lang="zh-CN" altLang="en-US" sz="2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15364" name="Group 4"/>
          <p:cNvGrpSpPr/>
          <p:nvPr/>
        </p:nvGrpSpPr>
        <p:grpSpPr bwMode="auto">
          <a:xfrm>
            <a:off x="1349375" y="5354638"/>
            <a:ext cx="722313" cy="1008062"/>
            <a:chOff x="1120" y="3157"/>
            <a:chExt cx="455" cy="635"/>
          </a:xfrm>
        </p:grpSpPr>
        <p:sp>
          <p:nvSpPr>
            <p:cNvPr id="15460" name="Rectangle 5"/>
            <p:cNvSpPr>
              <a:spLocks noChangeArrowheads="1"/>
            </p:cNvSpPr>
            <p:nvPr/>
          </p:nvSpPr>
          <p:spPr bwMode="auto">
            <a:xfrm>
              <a:off x="1120" y="3157"/>
              <a:ext cx="454" cy="182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61" name="Rectangle 6"/>
            <p:cNvSpPr>
              <a:spLocks noChangeArrowheads="1"/>
            </p:cNvSpPr>
            <p:nvPr/>
          </p:nvSpPr>
          <p:spPr bwMode="auto">
            <a:xfrm>
              <a:off x="1121" y="3338"/>
              <a:ext cx="454" cy="454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5365" name="Group 7"/>
          <p:cNvGrpSpPr/>
          <p:nvPr/>
        </p:nvGrpSpPr>
        <p:grpSpPr bwMode="auto">
          <a:xfrm>
            <a:off x="369888" y="5194300"/>
            <a:ext cx="965200" cy="396875"/>
            <a:chOff x="503" y="3030"/>
            <a:chExt cx="608" cy="250"/>
          </a:xfrm>
        </p:grpSpPr>
        <p:sp>
          <p:nvSpPr>
            <p:cNvPr id="15458" name="Line 8"/>
            <p:cNvSpPr>
              <a:spLocks noChangeShapeType="1"/>
            </p:cNvSpPr>
            <p:nvPr/>
          </p:nvSpPr>
          <p:spPr bwMode="auto">
            <a:xfrm>
              <a:off x="793" y="3248"/>
              <a:ext cx="31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1" name="Text Box 9"/>
            <p:cNvSpPr txBox="1">
              <a:spLocks noChangeArrowheads="1"/>
            </p:cNvSpPr>
            <p:nvPr/>
          </p:nvSpPr>
          <p:spPr bwMode="auto">
            <a:xfrm>
              <a:off x="503" y="3030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head</a:t>
              </a:r>
              <a:endPara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479550" y="5327650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endParaRPr kumimoji="1" lang="en-US" altLang="zh-CN" sz="14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367" name="Group 11"/>
          <p:cNvGrpSpPr/>
          <p:nvPr/>
        </p:nvGrpSpPr>
        <p:grpSpPr bwMode="auto">
          <a:xfrm>
            <a:off x="676275" y="4640263"/>
            <a:ext cx="779463" cy="661987"/>
            <a:chOff x="1119" y="2922"/>
            <a:chExt cx="491" cy="417"/>
          </a:xfrm>
        </p:grpSpPr>
        <p:sp>
          <p:nvSpPr>
            <p:cNvPr id="15456" name="Line 12"/>
            <p:cNvSpPr>
              <a:spLocks noChangeShapeType="1"/>
            </p:cNvSpPr>
            <p:nvPr/>
          </p:nvSpPr>
          <p:spPr bwMode="auto">
            <a:xfrm>
              <a:off x="1429" y="3113"/>
              <a:ext cx="181" cy="22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45" name="Text Box 13"/>
            <p:cNvSpPr txBox="1">
              <a:spLocks noChangeArrowheads="1"/>
            </p:cNvSpPr>
            <p:nvPr/>
          </p:nvSpPr>
          <p:spPr bwMode="auto">
            <a:xfrm>
              <a:off x="1119" y="2922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tail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5886450" y="3040063"/>
            <a:ext cx="3143250" cy="42545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input the score of students: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5902325" y="3584575"/>
            <a:ext cx="722313" cy="42545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70↙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448" name="Group 16"/>
          <p:cNvGrpSpPr/>
          <p:nvPr/>
        </p:nvGrpSpPr>
        <p:grpSpPr bwMode="auto">
          <a:xfrm>
            <a:off x="2736850" y="5356225"/>
            <a:ext cx="722313" cy="1008063"/>
            <a:chOff x="1120" y="3157"/>
            <a:chExt cx="455" cy="635"/>
          </a:xfrm>
        </p:grpSpPr>
        <p:sp>
          <p:nvSpPr>
            <p:cNvPr id="15454" name="Rectangle 17"/>
            <p:cNvSpPr>
              <a:spLocks noChangeArrowheads="1"/>
            </p:cNvSpPr>
            <p:nvPr/>
          </p:nvSpPr>
          <p:spPr bwMode="auto">
            <a:xfrm>
              <a:off x="1120" y="3157"/>
              <a:ext cx="454" cy="182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55" name="Rectangle 18"/>
            <p:cNvSpPr>
              <a:spLocks noChangeArrowheads="1"/>
            </p:cNvSpPr>
            <p:nvPr/>
          </p:nvSpPr>
          <p:spPr bwMode="auto">
            <a:xfrm>
              <a:off x="1121" y="3338"/>
              <a:ext cx="454" cy="454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8451" name="Group 19"/>
          <p:cNvGrpSpPr/>
          <p:nvPr/>
        </p:nvGrpSpPr>
        <p:grpSpPr bwMode="auto">
          <a:xfrm>
            <a:off x="2187575" y="4683125"/>
            <a:ext cx="792163" cy="603250"/>
            <a:chOff x="1828" y="2950"/>
            <a:chExt cx="499" cy="380"/>
          </a:xfrm>
        </p:grpSpPr>
        <p:sp>
          <p:nvSpPr>
            <p:cNvPr id="15452" name="Line 20"/>
            <p:cNvSpPr>
              <a:spLocks noChangeShapeType="1"/>
            </p:cNvSpPr>
            <p:nvPr/>
          </p:nvSpPr>
          <p:spPr bwMode="auto">
            <a:xfrm>
              <a:off x="2081" y="3176"/>
              <a:ext cx="145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53" name="Text Box 21"/>
            <p:cNvSpPr txBox="1">
              <a:spLocks noChangeArrowheads="1"/>
            </p:cNvSpPr>
            <p:nvPr/>
          </p:nvSpPr>
          <p:spPr bwMode="auto">
            <a:xfrm>
              <a:off x="1828" y="2950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pnew</a:t>
              </a:r>
              <a:endPara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54" name="Text Box 22"/>
          <p:cNvSpPr txBox="1">
            <a:spLocks noChangeArrowheads="1"/>
          </p:cNvSpPr>
          <p:nvPr/>
        </p:nvSpPr>
        <p:spPr bwMode="auto">
          <a:xfrm>
            <a:off x="2835275" y="5776913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70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2895600" y="532923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endParaRPr kumimoji="1" lang="en-US" altLang="zh-CN" sz="14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56" name="Rectangle 24"/>
          <p:cNvSpPr>
            <a:spLocks noChangeArrowheads="1"/>
          </p:cNvSpPr>
          <p:nvPr/>
        </p:nvSpPr>
        <p:spPr bwMode="auto">
          <a:xfrm>
            <a:off x="1509713" y="5373688"/>
            <a:ext cx="360362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 flipV="1">
            <a:off x="1770063" y="5502275"/>
            <a:ext cx="965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458" name="Rectangle 26"/>
          <p:cNvSpPr>
            <a:spLocks noChangeArrowheads="1"/>
          </p:cNvSpPr>
          <p:nvPr/>
        </p:nvSpPr>
        <p:spPr bwMode="auto">
          <a:xfrm>
            <a:off x="674688" y="4738688"/>
            <a:ext cx="1079500" cy="57626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8459" name="Group 27"/>
          <p:cNvGrpSpPr/>
          <p:nvPr/>
        </p:nvGrpSpPr>
        <p:grpSpPr bwMode="auto">
          <a:xfrm>
            <a:off x="2128838" y="5589588"/>
            <a:ext cx="576262" cy="598487"/>
            <a:chOff x="1791" y="3521"/>
            <a:chExt cx="363" cy="377"/>
          </a:xfrm>
        </p:grpSpPr>
        <p:sp>
          <p:nvSpPr>
            <p:cNvPr id="15450" name="Line 28"/>
            <p:cNvSpPr>
              <a:spLocks noChangeShapeType="1"/>
            </p:cNvSpPr>
            <p:nvPr/>
          </p:nvSpPr>
          <p:spPr bwMode="auto">
            <a:xfrm flipV="1">
              <a:off x="1927" y="3521"/>
              <a:ext cx="227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61" name="Text Box 29"/>
            <p:cNvSpPr txBox="1">
              <a:spLocks noChangeArrowheads="1"/>
            </p:cNvSpPr>
            <p:nvPr/>
          </p:nvSpPr>
          <p:spPr bwMode="auto">
            <a:xfrm>
              <a:off x="1791" y="3648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tail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62" name="Rectangle 30"/>
          <p:cNvSpPr>
            <a:spLocks noChangeArrowheads="1"/>
          </p:cNvSpPr>
          <p:nvPr/>
        </p:nvSpPr>
        <p:spPr bwMode="auto">
          <a:xfrm>
            <a:off x="6804025" y="3586163"/>
            <a:ext cx="722313" cy="42545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65↙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463" name="Group 31"/>
          <p:cNvGrpSpPr/>
          <p:nvPr/>
        </p:nvGrpSpPr>
        <p:grpSpPr bwMode="auto">
          <a:xfrm>
            <a:off x="3981450" y="5357813"/>
            <a:ext cx="722313" cy="1008062"/>
            <a:chOff x="1120" y="3157"/>
            <a:chExt cx="455" cy="635"/>
          </a:xfrm>
        </p:grpSpPr>
        <p:sp>
          <p:nvSpPr>
            <p:cNvPr id="15448" name="Rectangle 32"/>
            <p:cNvSpPr>
              <a:spLocks noChangeArrowheads="1"/>
            </p:cNvSpPr>
            <p:nvPr/>
          </p:nvSpPr>
          <p:spPr bwMode="auto">
            <a:xfrm>
              <a:off x="1120" y="3157"/>
              <a:ext cx="454" cy="182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49" name="Rectangle 33"/>
            <p:cNvSpPr>
              <a:spLocks noChangeArrowheads="1"/>
            </p:cNvSpPr>
            <p:nvPr/>
          </p:nvSpPr>
          <p:spPr bwMode="auto">
            <a:xfrm>
              <a:off x="1121" y="3338"/>
              <a:ext cx="454" cy="454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8466" name="Group 34"/>
          <p:cNvGrpSpPr/>
          <p:nvPr/>
        </p:nvGrpSpPr>
        <p:grpSpPr bwMode="auto">
          <a:xfrm>
            <a:off x="3389313" y="4699000"/>
            <a:ext cx="792162" cy="603250"/>
            <a:chOff x="1828" y="2950"/>
            <a:chExt cx="499" cy="380"/>
          </a:xfrm>
        </p:grpSpPr>
        <p:sp>
          <p:nvSpPr>
            <p:cNvPr id="15446" name="Line 35"/>
            <p:cNvSpPr>
              <a:spLocks noChangeShapeType="1"/>
            </p:cNvSpPr>
            <p:nvPr/>
          </p:nvSpPr>
          <p:spPr bwMode="auto">
            <a:xfrm>
              <a:off x="2081" y="3176"/>
              <a:ext cx="145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68" name="Text Box 36"/>
            <p:cNvSpPr txBox="1">
              <a:spLocks noChangeArrowheads="1"/>
            </p:cNvSpPr>
            <p:nvPr/>
          </p:nvSpPr>
          <p:spPr bwMode="auto">
            <a:xfrm>
              <a:off x="1828" y="2950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pnew</a:t>
              </a:r>
              <a:endPara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69" name="Text Box 37"/>
          <p:cNvSpPr txBox="1">
            <a:spLocks noChangeArrowheads="1"/>
          </p:cNvSpPr>
          <p:nvPr/>
        </p:nvSpPr>
        <p:spPr bwMode="auto">
          <a:xfrm>
            <a:off x="4108450" y="5764213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65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70" name="Text Box 38"/>
          <p:cNvSpPr txBox="1">
            <a:spLocks noChangeArrowheads="1"/>
          </p:cNvSpPr>
          <p:nvPr/>
        </p:nvSpPr>
        <p:spPr bwMode="auto">
          <a:xfrm>
            <a:off x="4125913" y="5316538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endParaRPr kumimoji="1" lang="en-US" altLang="zh-CN" sz="14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71" name="Rectangle 39"/>
          <p:cNvSpPr>
            <a:spLocks noChangeArrowheads="1"/>
          </p:cNvSpPr>
          <p:nvPr/>
        </p:nvSpPr>
        <p:spPr bwMode="auto">
          <a:xfrm>
            <a:off x="2940050" y="5389563"/>
            <a:ext cx="360363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472" name="Line 40"/>
          <p:cNvSpPr>
            <a:spLocks noChangeShapeType="1"/>
          </p:cNvSpPr>
          <p:nvPr/>
        </p:nvSpPr>
        <p:spPr bwMode="auto">
          <a:xfrm flipV="1">
            <a:off x="3014663" y="5503863"/>
            <a:ext cx="965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8473" name="Group 41"/>
          <p:cNvGrpSpPr/>
          <p:nvPr/>
        </p:nvGrpSpPr>
        <p:grpSpPr bwMode="auto">
          <a:xfrm>
            <a:off x="3387725" y="5605463"/>
            <a:ext cx="576263" cy="598487"/>
            <a:chOff x="1791" y="3521"/>
            <a:chExt cx="363" cy="377"/>
          </a:xfrm>
        </p:grpSpPr>
        <p:sp>
          <p:nvSpPr>
            <p:cNvPr id="15444" name="Line 42"/>
            <p:cNvSpPr>
              <a:spLocks noChangeShapeType="1"/>
            </p:cNvSpPr>
            <p:nvPr/>
          </p:nvSpPr>
          <p:spPr bwMode="auto">
            <a:xfrm flipV="1">
              <a:off x="1927" y="3521"/>
              <a:ext cx="227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75" name="Text Box 43"/>
            <p:cNvSpPr txBox="1">
              <a:spLocks noChangeArrowheads="1"/>
            </p:cNvSpPr>
            <p:nvPr/>
          </p:nvSpPr>
          <p:spPr bwMode="auto">
            <a:xfrm>
              <a:off x="1791" y="3648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tail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2211388" y="5575300"/>
            <a:ext cx="503237" cy="6477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477" name="Rectangle 45"/>
          <p:cNvSpPr>
            <a:spLocks noChangeArrowheads="1"/>
          </p:cNvSpPr>
          <p:nvPr/>
        </p:nvSpPr>
        <p:spPr bwMode="auto">
          <a:xfrm>
            <a:off x="7734300" y="3587750"/>
            <a:ext cx="722313" cy="42545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78↙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78" name="Rectangle 46"/>
          <p:cNvSpPr>
            <a:spLocks noChangeArrowheads="1"/>
          </p:cNvSpPr>
          <p:nvPr/>
        </p:nvSpPr>
        <p:spPr bwMode="auto">
          <a:xfrm>
            <a:off x="2197100" y="4797425"/>
            <a:ext cx="863600" cy="5032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8479" name="Group 47"/>
          <p:cNvGrpSpPr/>
          <p:nvPr/>
        </p:nvGrpSpPr>
        <p:grpSpPr bwMode="auto">
          <a:xfrm>
            <a:off x="5254625" y="5359400"/>
            <a:ext cx="722313" cy="1008063"/>
            <a:chOff x="1120" y="3157"/>
            <a:chExt cx="455" cy="635"/>
          </a:xfrm>
        </p:grpSpPr>
        <p:sp>
          <p:nvSpPr>
            <p:cNvPr id="15442" name="Rectangle 48"/>
            <p:cNvSpPr>
              <a:spLocks noChangeArrowheads="1"/>
            </p:cNvSpPr>
            <p:nvPr/>
          </p:nvSpPr>
          <p:spPr bwMode="auto">
            <a:xfrm>
              <a:off x="1120" y="3157"/>
              <a:ext cx="454" cy="182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43" name="Rectangle 49"/>
            <p:cNvSpPr>
              <a:spLocks noChangeArrowheads="1"/>
            </p:cNvSpPr>
            <p:nvPr/>
          </p:nvSpPr>
          <p:spPr bwMode="auto">
            <a:xfrm>
              <a:off x="1121" y="3338"/>
              <a:ext cx="454" cy="454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8482" name="Group 50"/>
          <p:cNvGrpSpPr/>
          <p:nvPr/>
        </p:nvGrpSpPr>
        <p:grpSpPr bwMode="auto">
          <a:xfrm>
            <a:off x="4691063" y="4714875"/>
            <a:ext cx="792162" cy="603250"/>
            <a:chOff x="1828" y="2950"/>
            <a:chExt cx="499" cy="380"/>
          </a:xfrm>
        </p:grpSpPr>
        <p:sp>
          <p:nvSpPr>
            <p:cNvPr id="15440" name="Line 51"/>
            <p:cNvSpPr>
              <a:spLocks noChangeShapeType="1"/>
            </p:cNvSpPr>
            <p:nvPr/>
          </p:nvSpPr>
          <p:spPr bwMode="auto">
            <a:xfrm>
              <a:off x="2081" y="3176"/>
              <a:ext cx="145" cy="15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84" name="Text Box 52"/>
            <p:cNvSpPr txBox="1">
              <a:spLocks noChangeArrowheads="1"/>
            </p:cNvSpPr>
            <p:nvPr/>
          </p:nvSpPr>
          <p:spPr bwMode="auto">
            <a:xfrm>
              <a:off x="1828" y="2950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pnew</a:t>
              </a:r>
              <a:endPara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85" name="Rectangle 53"/>
          <p:cNvSpPr>
            <a:spLocks noChangeArrowheads="1"/>
          </p:cNvSpPr>
          <p:nvPr/>
        </p:nvSpPr>
        <p:spPr bwMode="auto">
          <a:xfrm>
            <a:off x="3423444" y="4806952"/>
            <a:ext cx="863600" cy="50323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486" name="Text Box 54"/>
          <p:cNvSpPr txBox="1">
            <a:spLocks noChangeArrowheads="1"/>
          </p:cNvSpPr>
          <p:nvPr/>
        </p:nvSpPr>
        <p:spPr bwMode="auto">
          <a:xfrm>
            <a:off x="5381625" y="5751513"/>
            <a:ext cx="503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78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87" name="Text Box 55"/>
          <p:cNvSpPr txBox="1">
            <a:spLocks noChangeArrowheads="1"/>
          </p:cNvSpPr>
          <p:nvPr/>
        </p:nvSpPr>
        <p:spPr bwMode="auto">
          <a:xfrm>
            <a:off x="5413375" y="5318125"/>
            <a:ext cx="431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1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endParaRPr kumimoji="1" lang="en-US" altLang="zh-CN" sz="14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88" name="Rectangle 56"/>
          <p:cNvSpPr>
            <a:spLocks noChangeArrowheads="1"/>
          </p:cNvSpPr>
          <p:nvPr/>
        </p:nvSpPr>
        <p:spPr bwMode="auto">
          <a:xfrm>
            <a:off x="4170363" y="5376863"/>
            <a:ext cx="360362" cy="215900"/>
          </a:xfrm>
          <a:prstGeom prst="rect">
            <a:avLst/>
          </a:prstGeom>
          <a:gradFill rotWithShape="1">
            <a:gsLst>
              <a:gs pos="0">
                <a:srgbClr val="C0C0C0"/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489" name="Line 57"/>
          <p:cNvSpPr>
            <a:spLocks noChangeShapeType="1"/>
          </p:cNvSpPr>
          <p:nvPr/>
        </p:nvSpPr>
        <p:spPr bwMode="auto">
          <a:xfrm flipV="1">
            <a:off x="4244975" y="5505450"/>
            <a:ext cx="965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490" name="Rectangle 58"/>
          <p:cNvSpPr>
            <a:spLocks noChangeArrowheads="1"/>
          </p:cNvSpPr>
          <p:nvPr/>
        </p:nvSpPr>
        <p:spPr bwMode="auto">
          <a:xfrm>
            <a:off x="3470275" y="5607050"/>
            <a:ext cx="503238" cy="6477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8491" name="Group 59"/>
          <p:cNvGrpSpPr/>
          <p:nvPr/>
        </p:nvGrpSpPr>
        <p:grpSpPr bwMode="auto">
          <a:xfrm>
            <a:off x="4646613" y="5578475"/>
            <a:ext cx="576262" cy="598488"/>
            <a:chOff x="1791" y="3521"/>
            <a:chExt cx="363" cy="377"/>
          </a:xfrm>
        </p:grpSpPr>
        <p:sp>
          <p:nvSpPr>
            <p:cNvPr id="15438" name="Line 60"/>
            <p:cNvSpPr>
              <a:spLocks noChangeShapeType="1"/>
            </p:cNvSpPr>
            <p:nvPr/>
          </p:nvSpPr>
          <p:spPr bwMode="auto">
            <a:xfrm flipV="1">
              <a:off x="1927" y="3521"/>
              <a:ext cx="227" cy="18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493" name="Text Box 61"/>
            <p:cNvSpPr txBox="1">
              <a:spLocks noChangeArrowheads="1"/>
            </p:cNvSpPr>
            <p:nvPr/>
          </p:nvSpPr>
          <p:spPr bwMode="auto">
            <a:xfrm>
              <a:off x="1791" y="3648"/>
              <a:ext cx="3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tail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94" name="Rectangle 62"/>
          <p:cNvSpPr>
            <a:spLocks noChangeArrowheads="1"/>
          </p:cNvSpPr>
          <p:nvPr/>
        </p:nvSpPr>
        <p:spPr bwMode="auto">
          <a:xfrm>
            <a:off x="5910263" y="4133850"/>
            <a:ext cx="722312" cy="42545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90↙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495" name="Group 63"/>
          <p:cNvGrpSpPr/>
          <p:nvPr/>
        </p:nvGrpSpPr>
        <p:grpSpPr bwMode="auto">
          <a:xfrm>
            <a:off x="4686300" y="4814888"/>
            <a:ext cx="1089025" cy="1412875"/>
            <a:chOff x="2952" y="3033"/>
            <a:chExt cx="686" cy="890"/>
          </a:xfrm>
        </p:grpSpPr>
        <p:sp>
          <p:nvSpPr>
            <p:cNvPr id="15435" name="Rectangle 64"/>
            <p:cNvSpPr>
              <a:spLocks noChangeArrowheads="1"/>
            </p:cNvSpPr>
            <p:nvPr/>
          </p:nvSpPr>
          <p:spPr bwMode="auto">
            <a:xfrm>
              <a:off x="3411" y="3388"/>
              <a:ext cx="227" cy="136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36" name="Rectangle 65"/>
            <p:cNvSpPr>
              <a:spLocks noChangeArrowheads="1"/>
            </p:cNvSpPr>
            <p:nvPr/>
          </p:nvSpPr>
          <p:spPr bwMode="auto">
            <a:xfrm>
              <a:off x="2979" y="3515"/>
              <a:ext cx="317" cy="40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37" name="Rectangle 66"/>
            <p:cNvSpPr>
              <a:spLocks noChangeArrowheads="1"/>
            </p:cNvSpPr>
            <p:nvPr/>
          </p:nvSpPr>
          <p:spPr bwMode="auto">
            <a:xfrm>
              <a:off x="2952" y="3033"/>
              <a:ext cx="544" cy="31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18499" name="Group 67"/>
          <p:cNvGrpSpPr/>
          <p:nvPr/>
        </p:nvGrpSpPr>
        <p:grpSpPr bwMode="auto">
          <a:xfrm>
            <a:off x="5724525" y="4716463"/>
            <a:ext cx="1497013" cy="1676400"/>
            <a:chOff x="3606" y="2971"/>
            <a:chExt cx="943" cy="1056"/>
          </a:xfrm>
        </p:grpSpPr>
        <p:grpSp>
          <p:nvGrpSpPr>
            <p:cNvPr id="15423" name="Group 68"/>
            <p:cNvGrpSpPr/>
            <p:nvPr/>
          </p:nvGrpSpPr>
          <p:grpSpPr bwMode="auto">
            <a:xfrm>
              <a:off x="4094" y="3368"/>
              <a:ext cx="455" cy="635"/>
              <a:chOff x="1120" y="3157"/>
              <a:chExt cx="455" cy="635"/>
            </a:xfrm>
          </p:grpSpPr>
          <p:sp>
            <p:nvSpPr>
              <p:cNvPr id="15433" name="Rectangle 69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34" name="Rectangle 70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424" name="Group 71"/>
            <p:cNvGrpSpPr/>
            <p:nvPr/>
          </p:nvGrpSpPr>
          <p:grpSpPr bwMode="auto">
            <a:xfrm>
              <a:off x="3766" y="2971"/>
              <a:ext cx="499" cy="380"/>
              <a:chOff x="1828" y="2950"/>
              <a:chExt cx="499" cy="380"/>
            </a:xfrm>
          </p:grpSpPr>
          <p:sp>
            <p:nvSpPr>
              <p:cNvPr id="15431" name="Line 72"/>
              <p:cNvSpPr>
                <a:spLocks noChangeShapeType="1"/>
              </p:cNvSpPr>
              <p:nvPr/>
            </p:nvSpPr>
            <p:spPr bwMode="auto">
              <a:xfrm>
                <a:off x="2081" y="3176"/>
                <a:ext cx="145" cy="15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505" name="Text Box 73"/>
              <p:cNvSpPr txBox="1">
                <a:spLocks noChangeArrowheads="1"/>
              </p:cNvSpPr>
              <p:nvPr/>
            </p:nvSpPr>
            <p:spPr bwMode="auto">
              <a:xfrm>
                <a:off x="1828" y="295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pnew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425" name="Group 74"/>
            <p:cNvGrpSpPr/>
            <p:nvPr/>
          </p:nvGrpSpPr>
          <p:grpSpPr bwMode="auto">
            <a:xfrm>
              <a:off x="3720" y="3650"/>
              <a:ext cx="363" cy="377"/>
              <a:chOff x="1791" y="3521"/>
              <a:chExt cx="363" cy="377"/>
            </a:xfrm>
          </p:grpSpPr>
          <p:sp>
            <p:nvSpPr>
              <p:cNvPr id="15429" name="Line 75"/>
              <p:cNvSpPr>
                <a:spLocks noChangeShapeType="1"/>
              </p:cNvSpPr>
              <p:nvPr/>
            </p:nvSpPr>
            <p:spPr bwMode="auto">
              <a:xfrm flipV="1">
                <a:off x="1927" y="3521"/>
                <a:ext cx="227" cy="18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508" name="Text Box 76"/>
              <p:cNvSpPr txBox="1">
                <a:spLocks noChangeArrowheads="1"/>
              </p:cNvSpPr>
              <p:nvPr/>
            </p:nvSpPr>
            <p:spPr bwMode="auto">
              <a:xfrm>
                <a:off x="1791" y="3648"/>
                <a:ext cx="3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tail</a:t>
                </a:r>
                <a:endPara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426" name="Line 77"/>
            <p:cNvSpPr>
              <a:spLocks noChangeShapeType="1"/>
            </p:cNvSpPr>
            <p:nvPr/>
          </p:nvSpPr>
          <p:spPr bwMode="auto">
            <a:xfrm flipV="1">
              <a:off x="3606" y="3460"/>
              <a:ext cx="478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510" name="Text Box 78"/>
            <p:cNvSpPr txBox="1">
              <a:spLocks noChangeArrowheads="1"/>
            </p:cNvSpPr>
            <p:nvPr/>
          </p:nvSpPr>
          <p:spPr bwMode="auto">
            <a:xfrm>
              <a:off x="4174" y="3606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90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11" name="Text Box 79"/>
            <p:cNvSpPr txBox="1">
              <a:spLocks noChangeArrowheads="1"/>
            </p:cNvSpPr>
            <p:nvPr/>
          </p:nvSpPr>
          <p:spPr bwMode="auto">
            <a:xfrm>
              <a:off x="4185" y="3342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  <a:endParaRPr kumimoji="1" lang="en-US" altLang="zh-CN" sz="1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512" name="Rectangle 80"/>
          <p:cNvSpPr>
            <a:spLocks noChangeArrowheads="1"/>
          </p:cNvSpPr>
          <p:nvPr/>
        </p:nvSpPr>
        <p:spPr bwMode="auto">
          <a:xfrm>
            <a:off x="6797675" y="4135438"/>
            <a:ext cx="722313" cy="42545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95↙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513" name="Group 81"/>
          <p:cNvGrpSpPr/>
          <p:nvPr/>
        </p:nvGrpSpPr>
        <p:grpSpPr bwMode="auto">
          <a:xfrm>
            <a:off x="6997700" y="4689475"/>
            <a:ext cx="1497013" cy="1676400"/>
            <a:chOff x="3606" y="2971"/>
            <a:chExt cx="943" cy="1056"/>
          </a:xfrm>
        </p:grpSpPr>
        <p:grpSp>
          <p:nvGrpSpPr>
            <p:cNvPr id="15411" name="Group 82"/>
            <p:cNvGrpSpPr/>
            <p:nvPr/>
          </p:nvGrpSpPr>
          <p:grpSpPr bwMode="auto">
            <a:xfrm>
              <a:off x="4094" y="3368"/>
              <a:ext cx="455" cy="635"/>
              <a:chOff x="1120" y="3157"/>
              <a:chExt cx="455" cy="635"/>
            </a:xfrm>
          </p:grpSpPr>
          <p:sp>
            <p:nvSpPr>
              <p:cNvPr id="15421" name="Rectangle 83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5422" name="Rectangle 84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412" name="Group 85"/>
            <p:cNvGrpSpPr/>
            <p:nvPr/>
          </p:nvGrpSpPr>
          <p:grpSpPr bwMode="auto">
            <a:xfrm>
              <a:off x="3766" y="2971"/>
              <a:ext cx="499" cy="380"/>
              <a:chOff x="1828" y="2950"/>
              <a:chExt cx="499" cy="380"/>
            </a:xfrm>
          </p:grpSpPr>
          <p:sp>
            <p:nvSpPr>
              <p:cNvPr id="15419" name="Line 86"/>
              <p:cNvSpPr>
                <a:spLocks noChangeShapeType="1"/>
              </p:cNvSpPr>
              <p:nvPr/>
            </p:nvSpPr>
            <p:spPr bwMode="auto">
              <a:xfrm>
                <a:off x="2081" y="3176"/>
                <a:ext cx="145" cy="15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519" name="Text Box 87"/>
              <p:cNvSpPr txBox="1">
                <a:spLocks noChangeArrowheads="1"/>
              </p:cNvSpPr>
              <p:nvPr/>
            </p:nvSpPr>
            <p:spPr bwMode="auto">
              <a:xfrm>
                <a:off x="1828" y="295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pnew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5413" name="Group 88"/>
            <p:cNvGrpSpPr/>
            <p:nvPr/>
          </p:nvGrpSpPr>
          <p:grpSpPr bwMode="auto">
            <a:xfrm>
              <a:off x="3720" y="3650"/>
              <a:ext cx="363" cy="377"/>
              <a:chOff x="1791" y="3521"/>
              <a:chExt cx="363" cy="377"/>
            </a:xfrm>
          </p:grpSpPr>
          <p:sp>
            <p:nvSpPr>
              <p:cNvPr id="15417" name="Line 89"/>
              <p:cNvSpPr>
                <a:spLocks noChangeShapeType="1"/>
              </p:cNvSpPr>
              <p:nvPr/>
            </p:nvSpPr>
            <p:spPr bwMode="auto">
              <a:xfrm flipV="1">
                <a:off x="1927" y="3521"/>
                <a:ext cx="227" cy="18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8522" name="Text Box 90"/>
              <p:cNvSpPr txBox="1">
                <a:spLocks noChangeArrowheads="1"/>
              </p:cNvSpPr>
              <p:nvPr/>
            </p:nvSpPr>
            <p:spPr bwMode="auto">
              <a:xfrm>
                <a:off x="1791" y="3648"/>
                <a:ext cx="3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tail</a:t>
                </a:r>
                <a:endPara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5414" name="Line 91"/>
            <p:cNvSpPr>
              <a:spLocks noChangeShapeType="1"/>
            </p:cNvSpPr>
            <p:nvPr/>
          </p:nvSpPr>
          <p:spPr bwMode="auto">
            <a:xfrm flipV="1">
              <a:off x="3606" y="3460"/>
              <a:ext cx="478" cy="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8524" name="Text Box 92"/>
            <p:cNvSpPr txBox="1">
              <a:spLocks noChangeArrowheads="1"/>
            </p:cNvSpPr>
            <p:nvPr/>
          </p:nvSpPr>
          <p:spPr bwMode="auto">
            <a:xfrm>
              <a:off x="4174" y="3606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95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25" name="Text Box 93"/>
            <p:cNvSpPr txBox="1">
              <a:spLocks noChangeArrowheads="1"/>
            </p:cNvSpPr>
            <p:nvPr/>
          </p:nvSpPr>
          <p:spPr bwMode="auto">
            <a:xfrm>
              <a:off x="4185" y="3342"/>
              <a:ext cx="27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1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  <a:endParaRPr kumimoji="1" lang="en-US" altLang="zh-CN" sz="1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8526" name="Group 94"/>
          <p:cNvGrpSpPr/>
          <p:nvPr/>
        </p:nvGrpSpPr>
        <p:grpSpPr bwMode="auto">
          <a:xfrm>
            <a:off x="5940425" y="4824413"/>
            <a:ext cx="1022350" cy="1557337"/>
            <a:chOff x="3742" y="3039"/>
            <a:chExt cx="644" cy="981"/>
          </a:xfrm>
        </p:grpSpPr>
        <p:sp>
          <p:nvSpPr>
            <p:cNvPr id="15408" name="Rectangle 95"/>
            <p:cNvSpPr>
              <a:spLocks noChangeArrowheads="1"/>
            </p:cNvSpPr>
            <p:nvPr/>
          </p:nvSpPr>
          <p:spPr bwMode="auto">
            <a:xfrm>
              <a:off x="4159" y="3376"/>
              <a:ext cx="227" cy="136"/>
            </a:xfrm>
            <a:prstGeom prst="rect">
              <a:avLst/>
            </a:prstGeom>
            <a:gradFill rotWithShape="1">
              <a:gsLst>
                <a:gs pos="0">
                  <a:srgbClr val="C0C0C0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09" name="Rectangle 96"/>
            <p:cNvSpPr>
              <a:spLocks noChangeArrowheads="1"/>
            </p:cNvSpPr>
            <p:nvPr/>
          </p:nvSpPr>
          <p:spPr bwMode="auto">
            <a:xfrm>
              <a:off x="3742" y="3039"/>
              <a:ext cx="544" cy="317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10" name="Rectangle 97"/>
            <p:cNvSpPr>
              <a:spLocks noChangeArrowheads="1"/>
            </p:cNvSpPr>
            <p:nvPr/>
          </p:nvSpPr>
          <p:spPr bwMode="auto">
            <a:xfrm>
              <a:off x="3770" y="3612"/>
              <a:ext cx="317" cy="40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8530" name="Rectangle 98"/>
          <p:cNvSpPr>
            <a:spLocks noChangeArrowheads="1"/>
          </p:cNvSpPr>
          <p:nvPr/>
        </p:nvSpPr>
        <p:spPr bwMode="auto">
          <a:xfrm>
            <a:off x="7742238" y="4137025"/>
            <a:ext cx="1020762" cy="425450"/>
          </a:xfrm>
          <a:prstGeom prst="rect">
            <a:avLst/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-1↙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531" name="Rectangle 99" descr="信纸"/>
          <p:cNvSpPr>
            <a:spLocks noChangeArrowheads="1"/>
          </p:cNvSpPr>
          <p:nvPr/>
        </p:nvSpPr>
        <p:spPr bwMode="auto">
          <a:xfrm>
            <a:off x="468313" y="549275"/>
            <a:ext cx="5327650" cy="37877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("input the score of students:\n");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while (1)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scanf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("%d", &amp;score);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if (score &lt; 0)       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break;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(NODE *)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malloc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sizeof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(NODE));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if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== NULL)  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("no enough memory!\n");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return (NULL);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}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8532" name="Line 100"/>
          <p:cNvSpPr>
            <a:spLocks noChangeShapeType="1"/>
          </p:cNvSpPr>
          <p:nvPr/>
        </p:nvSpPr>
        <p:spPr bwMode="auto">
          <a:xfrm flipH="1" flipV="1">
            <a:off x="1762125" y="1200150"/>
            <a:ext cx="4464050" cy="93662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8533" name="Line 101"/>
          <p:cNvSpPr>
            <a:spLocks noChangeShapeType="1"/>
          </p:cNvSpPr>
          <p:nvPr/>
        </p:nvSpPr>
        <p:spPr bwMode="auto">
          <a:xfrm flipH="1" flipV="1">
            <a:off x="1763713" y="1196975"/>
            <a:ext cx="4464050" cy="936625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8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0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0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4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2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7" dur="500"/>
                                        <p:tgtEl>
                                          <p:spTgt spid="18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6" dur="500"/>
                                        <p:tgtEl>
                                          <p:spTgt spid="184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0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4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9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4" dur="5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9" dur="500"/>
                                        <p:tgtEl>
                                          <p:spTgt spid="184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3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8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2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7" dur="500"/>
                                        <p:tgtEl>
                                          <p:spTgt spid="185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2" dur="5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6" dur="5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0" dur="500"/>
                                        <p:tgtEl>
                                          <p:spTgt spid="184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500"/>
                            </p:stCondLst>
                            <p:childTnLst>
                              <p:par>
                                <p:cTn id="19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4" dur="5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9" dur="500"/>
                                        <p:tgtEl>
                                          <p:spTgt spid="184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4" dur="500"/>
                                        <p:tgtEl>
                                          <p:spTgt spid="184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9" dur="5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500"/>
                            </p:stCondLst>
                            <p:childTnLst>
                              <p:par>
                                <p:cTn id="21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3" dur="500"/>
                                        <p:tgtEl>
                                          <p:spTgt spid="18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8" dur="500"/>
                                        <p:tgtEl>
                                          <p:spTgt spid="184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500"/>
                            </p:stCondLst>
                            <p:childTnLst>
                              <p:par>
                                <p:cTn id="220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2" dur="500"/>
                                        <p:tgtEl>
                                          <p:spTgt spid="18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7" dur="500"/>
                                        <p:tgtEl>
                                          <p:spTgt spid="18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2" dur="500"/>
                                        <p:tgtEl>
                                          <p:spTgt spid="184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6" dur="500"/>
                                        <p:tgtEl>
                                          <p:spTgt spid="184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1" dur="500"/>
                                        <p:tgtEl>
                                          <p:spTgt spid="185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6" dur="500"/>
                                        <p:tgtEl>
                                          <p:spTgt spid="185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500"/>
                            </p:stCondLst>
                            <p:childTnLst>
                              <p:par>
                                <p:cTn id="24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0" dur="500"/>
                                        <p:tgtEl>
                                          <p:spTgt spid="185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5" dur="500"/>
                                        <p:tgtEl>
                                          <p:spTgt spid="185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6" grpId="0" animBg="1"/>
      <p:bldP spid="18447" grpId="0" animBg="1"/>
      <p:bldP spid="18454" grpId="0"/>
      <p:bldP spid="18455" grpId="0"/>
      <p:bldP spid="18456" grpId="0" animBg="1"/>
      <p:bldP spid="18457" grpId="0" animBg="1"/>
      <p:bldP spid="18458" grpId="0" animBg="1"/>
      <p:bldP spid="18462" grpId="0" animBg="1"/>
      <p:bldP spid="18469" grpId="0"/>
      <p:bldP spid="18470" grpId="0"/>
      <p:bldP spid="18471" grpId="0" animBg="1"/>
      <p:bldP spid="18472" grpId="0" animBg="1"/>
      <p:bldP spid="18476" grpId="0" animBg="1"/>
      <p:bldP spid="18477" grpId="0" animBg="1"/>
      <p:bldP spid="18478" grpId="0" animBg="1"/>
      <p:bldP spid="18485" grpId="0" animBg="1"/>
      <p:bldP spid="18486" grpId="0"/>
      <p:bldP spid="18487" grpId="0"/>
      <p:bldP spid="18488" grpId="0" animBg="1"/>
      <p:bldP spid="18489" grpId="0" animBg="1"/>
      <p:bldP spid="18490" grpId="0" animBg="1"/>
      <p:bldP spid="18494" grpId="0" animBg="1"/>
      <p:bldP spid="18512" grpId="0" animBg="1"/>
      <p:bldP spid="18530" grpId="0" animBg="1"/>
      <p:bldP spid="18532" grpId="0" animBg="1"/>
      <p:bldP spid="185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76200" y="1447800"/>
            <a:ext cx="899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含义：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两个相邻结点之间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插入一个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新的结点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，使链表的长度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增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533400" y="2502407"/>
            <a:ext cx="839311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、寻找插入位置：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通过单链表的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，找到链表的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第一个结点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顺着结点的指针域找到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个结点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pnew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指向的新结点插入到第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个结点之后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先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将新节点的指针域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个结点的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后继节点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将第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个结点的指针域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指向新节点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152400" y="609600"/>
            <a:ext cx="31511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链表的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插入</a:t>
            </a: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操作</a:t>
            </a:r>
            <a:endParaRPr kumimoji="1" lang="zh-CN" altLang="en-US" sz="24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0490" name="Rectangle 10" descr="再生纸"/>
          <p:cNvSpPr>
            <a:spLocks noChangeArrowheads="1"/>
          </p:cNvSpPr>
          <p:nvPr/>
        </p:nvSpPr>
        <p:spPr bwMode="auto">
          <a:xfrm>
            <a:off x="0" y="0"/>
            <a:ext cx="3048000" cy="4572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、链表的基本操作</a:t>
            </a:r>
            <a:endParaRPr kumimoji="1" lang="zh-CN" altLang="en-US" sz="24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/>
      <p:bldP spid="20485" grpId="0" build="allAtOnce"/>
      <p:bldP spid="2048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39738" y="88900"/>
            <a:ext cx="6156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】 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链表插入操作函数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Insert_LinkList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  <a:endParaRPr kumimoji="1" lang="zh-CN" altLang="en-US" sz="240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531" name="Rectangle 3" descr="信纸"/>
          <p:cNvSpPr>
            <a:spLocks noChangeArrowheads="1"/>
          </p:cNvSpPr>
          <p:nvPr/>
        </p:nvSpPr>
        <p:spPr bwMode="auto">
          <a:xfrm>
            <a:off x="855663" y="606425"/>
            <a:ext cx="7847012" cy="47021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void </a:t>
            </a:r>
            <a:r>
              <a:rPr kumimoji="1"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Insert_LinkList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(NODE *head, NODE *</a:t>
            </a:r>
            <a:r>
              <a:rPr kumimoji="1"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kumimoji="1"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 </a:t>
            </a:r>
            <a:endParaRPr kumimoji="1"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NODE *p;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j;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p = head;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for (j = 0; j &lt;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&amp;&amp; p != NULL; j++)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p = p-&gt;next;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if (p == NULL)  //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表明链表中第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个节点不存在</a:t>
            </a:r>
            <a:endParaRPr kumimoji="1"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("the %d node not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foundt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!\n",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return;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}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-&gt;next = p-&gt;next 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p-&gt;next = </a:t>
            </a:r>
            <a:r>
              <a:rPr kumimoji="1" lang="en-US" altLang="zh-CN" sz="2000" b="1" dirty="0" err="1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19460" name="Group 4"/>
          <p:cNvGrpSpPr/>
          <p:nvPr/>
        </p:nvGrpSpPr>
        <p:grpSpPr bwMode="auto">
          <a:xfrm>
            <a:off x="584200" y="5280025"/>
            <a:ext cx="7980363" cy="1546225"/>
            <a:chOff x="224" y="3326"/>
            <a:chExt cx="5027" cy="974"/>
          </a:xfrm>
        </p:grpSpPr>
        <p:grpSp>
          <p:nvGrpSpPr>
            <p:cNvPr id="19490" name="Group 5"/>
            <p:cNvGrpSpPr/>
            <p:nvPr/>
          </p:nvGrpSpPr>
          <p:grpSpPr bwMode="auto">
            <a:xfrm>
              <a:off x="224" y="3326"/>
              <a:ext cx="5027" cy="774"/>
              <a:chOff x="224" y="3326"/>
              <a:chExt cx="5027" cy="774"/>
            </a:xfrm>
          </p:grpSpPr>
          <p:grpSp>
            <p:nvGrpSpPr>
              <p:cNvPr id="19496" name="Group 6"/>
              <p:cNvGrpSpPr/>
              <p:nvPr/>
            </p:nvGrpSpPr>
            <p:grpSpPr bwMode="auto">
              <a:xfrm>
                <a:off x="841" y="3454"/>
                <a:ext cx="455" cy="635"/>
                <a:chOff x="1120" y="3157"/>
                <a:chExt cx="455" cy="635"/>
              </a:xfrm>
            </p:grpSpPr>
            <p:sp>
              <p:nvSpPr>
                <p:cNvPr id="19521" name="Rectangle 7"/>
                <p:cNvSpPr>
                  <a:spLocks noChangeArrowheads="1"/>
                </p:cNvSpPr>
                <p:nvPr/>
              </p:nvSpPr>
              <p:spPr bwMode="auto">
                <a:xfrm>
                  <a:off x="1120" y="3157"/>
                  <a:ext cx="454" cy="182"/>
                </a:xfrm>
                <a:prstGeom prst="rect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22" name="Rectangle 8"/>
                <p:cNvSpPr>
                  <a:spLocks noChangeArrowheads="1"/>
                </p:cNvSpPr>
                <p:nvPr/>
              </p:nvSpPr>
              <p:spPr bwMode="auto">
                <a:xfrm>
                  <a:off x="1121" y="3338"/>
                  <a:ext cx="454" cy="454"/>
                </a:xfrm>
                <a:prstGeom prst="rect">
                  <a:avLst/>
                </a:prstGeom>
                <a:gradFill rotWithShape="1">
                  <a:gsLst>
                    <a:gs pos="0">
                      <a:srgbClr val="00FF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97" name="Group 9"/>
              <p:cNvGrpSpPr/>
              <p:nvPr/>
            </p:nvGrpSpPr>
            <p:grpSpPr bwMode="auto">
              <a:xfrm>
                <a:off x="224" y="3326"/>
                <a:ext cx="608" cy="250"/>
                <a:chOff x="503" y="3030"/>
                <a:chExt cx="608" cy="250"/>
              </a:xfrm>
            </p:grpSpPr>
            <p:sp>
              <p:nvSpPr>
                <p:cNvPr id="19519" name="Line 10"/>
                <p:cNvSpPr>
                  <a:spLocks noChangeShapeType="1"/>
                </p:cNvSpPr>
                <p:nvPr/>
              </p:nvSpPr>
              <p:spPr bwMode="auto">
                <a:xfrm>
                  <a:off x="793" y="3248"/>
                  <a:ext cx="31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3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503" y="3030"/>
                  <a:ext cx="49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sz="2000" b="1">
                      <a:solidFill>
                        <a:srgbClr val="FF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head</a:t>
                  </a:r>
                  <a:endPara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98" name="Group 12"/>
              <p:cNvGrpSpPr/>
              <p:nvPr/>
            </p:nvGrpSpPr>
            <p:grpSpPr bwMode="auto">
              <a:xfrm>
                <a:off x="1598" y="3455"/>
                <a:ext cx="455" cy="635"/>
                <a:chOff x="1120" y="3157"/>
                <a:chExt cx="455" cy="635"/>
              </a:xfrm>
            </p:grpSpPr>
            <p:sp>
              <p:nvSpPr>
                <p:cNvPr id="19517" name="Rectangle 13"/>
                <p:cNvSpPr>
                  <a:spLocks noChangeArrowheads="1"/>
                </p:cNvSpPr>
                <p:nvPr/>
              </p:nvSpPr>
              <p:spPr bwMode="auto">
                <a:xfrm>
                  <a:off x="1120" y="3157"/>
                  <a:ext cx="454" cy="182"/>
                </a:xfrm>
                <a:prstGeom prst="rect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18" name="Rectangle 14"/>
                <p:cNvSpPr>
                  <a:spLocks noChangeArrowheads="1"/>
                </p:cNvSpPr>
                <p:nvPr/>
              </p:nvSpPr>
              <p:spPr bwMode="auto">
                <a:xfrm>
                  <a:off x="1121" y="3338"/>
                  <a:ext cx="454" cy="454"/>
                </a:xfrm>
                <a:prstGeom prst="rect">
                  <a:avLst/>
                </a:prstGeom>
                <a:gradFill rotWithShape="1">
                  <a:gsLst>
                    <a:gs pos="0">
                      <a:srgbClr val="00FF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499" name="Group 15"/>
              <p:cNvGrpSpPr/>
              <p:nvPr/>
            </p:nvGrpSpPr>
            <p:grpSpPr bwMode="auto">
              <a:xfrm>
                <a:off x="2373" y="3465"/>
                <a:ext cx="455" cy="635"/>
                <a:chOff x="1120" y="3157"/>
                <a:chExt cx="455" cy="635"/>
              </a:xfrm>
            </p:grpSpPr>
            <p:sp>
              <p:nvSpPr>
                <p:cNvPr id="19515" name="Rectangle 16"/>
                <p:cNvSpPr>
                  <a:spLocks noChangeArrowheads="1"/>
                </p:cNvSpPr>
                <p:nvPr/>
              </p:nvSpPr>
              <p:spPr bwMode="auto">
                <a:xfrm>
                  <a:off x="1120" y="3157"/>
                  <a:ext cx="454" cy="182"/>
                </a:xfrm>
                <a:prstGeom prst="rect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16" name="Rectangle 17"/>
                <p:cNvSpPr>
                  <a:spLocks noChangeArrowheads="1"/>
                </p:cNvSpPr>
                <p:nvPr/>
              </p:nvSpPr>
              <p:spPr bwMode="auto">
                <a:xfrm>
                  <a:off x="1121" y="3338"/>
                  <a:ext cx="454" cy="454"/>
                </a:xfrm>
                <a:prstGeom prst="rect">
                  <a:avLst/>
                </a:prstGeom>
                <a:gradFill rotWithShape="1">
                  <a:gsLst>
                    <a:gs pos="0">
                      <a:srgbClr val="00FF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500" name="Group 18"/>
              <p:cNvGrpSpPr/>
              <p:nvPr/>
            </p:nvGrpSpPr>
            <p:grpSpPr bwMode="auto">
              <a:xfrm>
                <a:off x="3994" y="3448"/>
                <a:ext cx="455" cy="635"/>
                <a:chOff x="1120" y="3157"/>
                <a:chExt cx="455" cy="635"/>
              </a:xfrm>
            </p:grpSpPr>
            <p:sp>
              <p:nvSpPr>
                <p:cNvPr id="19513" name="Rectangle 19"/>
                <p:cNvSpPr>
                  <a:spLocks noChangeArrowheads="1"/>
                </p:cNvSpPr>
                <p:nvPr/>
              </p:nvSpPr>
              <p:spPr bwMode="auto">
                <a:xfrm>
                  <a:off x="1120" y="3157"/>
                  <a:ext cx="454" cy="182"/>
                </a:xfrm>
                <a:prstGeom prst="rect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14" name="Rectangle 20"/>
                <p:cNvSpPr>
                  <a:spLocks noChangeArrowheads="1"/>
                </p:cNvSpPr>
                <p:nvPr/>
              </p:nvSpPr>
              <p:spPr bwMode="auto">
                <a:xfrm>
                  <a:off x="1121" y="3338"/>
                  <a:ext cx="454" cy="454"/>
                </a:xfrm>
                <a:prstGeom prst="rect">
                  <a:avLst/>
                </a:prstGeom>
                <a:gradFill rotWithShape="1">
                  <a:gsLst>
                    <a:gs pos="0">
                      <a:srgbClr val="00FF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9501" name="Group 21"/>
              <p:cNvGrpSpPr/>
              <p:nvPr/>
            </p:nvGrpSpPr>
            <p:grpSpPr bwMode="auto">
              <a:xfrm>
                <a:off x="4796" y="3440"/>
                <a:ext cx="455" cy="635"/>
                <a:chOff x="1120" y="3157"/>
                <a:chExt cx="455" cy="635"/>
              </a:xfrm>
            </p:grpSpPr>
            <p:sp>
              <p:nvSpPr>
                <p:cNvPr id="19511" name="Rectangle 22"/>
                <p:cNvSpPr>
                  <a:spLocks noChangeArrowheads="1"/>
                </p:cNvSpPr>
                <p:nvPr/>
              </p:nvSpPr>
              <p:spPr bwMode="auto">
                <a:xfrm>
                  <a:off x="1120" y="3157"/>
                  <a:ext cx="454" cy="182"/>
                </a:xfrm>
                <a:prstGeom prst="rect">
                  <a:avLst/>
                </a:prstGeom>
                <a:gradFill rotWithShape="1">
                  <a:gsLst>
                    <a:gs pos="0">
                      <a:srgbClr val="C0C0C0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12" name="Rectangle 23"/>
                <p:cNvSpPr>
                  <a:spLocks noChangeArrowheads="1"/>
                </p:cNvSpPr>
                <p:nvPr/>
              </p:nvSpPr>
              <p:spPr bwMode="auto">
                <a:xfrm>
                  <a:off x="1121" y="3338"/>
                  <a:ext cx="454" cy="454"/>
                </a:xfrm>
                <a:prstGeom prst="rect">
                  <a:avLst/>
                </a:prstGeom>
                <a:gradFill rotWithShape="1">
                  <a:gsLst>
                    <a:gs pos="0">
                      <a:srgbClr val="00FFFF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9502" name="Line 24"/>
              <p:cNvSpPr>
                <a:spLocks noChangeShapeType="1"/>
              </p:cNvSpPr>
              <p:nvPr/>
            </p:nvSpPr>
            <p:spPr bwMode="auto">
              <a:xfrm>
                <a:off x="1084" y="3548"/>
                <a:ext cx="49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503" name="Line 25"/>
              <p:cNvSpPr>
                <a:spLocks noChangeShapeType="1"/>
              </p:cNvSpPr>
              <p:nvPr/>
            </p:nvSpPr>
            <p:spPr bwMode="auto">
              <a:xfrm>
                <a:off x="1859" y="3549"/>
                <a:ext cx="49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504" name="Line 26"/>
              <p:cNvSpPr>
                <a:spLocks noChangeShapeType="1"/>
              </p:cNvSpPr>
              <p:nvPr/>
            </p:nvSpPr>
            <p:spPr bwMode="auto">
              <a:xfrm>
                <a:off x="4276" y="3539"/>
                <a:ext cx="49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505" name="Line 27"/>
              <p:cNvSpPr>
                <a:spLocks noChangeShapeType="1"/>
              </p:cNvSpPr>
              <p:nvPr/>
            </p:nvSpPr>
            <p:spPr bwMode="auto">
              <a:xfrm>
                <a:off x="2626" y="3548"/>
                <a:ext cx="1360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56" name="Text Box 28"/>
              <p:cNvSpPr txBox="1">
                <a:spLocks noChangeArrowheads="1"/>
              </p:cNvSpPr>
              <p:nvPr/>
            </p:nvSpPr>
            <p:spPr bwMode="auto">
              <a:xfrm>
                <a:off x="1669" y="3720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70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7" name="Text Box 29"/>
              <p:cNvSpPr txBox="1">
                <a:spLocks noChangeArrowheads="1"/>
              </p:cNvSpPr>
              <p:nvPr/>
            </p:nvSpPr>
            <p:spPr bwMode="auto">
              <a:xfrm>
                <a:off x="2453" y="3712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65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8" name="Text Box 30"/>
              <p:cNvSpPr txBox="1">
                <a:spLocks noChangeArrowheads="1"/>
              </p:cNvSpPr>
              <p:nvPr/>
            </p:nvSpPr>
            <p:spPr bwMode="auto">
              <a:xfrm>
                <a:off x="4066" y="3696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78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59" name="Text Box 31"/>
              <p:cNvSpPr txBox="1">
                <a:spLocks noChangeArrowheads="1"/>
              </p:cNvSpPr>
              <p:nvPr/>
            </p:nvSpPr>
            <p:spPr bwMode="auto">
              <a:xfrm>
                <a:off x="4858" y="3684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90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2560" name="Rectangle 32"/>
              <p:cNvSpPr>
                <a:spLocks noChangeArrowheads="1"/>
              </p:cNvSpPr>
              <p:nvPr/>
            </p:nvSpPr>
            <p:spPr bwMode="auto">
              <a:xfrm>
                <a:off x="4903" y="3421"/>
                <a:ext cx="22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14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  <a:endParaRPr kumimoji="1" lang="en-US" altLang="zh-CN" sz="1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2561" name="Text Box 33"/>
            <p:cNvSpPr txBox="1">
              <a:spLocks noChangeArrowheads="1"/>
            </p:cNvSpPr>
            <p:nvPr/>
          </p:nvSpPr>
          <p:spPr bwMode="auto">
            <a:xfrm>
              <a:off x="956" y="4048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2" name="Text Box 34"/>
            <p:cNvSpPr txBox="1">
              <a:spLocks noChangeArrowheads="1"/>
            </p:cNvSpPr>
            <p:nvPr/>
          </p:nvSpPr>
          <p:spPr bwMode="auto">
            <a:xfrm>
              <a:off x="1713" y="4040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3" name="Text Box 35"/>
            <p:cNvSpPr txBox="1">
              <a:spLocks noChangeArrowheads="1"/>
            </p:cNvSpPr>
            <p:nvPr/>
          </p:nvSpPr>
          <p:spPr bwMode="auto">
            <a:xfrm>
              <a:off x="2488" y="4050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4" name="Text Box 36"/>
            <p:cNvSpPr txBox="1">
              <a:spLocks noChangeArrowheads="1"/>
            </p:cNvSpPr>
            <p:nvPr/>
          </p:nvSpPr>
          <p:spPr bwMode="auto">
            <a:xfrm>
              <a:off x="4105" y="402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65" name="Text Box 37"/>
            <p:cNvSpPr txBox="1">
              <a:spLocks noChangeArrowheads="1"/>
            </p:cNvSpPr>
            <p:nvPr/>
          </p:nvSpPr>
          <p:spPr bwMode="auto">
            <a:xfrm>
              <a:off x="4907" y="4026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566" name="Group 38"/>
          <p:cNvGrpSpPr/>
          <p:nvPr/>
        </p:nvGrpSpPr>
        <p:grpSpPr bwMode="auto">
          <a:xfrm>
            <a:off x="4657725" y="5773738"/>
            <a:ext cx="1376363" cy="1008062"/>
            <a:chOff x="2790" y="3637"/>
            <a:chExt cx="867" cy="635"/>
          </a:xfrm>
        </p:grpSpPr>
        <p:grpSp>
          <p:nvGrpSpPr>
            <p:cNvPr id="19482" name="Group 39"/>
            <p:cNvGrpSpPr/>
            <p:nvPr/>
          </p:nvGrpSpPr>
          <p:grpSpPr bwMode="auto">
            <a:xfrm>
              <a:off x="3202" y="3637"/>
              <a:ext cx="455" cy="635"/>
              <a:chOff x="3175" y="3637"/>
              <a:chExt cx="455" cy="635"/>
            </a:xfrm>
          </p:grpSpPr>
          <p:grpSp>
            <p:nvGrpSpPr>
              <p:cNvPr id="19486" name="Group 40"/>
              <p:cNvGrpSpPr/>
              <p:nvPr/>
            </p:nvGrpSpPr>
            <p:grpSpPr bwMode="auto">
              <a:xfrm>
                <a:off x="3175" y="3637"/>
                <a:ext cx="455" cy="635"/>
                <a:chOff x="1120" y="3157"/>
                <a:chExt cx="455" cy="635"/>
              </a:xfrm>
            </p:grpSpPr>
            <p:sp>
              <p:nvSpPr>
                <p:cNvPr id="19488" name="Rectangle 41"/>
                <p:cNvSpPr>
                  <a:spLocks noChangeArrowheads="1"/>
                </p:cNvSpPr>
                <p:nvPr/>
              </p:nvSpPr>
              <p:spPr bwMode="auto">
                <a:xfrm>
                  <a:off x="1120" y="3157"/>
                  <a:ext cx="454" cy="182"/>
                </a:xfrm>
                <a:prstGeom prst="rect">
                  <a:avLst/>
                </a:prstGeom>
                <a:gradFill rotWithShape="1">
                  <a:gsLst>
                    <a:gs pos="0">
                      <a:srgbClr val="969696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9" name="Rectangle 42"/>
                <p:cNvSpPr>
                  <a:spLocks noChangeArrowheads="1"/>
                </p:cNvSpPr>
                <p:nvPr/>
              </p:nvSpPr>
              <p:spPr bwMode="auto">
                <a:xfrm>
                  <a:off x="1121" y="3338"/>
                  <a:ext cx="454" cy="454"/>
                </a:xfrm>
                <a:prstGeom prst="rect">
                  <a:avLst/>
                </a:prstGeom>
                <a:gradFill rotWithShape="1">
                  <a:gsLst>
                    <a:gs pos="0">
                      <a:srgbClr val="FFCC99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19050">
                  <a:solidFill>
                    <a:srgbClr val="FF00FF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 b="1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2571" name="Text Box 43"/>
              <p:cNvSpPr txBox="1">
                <a:spLocks noChangeArrowheads="1"/>
              </p:cNvSpPr>
              <p:nvPr/>
            </p:nvSpPr>
            <p:spPr bwMode="auto">
              <a:xfrm>
                <a:off x="3255" y="3911"/>
                <a:ext cx="31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65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9483" name="Group 44"/>
            <p:cNvGrpSpPr/>
            <p:nvPr/>
          </p:nvGrpSpPr>
          <p:grpSpPr bwMode="auto">
            <a:xfrm>
              <a:off x="2790" y="3765"/>
              <a:ext cx="499" cy="332"/>
              <a:chOff x="2790" y="3702"/>
              <a:chExt cx="499" cy="332"/>
            </a:xfrm>
          </p:grpSpPr>
          <p:sp>
            <p:nvSpPr>
              <p:cNvPr id="19484" name="Line 45"/>
              <p:cNvSpPr>
                <a:spLocks noChangeShapeType="1"/>
              </p:cNvSpPr>
              <p:nvPr/>
            </p:nvSpPr>
            <p:spPr bwMode="auto">
              <a:xfrm flipV="1">
                <a:off x="3043" y="3702"/>
                <a:ext cx="136" cy="18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74" name="Text Box 46"/>
              <p:cNvSpPr txBox="1">
                <a:spLocks noChangeArrowheads="1"/>
              </p:cNvSpPr>
              <p:nvPr/>
            </p:nvSpPr>
            <p:spPr bwMode="auto">
              <a:xfrm>
                <a:off x="2790" y="3803"/>
                <a:ext cx="499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pnew</a:t>
                </a:r>
                <a:endParaRPr kumimoji="1" lang="en-US" altLang="zh-CN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575" name="AutoShape 47"/>
          <p:cNvSpPr>
            <a:spLocks noChangeArrowheads="1"/>
          </p:cNvSpPr>
          <p:nvPr/>
        </p:nvSpPr>
        <p:spPr bwMode="auto">
          <a:xfrm>
            <a:off x="5507038" y="1268413"/>
            <a:ext cx="1223962" cy="431800"/>
          </a:xfrm>
          <a:prstGeom prst="wedgeRoundRectCallout">
            <a:avLst>
              <a:gd name="adj1" fmla="val 61801"/>
              <a:gd name="adj2" fmla="val -123162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假设</a:t>
            </a:r>
            <a:r>
              <a:rPr kumimoji="1" lang="en-US" altLang="zh-CN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2</a:t>
            </a:r>
            <a:endParaRPr kumimoji="1"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2576" name="Group 48"/>
          <p:cNvGrpSpPr/>
          <p:nvPr/>
        </p:nvGrpSpPr>
        <p:grpSpPr bwMode="auto">
          <a:xfrm>
            <a:off x="1069975" y="5748338"/>
            <a:ext cx="434975" cy="512762"/>
            <a:chOff x="674" y="3621"/>
            <a:chExt cx="274" cy="323"/>
          </a:xfrm>
        </p:grpSpPr>
        <p:sp>
          <p:nvSpPr>
            <p:cNvPr id="19480" name="Line 49"/>
            <p:cNvSpPr>
              <a:spLocks noChangeShapeType="1"/>
            </p:cNvSpPr>
            <p:nvPr/>
          </p:nvSpPr>
          <p:spPr bwMode="auto">
            <a:xfrm flipV="1">
              <a:off x="793" y="3621"/>
              <a:ext cx="155" cy="1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78" name="Text Box 50"/>
            <p:cNvSpPr txBox="1">
              <a:spLocks noChangeArrowheads="1"/>
            </p:cNvSpPr>
            <p:nvPr/>
          </p:nvSpPr>
          <p:spPr bwMode="auto">
            <a:xfrm>
              <a:off x="674" y="369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579" name="Group 51"/>
          <p:cNvGrpSpPr/>
          <p:nvPr/>
        </p:nvGrpSpPr>
        <p:grpSpPr bwMode="auto">
          <a:xfrm>
            <a:off x="2286000" y="5749925"/>
            <a:ext cx="434975" cy="512763"/>
            <a:chOff x="674" y="3621"/>
            <a:chExt cx="274" cy="323"/>
          </a:xfrm>
        </p:grpSpPr>
        <p:sp>
          <p:nvSpPr>
            <p:cNvPr id="19478" name="Line 52"/>
            <p:cNvSpPr>
              <a:spLocks noChangeShapeType="1"/>
            </p:cNvSpPr>
            <p:nvPr/>
          </p:nvSpPr>
          <p:spPr bwMode="auto">
            <a:xfrm flipV="1">
              <a:off x="793" y="3621"/>
              <a:ext cx="155" cy="1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1" name="Text Box 53"/>
            <p:cNvSpPr txBox="1">
              <a:spLocks noChangeArrowheads="1"/>
            </p:cNvSpPr>
            <p:nvPr/>
          </p:nvSpPr>
          <p:spPr bwMode="auto">
            <a:xfrm>
              <a:off x="674" y="369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82" name="Rectangle 54"/>
          <p:cNvSpPr>
            <a:spLocks noChangeArrowheads="1"/>
          </p:cNvSpPr>
          <p:nvPr/>
        </p:nvSpPr>
        <p:spPr bwMode="auto">
          <a:xfrm>
            <a:off x="1042988" y="5734050"/>
            <a:ext cx="504825" cy="5032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2583" name="Group 55"/>
          <p:cNvGrpSpPr/>
          <p:nvPr/>
        </p:nvGrpSpPr>
        <p:grpSpPr bwMode="auto">
          <a:xfrm>
            <a:off x="3502025" y="5751513"/>
            <a:ext cx="434975" cy="512762"/>
            <a:chOff x="674" y="3621"/>
            <a:chExt cx="274" cy="323"/>
          </a:xfrm>
        </p:grpSpPr>
        <p:sp>
          <p:nvSpPr>
            <p:cNvPr id="19476" name="Line 56"/>
            <p:cNvSpPr>
              <a:spLocks noChangeShapeType="1"/>
            </p:cNvSpPr>
            <p:nvPr/>
          </p:nvSpPr>
          <p:spPr bwMode="auto">
            <a:xfrm flipV="1">
              <a:off x="793" y="3621"/>
              <a:ext cx="155" cy="1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85" name="Text Box 57"/>
            <p:cNvSpPr txBox="1">
              <a:spLocks noChangeArrowheads="1"/>
            </p:cNvSpPr>
            <p:nvPr/>
          </p:nvSpPr>
          <p:spPr bwMode="auto">
            <a:xfrm>
              <a:off x="674" y="369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586" name="Rectangle 58"/>
          <p:cNvSpPr>
            <a:spLocks noChangeArrowheads="1"/>
          </p:cNvSpPr>
          <p:nvPr/>
        </p:nvSpPr>
        <p:spPr bwMode="auto">
          <a:xfrm>
            <a:off x="2313466" y="5735638"/>
            <a:ext cx="441325" cy="50323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2587" name="Rectangle 59"/>
          <p:cNvSpPr>
            <a:spLocks noChangeArrowheads="1"/>
          </p:cNvSpPr>
          <p:nvPr/>
        </p:nvSpPr>
        <p:spPr bwMode="auto">
          <a:xfrm>
            <a:off x="4932363" y="5516563"/>
            <a:ext cx="1612900" cy="21748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2588" name="Group 60"/>
          <p:cNvGrpSpPr/>
          <p:nvPr/>
        </p:nvGrpSpPr>
        <p:grpSpPr bwMode="auto">
          <a:xfrm>
            <a:off x="5710238" y="5632450"/>
            <a:ext cx="835025" cy="288925"/>
            <a:chOff x="3597" y="3548"/>
            <a:chExt cx="526" cy="182"/>
          </a:xfrm>
        </p:grpSpPr>
        <p:sp>
          <p:nvSpPr>
            <p:cNvPr id="19473" name="Line 61"/>
            <p:cNvSpPr>
              <a:spLocks noChangeShapeType="1"/>
            </p:cNvSpPr>
            <p:nvPr/>
          </p:nvSpPr>
          <p:spPr bwMode="auto">
            <a:xfrm>
              <a:off x="3941" y="3548"/>
              <a:ext cx="1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74" name="Line 62"/>
            <p:cNvSpPr>
              <a:spLocks noChangeShapeType="1"/>
            </p:cNvSpPr>
            <p:nvPr/>
          </p:nvSpPr>
          <p:spPr bwMode="auto">
            <a:xfrm>
              <a:off x="3951" y="3548"/>
              <a:ext cx="0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75" name="Line 63"/>
            <p:cNvSpPr>
              <a:spLocks noChangeShapeType="1"/>
            </p:cNvSpPr>
            <p:nvPr/>
          </p:nvSpPr>
          <p:spPr bwMode="auto">
            <a:xfrm>
              <a:off x="3597" y="3730"/>
              <a:ext cx="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2592" name="Group 64"/>
          <p:cNvGrpSpPr/>
          <p:nvPr/>
        </p:nvGrpSpPr>
        <p:grpSpPr bwMode="auto">
          <a:xfrm>
            <a:off x="4932363" y="5618163"/>
            <a:ext cx="360362" cy="287337"/>
            <a:chOff x="3107" y="3539"/>
            <a:chExt cx="227" cy="181"/>
          </a:xfrm>
        </p:grpSpPr>
        <p:sp>
          <p:nvSpPr>
            <p:cNvPr id="19471" name="Line 65"/>
            <p:cNvSpPr>
              <a:spLocks noChangeShapeType="1"/>
            </p:cNvSpPr>
            <p:nvPr/>
          </p:nvSpPr>
          <p:spPr bwMode="auto">
            <a:xfrm>
              <a:off x="3107" y="3711"/>
              <a:ext cx="22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72" name="Line 66"/>
            <p:cNvSpPr>
              <a:spLocks noChangeShapeType="1"/>
            </p:cNvSpPr>
            <p:nvPr/>
          </p:nvSpPr>
          <p:spPr bwMode="auto">
            <a:xfrm>
              <a:off x="3107" y="3539"/>
              <a:ext cx="0" cy="18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225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22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22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225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22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0" dur="500"/>
                                        <p:tgtEl>
                                          <p:spTgt spid="22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0" dur="500"/>
                                        <p:tgtEl>
                                          <p:spTgt spid="225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75" grpId="0" animBg="1"/>
      <p:bldP spid="22582" grpId="0" animBg="1"/>
      <p:bldP spid="22586" grpId="0" animBg="1"/>
      <p:bldP spid="2258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695325" y="1490663"/>
            <a:ext cx="829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含义：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删除链表中的某一个结点，使线性表的长度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  <a:endParaRPr kumimoji="1"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598488" y="2116644"/>
            <a:ext cx="839311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、确定待删除目标结点位置：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通过链表的头指针</a:t>
            </a: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，找到指目标结点的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前驱节点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、删除目标结点：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先保存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待删除结点的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指针域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删除目标结点；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释放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目标结点的内存单元。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676400" y="5486400"/>
            <a:ext cx="6380273" cy="461665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注意当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=0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时，表示头节点，是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不可删除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的。</a:t>
            </a:r>
            <a:r>
              <a:rPr kumimoji="1"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6" name="Rectangle 10" descr="再生纸"/>
          <p:cNvSpPr>
            <a:spLocks noChangeArrowheads="1"/>
          </p:cNvSpPr>
          <p:nvPr/>
        </p:nvSpPr>
        <p:spPr bwMode="auto">
          <a:xfrm>
            <a:off x="0" y="0"/>
            <a:ext cx="3048000" cy="4572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、链表的基本操作</a:t>
            </a:r>
            <a:endParaRPr kumimoji="1" lang="zh-CN" altLang="en-US" sz="24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152400" y="609600"/>
            <a:ext cx="31511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链表的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删除</a:t>
            </a: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操作</a:t>
            </a:r>
            <a:endParaRPr kumimoji="1" lang="zh-CN" altLang="en-US" sz="24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340100" y="4343400"/>
            <a:ext cx="5803900" cy="4270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200" b="1" dirty="0">
                <a:solidFill>
                  <a:srgbClr val="000000"/>
                </a:solidFill>
                <a:ea typeface="微软雅黑" panose="020B0503020204020204" pitchFamily="34" charset="-122"/>
              </a:rPr>
              <a:t>将</a:t>
            </a:r>
            <a:r>
              <a:rPr lang="zh-CN" altLang="en-US" sz="2200" b="1" dirty="0">
                <a:solidFill>
                  <a:srgbClr val="FF0000"/>
                </a:solidFill>
                <a:ea typeface="微软雅黑" panose="020B0503020204020204" pitchFamily="34" charset="-122"/>
              </a:rPr>
              <a:t>目标结点的指针域</a:t>
            </a:r>
            <a:r>
              <a:rPr lang="zh-CN" altLang="en-US" sz="2200" b="1" dirty="0">
                <a:solidFill>
                  <a:srgbClr val="000000"/>
                </a:solidFill>
                <a:ea typeface="微软雅黑" panose="020B0503020204020204" pitchFamily="34" charset="-122"/>
              </a:rPr>
              <a:t>赋值给</a:t>
            </a:r>
            <a:r>
              <a:rPr lang="zh-CN" altLang="en-US" sz="2200" b="1" dirty="0">
                <a:solidFill>
                  <a:srgbClr val="FF0000"/>
                </a:solidFill>
                <a:ea typeface="微软雅黑" panose="020B0503020204020204" pitchFamily="34" charset="-122"/>
              </a:rPr>
              <a:t>前驱结点的指针域</a:t>
            </a:r>
            <a:endParaRPr lang="zh-CN" altLang="en-US" sz="22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45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45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5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5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45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45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45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4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4581" grpId="0" build="allAtOnce"/>
      <p:bldP spid="24585" grpId="0" animBg="1"/>
      <p:bldP spid="24587" grpId="0" animBg="1"/>
      <p:bldP spid="2458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3057247" cy="52322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结构体类型的定义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667000" y="668338"/>
            <a:ext cx="3311525" cy="230346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>
              <a:defRPr/>
            </a:pPr>
            <a:r>
              <a:rPr kumimoji="1"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结构体类型名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数据类型名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成员名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数据类型名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成员名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… …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数据类型名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成员名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r>
              <a:rPr kumimoji="1"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1750" name="Rectangle 6" descr="信纸"/>
          <p:cNvSpPr>
            <a:spLocks noChangeArrowheads="1"/>
          </p:cNvSpPr>
          <p:nvPr/>
        </p:nvSpPr>
        <p:spPr bwMode="auto">
          <a:xfrm>
            <a:off x="2362200" y="3200400"/>
            <a:ext cx="3744913" cy="31781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kumimoji="1" lang="en-US" altLang="zh-CN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kumimoji="1" lang="zh-CN" altLang="en-US" sz="2000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Student_Info</a:t>
            </a:r>
            <a:endParaRPr kumimoji="1"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char        no[9];              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学号</a:t>
            </a:r>
            <a:endParaRPr kumimoji="1"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char        name[20];       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姓名</a:t>
            </a:r>
            <a:endParaRPr kumimoji="1"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char        sex;                 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性别</a:t>
            </a:r>
            <a:endParaRPr kumimoji="1"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unsigned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age;         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年龄</a:t>
            </a:r>
            <a:endParaRPr kumimoji="1"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unsigned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classno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   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班级</a:t>
            </a:r>
            <a:endParaRPr kumimoji="1"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float        grade;             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成绩</a:t>
            </a:r>
            <a:endParaRPr kumimoji="1"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endParaRPr kumimoji="1"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  <p:bldP spid="3175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39738" y="88900"/>
            <a:ext cx="6034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】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链表删除操作函数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Delete_LinkList</a:t>
            </a:r>
            <a:r>
              <a:rPr kumimoji="1" lang="en-US" altLang="zh-CN" sz="2400">
                <a:solidFill>
                  <a:srgbClr val="CC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  <a:endParaRPr kumimoji="1" lang="zh-CN" altLang="en-US" sz="240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6627" name="Rectangle 3" descr="信纸"/>
          <p:cNvSpPr>
            <a:spLocks noChangeArrowheads="1"/>
          </p:cNvSpPr>
          <p:nvPr/>
        </p:nvSpPr>
        <p:spPr bwMode="auto">
          <a:xfrm>
            <a:off x="712788" y="663575"/>
            <a:ext cx="5876925" cy="40925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void </a:t>
            </a:r>
            <a:r>
              <a:rPr kumimoji="1"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Delete_LinkList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(NODE *head, </a:t>
            </a:r>
            <a:r>
              <a:rPr kumimoji="1"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  </a:t>
            </a:r>
            <a:endParaRPr kumimoji="1"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NODE *p,*q;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j;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if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== 0)    return; 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p = head;</a:t>
            </a:r>
            <a:endParaRPr kumimoji="1"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for (j = 1; j &lt;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&amp;&amp; p-&gt;next != NULL; j++)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p = p-&gt;next;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if (p-&gt;next == NULL) 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("the %d node not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foundt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!\n",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return;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} 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3556" name="Group 4"/>
          <p:cNvGrpSpPr/>
          <p:nvPr/>
        </p:nvGrpSpPr>
        <p:grpSpPr bwMode="auto">
          <a:xfrm>
            <a:off x="1055688" y="5280025"/>
            <a:ext cx="6723062" cy="1546225"/>
            <a:chOff x="368" y="3326"/>
            <a:chExt cx="4235" cy="974"/>
          </a:xfrm>
        </p:grpSpPr>
        <p:grpSp>
          <p:nvGrpSpPr>
            <p:cNvPr id="23577" name="Group 5"/>
            <p:cNvGrpSpPr/>
            <p:nvPr/>
          </p:nvGrpSpPr>
          <p:grpSpPr bwMode="auto">
            <a:xfrm>
              <a:off x="985" y="3454"/>
              <a:ext cx="455" cy="635"/>
              <a:chOff x="1120" y="3157"/>
              <a:chExt cx="455" cy="635"/>
            </a:xfrm>
          </p:grpSpPr>
          <p:sp>
            <p:nvSpPr>
              <p:cNvPr id="23607" name="Rectangle 6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608" name="Rectangle 7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78" name="Group 8"/>
            <p:cNvGrpSpPr/>
            <p:nvPr/>
          </p:nvGrpSpPr>
          <p:grpSpPr bwMode="auto">
            <a:xfrm>
              <a:off x="368" y="3326"/>
              <a:ext cx="608" cy="250"/>
              <a:chOff x="503" y="3030"/>
              <a:chExt cx="608" cy="250"/>
            </a:xfrm>
          </p:grpSpPr>
          <p:sp>
            <p:nvSpPr>
              <p:cNvPr id="23605" name="Line 9"/>
              <p:cNvSpPr>
                <a:spLocks noChangeShapeType="1"/>
              </p:cNvSpPr>
              <p:nvPr/>
            </p:nvSpPr>
            <p:spPr bwMode="auto">
              <a:xfrm>
                <a:off x="793" y="3248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6634" name="Text Box 10"/>
              <p:cNvSpPr txBox="1">
                <a:spLocks noChangeArrowheads="1"/>
              </p:cNvSpPr>
              <p:nvPr/>
            </p:nvSpPr>
            <p:spPr bwMode="auto">
              <a:xfrm>
                <a:off x="503" y="303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head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79" name="Group 11"/>
            <p:cNvGrpSpPr/>
            <p:nvPr/>
          </p:nvGrpSpPr>
          <p:grpSpPr bwMode="auto">
            <a:xfrm>
              <a:off x="1742" y="3455"/>
              <a:ext cx="455" cy="635"/>
              <a:chOff x="1120" y="3157"/>
              <a:chExt cx="455" cy="635"/>
            </a:xfrm>
          </p:grpSpPr>
          <p:sp>
            <p:nvSpPr>
              <p:cNvPr id="23603" name="Rectangle 12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604" name="Rectangle 13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80" name="Group 14"/>
            <p:cNvGrpSpPr/>
            <p:nvPr/>
          </p:nvGrpSpPr>
          <p:grpSpPr bwMode="auto">
            <a:xfrm>
              <a:off x="2517" y="3465"/>
              <a:ext cx="455" cy="635"/>
              <a:chOff x="1120" y="3157"/>
              <a:chExt cx="455" cy="635"/>
            </a:xfrm>
          </p:grpSpPr>
          <p:sp>
            <p:nvSpPr>
              <p:cNvPr id="23601" name="Rectangle 15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602" name="Rectangle 16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FFCC99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81" name="Group 17"/>
            <p:cNvGrpSpPr/>
            <p:nvPr/>
          </p:nvGrpSpPr>
          <p:grpSpPr bwMode="auto">
            <a:xfrm>
              <a:off x="3346" y="3448"/>
              <a:ext cx="455" cy="635"/>
              <a:chOff x="1120" y="3157"/>
              <a:chExt cx="455" cy="635"/>
            </a:xfrm>
          </p:grpSpPr>
          <p:sp>
            <p:nvSpPr>
              <p:cNvPr id="23599" name="Rectangle 18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600" name="Rectangle 19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582" name="Group 20"/>
            <p:cNvGrpSpPr/>
            <p:nvPr/>
          </p:nvGrpSpPr>
          <p:grpSpPr bwMode="auto">
            <a:xfrm>
              <a:off x="4148" y="3440"/>
              <a:ext cx="455" cy="635"/>
              <a:chOff x="1120" y="3157"/>
              <a:chExt cx="455" cy="635"/>
            </a:xfrm>
          </p:grpSpPr>
          <p:sp>
            <p:nvSpPr>
              <p:cNvPr id="23597" name="Rectangle 21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3598" name="Rectangle 22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583" name="Line 23"/>
            <p:cNvSpPr>
              <a:spLocks noChangeShapeType="1"/>
            </p:cNvSpPr>
            <p:nvPr/>
          </p:nvSpPr>
          <p:spPr bwMode="auto">
            <a:xfrm>
              <a:off x="1228" y="3548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84" name="Line 24"/>
            <p:cNvSpPr>
              <a:spLocks noChangeShapeType="1"/>
            </p:cNvSpPr>
            <p:nvPr/>
          </p:nvSpPr>
          <p:spPr bwMode="auto">
            <a:xfrm>
              <a:off x="2003" y="3549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85" name="Line 25"/>
            <p:cNvSpPr>
              <a:spLocks noChangeShapeType="1"/>
            </p:cNvSpPr>
            <p:nvPr/>
          </p:nvSpPr>
          <p:spPr bwMode="auto">
            <a:xfrm>
              <a:off x="3628" y="3539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86" name="Line 26"/>
            <p:cNvSpPr>
              <a:spLocks noChangeShapeType="1"/>
            </p:cNvSpPr>
            <p:nvPr/>
          </p:nvSpPr>
          <p:spPr bwMode="auto">
            <a:xfrm>
              <a:off x="2770" y="3548"/>
              <a:ext cx="56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51" name="Text Box 27"/>
            <p:cNvSpPr txBox="1">
              <a:spLocks noChangeArrowheads="1"/>
            </p:cNvSpPr>
            <p:nvPr/>
          </p:nvSpPr>
          <p:spPr bwMode="auto">
            <a:xfrm>
              <a:off x="1813" y="3720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70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2" name="Text Box 28"/>
            <p:cNvSpPr txBox="1">
              <a:spLocks noChangeArrowheads="1"/>
            </p:cNvSpPr>
            <p:nvPr/>
          </p:nvSpPr>
          <p:spPr bwMode="auto">
            <a:xfrm>
              <a:off x="2597" y="3712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3" name="Text Box 29"/>
            <p:cNvSpPr txBox="1">
              <a:spLocks noChangeArrowheads="1"/>
            </p:cNvSpPr>
            <p:nvPr/>
          </p:nvSpPr>
          <p:spPr bwMode="auto">
            <a:xfrm>
              <a:off x="3418" y="3696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78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4" name="Text Box 30"/>
            <p:cNvSpPr txBox="1">
              <a:spLocks noChangeArrowheads="1"/>
            </p:cNvSpPr>
            <p:nvPr/>
          </p:nvSpPr>
          <p:spPr bwMode="auto">
            <a:xfrm>
              <a:off x="4210" y="3684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90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5" name="Rectangle 31"/>
            <p:cNvSpPr>
              <a:spLocks noChangeArrowheads="1"/>
            </p:cNvSpPr>
            <p:nvPr/>
          </p:nvSpPr>
          <p:spPr bwMode="auto">
            <a:xfrm>
              <a:off x="4255" y="3421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  <a:endParaRPr kumimoji="1" lang="en-US" altLang="zh-CN" sz="1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6" name="Text Box 32"/>
            <p:cNvSpPr txBox="1">
              <a:spLocks noChangeArrowheads="1"/>
            </p:cNvSpPr>
            <p:nvPr/>
          </p:nvSpPr>
          <p:spPr bwMode="auto">
            <a:xfrm>
              <a:off x="1100" y="4048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7" name="Text Box 33"/>
            <p:cNvSpPr txBox="1">
              <a:spLocks noChangeArrowheads="1"/>
            </p:cNvSpPr>
            <p:nvPr/>
          </p:nvSpPr>
          <p:spPr bwMode="auto">
            <a:xfrm>
              <a:off x="1857" y="4040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8" name="Text Box 34"/>
            <p:cNvSpPr txBox="1">
              <a:spLocks noChangeArrowheads="1"/>
            </p:cNvSpPr>
            <p:nvPr/>
          </p:nvSpPr>
          <p:spPr bwMode="auto">
            <a:xfrm>
              <a:off x="2632" y="4050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59" name="Text Box 35"/>
            <p:cNvSpPr txBox="1">
              <a:spLocks noChangeArrowheads="1"/>
            </p:cNvSpPr>
            <p:nvPr/>
          </p:nvSpPr>
          <p:spPr bwMode="auto">
            <a:xfrm>
              <a:off x="3457" y="402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60" name="Text Box 36"/>
            <p:cNvSpPr txBox="1">
              <a:spLocks noChangeArrowheads="1"/>
            </p:cNvSpPr>
            <p:nvPr/>
          </p:nvSpPr>
          <p:spPr bwMode="auto">
            <a:xfrm>
              <a:off x="4259" y="4026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61" name="AutoShape 37"/>
          <p:cNvSpPr>
            <a:spLocks noChangeArrowheads="1"/>
          </p:cNvSpPr>
          <p:nvPr/>
        </p:nvSpPr>
        <p:spPr bwMode="auto">
          <a:xfrm>
            <a:off x="6732588" y="188913"/>
            <a:ext cx="1223962" cy="431800"/>
          </a:xfrm>
          <a:prstGeom prst="wedgeRoundRectCallout">
            <a:avLst>
              <a:gd name="adj1" fmla="val -176718"/>
              <a:gd name="adj2" fmla="val 97796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假设</a:t>
            </a:r>
            <a:r>
              <a:rPr kumimoji="1" lang="en-US" altLang="zh-CN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2</a:t>
            </a:r>
            <a:endParaRPr kumimoji="1" lang="en-US" altLang="zh-CN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6662" name="Group 38"/>
          <p:cNvGrpSpPr/>
          <p:nvPr/>
        </p:nvGrpSpPr>
        <p:grpSpPr bwMode="auto">
          <a:xfrm>
            <a:off x="1512888" y="5748338"/>
            <a:ext cx="434975" cy="512762"/>
            <a:chOff x="674" y="3621"/>
            <a:chExt cx="274" cy="323"/>
          </a:xfrm>
        </p:grpSpPr>
        <p:sp>
          <p:nvSpPr>
            <p:cNvPr id="23575" name="Line 39"/>
            <p:cNvSpPr>
              <a:spLocks noChangeShapeType="1"/>
            </p:cNvSpPr>
            <p:nvPr/>
          </p:nvSpPr>
          <p:spPr bwMode="auto">
            <a:xfrm flipV="1">
              <a:off x="793" y="3621"/>
              <a:ext cx="155" cy="1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64" name="Text Box 40"/>
            <p:cNvSpPr txBox="1">
              <a:spLocks noChangeArrowheads="1"/>
            </p:cNvSpPr>
            <p:nvPr/>
          </p:nvSpPr>
          <p:spPr bwMode="auto">
            <a:xfrm>
              <a:off x="674" y="369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65" name="Rectangle 41" descr="信纸"/>
          <p:cNvSpPr>
            <a:spLocks noChangeArrowheads="1"/>
          </p:cNvSpPr>
          <p:nvPr/>
        </p:nvSpPr>
        <p:spPr bwMode="auto">
          <a:xfrm>
            <a:off x="4887913" y="1095375"/>
            <a:ext cx="4075112" cy="14097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 dirty="0">
                <a:solidFill>
                  <a:srgbClr val="3399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q = p-&gt;next;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p-&gt;next = q-&gt;next 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>
                <a:solidFill>
                  <a:srgbClr val="FF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free(q);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r>
              <a:rPr kumimoji="1"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26666" name="Group 42"/>
          <p:cNvGrpSpPr/>
          <p:nvPr/>
        </p:nvGrpSpPr>
        <p:grpSpPr bwMode="auto">
          <a:xfrm>
            <a:off x="2757488" y="5764213"/>
            <a:ext cx="434975" cy="512762"/>
            <a:chOff x="674" y="3621"/>
            <a:chExt cx="274" cy="323"/>
          </a:xfrm>
        </p:grpSpPr>
        <p:sp>
          <p:nvSpPr>
            <p:cNvPr id="23573" name="Line 43"/>
            <p:cNvSpPr>
              <a:spLocks noChangeShapeType="1"/>
            </p:cNvSpPr>
            <p:nvPr/>
          </p:nvSpPr>
          <p:spPr bwMode="auto">
            <a:xfrm flipV="1">
              <a:off x="793" y="3621"/>
              <a:ext cx="155" cy="1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68" name="Text Box 44"/>
            <p:cNvSpPr txBox="1">
              <a:spLocks noChangeArrowheads="1"/>
            </p:cNvSpPr>
            <p:nvPr/>
          </p:nvSpPr>
          <p:spPr bwMode="auto">
            <a:xfrm>
              <a:off x="674" y="369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669" name="Rectangle 45"/>
          <p:cNvSpPr>
            <a:spLocks noChangeArrowheads="1"/>
          </p:cNvSpPr>
          <p:nvPr/>
        </p:nvSpPr>
        <p:spPr bwMode="auto">
          <a:xfrm>
            <a:off x="1514475" y="5719763"/>
            <a:ext cx="504825" cy="50323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6670" name="Group 46"/>
          <p:cNvGrpSpPr/>
          <p:nvPr/>
        </p:nvGrpSpPr>
        <p:grpSpPr bwMode="auto">
          <a:xfrm>
            <a:off x="3987800" y="5737225"/>
            <a:ext cx="434975" cy="512763"/>
            <a:chOff x="674" y="3621"/>
            <a:chExt cx="274" cy="323"/>
          </a:xfrm>
        </p:grpSpPr>
        <p:sp>
          <p:nvSpPr>
            <p:cNvPr id="23571" name="Line 47"/>
            <p:cNvSpPr>
              <a:spLocks noChangeShapeType="1"/>
            </p:cNvSpPr>
            <p:nvPr/>
          </p:nvSpPr>
          <p:spPr bwMode="auto">
            <a:xfrm flipV="1">
              <a:off x="793" y="3621"/>
              <a:ext cx="155" cy="1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6672" name="Text Box 48"/>
            <p:cNvSpPr txBox="1">
              <a:spLocks noChangeArrowheads="1"/>
            </p:cNvSpPr>
            <p:nvPr/>
          </p:nvSpPr>
          <p:spPr bwMode="auto">
            <a:xfrm>
              <a:off x="674" y="369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6673" name="Group 49"/>
          <p:cNvGrpSpPr/>
          <p:nvPr/>
        </p:nvGrpSpPr>
        <p:grpSpPr bwMode="auto">
          <a:xfrm>
            <a:off x="4110038" y="5516563"/>
            <a:ext cx="1360487" cy="230187"/>
            <a:chOff x="2589" y="3475"/>
            <a:chExt cx="857" cy="145"/>
          </a:xfrm>
          <a:solidFill>
            <a:srgbClr val="FFFFCC"/>
          </a:solidFill>
        </p:grpSpPr>
        <p:sp useBgFill="1">
          <p:nvSpPr>
            <p:cNvPr id="23569" name="Rectangle 50"/>
            <p:cNvSpPr>
              <a:spLocks noChangeArrowheads="1"/>
            </p:cNvSpPr>
            <p:nvPr/>
          </p:nvSpPr>
          <p:spPr bwMode="auto">
            <a:xfrm>
              <a:off x="2589" y="3484"/>
              <a:ext cx="209" cy="1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 useBgFill="1">
          <p:nvSpPr>
            <p:cNvPr id="23570" name="Rectangle 51"/>
            <p:cNvSpPr>
              <a:spLocks noChangeArrowheads="1"/>
            </p:cNvSpPr>
            <p:nvPr/>
          </p:nvSpPr>
          <p:spPr bwMode="auto">
            <a:xfrm>
              <a:off x="3274" y="3475"/>
              <a:ext cx="172" cy="14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6676" name="Group 52"/>
          <p:cNvGrpSpPr/>
          <p:nvPr/>
        </p:nvGrpSpPr>
        <p:grpSpPr bwMode="auto">
          <a:xfrm>
            <a:off x="4125913" y="5286375"/>
            <a:ext cx="1331912" cy="360363"/>
            <a:chOff x="2599" y="3330"/>
            <a:chExt cx="834" cy="227"/>
          </a:xfrm>
        </p:grpSpPr>
        <p:sp>
          <p:nvSpPr>
            <p:cNvPr id="23566" name="Line 53"/>
            <p:cNvSpPr>
              <a:spLocks noChangeShapeType="1"/>
            </p:cNvSpPr>
            <p:nvPr/>
          </p:nvSpPr>
          <p:spPr bwMode="auto">
            <a:xfrm>
              <a:off x="2608" y="3339"/>
              <a:ext cx="81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67" name="Line 54"/>
            <p:cNvSpPr>
              <a:spLocks noChangeShapeType="1"/>
            </p:cNvSpPr>
            <p:nvPr/>
          </p:nvSpPr>
          <p:spPr bwMode="auto">
            <a:xfrm>
              <a:off x="2599" y="3330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3568" name="Line 55"/>
            <p:cNvSpPr>
              <a:spLocks noChangeShapeType="1"/>
            </p:cNvSpPr>
            <p:nvPr/>
          </p:nvSpPr>
          <p:spPr bwMode="auto">
            <a:xfrm>
              <a:off x="3433" y="3330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26680" name="Freeform 56"/>
          <p:cNvSpPr/>
          <p:nvPr/>
        </p:nvSpPr>
        <p:spPr bwMode="auto">
          <a:xfrm>
            <a:off x="4064000" y="5397500"/>
            <a:ext cx="1319213" cy="1544638"/>
          </a:xfrm>
          <a:custGeom>
            <a:avLst/>
            <a:gdLst>
              <a:gd name="T0" fmla="*/ 2147483646 w 831"/>
              <a:gd name="T1" fmla="*/ 2147483646 h 973"/>
              <a:gd name="T2" fmla="*/ 2147483646 w 831"/>
              <a:gd name="T3" fmla="*/ 2147483646 h 973"/>
              <a:gd name="T4" fmla="*/ 2147483646 w 831"/>
              <a:gd name="T5" fmla="*/ 2147483646 h 973"/>
              <a:gd name="T6" fmla="*/ 2147483646 w 831"/>
              <a:gd name="T7" fmla="*/ 2147483646 h 973"/>
              <a:gd name="T8" fmla="*/ 2147483646 w 831"/>
              <a:gd name="T9" fmla="*/ 2147483646 h 973"/>
              <a:gd name="T10" fmla="*/ 2147483646 w 831"/>
              <a:gd name="T11" fmla="*/ 2147483646 h 973"/>
              <a:gd name="T12" fmla="*/ 2147483646 w 831"/>
              <a:gd name="T13" fmla="*/ 2147483646 h 973"/>
              <a:gd name="T14" fmla="*/ 2147483646 w 831"/>
              <a:gd name="T15" fmla="*/ 2147483646 h 973"/>
              <a:gd name="T16" fmla="*/ 2147483646 w 831"/>
              <a:gd name="T17" fmla="*/ 2147483646 h 973"/>
              <a:gd name="T18" fmla="*/ 2147483646 w 831"/>
              <a:gd name="T19" fmla="*/ 2147483646 h 973"/>
              <a:gd name="T20" fmla="*/ 2147483646 w 831"/>
              <a:gd name="T21" fmla="*/ 2147483646 h 973"/>
              <a:gd name="T22" fmla="*/ 2147483646 w 831"/>
              <a:gd name="T23" fmla="*/ 2147483646 h 973"/>
              <a:gd name="T24" fmla="*/ 2147483646 w 831"/>
              <a:gd name="T25" fmla="*/ 2147483646 h 973"/>
              <a:gd name="T26" fmla="*/ 2147483646 w 831"/>
              <a:gd name="T27" fmla="*/ 2147483646 h 973"/>
              <a:gd name="T28" fmla="*/ 2147483646 w 831"/>
              <a:gd name="T29" fmla="*/ 2147483646 h 973"/>
              <a:gd name="T30" fmla="*/ 2147483646 w 831"/>
              <a:gd name="T31" fmla="*/ 2147483646 h 97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31" h="973">
                <a:moveTo>
                  <a:pt x="191" y="22"/>
                </a:moveTo>
                <a:cubicBezTo>
                  <a:pt x="164" y="98"/>
                  <a:pt x="203" y="0"/>
                  <a:pt x="165" y="65"/>
                </a:cubicBezTo>
                <a:cubicBezTo>
                  <a:pt x="161" y="73"/>
                  <a:pt x="162" y="83"/>
                  <a:pt x="157" y="90"/>
                </a:cubicBezTo>
                <a:cubicBezTo>
                  <a:pt x="138" y="121"/>
                  <a:pt x="101" y="149"/>
                  <a:pt x="88" y="185"/>
                </a:cubicBezTo>
                <a:cubicBezTo>
                  <a:pt x="58" y="271"/>
                  <a:pt x="32" y="357"/>
                  <a:pt x="2" y="443"/>
                </a:cubicBezTo>
                <a:cubicBezTo>
                  <a:pt x="10" y="605"/>
                  <a:pt x="0" y="701"/>
                  <a:pt x="139" y="795"/>
                </a:cubicBezTo>
                <a:cubicBezTo>
                  <a:pt x="185" y="861"/>
                  <a:pt x="279" y="877"/>
                  <a:pt x="354" y="890"/>
                </a:cubicBezTo>
                <a:cubicBezTo>
                  <a:pt x="442" y="973"/>
                  <a:pt x="594" y="913"/>
                  <a:pt x="690" y="864"/>
                </a:cubicBezTo>
                <a:cubicBezTo>
                  <a:pt x="712" y="853"/>
                  <a:pt x="740" y="829"/>
                  <a:pt x="758" y="813"/>
                </a:cubicBezTo>
                <a:cubicBezTo>
                  <a:pt x="773" y="800"/>
                  <a:pt x="801" y="770"/>
                  <a:pt x="801" y="770"/>
                </a:cubicBezTo>
                <a:cubicBezTo>
                  <a:pt x="831" y="626"/>
                  <a:pt x="823" y="623"/>
                  <a:pt x="810" y="400"/>
                </a:cubicBezTo>
                <a:cubicBezTo>
                  <a:pt x="808" y="363"/>
                  <a:pt x="783" y="317"/>
                  <a:pt x="776" y="280"/>
                </a:cubicBezTo>
                <a:cubicBezTo>
                  <a:pt x="775" y="259"/>
                  <a:pt x="797" y="52"/>
                  <a:pt x="715" y="39"/>
                </a:cubicBezTo>
                <a:cubicBezTo>
                  <a:pt x="673" y="32"/>
                  <a:pt x="630" y="33"/>
                  <a:pt x="587" y="30"/>
                </a:cubicBezTo>
                <a:cubicBezTo>
                  <a:pt x="558" y="21"/>
                  <a:pt x="530" y="12"/>
                  <a:pt x="501" y="4"/>
                </a:cubicBezTo>
                <a:cubicBezTo>
                  <a:pt x="242" y="14"/>
                  <a:pt x="345" y="4"/>
                  <a:pt x="191" y="22"/>
                </a:cubicBezTo>
                <a:close/>
              </a:path>
            </a:pathLst>
          </a:custGeom>
          <a:solidFill>
            <a:srgbClr val="FFFFCC"/>
          </a:solidFill>
          <a:ln>
            <a:noFill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266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266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6" dur="500"/>
                                        <p:tgtEl>
                                          <p:spTgt spid="26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6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66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26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0" dur="500"/>
                                        <p:tgtEl>
                                          <p:spTgt spid="26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6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66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66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66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4" dur="500"/>
                                        <p:tgtEl>
                                          <p:spTgt spid="266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61" grpId="0" animBg="1"/>
      <p:bldP spid="26669" grpId="0" animBg="1"/>
      <p:bldP spid="2668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04800" y="1295400"/>
            <a:ext cx="829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含义：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将链表中节点的数据域的值显示出来。</a:t>
            </a:r>
            <a:endParaRPr kumimoji="1"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674688" y="2003892"/>
            <a:ext cx="839311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通过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头指针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实际数据链表的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第一个结点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根据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每个结点的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指针域逐一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访问下一结点的数据域；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遇到尾结点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为止。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8" name="Rectangle 6" descr="信纸"/>
          <p:cNvSpPr>
            <a:spLocks noChangeArrowheads="1"/>
          </p:cNvSpPr>
          <p:nvPr/>
        </p:nvSpPr>
        <p:spPr bwMode="auto">
          <a:xfrm>
            <a:off x="1692275" y="4364038"/>
            <a:ext cx="5281613" cy="22637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>
            <a:lvl1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void Display_LinkList(NODE *head)  </a:t>
            </a:r>
            <a:endParaRPr kumimoji="1" lang="en-US" altLang="zh-CN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NODE *p;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for (p = head-&gt;next; p != NULL; p = p-&gt;next)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  printf ("%d ", p-&gt;score);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printf ("\n");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762000" y="3810000"/>
            <a:ext cx="739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链表输出操作函数</a:t>
            </a:r>
            <a:r>
              <a:rPr kumimoji="1" lang="en-US" altLang="zh-CN" sz="2400" b="1" dirty="0" err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Display_LinkList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的实现。</a:t>
            </a:r>
            <a:endParaRPr kumimoji="1" lang="zh-CN" altLang="en-US" sz="24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3" name="Rectangle 11" descr="再生纸"/>
          <p:cNvSpPr>
            <a:spLocks noChangeArrowheads="1"/>
          </p:cNvSpPr>
          <p:nvPr/>
        </p:nvSpPr>
        <p:spPr bwMode="auto">
          <a:xfrm>
            <a:off x="0" y="0"/>
            <a:ext cx="3048000" cy="4572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、链表的基本操作</a:t>
            </a:r>
            <a:endParaRPr kumimoji="1" lang="zh-CN" altLang="en-US" sz="24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152400" y="609600"/>
            <a:ext cx="31511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链表的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输出</a:t>
            </a: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操作</a:t>
            </a:r>
            <a:endParaRPr kumimoji="1" lang="zh-CN" altLang="en-US" sz="24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3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8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8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8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/>
      <p:bldP spid="28677" grpId="0" build="allAtOnce"/>
      <p:bldP spid="28678" grpId="0" animBg="1"/>
      <p:bldP spid="28679" grpId="0"/>
      <p:bldP spid="2868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457200" y="1600200"/>
            <a:ext cx="8296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含义：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将创建的链表从内存中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释放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掉，达到销毁的目的</a:t>
            </a:r>
            <a:endParaRPr kumimoji="1"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381000" y="2875389"/>
            <a:ext cx="839311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  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基本思想： 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每次删除头节点的后继节点，最后删除头节点。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9" name="Rectangle 9" descr="再生纸"/>
          <p:cNvSpPr>
            <a:spLocks noChangeArrowheads="1"/>
          </p:cNvSpPr>
          <p:nvPr/>
        </p:nvSpPr>
        <p:spPr bwMode="auto">
          <a:xfrm>
            <a:off x="0" y="0"/>
            <a:ext cx="3048000" cy="4572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、链表的基本操作</a:t>
            </a:r>
            <a:endParaRPr kumimoji="1" lang="zh-CN" altLang="en-US" sz="24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52400" y="609600"/>
            <a:ext cx="3151188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685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链表的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销毁</a:t>
            </a:r>
            <a:r>
              <a:rPr kumimoji="1" lang="zh-CN" altLang="en-US" sz="24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操作</a:t>
            </a:r>
            <a:endParaRPr kumimoji="1" lang="zh-CN" altLang="en-US" sz="24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304800" y="4419600"/>
            <a:ext cx="8610600" cy="10080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不能将删除头节点当做销毁整个链表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而要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逐一释放每个结点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  <p:bldP spid="30725" grpId="0"/>
      <p:bldP spid="30730" grpId="0" animBg="1"/>
      <p:bldP spid="3073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 descr="信纸"/>
          <p:cNvSpPr>
            <a:spLocks noChangeArrowheads="1"/>
          </p:cNvSpPr>
          <p:nvPr/>
        </p:nvSpPr>
        <p:spPr bwMode="auto">
          <a:xfrm>
            <a:off x="827088" y="765175"/>
            <a:ext cx="4059237" cy="37877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>
            <a:lvl1pPr marL="4572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void Free_LinkList(NODE *head)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NODE *p, *q;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p = head;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while (p-&gt;next != NULL)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q = p-&gt;next;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p-&gt;next = q-&gt;next;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free (q);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free (head);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684213" y="188913"/>
            <a:ext cx="581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】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链表销毁操作函数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Free_LinkList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。</a:t>
            </a:r>
            <a:endParaRPr kumimoji="1" lang="zh-CN" altLang="en-US" sz="240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29700" name="Group 4"/>
          <p:cNvGrpSpPr/>
          <p:nvPr/>
        </p:nvGrpSpPr>
        <p:grpSpPr bwMode="auto">
          <a:xfrm>
            <a:off x="1198563" y="5051425"/>
            <a:ext cx="6723062" cy="1546225"/>
            <a:chOff x="368" y="3326"/>
            <a:chExt cx="4235" cy="974"/>
          </a:xfrm>
        </p:grpSpPr>
        <p:grpSp>
          <p:nvGrpSpPr>
            <p:cNvPr id="29760" name="Group 5"/>
            <p:cNvGrpSpPr/>
            <p:nvPr/>
          </p:nvGrpSpPr>
          <p:grpSpPr bwMode="auto">
            <a:xfrm>
              <a:off x="985" y="3454"/>
              <a:ext cx="455" cy="635"/>
              <a:chOff x="1120" y="3157"/>
              <a:chExt cx="455" cy="635"/>
            </a:xfrm>
          </p:grpSpPr>
          <p:sp>
            <p:nvSpPr>
              <p:cNvPr id="29790" name="Rectangle 6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9791" name="Rectangle 7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9761" name="Group 8"/>
            <p:cNvGrpSpPr/>
            <p:nvPr/>
          </p:nvGrpSpPr>
          <p:grpSpPr bwMode="auto">
            <a:xfrm>
              <a:off x="368" y="3326"/>
              <a:ext cx="608" cy="250"/>
              <a:chOff x="503" y="3030"/>
              <a:chExt cx="608" cy="250"/>
            </a:xfrm>
          </p:grpSpPr>
          <p:sp>
            <p:nvSpPr>
              <p:cNvPr id="29788" name="Line 9"/>
              <p:cNvSpPr>
                <a:spLocks noChangeShapeType="1"/>
              </p:cNvSpPr>
              <p:nvPr/>
            </p:nvSpPr>
            <p:spPr bwMode="auto">
              <a:xfrm>
                <a:off x="793" y="3248"/>
                <a:ext cx="31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2778" name="Text Box 10"/>
              <p:cNvSpPr txBox="1">
                <a:spLocks noChangeArrowheads="1"/>
              </p:cNvSpPr>
              <p:nvPr/>
            </p:nvSpPr>
            <p:spPr bwMode="auto">
              <a:xfrm>
                <a:off x="503" y="3030"/>
                <a:ext cx="49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head</a:t>
                </a:r>
                <a:endPara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9762" name="Group 11"/>
            <p:cNvGrpSpPr/>
            <p:nvPr/>
          </p:nvGrpSpPr>
          <p:grpSpPr bwMode="auto">
            <a:xfrm>
              <a:off x="1742" y="3455"/>
              <a:ext cx="455" cy="635"/>
              <a:chOff x="1120" y="3157"/>
              <a:chExt cx="455" cy="635"/>
            </a:xfrm>
          </p:grpSpPr>
          <p:sp>
            <p:nvSpPr>
              <p:cNvPr id="29786" name="Rectangle 12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9787" name="Rectangle 13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9763" name="Group 14"/>
            <p:cNvGrpSpPr/>
            <p:nvPr/>
          </p:nvGrpSpPr>
          <p:grpSpPr bwMode="auto">
            <a:xfrm>
              <a:off x="2517" y="3465"/>
              <a:ext cx="455" cy="635"/>
              <a:chOff x="1120" y="3157"/>
              <a:chExt cx="455" cy="635"/>
            </a:xfrm>
          </p:grpSpPr>
          <p:sp>
            <p:nvSpPr>
              <p:cNvPr id="29784" name="Rectangle 15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9785" name="Rectangle 16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9764" name="Group 17"/>
            <p:cNvGrpSpPr/>
            <p:nvPr/>
          </p:nvGrpSpPr>
          <p:grpSpPr bwMode="auto">
            <a:xfrm>
              <a:off x="3346" y="3448"/>
              <a:ext cx="455" cy="635"/>
              <a:chOff x="1120" y="3157"/>
              <a:chExt cx="455" cy="635"/>
            </a:xfrm>
          </p:grpSpPr>
          <p:sp>
            <p:nvSpPr>
              <p:cNvPr id="29782" name="Rectangle 18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9783" name="Rectangle 19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9765" name="Group 20"/>
            <p:cNvGrpSpPr/>
            <p:nvPr/>
          </p:nvGrpSpPr>
          <p:grpSpPr bwMode="auto">
            <a:xfrm>
              <a:off x="4148" y="3440"/>
              <a:ext cx="455" cy="635"/>
              <a:chOff x="1120" y="3157"/>
              <a:chExt cx="455" cy="635"/>
            </a:xfrm>
          </p:grpSpPr>
          <p:sp>
            <p:nvSpPr>
              <p:cNvPr id="29780" name="Rectangle 21"/>
              <p:cNvSpPr>
                <a:spLocks noChangeArrowheads="1"/>
              </p:cNvSpPr>
              <p:nvPr/>
            </p:nvSpPr>
            <p:spPr bwMode="auto">
              <a:xfrm>
                <a:off x="1120" y="3157"/>
                <a:ext cx="454" cy="182"/>
              </a:xfrm>
              <a:prstGeom prst="rect">
                <a:avLst/>
              </a:prstGeom>
              <a:gradFill rotWithShape="1">
                <a:gsLst>
                  <a:gs pos="0">
                    <a:srgbClr val="C0C0C0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9781" name="Rectangle 22"/>
              <p:cNvSpPr>
                <a:spLocks noChangeArrowheads="1"/>
              </p:cNvSpPr>
              <p:nvPr/>
            </p:nvSpPr>
            <p:spPr bwMode="auto">
              <a:xfrm>
                <a:off x="1121" y="3338"/>
                <a:ext cx="454" cy="454"/>
              </a:xfrm>
              <a:prstGeom prst="rect">
                <a:avLst/>
              </a:prstGeom>
              <a:gradFill rotWithShape="1">
                <a:gsLst>
                  <a:gs pos="0">
                    <a:srgbClr val="00FFFF"/>
                  </a:gs>
                  <a:gs pos="100000">
                    <a:schemeClr val="bg1"/>
                  </a:gs>
                </a:gsLst>
                <a:lin ang="5400000" scaled="1"/>
              </a:gradFill>
              <a:ln w="19050">
                <a:solidFill>
                  <a:srgbClr val="FF00FF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 b="1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66" name="Line 23"/>
            <p:cNvSpPr>
              <a:spLocks noChangeShapeType="1"/>
            </p:cNvSpPr>
            <p:nvPr/>
          </p:nvSpPr>
          <p:spPr bwMode="auto">
            <a:xfrm>
              <a:off x="1228" y="3548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67" name="Line 24"/>
            <p:cNvSpPr>
              <a:spLocks noChangeShapeType="1"/>
            </p:cNvSpPr>
            <p:nvPr/>
          </p:nvSpPr>
          <p:spPr bwMode="auto">
            <a:xfrm>
              <a:off x="2003" y="3549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68" name="Line 25"/>
            <p:cNvSpPr>
              <a:spLocks noChangeShapeType="1"/>
            </p:cNvSpPr>
            <p:nvPr/>
          </p:nvSpPr>
          <p:spPr bwMode="auto">
            <a:xfrm>
              <a:off x="3628" y="3539"/>
              <a:ext cx="49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69" name="Line 26"/>
            <p:cNvSpPr>
              <a:spLocks noChangeShapeType="1"/>
            </p:cNvSpPr>
            <p:nvPr/>
          </p:nvSpPr>
          <p:spPr bwMode="auto">
            <a:xfrm>
              <a:off x="2770" y="3548"/>
              <a:ext cx="56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795" name="Text Box 27"/>
            <p:cNvSpPr txBox="1">
              <a:spLocks noChangeArrowheads="1"/>
            </p:cNvSpPr>
            <p:nvPr/>
          </p:nvSpPr>
          <p:spPr bwMode="auto">
            <a:xfrm>
              <a:off x="1813" y="3720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70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6" name="Text Box 28"/>
            <p:cNvSpPr txBox="1">
              <a:spLocks noChangeArrowheads="1"/>
            </p:cNvSpPr>
            <p:nvPr/>
          </p:nvSpPr>
          <p:spPr bwMode="auto">
            <a:xfrm>
              <a:off x="2597" y="3712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65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7" name="Text Box 29"/>
            <p:cNvSpPr txBox="1">
              <a:spLocks noChangeArrowheads="1"/>
            </p:cNvSpPr>
            <p:nvPr/>
          </p:nvSpPr>
          <p:spPr bwMode="auto">
            <a:xfrm>
              <a:off x="3418" y="3696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78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8" name="Text Box 30"/>
            <p:cNvSpPr txBox="1">
              <a:spLocks noChangeArrowheads="1"/>
            </p:cNvSpPr>
            <p:nvPr/>
          </p:nvSpPr>
          <p:spPr bwMode="auto">
            <a:xfrm>
              <a:off x="4210" y="3684"/>
              <a:ext cx="3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90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99" name="Rectangle 31"/>
            <p:cNvSpPr>
              <a:spLocks noChangeArrowheads="1"/>
            </p:cNvSpPr>
            <p:nvPr/>
          </p:nvSpPr>
          <p:spPr bwMode="auto">
            <a:xfrm>
              <a:off x="4255" y="3421"/>
              <a:ext cx="22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14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∧</a:t>
              </a:r>
              <a:endParaRPr kumimoji="1" lang="en-US" altLang="zh-CN" sz="1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0" name="Text Box 32"/>
            <p:cNvSpPr txBox="1">
              <a:spLocks noChangeArrowheads="1"/>
            </p:cNvSpPr>
            <p:nvPr/>
          </p:nvSpPr>
          <p:spPr bwMode="auto">
            <a:xfrm>
              <a:off x="1100" y="4048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1" name="Text Box 33"/>
            <p:cNvSpPr txBox="1">
              <a:spLocks noChangeArrowheads="1"/>
            </p:cNvSpPr>
            <p:nvPr/>
          </p:nvSpPr>
          <p:spPr bwMode="auto">
            <a:xfrm>
              <a:off x="1857" y="4040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2" name="Text Box 34"/>
            <p:cNvSpPr txBox="1">
              <a:spLocks noChangeArrowheads="1"/>
            </p:cNvSpPr>
            <p:nvPr/>
          </p:nvSpPr>
          <p:spPr bwMode="auto">
            <a:xfrm>
              <a:off x="2632" y="4050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3" name="Text Box 35"/>
            <p:cNvSpPr txBox="1">
              <a:spLocks noChangeArrowheads="1"/>
            </p:cNvSpPr>
            <p:nvPr/>
          </p:nvSpPr>
          <p:spPr bwMode="auto">
            <a:xfrm>
              <a:off x="3457" y="4025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4" name="Text Box 36"/>
            <p:cNvSpPr txBox="1">
              <a:spLocks noChangeArrowheads="1"/>
            </p:cNvSpPr>
            <p:nvPr/>
          </p:nvSpPr>
          <p:spPr bwMode="auto">
            <a:xfrm>
              <a:off x="4259" y="4026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805" name="Group 37"/>
          <p:cNvGrpSpPr/>
          <p:nvPr/>
        </p:nvGrpSpPr>
        <p:grpSpPr bwMode="auto">
          <a:xfrm>
            <a:off x="1676400" y="5532438"/>
            <a:ext cx="434975" cy="512762"/>
            <a:chOff x="674" y="3621"/>
            <a:chExt cx="274" cy="323"/>
          </a:xfrm>
        </p:grpSpPr>
        <p:sp>
          <p:nvSpPr>
            <p:cNvPr id="29758" name="Line 38"/>
            <p:cNvSpPr>
              <a:spLocks noChangeShapeType="1"/>
            </p:cNvSpPr>
            <p:nvPr/>
          </p:nvSpPr>
          <p:spPr bwMode="auto">
            <a:xfrm flipV="1">
              <a:off x="793" y="3621"/>
              <a:ext cx="155" cy="17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807" name="Text Box 39"/>
            <p:cNvSpPr txBox="1">
              <a:spLocks noChangeArrowheads="1"/>
            </p:cNvSpPr>
            <p:nvPr/>
          </p:nvSpPr>
          <p:spPr bwMode="auto">
            <a:xfrm>
              <a:off x="674" y="369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FF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kumimoji="1" lang="en-US" altLang="zh-CN" sz="2000" b="1"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808" name="Group 40"/>
          <p:cNvGrpSpPr/>
          <p:nvPr/>
        </p:nvGrpSpPr>
        <p:grpSpPr bwMode="auto">
          <a:xfrm>
            <a:off x="2878138" y="5548313"/>
            <a:ext cx="434975" cy="512762"/>
            <a:chOff x="674" y="3621"/>
            <a:chExt cx="274" cy="323"/>
          </a:xfrm>
        </p:grpSpPr>
        <p:sp>
          <p:nvSpPr>
            <p:cNvPr id="29756" name="Line 41"/>
            <p:cNvSpPr>
              <a:spLocks noChangeShapeType="1"/>
            </p:cNvSpPr>
            <p:nvPr/>
          </p:nvSpPr>
          <p:spPr bwMode="auto">
            <a:xfrm flipV="1">
              <a:off x="793" y="3621"/>
              <a:ext cx="155" cy="1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810" name="Text Box 42"/>
            <p:cNvSpPr txBox="1">
              <a:spLocks noChangeArrowheads="1"/>
            </p:cNvSpPr>
            <p:nvPr/>
          </p:nvSpPr>
          <p:spPr bwMode="auto">
            <a:xfrm>
              <a:off x="674" y="369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811" name="Group 43"/>
          <p:cNvGrpSpPr/>
          <p:nvPr/>
        </p:nvGrpSpPr>
        <p:grpSpPr bwMode="auto">
          <a:xfrm>
            <a:off x="3109913" y="5300663"/>
            <a:ext cx="1246187" cy="203200"/>
            <a:chOff x="1959" y="3339"/>
            <a:chExt cx="785" cy="128"/>
          </a:xfrm>
        </p:grpSpPr>
        <p:sp useBgFill="1">
          <p:nvSpPr>
            <p:cNvPr id="29754" name="Rectangle 44"/>
            <p:cNvSpPr>
              <a:spLocks noChangeArrowheads="1"/>
            </p:cNvSpPr>
            <p:nvPr/>
          </p:nvSpPr>
          <p:spPr bwMode="auto">
            <a:xfrm>
              <a:off x="1959" y="3339"/>
              <a:ext cx="154" cy="111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 useBgFill="1">
          <p:nvSpPr>
            <p:cNvPr id="29755" name="Rectangle 45"/>
            <p:cNvSpPr>
              <a:spLocks noChangeArrowheads="1"/>
            </p:cNvSpPr>
            <p:nvPr/>
          </p:nvSpPr>
          <p:spPr bwMode="auto">
            <a:xfrm>
              <a:off x="2585" y="3339"/>
              <a:ext cx="159" cy="128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2814" name="Group 46"/>
          <p:cNvGrpSpPr/>
          <p:nvPr/>
        </p:nvGrpSpPr>
        <p:grpSpPr bwMode="auto">
          <a:xfrm>
            <a:off x="3117850" y="5056188"/>
            <a:ext cx="1223963" cy="361950"/>
            <a:chOff x="1964" y="3185"/>
            <a:chExt cx="771" cy="228"/>
          </a:xfrm>
        </p:grpSpPr>
        <p:sp>
          <p:nvSpPr>
            <p:cNvPr id="29751" name="Line 47"/>
            <p:cNvSpPr>
              <a:spLocks noChangeShapeType="1"/>
            </p:cNvSpPr>
            <p:nvPr/>
          </p:nvSpPr>
          <p:spPr bwMode="auto">
            <a:xfrm>
              <a:off x="1964" y="3194"/>
              <a:ext cx="77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52" name="Line 48"/>
            <p:cNvSpPr>
              <a:spLocks noChangeShapeType="1"/>
            </p:cNvSpPr>
            <p:nvPr/>
          </p:nvSpPr>
          <p:spPr bwMode="auto">
            <a:xfrm>
              <a:off x="1973" y="3185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53" name="Line 49"/>
            <p:cNvSpPr>
              <a:spLocks noChangeShapeType="1"/>
            </p:cNvSpPr>
            <p:nvPr/>
          </p:nvSpPr>
          <p:spPr bwMode="auto">
            <a:xfrm>
              <a:off x="2730" y="3186"/>
              <a:ext cx="0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2818" name="Freeform 50"/>
          <p:cNvSpPr/>
          <p:nvPr/>
        </p:nvSpPr>
        <p:spPr bwMode="auto">
          <a:xfrm>
            <a:off x="2903538" y="5159375"/>
            <a:ext cx="1554162" cy="1503363"/>
          </a:xfrm>
          <a:custGeom>
            <a:avLst/>
            <a:gdLst>
              <a:gd name="T0" fmla="*/ 2147483646 w 979"/>
              <a:gd name="T1" fmla="*/ 2147483646 h 947"/>
              <a:gd name="T2" fmla="*/ 2147483646 w 979"/>
              <a:gd name="T3" fmla="*/ 2147483646 h 947"/>
              <a:gd name="T4" fmla="*/ 2147483646 w 979"/>
              <a:gd name="T5" fmla="*/ 2147483646 h 947"/>
              <a:gd name="T6" fmla="*/ 2147483646 w 979"/>
              <a:gd name="T7" fmla="*/ 2147483646 h 947"/>
              <a:gd name="T8" fmla="*/ 2147483646 w 979"/>
              <a:gd name="T9" fmla="*/ 2147483646 h 947"/>
              <a:gd name="T10" fmla="*/ 2147483646 w 979"/>
              <a:gd name="T11" fmla="*/ 2147483646 h 947"/>
              <a:gd name="T12" fmla="*/ 2147483646 w 979"/>
              <a:gd name="T13" fmla="*/ 2147483646 h 947"/>
              <a:gd name="T14" fmla="*/ 2147483646 w 979"/>
              <a:gd name="T15" fmla="*/ 2147483646 h 947"/>
              <a:gd name="T16" fmla="*/ 2147483646 w 979"/>
              <a:gd name="T17" fmla="*/ 2147483646 h 947"/>
              <a:gd name="T18" fmla="*/ 2147483646 w 979"/>
              <a:gd name="T19" fmla="*/ 2147483646 h 947"/>
              <a:gd name="T20" fmla="*/ 2147483646 w 979"/>
              <a:gd name="T21" fmla="*/ 2147483646 h 947"/>
              <a:gd name="T22" fmla="*/ 2147483646 w 979"/>
              <a:gd name="T23" fmla="*/ 2147483646 h 947"/>
              <a:gd name="T24" fmla="*/ 2147483646 w 979"/>
              <a:gd name="T25" fmla="*/ 2147483646 h 947"/>
              <a:gd name="T26" fmla="*/ 2147483646 w 979"/>
              <a:gd name="T27" fmla="*/ 2147483646 h 947"/>
              <a:gd name="T28" fmla="*/ 2147483646 w 979"/>
              <a:gd name="T29" fmla="*/ 2147483646 h 947"/>
              <a:gd name="T30" fmla="*/ 2147483646 w 979"/>
              <a:gd name="T31" fmla="*/ 2147483646 h 947"/>
              <a:gd name="T32" fmla="*/ 2147483646 w 979"/>
              <a:gd name="T33" fmla="*/ 0 h 947"/>
              <a:gd name="T34" fmla="*/ 2147483646 w 979"/>
              <a:gd name="T35" fmla="*/ 2147483646 h 94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979" h="947">
                <a:moveTo>
                  <a:pt x="243" y="8"/>
                </a:moveTo>
                <a:cubicBezTo>
                  <a:pt x="236" y="83"/>
                  <a:pt x="224" y="144"/>
                  <a:pt x="200" y="215"/>
                </a:cubicBezTo>
                <a:cubicBezTo>
                  <a:pt x="192" y="240"/>
                  <a:pt x="186" y="272"/>
                  <a:pt x="166" y="292"/>
                </a:cubicBezTo>
                <a:cubicBezTo>
                  <a:pt x="143" y="315"/>
                  <a:pt x="140" y="305"/>
                  <a:pt x="114" y="318"/>
                </a:cubicBezTo>
                <a:cubicBezTo>
                  <a:pt x="83" y="334"/>
                  <a:pt x="64" y="359"/>
                  <a:pt x="45" y="387"/>
                </a:cubicBezTo>
                <a:cubicBezTo>
                  <a:pt x="34" y="421"/>
                  <a:pt x="22" y="455"/>
                  <a:pt x="11" y="490"/>
                </a:cubicBezTo>
                <a:cubicBezTo>
                  <a:pt x="16" y="585"/>
                  <a:pt x="0" y="701"/>
                  <a:pt x="105" y="739"/>
                </a:cubicBezTo>
                <a:cubicBezTo>
                  <a:pt x="131" y="764"/>
                  <a:pt x="169" y="779"/>
                  <a:pt x="200" y="799"/>
                </a:cubicBezTo>
                <a:cubicBezTo>
                  <a:pt x="209" y="805"/>
                  <a:pt x="226" y="816"/>
                  <a:pt x="226" y="816"/>
                </a:cubicBezTo>
                <a:cubicBezTo>
                  <a:pt x="257" y="863"/>
                  <a:pt x="279" y="862"/>
                  <a:pt x="337" y="877"/>
                </a:cubicBezTo>
                <a:cubicBezTo>
                  <a:pt x="393" y="892"/>
                  <a:pt x="442" y="919"/>
                  <a:pt x="501" y="928"/>
                </a:cubicBezTo>
                <a:cubicBezTo>
                  <a:pt x="688" y="921"/>
                  <a:pt x="659" y="947"/>
                  <a:pt x="759" y="902"/>
                </a:cubicBezTo>
                <a:cubicBezTo>
                  <a:pt x="808" y="880"/>
                  <a:pt x="781" y="891"/>
                  <a:pt x="827" y="859"/>
                </a:cubicBezTo>
                <a:cubicBezTo>
                  <a:pt x="844" y="847"/>
                  <a:pt x="879" y="825"/>
                  <a:pt x="879" y="825"/>
                </a:cubicBezTo>
                <a:cubicBezTo>
                  <a:pt x="979" y="673"/>
                  <a:pt x="894" y="476"/>
                  <a:pt x="845" y="318"/>
                </a:cubicBezTo>
                <a:cubicBezTo>
                  <a:pt x="842" y="261"/>
                  <a:pt x="841" y="203"/>
                  <a:pt x="836" y="146"/>
                </a:cubicBezTo>
                <a:cubicBezTo>
                  <a:pt x="827" y="46"/>
                  <a:pt x="714" y="23"/>
                  <a:pt x="638" y="0"/>
                </a:cubicBezTo>
                <a:cubicBezTo>
                  <a:pt x="506" y="3"/>
                  <a:pt x="375" y="8"/>
                  <a:pt x="243" y="8"/>
                </a:cubicBezTo>
                <a:close/>
              </a:path>
            </a:pathLst>
          </a:custGeom>
          <a:solidFill>
            <a:srgbClr val="FFFFCC"/>
          </a:solidFill>
          <a:ln>
            <a:noFill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32819" name="Group 51"/>
          <p:cNvGrpSpPr/>
          <p:nvPr/>
        </p:nvGrpSpPr>
        <p:grpSpPr bwMode="auto">
          <a:xfrm>
            <a:off x="1258888" y="2205038"/>
            <a:ext cx="3170237" cy="1565275"/>
            <a:chOff x="793" y="1389"/>
            <a:chExt cx="1997" cy="986"/>
          </a:xfrm>
        </p:grpSpPr>
        <p:sp>
          <p:nvSpPr>
            <p:cNvPr id="29748" name="Line 52"/>
            <p:cNvSpPr>
              <a:spLocks noChangeShapeType="1"/>
            </p:cNvSpPr>
            <p:nvPr/>
          </p:nvSpPr>
          <p:spPr bwMode="auto">
            <a:xfrm>
              <a:off x="793" y="2368"/>
              <a:ext cx="1997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49" name="Line 53"/>
            <p:cNvSpPr>
              <a:spLocks noChangeShapeType="1"/>
            </p:cNvSpPr>
            <p:nvPr/>
          </p:nvSpPr>
          <p:spPr bwMode="auto">
            <a:xfrm flipH="1">
              <a:off x="2426" y="1389"/>
              <a:ext cx="363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50" name="Line 54"/>
            <p:cNvSpPr>
              <a:spLocks noChangeShapeType="1"/>
            </p:cNvSpPr>
            <p:nvPr/>
          </p:nvSpPr>
          <p:spPr bwMode="auto">
            <a:xfrm>
              <a:off x="2789" y="1389"/>
              <a:ext cx="0" cy="98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2823" name="Group 55"/>
          <p:cNvGrpSpPr/>
          <p:nvPr/>
        </p:nvGrpSpPr>
        <p:grpSpPr bwMode="auto">
          <a:xfrm>
            <a:off x="4095750" y="5546725"/>
            <a:ext cx="434975" cy="512763"/>
            <a:chOff x="674" y="3621"/>
            <a:chExt cx="274" cy="323"/>
          </a:xfrm>
        </p:grpSpPr>
        <p:sp>
          <p:nvSpPr>
            <p:cNvPr id="29746" name="Line 56"/>
            <p:cNvSpPr>
              <a:spLocks noChangeShapeType="1"/>
            </p:cNvSpPr>
            <p:nvPr/>
          </p:nvSpPr>
          <p:spPr bwMode="auto">
            <a:xfrm flipV="1">
              <a:off x="793" y="3621"/>
              <a:ext cx="155" cy="1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825" name="Text Box 57"/>
            <p:cNvSpPr txBox="1">
              <a:spLocks noChangeArrowheads="1"/>
            </p:cNvSpPr>
            <p:nvPr/>
          </p:nvSpPr>
          <p:spPr bwMode="auto">
            <a:xfrm>
              <a:off x="674" y="369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826" name="Group 58"/>
          <p:cNvGrpSpPr/>
          <p:nvPr/>
        </p:nvGrpSpPr>
        <p:grpSpPr bwMode="auto">
          <a:xfrm>
            <a:off x="4211638" y="4970463"/>
            <a:ext cx="1439862" cy="633412"/>
            <a:chOff x="2653" y="3131"/>
            <a:chExt cx="907" cy="399"/>
          </a:xfrm>
          <a:solidFill>
            <a:srgbClr val="FFFFCC"/>
          </a:solidFill>
        </p:grpSpPr>
        <p:sp useBgFill="1">
          <p:nvSpPr>
            <p:cNvPr id="29744" name="Rectangle 59"/>
            <p:cNvSpPr>
              <a:spLocks noChangeArrowheads="1"/>
            </p:cNvSpPr>
            <p:nvPr/>
          </p:nvSpPr>
          <p:spPr bwMode="auto">
            <a:xfrm>
              <a:off x="2653" y="3131"/>
              <a:ext cx="227" cy="3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 useBgFill="1">
          <p:nvSpPr>
            <p:cNvPr id="29745" name="Rectangle 60"/>
            <p:cNvSpPr>
              <a:spLocks noChangeArrowheads="1"/>
            </p:cNvSpPr>
            <p:nvPr/>
          </p:nvSpPr>
          <p:spPr bwMode="auto">
            <a:xfrm>
              <a:off x="3365" y="3213"/>
              <a:ext cx="195" cy="3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2829" name="Group 61"/>
          <p:cNvGrpSpPr/>
          <p:nvPr/>
        </p:nvGrpSpPr>
        <p:grpSpPr bwMode="auto">
          <a:xfrm>
            <a:off x="4211638" y="5070475"/>
            <a:ext cx="1439862" cy="346075"/>
            <a:chOff x="2653" y="3194"/>
            <a:chExt cx="907" cy="218"/>
          </a:xfrm>
        </p:grpSpPr>
        <p:sp>
          <p:nvSpPr>
            <p:cNvPr id="29742" name="Line 62"/>
            <p:cNvSpPr>
              <a:spLocks noChangeShapeType="1"/>
            </p:cNvSpPr>
            <p:nvPr/>
          </p:nvSpPr>
          <p:spPr bwMode="auto">
            <a:xfrm>
              <a:off x="2653" y="3194"/>
              <a:ext cx="90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43" name="Line 63"/>
            <p:cNvSpPr>
              <a:spLocks noChangeShapeType="1"/>
            </p:cNvSpPr>
            <p:nvPr/>
          </p:nvSpPr>
          <p:spPr bwMode="auto">
            <a:xfrm>
              <a:off x="3551" y="3203"/>
              <a:ext cx="0" cy="2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2832" name="Rectangle 64"/>
          <p:cNvSpPr>
            <a:spLocks noChangeArrowheads="1"/>
          </p:cNvSpPr>
          <p:nvPr/>
        </p:nvSpPr>
        <p:spPr bwMode="auto">
          <a:xfrm>
            <a:off x="4140200" y="5229225"/>
            <a:ext cx="1295400" cy="13684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32833" name="Group 65"/>
          <p:cNvGrpSpPr/>
          <p:nvPr/>
        </p:nvGrpSpPr>
        <p:grpSpPr bwMode="auto">
          <a:xfrm>
            <a:off x="1260475" y="2206625"/>
            <a:ext cx="3170238" cy="1565275"/>
            <a:chOff x="793" y="1389"/>
            <a:chExt cx="1997" cy="986"/>
          </a:xfrm>
        </p:grpSpPr>
        <p:sp>
          <p:nvSpPr>
            <p:cNvPr id="29739" name="Line 66"/>
            <p:cNvSpPr>
              <a:spLocks noChangeShapeType="1"/>
            </p:cNvSpPr>
            <p:nvPr/>
          </p:nvSpPr>
          <p:spPr bwMode="auto">
            <a:xfrm>
              <a:off x="793" y="2368"/>
              <a:ext cx="1997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40" name="Line 67"/>
            <p:cNvSpPr>
              <a:spLocks noChangeShapeType="1"/>
            </p:cNvSpPr>
            <p:nvPr/>
          </p:nvSpPr>
          <p:spPr bwMode="auto">
            <a:xfrm flipH="1">
              <a:off x="2426" y="1389"/>
              <a:ext cx="363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41" name="Line 68"/>
            <p:cNvSpPr>
              <a:spLocks noChangeShapeType="1"/>
            </p:cNvSpPr>
            <p:nvPr/>
          </p:nvSpPr>
          <p:spPr bwMode="auto">
            <a:xfrm>
              <a:off x="2789" y="1389"/>
              <a:ext cx="0" cy="98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2837" name="Group 69"/>
          <p:cNvGrpSpPr/>
          <p:nvPr/>
        </p:nvGrpSpPr>
        <p:grpSpPr bwMode="auto">
          <a:xfrm>
            <a:off x="5449888" y="5561013"/>
            <a:ext cx="434975" cy="512762"/>
            <a:chOff x="674" y="3621"/>
            <a:chExt cx="274" cy="323"/>
          </a:xfrm>
        </p:grpSpPr>
        <p:sp>
          <p:nvSpPr>
            <p:cNvPr id="29737" name="Line 70"/>
            <p:cNvSpPr>
              <a:spLocks noChangeShapeType="1"/>
            </p:cNvSpPr>
            <p:nvPr/>
          </p:nvSpPr>
          <p:spPr bwMode="auto">
            <a:xfrm flipV="1">
              <a:off x="793" y="3621"/>
              <a:ext cx="155" cy="1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839" name="Text Box 71"/>
            <p:cNvSpPr txBox="1">
              <a:spLocks noChangeArrowheads="1"/>
            </p:cNvSpPr>
            <p:nvPr/>
          </p:nvSpPr>
          <p:spPr bwMode="auto">
            <a:xfrm>
              <a:off x="674" y="369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840" name="Group 72"/>
          <p:cNvGrpSpPr/>
          <p:nvPr/>
        </p:nvGrpSpPr>
        <p:grpSpPr bwMode="auto">
          <a:xfrm>
            <a:off x="5478463" y="5084763"/>
            <a:ext cx="1398587" cy="541337"/>
            <a:chOff x="3451" y="3203"/>
            <a:chExt cx="881" cy="341"/>
          </a:xfrm>
        </p:grpSpPr>
        <p:sp useBgFill="1">
          <p:nvSpPr>
            <p:cNvPr id="29735" name="Rectangle 73"/>
            <p:cNvSpPr>
              <a:spLocks noChangeArrowheads="1"/>
            </p:cNvSpPr>
            <p:nvPr/>
          </p:nvSpPr>
          <p:spPr bwMode="auto">
            <a:xfrm>
              <a:off x="3451" y="3203"/>
              <a:ext cx="272" cy="27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 useBgFill="1">
          <p:nvSpPr>
            <p:cNvPr id="29736" name="Rectangle 74"/>
            <p:cNvSpPr>
              <a:spLocks noChangeArrowheads="1"/>
            </p:cNvSpPr>
            <p:nvPr/>
          </p:nvSpPr>
          <p:spPr bwMode="auto">
            <a:xfrm>
              <a:off x="4195" y="3272"/>
              <a:ext cx="137" cy="272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2843" name="Group 75"/>
          <p:cNvGrpSpPr/>
          <p:nvPr/>
        </p:nvGrpSpPr>
        <p:grpSpPr bwMode="auto">
          <a:xfrm>
            <a:off x="5610225" y="5056188"/>
            <a:ext cx="1266825" cy="341312"/>
            <a:chOff x="3552" y="3185"/>
            <a:chExt cx="780" cy="215"/>
          </a:xfrm>
        </p:grpSpPr>
        <p:sp>
          <p:nvSpPr>
            <p:cNvPr id="29733" name="Line 76"/>
            <p:cNvSpPr>
              <a:spLocks noChangeShapeType="1"/>
            </p:cNvSpPr>
            <p:nvPr/>
          </p:nvSpPr>
          <p:spPr bwMode="auto">
            <a:xfrm>
              <a:off x="3552" y="3194"/>
              <a:ext cx="77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34" name="Line 77"/>
            <p:cNvSpPr>
              <a:spLocks noChangeShapeType="1"/>
            </p:cNvSpPr>
            <p:nvPr/>
          </p:nvSpPr>
          <p:spPr bwMode="auto">
            <a:xfrm>
              <a:off x="4332" y="3185"/>
              <a:ext cx="0" cy="2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2846" name="Rectangle 78"/>
          <p:cNvSpPr>
            <a:spLocks noChangeArrowheads="1"/>
          </p:cNvSpPr>
          <p:nvPr/>
        </p:nvSpPr>
        <p:spPr bwMode="auto">
          <a:xfrm>
            <a:off x="5499100" y="5187950"/>
            <a:ext cx="1295400" cy="13684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32847" name="Group 79"/>
          <p:cNvGrpSpPr/>
          <p:nvPr/>
        </p:nvGrpSpPr>
        <p:grpSpPr bwMode="auto">
          <a:xfrm>
            <a:off x="6704013" y="5546725"/>
            <a:ext cx="434975" cy="512763"/>
            <a:chOff x="674" y="3621"/>
            <a:chExt cx="274" cy="323"/>
          </a:xfrm>
        </p:grpSpPr>
        <p:sp>
          <p:nvSpPr>
            <p:cNvPr id="29731" name="Line 80"/>
            <p:cNvSpPr>
              <a:spLocks noChangeShapeType="1"/>
            </p:cNvSpPr>
            <p:nvPr/>
          </p:nvSpPr>
          <p:spPr bwMode="auto">
            <a:xfrm flipV="1">
              <a:off x="793" y="3621"/>
              <a:ext cx="155" cy="1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2849" name="Text Box 81"/>
            <p:cNvSpPr txBox="1">
              <a:spLocks noChangeArrowheads="1"/>
            </p:cNvSpPr>
            <p:nvPr/>
          </p:nvSpPr>
          <p:spPr bwMode="auto">
            <a:xfrm>
              <a:off x="674" y="3694"/>
              <a:ext cx="1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850" name="Group 82"/>
          <p:cNvGrpSpPr/>
          <p:nvPr/>
        </p:nvGrpSpPr>
        <p:grpSpPr bwMode="auto">
          <a:xfrm>
            <a:off x="2484438" y="5013325"/>
            <a:ext cx="4675187" cy="503238"/>
            <a:chOff x="1565" y="3158"/>
            <a:chExt cx="2945" cy="317"/>
          </a:xfrm>
          <a:solidFill>
            <a:srgbClr val="FFFFCC"/>
          </a:solidFill>
        </p:grpSpPr>
        <p:sp useBgFill="1">
          <p:nvSpPr>
            <p:cNvPr id="29729" name="Rectangle 83"/>
            <p:cNvSpPr>
              <a:spLocks noChangeArrowheads="1"/>
            </p:cNvSpPr>
            <p:nvPr/>
          </p:nvSpPr>
          <p:spPr bwMode="auto">
            <a:xfrm>
              <a:off x="1846" y="3158"/>
              <a:ext cx="2664" cy="31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30" name="Rectangle 84"/>
            <p:cNvSpPr>
              <a:spLocks noChangeArrowheads="1"/>
            </p:cNvSpPr>
            <p:nvPr/>
          </p:nvSpPr>
          <p:spPr bwMode="auto">
            <a:xfrm>
              <a:off x="1565" y="3339"/>
              <a:ext cx="226" cy="13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2853" name="Rectangle 85"/>
          <p:cNvSpPr>
            <a:spLocks noChangeArrowheads="1"/>
          </p:cNvSpPr>
          <p:nvPr/>
        </p:nvSpPr>
        <p:spPr bwMode="auto">
          <a:xfrm>
            <a:off x="2354263" y="5243513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1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endParaRPr kumimoji="1" lang="en-US" altLang="zh-CN" sz="14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2854" name="Group 86"/>
          <p:cNvGrpSpPr/>
          <p:nvPr/>
        </p:nvGrpSpPr>
        <p:grpSpPr bwMode="auto">
          <a:xfrm>
            <a:off x="1262063" y="2208213"/>
            <a:ext cx="3170237" cy="1565275"/>
            <a:chOff x="793" y="1389"/>
            <a:chExt cx="1997" cy="986"/>
          </a:xfrm>
        </p:grpSpPr>
        <p:sp>
          <p:nvSpPr>
            <p:cNvPr id="29726" name="Line 87"/>
            <p:cNvSpPr>
              <a:spLocks noChangeShapeType="1"/>
            </p:cNvSpPr>
            <p:nvPr/>
          </p:nvSpPr>
          <p:spPr bwMode="auto">
            <a:xfrm>
              <a:off x="793" y="2368"/>
              <a:ext cx="1997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27" name="Line 88"/>
            <p:cNvSpPr>
              <a:spLocks noChangeShapeType="1"/>
            </p:cNvSpPr>
            <p:nvPr/>
          </p:nvSpPr>
          <p:spPr bwMode="auto">
            <a:xfrm flipH="1">
              <a:off x="2426" y="1389"/>
              <a:ext cx="363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28" name="Line 89"/>
            <p:cNvSpPr>
              <a:spLocks noChangeShapeType="1"/>
            </p:cNvSpPr>
            <p:nvPr/>
          </p:nvSpPr>
          <p:spPr bwMode="auto">
            <a:xfrm>
              <a:off x="2789" y="1389"/>
              <a:ext cx="0" cy="98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2858" name="Rectangle 90"/>
          <p:cNvSpPr>
            <a:spLocks noChangeArrowheads="1"/>
          </p:cNvSpPr>
          <p:nvPr/>
        </p:nvSpPr>
        <p:spPr bwMode="auto">
          <a:xfrm>
            <a:off x="6757988" y="5118100"/>
            <a:ext cx="1295400" cy="13684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32859" name="Group 91"/>
          <p:cNvGrpSpPr/>
          <p:nvPr/>
        </p:nvGrpSpPr>
        <p:grpSpPr bwMode="auto">
          <a:xfrm>
            <a:off x="1263650" y="2209800"/>
            <a:ext cx="3170238" cy="1565275"/>
            <a:chOff x="793" y="1389"/>
            <a:chExt cx="1997" cy="986"/>
          </a:xfrm>
        </p:grpSpPr>
        <p:sp>
          <p:nvSpPr>
            <p:cNvPr id="29723" name="Line 92"/>
            <p:cNvSpPr>
              <a:spLocks noChangeShapeType="1"/>
            </p:cNvSpPr>
            <p:nvPr/>
          </p:nvSpPr>
          <p:spPr bwMode="auto">
            <a:xfrm>
              <a:off x="793" y="2368"/>
              <a:ext cx="1997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24" name="Line 93"/>
            <p:cNvSpPr>
              <a:spLocks noChangeShapeType="1"/>
            </p:cNvSpPr>
            <p:nvPr/>
          </p:nvSpPr>
          <p:spPr bwMode="auto">
            <a:xfrm flipH="1">
              <a:off x="2426" y="1389"/>
              <a:ext cx="363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9725" name="Line 94"/>
            <p:cNvSpPr>
              <a:spLocks noChangeShapeType="1"/>
            </p:cNvSpPr>
            <p:nvPr/>
          </p:nvSpPr>
          <p:spPr bwMode="auto">
            <a:xfrm>
              <a:off x="2789" y="1389"/>
              <a:ext cx="0" cy="986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2863" name="Rectangle 95"/>
          <p:cNvSpPr>
            <a:spLocks noChangeArrowheads="1"/>
          </p:cNvSpPr>
          <p:nvPr/>
        </p:nvSpPr>
        <p:spPr bwMode="auto">
          <a:xfrm>
            <a:off x="1187450" y="5013325"/>
            <a:ext cx="2160588" cy="15843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 b="1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27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27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27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28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328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27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7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28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9" dur="500"/>
                                        <p:tgtEl>
                                          <p:spTgt spid="328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2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28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3" dur="500"/>
                                        <p:tgtEl>
                                          <p:spTgt spid="32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328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3" dur="500"/>
                                        <p:tgtEl>
                                          <p:spTgt spid="32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32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328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7" dur="500"/>
                                        <p:tgtEl>
                                          <p:spTgt spid="32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2" dur="500"/>
                                        <p:tgtEl>
                                          <p:spTgt spid="32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7" dur="500"/>
                                        <p:tgtEl>
                                          <p:spTgt spid="32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2" dur="500"/>
                                        <p:tgtEl>
                                          <p:spTgt spid="32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328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1" dur="500"/>
                                        <p:tgtEl>
                                          <p:spTgt spid="32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6" dur="500"/>
                                        <p:tgtEl>
                                          <p:spTgt spid="328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1" dur="500"/>
                                        <p:tgtEl>
                                          <p:spTgt spid="328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27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27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6" dur="500"/>
                                        <p:tgtEl>
                                          <p:spTgt spid="32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18" grpId="0" animBg="1"/>
      <p:bldP spid="32832" grpId="0" animBg="1"/>
      <p:bldP spid="32846" grpId="0" animBg="1"/>
      <p:bldP spid="32853" grpId="0"/>
      <p:bldP spid="32858" grpId="0" animBg="1"/>
      <p:bldP spid="3286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609600" y="300464"/>
            <a:ext cx="820896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】 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建立一个学生成绩的线性链表，然后对其进行插入、删除、显示，最后销毁该链表。</a:t>
            </a:r>
            <a:endParaRPr kumimoji="1" lang="zh-CN" altLang="en-US" sz="2400" b="1" dirty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2" name="Rectangle 4" descr="信纸"/>
          <p:cNvSpPr>
            <a:spLocks noChangeArrowheads="1"/>
          </p:cNvSpPr>
          <p:nvPr/>
        </p:nvSpPr>
        <p:spPr bwMode="auto">
          <a:xfrm>
            <a:off x="611188" y="1557338"/>
            <a:ext cx="4945062" cy="50069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>
            <a:lvl1pPr marL="4572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#include &lt;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stdio.h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&gt;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#include &lt;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stdlib.h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&gt;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Grade_Info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score;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Grade_Info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*next;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typedef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Grade_Info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NODE; 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NODE *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Create_LinkList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 );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void 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Insert_LinkList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(NODE *head, 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                      NODE *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);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void 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Delete_LinkList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(NODE *head, 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int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);  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void 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Display_LinkList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(NODE *head);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void </a:t>
            </a:r>
            <a:r>
              <a:rPr kumimoji="1" lang="en-US" altLang="zh-CN" sz="2000" b="1" dirty="0" err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Free_LinkList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(NODE *head);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7893" name="Rectangle 5" descr="信纸"/>
          <p:cNvSpPr>
            <a:spLocks noChangeArrowheads="1"/>
          </p:cNvSpPr>
          <p:nvPr/>
        </p:nvSpPr>
        <p:spPr bwMode="auto">
          <a:xfrm>
            <a:off x="3995738" y="533400"/>
            <a:ext cx="4962525" cy="50069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>
            <a:lvl1pPr marL="4572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void main ( )</a:t>
            </a:r>
            <a:endParaRPr kumimoji="1" lang="en-US" altLang="zh-CN" sz="2000" b="1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NODE *head, *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head =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Create_LinkList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 );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if (head == NULL)       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return;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("after create: ");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Display_LinkList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(head);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(NODE *)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malloc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sizeof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(NODE)); 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if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== NULL)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("no enough memory!\n");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return;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} 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-&gt;score = 88;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Insert_LinkList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(head,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pnew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, 3);      </a:t>
            </a:r>
            <a:endParaRPr kumimoji="1"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7894" name="Rectangle 6" descr="信纸"/>
          <p:cNvSpPr>
            <a:spLocks noChangeArrowheads="1"/>
          </p:cNvSpPr>
          <p:nvPr/>
        </p:nvSpPr>
        <p:spPr bwMode="auto">
          <a:xfrm>
            <a:off x="304800" y="4343400"/>
            <a:ext cx="5638800" cy="22637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 marL="4572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("after insert: ");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Display_LinkList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(head);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Delete_LinkList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(head, 3);  </a:t>
            </a:r>
            <a:endParaRPr kumimoji="1"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("after delete: ");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Display_LinkList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(head);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endParaRPr kumimoji="1" lang="en-US" altLang="zh-CN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Free_LinkList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(head);        </a:t>
            </a:r>
            <a:endParaRPr kumimoji="1"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3203575" y="5300663"/>
            <a:ext cx="5762625" cy="13493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运行结果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(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假设输入为：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70  65  78  90  95  85  -1 )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kumimoji="1"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after create</a:t>
            </a:r>
            <a:r>
              <a: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70  65  78  90  95  85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after insert</a:t>
            </a:r>
            <a:r>
              <a: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70  65  78  88  90  95  85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after delete</a:t>
            </a:r>
            <a:r>
              <a: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70  65  88  90  95  85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  <p:bldP spid="37892" grpId="0" animBg="1"/>
      <p:bldP spid="37893" grpId="0" animBg="1"/>
      <p:bldP spid="37894" grpId="0" animBg="1"/>
      <p:bldP spid="3789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133600" y="281940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结构体知识点练习题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600" y="1219200"/>
            <a:ext cx="8458200" cy="369331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若有以下说明语句：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student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name[ ];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 score;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则下面的叙述不正确的是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:____________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lphaUcParenR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是结构体类型的关键字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lphaUcParenR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student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是用户定义的结构体类型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C)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score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都是结构体成员名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D)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是用户定义的结构体类型名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3" name="椭圆 2"/>
          <p:cNvSpPr/>
          <p:nvPr/>
        </p:nvSpPr>
        <p:spPr bwMode="auto">
          <a:xfrm>
            <a:off x="228600" y="4267200"/>
            <a:ext cx="381000" cy="3810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04800" y="304800"/>
            <a:ext cx="8458200" cy="2862322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2. </a:t>
            </a:r>
            <a:r>
              <a:rPr lang="zh-CN" altLang="zh-CN" dirty="0"/>
              <a:t>已知：</a:t>
            </a:r>
            <a:r>
              <a:rPr lang="en-US" altLang="zh-CN" dirty="0"/>
              <a:t>(</a:t>
            </a:r>
            <a:r>
              <a:rPr lang="zh-CN" altLang="zh-CN" dirty="0"/>
              <a:t>设整型</a:t>
            </a:r>
            <a:r>
              <a:rPr lang="en-US" altLang="zh-CN" dirty="0"/>
              <a:t>4</a:t>
            </a:r>
            <a:r>
              <a:rPr lang="zh-CN" altLang="zh-CN" dirty="0"/>
              <a:t>字节，字符型</a:t>
            </a:r>
            <a:r>
              <a:rPr lang="en-US" altLang="zh-CN" dirty="0"/>
              <a:t>1</a:t>
            </a:r>
            <a:r>
              <a:rPr lang="zh-CN" altLang="zh-CN" dirty="0"/>
              <a:t>字节，浮点型</a:t>
            </a:r>
            <a:r>
              <a:rPr lang="en-US" altLang="zh-CN" dirty="0"/>
              <a:t>4</a:t>
            </a:r>
            <a:r>
              <a:rPr lang="zh-CN" altLang="zh-CN" dirty="0"/>
              <a:t>字节</a:t>
            </a:r>
            <a:r>
              <a:rPr lang="en-US" altLang="zh-CN" dirty="0"/>
              <a:t>)</a:t>
            </a:r>
            <a:endParaRPr lang="zh-CN" altLang="zh-CN" dirty="0"/>
          </a:p>
          <a:p>
            <a:r>
              <a:rPr lang="en-US" altLang="zh-CN" dirty="0" err="1"/>
              <a:t>struct</a:t>
            </a:r>
            <a:endParaRPr lang="zh-CN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char c;</a:t>
            </a:r>
            <a:endParaRPr lang="zh-CN" altLang="zh-CN" dirty="0"/>
          </a:p>
          <a:p>
            <a:r>
              <a:rPr lang="en-US" altLang="zh-CN" dirty="0"/>
              <a:t>float a;</a:t>
            </a:r>
            <a:endParaRPr lang="zh-CN" altLang="zh-CN" dirty="0"/>
          </a:p>
          <a:p>
            <a:r>
              <a:rPr lang="en-US" altLang="zh-CN" dirty="0"/>
              <a:t>}test;</a:t>
            </a:r>
            <a:endParaRPr lang="zh-CN" altLang="zh-CN" dirty="0"/>
          </a:p>
          <a:p>
            <a:r>
              <a:rPr lang="zh-CN" altLang="zh-CN" dirty="0"/>
              <a:t>则</a:t>
            </a:r>
            <a:r>
              <a:rPr lang="en-US" altLang="zh-CN" dirty="0" err="1"/>
              <a:t>sizeof</a:t>
            </a:r>
            <a:r>
              <a:rPr lang="en-US" altLang="zh-CN" dirty="0"/>
              <a:t>(test)</a:t>
            </a:r>
            <a:r>
              <a:rPr lang="zh-CN" altLang="zh-CN" dirty="0"/>
              <a:t>的值是</a:t>
            </a:r>
            <a:r>
              <a:rPr lang="en-US" altLang="zh-CN" dirty="0"/>
              <a:t>______</a:t>
            </a:r>
            <a:r>
              <a:rPr lang="zh-CN" altLang="zh-CN" dirty="0"/>
              <a:t>。</a:t>
            </a:r>
            <a:endParaRPr lang="en-US" altLang="zh-CN" dirty="0"/>
          </a:p>
          <a:p>
            <a:endParaRPr lang="zh-CN" altLang="zh-CN" dirty="0"/>
          </a:p>
          <a:p>
            <a:r>
              <a:rPr lang="en-US" altLang="zh-CN" dirty="0"/>
              <a:t>A) 6       B) 7        C) 8          D) 9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 bwMode="auto">
          <a:xfrm>
            <a:off x="3314700" y="2514600"/>
            <a:ext cx="762000" cy="3810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3352800"/>
            <a:ext cx="8458200" cy="2308324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以下对结构变量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stul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中成员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age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非法引用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student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age;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}stu1,*p;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p=&amp;stu1;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 stu1.age     B)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student.age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C) p-&gt;age     D) (*p).age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828800" y="5253747"/>
            <a:ext cx="762000" cy="3810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219" y="1219200"/>
            <a:ext cx="8915400" cy="3139321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有如下定义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person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char name[9];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age;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person class[10]={“Tom”,17,“John”,19,“Susan”,18,“Adam”,16};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根据上述定义，能输出字母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的语句是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______________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AutoNum type="alphaUcParenR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(“%c\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n”,class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[6].name[0]);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FontTx/>
              <a:buAutoNum type="alphaUcParenR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(“%c\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n”,class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[6].name); 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lphaUcParenR"/>
            </a:pP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(“%c\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n”,class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[3].name[0]);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D)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(“%c\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n”,class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[3].name[1]);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 bwMode="auto">
          <a:xfrm>
            <a:off x="33068" y="3733800"/>
            <a:ext cx="762000" cy="304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8438" y="457200"/>
            <a:ext cx="8991601" cy="5078313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存放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个学生的数据、包括学号、姓名、成绩。在如下的定义中，不正确的是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 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85800" y="1062827"/>
            <a:ext cx="19255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student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name[20];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 score;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[100];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191000" y="1081518"/>
            <a:ext cx="28542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B. 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student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[100]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name[20];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 score};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711679" y="3603956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C. 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name[20];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 score;}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[100];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88612" y="346545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D.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student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sno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name[20];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 score;};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student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[100];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4038600" y="1081518"/>
            <a:ext cx="762000" cy="304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3057247" cy="52322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结构体变量的定义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533400" y="838200"/>
            <a:ext cx="756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间接定义法</a:t>
            </a:r>
            <a:r>
              <a:rPr kumimoji="1"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：</a:t>
            </a:r>
            <a:endParaRPr kumimoji="1"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3584713" y="328750"/>
            <a:ext cx="4248150" cy="230346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kumimoji="1" lang="en-US" altLang="zh-CN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结构体类型名</a:t>
            </a:r>
            <a:endParaRPr kumimoji="1" lang="zh-CN" altLang="en-US" sz="20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数据类型名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成员名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… …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数据类型名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成员名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结构体类型名  变量名列表；</a:t>
            </a:r>
            <a:endParaRPr kumimoji="1" lang="zh-CN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3581400" y="4038600"/>
            <a:ext cx="4248150" cy="2081213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kumimoji="1" lang="en-US" altLang="zh-CN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结构体类型名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{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数据类型名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 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成员名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1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… …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数据类型名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    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成员名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n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} </a:t>
            </a:r>
            <a:r>
              <a:rPr kumimoji="1"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变量名列表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；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685800" y="4800600"/>
            <a:ext cx="756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直接定义法</a:t>
            </a:r>
            <a:r>
              <a:rPr kumimoji="1" lang="zh-CN" altLang="en-US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：</a:t>
            </a:r>
            <a:endParaRPr kumimoji="1"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1219200" y="1963737"/>
            <a:ext cx="7704138" cy="2320925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内存分配：</a:t>
            </a:r>
            <a:endParaRPr kumimoji="1" lang="zh-CN" altLang="en-US" sz="2400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、结构体类型只是一种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，定义结构体类型时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不分配内存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dirty="0">
              <a:effectLst>
                <a:outerShdw blurRad="38100" dist="38100" dir="2700000" algn="tl">
                  <a:srgbClr val="FFFFFF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kumimoji="1" lang="en-US" altLang="zh-CN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、用结构体类型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定义一个变量</a:t>
            </a:r>
            <a:r>
              <a:rPr kumimoji="1" lang="zh-CN" altLang="en-US" sz="24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，才会为该变量分配内存单元。</a:t>
            </a:r>
            <a:r>
              <a:rPr kumimoji="1"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所占内存的大小是它所包含的成员所占内存大小之和。</a:t>
            </a:r>
            <a:r>
              <a:rPr kumimoji="1"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277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2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2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2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3" grpId="0"/>
      <p:bldP spid="32774" grpId="0" animBg="1"/>
      <p:bldP spid="32777" grpId="0" animBg="1"/>
      <p:bldP spid="32778" grpId="0"/>
      <p:bldP spid="32779" grpId="0" animBg="1" build="allAtOnce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6800" y="609600"/>
            <a:ext cx="6934200" cy="1200329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设有定义语句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y;} d[2]={{1,3},{2,7}};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(“%d\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n”,d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[0].y/d[0].x*d[1].x);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输出的是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A.0     B)1      C)3    D)6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66800" y="2590800"/>
            <a:ext cx="7086600" cy="341632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设有如下定义：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struck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 b;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}data;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*p;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若要使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，正确的赋值语句是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_____________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lphaUcParenR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p=&amp;a;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lphaUcParenR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data.a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lphaUcParenR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p=&amp;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data.a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lphaUcParenR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*p=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data.a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3124200" y="1485001"/>
            <a:ext cx="762000" cy="304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14400" y="5334000"/>
            <a:ext cx="762000" cy="304800"/>
          </a:xfrm>
          <a:prstGeom prst="ellips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4400" y="1143000"/>
            <a:ext cx="7010400" cy="3139321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#include</a:t>
            </a:r>
            <a:endParaRPr lang="zh-CN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st</a:t>
            </a:r>
            <a:endParaRPr lang="zh-CN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x;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y;</a:t>
            </a:r>
            <a:endParaRPr lang="zh-CN" altLang="zh-CN" dirty="0"/>
          </a:p>
          <a:p>
            <a:r>
              <a:rPr lang="en-US" altLang="zh-CN" dirty="0"/>
              <a:t>}a[2]={5, 7, 2, 9};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zh-CN" altLang="zh-CN" dirty="0"/>
          </a:p>
          <a:p>
            <a:r>
              <a:rPr lang="en-US" altLang="zh-CN" dirty="0"/>
              <a:t>{</a:t>
            </a:r>
            <a:r>
              <a:rPr lang="en-US" altLang="zh-CN" dirty="0" err="1"/>
              <a:t>printf</a:t>
            </a:r>
            <a:r>
              <a:rPr lang="en-US" altLang="zh-CN" dirty="0"/>
              <a:t>("%d\</a:t>
            </a:r>
            <a:r>
              <a:rPr lang="en-US" altLang="zh-CN" dirty="0" err="1"/>
              <a:t>n",a</a:t>
            </a:r>
            <a:r>
              <a:rPr lang="en-US" altLang="zh-CN" dirty="0"/>
              <a:t>[0].y*a[1].x);</a:t>
            </a:r>
            <a:endParaRPr lang="zh-CN" altLang="zh-CN" dirty="0"/>
          </a:p>
          <a:p>
            <a:r>
              <a:rPr lang="en-US" altLang="zh-CN" dirty="0"/>
              <a:t>return 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运行结果是：</a:t>
            </a:r>
            <a:r>
              <a:rPr lang="en-US" altLang="zh-CN" dirty="0"/>
              <a:t>_________________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44000" y="38100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14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87 -0.02894 L 0.02587 -0.02871 C 0.0191 -0.05579 0.02587 -0.03033 0.02101 -0.04537 C 0.01875 -0.05255 0.02188 -0.0456 0.01823 -0.05278 C 0.01684 -0.0588 0.01806 -0.05486 0.01545 -0.06042 C 0.01441 -0.0625 0.01372 -0.06482 0.0125 -0.06667 C 0.01059 -0.06991 0.00781 -0.07222 0.0059 -0.07547 C 0.00504 -0.07732 0.00417 -0.07917 0.00313 -0.08056 C 0.00174 -0.08241 -0.00017 -0.0838 -0.00156 -0.08565 C -0.0026 -0.08704 -0.0033 -0.08912 -0.00434 -0.09074 C -0.00712 -0.09468 -0.01007 -0.09815 -0.01285 -0.10209 C -0.01389 -0.10324 -0.01475 -0.10463 -0.0158 -0.10579 C -0.01753 -0.10787 -0.01962 -0.10972 -0.02135 -0.11204 C -0.0243 -0.11574 -0.02673 -0.11991 -0.02986 -0.12338 C -0.03177 -0.12547 -0.03368 -0.12755 -0.03559 -0.12963 C -0.03646 -0.13079 -0.03732 -0.13241 -0.03837 -0.13357 C -0.03958 -0.13472 -0.04097 -0.13565 -0.04219 -0.13727 C -0.04722 -0.14398 -0.04236 -0.14121 -0.04774 -0.14352 C -0.04878 -0.14445 -0.04965 -0.14537 -0.05069 -0.14607 C -0.05156 -0.14653 -0.0526 -0.14676 -0.05347 -0.14722 C -0.05469 -0.14815 -0.0559 -0.14908 -0.05729 -0.14977 C -0.05972 -0.14931 -0.06232 -0.14931 -0.06475 -0.14861 C -0.06614 -0.14815 -0.06736 -0.14699 -0.06857 -0.14607 C -0.07326 -0.1426 -0.07291 -0.1419 -0.07795 -0.13982 C -0.08055 -0.13866 -0.08559 -0.13727 -0.08559 -0.13704 C -0.0868 -0.13635 -0.08802 -0.13542 -0.08923 -0.13472 C -0.09496 -0.13172 -0.09392 -0.13287 -0.09878 -0.13102 C -0.09965 -0.13056 -0.10069 -0.1301 -0.10156 -0.12963 C -0.10399 -0.12871 -0.1059 -0.12847 -0.10816 -0.12709 C -0.10955 -0.12639 -0.11059 -0.12523 -0.11198 -0.12454 C -0.11632 -0.12246 -0.11927 -0.12246 -0.12326 -0.11968 C -0.12535 -0.11806 -0.12691 -0.11597 -0.12899 -0.11459 C -0.12986 -0.11389 -0.1309 -0.11389 -0.13177 -0.1132 C -0.13472 -0.11111 -0.13785 -0.10903 -0.14028 -0.10579 C -0.14896 -0.09422 -0.14566 -0.09954 -0.15069 -0.09074 C -0.15121 -0.0882 -0.15191 -0.08565 -0.1526 -0.0831 C -0.15312 -0.08102 -0.15434 -0.07917 -0.15434 -0.07685 C -0.15469 -0.06459 -0.15399 -0.05255 -0.15347 -0.04028 C -0.15347 -0.03889 -0.15312 -0.03773 -0.1526 -0.03658 C -0.1493 -0.02986 -0.14965 -0.03125 -0.14583 -0.02778 C -0.14462 -0.02639 -0.14357 -0.02477 -0.14219 -0.02385 C -0.13975 -0.02269 -0.13455 -0.0213 -0.13455 -0.02107 C -0.12899 -0.02176 -0.12326 -0.02153 -0.11753 -0.02269 C -0.11111 -0.02408 -0.11128 -0.02662 -0.10729 -0.03148 C -0.10451 -0.03472 -0.10278 -0.03519 -0.10069 -0.03912 C -0.0967 -0.04607 -0.09878 -0.04422 -0.09583 -0.05162 C -0.09253 -0.06065 -0.09548 -0.04931 -0.09219 -0.06042 C -0.09114 -0.06366 -0.08889 -0.07385 -0.08837 -0.07685 C -0.08802 -0.0794 -0.08767 -0.08195 -0.0875 -0.08426 C -0.08767 -0.1007 -0.08785 -0.11713 -0.08837 -0.13357 C -0.08837 -0.13565 -0.08871 -0.13773 -0.08923 -0.13982 C -0.09149 -0.14769 -0.09184 -0.1463 -0.09496 -0.15232 C -0.0967 -0.15556 -0.09791 -0.15926 -0.09965 -0.1625 C -0.10035 -0.16366 -0.10156 -0.16412 -0.1026 -0.16482 C -0.10347 -0.16597 -0.10764 -0.17014 -0.1092 -0.1713 C -0.11007 -0.17176 -0.11111 -0.17199 -0.11198 -0.17246 C -0.12239 -0.17871 -0.11614 -0.17593 -0.12413 -0.1801 C -0.12517 -0.18056 -0.12604 -0.18102 -0.12708 -0.18125 C -0.14253 -0.18635 -0.11597 -0.17639 -0.14028 -0.18496 C -0.15382 -0.18982 -0.13698 -0.18542 -0.15347 -0.19005 C -0.17048 -0.19491 -0.14201 -0.18519 -0.17048 -0.19514 C -0.17274 -0.19584 -0.17482 -0.19722 -0.17708 -0.19769 C -0.18073 -0.19838 -0.18455 -0.19838 -0.18837 -0.19885 C -0.19305 -0.19954 -0.19774 -0.20047 -0.2026 -0.20139 C -0.22274 -0.20556 -0.20503 -0.20324 -0.2309 -0.2051 C -0.23993 -0.2044 -0.24913 -0.2044 -0.25816 -0.20278 C -0.26007 -0.20232 -0.26128 -0.2 -0.26285 -0.19885 C -0.26406 -0.19815 -0.26545 -0.19815 -0.26666 -0.19769 L -0.27708 -0.18889 C -0.27795 -0.18797 -0.27899 -0.18727 -0.27986 -0.18635 C -0.28107 -0.18496 -0.28229 -0.18357 -0.28368 -0.18264 C -0.28559 -0.18125 -0.2875 -0.18102 -0.28923 -0.1801 C -0.29097 -0.17894 -0.29253 -0.17732 -0.29427 -0.17616 C -0.29548 -0.17523 -0.29722 -0.17477 -0.29878 -0.17385 C -0.30104 -0.17222 -0.30312 -0.17037 -0.30538 -0.16875 C -0.31319 -0.1632 -0.3158 -0.16227 -0.32326 -0.15602 C -0.32465 -0.1551 -0.32569 -0.15347 -0.32708 -0.15232 C -0.32986 -0.14977 -0.33281 -0.14746 -0.33559 -0.14468 C -0.33837 -0.1419 -0.34114 -0.13889 -0.3441 -0.13588 C -0.34844 -0.13148 -0.34583 -0.13542 -0.35069 -0.12847 C -0.35677 -0.11922 -0.35364 -0.12385 -0.35729 -0.11713 C -0.35798 -0.11574 -0.36128 -0.11019 -0.36198 -0.10834 C -0.3658 -0.09792 -0.36389 -0.10255 -0.3658 -0.09445 C -0.36632 -0.0919 -0.36719 -0.08959 -0.36753 -0.08681 L -0.36944 -0.07431 L -0.37048 -0.06806 C -0.37048 -0.06736 -0.37118 -0.04838 -0.36857 -0.04167 C -0.36805 -0.04028 -0.36753 -0.03866 -0.36666 -0.03773 C -0.36562 -0.03658 -0.36423 -0.03611 -0.36285 -0.03519 C -0.35729 -0.03565 -0.35156 -0.03588 -0.34583 -0.03658 C -0.34305 -0.03681 -0.33993 -0.03912 -0.3375 -0.04028 C -0.33403 -0.0419 -0.33385 -0.04167 -0.32986 -0.04283 C -0.32864 -0.04375 -0.32743 -0.04468 -0.32604 -0.04537 C -0.32517 -0.04584 -0.32413 -0.04584 -0.32326 -0.04653 C -0.30781 -0.0632 -0.32239 -0.04885 -0.31389 -0.06042 C -0.31267 -0.06181 -0.31128 -0.06297 -0.31007 -0.06412 C -0.30972 -0.06551 -0.30972 -0.0669 -0.3092 -0.06806 C -0.30746 -0.07153 -0.30347 -0.07801 -0.30347 -0.07778 C -0.3026 -0.08148 -0.30173 -0.08496 -0.30069 -0.0882 C -0.29982 -0.09028 -0.29844 -0.09213 -0.29774 -0.09445 C -0.29722 -0.09653 -0.29722 -0.09861 -0.29687 -0.1007 C -0.2967 -0.10232 -0.29618 -0.10417 -0.296 -0.10579 C -0.29548 -0.10834 -0.29531 -0.11088 -0.29514 -0.1132 C -0.2934 -0.12685 -0.29514 -0.11158 -0.2934 -0.12847 C -0.29427 -0.15949 -0.28906 -0.15672 -0.296 -0.16991 C -0.29687 -0.17176 -0.29757 -0.17361 -0.29878 -0.175 C -0.29948 -0.17593 -0.30069 -0.17593 -0.30173 -0.17616 C -0.30225 -0.17755 -0.3026 -0.17894 -0.30347 -0.1801 C -0.30486 -0.18195 -0.30833 -0.1838 -0.31007 -0.18496 C -0.31163 -0.18635 -0.31302 -0.18797 -0.31475 -0.18889 C -0.31684 -0.18982 -0.31927 -0.18959 -0.32135 -0.19005 C -0.32274 -0.19051 -0.32396 -0.19097 -0.32517 -0.19144 C -0.3276 -0.1919 -0.33021 -0.19213 -0.33264 -0.1926 C -0.34444 -0.19491 -0.33281 -0.19375 -0.3526 -0.19514 C -0.36041 -0.1956 -0.36823 -0.19607 -0.37604 -0.1963 C -0.38229 -0.19607 -0.40035 -0.19514 -0.40816 -0.19398 C -0.40955 -0.19375 -0.41059 -0.19283 -0.41198 -0.1926 C -0.41406 -0.19213 -0.41632 -0.1919 -0.41857 -0.19144 C -0.42048 -0.19097 -0.42239 -0.19051 -0.42413 -0.19005 C -0.42587 -0.18982 -0.42743 -0.18935 -0.42899 -0.18889 C -0.42986 -0.18843 -0.43073 -0.18773 -0.43177 -0.1875 C -0.43489 -0.18704 -0.43802 -0.18681 -0.44114 -0.18635 C -0.44219 -0.18588 -0.44305 -0.18542 -0.4441 -0.18496 C -0.4493 -0.18357 -0.45486 -0.1831 -0.46007 -0.18125 C -0.46111 -0.18102 -0.4618 -0.17917 -0.46285 -0.17871 C -0.4651 -0.17801 -0.46736 -0.17801 -0.46944 -0.17755 C -0.47083 -0.17662 -0.47187 -0.17547 -0.47326 -0.175 C -0.47691 -0.17338 -0.48107 -0.17315 -0.48455 -0.1713 C -0.4868 -0.16991 -0.48889 -0.16829 -0.49114 -0.16736 C -0.49427 -0.16621 -0.49757 -0.16597 -0.50069 -0.16482 L -0.50434 -0.16366 C -0.50538 -0.16273 -0.50625 -0.16181 -0.50729 -0.16111 C -0.50816 -0.16065 -0.50903 -0.16019 -0.51007 -0.15996 C -0.5125 -0.15903 -0.5151 -0.15857 -0.51753 -0.15741 C -0.53055 -0.15162 -0.51736 -0.15787 -0.52708 -0.15232 C -0.52795 -0.15185 -0.52899 -0.15162 -0.52986 -0.15116 C -0.53298 -0.14954 -0.53923 -0.14607 -0.53923 -0.14584 C -0.54375 -0.14005 -0.54028 -0.14398 -0.54583 -0.13982 C -0.5526 -0.13472 -0.54826 -0.13704 -0.55347 -0.13472 C -0.55434 -0.13357 -0.55521 -0.13195 -0.55625 -0.13102 C -0.55746 -0.12986 -0.55885 -0.1294 -0.56007 -0.12847 C -0.56111 -0.12778 -0.56198 -0.12685 -0.56285 -0.12593 C -0.56423 -0.12477 -0.56528 -0.12315 -0.56666 -0.12222 C -0.57066 -0.11875 -0.57482 -0.11528 -0.57899 -0.11204 C -0.58055 -0.11088 -0.58212 -0.10972 -0.58368 -0.10834 C -0.58455 -0.10741 -0.58559 -0.10672 -0.58646 -0.10579 C -0.58906 -0.10324 -0.59149 -0.10047 -0.5941 -0.09815 C -0.59496 -0.09746 -0.596 -0.09653 -0.59687 -0.0956 C -0.59844 -0.09398 -0.6 -0.09213 -0.60156 -0.09074 C -0.60347 -0.08889 -0.60538 -0.08727 -0.60729 -0.08565 C -0.60972 -0.0831 -0.61215 -0.08033 -0.61475 -0.07801 C -0.61545 -0.07755 -0.621 -0.07315 -0.62239 -0.07176 C -0.62344 -0.0706 -0.62413 -0.06898 -0.62517 -0.06806 C -0.62691 -0.06621 -0.62916 -0.06505 -0.6309 -0.06297 C -0.63177 -0.06181 -0.63264 -0.06019 -0.63368 -0.05926 C -0.63541 -0.05741 -0.63923 -0.05417 -0.63923 -0.05394 C -0.64149 -0.0456 -0.63837 -0.05533 -0.64583 -0.04537 C -0.64687 -0.04398 -0.64791 -0.04283 -0.64878 -0.04167 C -0.65399 -0.0331 -0.64861 -0.04051 -0.65156 -0.03658 L -0.65243 -0.03658 " pathEditMode="relative" rAng="0" ptsTypes="AAAA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924" y="-84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14400" y="1295400"/>
            <a:ext cx="7162800" cy="3139321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 )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no;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a[5];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 score;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}m={1234,”wang”,89.5};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(“%d,%s,%f”,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m.no,m.a,m.score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运行结果是：</a:t>
            </a:r>
            <a:r>
              <a:rPr lang="en-US" altLang="zh-CN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_             _____</a:t>
            </a:r>
            <a:endParaRPr lang="zh-CN" altLang="zh-CN" u="sng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448800" y="4038600"/>
            <a:ext cx="201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1234, wang,89.5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6 -0.04352 L 0.0066 -0.04329 C 0.00452 -0.04676 0.00295 -0.05 0.00139 -0.05347 C 0.00087 -0.05463 0.00087 -0.05625 0.00035 -0.05741 C -0.00087 -0.05995 -0.00243 -0.06227 -0.00364 -0.06481 C -0.00434 -0.0662 -0.00486 -0.06759 -0.00573 -0.06852 C -0.00677 -0.06991 -0.00798 -0.07106 -0.00868 -0.07245 C -0.01232 -0.07778 -0.00885 -0.075 -0.01371 -0.07986 C -0.01475 -0.08102 -0.01562 -0.08148 -0.01666 -0.08241 C -0.01771 -0.08356 -0.01875 -0.08518 -0.01996 -0.08634 C -0.02066 -0.08727 -0.02187 -0.08773 -0.02274 -0.08866 C -0.02396 -0.08981 -0.02465 -0.09167 -0.02569 -0.09259 C -0.02673 -0.09329 -0.02795 -0.09329 -0.02899 -0.09375 C -0.03576 -0.09815 -0.02725 -0.09514 -0.03698 -0.09768 C -0.04514 -0.10787 -0.0335 -0.09444 -0.04496 -0.10393 C -0.04652 -0.10509 -0.04739 -0.10764 -0.04896 -0.1088 C -0.05069 -0.11018 -0.05312 -0.11042 -0.05486 -0.11134 C -0.06076 -0.11458 -0.05885 -0.11505 -0.06389 -0.11898 C -0.06527 -0.11991 -0.06649 -0.12083 -0.06805 -0.12153 C -0.0743 -0.125 -0.07326 -0.12454 -0.07812 -0.12662 C -0.08368 -0.13148 -0.07812 -0.12708 -0.08402 -0.13032 C -0.08559 -0.13102 -0.0868 -0.13218 -0.08802 -0.13287 C -0.08941 -0.13333 -0.0908 -0.13356 -0.09218 -0.13403 C -0.09375 -0.13472 -0.09531 -0.13565 -0.09722 -0.13657 C -0.09861 -0.13727 -0.09982 -0.13843 -0.10121 -0.13912 C -0.10277 -0.13981 -0.10451 -0.14005 -0.10625 -0.14028 C -0.10729 -0.1412 -0.10885 -0.14236 -0.11024 -0.14282 C -0.11198 -0.14352 -0.11441 -0.14375 -0.11614 -0.14421 C -0.11771 -0.14444 -0.11962 -0.14491 -0.12135 -0.14537 C -0.12222 -0.14583 -0.12326 -0.14653 -0.12413 -0.14676 C -0.12725 -0.14722 -0.13021 -0.14745 -0.13333 -0.14792 L -0.14114 -0.14907 L -0.19444 -0.14792 C -0.21962 -0.14699 -0.19548 -0.14768 -0.20642 -0.14537 C -0.20972 -0.14468 -0.21267 -0.14468 -0.21562 -0.14421 C -0.22187 -0.13889 -0.21475 -0.14398 -0.22465 -0.14028 C -0.22604 -0.13981 -0.22725 -0.13866 -0.22864 -0.13796 C -0.23038 -0.13704 -0.23212 -0.13611 -0.23368 -0.13542 C -0.23559 -0.13449 -0.23784 -0.13403 -0.23993 -0.13287 C -0.24097 -0.13194 -0.24253 -0.13125 -0.24357 -0.13032 C -0.24479 -0.12963 -0.24566 -0.12847 -0.24687 -0.12778 C -0.24774 -0.12708 -0.24878 -0.12708 -0.24982 -0.12662 C -0.25225 -0.125 -0.25451 -0.12315 -0.25694 -0.12153 C -0.25885 -0.12014 -0.26093 -0.11921 -0.26284 -0.11782 C -0.26423 -0.11667 -0.26545 -0.11505 -0.26684 -0.11389 C -0.28541 -0.09884 -0.26875 -0.11435 -0.28611 -0.09768 C -0.28732 -0.0963 -0.28871 -0.09537 -0.28993 -0.09375 C -0.29132 -0.09213 -0.29253 -0.09005 -0.29392 -0.08866 C -0.29496 -0.08796 -0.29583 -0.08796 -0.29687 -0.0875 C -0.29826 -0.08542 -0.30069 -0.08032 -0.30208 -0.0787 C -0.30312 -0.07731 -0.30468 -0.07616 -0.3059 -0.075 C -0.31111 -0.05555 -0.30538 -0.07546 -0.31007 -0.06366 C -0.31059 -0.0625 -0.31076 -0.06111 -0.31093 -0.05972 C -0.31163 -0.05694 -0.3125 -0.05393 -0.31284 -0.05093 C -0.31458 -0.04398 -0.31406 -0.04259 -0.3151 -0.03472 C -0.31527 -0.03264 -0.31562 -0.03055 -0.31614 -0.02824 C -0.31562 -0.02037 -0.31666 -0.01111 -0.31406 -0.00324 C -0.31354 -0.00185 -0.31111 0.0044 -0.31007 0.00556 C -0.30087 0.01528 -0.2993 0.0162 -0.28889 0.02083 C -0.28646 0.02176 -0.28229 0.02245 -0.27986 0.02315 C -0.27413 0.025 -0.27968 0.02431 -0.27291 0.0257 C -0.27048 0.02639 -0.26823 0.02662 -0.2658 0.02708 C -0.26128 0.02685 -0.24305 0.02847 -0.23368 0.02454 C -0.23212 0.02384 -0.23038 0.02269 -0.22864 0.02199 C -0.22569 0.0206 -0.21962 0.01829 -0.21962 0.01852 C -0.21805 0.01644 -0.21597 0.01505 -0.21458 0.0132 C -0.21198 0.00972 -0.20764 0.00185 -0.20764 0.00208 C -0.20729 0.00023 -0.20712 -0.00162 -0.20642 -0.00324 C -0.20503 -0.0088 -0.2026 -0.01389 -0.20139 -0.01944 C -0.19861 -0.03449 -0.2033 -0.01088 -0.19948 -0.03333 C -0.19896 -0.0368 -0.19826 -0.04005 -0.19739 -0.04352 C -0.19618 -0.06134 -0.196 -0.05856 -0.19739 -0.07986 C -0.19757 -0.08125 -0.19826 -0.08241 -0.19861 -0.0838 C -0.19896 -0.08704 -0.19896 -0.09051 -0.19948 -0.09375 C -0.2 -0.09745 -0.20399 -0.10648 -0.20468 -0.10764 C -0.2059 -0.11018 -0.20781 -0.11227 -0.20868 -0.11528 C -0.20885 -0.11643 -0.20885 -0.11805 -0.20972 -0.11898 C -0.21041 -0.12014 -0.21163 -0.1206 -0.21267 -0.12153 C -0.21458 -0.12384 -0.21666 -0.12639 -0.21857 -0.12893 C -0.21979 -0.13055 -0.22048 -0.13264 -0.2217 -0.13403 C -0.22378 -0.13704 -0.22569 -0.1368 -0.22864 -0.13796 C -0.23073 -0.13912 -0.23264 -0.14051 -0.23472 -0.14167 C -0.23559 -0.14213 -0.23663 -0.14259 -0.23784 -0.14282 C -0.24357 -0.14468 -0.24566 -0.14444 -0.2526 -0.14537 C -0.26354 -0.14699 -0.25746 -0.14699 -0.27083 -0.14792 C -0.27864 -0.14861 -0.28611 -0.14884 -0.29392 -0.14907 L -0.3533 -0.14792 C -0.35555 -0.14792 -0.35798 -0.14699 -0.36041 -0.14676 C -0.36649 -0.14583 -0.37291 -0.14491 -0.37934 -0.14421 C -0.38229 -0.14329 -0.38507 -0.14236 -0.38837 -0.14167 C -0.39097 -0.14097 -0.39375 -0.14074 -0.39635 -0.14028 C -0.39878 -0.14005 -0.40121 -0.13935 -0.4033 -0.13912 C -0.41284 -0.13773 -0.41771 -0.13773 -0.4276 -0.13542 C -0.43906 -0.13241 -0.42517 -0.13611 -0.44462 -0.13032 C -0.45 -0.1287 -0.45642 -0.12778 -0.46163 -0.12662 C -0.47708 -0.12268 -0.46354 -0.12569 -0.47465 -0.12153 C -0.47725 -0.12037 -0.48003 -0.12014 -0.48281 -0.11898 C -0.48489 -0.11805 -0.4868 -0.1162 -0.48889 -0.11528 C -0.50156 -0.10833 -0.48837 -0.11667 -0.49982 -0.11018 C -0.50191 -0.10903 -0.50364 -0.10764 -0.5059 -0.10648 C -0.50746 -0.10555 -0.5092 -0.10486 -0.51111 -0.10393 C -0.51198 -0.10324 -0.51284 -0.10208 -0.51389 -0.10139 C -0.51562 -0.10046 -0.51718 -0.09977 -0.51892 -0.09884 C -0.52048 -0.09815 -0.52152 -0.09699 -0.52309 -0.0963 C -0.52465 -0.09537 -0.52639 -0.09491 -0.52777 -0.09375 C -0.53142 -0.0912 -0.53472 -0.08796 -0.53784 -0.08495 C -0.5401 -0.08333 -0.54201 -0.08171 -0.54409 -0.07986 C -0.54861 -0.07593 -0.55295 -0.07222 -0.55712 -0.06736 C -0.55989 -0.06412 -0.56302 -0.06134 -0.5651 -0.05741 C -0.56666 -0.05393 -0.5684 -0.05046 -0.57014 -0.04722 C -0.57066 -0.0463 -0.57448 -0.04005 -0.575 -0.03843 C -0.57604 -0.03611 -0.57621 -0.03333 -0.57708 -0.03079 C -0.57812 -0.02778 -0.57916 -0.025 -0.58021 -0.02199 C -0.5809 -0.0169 -0.58212 -0.00787 -0.58212 -0.00324 C -0.58212 0.00532 -0.58229 0.01366 -0.58107 0.02199 C -0.58021 0.0287 -0.57604 0.03426 -0.57205 0.03843 C -0.56944 0.04097 -0.56684 0.04352 -0.56406 0.04583 C -0.56302 0.04676 -0.56215 0.04792 -0.56111 0.04838 C -0.55955 0.04907 -0.55764 0.04931 -0.55607 0.04977 C -0.55468 0.05046 -0.55347 0.05185 -0.55208 0.05232 C -0.53663 0.05532 -0.53333 0.05278 -0.51684 0.04977 C -0.51666 0.04954 -0.5085 0.04097 -0.50677 0.03843 C -0.49635 0.02107 -0.49878 0.02523 -0.49288 0.00695 C -0.48923 -0.01667 -0.49045 -0.00648 -0.48889 -0.02338 C -0.48923 -0.03264 -0.48889 -0.0419 -0.48975 -0.05093 C -0.48975 -0.05231 -0.49496 -0.06829 -0.49583 -0.06991 C -0.49878 -0.07639 -0.50139 -0.08333 -0.5059 -0.08866 C -0.50625 -0.08912 -0.5158 -0.10278 -0.51996 -0.10509 C -0.52309 -0.10718 -0.52639 -0.1088 -0.53003 -0.11018 C -0.53212 -0.11111 -0.53402 -0.11204 -0.53611 -0.11273 C -0.53784 -0.11343 -0.54323 -0.11481 -0.54479 -0.11528 C -0.54826 -0.11574 -0.55191 -0.11597 -0.55503 -0.11643 C -0.55729 -0.1169 -0.55972 -0.11736 -0.56215 -0.11782 L -0.64635 -0.11643 C -0.65121 -0.11643 -0.6533 -0.11505 -0.65746 -0.11389 C -0.6592 -0.11343 -0.66093 -0.11319 -0.6625 -0.11273 C -0.66614 -0.11157 -0.66996 -0.11018 -0.67361 -0.1088 C -0.67448 -0.10856 -0.67552 -0.10787 -0.67656 -0.10764 C -0.67812 -0.10718 -0.68003 -0.10671 -0.68159 -0.10648 C -0.68628 -0.10393 -0.69132 -0.10231 -0.69548 -0.09884 C -0.6967 -0.09792 -0.69757 -0.09722 -0.69878 -0.0963 C -0.70034 -0.09514 -0.70191 -0.09398 -0.70382 -0.09259 C -0.70503 -0.09143 -0.70642 -0.08981 -0.70781 -0.08866 C -0.70902 -0.08796 -0.71041 -0.08796 -0.71163 -0.0875 C -0.72343 -0.07662 -0.70764 -0.09167 -0.71979 -0.0787 C -0.72083 -0.07778 -0.7217 -0.07708 -0.72274 -0.07616 C -0.72413 -0.07454 -0.72534 -0.07268 -0.72673 -0.07106 C -0.72864 -0.06898 -0.73107 -0.06713 -0.73281 -0.06481 C -0.73385 -0.06366 -0.73472 -0.06227 -0.73576 -0.06111 C -0.73784 -0.05926 -0.74027 -0.0581 -0.74184 -0.05602 C -0.7434 -0.05393 -0.74514 -0.05162 -0.74705 -0.04977 C -0.74774 -0.04884 -0.74896 -0.04815 -0.75 -0.04722 C -0.7526 -0.04468 -0.75521 -0.04213 -0.75781 -0.03958 C -0.75937 -0.03843 -0.76076 -0.0375 -0.76198 -0.03588 C -0.76406 -0.03333 -0.76649 -0.03125 -0.76805 -0.02824 C -0.77066 -0.02338 -0.76909 -0.02546 -0.77309 -0.02199 L -0.77673 -0.01458 L -0.77673 -0.01319 " pathEditMode="relative" rAng="0" ptsTypes="AAAAAAAAAAAAAAAAAAAAAAAA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167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200" y="1219200"/>
            <a:ext cx="8305800" cy="341632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#include&lt;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abc</a:t>
            </a:r>
            <a:endParaRPr lang="zh-CN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a, b, c;};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zh-CN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abc</a:t>
            </a:r>
            <a:r>
              <a:rPr lang="en-US" altLang="zh-CN" dirty="0"/>
              <a:t> s[2]={{1,2,3},{4,5,6}}; 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t;</a:t>
            </a:r>
            <a:endParaRPr lang="zh-CN" altLang="zh-CN" dirty="0"/>
          </a:p>
          <a:p>
            <a:r>
              <a:rPr lang="en-US" altLang="zh-CN" dirty="0"/>
              <a:t>t=s[0].</a:t>
            </a:r>
            <a:r>
              <a:rPr lang="en-US" altLang="zh-CN" dirty="0" err="1"/>
              <a:t>a+s</a:t>
            </a:r>
            <a:r>
              <a:rPr lang="en-US" altLang="zh-CN" dirty="0"/>
              <a:t>[1].b;</a:t>
            </a:r>
            <a:endParaRPr lang="zh-CN" altLang="zh-CN" dirty="0"/>
          </a:p>
          <a:p>
            <a:r>
              <a:rPr lang="en-US" altLang="zh-CN" dirty="0" err="1"/>
              <a:t>printf</a:t>
            </a:r>
            <a:r>
              <a:rPr lang="en-US" altLang="zh-CN" dirty="0"/>
              <a:t>("%d \</a:t>
            </a:r>
            <a:r>
              <a:rPr lang="en-US" altLang="zh-CN" dirty="0" err="1"/>
              <a:t>n",t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/>
              <a:t>return 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运行结果是：</a:t>
            </a:r>
            <a:r>
              <a:rPr lang="en-US" altLang="zh-CN" dirty="0"/>
              <a:t>_________________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439400" y="4267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01 -0.05301 L -0.01701 -0.05277 C -0.03073 -0.06365 -0.02083 -0.05509 -0.02882 -0.06296 C -0.03055 -0.06481 -0.03281 -0.06597 -0.0342 -0.06805 C -0.03524 -0.06944 -0.03594 -0.0706 -0.0368 -0.07176 C -0.03819 -0.07314 -0.03924 -0.0743 -0.04045 -0.07569 C -0.04149 -0.07662 -0.04236 -0.07708 -0.04305 -0.07824 C -0.0441 -0.07939 -0.04479 -0.08101 -0.04583 -0.08194 C -0.04653 -0.08263 -0.04774 -0.08263 -0.04861 -0.0831 C -0.05121 -0.08518 -0.05191 -0.08726 -0.05486 -0.08935 C -0.0559 -0.09004 -0.0566 -0.09027 -0.05746 -0.09074 C -0.06927 -0.10185 -0.05174 -0.08588 -0.06285 -0.09444 C -0.06476 -0.09606 -0.06615 -0.09838 -0.06823 -0.09953 C -0.06962 -0.10046 -0.07118 -0.10138 -0.07257 -0.10208 C -0.07378 -0.10254 -0.07517 -0.10277 -0.07621 -0.10324 C -0.08924 -0.10972 -0.08073 -0.10717 -0.09062 -0.10949 C -0.09601 -0.1125 -0.10104 -0.11643 -0.10677 -0.11828 C -0.10781 -0.11875 -0.1092 -0.11921 -0.11042 -0.11967 C -0.1118 -0.12037 -0.11319 -0.12152 -0.11476 -0.12222 C -0.11684 -0.12291 -0.11892 -0.12291 -0.12101 -0.12338 C -0.12847 -0.12685 -0.12448 -0.12546 -0.13264 -0.12708 C -0.13351 -0.12754 -0.13437 -0.12801 -0.13542 -0.12847 C -0.13767 -0.12939 -0.1401 -0.12986 -0.14253 -0.13101 C -0.14375 -0.13148 -0.14479 -0.1331 -0.14601 -0.13356 C -0.14878 -0.13426 -0.15156 -0.13426 -0.15417 -0.13472 C -0.16163 -0.13888 -0.1559 -0.13634 -0.1658 -0.13842 C -0.16736 -0.13888 -0.16875 -0.13935 -0.17031 -0.13981 C -0.17587 -0.1412 -0.17656 -0.1412 -0.18281 -0.14236 L -0.31788 -0.14097 C -0.31979 -0.14097 -0.32153 -0.14004 -0.32326 -0.13981 C -0.32569 -0.13935 -0.32812 -0.13888 -0.33038 -0.13842 C -0.34236 -0.13634 -0.3309 -0.13796 -0.34583 -0.13588 C -0.34618 -0.13564 -0.35365 -0.13263 -0.35538 -0.13217 C -0.36128 -0.13078 -0.36701 -0.13009 -0.37257 -0.12847 C -0.37552 -0.12754 -0.37865 -0.12731 -0.38142 -0.12592 C -0.38229 -0.12546 -0.38333 -0.125 -0.3842 -0.12476 C -0.38715 -0.12361 -0.39028 -0.12338 -0.39323 -0.12222 C -0.40121 -0.11898 -0.3974 -0.1206 -0.40469 -0.11713 L -0.41024 -0.11458 C -0.41094 -0.11388 -0.4118 -0.11273 -0.41285 -0.11203 C -0.41389 -0.11134 -0.41528 -0.11134 -0.41649 -0.11088 C -0.41892 -0.10972 -0.42118 -0.10856 -0.42344 -0.10717 C -0.42552 -0.10601 -0.42708 -0.10439 -0.42899 -0.10324 C -0.4309 -0.10231 -0.43299 -0.10162 -0.43524 -0.10069 C -0.43698 -0.1 -0.43889 -0.09907 -0.44062 -0.09838 C -0.44826 -0.09513 -0.43993 -0.09976 -0.45208 -0.09328 C -0.45347 -0.09259 -0.45469 -0.09143 -0.45573 -0.09074 C -0.45903 -0.08865 -0.46007 -0.08842 -0.46302 -0.08703 C -0.46615 -0.08356 -0.46719 -0.08333 -0.46927 -0.07824 C -0.46962 -0.07708 -0.46979 -0.07569 -0.47014 -0.0743 C -0.4724 -0.05509 -0.4717 -0.06551 -0.46927 -0.02916 C -0.4691 -0.02777 -0.46875 -0.02662 -0.46823 -0.02523 C -0.46719 -0.02199 -0.46667 -0.01782 -0.46476 -0.01527 C -0.46354 -0.01365 -0.46215 -0.01203 -0.46128 -0.01018 C -0.46042 -0.00902 -0.46007 -0.00763 -0.45937 -0.00648 C -0.45903 -0.00601 -0.45399 -0.00069 -0.45312 -0.00023 C -0.44757 0.00324 -0.44549 0.00255 -0.43889 0.00371 C -0.43021 0.00278 -0.42135 0.00371 -0.41371 -0.00277 C -0.40365 -0.01134 -0.41632 -0.00092 -0.40121 -0.01157 C -0.39531 -0.01551 -0.40174 -0.01226 -0.39583 -0.01782 C -0.39496 -0.01851 -0.3941 -0.01851 -0.39323 -0.01898 C -0.39115 -0.02176 -0.38524 -0.02916 -0.38333 -0.03402 C -0.38246 -0.03611 -0.38194 -0.03819 -0.38142 -0.04051 C -0.3809 -0.04282 -0.37969 -0.04791 -0.37969 -0.04768 C -0.3783 -0.06666 -0.37812 -0.06296 -0.37969 -0.08819 C -0.38142 -0.11828 -0.37917 -0.09814 -0.38333 -0.10949 C -0.38663 -0.11921 -0.38299 -0.11296 -0.38767 -0.11967 C -0.39097 -0.12893 -0.38767 -0.12083 -0.39219 -0.12847 C -0.39288 -0.12963 -0.39323 -0.13125 -0.3941 -0.13217 C -0.39514 -0.13379 -0.39653 -0.13449 -0.39757 -0.13588 C -0.40365 -0.14444 -0.39496 -0.13564 -0.40208 -0.14236 C -0.40278 -0.14351 -0.40312 -0.14513 -0.40382 -0.14606 C -0.40486 -0.14722 -0.40642 -0.14768 -0.40746 -0.14861 C -0.40903 -0.14976 -0.41042 -0.15092 -0.41198 -0.15231 C -0.41979 -0.15972 -0.41094 -0.15301 -0.41996 -0.15856 C -0.42118 -0.15949 -0.4224 -0.16018 -0.42344 -0.16111 C -0.42448 -0.1618 -0.42517 -0.16319 -0.42639 -0.16365 C -0.43038 -0.16527 -0.43455 -0.16643 -0.43889 -0.16736 C -0.46198 -0.17291 -0.45851 -0.17199 -0.47812 -0.17361 C -0.4809 -0.1743 -0.4875 -0.17592 -0.48993 -0.17615 C -0.49444 -0.17685 -0.4993 -0.17708 -0.50399 -0.17754 C -0.52153 -0.18101 -0.50399 -0.17777 -0.54184 -0.18125 L -0.55521 -0.1824 L -0.60365 -0.18125 C -0.62587 -0.18032 -0.60104 -0.18078 -0.6125 -0.1787 C -0.61632 -0.17801 -0.62014 -0.17801 -0.62413 -0.17754 C -0.62587 -0.17662 -0.6276 -0.17523 -0.62934 -0.175 C -0.63889 -0.17384 -0.63767 -0.17407 -0.64549 -0.17245 C -0.6493 -0.17152 -0.65104 -0.17129 -0.65451 -0.1699 C -0.65538 -0.16967 -0.65625 -0.16898 -0.65729 -0.16875 C -0.65955 -0.16805 -0.66198 -0.16805 -0.66441 -0.16736 C -0.6658 -0.16713 -0.66736 -0.16643 -0.66875 -0.1662 C -0.67118 -0.16574 -0.67361 -0.16527 -0.67604 -0.16481 C -0.68246 -0.1618 -0.67448 -0.16551 -0.68229 -0.1625 C -0.68559 -0.16111 -0.68455 -0.16088 -0.68854 -0.15995 C -0.69062 -0.15926 -0.69271 -0.15902 -0.69479 -0.15856 C -0.69687 -0.1581 -0.70243 -0.15694 -0.70469 -0.15601 C -0.70555 -0.15578 -0.70642 -0.15509 -0.70729 -0.15486 C -0.70885 -0.15439 -0.71024 -0.15416 -0.7118 -0.1537 C -0.72587 -0.14907 -0.71319 -0.15277 -0.72344 -0.14976 C -0.7243 -0.14907 -0.72517 -0.14791 -0.72604 -0.14722 C -0.72691 -0.14676 -0.72795 -0.14629 -0.72882 -0.14606 C -0.73125 -0.14513 -0.73351 -0.14444 -0.73594 -0.14351 C -0.73871 -0.14259 -0.74149 -0.14213 -0.7441 -0.14097 C -0.74583 -0.14027 -0.74774 -0.13958 -0.7493 -0.13842 C -0.75365 -0.13611 -0.7526 -0.13518 -0.75746 -0.13356 C -0.7592 -0.13287 -0.76111 -0.13263 -0.76285 -0.13217 C -0.76476 -0.13148 -0.76649 -0.13078 -0.76805 -0.12963 C -0.7691 -0.12916 -0.76996 -0.12777 -0.77101 -0.12708 C -0.77274 -0.12592 -0.7809 -0.12268 -0.78246 -0.12222 C -0.78403 -0.12176 -0.78559 -0.12152 -0.78715 -0.12083 C -0.79479 -0.11759 -0.78854 -0.11967 -0.7941 -0.11597 C -0.79496 -0.11527 -0.79601 -0.11504 -0.79687 -0.11458 C -0.80538 -0.11018 -0.79792 -0.11365 -0.80399 -0.11088 C -0.8066 -0.10833 -0.80712 -0.10763 -0.81024 -0.10578 C -0.81111 -0.10532 -0.81215 -0.10509 -0.81302 -0.10463 C -0.81458 -0.10347 -0.81597 -0.10208 -0.81736 -0.10069 C -0.8184 -0.1 -0.81927 -0.09884 -0.82014 -0.09838 C -0.82118 -0.09768 -0.82257 -0.09745 -0.82361 -0.09699 C -0.82517 -0.09537 -0.82656 -0.09351 -0.82812 -0.09189 C -0.82899 -0.0912 -0.83003 -0.09143 -0.8309 -0.09074 C -0.8401 -0.08356 -0.83281 -0.08726 -0.83889 -0.08449 C -0.83976 -0.0831 -0.84062 -0.08171 -0.84167 -0.08055 C -0.84236 -0.07963 -0.84358 -0.07939 -0.84427 -0.07824 C -0.84566 -0.07592 -0.8467 -0.07314 -0.84792 -0.0706 C -0.84844 -0.06944 -0.84861 -0.06759 -0.84965 -0.06689 L -0.85226 -0.06435 C -0.85347 -0.05949 -0.8526 -0.06157 -0.85486 -0.0581 L -0.85486 -0.05416 " pathEditMode="relative" rAng="0" ptsTypes="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892" y="-36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7200" y="1524000"/>
            <a:ext cx="8458200" cy="341632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#include</a:t>
            </a:r>
            <a:endParaRPr lang="zh-CN" altLang="zh-CN" dirty="0"/>
          </a:p>
          <a:p>
            <a:r>
              <a:rPr lang="en-US" altLang="zh-CN" dirty="0" err="1"/>
              <a:t>struct</a:t>
            </a:r>
            <a:r>
              <a:rPr lang="en-US" altLang="zh-CN" dirty="0"/>
              <a:t> point</a:t>
            </a:r>
            <a:endParaRPr lang="zh-CN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int</a:t>
            </a:r>
            <a:r>
              <a:rPr lang="en-US" altLang="zh-CN" dirty="0"/>
              <a:t> x; </a:t>
            </a:r>
            <a:r>
              <a:rPr lang="en-US" altLang="zh-CN" dirty="0" err="1"/>
              <a:t>int</a:t>
            </a:r>
            <a:r>
              <a:rPr lang="en-US" altLang="zh-CN" dirty="0"/>
              <a:t> y;</a:t>
            </a:r>
            <a:endParaRPr lang="zh-CN" altLang="zh-CN" dirty="0"/>
          </a:p>
          <a:p>
            <a:r>
              <a:rPr lang="en-US" altLang="zh-CN" dirty="0"/>
              <a:t>} </a:t>
            </a:r>
            <a:r>
              <a:rPr lang="en-US" altLang="zh-CN" dirty="0" err="1"/>
              <a:t>pt</a:t>
            </a:r>
            <a:r>
              <a:rPr lang="en-US" altLang="zh-CN" dirty="0"/>
              <a:t>[]={1,4,6,8,3,5};</a:t>
            </a:r>
            <a:endParaRPr lang="zh-CN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zh-CN" altLang="zh-CN" dirty="0"/>
          </a:p>
          <a:p>
            <a:r>
              <a:rPr lang="en-US" altLang="zh-CN" dirty="0"/>
              <a:t>{ </a:t>
            </a:r>
            <a:r>
              <a:rPr lang="en-US" altLang="zh-CN" dirty="0" err="1"/>
              <a:t>struct</a:t>
            </a:r>
            <a:r>
              <a:rPr lang="en-US" altLang="zh-CN" dirty="0"/>
              <a:t> point *p;</a:t>
            </a:r>
            <a:endParaRPr lang="zh-CN" altLang="zh-CN" dirty="0"/>
          </a:p>
          <a:p>
            <a:r>
              <a:rPr lang="en-US" altLang="zh-CN" dirty="0"/>
              <a:t>p=</a:t>
            </a:r>
            <a:r>
              <a:rPr lang="en-US" altLang="zh-CN" dirty="0" err="1"/>
              <a:t>pt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 err="1"/>
              <a:t>printf</a:t>
            </a:r>
            <a:r>
              <a:rPr lang="en-US" altLang="zh-CN" dirty="0"/>
              <a:t>(“%</a:t>
            </a:r>
            <a:r>
              <a:rPr lang="en-US" altLang="zh-CN" dirty="0" err="1"/>
              <a:t>d”,p</a:t>
            </a:r>
            <a:r>
              <a:rPr lang="en-US" altLang="zh-CN" dirty="0"/>
              <a:t>-&gt;y *(p+1)-&gt;x);</a:t>
            </a:r>
            <a:endParaRPr lang="zh-CN" altLang="zh-CN" dirty="0"/>
          </a:p>
          <a:p>
            <a:r>
              <a:rPr lang="en-US" altLang="zh-CN" dirty="0"/>
              <a:t>return 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r>
              <a:rPr lang="zh-CN" altLang="zh-CN" dirty="0"/>
              <a:t>运行结果是：</a:t>
            </a:r>
            <a:r>
              <a:rPr lang="en-US" altLang="zh-CN" dirty="0"/>
              <a:t>________________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134600" y="41148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24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68 -0.0544 L -0.01268 -0.05416 L -0.01945 -0.06713 C -0.01997 -0.06829 -0.02032 -0.07014 -0.02119 -0.07083 C -0.02518 -0.07338 -0.02535 -0.07315 -0.02882 -0.07708 C -0.03334 -0.08217 -0.02969 -0.07986 -0.03438 -0.08217 C -0.03577 -0.08379 -0.03698 -0.08565 -0.0382 -0.08704 C -0.04202 -0.09143 -0.04237 -0.09074 -0.04671 -0.09467 C -0.04809 -0.09583 -0.04914 -0.09722 -0.05053 -0.09838 C -0.05209 -0.09977 -0.05365 -0.10092 -0.05521 -0.10231 C -0.05903 -0.10555 -0.06337 -0.1081 -0.0665 -0.11227 C -0.06754 -0.11366 -0.06823 -0.11504 -0.06945 -0.11597 C -0.07518 -0.12106 -0.07674 -0.11991 -0.0816 -0.12477 C -0.08264 -0.12592 -0.08334 -0.12754 -0.08438 -0.1287 C -0.08594 -0.13009 -0.08768 -0.13102 -0.08924 -0.13241 C -0.10122 -0.14236 -0.09549 -0.14004 -0.10434 -0.14259 C -0.10591 -0.14375 -0.10747 -0.14491 -0.10903 -0.14629 C -0.11025 -0.14745 -0.11146 -0.14907 -0.11268 -0.15 C -0.11476 -0.15162 -0.12414 -0.15764 -0.12691 -0.15879 C -0.12969 -0.15995 -0.13264 -0.16041 -0.13542 -0.16134 C -0.13698 -0.16273 -0.14028 -0.16597 -0.14202 -0.16643 C -0.14514 -0.16736 -0.14827 -0.16713 -0.15139 -0.16759 C -0.15244 -0.16805 -0.1533 -0.16852 -0.15434 -0.16898 C -0.16042 -0.17106 -0.16389 -0.1706 -0.17119 -0.17129 L -0.21841 -0.17014 C -0.22223 -0.16991 -0.22605 -0.16967 -0.22969 -0.16898 C -0.2323 -0.16829 -0.23473 -0.16713 -0.23733 -0.16643 C -0.24098 -0.16528 -0.2448 -0.16481 -0.24862 -0.16389 C -0.25539 -0.16227 -0.26424 -0.15903 -0.27032 -0.15625 C -0.27309 -0.15509 -0.27605 -0.15416 -0.27882 -0.15254 C -0.28056 -0.15162 -0.28178 -0.14977 -0.28351 -0.14884 C -0.29115 -0.14421 -0.29358 -0.14745 -0.30244 -0.13866 C -0.30608 -0.13495 -0.30747 -0.13333 -0.31181 -0.12986 C -0.31389 -0.12824 -0.31632 -0.12685 -0.31841 -0.12477 C -0.32813 -0.1162 -0.3191 -0.12338 -0.32605 -0.11597 C -0.32813 -0.11389 -0.33056 -0.11227 -0.33264 -0.10972 C -0.34237 -0.09791 -0.33386 -0.10648 -0.33924 -0.09838 C -0.34063 -0.09629 -0.34237 -0.09444 -0.34393 -0.09213 C -0.34705 -0.08727 -0.35087 -0.08264 -0.3533 -0.07708 C -0.35434 -0.075 -0.35504 -0.07268 -0.35608 -0.07083 C -0.37223 -0.04213 -0.35452 -0.07662 -0.36459 -0.05579 C -0.36841 -0.04815 -0.37223 -0.04051 -0.37605 -0.0331 L -0.3816 -0.02176 C -0.38316 -0.01666 -0.3849 -0.0118 -0.38629 -0.00671 C -0.38681 -0.00509 -0.38698 -0.00324 -0.38733 -0.00162 C -0.3875 -0.00023 -0.38785 0.00093 -0.3882 0.00209 C -0.38785 0.01852 -0.38803 0.03496 -0.38733 0.05116 C -0.38716 0.05463 -0.38438 0.06227 -0.38264 0.06505 C -0.38178 0.06644 -0.37674 0.06968 -0.37605 0.07014 C -0.37448 0.07084 -0.36684 0.07222 -0.36563 0.07269 C -0.35521 0.07546 -0.37188 0.07269 -0.35139 0.07523 L -0.32032 0.07384 C -0.31459 0.07338 -0.30191 0.06898 -0.29862 0.06759 C -0.29566 0.06644 -0.2915 0.06296 -0.28924 0.05996 C -0.28664 0.05671 -0.2816 0.05 -0.2816 0.05023 C -0.28125 0.04861 -0.28091 0.04746 -0.28073 0.0463 C -0.28039 0.04445 -0.28021 0.04283 -0.27969 0.04121 C -0.27934 0.03982 -0.27848 0.03866 -0.27778 0.03727 C -0.27639 0.02986 -0.27605 0.02847 -0.27605 0.01852 C -0.27605 0.01482 -0.27535 -0.01041 -0.27778 -0.02176 C -0.27952 -0.02916 -0.28299 -0.04166 -0.28542 -0.04815 C -0.28629 -0.05069 -0.28716 -0.05324 -0.2882 -0.05579 C -0.29063 -0.06088 -0.29341 -0.06551 -0.29584 -0.07083 C -0.29671 -0.07291 -0.29757 -0.07523 -0.29862 -0.07708 C -0.30122 -0.08194 -0.304 -0.0868 -0.30712 -0.09097 C -0.30799 -0.09213 -0.30903 -0.09329 -0.3099 -0.09467 C -0.31094 -0.09629 -0.31164 -0.09815 -0.31268 -0.09977 C -0.31389 -0.10139 -0.31546 -0.10301 -0.3165 -0.10486 C -0.31719 -0.10579 -0.31754 -0.10741 -0.31841 -0.10856 C -0.32605 -0.11759 -0.32448 -0.11481 -0.32969 -0.11991 C -0.33316 -0.12315 -0.33525 -0.12569 -0.33924 -0.1287 C -0.34011 -0.1294 -0.34115 -0.1294 -0.34202 -0.12986 C -0.34358 -0.13102 -0.34514 -0.13241 -0.34671 -0.13356 C -0.34775 -0.13449 -0.34844 -0.13565 -0.34948 -0.13611 C -0.35139 -0.13727 -0.3533 -0.13796 -0.35521 -0.13866 C -0.37726 -0.14768 -0.36424 -0.14329 -0.37778 -0.14629 C -0.37952 -0.14653 -0.38091 -0.14722 -0.38264 -0.14745 C -0.38577 -0.14815 -0.38889 -0.14838 -0.39202 -0.14884 C -0.39445 -0.14907 -0.39705 -0.14977 -0.39948 -0.15 C -0.40782 -0.15092 -0.42396 -0.15208 -0.4316 -0.15254 C -0.45591 -0.15208 -0.48004 -0.15231 -0.50434 -0.15139 C -0.50678 -0.15116 -0.50921 -0.1493 -0.51181 -0.14884 C -0.51684 -0.14791 -0.51928 -0.14745 -0.52414 -0.14629 C -0.5257 -0.14583 -0.52726 -0.14537 -0.52882 -0.14491 C -0.53438 -0.14375 -0.54028 -0.14329 -0.54584 -0.1412 C -0.54896 -0.14004 -0.55469 -0.13796 -0.55799 -0.13611 C -0.55938 -0.13541 -0.56042 -0.13426 -0.56181 -0.13356 C -0.56389 -0.13287 -0.56615 -0.13287 -0.56841 -0.13241 C -0.57778 -0.12731 -0.56875 -0.13194 -0.57691 -0.1287 C -0.58473 -0.12546 -0.58073 -0.12639 -0.58924 -0.12361 C -0.59202 -0.12268 -0.5948 -0.12199 -0.59757 -0.12106 C -0.59983 -0.12037 -0.60209 -0.11967 -0.60434 -0.11852 C -0.60556 -0.11805 -0.60678 -0.11666 -0.60799 -0.11597 C -0.60955 -0.11528 -0.61112 -0.11528 -0.61268 -0.11481 C -0.61407 -0.11389 -0.61528 -0.11296 -0.6165 -0.11227 C -0.61806 -0.11157 -0.62379 -0.11018 -0.625 -0.10972 C -0.62587 -0.10903 -0.62691 -0.10787 -0.62778 -0.10717 C -0.63299 -0.10393 -0.63195 -0.10532 -0.63733 -0.10347 C -0.63941 -0.10278 -0.64167 -0.10185 -0.64393 -0.10092 C -0.6448 -0.10023 -0.64566 -0.09907 -0.64671 -0.09838 C -0.65296 -0.09514 -0.65434 -0.09491 -0.6599 -0.09352 C -0.66112 -0.09259 -0.66233 -0.09143 -0.66372 -0.09097 C -0.67674 -0.08565 -0.66198 -0.09421 -0.675 -0.08704 C -0.67639 -0.08634 -0.67744 -0.08541 -0.67882 -0.08472 C -0.68125 -0.08333 -0.69028 -0.07824 -0.69393 -0.07708 C -0.69705 -0.07592 -0.70018 -0.07546 -0.7033 -0.07454 C -0.72987 -0.05972 -0.70035 -0.07546 -0.725 -0.06458 C -0.72917 -0.06273 -0.73316 -0.06041 -0.73733 -0.0581 C -0.73889 -0.05741 -0.74028 -0.05625 -0.74202 -0.05579 L -0.74671 -0.0544 C -0.75 -0.05254 -0.75209 -0.05185 -0.75521 -0.0493 C -0.75625 -0.04861 -0.75695 -0.04745 -0.75799 -0.04699 C -0.75921 -0.04629 -0.76059 -0.04606 -0.76181 -0.0456 C -0.76303 -0.04444 -0.76424 -0.04282 -0.76563 -0.0419 C -0.76737 -0.04074 -0.77119 -0.03935 -0.77119 -0.03912 C -0.77882 -0.03264 -0.76962 -0.04143 -0.77587 -0.0331 C -0.77674 -0.03194 -0.77778 -0.03125 -0.77882 -0.03055 C -0.78299 -0.02731 -0.7816 -0.0287 -0.78542 -0.02685 C -0.78698 -0.02592 -0.78855 -0.025 -0.79011 -0.0243 C -0.79601 -0.0162 -0.78994 -0.02338 -0.79584 -0.01921 C -0.81632 -0.0044 -0.79896 -0.01643 -0.80799 -0.00926 C -0.81025 -0.00741 -0.8125 -0.00602 -0.81459 -0.00416 C -0.81598 -0.00301 -0.81702 -0.00139 -0.81841 -0.00046 C -0.81962 0.0007 -0.82101 0.00116 -0.82223 0.00209 C -0.8283 0.0081 -0.82171 0.0044 -0.82778 0.00718 C -0.83108 0.01158 -0.82952 0.01019 -0.83247 0.01227 L -0.8316 0.00602 " pathEditMode="relative" rAng="0" ptsTypes="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990" y="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90600" y="1066800"/>
            <a:ext cx="7696200" cy="3970318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#include&lt;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student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num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char name[10];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 score;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[3]={{1,"wang",84},{2,"Li",86.5},{3,"Zhang",90}}; 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float total=0.0;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for(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=0;i&lt;3;i++)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total=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total+stu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].score;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total scores is: %.2f",total);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运行结果是：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_______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01200" y="3429000"/>
            <a:ext cx="3191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 total scores is: 260.50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493 -0.02824 L -0.16493 -0.02801 C -0.16736 -0.03125 -0.16962 -0.03449 -0.17205 -0.03727 C -0.17379 -0.03912 -0.17587 -0.04028 -0.17726 -0.04236 C -0.18073 -0.04768 -0.17899 -0.04537 -0.18351 -0.04884 C -0.18837 -0.05625 -0.18368 -0.05023 -0.18872 -0.05393 C -0.19497 -0.05856 -0.18646 -0.05579 -0.19826 -0.06157 C -0.20729 -0.06597 -0.19983 -0.06296 -0.20972 -0.06551 C -0.21458 -0.0669 -0.21215 -0.06713 -0.21754 -0.06805 C -0.22309 -0.06898 -0.22865 -0.06967 -0.2342 -0.0706 L -0.2507 -0.07315 C -0.25729 -0.07384 -0.26354 -0.07407 -0.26997 -0.07454 L -0.375 -0.07315 C -0.37743 -0.07315 -0.37969 -0.07245 -0.38195 -0.07199 C -0.38385 -0.07153 -0.38785 -0.07014 -0.38993 -0.06944 C -0.39063 -0.06898 -0.39167 -0.06829 -0.39236 -0.06805 C -0.39514 -0.06736 -0.39774 -0.06713 -0.40035 -0.0669 C -0.41129 -0.06041 -0.40608 -0.06227 -0.41615 -0.06041 C -0.4276 -0.05185 -0.4132 -0.06227 -0.42222 -0.05648 C -0.42344 -0.05579 -0.42448 -0.05463 -0.4257 -0.05393 C -0.42743 -0.05324 -0.42917 -0.05301 -0.4309 -0.05278 C -0.43333 -0.05139 -0.43576 -0.05023 -0.43785 -0.04884 C -0.43924 -0.04815 -0.44028 -0.04699 -0.44149 -0.04629 C -0.44306 -0.04537 -0.44514 -0.04514 -0.4467 -0.04375 C -0.44809 -0.04236 -0.44965 -0.0412 -0.45104 -0.03981 C -0.45191 -0.03912 -0.45278 -0.03796 -0.45365 -0.03727 C -0.45486 -0.03657 -0.45608 -0.03634 -0.45712 -0.03611 C -0.45955 -0.03379 -0.46198 -0.03194 -0.46424 -0.02963 C -0.46545 -0.02824 -0.46649 -0.02685 -0.46771 -0.02569 C -0.4691 -0.0243 -0.47066 -0.02315 -0.47205 -0.02199 C -0.47292 -0.02106 -0.47379 -0.02014 -0.47465 -0.01944 C -0.47865 -0.01065 -0.47361 -0.02106 -0.4809 -0.01041 C -0.48142 -0.00926 -0.48195 -0.00764 -0.48264 -0.00648 C -0.48333 -0.00509 -0.48438 -0.00393 -0.48507 -0.00278 C -0.48542 -0.00139 -0.48559 -1.85185E-6 -0.48611 0.00116 C -0.49184 0.0169 -0.48924 0.00625 -0.49132 0.01528 C -0.49167 0.01829 -0.49167 0.0213 -0.49219 0.02431 C -0.49254 0.02685 -0.49392 0.03195 -0.49392 0.03218 C -0.49358 0.03843 -0.49392 0.04491 -0.49306 0.05116 C -0.49271 0.05324 -0.49149 0.05463 -0.49045 0.05625 C -0.48715 0.06181 -0.48872 0.05926 -0.48438 0.06134 C -0.48281 0.06204 -0.48125 0.0632 -0.47986 0.06389 C -0.47917 0.06435 -0.47813 0.06482 -0.47743 0.06528 C -0.46806 0.06482 -0.45851 0.06505 -0.44931 0.06389 C -0.44722 0.06366 -0.44514 0.06227 -0.44323 0.06134 C -0.44045 0.06019 -0.43663 0.0581 -0.43438 0.05625 C -0.43142 0.05394 -0.42865 0.05139 -0.4257 0.04861 C -0.42483 0.04769 -0.42396 0.04699 -0.42309 0.04607 C -0.42188 0.04468 -0.42066 0.04352 -0.41962 0.04213 C -0.41875 0.04005 -0.41806 0.03773 -0.41684 0.03588 C -0.41163 0.02546 -0.41667 0.03912 -0.41267 0.02685 C -0.41233 0.02477 -0.41198 0.02246 -0.41163 0.02037 C -0.4099 0.00834 -0.41163 0.02361 -0.4092 0.00255 C -0.40833 -0.0037 -0.40781 -0.01204 -0.40747 -0.01805 C -0.40764 -0.02824 -0.40781 -0.03866 -0.40816 -0.04884 C -0.40833 -0.05023 -0.40885 -0.05139 -0.4092 -0.05278 C -0.40955 -0.05486 -0.41024 -0.05694 -0.41094 -0.05903 C -0.41285 -0.06551 -0.41233 -0.06342 -0.4151 -0.06944 C -0.4158 -0.0706 -0.41632 -0.07199 -0.41684 -0.07315 C -0.41858 -0.07592 -0.42049 -0.07824 -0.42222 -0.08079 C -0.42292 -0.08194 -0.42326 -0.08356 -0.42396 -0.08472 C -0.42778 -0.09028 -0.42674 -0.0868 -0.43021 -0.0912 C -0.43125 -0.09282 -0.43247 -0.09444 -0.43368 -0.09629 C -0.43455 -0.09791 -0.43507 -0.1 -0.43611 -0.10139 C -0.43889 -0.1044 -0.44219 -0.10602 -0.44497 -0.10903 C -0.45208 -0.11713 -0.44427 -0.10879 -0.45538 -0.11805 C -0.4599 -0.12176 -0.46372 -0.12708 -0.46858 -0.12963 C -0.4717 -0.13125 -0.475 -0.13287 -0.47813 -0.13472 C -0.48021 -0.13588 -0.48229 -0.1375 -0.48438 -0.13866 C -0.48646 -0.13958 -0.48837 -0.14028 -0.49045 -0.1412 C -0.49184 -0.1419 -0.4934 -0.14282 -0.49479 -0.14375 C -0.49635 -0.14444 -0.49948 -0.14606 -0.50087 -0.14629 C -0.50399 -0.14699 -0.50729 -0.14722 -0.51059 -0.14745 C -0.51597 -0.14722 -0.53177 -0.14653 -0.53941 -0.14491 C -0.54427 -0.14398 -0.54931 -0.14236 -0.55434 -0.1412 C -0.55938 -0.13981 -0.56424 -0.13889 -0.5691 -0.13727 C -0.57014 -0.13704 -0.57153 -0.13634 -0.57257 -0.13611 C -0.57674 -0.13495 -0.5809 -0.13449 -0.5849 -0.13217 C -0.58629 -0.13125 -0.58767 -0.13032 -0.58924 -0.12963 C -0.59097 -0.1287 -0.59462 -0.12708 -0.59462 -0.12685 C -0.60781 -0.1125 -0.5875 -0.13403 -0.60243 -0.1206 C -0.60486 -0.11852 -0.60695 -0.11551 -0.60938 -0.11296 C -0.61042 -0.11157 -0.61181 -0.11065 -0.61285 -0.10903 L -0.6191 -0.10023 C -0.62014 -0.09838 -0.62135 -0.09699 -0.62257 -0.09491 C -0.62361 -0.09282 -0.62483 -0.09074 -0.62604 -0.08866 C -0.62656 -0.08727 -0.62708 -0.08588 -0.62778 -0.08472 C -0.62951 -0.08194 -0.6316 -0.08009 -0.63299 -0.07708 C -0.63438 -0.07407 -0.63576 -0.07083 -0.63733 -0.06805 C -0.6382 -0.06666 -0.63906 -0.06551 -0.6401 -0.06412 C -0.64149 -0.0618 -0.64288 -0.05903 -0.64427 -0.05648 C -0.64531 -0.05509 -0.64618 -0.05416 -0.64705 -0.05278 C -0.64792 -0.05116 -0.64861 -0.04907 -0.64965 -0.04745 C -0.65087 -0.04537 -0.6526 -0.04352 -0.65399 -0.0412 C -0.65469 -0.03958 -0.65486 -0.0375 -0.65573 -0.03611 C -0.65729 -0.0331 -0.65938 -0.03125 -0.66111 -0.02824 C -0.66181 -0.02662 -0.66285 -0.025 -0.66354 -0.02315 C -0.66563 -0.01921 -0.66545 -0.01852 -0.66806 -0.01412 C -0.66875 -0.01296 -0.66979 -0.0118 -0.67049 -0.01041 C -0.67188 -0.00787 -0.67292 -0.00532 -0.67413 -0.00278 C -0.67465 -0.00139 -0.675 -1.85185E-6 -0.67587 0.00116 L -0.67847 0.00509 C -0.68021 0.01227 -0.67813 0.00556 -0.68195 0.01273 C -0.68333 0.01505 -0.6842 0.01783 -0.68542 0.02037 C -0.68594 0.02176 -0.68629 0.02338 -0.68715 0.02431 L -0.68976 0.02685 C -0.6901 0.02801 -0.69028 0.0294 -0.6908 0.03056 C -0.69201 0.03426 -0.69306 0.03542 -0.69514 0.03843 C -0.69531 0.03959 -0.69549 0.04097 -0.69601 0.04213 C -0.69635 0.04352 -0.69722 0.04468 -0.69774 0.04607 C -0.69861 0.04861 -0.69948 0.05116 -0.70035 0.05371 C -0.7007 0.05486 -0.7007 0.05648 -0.70122 0.05764 C -0.70191 0.05949 -0.70295 0.06088 -0.70382 0.06273 C -0.70469 0.06482 -0.70486 0.06713 -0.70556 0.06921 C -0.70729 0.07408 -0.70851 0.07639 -0.71076 0.08056 C -0.71111 0.08195 -0.71146 0.0831 -0.71163 0.08449 C -0.71198 0.08611 -0.71198 0.0882 -0.7125 0.08959 C -0.7132 0.09121 -0.71424 0.09213 -0.7151 0.09352 C -0.71667 0.10209 -0.7151 0.09746 -0.72135 0.10625 L -0.72483 0.11134 C -0.7257 0.11273 -0.72674 0.11366 -0.72743 0.11528 C -0.72795 0.11644 -0.72847 0.11783 -0.72917 0.11921 C -0.73108 0.12269 -0.73264 0.12408 -0.73524 0.12685 C -0.73559 0.12801 -0.73559 0.12963 -0.73611 0.13056 C -0.73767 0.13287 -0.73958 0.13403 -0.74132 0.13588 C -0.74236 0.13658 -0.74306 0.1375 -0.7441 0.13843 C -0.74688 0.14097 -0.75 0.14329 -0.75278 0.14607 L -0.75799 0.15116 C -0.75868 0.15255 -0.75903 0.15394 -0.75972 0.15509 C -0.76076 0.15648 -0.76198 0.15787 -0.76337 0.1588 C -0.76424 0.15972 -0.76858 0.16111 -0.76927 0.16134 C -0.77031 0.16227 -0.77101 0.1632 -0.77205 0.16389 C -0.77274 0.16459 -0.77448 0.16528 -0.77448 0.16551 L -0.77274 0.16667 " pathEditMode="relative" rAng="0" ptsTypes="AAAAAAAAAAAAAAAAA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86" y="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10883"/>
            <a:ext cx="3057247" cy="52322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结构体变量的引用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155700" y="762000"/>
            <a:ext cx="6875463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</a:t>
            </a:r>
            <a:r>
              <a:rPr kumimoji="1"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成员名  </a:t>
            </a:r>
            <a:r>
              <a:rPr kumimoji="1"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2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非指针型结构体变量的引用</a:t>
            </a:r>
            <a:endParaRPr kumimoji="1" lang="zh-CN" altLang="en-US" sz="20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143000" y="1346200"/>
            <a:ext cx="6875463" cy="78263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结构体</a:t>
            </a:r>
            <a:r>
              <a:rPr kumimoji="1"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指针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-&gt;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成员名   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或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kumimoji="1" lang="zh-CN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（*结构体指针）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  <a:r>
              <a: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成员名</a:t>
            </a:r>
            <a:endParaRPr kumimoji="1" lang="zh-CN" altLang="en-US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algn="ctr">
              <a:defRPr/>
            </a:pPr>
            <a:r>
              <a:rPr kumimoji="1" lang="en-US" altLang="zh-CN" sz="2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//</a:t>
            </a:r>
            <a:r>
              <a:rPr kumimoji="1" lang="zh-CN" altLang="en-US" sz="20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指针型结构体变量的引用</a:t>
            </a:r>
            <a:endParaRPr kumimoji="1" lang="zh-CN" altLang="en-US" sz="2000" dirty="0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-23191" y="2281238"/>
            <a:ext cx="3057247" cy="52322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结构体变量的赋值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auto">
          <a:xfrm>
            <a:off x="533400" y="2804458"/>
            <a:ext cx="3567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dirty="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结构体变量初始化赋值</a:t>
            </a:r>
            <a:endParaRPr kumimoji="1" lang="zh-CN" altLang="en-US" sz="2400" dirty="0"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817562" y="3214033"/>
            <a:ext cx="756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kumimoji="1" lang="zh-CN" altLang="en-US" sz="240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定义结构体类型的同时，定义结构体变量并赋初值</a:t>
            </a:r>
            <a:endParaRPr kumimoji="1" lang="zh-CN" altLang="en-US" sz="24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49" name="Group 5"/>
          <p:cNvGrpSpPr/>
          <p:nvPr/>
        </p:nvGrpSpPr>
        <p:grpSpPr bwMode="auto">
          <a:xfrm>
            <a:off x="1312862" y="3764896"/>
            <a:ext cx="6624638" cy="1457325"/>
            <a:chOff x="748" y="1015"/>
            <a:chExt cx="4173" cy="918"/>
          </a:xfrm>
        </p:grpSpPr>
        <p:sp>
          <p:nvSpPr>
            <p:cNvPr id="50" name="Text Box 6"/>
            <p:cNvSpPr txBox="1">
              <a:spLocks noChangeArrowheads="1"/>
            </p:cNvSpPr>
            <p:nvPr/>
          </p:nvSpPr>
          <p:spPr bwMode="auto">
            <a:xfrm>
              <a:off x="748" y="1015"/>
              <a:ext cx="4173" cy="918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72549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0000FF"/>
              </a:solidFill>
              <a:miter lim="800000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struct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[</a:t>
              </a: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结构体类型名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]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{                                                 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初值表</a:t>
              </a:r>
              <a:endParaRPr kumimoji="1" lang="zh-CN" altLang="en-US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 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… … </a:t>
              </a:r>
              <a:endPara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} 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变量名 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= {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成员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的值，成员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2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的值， 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…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， 成员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n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的值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}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；</a:t>
              </a:r>
              <a:endParaRPr kumimoji="1" lang="zh-CN" altLang="en-US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1" name="AutoShape 7"/>
            <p:cNvSpPr/>
            <p:nvPr/>
          </p:nvSpPr>
          <p:spPr bwMode="auto">
            <a:xfrm rot="-5400000">
              <a:off x="3009" y="126"/>
              <a:ext cx="150" cy="2858"/>
            </a:xfrm>
            <a:prstGeom prst="rightBrace">
              <a:avLst>
                <a:gd name="adj1" fmla="val 158778"/>
                <a:gd name="adj2" fmla="val 50000"/>
              </a:avLst>
            </a:prstGeom>
            <a:noFill/>
            <a:ln w="25400">
              <a:solidFill>
                <a:srgbClr val="99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Group 5"/>
          <p:cNvGrpSpPr/>
          <p:nvPr/>
        </p:nvGrpSpPr>
        <p:grpSpPr bwMode="auto">
          <a:xfrm>
            <a:off x="920750" y="5469871"/>
            <a:ext cx="7345363" cy="1096962"/>
            <a:chOff x="881" y="752"/>
            <a:chExt cx="4627" cy="691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881" y="752"/>
              <a:ext cx="4627" cy="691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72549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0000FF"/>
              </a:solidFill>
              <a:miter lim="800000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struct</a:t>
              </a: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结构体类型名                                       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初值表</a:t>
              </a:r>
              <a:endParaRPr kumimoji="1" lang="zh-CN" altLang="en-US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en-US" altLang="zh-CN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{  … … }</a:t>
              </a: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；</a:t>
              </a:r>
              <a:endPara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  <a:p>
              <a:pPr eaLnBrk="1" hangingPunct="1">
                <a:defRPr/>
              </a:pPr>
              <a:r>
                <a:rPr kumimoji="1" lang="en-US" altLang="zh-CN" sz="2000" dirty="0" err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struct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  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结构体类型名  变量名 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= {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成员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的值， 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…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， 成员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n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的值</a:t>
              </a:r>
              <a:r>
                <a:rPr kumimoji="1" lang="en-US" altLang="zh-CN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}</a:t>
              </a:r>
              <a:r>
                <a:rPr kumimoji="1" lang="zh-CN" altLang="en-US" sz="2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微软雅黑" panose="020B0503020204020204" pitchFamily="34" charset="-122"/>
                </a:rPr>
                <a:t>；</a:t>
              </a:r>
              <a:r>
                <a:rPr kumimoji="1" lang="zh-CN" altLang="en-US" sz="2000" dirty="0">
                  <a:latin typeface="Times New Roman" panose="02020603050405020304" pitchFamily="18" charset="0"/>
                  <a:ea typeface="微软雅黑" panose="020B0503020204020204" pitchFamily="34" charset="-122"/>
                </a:rPr>
                <a:t> </a:t>
              </a:r>
              <a:endParaRPr kumimoji="1" lang="zh-CN" altLang="en-US" sz="2000" dirty="0"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54" name="AutoShape 7"/>
            <p:cNvSpPr/>
            <p:nvPr/>
          </p:nvSpPr>
          <p:spPr bwMode="auto">
            <a:xfrm rot="16200000">
              <a:off x="4061" y="145"/>
              <a:ext cx="181" cy="1905"/>
            </a:xfrm>
            <a:prstGeom prst="rightBrace">
              <a:avLst>
                <a:gd name="adj1" fmla="val 87707"/>
                <a:gd name="adj2" fmla="val 50000"/>
              </a:avLst>
            </a:prstGeom>
            <a:noFill/>
            <a:ln w="25400">
              <a:solidFill>
                <a:srgbClr val="99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7" grpId="0" animBg="1"/>
      <p:bldP spid="33798" grpId="0" animBg="1"/>
      <p:bldP spid="46" grpId="0" animBg="1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 descr="信纸"/>
          <p:cNvSpPr>
            <a:spLocks noChangeArrowheads="1"/>
          </p:cNvSpPr>
          <p:nvPr/>
        </p:nvSpPr>
        <p:spPr bwMode="auto">
          <a:xfrm>
            <a:off x="5364163" y="4051300"/>
            <a:ext cx="3455987" cy="19589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strcpy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(stu1.no, stu.no);   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strcpy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(stu1.name, stu.name);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stu1.sex =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stu.sex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stu1.age =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stu.age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stu1.classno =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stu.classno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stu1.grade =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stu.grade</a:t>
            </a:r>
            <a:r>
              <a:rPr kumimoji="1" lang="en-US" altLang="zh-CN" sz="20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endParaRPr kumimoji="1"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5843" name="Rectangle 3" descr="信纸"/>
          <p:cNvSpPr>
            <a:spLocks noChangeArrowheads="1"/>
          </p:cNvSpPr>
          <p:nvPr/>
        </p:nvSpPr>
        <p:spPr bwMode="auto">
          <a:xfrm>
            <a:off x="969963" y="2308225"/>
            <a:ext cx="3905250" cy="34829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Student_Info</a:t>
            </a:r>
            <a:r>
              <a:rPr kumimoji="1"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 err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</a:t>
            </a:r>
            <a:r>
              <a:rPr kumimoji="1" lang="en-US" altLang="zh-CN" sz="20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strcpy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(stu.no, "20020306");   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strcpy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(stu.name, "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ZhangMing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");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stu.sex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'M';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stu.age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18;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stu.classno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1;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stu.grade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= 90;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struct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0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Student_Info</a:t>
            </a:r>
            <a:r>
              <a:rPr kumimoji="1"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stu1;</a:t>
            </a:r>
            <a:endParaRPr kumimoji="1"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stu1 = </a:t>
            </a:r>
            <a:r>
              <a:rPr kumimoji="1" lang="en-US" altLang="zh-CN" sz="2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stu</a:t>
            </a:r>
            <a:r>
              <a:rPr kumimoji="1" lang="en-US" altLang="zh-CN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;</a:t>
            </a:r>
            <a:endParaRPr kumimoji="1" lang="en-US" altLang="zh-CN" sz="2000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042988" y="650875"/>
            <a:ext cx="387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dirty="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dirty="0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结构体变量在程序中赋值</a:t>
            </a:r>
            <a:endParaRPr kumimoji="1" lang="zh-CN" altLang="en-US" sz="2400" dirty="0"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43000" y="1060361"/>
            <a:ext cx="8255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 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定义变量时未对其赋初始值，则：</a:t>
            </a:r>
            <a:endParaRPr kumimoji="1"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、一个一个地对其成员</a:t>
            </a:r>
            <a:r>
              <a:rPr kumimoji="1"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逐一赋值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defRPr/>
            </a:pP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kumimoji="1"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kumimoji="1" lang="zh-CN" altLang="en-US" sz="2400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用已赋值的同类型的结构体变量对它赋值</a:t>
            </a:r>
            <a:r>
              <a:rPr kumimoji="1"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1" lang="zh-CN" alt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847" name="Group 7"/>
          <p:cNvGrpSpPr/>
          <p:nvPr/>
        </p:nvGrpSpPr>
        <p:grpSpPr bwMode="auto">
          <a:xfrm>
            <a:off x="1042988" y="2870200"/>
            <a:ext cx="5545137" cy="2016125"/>
            <a:chOff x="657" y="1616"/>
            <a:chExt cx="3493" cy="1270"/>
          </a:xfrm>
        </p:grpSpPr>
        <p:sp>
          <p:nvSpPr>
            <p:cNvPr id="13324" name="Rectangle 8"/>
            <p:cNvSpPr>
              <a:spLocks noChangeArrowheads="1"/>
            </p:cNvSpPr>
            <p:nvPr/>
          </p:nvSpPr>
          <p:spPr bwMode="auto">
            <a:xfrm>
              <a:off x="657" y="1616"/>
              <a:ext cx="2359" cy="12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35849" name="AutoShape 9"/>
            <p:cNvSpPr>
              <a:spLocks noChangeArrowheads="1"/>
            </p:cNvSpPr>
            <p:nvPr/>
          </p:nvSpPr>
          <p:spPr bwMode="auto">
            <a:xfrm>
              <a:off x="3243" y="1752"/>
              <a:ext cx="907" cy="317"/>
            </a:xfrm>
            <a:prstGeom prst="wedgeRoundRectCallout">
              <a:avLst>
                <a:gd name="adj1" fmla="val -113616"/>
                <a:gd name="adj2" fmla="val 200787"/>
                <a:gd name="adj3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逐一赋值 </a:t>
              </a:r>
              <a:endPara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850" name="Group 10"/>
          <p:cNvGrpSpPr/>
          <p:nvPr/>
        </p:nvGrpSpPr>
        <p:grpSpPr bwMode="auto">
          <a:xfrm>
            <a:off x="1047750" y="5462588"/>
            <a:ext cx="4100513" cy="1295400"/>
            <a:chOff x="660" y="3249"/>
            <a:chExt cx="2583" cy="816"/>
          </a:xfrm>
        </p:grpSpPr>
        <p:sp>
          <p:nvSpPr>
            <p:cNvPr id="13322" name="Rectangle 11"/>
            <p:cNvSpPr>
              <a:spLocks noChangeArrowheads="1"/>
            </p:cNvSpPr>
            <p:nvPr/>
          </p:nvSpPr>
          <p:spPr bwMode="auto">
            <a:xfrm>
              <a:off x="660" y="3249"/>
              <a:ext cx="998" cy="1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 dirty="0">
                <a:ea typeface="微软雅黑" panose="020B0503020204020204" pitchFamily="34" charset="-122"/>
              </a:endParaRPr>
            </a:p>
          </p:txBody>
        </p:sp>
        <p:sp>
          <p:nvSpPr>
            <p:cNvPr id="35852" name="AutoShape 12"/>
            <p:cNvSpPr>
              <a:spLocks noChangeArrowheads="1"/>
            </p:cNvSpPr>
            <p:nvPr/>
          </p:nvSpPr>
          <p:spPr bwMode="auto">
            <a:xfrm>
              <a:off x="1746" y="3612"/>
              <a:ext cx="1497" cy="453"/>
            </a:xfrm>
            <a:prstGeom prst="wedgeRoundRectCallout">
              <a:avLst>
                <a:gd name="adj1" fmla="val -69574"/>
                <a:gd name="adj2" fmla="val -114236"/>
                <a:gd name="adj3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 dirty="0">
                  <a:effectLst>
                    <a:outerShdw blurRad="38100" dist="38100" dir="2700000" algn="tl">
                      <a:srgbClr val="FFFFFF"/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利用已赋值的结构体变量赋值 </a:t>
              </a:r>
              <a:endParaRPr kumimoji="1" lang="zh-CN" altLang="en-US" sz="2000" dirty="0">
                <a:effectLst>
                  <a:outerShdw blurRad="38100" dist="38100" dir="2700000" algn="tl">
                    <a:srgbClr val="FFFFFF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853" name="AutoShape 13"/>
          <p:cNvSpPr>
            <a:spLocks noChangeArrowheads="1"/>
          </p:cNvSpPr>
          <p:nvPr/>
        </p:nvSpPr>
        <p:spPr bwMode="auto">
          <a:xfrm>
            <a:off x="2843213" y="5516563"/>
            <a:ext cx="2470150" cy="217487"/>
          </a:xfrm>
          <a:prstGeom prst="leftRightArrow">
            <a:avLst>
              <a:gd name="adj1" fmla="val 50000"/>
              <a:gd name="adj2" fmla="val 227154"/>
            </a:avLst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ea typeface="微软雅黑" panose="020B0503020204020204" pitchFamily="34" charset="-122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0" y="39158"/>
            <a:ext cx="3057247" cy="52322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结构体变量的赋值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 animBg="1"/>
      <p:bldP spid="35845" grpId="0"/>
      <p:bldP spid="35846" grpId="0"/>
      <p:bldP spid="358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25" name="Rectangle 5"/>
          <p:cNvSpPr>
            <a:spLocks noChangeArrowheads="1"/>
          </p:cNvSpPr>
          <p:nvPr/>
        </p:nvSpPr>
        <p:spPr bwMode="auto">
          <a:xfrm>
            <a:off x="6732588" y="1557338"/>
            <a:ext cx="2266950" cy="2303462"/>
          </a:xfrm>
          <a:prstGeom prst="rect">
            <a:avLst/>
          </a:prstGeom>
          <a:solidFill>
            <a:srgbClr val="C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620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 defTabSz="7620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 defTabSz="762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 defTabSz="762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 defTabSz="7620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defTabSz="762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>
              <a:buFontTx/>
              <a:buNone/>
            </a:pPr>
            <a:r>
              <a:rPr kumimoji="1"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以上定义了一个数组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stu</a:t>
            </a:r>
            <a:r>
              <a:rPr kumimoji="1"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，数组有</a:t>
            </a:r>
            <a:r>
              <a:rPr kumimoji="1"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3</a:t>
            </a:r>
            <a:r>
              <a:rPr kumimoji="1"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个元素，均为</a:t>
            </a:r>
            <a:r>
              <a:rPr kumimoji="1" lang="en-US" altLang="zh-CN" sz="2400" b="1" dirty="0" err="1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struct</a:t>
            </a:r>
            <a:r>
              <a:rPr kumimoji="1"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student</a:t>
            </a:r>
            <a:r>
              <a:rPr kumimoji="1"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类型数据</a:t>
            </a:r>
            <a:endParaRPr kumimoji="1" lang="zh-CN" altLang="en-US" sz="2400" b="1" dirty="0">
              <a:solidFill>
                <a:schemeClr val="bg1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27088" y="1557338"/>
            <a:ext cx="2520950" cy="52629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ea typeface="微软雅黑" panose="020B0503020204020204" pitchFamily="34" charset="-122"/>
              </a:rPr>
              <a:t>struct</a:t>
            </a:r>
            <a:r>
              <a:rPr lang="en-US" altLang="zh-CN" sz="2800" dirty="0">
                <a:ea typeface="微软雅黑" panose="020B0503020204020204" pitchFamily="34" charset="-122"/>
              </a:rPr>
              <a:t> student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微软雅黑" panose="020B0503020204020204" pitchFamily="34" charset="-122"/>
              </a:rPr>
              <a:t>{</a:t>
            </a:r>
            <a:r>
              <a:rPr lang="en-US" altLang="zh-CN" sz="2800" dirty="0" err="1"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ea typeface="微软雅黑" panose="020B0503020204020204" pitchFamily="34" charset="-122"/>
              </a:rPr>
              <a:t>num</a:t>
            </a:r>
            <a:r>
              <a:rPr lang="en-US" altLang="zh-CN" sz="2800" dirty="0">
                <a:ea typeface="微软雅黑" panose="020B0503020204020204" pitchFamily="34" charset="-122"/>
              </a:rPr>
              <a:t>;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微软雅黑" panose="020B0503020204020204" pitchFamily="34" charset="-122"/>
              </a:rPr>
              <a:t> char name[20];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微软雅黑" panose="020B0503020204020204" pitchFamily="34" charset="-122"/>
              </a:rPr>
              <a:t> char sex;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ea typeface="微软雅黑" panose="020B0503020204020204" pitchFamily="34" charset="-122"/>
              </a:rPr>
              <a:t> age;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微软雅黑" panose="020B0503020204020204" pitchFamily="34" charset="-122"/>
              </a:rPr>
              <a:t> float score;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微软雅黑" panose="020B0503020204020204" pitchFamily="34" charset="-122"/>
              </a:rPr>
              <a:t> char </a:t>
            </a:r>
            <a:r>
              <a:rPr lang="en-US" altLang="zh-CN" sz="2800" dirty="0" err="1">
                <a:ea typeface="微软雅黑" panose="020B0503020204020204" pitchFamily="34" charset="-122"/>
              </a:rPr>
              <a:t>addr</a:t>
            </a:r>
            <a:r>
              <a:rPr lang="en-US" altLang="zh-CN" sz="2800" dirty="0">
                <a:ea typeface="微软雅黑" panose="020B0503020204020204" pitchFamily="34" charset="-122"/>
              </a:rPr>
              <a:t>[30];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微软雅黑" panose="020B0503020204020204" pitchFamily="34" charset="-122"/>
              </a:rPr>
              <a:t> }</a:t>
            </a:r>
            <a:r>
              <a:rPr lang="en-US" altLang="zh-CN" sz="2800" dirty="0" err="1">
                <a:solidFill>
                  <a:srgbClr val="C00000"/>
                </a:solidFill>
                <a:ea typeface="微软雅黑" panose="020B0503020204020204" pitchFamily="34" charset="-122"/>
              </a:rPr>
              <a:t>stu</a:t>
            </a:r>
            <a:r>
              <a:rPr lang="en-US" altLang="zh-CN" sz="2800" dirty="0">
                <a:solidFill>
                  <a:srgbClr val="C00000"/>
                </a:solidFill>
                <a:ea typeface="微软雅黑" panose="020B0503020204020204" pitchFamily="34" charset="-122"/>
              </a:rPr>
              <a:t>[3]</a:t>
            </a:r>
            <a:r>
              <a:rPr lang="en-US" altLang="zh-CN" sz="2800" dirty="0">
                <a:ea typeface="微软雅黑" panose="020B0503020204020204" pitchFamily="34" charset="-122"/>
              </a:rPr>
              <a:t>;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dirty="0"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419475" y="1557338"/>
            <a:ext cx="3232150" cy="4830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ea typeface="微软雅黑" panose="020B0503020204020204" pitchFamily="34" charset="-122"/>
              </a:rPr>
              <a:t>struct</a:t>
            </a:r>
            <a:r>
              <a:rPr lang="en-US" altLang="zh-CN" sz="2800" dirty="0">
                <a:ea typeface="微软雅黑" panose="020B0503020204020204" pitchFamily="34" charset="-122"/>
              </a:rPr>
              <a:t> student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微软雅黑" panose="020B0503020204020204" pitchFamily="34" charset="-122"/>
              </a:rPr>
              <a:t>{</a:t>
            </a:r>
            <a:r>
              <a:rPr lang="en-US" altLang="zh-CN" sz="2800" dirty="0" err="1"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ea typeface="微软雅黑" panose="020B0503020204020204" pitchFamily="34" charset="-122"/>
              </a:rPr>
              <a:t>num</a:t>
            </a:r>
            <a:r>
              <a:rPr lang="en-US" altLang="zh-CN" sz="2800" dirty="0">
                <a:ea typeface="微软雅黑" panose="020B0503020204020204" pitchFamily="34" charset="-122"/>
              </a:rPr>
              <a:t>;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微软雅黑" panose="020B0503020204020204" pitchFamily="34" charset="-122"/>
              </a:rPr>
              <a:t> char name[20];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微软雅黑" panose="020B0503020204020204" pitchFamily="34" charset="-122"/>
              </a:rPr>
              <a:t> char sex;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微软雅黑" panose="020B0503020204020204" pitchFamily="34" charset="-122"/>
              </a:rPr>
              <a:t> </a:t>
            </a:r>
            <a:r>
              <a:rPr lang="en-US" altLang="zh-CN" sz="2800" dirty="0" err="1">
                <a:ea typeface="微软雅黑" panose="020B0503020204020204" pitchFamily="34" charset="-122"/>
              </a:rPr>
              <a:t>int</a:t>
            </a:r>
            <a:r>
              <a:rPr lang="en-US" altLang="zh-CN" sz="2800" dirty="0">
                <a:ea typeface="微软雅黑" panose="020B0503020204020204" pitchFamily="34" charset="-122"/>
              </a:rPr>
              <a:t> age;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微软雅黑" panose="020B0503020204020204" pitchFamily="34" charset="-122"/>
              </a:rPr>
              <a:t> float score;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微软雅黑" panose="020B0503020204020204" pitchFamily="34" charset="-122"/>
              </a:rPr>
              <a:t> char </a:t>
            </a:r>
            <a:r>
              <a:rPr lang="en-US" altLang="zh-CN" sz="2800" dirty="0" err="1">
                <a:ea typeface="微软雅黑" panose="020B0503020204020204" pitchFamily="34" charset="-122"/>
              </a:rPr>
              <a:t>addr</a:t>
            </a:r>
            <a:r>
              <a:rPr lang="en-US" altLang="zh-CN" sz="2800" dirty="0">
                <a:ea typeface="微软雅黑" panose="020B0503020204020204" pitchFamily="34" charset="-122"/>
              </a:rPr>
              <a:t>[30];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微软雅黑" panose="020B0503020204020204" pitchFamily="34" charset="-122"/>
              </a:rPr>
              <a:t> };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 err="1">
                <a:solidFill>
                  <a:srgbClr val="C00000"/>
                </a:solidFill>
                <a:ea typeface="微软雅黑" panose="020B0503020204020204" pitchFamily="34" charset="-122"/>
              </a:rPr>
              <a:t>struct</a:t>
            </a:r>
            <a:r>
              <a:rPr lang="en-US" altLang="zh-CN" sz="2800" dirty="0">
                <a:solidFill>
                  <a:srgbClr val="C00000"/>
                </a:solidFill>
                <a:ea typeface="微软雅黑" panose="020B0503020204020204" pitchFamily="34" charset="-122"/>
              </a:rPr>
              <a:t> student </a:t>
            </a:r>
            <a:r>
              <a:rPr lang="en-US" altLang="zh-CN" sz="2800" dirty="0" err="1">
                <a:solidFill>
                  <a:srgbClr val="C00000"/>
                </a:solidFill>
                <a:ea typeface="微软雅黑" panose="020B0503020204020204" pitchFamily="34" charset="-122"/>
              </a:rPr>
              <a:t>stu</a:t>
            </a:r>
            <a:r>
              <a:rPr lang="en-US" altLang="zh-CN" sz="2800" dirty="0">
                <a:solidFill>
                  <a:srgbClr val="C00000"/>
                </a:solidFill>
                <a:ea typeface="微软雅黑" panose="020B0503020204020204" pitchFamily="34" charset="-122"/>
              </a:rPr>
              <a:t>[3];</a:t>
            </a:r>
            <a:endParaRPr lang="en-US" altLang="zh-CN" sz="2800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800" dirty="0"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52400" y="762000"/>
            <a:ext cx="85693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dirty="0">
                <a:solidFill>
                  <a:srgbClr val="0000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和定义结构体变量的方法相仿，只需说明其为数组即可。</a:t>
            </a:r>
            <a:r>
              <a:rPr kumimoji="1" lang="zh-CN" altLang="en-US" sz="2400" dirty="0">
                <a:solidFill>
                  <a:srgbClr val="CC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例如：</a:t>
            </a:r>
            <a:r>
              <a:rPr kumimoji="1" lang="en-US" altLang="zh-CN" sz="2400" dirty="0">
                <a:solidFill>
                  <a:srgbClr val="4D4D4D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solidFill>
                <a:srgbClr val="4D4D4D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dirty="0"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3057247" cy="52322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结构体数组的定义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4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25" grpId="0" animBg="1"/>
      <p:bldP spid="2" grpId="0" animBg="1"/>
      <p:bldP spid="5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71" name="Rectangle 3"/>
          <p:cNvSpPr>
            <a:spLocks noChangeArrowheads="1"/>
          </p:cNvSpPr>
          <p:nvPr/>
        </p:nvSpPr>
        <p:spPr bwMode="auto">
          <a:xfrm>
            <a:off x="304800" y="685800"/>
            <a:ext cx="734536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zh-CN" altLang="en-US" dirty="0">
                <a:solidFill>
                  <a:srgbClr val="000099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与其他类型的数组一样，对结构体数组可以初始化。</a:t>
            </a:r>
            <a:r>
              <a:rPr kumimoji="1" lang="zh-CN" altLang="en-US" b="1" dirty="0">
                <a:solidFill>
                  <a:srgbClr val="CC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例如</a:t>
            </a:r>
            <a:r>
              <a:rPr kumimoji="1" lang="zh-CN" altLang="en-US" dirty="0">
                <a:solidFill>
                  <a:srgbClr val="CC0000"/>
                </a:solidFill>
                <a:latin typeface="Calibri" panose="020F0502020204030204" pitchFamily="34" charset="0"/>
                <a:ea typeface="微软雅黑" panose="020B0503020204020204" pitchFamily="34" charset="-122"/>
                <a:cs typeface="Calibri" panose="020F0502020204030204" pitchFamily="34" charset="0"/>
              </a:rPr>
              <a:t>：</a:t>
            </a:r>
            <a:endParaRPr kumimoji="1" lang="zh-CN" altLang="en-US" dirty="0">
              <a:solidFill>
                <a:srgbClr val="CC0000"/>
              </a:solidFill>
              <a:latin typeface="Calibri" panose="020F0502020204030204" pitchFamily="34" charset="0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6147" name="Picture 9" descr="k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14"/>
          <a:stretch>
            <a:fillRect/>
          </a:stretch>
        </p:blipFill>
        <p:spPr bwMode="auto">
          <a:xfrm>
            <a:off x="6629400" y="1752600"/>
            <a:ext cx="1728788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矩形 2"/>
          <p:cNvSpPr>
            <a:spLocks noChangeArrowheads="1"/>
          </p:cNvSpPr>
          <p:nvPr/>
        </p:nvSpPr>
        <p:spPr bwMode="auto">
          <a:xfrm>
            <a:off x="900113" y="2017713"/>
            <a:ext cx="5543550" cy="36941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ea typeface="微软雅黑" panose="020B0503020204020204" pitchFamily="34" charset="-122"/>
              </a:rPr>
              <a:t>struct</a:t>
            </a:r>
            <a:r>
              <a:rPr lang="en-US" altLang="zh-CN" sz="1800" b="1" dirty="0">
                <a:ea typeface="微软雅黑" panose="020B0503020204020204" pitchFamily="34" charset="-122"/>
              </a:rPr>
              <a:t> student</a:t>
            </a:r>
            <a:endParaRPr lang="en-US" altLang="zh-CN" sz="1800" b="1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微软雅黑" panose="020B0503020204020204" pitchFamily="34" charset="-122"/>
              </a:rPr>
              <a:t>{</a:t>
            </a:r>
            <a:r>
              <a:rPr lang="en-US" altLang="zh-CN" sz="1800" b="1" dirty="0" err="1">
                <a:ea typeface="微软雅黑" panose="020B0503020204020204" pitchFamily="34" charset="-122"/>
              </a:rPr>
              <a:t>int</a:t>
            </a:r>
            <a:r>
              <a:rPr lang="en-US" altLang="zh-CN" sz="1800" b="1" dirty="0">
                <a:ea typeface="微软雅黑" panose="020B0503020204020204" pitchFamily="34" charset="-122"/>
              </a:rPr>
              <a:t> </a:t>
            </a:r>
            <a:r>
              <a:rPr lang="en-US" altLang="zh-CN" sz="1800" b="1" dirty="0" err="1">
                <a:ea typeface="微软雅黑" panose="020B0503020204020204" pitchFamily="34" charset="-122"/>
              </a:rPr>
              <a:t>num</a:t>
            </a:r>
            <a:r>
              <a:rPr lang="en-US" altLang="zh-CN" sz="1800" b="1" dirty="0">
                <a:ea typeface="微软雅黑" panose="020B0503020204020204" pitchFamily="34" charset="-122"/>
              </a:rPr>
              <a:t>;</a:t>
            </a:r>
            <a:endParaRPr lang="en-US" altLang="zh-CN" sz="1800" b="1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微软雅黑" panose="020B0503020204020204" pitchFamily="34" charset="-122"/>
              </a:rPr>
              <a:t>char name[20];</a:t>
            </a:r>
            <a:endParaRPr lang="en-US" altLang="zh-CN" sz="1800" b="1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微软雅黑" panose="020B0503020204020204" pitchFamily="34" charset="-122"/>
              </a:rPr>
              <a:t>char sex;</a:t>
            </a:r>
            <a:r>
              <a:rPr lang="zh-CN" altLang="en-US" sz="1800" b="1" dirty="0">
                <a:ea typeface="微软雅黑" panose="020B0503020204020204" pitchFamily="34" charset="-122"/>
              </a:rPr>
              <a:t>     </a:t>
            </a:r>
            <a:endParaRPr lang="zh-CN" altLang="en-US" sz="1800" b="1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 err="1">
                <a:ea typeface="微软雅黑" panose="020B0503020204020204" pitchFamily="34" charset="-122"/>
              </a:rPr>
              <a:t>int</a:t>
            </a:r>
            <a:r>
              <a:rPr lang="en-US" altLang="zh-CN" sz="1800" b="1" dirty="0">
                <a:ea typeface="微软雅黑" panose="020B0503020204020204" pitchFamily="34" charset="-122"/>
              </a:rPr>
              <a:t> age;</a:t>
            </a:r>
            <a:endParaRPr lang="en-US" altLang="zh-CN" sz="1800" b="1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微软雅黑" panose="020B0503020204020204" pitchFamily="34" charset="-122"/>
              </a:rPr>
              <a:t>float score; </a:t>
            </a:r>
            <a:endParaRPr lang="en-US" altLang="zh-CN" sz="1800" b="1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微软雅黑" panose="020B0503020204020204" pitchFamily="34" charset="-122"/>
              </a:rPr>
              <a:t>char </a:t>
            </a:r>
            <a:r>
              <a:rPr lang="en-US" altLang="zh-CN" sz="1800" b="1" dirty="0" err="1">
                <a:ea typeface="微软雅黑" panose="020B0503020204020204" pitchFamily="34" charset="-122"/>
              </a:rPr>
              <a:t>addr</a:t>
            </a:r>
            <a:r>
              <a:rPr lang="en-US" altLang="zh-CN" sz="1800" b="1" dirty="0">
                <a:ea typeface="微软雅黑" panose="020B0503020204020204" pitchFamily="34" charset="-122"/>
              </a:rPr>
              <a:t>[30];</a:t>
            </a:r>
            <a:endParaRPr lang="zh-CN" altLang="en-US" sz="1800" b="1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微软雅黑" panose="020B0503020204020204" pitchFamily="34" charset="-122"/>
              </a:rPr>
              <a:t>} </a:t>
            </a:r>
            <a:r>
              <a:rPr lang="en-US" altLang="zh-CN" sz="1800" b="1" dirty="0" err="1">
                <a:solidFill>
                  <a:srgbClr val="C00000"/>
                </a:solidFill>
                <a:ea typeface="微软雅黑" panose="020B0503020204020204" pitchFamily="34" charset="-122"/>
              </a:rPr>
              <a:t>stu</a:t>
            </a:r>
            <a:r>
              <a:rPr lang="en-US" altLang="zh-CN" sz="1800" b="1" dirty="0">
                <a:solidFill>
                  <a:srgbClr val="C00000"/>
                </a:solidFill>
                <a:ea typeface="微软雅黑" panose="020B0503020204020204" pitchFamily="34" charset="-122"/>
              </a:rPr>
              <a:t>[2]={{10101,″LiLin″,′M′,18,87.5,″103 </a:t>
            </a:r>
            <a:r>
              <a:rPr lang="en-US" altLang="zh-CN" sz="1800" b="1" dirty="0" err="1">
                <a:solidFill>
                  <a:srgbClr val="C00000"/>
                </a:solidFill>
                <a:ea typeface="微软雅黑" panose="020B0503020204020204" pitchFamily="34" charset="-122"/>
              </a:rPr>
              <a:t>BeijingRoad</a:t>
            </a:r>
            <a:r>
              <a:rPr lang="en-US" altLang="zh-CN" sz="1800" b="1" dirty="0">
                <a:solidFill>
                  <a:srgbClr val="C00000"/>
                </a:solidFill>
                <a:ea typeface="微软雅黑" panose="020B0503020204020204" pitchFamily="34" charset="-122"/>
              </a:rPr>
              <a:t>″},</a:t>
            </a:r>
            <a:endParaRPr lang="en-US" altLang="zh-CN" sz="18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 dirty="0">
                <a:solidFill>
                  <a:srgbClr val="C00000"/>
                </a:solidFill>
                <a:ea typeface="微软雅黑" panose="020B0503020204020204" pitchFamily="34" charset="-122"/>
              </a:rPr>
              <a:t>{10102,″Zhang Fun″,′M′,19,99,″130 Shanghai Road″}};</a:t>
            </a:r>
            <a:endParaRPr lang="en-US" altLang="zh-CN" sz="18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 dirty="0">
              <a:ea typeface="微软雅黑" panose="020B0503020204020204" pitchFamily="34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 dirty="0">
                <a:ea typeface="微软雅黑" panose="020B0503020204020204" pitchFamily="34" charset="-122"/>
              </a:rPr>
              <a:t>　 </a:t>
            </a:r>
            <a:endParaRPr lang="zh-CN" altLang="en-US" sz="1800" b="1" dirty="0">
              <a:ea typeface="微软雅黑" panose="020B0503020204020204" pitchFamily="34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0"/>
            <a:ext cx="3416320" cy="52322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结构体数组的初始化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595" name="Rectangle 3"/>
          <p:cNvSpPr>
            <a:spLocks noChangeArrowheads="1"/>
          </p:cNvSpPr>
          <p:nvPr/>
        </p:nvSpPr>
        <p:spPr bwMode="auto">
          <a:xfrm>
            <a:off x="827088" y="549275"/>
            <a:ext cx="734536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838200" indent="-8382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zh-CN" altLang="en-US" sz="2800" dirty="0">
                <a:solidFill>
                  <a:srgbClr val="000099"/>
                </a:solidFill>
                <a:latin typeface="+mn-lt"/>
                <a:ea typeface="微软雅黑" panose="020B0503020204020204" pitchFamily="34" charset="-122"/>
              </a:rPr>
              <a:t>也可以先定义结构体类型，然后再定义数组，并同时</a:t>
            </a:r>
            <a:r>
              <a:rPr kumimoji="1" lang="zh-CN" altLang="en-US" sz="2800" dirty="0">
                <a:solidFill>
                  <a:srgbClr val="FF0000"/>
                </a:solidFill>
                <a:latin typeface="+mn-lt"/>
                <a:ea typeface="微软雅黑" panose="020B0503020204020204" pitchFamily="34" charset="-122"/>
              </a:rPr>
              <a:t>初始化</a:t>
            </a:r>
            <a:endParaRPr kumimoji="1" lang="zh-CN" altLang="en-US" sz="2800" dirty="0">
              <a:solidFill>
                <a:srgbClr val="FF0000"/>
              </a:solidFill>
              <a:latin typeface="+mn-lt"/>
              <a:ea typeface="微软雅黑" panose="020B0503020204020204" pitchFamily="34" charset="-122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sz="2800" dirty="0" err="1">
                <a:latin typeface="+mn-lt"/>
                <a:ea typeface="微软雅黑" panose="020B0503020204020204" pitchFamily="34" charset="-122"/>
              </a:rPr>
              <a:t>struct</a:t>
            </a:r>
            <a:r>
              <a:rPr kumimoji="1" lang="en-US" altLang="zh-CN" sz="2800" dirty="0">
                <a:latin typeface="+mn-lt"/>
                <a:ea typeface="微软雅黑" panose="020B0503020204020204" pitchFamily="34" charset="-122"/>
              </a:rPr>
              <a:t> student</a:t>
            </a:r>
            <a:endParaRPr kumimoji="1" lang="en-US" altLang="zh-CN" sz="2800" dirty="0">
              <a:latin typeface="+mn-lt"/>
              <a:ea typeface="微软雅黑" panose="020B0503020204020204" pitchFamily="34" charset="-122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sz="2800" dirty="0">
                <a:latin typeface="+mn-lt"/>
                <a:ea typeface="微软雅黑" panose="020B0503020204020204" pitchFamily="34" charset="-122"/>
              </a:rPr>
              <a:t>{</a:t>
            </a:r>
            <a:r>
              <a:rPr kumimoji="1" lang="en-US" altLang="zh-CN" sz="2800" dirty="0" err="1">
                <a:latin typeface="+mn-lt"/>
                <a:ea typeface="微软雅黑" panose="020B0503020204020204" pitchFamily="34" charset="-122"/>
              </a:rPr>
              <a:t>int</a:t>
            </a:r>
            <a:r>
              <a:rPr kumimoji="1" lang="en-US" altLang="zh-CN" sz="2800" dirty="0">
                <a:latin typeface="+mn-lt"/>
                <a:ea typeface="微软雅黑" panose="020B0503020204020204" pitchFamily="34" charset="-122"/>
              </a:rPr>
              <a:t> </a:t>
            </a:r>
            <a:r>
              <a:rPr kumimoji="1" lang="en-US" altLang="zh-CN" sz="2800" dirty="0" err="1">
                <a:latin typeface="+mn-lt"/>
                <a:ea typeface="微软雅黑" panose="020B0503020204020204" pitchFamily="34" charset="-122"/>
              </a:rPr>
              <a:t>num</a:t>
            </a:r>
            <a:r>
              <a:rPr kumimoji="1" lang="en-US" altLang="zh-CN" sz="2800" dirty="0">
                <a:latin typeface="+mn-lt"/>
                <a:ea typeface="微软雅黑" panose="020B0503020204020204" pitchFamily="34" charset="-122"/>
              </a:rPr>
              <a:t>;</a:t>
            </a:r>
            <a:endParaRPr kumimoji="1" lang="zh-CN" altLang="en-US" sz="2800" dirty="0">
              <a:latin typeface="+mn-lt"/>
              <a:ea typeface="微软雅黑" panose="020B0503020204020204" pitchFamily="34" charset="-122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zh-CN" altLang="en-US" sz="2800" dirty="0">
                <a:latin typeface="+mn-lt"/>
                <a:ea typeface="微软雅黑" panose="020B0503020204020204" pitchFamily="34" charset="-122"/>
              </a:rPr>
              <a:t></a:t>
            </a:r>
            <a:r>
              <a:rPr kumimoji="1" lang="en-US" altLang="zh-CN" sz="2800" dirty="0">
                <a:latin typeface="+mn-lt"/>
                <a:ea typeface="微软雅黑" panose="020B0503020204020204" pitchFamily="34" charset="-122"/>
              </a:rPr>
              <a:t>…</a:t>
            </a:r>
            <a:endParaRPr kumimoji="1" lang="en-US" altLang="zh-CN" sz="2800" dirty="0">
              <a:latin typeface="+mn-lt"/>
              <a:ea typeface="微软雅黑" panose="020B0503020204020204" pitchFamily="34" charset="-122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sz="2800" dirty="0">
                <a:latin typeface="+mn-lt"/>
                <a:ea typeface="微软雅黑" panose="020B0503020204020204" pitchFamily="34" charset="-122"/>
              </a:rPr>
              <a:t>};</a:t>
            </a:r>
            <a:endParaRPr kumimoji="1" lang="en-US" altLang="zh-CN" sz="2800" dirty="0">
              <a:latin typeface="+mn-lt"/>
              <a:ea typeface="微软雅黑" panose="020B0503020204020204" pitchFamily="34" charset="-122"/>
            </a:endParaRPr>
          </a:p>
          <a:p>
            <a:pPr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kumimoji="1" lang="en-US" altLang="zh-CN" sz="2800" b="1" dirty="0" err="1">
                <a:solidFill>
                  <a:srgbClr val="800000"/>
                </a:solidFill>
                <a:latin typeface="+mn-lt"/>
                <a:ea typeface="微软雅黑" panose="020B0503020204020204" pitchFamily="34" charset="-122"/>
              </a:rPr>
              <a:t>struct</a:t>
            </a:r>
            <a:r>
              <a:rPr kumimoji="1" lang="en-US" altLang="zh-CN" sz="2800" b="1" dirty="0">
                <a:solidFill>
                  <a:srgbClr val="800000"/>
                </a:solidFill>
                <a:latin typeface="+mn-lt"/>
                <a:ea typeface="微软雅黑" panose="020B0503020204020204" pitchFamily="34" charset="-122"/>
              </a:rPr>
              <a:t> student </a:t>
            </a:r>
            <a:r>
              <a:rPr kumimoji="1" lang="en-US" altLang="zh-CN" sz="2800" b="1" dirty="0" err="1">
                <a:solidFill>
                  <a:srgbClr val="800000"/>
                </a:solidFill>
                <a:latin typeface="+mn-lt"/>
                <a:ea typeface="微软雅黑" panose="020B0503020204020204" pitchFamily="34" charset="-122"/>
              </a:rPr>
              <a:t>str</a:t>
            </a:r>
            <a:r>
              <a:rPr kumimoji="1" lang="en-US" altLang="zh-CN" sz="2800" b="1" dirty="0">
                <a:solidFill>
                  <a:srgbClr val="800000"/>
                </a:solidFill>
                <a:latin typeface="+mn-lt"/>
                <a:ea typeface="微软雅黑" panose="020B0503020204020204" pitchFamily="34" charset="-122"/>
              </a:rPr>
              <a:t>[]={{…},{…},{…}};</a:t>
            </a:r>
            <a:r>
              <a:rPr kumimoji="1" lang="zh-CN" altLang="en-US" sz="2800" dirty="0">
                <a:solidFill>
                  <a:srgbClr val="000099"/>
                </a:solidFill>
                <a:latin typeface="+mn-lt"/>
                <a:ea typeface="微软雅黑" panose="020B0503020204020204" pitchFamily="34" charset="-122"/>
              </a:rPr>
              <a:t>   </a:t>
            </a:r>
            <a:endParaRPr kumimoji="1" lang="zh-CN" altLang="en-US" sz="2800" dirty="0">
              <a:solidFill>
                <a:srgbClr val="000099"/>
              </a:solidFill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0"/>
            <a:ext cx="3416320" cy="52322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kumimoji="1" lang="zh-CN" altLang="en-US" sz="280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结构体数组的初始化</a:t>
            </a:r>
            <a:endParaRPr kumimoji="1" lang="zh-CN" altLang="en-US" sz="2800" dirty="0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5" grpId="0" autoUpdateAnimBg="0"/>
    </p:bldLst>
  </p:timing>
</p:sld>
</file>

<file path=ppt/tags/tag1.xml><?xml version="1.0" encoding="utf-8"?>
<p:tagLst xmlns:p="http://schemas.openxmlformats.org/presentationml/2006/main">
  <p:tag name="KSO_WPP_MARK_KEY" val="3705106c-5fce-4c7a-ab3c-a68d021beb20"/>
  <p:tag name="COMMONDATA" val="eyJoZGlkIjoiOWQyODUyMGQ1NDhmYjU4OGEzNDNiZGE3MjMzYWVmYWYifQ=="/>
</p:tagLst>
</file>

<file path=ppt/theme/theme1.xml><?xml version="1.0" encoding="utf-8"?>
<a:theme xmlns:a="http://schemas.openxmlformats.org/drawingml/2006/main" name="程序设计基础课程-bojiao">
  <a:themeElements>
    <a:clrScheme name="程序设计基础课程-boji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程序设计基础课程-bojia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程序设计基础课程-bojia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程序设计课程幻灯片母版</Template>
  <TotalTime>0</TotalTime>
  <Words>11555</Words>
  <Application>WPS 演示</Application>
  <PresentationFormat>全屏显示(4:3)</PresentationFormat>
  <Paragraphs>972</Paragraphs>
  <Slides>45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6" baseType="lpstr">
      <vt:lpstr>Arial</vt:lpstr>
      <vt:lpstr>宋体</vt:lpstr>
      <vt:lpstr>Wingdings</vt:lpstr>
      <vt:lpstr>微软雅黑</vt:lpstr>
      <vt:lpstr>楷体_GB2312</vt:lpstr>
      <vt:lpstr>Times New Roman</vt:lpstr>
      <vt:lpstr>隶书</vt:lpstr>
      <vt:lpstr>Calibri</vt:lpstr>
      <vt:lpstr>Arial Unicode MS</vt:lpstr>
      <vt:lpstr>华文彩云</vt:lpstr>
      <vt:lpstr>程序设计基础课程-bojiao</vt:lpstr>
      <vt:lpstr>4月21日内容回顾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开胃小菜   ——习题选讲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第七章 结构体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小白</cp:lastModifiedBy>
  <cp:revision>123</cp:revision>
  <cp:lastPrinted>2113-01-01T00:00:00Z</cp:lastPrinted>
  <dcterms:created xsi:type="dcterms:W3CDTF">2113-01-01T00:00:00Z</dcterms:created>
  <dcterms:modified xsi:type="dcterms:W3CDTF">2023-05-09T11:09:25Z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110A0B63D98C40468D8369DD89EF7767_13</vt:lpwstr>
  </property>
  <property fmtid="{D5CDD505-2E9C-101B-9397-08002B2CF9AE}" pid="4" name="KSOProductBuildVer">
    <vt:lpwstr>2052-11.1.0.14036</vt:lpwstr>
  </property>
</Properties>
</file>