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38" r:id="rId3"/>
    <p:sldId id="311" r:id="rId4"/>
    <p:sldId id="523" r:id="rId5"/>
    <p:sldId id="551" r:id="rId6"/>
    <p:sldId id="636" r:id="rId7"/>
    <p:sldId id="635" r:id="rId8"/>
    <p:sldId id="634" r:id="rId9"/>
    <p:sldId id="637" r:id="rId10"/>
    <p:sldId id="313" r:id="rId11"/>
    <p:sldId id="314" r:id="rId12"/>
    <p:sldId id="318" r:id="rId13"/>
    <p:sldId id="282" r:id="rId14"/>
    <p:sldId id="283" r:id="rId15"/>
    <p:sldId id="285" r:id="rId16"/>
    <p:sldId id="286" r:id="rId18"/>
    <p:sldId id="287" r:id="rId19"/>
    <p:sldId id="288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601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4" r:id="rId46"/>
    <p:sldId id="595" r:id="rId47"/>
    <p:sldId id="596" r:id="rId48"/>
    <p:sldId id="597" r:id="rId49"/>
    <p:sldId id="598" r:id="rId50"/>
    <p:sldId id="599" r:id="rId51"/>
    <p:sldId id="600" r:id="rId52"/>
    <p:sldId id="603" r:id="rId53"/>
    <p:sldId id="604" r:id="rId54"/>
    <p:sldId id="605" r:id="rId55"/>
    <p:sldId id="606" r:id="rId56"/>
    <p:sldId id="607" r:id="rId57"/>
    <p:sldId id="629" r:id="rId58"/>
    <p:sldId id="630" r:id="rId59"/>
  </p:sldIdLst>
  <p:sldSz cx="9144000" cy="6858000" type="screen4x3"/>
  <p:notesSz cx="6858000" cy="9144000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9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4A53FF8-319A-4375-9F92-5EFAC6B666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3922A9-ABD5-43E0-A839-54F850BD72A2}" type="slidenum">
              <a:rPr lang="en-US" altLang="zh-CN" smtClean="0"/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EC7BCF-D2F4-4C7D-A9FD-50FF1A956E4E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7BFDD2-634E-41F5-8A0B-15290991AABE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650FC4-C08A-4CC0-B075-450BACF8FB8E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931C80-5763-456B-8C1D-B52BD2D556D2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211AF5-0937-48D2-B335-FEEF05847C97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670361-CF14-4187-86B3-BEE3588915EA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CB48F5-81BA-4E5A-A2C3-2C0BFAF8E95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753D6F-1C7D-4075-A5D9-893584DAFE00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472152-C33E-47C4-BA96-F61366A66A2D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7D2609-445C-48C7-82CB-2058DB974139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326DE3-3B92-400A-A219-D98A9717B21E}" type="slidenum">
              <a:rPr lang="en-US" altLang="zh-CN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C1B228-A3F1-4B1B-9087-C99EBD95A5AB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6F0DA9-E86D-4EF1-84FF-2E960C2BCFB8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78DB4B-F445-43DE-A3A9-DBDD89D77F07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81FA1F-4ED5-46FF-80FC-216E0538436F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38E9F8-682A-453E-9CF1-DA09D49E27D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2779F3-C3FD-4598-8F5C-5C2957478C55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06ADE4-B816-4831-B37E-6DAFE708E24B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F9FBBE-58A7-45EA-8EE8-B778B1986C28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2743A0-C87D-460F-823F-36AB300E3E75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EB3B6D-8942-4F46-8598-6B44012F906A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5D610C-5FF8-4D91-8FA8-6B816C739EDF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F13BE9-E2D8-4622-94AC-57857109A038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A3E6-04D0-42D5-BF45-8D112DF119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27F29-0407-429B-B05F-891B8AA7F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CED6A-2093-4624-95A5-4F810D08B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ED99-BB91-468D-8E6B-6DE79D13DB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0BF8-5AAD-49B6-A20D-464E6097BA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71A4-985F-47FB-B369-85EE71CA5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4E85-FB6E-41BE-A8CC-6FD756CD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AF37-0936-46BD-9A0D-FBE347B9C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6E463-1BE8-4199-B9ED-8CBE37472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C403-257B-4614-A4D4-82C54073E4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4B2E-E671-48ED-8ED6-9488D07A1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284ED-6916-4FDE-AC69-DE71AE421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2672-D506-412F-BC8E-883EC27219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6584D52-9B88-4FDB-BFE2-B522272BB168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37E89580-771B-4B0C-A64B-B4B28DD8F71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audio1.wav"/><Relationship Id="rId1" Type="http://schemas.openxmlformats.org/officeDocument/2006/relationships/audio" Target="../media/audio4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057" y="838200"/>
            <a:ext cx="89498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重要通知：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关于上机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上机时间调整为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日（星期六）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2:00~10:00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共八个小时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关于考试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考试时间：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20:30~22:30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关于作业提交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必须于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完成作业提交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1406" y="4373784"/>
            <a:ext cx="775885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思路：分段求得最大值，再比较两段合的最大值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99922" y="730477"/>
            <a:ext cx="74502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给定一个大小为</a:t>
            </a:r>
            <a:r>
              <a:rPr lang="en-US" altLang="zh-CN" dirty="0"/>
              <a:t>5</a:t>
            </a:r>
            <a:r>
              <a:rPr lang="zh-CN" altLang="en-US" dirty="0"/>
              <a:t>的数组，它的第</a:t>
            </a:r>
            <a:r>
              <a:rPr lang="en-US" altLang="zh-CN" dirty="0" err="1"/>
              <a:t>i</a:t>
            </a:r>
            <a:r>
              <a:rPr lang="zh-CN" altLang="en-US" dirty="0"/>
              <a:t>个元素是一支给定的股票在第</a:t>
            </a:r>
            <a:r>
              <a:rPr lang="en-US" altLang="zh-CN" dirty="0" err="1"/>
              <a:t>i</a:t>
            </a:r>
            <a:r>
              <a:rPr lang="zh-CN" altLang="en-US" dirty="0"/>
              <a:t>天的价格。如果你</a:t>
            </a:r>
            <a:r>
              <a:rPr lang="zh-CN" altLang="en-US" b="1" dirty="0">
                <a:solidFill>
                  <a:srgbClr val="FF0000"/>
                </a:solidFill>
              </a:rPr>
              <a:t>任意多次</a:t>
            </a:r>
            <a:r>
              <a:rPr lang="zh-CN" altLang="en-US" dirty="0"/>
              <a:t>地完成买卖一支股票</a:t>
            </a:r>
            <a:r>
              <a:rPr lang="en-US" altLang="zh-CN" dirty="0"/>
              <a:t>,</a:t>
            </a:r>
            <a:r>
              <a:rPr lang="zh-CN" altLang="en-US" dirty="0"/>
              <a:t>设计一个算法来找出最大利润。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0392" y="2530553"/>
            <a:ext cx="8840882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问题：在题目假设的条件下，任意多次到底能是几次？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00664" y="3448088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一买一卖为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次交易，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天最多执行两次交易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773" y="112556"/>
            <a:ext cx="4426212" cy="6463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findmax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p,int</a:t>
            </a:r>
            <a:r>
              <a:rPr lang="en-US" altLang="zh-CN" dirty="0"/>
              <a:t> n);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a[5],left[4]={0},right[4]={0},</a:t>
            </a:r>
            <a:r>
              <a:rPr lang="en-US" altLang="zh-CN" dirty="0" err="1"/>
              <a:t>i,max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5;i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1;i</a:t>
            </a:r>
            <a:r>
              <a:rPr lang="en-US" altLang="zh-CN" dirty="0"/>
              <a:t>&lt;</a:t>
            </a:r>
            <a:r>
              <a:rPr lang="en-US" altLang="zh-CN" dirty="0" err="1"/>
              <a:t>5;i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left[</a:t>
            </a:r>
            <a:r>
              <a:rPr lang="en-US" altLang="zh-CN" dirty="0" err="1"/>
              <a:t>i</a:t>
            </a:r>
            <a:r>
              <a:rPr lang="en-US" altLang="zh-CN" dirty="0"/>
              <a:t>-1]=</a:t>
            </a:r>
            <a:r>
              <a:rPr lang="en-US" altLang="zh-CN" dirty="0" err="1"/>
              <a:t>findmax</a:t>
            </a:r>
            <a:r>
              <a:rPr lang="en-US" altLang="zh-CN" dirty="0"/>
              <a:t>(</a:t>
            </a:r>
            <a:r>
              <a:rPr lang="en-US" altLang="zh-CN" dirty="0" err="1"/>
              <a:t>a,i+1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right[</a:t>
            </a:r>
            <a:r>
              <a:rPr lang="en-US" altLang="zh-CN" dirty="0" err="1"/>
              <a:t>i</a:t>
            </a:r>
            <a:r>
              <a:rPr lang="en-US" altLang="zh-CN" dirty="0"/>
              <a:t>-1]=</a:t>
            </a:r>
            <a:r>
              <a:rPr lang="en-US" altLang="zh-CN" dirty="0" err="1"/>
              <a:t>findmax</a:t>
            </a:r>
            <a:r>
              <a:rPr lang="en-US" altLang="zh-CN" dirty="0"/>
              <a:t>(</a:t>
            </a:r>
            <a:r>
              <a:rPr lang="en-US" altLang="zh-CN" dirty="0" err="1"/>
              <a:t>a+i+1,4-i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4;i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("%d ",left[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4;i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("%d ",right[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  <a:endParaRPr lang="en-US" altLang="zh-CN" dirty="0"/>
          </a:p>
          <a:p>
            <a:r>
              <a:rPr lang="en-US" altLang="zh-CN" dirty="0"/>
              <a:t>max=0;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4;i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if(max&lt;(left[</a:t>
            </a:r>
            <a:r>
              <a:rPr lang="en-US" altLang="zh-CN" dirty="0" err="1"/>
              <a:t>i</a:t>
            </a:r>
            <a:r>
              <a:rPr lang="en-US" altLang="zh-CN" dirty="0"/>
              <a:t>]+right[</a:t>
            </a:r>
            <a:r>
              <a:rPr lang="en-US" altLang="zh-CN" dirty="0" err="1"/>
              <a:t>i</a:t>
            </a:r>
            <a:r>
              <a:rPr lang="en-US" altLang="zh-CN" dirty="0"/>
              <a:t>]))max=left[</a:t>
            </a:r>
            <a:r>
              <a:rPr lang="en-US" altLang="zh-CN" dirty="0" err="1"/>
              <a:t>i</a:t>
            </a:r>
            <a:r>
              <a:rPr lang="en-US" altLang="zh-CN" dirty="0"/>
              <a:t>]+right[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("the maximum of profit is %</a:t>
            </a:r>
            <a:r>
              <a:rPr lang="en-US" altLang="zh-CN" dirty="0" err="1"/>
              <a:t>d",max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return 0;}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33751" t="24448" r="45821" b="56703"/>
          <a:stretch>
            <a:fillRect/>
          </a:stretch>
        </p:blipFill>
        <p:spPr>
          <a:xfrm>
            <a:off x="4684542" y="3521122"/>
            <a:ext cx="4322665" cy="224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84542" y="470771"/>
            <a:ext cx="4339650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findmax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p,int</a:t>
            </a:r>
            <a:r>
              <a:rPr lang="en-US" altLang="zh-CN" dirty="0"/>
              <a:t> n)	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max=0;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for(j=</a:t>
            </a:r>
            <a:r>
              <a:rPr lang="en-US" altLang="zh-CN" dirty="0" err="1"/>
              <a:t>i+1;j</a:t>
            </a:r>
            <a:r>
              <a:rPr lang="en-US" altLang="zh-CN" dirty="0"/>
              <a:t>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{if(max&lt;(p[j]-p[</a:t>
            </a:r>
            <a:r>
              <a:rPr lang="en-US" altLang="zh-CN" dirty="0" err="1"/>
              <a:t>i</a:t>
            </a:r>
            <a:r>
              <a:rPr lang="en-US" altLang="zh-CN" dirty="0"/>
              <a:t>])) max=p[j]-p[</a:t>
            </a:r>
            <a:r>
              <a:rPr lang="en-US" altLang="zh-CN" dirty="0" err="1"/>
              <a:t>i</a:t>
            </a:r>
            <a:r>
              <a:rPr lang="en-US" altLang="zh-CN" dirty="0"/>
              <a:t>];}</a:t>
            </a:r>
            <a:endParaRPr lang="en-US" altLang="zh-CN" dirty="0"/>
          </a:p>
          <a:p>
            <a:r>
              <a:rPr lang="en-US" altLang="zh-CN" dirty="0"/>
              <a:t>	return max;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1064525" y="2634018"/>
            <a:ext cx="1555845" cy="2183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6925" y="2906974"/>
            <a:ext cx="1935708" cy="3025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9071" y="5646800"/>
            <a:ext cx="4172804" cy="268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52829" y="2168895"/>
            <a:ext cx="4172804" cy="2680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宏 定 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54088" y="747713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源程序生成执行文件的过程：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5" name="Group 7"/>
          <p:cNvGrpSpPr/>
          <p:nvPr/>
        </p:nvGrpSpPr>
        <p:grpSpPr bwMode="auto">
          <a:xfrm>
            <a:off x="547688" y="1570038"/>
            <a:ext cx="1296987" cy="2312987"/>
            <a:chOff x="345" y="989"/>
            <a:chExt cx="817" cy="1457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658" y="989"/>
              <a:ext cx="349" cy="117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  <a:flatTx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语言源程序</a:t>
              </a:r>
              <a:endPara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45" y="2158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.c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.cpp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789113" y="2390775"/>
            <a:ext cx="647700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2489200" y="2128838"/>
            <a:ext cx="1008063" cy="792162"/>
            <a:chOff x="2064" y="1525"/>
            <a:chExt cx="635" cy="499"/>
          </a:xfrm>
        </p:grpSpPr>
        <p:sp>
          <p:nvSpPr>
            <p:cNvPr id="5151" name="Oval 12"/>
            <p:cNvSpPr>
              <a:spLocks noChangeArrowheads="1"/>
            </p:cNvSpPr>
            <p:nvPr/>
          </p:nvSpPr>
          <p:spPr bwMode="auto">
            <a:xfrm>
              <a:off x="2064" y="1525"/>
              <a:ext cx="589" cy="499"/>
            </a:xfrm>
            <a:prstGeom prst="ellipse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109" y="160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编译</a:t>
              </a:r>
              <a:endParaRPr kumimoji="1" lang="zh-CN" altLang="en-US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3462338" y="2382838"/>
            <a:ext cx="715962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15"/>
          <p:cNvGrpSpPr/>
          <p:nvPr/>
        </p:nvGrpSpPr>
        <p:grpSpPr bwMode="auto">
          <a:xfrm>
            <a:off x="4241800" y="1544638"/>
            <a:ext cx="792163" cy="2359025"/>
            <a:chOff x="2672" y="973"/>
            <a:chExt cx="499" cy="1486"/>
          </a:xfrm>
        </p:grpSpPr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707" y="973"/>
              <a:ext cx="349" cy="117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  <a:flatTx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目标程序</a:t>
              </a:r>
              <a:endPara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672" y="2171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.obj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5027613" y="2378075"/>
            <a:ext cx="647700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19"/>
          <p:cNvGrpSpPr/>
          <p:nvPr/>
        </p:nvGrpSpPr>
        <p:grpSpPr bwMode="auto">
          <a:xfrm>
            <a:off x="5715000" y="2116138"/>
            <a:ext cx="1008063" cy="792162"/>
            <a:chOff x="2064" y="1525"/>
            <a:chExt cx="635" cy="499"/>
          </a:xfrm>
        </p:grpSpPr>
        <p:sp>
          <p:nvSpPr>
            <p:cNvPr id="5147" name="Oval 20"/>
            <p:cNvSpPr>
              <a:spLocks noChangeArrowheads="1"/>
            </p:cNvSpPr>
            <p:nvPr/>
          </p:nvSpPr>
          <p:spPr bwMode="auto">
            <a:xfrm>
              <a:off x="2064" y="1525"/>
              <a:ext cx="589" cy="499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109" y="160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链接</a:t>
              </a:r>
              <a:endParaRPr kumimoji="1" lang="zh-CN" altLang="en-US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6726238" y="2370138"/>
            <a:ext cx="715962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23"/>
          <p:cNvGrpSpPr/>
          <p:nvPr/>
        </p:nvGrpSpPr>
        <p:grpSpPr bwMode="auto">
          <a:xfrm>
            <a:off x="7473950" y="1544638"/>
            <a:ext cx="792163" cy="2316162"/>
            <a:chOff x="4708" y="973"/>
            <a:chExt cx="499" cy="1459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731" y="973"/>
              <a:ext cx="349" cy="1179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FF"/>
              </a:extrusionClr>
              <a:contourClr>
                <a:srgbClr val="FF00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  <a:flatTx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执行程序</a:t>
              </a:r>
              <a:endPara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4708" y="2144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.exe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4" name="Text Box 26" descr="信纸"/>
          <p:cNvSpPr txBox="1">
            <a:spLocks noChangeArrowheads="1"/>
          </p:cNvSpPr>
          <p:nvPr/>
        </p:nvSpPr>
        <p:spPr bwMode="auto">
          <a:xfrm>
            <a:off x="611188" y="4432300"/>
            <a:ext cx="3392487" cy="2263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cap="sq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#include &lt;stdio.h&gt;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#define PI 3.14159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void main ( )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float r = 4;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printf (“s = %f\n”, PI*r*r);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}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5" name="Group 27"/>
          <p:cNvGrpSpPr/>
          <p:nvPr/>
        </p:nvGrpSpPr>
        <p:grpSpPr bwMode="auto">
          <a:xfrm>
            <a:off x="671513" y="4521200"/>
            <a:ext cx="5205412" cy="1212850"/>
            <a:chOff x="423" y="2848"/>
            <a:chExt cx="3279" cy="764"/>
          </a:xfrm>
        </p:grpSpPr>
        <p:sp>
          <p:nvSpPr>
            <p:cNvPr id="5143" name="Rectangle 28"/>
            <p:cNvSpPr>
              <a:spLocks noChangeArrowheads="1"/>
            </p:cNvSpPr>
            <p:nvPr/>
          </p:nvSpPr>
          <p:spPr bwMode="auto">
            <a:xfrm>
              <a:off x="423" y="2848"/>
              <a:ext cx="1360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7" name="AutoShape 29"/>
            <p:cNvSpPr/>
            <p:nvPr/>
          </p:nvSpPr>
          <p:spPr bwMode="auto">
            <a:xfrm>
              <a:off x="2752" y="3358"/>
              <a:ext cx="950" cy="254"/>
            </a:xfrm>
            <a:prstGeom prst="borderCallout2">
              <a:avLst>
                <a:gd name="adj1" fmla="val 28347"/>
                <a:gd name="adj2" fmla="val -5051"/>
                <a:gd name="adj3" fmla="val 28347"/>
                <a:gd name="adj4" fmla="val -51894"/>
                <a:gd name="adj5" fmla="val -96458"/>
                <a:gd name="adj6" fmla="val -10052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5875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预处理命令</a:t>
              </a:r>
              <a:endPara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30"/>
          <p:cNvGrpSpPr/>
          <p:nvPr/>
        </p:nvGrpSpPr>
        <p:grpSpPr bwMode="auto">
          <a:xfrm>
            <a:off x="1981200" y="3449638"/>
            <a:ext cx="1257300" cy="771525"/>
            <a:chOff x="1248" y="2173"/>
            <a:chExt cx="792" cy="486"/>
          </a:xfrm>
        </p:grpSpPr>
        <p:sp>
          <p:nvSpPr>
            <p:cNvPr id="5141" name="Oval 31"/>
            <p:cNvSpPr>
              <a:spLocks noChangeArrowheads="1"/>
            </p:cNvSpPr>
            <p:nvPr/>
          </p:nvSpPr>
          <p:spPr bwMode="auto">
            <a:xfrm>
              <a:off x="1248" y="2173"/>
              <a:ext cx="725" cy="486"/>
            </a:xfrm>
            <a:prstGeom prst="ellipse">
              <a:avLst/>
            </a:prstGeom>
            <a:gradFill rotWithShape="1">
              <a:gsLst>
                <a:gs pos="0">
                  <a:srgbClr val="FF00F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1269" y="2240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预处理</a:t>
              </a:r>
              <a:endParaRPr kumimoji="1" lang="zh-CN" altLang="en-US" sz="24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Line 33"/>
          <p:cNvSpPr>
            <a:spLocks noChangeShapeType="1"/>
          </p:cNvSpPr>
          <p:nvPr/>
        </p:nvSpPr>
        <p:spPr bwMode="auto">
          <a:xfrm flipV="1">
            <a:off x="1403350" y="4076700"/>
            <a:ext cx="7207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 rot="2592605">
            <a:off x="1692275" y="3114675"/>
            <a:ext cx="647700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5"/>
          <p:cNvSpPr>
            <a:spLocks noChangeArrowheads="1"/>
          </p:cNvSpPr>
          <p:nvPr/>
        </p:nvSpPr>
        <p:spPr bwMode="auto">
          <a:xfrm rot="-3045274">
            <a:off x="2411413" y="3035300"/>
            <a:ext cx="647700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1778000" y="1916113"/>
            <a:ext cx="708025" cy="9366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2" grpId="0" animBg="1"/>
      <p:bldP spid="16" grpId="0" animBg="1"/>
      <p:bldP spid="20" grpId="0" animBg="1"/>
      <p:bldP spid="24" grpId="0" animBg="1" autoUpdateAnimBg="0"/>
      <p:bldP spid="31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4779963" cy="6477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宏定义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00113" y="550863"/>
            <a:ext cx="800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宏定义分为两种：</a:t>
            </a:r>
            <a:r>
              <a:rPr kumimoji="1" lang="zh-CN" altLang="en-US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不带参数的宏定义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kumimoji="1" lang="zh-CN" altLang="en-US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带参数的宏定义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55663" y="1055688"/>
            <a:ext cx="3158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、不带参数的宏定义</a:t>
            </a:r>
            <a:endParaRPr kumimoji="1" lang="zh-CN" altLang="en-US" sz="24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362075" y="1558925"/>
            <a:ext cx="180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>
                <a:solidFill>
                  <a:srgbClr val="00CC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>
                <a:solidFill>
                  <a:srgbClr val="00CC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一般形式</a:t>
            </a:r>
            <a:r>
              <a:rPr kumimoji="1" lang="zh-CN" altLang="en-US" sz="2400">
                <a:solidFill>
                  <a:srgbClr val="00CC66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solidFill>
                <a:srgbClr val="00CC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763713" y="2047875"/>
            <a:ext cx="5761037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#define  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标识符     单词串</a:t>
            </a:r>
            <a:endParaRPr kumimoji="1"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2339975" y="2984500"/>
            <a:ext cx="1439863" cy="431800"/>
          </a:xfrm>
          <a:prstGeom prst="wedgeRoundRectCallout">
            <a:avLst>
              <a:gd name="adj1" fmla="val 21773"/>
              <a:gd name="adj2" fmla="val -16727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指令名称</a:t>
            </a:r>
            <a:endParaRPr kumimoji="1" lang="zh-CN" altLang="en-US" sz="20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4064000" y="2927350"/>
            <a:ext cx="2303463" cy="720725"/>
          </a:xfrm>
          <a:prstGeom prst="wedgeRoundRectCallout">
            <a:avLst>
              <a:gd name="adj1" fmla="val -33389"/>
              <a:gd name="adj2" fmla="val -120264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宏名，被定义代表后面的单词串 </a:t>
            </a:r>
            <a:endParaRPr kumimoji="1" lang="zh-CN" altLang="en-US" sz="20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5718175" y="2941638"/>
            <a:ext cx="2232025" cy="720725"/>
          </a:xfrm>
          <a:prstGeom prst="wedgeRoundRectCallout">
            <a:avLst>
              <a:gd name="adj1" fmla="val -47153"/>
              <a:gd name="adj2" fmla="val -120264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宏体，是宏的内容文本 </a:t>
            </a:r>
            <a:endParaRPr kumimoji="1" lang="zh-CN" altLang="en-US" sz="20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363663" y="2574925"/>
            <a:ext cx="1192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>
                <a:solidFill>
                  <a:srgbClr val="00CC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>
                <a:solidFill>
                  <a:srgbClr val="00CC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功能</a:t>
            </a:r>
            <a:r>
              <a:rPr kumimoji="1" lang="zh-CN" altLang="en-US" sz="2400">
                <a:solidFill>
                  <a:srgbClr val="00CC66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solidFill>
                <a:srgbClr val="00CC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638300" y="3008313"/>
            <a:ext cx="570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用指定标识符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宏名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代替字符序列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宏体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035175" y="3587750"/>
            <a:ext cx="5313363" cy="14097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38100" cap="sq">
            <a:solidFill>
              <a:srgbClr val="FF00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如 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#define    YES       1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#define     NO        0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#define     PI          3.1415926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#define     OUT     printf(“Hello,World”);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353" name="Text Box 17" descr="信纸"/>
          <p:cNvSpPr txBox="1">
            <a:spLocks noChangeArrowheads="1"/>
          </p:cNvSpPr>
          <p:nvPr/>
        </p:nvSpPr>
        <p:spPr bwMode="auto">
          <a:xfrm>
            <a:off x="560388" y="3519488"/>
            <a:ext cx="3455987" cy="3178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#define  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SIZE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9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#define  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INT_STR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"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%d</a:t>
            </a:r>
            <a:r>
              <a: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"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main ( )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 a[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SIZE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], i;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for (i = 0; i &lt; 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SIZE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 i++)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scanf (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INT_STR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&amp;a[i]);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for (i = 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SIZE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- 1; i &gt;= 0; i--)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printf (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INT_STR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a[i]);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4354" name="Group 18"/>
          <p:cNvGrpSpPr/>
          <p:nvPr/>
        </p:nvGrpSpPr>
        <p:grpSpPr bwMode="auto">
          <a:xfrm>
            <a:off x="633413" y="3587750"/>
            <a:ext cx="3308350" cy="1395413"/>
            <a:chOff x="930" y="2260"/>
            <a:chExt cx="2084" cy="879"/>
          </a:xfrm>
        </p:grpSpPr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930" y="2260"/>
              <a:ext cx="1859" cy="4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4356" name="AutoShape 20"/>
            <p:cNvSpPr/>
            <p:nvPr/>
          </p:nvSpPr>
          <p:spPr bwMode="auto">
            <a:xfrm>
              <a:off x="2336" y="2840"/>
              <a:ext cx="678" cy="299"/>
            </a:xfrm>
            <a:prstGeom prst="borderCallout1">
              <a:avLst>
                <a:gd name="adj1" fmla="val 24079"/>
                <a:gd name="adj2" fmla="val -7079"/>
                <a:gd name="adj3" fmla="val -72574"/>
                <a:gd name="adj4" fmla="val -5191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宏定义</a:t>
              </a:r>
              <a:endParaRPr kumimoji="1"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4357" name="Text Box 21" descr="信纸"/>
          <p:cNvSpPr txBox="1">
            <a:spLocks noChangeArrowheads="1"/>
          </p:cNvSpPr>
          <p:nvPr/>
        </p:nvSpPr>
        <p:spPr bwMode="auto">
          <a:xfrm>
            <a:off x="5502275" y="3843338"/>
            <a:ext cx="3455988" cy="25685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main ( )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 a[</a:t>
            </a:r>
            <a:r>
              <a:rPr kumimoji="1" lang="en-US" altLang="zh-CN" sz="20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], i;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for (i = 0; i &lt; </a:t>
            </a:r>
            <a:r>
              <a:rPr kumimoji="1" lang="en-US" altLang="zh-CN" sz="20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 i++)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scanf (</a:t>
            </a:r>
            <a:r>
              <a:rPr kumimoji="1" lang="en-US" altLang="zh-CN" sz="20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"%d"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&amp;a[i]);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for (i = </a:t>
            </a:r>
            <a:r>
              <a:rPr kumimoji="1" lang="en-US" altLang="zh-CN" sz="20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- 1; i &gt;= 0; i--)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printf (</a:t>
            </a:r>
            <a:r>
              <a:rPr kumimoji="1" lang="en-US" altLang="zh-CN" sz="20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"%d"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a[i]); 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4358" name="Group 22"/>
          <p:cNvGrpSpPr/>
          <p:nvPr/>
        </p:nvGrpSpPr>
        <p:grpSpPr bwMode="auto">
          <a:xfrm>
            <a:off x="4140200" y="5157788"/>
            <a:ext cx="1295400" cy="890587"/>
            <a:chOff x="2608" y="3249"/>
            <a:chExt cx="816" cy="561"/>
          </a:xfrm>
        </p:grpSpPr>
        <p:sp>
          <p:nvSpPr>
            <p:cNvPr id="6162" name="AutoShape 23"/>
            <p:cNvSpPr>
              <a:spLocks noChangeArrowheads="1"/>
            </p:cNvSpPr>
            <p:nvPr/>
          </p:nvSpPr>
          <p:spPr bwMode="auto">
            <a:xfrm>
              <a:off x="2608" y="3249"/>
              <a:ext cx="81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2717" y="3368"/>
              <a:ext cx="6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预编译处理后</a:t>
              </a:r>
              <a:endPara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187450" y="2133600"/>
            <a:ext cx="7451725" cy="12255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4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宏替换时仅仅是将源程序中与宏名相同的标识符替换成宏的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内容文本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，并不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对宏的内容文本做任何处理。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3" grpId="0"/>
      <p:bldP spid="14344" grpId="0"/>
      <p:bldP spid="14345" grpId="0" animBg="1"/>
      <p:bldP spid="14346" grpId="0" animBg="1"/>
      <p:bldP spid="14347" grpId="0" animBg="1"/>
      <p:bldP spid="14348" grpId="0" animBg="1"/>
      <p:bldP spid="14350" grpId="0"/>
      <p:bldP spid="14351" grpId="0"/>
      <p:bldP spid="14352" grpId="0" animBg="1" autoUpdateAnimBg="0"/>
      <p:bldP spid="14353" grpId="0" animBg="1"/>
      <p:bldP spid="14357" grpId="0" animBg="1"/>
      <p:bldP spid="143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98500" y="212725"/>
            <a:ext cx="2848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、带参数的宏定义</a:t>
            </a:r>
            <a:endParaRPr kumimoji="1" lang="zh-CN" altLang="en-US" sz="24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204913" y="715963"/>
            <a:ext cx="179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一般形式</a:t>
            </a:r>
            <a:r>
              <a:rPr kumimoji="1" lang="zh-CN" altLang="en-US" sz="2400">
                <a:solidFill>
                  <a:srgbClr val="00CC66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solidFill>
                <a:srgbClr val="00CC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606550" y="1204913"/>
            <a:ext cx="6565900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#define  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标识符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参数列表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  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单词串</a:t>
            </a:r>
            <a:endParaRPr kumimoji="1"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6659563" y="2133600"/>
            <a:ext cx="1657350" cy="720725"/>
          </a:xfrm>
          <a:prstGeom prst="wedgeRoundRectCallout">
            <a:avLst>
              <a:gd name="adj1" fmla="val -46167"/>
              <a:gd name="adj2" fmla="val -120264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通常会引用宏的参数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979613" y="2027238"/>
            <a:ext cx="5040312" cy="15906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38100" cap="sq">
            <a:solidFill>
              <a:srgbClr val="FF00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#define    S(a, b)    a*b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………..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area = S(3, 2);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宏展开：           </a:t>
            </a:r>
            <a:r>
              <a:rPr kumimoji="1"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area=3*2;</a:t>
            </a:r>
            <a:endParaRPr kumimoji="1" lang="en-US" altLang="zh-CN" sz="24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125913" y="2420938"/>
            <a:ext cx="287337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456113" y="2436813"/>
            <a:ext cx="287337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Freeform 12"/>
          <p:cNvSpPr/>
          <p:nvPr/>
        </p:nvSpPr>
        <p:spPr bwMode="auto">
          <a:xfrm rot="-571441">
            <a:off x="4427538" y="1835150"/>
            <a:ext cx="936625" cy="417513"/>
          </a:xfrm>
          <a:custGeom>
            <a:avLst/>
            <a:gdLst>
              <a:gd name="T0" fmla="*/ 0 w 432"/>
              <a:gd name="T1" fmla="*/ 2147483646 h 104"/>
              <a:gd name="T2" fmla="*/ 2147483646 w 432"/>
              <a:gd name="T3" fmla="*/ 2147483646 h 104"/>
              <a:gd name="T4" fmla="*/ 2147483646 w 432"/>
              <a:gd name="T5" fmla="*/ 2147483646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56"/>
                </a:moveTo>
                <a:cubicBezTo>
                  <a:pt x="60" y="28"/>
                  <a:pt x="120" y="0"/>
                  <a:pt x="192" y="8"/>
                </a:cubicBezTo>
                <a:cubicBezTo>
                  <a:pt x="264" y="16"/>
                  <a:pt x="348" y="60"/>
                  <a:pt x="432" y="104"/>
                </a:cubicBezTo>
              </a:path>
            </a:pathLst>
          </a:custGeom>
          <a:noFill/>
          <a:ln w="28575" cap="sq" cmpd="sng">
            <a:solidFill>
              <a:srgbClr val="0000FF"/>
            </a:solidFill>
            <a:prstDash val="solid"/>
            <a:round/>
            <a:headEnd type="none" w="sm" len="sm"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Freeform 13"/>
          <p:cNvSpPr/>
          <p:nvPr/>
        </p:nvSpPr>
        <p:spPr bwMode="auto">
          <a:xfrm rot="-571441">
            <a:off x="4714875" y="1822450"/>
            <a:ext cx="936625" cy="417513"/>
          </a:xfrm>
          <a:custGeom>
            <a:avLst/>
            <a:gdLst>
              <a:gd name="T0" fmla="*/ 0 w 432"/>
              <a:gd name="T1" fmla="*/ 2147483646 h 104"/>
              <a:gd name="T2" fmla="*/ 2147483646 w 432"/>
              <a:gd name="T3" fmla="*/ 2147483646 h 104"/>
              <a:gd name="T4" fmla="*/ 2147483646 w 432"/>
              <a:gd name="T5" fmla="*/ 2147483646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04">
                <a:moveTo>
                  <a:pt x="0" y="56"/>
                </a:moveTo>
                <a:cubicBezTo>
                  <a:pt x="60" y="28"/>
                  <a:pt x="120" y="0"/>
                  <a:pt x="192" y="8"/>
                </a:cubicBezTo>
                <a:cubicBezTo>
                  <a:pt x="264" y="16"/>
                  <a:pt x="348" y="60"/>
                  <a:pt x="432" y="104"/>
                </a:cubicBezTo>
              </a:path>
            </a:pathLst>
          </a:custGeom>
          <a:noFill/>
          <a:ln w="28575" cap="sq" cmpd="sng">
            <a:solidFill>
              <a:srgbClr val="0000FF"/>
            </a:solidFill>
            <a:prstDash val="solid"/>
            <a:round/>
            <a:headEnd type="none" w="sm" len="sm"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032375" y="2406650"/>
            <a:ext cx="288925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5362575" y="2422525"/>
            <a:ext cx="288925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285875" y="3732213"/>
            <a:ext cx="710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Clr>
                <a:srgbClr val="3399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宏展开</a:t>
            </a:r>
            <a:r>
              <a:rPr lang="zh-CN" altLang="en-US" sz="2400" dirty="0">
                <a:solidFill>
                  <a:srgbClr val="00CC66"/>
                </a:solidFill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ea typeface="微软雅黑" panose="020B0503020204020204" pitchFamily="34" charset="-122"/>
              </a:rPr>
              <a:t>形参用实参换，其它字符保留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pPr eaLnBrk="1" hangingPunct="1">
              <a:buClr>
                <a:srgbClr val="3399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宏体及各形参外一般应加括号</a:t>
            </a:r>
            <a:r>
              <a:rPr lang="zh-CN" altLang="en-US" sz="2400" dirty="0">
                <a:solidFill>
                  <a:srgbClr val="FF0066"/>
                </a:solidFill>
                <a:ea typeface="微软雅黑" panose="020B0503020204020204" pitchFamily="34" charset="-122"/>
              </a:rPr>
              <a:t>（）</a:t>
            </a:r>
            <a:endParaRPr lang="zh-CN" altLang="en-US" sz="2400" dirty="0">
              <a:solidFill>
                <a:srgbClr val="FF0066"/>
              </a:solidFill>
              <a:ea typeface="微软雅黑" panose="020B0503020204020204" pitchFamily="34" charset="-122"/>
            </a:endParaRP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4164857" y="299764"/>
            <a:ext cx="2058887" cy="565697"/>
          </a:xfrm>
          <a:prstGeom prst="wedgeEllipseCallout">
            <a:avLst>
              <a:gd name="adj1" fmla="val -30250"/>
              <a:gd name="adj2" fmla="val 151694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不能加空格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498" name="Text Box 18" descr="信纸"/>
          <p:cNvSpPr txBox="1">
            <a:spLocks noChangeArrowheads="1"/>
          </p:cNvSpPr>
          <p:nvPr/>
        </p:nvSpPr>
        <p:spPr bwMode="auto">
          <a:xfrm>
            <a:off x="1476375" y="4652963"/>
            <a:ext cx="7278688" cy="8604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cap="sq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#define   S  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Wingdings 3" panose="05040102010807070707" pitchFamily="18" charset="2"/>
              </a:rPr>
              <a:t>(r)    PI*r*r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sym typeface="Wingdings 3" panose="05040102010807070707" pitchFamily="18" charset="2"/>
            </a:endParaRPr>
          </a:p>
          <a:p>
            <a:pPr eaLnBrk="1" hangingPunct="1"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Wingdings 3" panose="05040102010807070707" pitchFamily="18" charset="2"/>
              </a:rPr>
              <a:t>相当于定义了不带参宏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Wingdings 3" panose="05040102010807070707" pitchFamily="18" charset="2"/>
              </a:rPr>
              <a:t>S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Wingdings 3" panose="05040102010807070707" pitchFamily="18" charset="2"/>
              </a:rPr>
              <a:t>，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Wingdings 3" panose="05040102010807070707" pitchFamily="18" charset="2"/>
              </a:rPr>
              <a:t>代表字符串</a:t>
            </a:r>
            <a:r>
              <a:rPr kumimoji="1" lang="zh-CN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Wingdings 3" panose="05040102010807070707" pitchFamily="18" charset="2"/>
              </a:rPr>
              <a:t>“(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Wingdings 3" panose="05040102010807070707" pitchFamily="18" charset="2"/>
              </a:rPr>
              <a:t>r)     PI*r*r”</a:t>
            </a:r>
            <a:r>
              <a:rPr kumimoji="1" lang="en-US" altLang="zh-CN" sz="2400">
                <a:ea typeface="隶书" panose="02010509060101010101" pitchFamily="49" charset="-122"/>
                <a:sym typeface="Wingdings 3" panose="05040102010807070707" pitchFamily="18" charset="2"/>
              </a:rPr>
              <a:t> </a:t>
            </a:r>
            <a:endParaRPr kumimoji="1" lang="en-US" altLang="zh-CN" sz="2400">
              <a:ea typeface="隶书" panose="02010509060101010101" pitchFamily="49" charset="-122"/>
              <a:sym typeface="Wingdings 3" panose="05040102010807070707" pitchFamily="18" charset="2"/>
            </a:endParaRPr>
          </a:p>
        </p:txBody>
      </p:sp>
      <p:sp>
        <p:nvSpPr>
          <p:cNvPr id="20499" name="Text Box 19" descr="信纸"/>
          <p:cNvSpPr txBox="1">
            <a:spLocks noChangeArrowheads="1"/>
          </p:cNvSpPr>
          <p:nvPr/>
        </p:nvSpPr>
        <p:spPr bwMode="auto">
          <a:xfrm>
            <a:off x="1908175" y="4724400"/>
            <a:ext cx="5062538" cy="1958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cap="sq">
            <a:solidFill>
              <a:srgbClr val="0099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 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#define   POWER(x)      x*x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x=4;   y=6;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z=POWER(x+y);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宏展开：     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z=x+y*x+y;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zh-CN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一般写成：  #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define    POWER(x)    </a:t>
            </a:r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kumimoji="1"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zh-CN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宏展开：  </a:t>
            </a: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z=((x+y)*(x+y));</a:t>
            </a:r>
            <a:endParaRPr kumimoji="1"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2195513" y="2133600"/>
            <a:ext cx="5832475" cy="1152525"/>
          </a:xfrm>
          <a:prstGeom prst="wedgeRoundRectCallout">
            <a:avLst>
              <a:gd name="adj1" fmla="val -1634"/>
              <a:gd name="adj2" fmla="val -94213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参数表由一个或多个参数构成，参数只有参数名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或字符常量</a:t>
            </a:r>
            <a:r>
              <a:rPr kumimoji="1" lang="zh-CN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，没有数据类型符，参数之间用逗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号隔开，参数名必须是合法的标识符 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0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 bldLvl="4" autoUpdateAnimBg="0" build="p"/>
      <p:bldP spid="20497" grpId="0" animBg="1"/>
      <p:bldP spid="20498" grpId="0" animBg="1" autoUpdateAnimBg="0"/>
      <p:bldP spid="20499" grpId="0" animBg="1" autoUpdateAnimBg="0"/>
      <p:bldP spid="205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 descr="信纸"/>
          <p:cNvSpPr txBox="1">
            <a:spLocks noChangeArrowheads="1"/>
          </p:cNvSpPr>
          <p:nvPr/>
        </p:nvSpPr>
        <p:spPr bwMode="auto">
          <a:xfrm>
            <a:off x="754063" y="866775"/>
            <a:ext cx="4792662" cy="452596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#define  MAX(x, y)   (x)&gt;(y)?(x):(y)</a:t>
            </a:r>
            <a:endParaRPr kumimoji="1"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…….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void main ( )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  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a, b, c, d, t;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…….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t = MAX(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a+b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c+d</a:t>
            </a: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……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531" name="Text Box 3" descr="信纸"/>
          <p:cNvSpPr txBox="1">
            <a:spLocks noChangeArrowheads="1"/>
          </p:cNvSpPr>
          <p:nvPr/>
        </p:nvSpPr>
        <p:spPr bwMode="auto">
          <a:xfrm>
            <a:off x="6011863" y="862013"/>
            <a:ext cx="3016250" cy="45116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  max(int x,int y)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return(x &gt; y ? x : y);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void main ( )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int a, b, c, d, t;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…….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t = max(a+b, c+d);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………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5613" y="188913"/>
            <a:ext cx="538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用宏定义和函数实现同样的功能</a:t>
            </a:r>
            <a:endParaRPr kumimoji="1" lang="zh-CN" altLang="en-US" sz="24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4800600"/>
            <a:ext cx="5172075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宏展开：</a:t>
            </a: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t = (</a:t>
            </a:r>
            <a:r>
              <a:rPr kumimoji="1"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a+b</a:t>
            </a: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)&gt;(</a:t>
            </a:r>
            <a:r>
              <a:rPr kumimoji="1"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c+d</a:t>
            </a: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)?(</a:t>
            </a:r>
            <a:r>
              <a:rPr kumimoji="1"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a+b</a:t>
            </a: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):(</a:t>
            </a:r>
            <a:r>
              <a:rPr kumimoji="1"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c+d</a:t>
            </a: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  <a:endParaRPr kumimoji="1"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60350"/>
            <a:ext cx="3810000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</a:rPr>
              <a:t>带参的宏与函数区别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ph sz="half" idx="2"/>
          </p:nvPr>
        </p:nvGraphicFramePr>
        <p:xfrm>
          <a:off x="1187450" y="1125538"/>
          <a:ext cx="7056438" cy="3182938"/>
        </p:xfrm>
        <a:graphic>
          <a:graphicData uri="http://schemas.openxmlformats.org/drawingml/2006/table">
            <a:tbl>
              <a:tblPr/>
              <a:tblGrid>
                <a:gridCol w="1249363"/>
                <a:gridCol w="2590800"/>
                <a:gridCol w="3216275"/>
              </a:tblGrid>
              <a:tr h="457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带参宏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5048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处理时间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编译时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程序运行时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参数类型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无类型问题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定义实参、形参类型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处理过程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不分配内存，简单的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文本字符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置换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分配内存，先求实参值，再代入形参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程序长度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变长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运行速度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不占运行时间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调用和返回占时间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  <p:sndAc>
      <p:stSnd>
        <p:snd r:embed="rId1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5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26</a:t>
            </a:r>
            <a:r>
              <a:rPr lang="zh-CN" altLang="en-US"/>
              <a:t>讲 文件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388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1405" indent="-45720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717675" indent="-45720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54580" indent="-45720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990850" indent="-45720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学习内容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752600" y="2667000"/>
            <a:ext cx="6084888" cy="1495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一、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文件概述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二、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文件类型指针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三、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文件的打开与关闭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四、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文件的读写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开胃小菜 </a:t>
            </a: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——</a:t>
            </a:r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习题选讲</a:t>
            </a:r>
            <a:endParaRPr lang="zh-CN" altLang="en-US" sz="5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羊皮纸"/>
          <p:cNvSpPr>
            <a:spLocks noChangeArrowheads="1"/>
          </p:cNvSpPr>
          <p:nvPr/>
        </p:nvSpPr>
        <p:spPr bwMode="auto">
          <a:xfrm>
            <a:off x="-17463" y="1828800"/>
            <a:ext cx="9144001" cy="2197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一、文件概述</a:t>
            </a:r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/>
        </p:nvSpPr>
        <p:spPr bwMode="auto">
          <a:xfrm>
            <a:off x="152400" y="227013"/>
            <a:ext cx="2870200" cy="531812"/>
          </a:xfrm>
          <a:prstGeom prst="rect">
            <a:avLst/>
          </a:prstGeom>
          <a:solidFill>
            <a:srgbClr val="00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什么是文件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-304800" y="914400"/>
            <a:ext cx="86756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文件是指存放在外部存储介质上的相关数据的有序集合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文件名一般结构为：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文件名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[.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扩展名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 </a:t>
            </a:r>
            <a:b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文件命名规则，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遵循操作系统的约定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04800" y="2281388"/>
            <a:ext cx="8604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ctr" hangingPunct="1"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设备文件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endParaRPr kumimoji="1"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fontAlgn="ctr" hangingPunct="1"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语言中，“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”的概念被进一步扩大，把每台与主机相连的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输入输出设备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都看作是一个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。即把实际的物理设备抽象为逻辑文件，它们被称为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设备文件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33363" y="4114800"/>
            <a:ext cx="8675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ctr" hangingPunct="1"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流式文件</a:t>
            </a:r>
            <a:endParaRPr kumimoji="1"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fontAlgn="ctr" hangingPunct="1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文件是一个</a:t>
            </a:r>
            <a:r>
              <a:rPr kumimoji="1"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有序的数据序列（称为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流式文件</a:t>
            </a:r>
            <a:r>
              <a:rPr kumimoji="1"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语言把文件作为</a:t>
            </a:r>
            <a:r>
              <a:rPr kumimoji="1"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一个字符（字节）序列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处理，对文件的存取是以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字符（字节）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为单位进行的。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1000" y="914400"/>
            <a:ext cx="81153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66"/>
              </a:buClr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</a:rPr>
              <a:t>按文件存储数据的形式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FF0066"/>
              </a:buClr>
              <a:buNone/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10000"/>
              </a:lnSpc>
              <a:buClr>
                <a:srgbClr val="CC0099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　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ASCII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文件（或称文本文件）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</a:rPr>
              <a:t>　	</a:t>
            </a:r>
            <a:r>
              <a:rPr lang="en-US" altLang="zh-CN" sz="2400" dirty="0"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微软雅黑" panose="020B0503020204020204" pitchFamily="34" charset="-122"/>
              </a:rPr>
              <a:t>码文件中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每个字节</a:t>
            </a:r>
            <a:r>
              <a:rPr lang="zh-CN" altLang="en-US" sz="2400" dirty="0">
                <a:latin typeface="微软雅黑" panose="020B0503020204020204" pitchFamily="34" charset="-122"/>
              </a:rPr>
              <a:t>存放一个</a:t>
            </a:r>
            <a:r>
              <a:rPr lang="en-US" altLang="zh-CN" sz="2400" dirty="0"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微软雅黑" panose="020B0503020204020204" pitchFamily="34" charset="-122"/>
              </a:rPr>
              <a:t>代码，代表一个字符，此种存储形式便于输出显示，在</a:t>
            </a:r>
            <a:r>
              <a:rPr lang="en-US" altLang="zh-CN" sz="2400" dirty="0">
                <a:latin typeface="微软雅黑" panose="020B0503020204020204" pitchFamily="34" charset="-122"/>
              </a:rPr>
              <a:t>DOS</a:t>
            </a:r>
            <a:r>
              <a:rPr lang="zh-CN" altLang="en-US" sz="2400" dirty="0">
                <a:latin typeface="微软雅黑" panose="020B0503020204020204" pitchFamily="34" charset="-122"/>
              </a:rPr>
              <a:t>操作系统下可以直接阅读。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10000"/>
              </a:lnSpc>
              <a:buClr>
                <a:srgbClr val="CC0099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　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二进制文件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</a:rPr>
              <a:t>二进制文件</a:t>
            </a:r>
            <a:r>
              <a:rPr lang="zh-CN" altLang="en-US" sz="2400" dirty="0">
                <a:latin typeface="微软雅黑" panose="020B0503020204020204" pitchFamily="34" charset="-122"/>
              </a:rPr>
              <a:t>中的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en-US" sz="2400" dirty="0">
                <a:latin typeface="微软雅黑" panose="020B0503020204020204" pitchFamily="34" charset="-122"/>
              </a:rPr>
              <a:t>是按照在内存中的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二进制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</a:rPr>
              <a:t>存储格式</a:t>
            </a:r>
            <a:r>
              <a:rPr lang="zh-CN" altLang="en-US" sz="2400" dirty="0">
                <a:latin typeface="微软雅黑" panose="020B0503020204020204" pitchFamily="34" charset="-122"/>
              </a:rPr>
              <a:t>存放的，此种存储形式节省存储单元。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</a:rPr>
              <a:t>二进制文件</a:t>
            </a:r>
            <a:r>
              <a:rPr lang="zh-CN" altLang="en-US" sz="2400" dirty="0"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</a:rPr>
              <a:t>DOS</a:t>
            </a:r>
            <a:r>
              <a:rPr lang="zh-CN" altLang="en-US" sz="2400" dirty="0">
                <a:latin typeface="微软雅黑" panose="020B0503020204020204" pitchFamily="34" charset="-122"/>
              </a:rPr>
              <a:t>操作系统下不能直接阅读。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319" name="Rectangle 7"/>
          <p:cNvSpPr>
            <a:spLocks noGrp="1" noChangeArrowheads="1"/>
          </p:cNvSpPr>
          <p:nvPr/>
        </p:nvSpPr>
        <p:spPr bwMode="auto">
          <a:xfrm>
            <a:off x="457200" y="228600"/>
            <a:ext cx="2870200" cy="531813"/>
          </a:xfrm>
          <a:prstGeom prst="rect">
            <a:avLst/>
          </a:prstGeom>
          <a:solidFill>
            <a:srgbClr val="00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文件的种类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01688" y="1166813"/>
            <a:ext cx="7785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例如将整数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</a:rPr>
              <a:t>1949</a:t>
            </a:r>
            <a:r>
              <a:rPr lang="zh-CN" altLang="en-US" sz="2800">
                <a:latin typeface="微软雅黑" panose="020B0503020204020204" pitchFamily="34" charset="-122"/>
              </a:rPr>
              <a:t>分别存储在这两种数据文件中。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066800" y="2171700"/>
            <a:ext cx="60896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Monotype Sorts" charset="2"/>
              </a:rPr>
              <a:t>ASCII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Monotype Sorts" charset="2"/>
              </a:rPr>
              <a:t>文件（文本文件）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Monotype Sorts" charset="2"/>
              </a:rPr>
              <a:t>：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Monotype Sorts" charset="2"/>
              </a:rPr>
              <a:t>ASCII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Monotype Sorts" charset="2"/>
              </a:rPr>
              <a:t>码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sym typeface="Monotype Sorts" charset="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193800" y="40894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Monotype Sorts" charset="2"/>
              </a:rPr>
              <a:t>二进制文件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Monotype Sorts" charset="2"/>
              </a:rPr>
              <a:t>：补码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sym typeface="Monotype Sorts" charset="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572250" y="28067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Monotype Sorts" charset="2"/>
              </a:rPr>
              <a:t>占用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Monotype Sorts" charset="2"/>
              </a:rPr>
              <a:t>4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Monotype Sorts" charset="2"/>
              </a:rPr>
              <a:t>个字节</a:t>
            </a:r>
            <a:endParaRPr kumimoji="1" lang="zh-CN" altLang="en-US" sz="2800" b="1">
              <a:solidFill>
                <a:schemeClr val="accent2"/>
              </a:solidFill>
              <a:latin typeface="Times New Roman" panose="02020603050405020304" pitchFamily="18" charset="0"/>
              <a:sym typeface="Monotype Sorts" charset="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060950" y="4629150"/>
            <a:ext cx="232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Monotype Sorts" charset="2"/>
              </a:rPr>
              <a:t>占用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Monotype Sorts" charset="2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Monotype Sorts" charset="2"/>
              </a:rPr>
              <a:t>个字节</a:t>
            </a:r>
            <a:endParaRPr kumimoji="1" lang="zh-CN" altLang="en-US" sz="2800" b="1">
              <a:solidFill>
                <a:schemeClr val="accent2"/>
              </a:solidFill>
              <a:latin typeface="Times New Roman" panose="02020603050405020304" pitchFamily="18" charset="0"/>
              <a:sym typeface="Monotype Sorts" charset="2"/>
            </a:endParaRPr>
          </a:p>
        </p:txBody>
      </p:sp>
      <p:sp>
        <p:nvSpPr>
          <p:cNvPr id="15371" name="Rectangle 11"/>
          <p:cNvSpPr>
            <a:spLocks noGrp="1" noChangeArrowheads="1"/>
          </p:cNvSpPr>
          <p:nvPr/>
        </p:nvSpPr>
        <p:spPr bwMode="auto">
          <a:xfrm>
            <a:off x="565150" y="354013"/>
            <a:ext cx="2870200" cy="531812"/>
          </a:xfrm>
          <a:prstGeom prst="rect">
            <a:avLst/>
          </a:prstGeom>
          <a:solidFill>
            <a:srgbClr val="00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文件的种类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</a:endParaRPr>
          </a:p>
        </p:txBody>
      </p:sp>
      <p:graphicFrame>
        <p:nvGraphicFramePr>
          <p:cNvPr id="15372" name="Group 12"/>
          <p:cNvGraphicFramePr>
            <a:graphicFrameLocks noGrp="1"/>
          </p:cNvGraphicFramePr>
          <p:nvPr/>
        </p:nvGraphicFramePr>
        <p:xfrm>
          <a:off x="1193800" y="2832100"/>
          <a:ext cx="5359400" cy="828675"/>
        </p:xfrm>
        <a:graphic>
          <a:graphicData uri="http://schemas.openxmlformats.org/drawingml/2006/table">
            <a:tbl>
              <a:tblPr/>
              <a:tblGrid>
                <a:gridCol w="1384300"/>
                <a:gridCol w="1320800"/>
                <a:gridCol w="1333500"/>
                <a:gridCol w="1320800"/>
              </a:tblGrid>
              <a:tr h="432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00110001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00111001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00110100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00111001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'1'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55" marB="4575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'9'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55" marB="4575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'4'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55" marB="4575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'9'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T="45755" marB="4575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94" name="Group 34"/>
          <p:cNvGraphicFramePr>
            <a:graphicFrameLocks noGrp="1"/>
          </p:cNvGraphicFramePr>
          <p:nvPr/>
        </p:nvGraphicFramePr>
        <p:xfrm>
          <a:off x="2146300" y="4686300"/>
          <a:ext cx="2717800" cy="431800"/>
        </p:xfrm>
        <a:graphic>
          <a:graphicData uri="http://schemas.openxmlformats.org/drawingml/2006/table">
            <a:tbl>
              <a:tblPr/>
              <a:tblGrid>
                <a:gridCol w="1358900"/>
                <a:gridCol w="13589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00000111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10011101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/>
        </p:nvSpPr>
        <p:spPr bwMode="auto">
          <a:xfrm>
            <a:off x="152400" y="439738"/>
            <a:ext cx="2870200" cy="531812"/>
          </a:xfrm>
          <a:prstGeom prst="rect">
            <a:avLst/>
          </a:prstGeom>
          <a:solidFill>
            <a:srgbClr val="00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文件的种类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657225" y="1435100"/>
            <a:ext cx="73771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程序文件又可分为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源文件、目标文件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可执行文件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74700" y="2287588"/>
            <a:ext cx="7391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ctr" hangingPunct="1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en-US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kumimoji="1" lang="en-US" alt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kumimoji="1" lang="en-US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	            C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语言的源程序	           文本文件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fontAlgn="ctr" hangingPunct="1">
              <a:defRPr/>
            </a:pPr>
            <a:r>
              <a:rPr kumimoji="1" lang="en-US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kumimoji="1" lang="en-US" altLang="zh-CN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OBJ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	            </a:t>
            </a:r>
            <a:r>
              <a:rPr kumimoji="1" lang="zh-CN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目标文件		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</a:t>
            </a:r>
            <a:r>
              <a:rPr kumimoji="1" lang="zh-CN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二进制文件</a:t>
            </a:r>
            <a:endParaRPr kumimoji="1" lang="zh-CN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fontAlgn="ctr" hangingPunct="1"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kumimoji="1" lang="en-US" altLang="zh-CN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	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可执行文件		            二进制文件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4800" y="1066800"/>
            <a:ext cx="81153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CC0099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　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</a:rPr>
              <a:t>缓冲文件系统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	</a:t>
            </a:r>
            <a:r>
              <a:rPr lang="zh-CN" altLang="en-US" sz="2400">
                <a:latin typeface="微软雅黑" panose="020B0503020204020204" pitchFamily="34" charset="-122"/>
              </a:rPr>
              <a:t>　	</a:t>
            </a:r>
            <a:r>
              <a:rPr lang="zh-CN" altLang="en-US" sz="2800">
                <a:latin typeface="微软雅黑" panose="020B0503020204020204" pitchFamily="34" charset="-122"/>
              </a:rPr>
              <a:t>系统处理方法是在内存中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</a:rPr>
              <a:t>为每个正在使用的缓冲文件开辟一个缓冲区</a:t>
            </a:r>
            <a:r>
              <a:rPr lang="zh-CN" altLang="en-US" sz="2800">
                <a:latin typeface="微软雅黑" panose="020B0503020204020204" pitchFamily="34" charset="-122"/>
              </a:rPr>
              <a:t>，对文件读写数据都通过缓冲区进行。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19464" name="Rectangle 8"/>
          <p:cNvSpPr>
            <a:spLocks noGrp="1" noChangeArrowheads="1"/>
          </p:cNvSpPr>
          <p:nvPr/>
        </p:nvSpPr>
        <p:spPr bwMode="auto">
          <a:xfrm>
            <a:off x="304800" y="304800"/>
            <a:ext cx="3060700" cy="531813"/>
          </a:xfrm>
          <a:prstGeom prst="rect">
            <a:avLst/>
          </a:prstGeom>
          <a:solidFill>
            <a:srgbClr val="00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文件的处理方式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</a:endParaRPr>
          </a:p>
        </p:txBody>
      </p:sp>
      <p:pic>
        <p:nvPicPr>
          <p:cNvPr id="1536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3200400"/>
            <a:ext cx="58039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831975" y="5448300"/>
            <a:ext cx="560863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清理键盘缓冲区函数 </a:t>
            </a:r>
            <a:r>
              <a:rPr lang="en-US" altLang="zh-CN" sz="2800" b="1"/>
              <a:t>fflush(stdin)</a:t>
            </a:r>
            <a:endParaRPr lang="zh-CN" altLang="en-US" sz="2800" b="1"/>
          </a:p>
        </p:txBody>
      </p:sp>
    </p:spTree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4207" y="122464"/>
            <a:ext cx="3996607" cy="397031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en-US" altLang="zh-CN" dirty="0"/>
          </a:p>
          <a:p>
            <a:r>
              <a:rPr lang="en-US" altLang="zh-CN" dirty="0"/>
              <a:t>	char s1[10];</a:t>
            </a:r>
            <a:endParaRPr lang="en-US" altLang="zh-CN" dirty="0"/>
          </a:p>
          <a:p>
            <a:r>
              <a:rPr lang="en-US" altLang="zh-CN" dirty="0"/>
              <a:t>	char s2[10];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fflush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stdin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	gets(s1);</a:t>
            </a:r>
            <a:endParaRPr lang="en-US" altLang="zh-CN" dirty="0"/>
          </a:p>
          <a:p>
            <a:r>
              <a:rPr lang="en-US" altLang="zh-CN" dirty="0"/>
              <a:t>	gets(s2);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("%d,%s,%s",a,s1,s2);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22464"/>
            <a:ext cx="3996607" cy="369331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en-US" altLang="zh-CN" dirty="0"/>
          </a:p>
          <a:p>
            <a:r>
              <a:rPr lang="en-US" altLang="zh-CN" dirty="0"/>
              <a:t>	char s1[10];</a:t>
            </a:r>
            <a:endParaRPr lang="en-US" altLang="zh-CN" dirty="0"/>
          </a:p>
          <a:p>
            <a:r>
              <a:rPr lang="en-US" altLang="zh-CN" dirty="0"/>
              <a:t>	char s2[10];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gets(s1);</a:t>
            </a:r>
            <a:endParaRPr lang="en-US" altLang="zh-CN" dirty="0"/>
          </a:p>
          <a:p>
            <a:r>
              <a:rPr lang="en-US" altLang="zh-CN" dirty="0"/>
              <a:t>	gets(s2);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("%d,%s,%s",a,s1,s2);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90999"/>
            <a:ext cx="2029799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163307"/>
            <a:ext cx="1752600" cy="1350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000" y="5715000"/>
            <a:ext cx="751359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scanf</a:t>
            </a:r>
            <a:r>
              <a:rPr lang="en-US" altLang="zh-CN" b="1" dirty="0"/>
              <a:t>() </a:t>
            </a:r>
            <a:r>
              <a:rPr lang="zh-CN" altLang="en-US" b="1" dirty="0"/>
              <a:t>遇到回车结束，回车符留在键盘缓冲区，会影响下一次字符输入</a:t>
            </a:r>
            <a:endParaRPr lang="en-US" altLang="zh-CN" b="1" dirty="0"/>
          </a:p>
          <a:p>
            <a:r>
              <a:rPr lang="en-US" altLang="zh-CN" b="1" dirty="0"/>
              <a:t>gets() </a:t>
            </a:r>
            <a:r>
              <a:rPr lang="zh-CN" altLang="en-US" b="1" dirty="0"/>
              <a:t>遇到回车结束，并吞掉键盘缓冲区内的回车符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羊皮纸"/>
          <p:cNvSpPr>
            <a:spLocks noChangeArrowheads="1"/>
          </p:cNvSpPr>
          <p:nvPr/>
        </p:nvSpPr>
        <p:spPr bwMode="auto">
          <a:xfrm>
            <a:off x="-17463" y="1828800"/>
            <a:ext cx="9144001" cy="21971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800">
                <a:latin typeface="微软雅黑" panose="020B0503020204020204" pitchFamily="34" charset="-122"/>
              </a:rPr>
              <a:t>        </a:t>
            </a:r>
            <a:endParaRPr kumimoji="1" lang="en-US" altLang="zh-CN" sz="4800">
              <a:latin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800">
                <a:latin typeface="微软雅黑" panose="020B0503020204020204" pitchFamily="34" charset="-122"/>
              </a:rPr>
              <a:t>二、文件类型指针</a:t>
            </a:r>
            <a:endParaRPr kumimoji="1" lang="en-US" altLang="zh-CN" sz="4800">
              <a:latin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1" lang="en-US" altLang="zh-CN" sz="48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228600" y="84830"/>
            <a:ext cx="85979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系统给每个打开的文件都在内存中开辟一个区域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，用于存放文件的有关信息（如文件名、文件位置等）。这些信息保存在一个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结构类型变量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中，该结构类型由系统定义、取名为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FIL</a:t>
            </a:r>
            <a:r>
              <a:rPr kumimoji="1" lang="en-US" altLang="zh-CN" sz="2400" b="1" dirty="0">
                <a:solidFill>
                  <a:srgbClr val="FF9933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zh-CN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：结构类型名“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FILE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必须大写。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447800" y="1654868"/>
            <a:ext cx="6578600" cy="3352800"/>
          </a:xfrm>
          <a:prstGeom prst="rect">
            <a:avLst/>
          </a:prstGeom>
          <a:solidFill>
            <a:srgbClr val="CCFFFF"/>
          </a:solidFill>
          <a:ln w="25400">
            <a:solidFill>
              <a:srgbClr val="33CC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Turbo C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在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stdio.h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文件中对文件类型声明如下：</a:t>
            </a:r>
            <a:endParaRPr kumimoji="1" lang="zh-CN" altLang="en-US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 err="1">
                <a:solidFill>
                  <a:srgbClr val="7030A0"/>
                </a:solidFill>
                <a:latin typeface="微软雅黑" panose="020B0503020204020204" pitchFamily="34" charset="-122"/>
              </a:rPr>
              <a:t>typedef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sz="1800" b="1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struct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 {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short           level; 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缓冲区满或空的程度 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unsigned        flags; 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文件状态标志*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char         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fd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;    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文件描述符*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unsigned char   hold;  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如无缓冲区不读取字符*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short        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bsize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; 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缓冲区的大小*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unsigned char   *buffer;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数据缓冲区的位置*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unsigned char   *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curp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; 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指针当前的指向*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unsigned     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istemp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;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临时文件指示器*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short           token; 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用于有效性检查*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} </a:t>
            </a:r>
            <a:r>
              <a:rPr kumimoji="1"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FILE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;                  /* </a:t>
            </a:r>
            <a:r>
              <a:rPr kumimoji="1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定义文件类型*</a:t>
            </a:r>
            <a:r>
              <a:rPr kumimoji="1"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endParaRPr kumimoji="1" lang="en-US" altLang="zh-CN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09600" y="5105400"/>
            <a:ext cx="8077200" cy="1169988"/>
          </a:xfrm>
          <a:prstGeom prst="rect">
            <a:avLst/>
          </a:prstGeom>
          <a:solidFill>
            <a:srgbClr val="FFFF00"/>
          </a:solidFill>
          <a:ln w="9525">
            <a:solidFill>
              <a:srgbClr val="CC33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文件指针变量的定义：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FILE *fp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"/>
          <p:cNvSpPr txBox="1">
            <a:spLocks noChangeArrowheads="1"/>
          </p:cNvSpPr>
          <p:nvPr/>
        </p:nvSpPr>
        <p:spPr bwMode="auto">
          <a:xfrm>
            <a:off x="152400" y="381000"/>
            <a:ext cx="3892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/>
              <a:t>常用的标准文件指针</a:t>
            </a:r>
            <a:endParaRPr lang="zh-CN" altLang="en-US" b="1"/>
          </a:p>
        </p:txBody>
      </p:sp>
      <p:sp>
        <p:nvSpPr>
          <p:cNvPr id="20483" name="文本框 2"/>
          <p:cNvSpPr txBox="1">
            <a:spLocks noChangeArrowheads="1"/>
          </p:cNvSpPr>
          <p:nvPr/>
        </p:nvSpPr>
        <p:spPr bwMode="auto">
          <a:xfrm>
            <a:off x="160338" y="1752600"/>
            <a:ext cx="89217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stdin: </a:t>
            </a:r>
            <a:r>
              <a:rPr lang="zh-CN" altLang="en-US" sz="2400" dirty="0"/>
              <a:t>系统的标准输入文件指针（</a:t>
            </a:r>
            <a:r>
              <a:rPr lang="zh-CN" altLang="en-US" sz="2400" dirty="0">
                <a:solidFill>
                  <a:srgbClr val="C00000"/>
                </a:solidFill>
              </a:rPr>
              <a:t>默认从键盘输入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stdout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zh-CN" altLang="en-US" sz="2400" dirty="0"/>
              <a:t>系统的标准输出文件指针（</a:t>
            </a:r>
            <a:r>
              <a:rPr lang="zh-CN" altLang="en-US" sz="2400" dirty="0">
                <a:solidFill>
                  <a:srgbClr val="C00000"/>
                </a:solidFill>
              </a:rPr>
              <a:t>默认从显示器输出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stderr : </a:t>
            </a:r>
            <a:r>
              <a:rPr lang="zh-CN" altLang="en-US" sz="2400" dirty="0"/>
              <a:t>系统的标准错误信息输出文件指针（</a:t>
            </a:r>
            <a:r>
              <a:rPr lang="zh-CN" altLang="en-US" sz="2400" dirty="0">
                <a:solidFill>
                  <a:srgbClr val="C00000"/>
                </a:solidFill>
              </a:rPr>
              <a:t>默认从显示器输出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816894" y="4648200"/>
            <a:ext cx="560863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清理键盘缓冲区函数 </a:t>
            </a:r>
            <a:r>
              <a:rPr lang="en-US" altLang="zh-CN" sz="2800" b="1" dirty="0" err="1"/>
              <a:t>fflush</a:t>
            </a:r>
            <a:r>
              <a:rPr lang="en-US" altLang="zh-CN" sz="2800" b="1" dirty="0"/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stdin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120669"/>
            <a:ext cx="8763000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zh-CN" altLang="en-US" dirty="0"/>
              <a:t>字符串排序，就象单词的字典排序。</a:t>
            </a:r>
            <a:r>
              <a:rPr lang="en-US" altLang="zh-CN" dirty="0"/>
              <a:t>'a'&lt;'b'</a:t>
            </a:r>
            <a:r>
              <a:rPr lang="zh-CN" altLang="en-US" dirty="0"/>
              <a:t>等等。</a:t>
            </a:r>
            <a:endParaRPr lang="zh-CN" altLang="en-US" dirty="0"/>
          </a:p>
          <a:p>
            <a:r>
              <a:rPr lang="zh-CN" altLang="en-US" dirty="0"/>
              <a:t>编写函数，实现字符串的排序</a:t>
            </a:r>
            <a:r>
              <a:rPr lang="en-US" altLang="zh-CN" dirty="0"/>
              <a:t>(</a:t>
            </a:r>
            <a:r>
              <a:rPr lang="zh-CN" altLang="en-US" dirty="0"/>
              <a:t>从小到大</a:t>
            </a:r>
            <a:r>
              <a:rPr lang="en-US" altLang="zh-CN" dirty="0"/>
              <a:t>)</a:t>
            </a:r>
            <a:r>
              <a:rPr lang="zh-CN" altLang="en-US" dirty="0"/>
              <a:t>，不区分大小写。函数原型为：</a:t>
            </a:r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sortstring</a:t>
            </a:r>
            <a:r>
              <a:rPr lang="en-US" altLang="zh-CN" dirty="0"/>
              <a:t>(char *r[],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r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字符串首地址数组</a:t>
            </a:r>
            <a:r>
              <a:rPr lang="zh-CN" altLang="en-US" dirty="0"/>
              <a:t>的数组名，</a:t>
            </a:r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个数。字符串的首地址放在字符指针数组中，</a:t>
            </a:r>
            <a:r>
              <a:rPr lang="en-US" altLang="zh-CN" dirty="0"/>
              <a:t>r</a:t>
            </a:r>
            <a:r>
              <a:rPr lang="zh-CN" altLang="en-US" dirty="0"/>
              <a:t>是这个指针数组的首地址。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28800" y="5570288"/>
            <a:ext cx="5277407" cy="769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结构化程序设计思想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7452" y="459111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排序算法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352800" y="464295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不区分大小写比较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831085" y="461590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大写变小写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28600" y="267399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43646" y="337001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多个字符串的存储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502" y="3376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二维数组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2873852" y="4736936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6422871" y="4793209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431" y="398455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算法思路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 bwMode="auto">
          <a:xfrm>
            <a:off x="4314109" y="3479224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517970" y="3493277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94070" y="338406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指针数组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羊皮纸"/>
          <p:cNvSpPr>
            <a:spLocks noChangeArrowheads="1"/>
          </p:cNvSpPr>
          <p:nvPr/>
        </p:nvSpPr>
        <p:spPr bwMode="auto">
          <a:xfrm>
            <a:off x="-17463" y="1828800"/>
            <a:ext cx="9144001" cy="21971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800">
                <a:latin typeface="微软雅黑" panose="020B0503020204020204" pitchFamily="34" charset="-122"/>
              </a:rPr>
              <a:t>        </a:t>
            </a:r>
            <a:endParaRPr kumimoji="1" lang="en-US" altLang="zh-CN" sz="4800">
              <a:latin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800">
                <a:latin typeface="微软雅黑" panose="020B0503020204020204" pitchFamily="34" charset="-122"/>
              </a:rPr>
              <a:t>三、文件的打开与关闭</a:t>
            </a:r>
            <a:endParaRPr kumimoji="1" lang="en-US" altLang="zh-CN" sz="4800">
              <a:latin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1" lang="en-US" altLang="zh-CN" sz="48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25463" y="349250"/>
            <a:ext cx="81534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Clr>
                <a:srgbClr val="FF0066"/>
              </a:buClr>
              <a:buFontTx/>
              <a:buNone/>
            </a:pPr>
            <a:r>
              <a:rPr lang="zh-CN" altLang="en-US">
                <a:solidFill>
                  <a:srgbClr val="FF3399"/>
                </a:solidFill>
                <a:latin typeface="微软雅黑" panose="020B0503020204020204" pitchFamily="34" charset="-122"/>
              </a:rPr>
              <a:t>操作文件的一般步骤</a:t>
            </a:r>
            <a:endParaRPr lang="zh-CN" altLang="en-US">
              <a:solidFill>
                <a:srgbClr val="FF3399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  <a:t>打开文件</a:t>
            </a: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993300"/>
                </a:solidFill>
                <a:latin typeface="微软雅黑" panose="020B0503020204020204" pitchFamily="34" charset="-122"/>
                <a:sym typeface="Wingdings 3" panose="05040102010807070707" pitchFamily="18" charset="2"/>
              </a:rPr>
              <a:t></a:t>
            </a: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</a:rPr>
              <a:t>读写文件</a:t>
            </a:r>
            <a:r>
              <a:rPr lang="zh-CN" altLang="en-US" sz="2800">
                <a:latin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993300"/>
                </a:solidFill>
                <a:latin typeface="微软雅黑" panose="020B0503020204020204" pitchFamily="34" charset="-122"/>
                <a:sym typeface="Wingdings 3" panose="05040102010807070707" pitchFamily="18" charset="2"/>
              </a:rPr>
              <a:t></a:t>
            </a:r>
            <a:r>
              <a:rPr lang="zh-CN" altLang="en-US" sz="2800">
                <a:latin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006600"/>
                </a:solidFill>
                <a:latin typeface="微软雅黑" panose="020B0503020204020204" pitchFamily="34" charset="-122"/>
              </a:rPr>
              <a:t>关闭文件</a:t>
            </a:r>
            <a:endParaRPr lang="zh-CN" altLang="en-US" sz="2800">
              <a:solidFill>
                <a:srgbClr val="00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463" y="1701800"/>
            <a:ext cx="8153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  <a:t>打开文件</a:t>
            </a:r>
            <a:r>
              <a:rPr lang="zh-CN" altLang="en-US" sz="2800">
                <a:latin typeface="微软雅黑" panose="020B0503020204020204" pitchFamily="34" charset="-122"/>
              </a:rPr>
              <a:t>：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</a:rPr>
              <a:t>建立</a:t>
            </a:r>
            <a:r>
              <a:rPr lang="zh-CN" altLang="en-US" sz="2800">
                <a:latin typeface="微软雅黑" panose="020B0503020204020204" pitchFamily="34" charset="-122"/>
              </a:rPr>
              <a:t>用户程序与文件的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</a:rPr>
              <a:t>联系</a:t>
            </a:r>
            <a:r>
              <a:rPr lang="zh-CN" altLang="en-US" sz="2800">
                <a:latin typeface="微软雅黑" panose="020B0503020204020204" pitchFamily="34" charset="-122"/>
              </a:rPr>
              <a:t>，为文件</a:t>
            </a: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  <a:t>分</a:t>
            </a:r>
            <a:b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</a:b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  <a:t>        配</a:t>
            </a:r>
            <a:r>
              <a:rPr lang="zh-CN" altLang="en-US" sz="2800">
                <a:latin typeface="微软雅黑" panose="020B0503020204020204" pitchFamily="34" charset="-122"/>
              </a:rPr>
              <a:t>一个文件缓冲区。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46100" y="2908300"/>
            <a:ext cx="8597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rgbClr val="CC0099"/>
                </a:solidFill>
                <a:latin typeface="微软雅黑" panose="020B0503020204020204" pitchFamily="34" charset="-122"/>
              </a:rPr>
              <a:t>读写文件</a:t>
            </a:r>
            <a:r>
              <a:rPr lang="zh-CN" altLang="en-US" sz="2800" dirty="0">
                <a:latin typeface="微软雅黑" panose="020B0503020204020204" pitchFamily="34" charset="-122"/>
              </a:rPr>
              <a:t>：是指对文件的</a:t>
            </a:r>
            <a:r>
              <a:rPr lang="zh-CN" altLang="en-US" sz="2800" dirty="0">
                <a:solidFill>
                  <a:srgbClr val="CC0099"/>
                </a:solidFill>
                <a:latin typeface="微软雅黑" panose="020B0503020204020204" pitchFamily="34" charset="-122"/>
              </a:rPr>
              <a:t>读</a:t>
            </a:r>
            <a:r>
              <a:rPr lang="zh-CN" altLang="en-US" sz="2800" dirty="0">
                <a:latin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CC0099"/>
                </a:solidFill>
                <a:latin typeface="微软雅黑" panose="020B0503020204020204" pitchFamily="34" charset="-122"/>
              </a:rPr>
              <a:t>写</a:t>
            </a:r>
            <a:r>
              <a:rPr lang="zh-CN" altLang="en-US" sz="2800" dirty="0">
                <a:latin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CC0099"/>
                </a:solidFill>
                <a:latin typeface="微软雅黑" panose="020B0503020204020204" pitchFamily="34" charset="-122"/>
              </a:rPr>
              <a:t>追加</a:t>
            </a:r>
            <a:r>
              <a:rPr lang="zh-CN" altLang="en-US" sz="2800" dirty="0">
                <a:latin typeface="微软雅黑" panose="020B0503020204020204" pitchFamily="34" charset="-122"/>
              </a:rPr>
              <a:t>操作。</a:t>
            </a:r>
            <a:endParaRPr lang="zh-CN" altLang="en-US" sz="2800" dirty="0">
              <a:latin typeface="微软雅黑" panose="020B0503020204020204" pitchFamily="34" charset="-122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46100" y="3848100"/>
            <a:ext cx="8597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  <a:t>关闭文件</a:t>
            </a:r>
            <a:r>
              <a:rPr lang="zh-CN" altLang="en-US" sz="2800">
                <a:latin typeface="微软雅黑" panose="020B0503020204020204" pitchFamily="34" charset="-122"/>
              </a:rPr>
              <a:t>：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</a:rPr>
              <a:t>切断</a:t>
            </a:r>
            <a:r>
              <a:rPr lang="zh-CN" altLang="en-US" sz="2800">
                <a:latin typeface="微软雅黑" panose="020B0503020204020204" pitchFamily="34" charset="-122"/>
              </a:rPr>
              <a:t>文件与程序的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</a:rPr>
              <a:t>联系</a:t>
            </a:r>
            <a:r>
              <a:rPr lang="en-US" altLang="zh-CN" sz="2800">
                <a:solidFill>
                  <a:srgbClr val="00FF99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  <a:t>释放</a:t>
            </a:r>
            <a:r>
              <a:rPr lang="zh-CN" altLang="en-US" sz="2800">
                <a:latin typeface="微软雅黑" panose="020B0503020204020204" pitchFamily="34" charset="-122"/>
              </a:rPr>
              <a:t>文件缓冲区。 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46100" y="4876800"/>
            <a:ext cx="82296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注意：对文件进行操作之前，必须先打开该文件；使用结束后，必须关闭。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autoUpdateAnimBg="0"/>
      <p:bldP spid="23560" grpId="0" autoUpdateAnimBg="0"/>
      <p:bldP spid="23561" grpId="0" autoUpdateAnimBg="0"/>
      <p:bldP spid="235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55600" y="890588"/>
            <a:ext cx="85852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 sz="2800">
              <a:solidFill>
                <a:srgbClr val="CC0099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pitchFamily="34" charset="-122"/>
              </a:rPr>
              <a:t>FILE </a:t>
            </a:r>
            <a:r>
              <a:rPr lang="en-US" altLang="zh-CN" sz="2800">
                <a:latin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>
                <a:latin typeface="微软雅黑" panose="020B0503020204020204" pitchFamily="34" charset="-122"/>
              </a:rPr>
              <a:t>fp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</a:t>
            </a:r>
            <a:r>
              <a:rPr lang="en-US" altLang="zh-CN" sz="2800">
                <a:latin typeface="微软雅黑" panose="020B0503020204020204" pitchFamily="34" charset="-122"/>
              </a:rPr>
              <a:t>fp = fopen(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</a:rPr>
              <a:t>文件名</a:t>
            </a:r>
            <a:r>
              <a:rPr lang="en-US" altLang="zh-CN" sz="2800">
                <a:latin typeface="微软雅黑" panose="020B0503020204020204" pitchFamily="34" charset="-122"/>
              </a:rPr>
              <a:t>, </a:t>
            </a:r>
            <a:r>
              <a:rPr lang="zh-CN" altLang="en-US" sz="2800">
                <a:solidFill>
                  <a:srgbClr val="006600"/>
                </a:solidFill>
                <a:latin typeface="微软雅黑" panose="020B0503020204020204" pitchFamily="34" charset="-122"/>
              </a:rPr>
              <a:t>文件使用方式</a:t>
            </a:r>
            <a:r>
              <a:rPr lang="en-US" altLang="zh-CN" sz="2800">
                <a:latin typeface="微软雅黑" panose="020B0503020204020204" pitchFamily="34" charset="-122"/>
              </a:rPr>
              <a:t>)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		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</a:rPr>
              <a:t>文件名</a:t>
            </a:r>
            <a:r>
              <a:rPr lang="zh-CN" altLang="en-US" sz="2800">
                <a:latin typeface="微软雅黑" panose="020B0503020204020204" pitchFamily="34" charset="-122"/>
              </a:rPr>
              <a:t>：需要打开的文件名称</a:t>
            </a:r>
            <a:r>
              <a:rPr lang="en-US" altLang="zh-CN" sz="2800">
                <a:latin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rgbClr val="FF3300"/>
                </a:solidFill>
                <a:latin typeface="微软雅黑" panose="020B0503020204020204" pitchFamily="34" charset="-122"/>
              </a:rPr>
              <a:t>字符串</a:t>
            </a:r>
            <a:r>
              <a:rPr lang="en-US" altLang="zh-CN" sz="2800">
                <a:latin typeface="微软雅黑" panose="020B0503020204020204" pitchFamily="34" charset="-122"/>
              </a:rPr>
              <a:t>)</a:t>
            </a:r>
            <a:r>
              <a:rPr lang="zh-CN" altLang="en-US" sz="2800">
                <a:latin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		</a:t>
            </a:r>
            <a:r>
              <a:rPr lang="zh-CN" altLang="en-US" sz="2800">
                <a:solidFill>
                  <a:srgbClr val="006600"/>
                </a:solidFill>
                <a:latin typeface="微软雅黑" panose="020B0503020204020204" pitchFamily="34" charset="-122"/>
              </a:rPr>
              <a:t>文件使用方式</a:t>
            </a:r>
            <a:r>
              <a:rPr lang="zh-CN" altLang="en-US" sz="2800">
                <a:latin typeface="微软雅黑" panose="020B0503020204020204" pitchFamily="34" charset="-122"/>
              </a:rPr>
              <a:t>：是具有特定含义的</a:t>
            </a:r>
            <a:r>
              <a:rPr lang="zh-CN" altLang="en-US" sz="2800">
                <a:solidFill>
                  <a:srgbClr val="FF0066"/>
                </a:solidFill>
                <a:latin typeface="微软雅黑" panose="020B0503020204020204" pitchFamily="34" charset="-122"/>
              </a:rPr>
              <a:t>符号</a:t>
            </a:r>
            <a:r>
              <a:rPr lang="zh-CN" altLang="en-US" sz="2800">
                <a:latin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4288" y="228600"/>
            <a:ext cx="4633912" cy="461963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文件的打开（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fopen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函数）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55600" y="3800475"/>
            <a:ext cx="83820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800">
                <a:solidFill>
                  <a:srgbClr val="CC0099"/>
                </a:solidFill>
                <a:latin typeface="微软雅黑" panose="020B0503020204020204" pitchFamily="34" charset="-122"/>
              </a:rPr>
              <a:t>函数功能：</a:t>
            </a:r>
            <a:endParaRPr lang="zh-CN" altLang="en-US" sz="2800">
              <a:solidFill>
                <a:srgbClr val="CC0099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 按指定的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</a:rPr>
              <a:t>文件使用方式</a:t>
            </a:r>
            <a:r>
              <a:rPr lang="zh-CN" altLang="en-US" sz="2400">
                <a:latin typeface="微软雅黑" panose="020B0503020204020204" pitchFamily="34" charset="-122"/>
              </a:rPr>
              <a:t>打开指定的文件。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 若文件打开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</a:rPr>
              <a:t>成功</a:t>
            </a:r>
            <a:r>
              <a:rPr lang="zh-CN" altLang="en-US" sz="2400">
                <a:latin typeface="微软雅黑" panose="020B0503020204020204" pitchFamily="34" charset="-122"/>
              </a:rPr>
              <a:t>，为该文件分配一个文件缓冲区和一个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 </a:t>
            </a:r>
            <a:r>
              <a:rPr lang="en-US" altLang="zh-CN" sz="2400">
                <a:latin typeface="微软雅黑" panose="020B0503020204020204" pitchFamily="34" charset="-122"/>
              </a:rPr>
              <a:t>FILE</a:t>
            </a:r>
            <a:r>
              <a:rPr lang="zh-CN" altLang="en-US" sz="2400">
                <a:latin typeface="微软雅黑" panose="020B0503020204020204" pitchFamily="34" charset="-122"/>
              </a:rPr>
              <a:t>类型变量，返回一个</a:t>
            </a:r>
            <a:r>
              <a:rPr lang="en-US" altLang="zh-CN" sz="2400">
                <a:latin typeface="微软雅黑" panose="020B0503020204020204" pitchFamily="34" charset="-122"/>
              </a:rPr>
              <a:t>FILE</a:t>
            </a:r>
            <a:r>
              <a:rPr lang="zh-CN" altLang="en-US" sz="2400">
                <a:latin typeface="微软雅黑" panose="020B0503020204020204" pitchFamily="34" charset="-122"/>
              </a:rPr>
              <a:t>类型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</a:rPr>
              <a:t>指针</a:t>
            </a:r>
            <a:r>
              <a:rPr lang="zh-CN" altLang="en-US" sz="2400">
                <a:latin typeface="微软雅黑" panose="020B0503020204020204" pitchFamily="34" charset="-122"/>
              </a:rPr>
              <a:t>；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 若文件打开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</a:rPr>
              <a:t>失败</a:t>
            </a:r>
            <a:r>
              <a:rPr lang="zh-CN" altLang="en-US" sz="2400">
                <a:latin typeface="微软雅黑" panose="020B0503020204020204" pitchFamily="34" charset="-122"/>
              </a:rPr>
              <a:t>，返回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sz="2400">
                <a:latin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4288" y="147638"/>
            <a:ext cx="4633912" cy="461962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文件的打开（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fopen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函数）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Rectangle 6" descr="羊皮纸"/>
          <p:cNvSpPr>
            <a:spLocks noChangeArrowheads="1"/>
          </p:cNvSpPr>
          <p:nvPr/>
        </p:nvSpPr>
        <p:spPr bwMode="auto">
          <a:xfrm>
            <a:off x="0" y="762000"/>
            <a:ext cx="9144000" cy="575468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文本文件的三种基本使用方式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en-US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：只读方式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>
                <a:srgbClr val="FFFF00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为读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打开文件。若文件不存在，返回</a:t>
            </a:r>
            <a:r>
              <a:rPr kumimoji="1" lang="en-US" altLang="zh-CN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70000"/>
              <a:defRPr/>
            </a:pPr>
            <a:r>
              <a:rPr kumimoji="1"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en-US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kumimoji="1"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：只写方式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>
                <a:srgbClr val="FFFF00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为写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打开文件。若文件不存在，则建立一个新文件；若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文件已存在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清空文件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>
                <a:srgbClr val="FFFF00"/>
              </a:buClr>
              <a:buSzPct val="70000"/>
              <a:defRPr/>
            </a:pPr>
            <a:endParaRPr kumimoji="1"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en-US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：追加方式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>
                <a:srgbClr val="FFFF00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为写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打开文件。若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文件已存在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原来文件的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，将新的数据</a:t>
            </a:r>
            <a:r>
              <a:rPr kumimoji="1"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到原来数据的</a:t>
            </a:r>
            <a:r>
              <a:rPr kumimoji="1"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；若文件不存在，则返回</a:t>
            </a:r>
            <a:r>
              <a:rPr kumimoji="1" lang="en-US" altLang="zh-CN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defRPr/>
            </a:pPr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羊皮纸"/>
          <p:cNvSpPr>
            <a:spLocks noChangeArrowheads="1"/>
          </p:cNvSpPr>
          <p:nvPr/>
        </p:nvSpPr>
        <p:spPr bwMode="auto">
          <a:xfrm>
            <a:off x="0" y="990600"/>
            <a:ext cx="9144000" cy="437038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的三种基本使用方式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en-US" altLang="en-US" sz="2800" b="1" dirty="0" err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en-US" sz="28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：只读方式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>
                <a:srgbClr val="FFFF00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为读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文件。若文件不存在，返回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70000"/>
              <a:defRPr/>
            </a:pPr>
            <a:r>
              <a:rPr kumimoji="1"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en-US" altLang="en-US" sz="2800" b="1" dirty="0" err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kumimoji="1" lang="en-US" altLang="en-US" sz="28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：只写方式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>
                <a:srgbClr val="FFFF00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为写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文件。若文件不存在，则建立一个新文件；若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文件已存在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清空文件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en-US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en-US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”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：追加方式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>
                <a:srgbClr val="FFFF00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为写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文件。若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文件已存在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原来文件的</a:t>
            </a:r>
            <a:r>
              <a:rPr kumimoji="1" lang="zh-CN" alt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，将新的数据</a:t>
            </a:r>
            <a:r>
              <a:rPr kumimoji="1"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到原来数据的</a:t>
            </a:r>
            <a:r>
              <a:rPr kumimoji="1" lang="zh-CN" alt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；若文件不存在，则返回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4288" y="147638"/>
            <a:ext cx="4633912" cy="461962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文件的打开（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fopen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函数）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525" y="152400"/>
            <a:ext cx="4633913" cy="461963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文件的打开（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fopen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函数）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Rectangle 6" descr="羊皮纸"/>
          <p:cNvSpPr>
            <a:spLocks noChangeArrowheads="1"/>
          </p:cNvSpPr>
          <p:nvPr/>
        </p:nvSpPr>
        <p:spPr bwMode="auto">
          <a:xfrm>
            <a:off x="0" y="608013"/>
            <a:ext cx="9144000" cy="58166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>
                <a:srgbClr val="FF0066"/>
              </a:buClr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</a:rPr>
              <a:t>文件的其他打开方式</a:t>
            </a:r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400" b="1">
                <a:solidFill>
                  <a:srgbClr val="333399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sz="2400" b="1">
                <a:solidFill>
                  <a:srgbClr val="9933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en-US" sz="2400" b="1">
                <a:solidFill>
                  <a:srgbClr val="CC0099"/>
                </a:solidFill>
                <a:latin typeface="微软雅黑" panose="020B0503020204020204" pitchFamily="34" charset="-122"/>
              </a:rPr>
              <a:t>+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可以对</a:t>
            </a: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</a:rPr>
              <a:t>文本文件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进行</a:t>
            </a:r>
            <a:r>
              <a:rPr lang="zh-CN" altLang="en-US" sz="2400">
                <a:solidFill>
                  <a:srgbClr val="333399"/>
                </a:solidFill>
                <a:latin typeface="微软雅黑" panose="020B0503020204020204" pitchFamily="34" charset="-122"/>
              </a:rPr>
              <a:t>读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</a:rPr>
              <a:t>写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操作。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         若文件不存在返回</a:t>
            </a:r>
            <a:r>
              <a:rPr lang="en-US" altLang="zh-CN" sz="2400">
                <a:solidFill>
                  <a:srgbClr val="CC0099"/>
                </a:solidFill>
                <a:latin typeface="微软雅黑" panose="020B0503020204020204" pitchFamily="34" charset="-122"/>
              </a:rPr>
              <a:t>NULL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； 若文件存在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</a:rPr>
              <a:t>内容不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被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</a:rPr>
              <a:t>清空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400" b="1">
                <a:solidFill>
                  <a:srgbClr val="333399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sz="2400" b="1">
                <a:solidFill>
                  <a:srgbClr val="993300"/>
                </a:solidFill>
                <a:latin typeface="微软雅黑" panose="020B0503020204020204" pitchFamily="34" charset="-122"/>
              </a:rPr>
              <a:t>w</a:t>
            </a:r>
            <a:r>
              <a:rPr lang="en-US" altLang="en-US" sz="2400" b="1">
                <a:solidFill>
                  <a:srgbClr val="CC0099"/>
                </a:solidFill>
                <a:latin typeface="微软雅黑" panose="020B0503020204020204" pitchFamily="34" charset="-122"/>
              </a:rPr>
              <a:t>+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可以对</a:t>
            </a: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</a:rPr>
              <a:t>文本文件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进行</a:t>
            </a:r>
            <a:r>
              <a:rPr lang="zh-CN" altLang="en-US" sz="2400">
                <a:solidFill>
                  <a:srgbClr val="333399"/>
                </a:solidFill>
                <a:latin typeface="微软雅黑" panose="020B0503020204020204" pitchFamily="34" charset="-122"/>
              </a:rPr>
              <a:t>读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</a:rPr>
              <a:t>写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操作。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         若文件已经存在，则先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</a:rPr>
              <a:t>清空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文件原来的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</a:rPr>
              <a:t>内容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400" b="1">
                <a:solidFill>
                  <a:srgbClr val="333399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sz="2400" b="1">
                <a:solidFill>
                  <a:srgbClr val="993300"/>
                </a:solidFill>
                <a:latin typeface="微软雅黑" panose="020B0503020204020204" pitchFamily="34" charset="-122"/>
              </a:rPr>
              <a:t>a</a:t>
            </a:r>
            <a:r>
              <a:rPr lang="en-US" altLang="en-US" sz="2400" b="1">
                <a:solidFill>
                  <a:srgbClr val="CC0099"/>
                </a:solidFill>
                <a:latin typeface="微软雅黑" panose="020B0503020204020204" pitchFamily="34" charset="-122"/>
              </a:rPr>
              <a:t>+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可以对</a:t>
            </a: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</a:rPr>
              <a:t>文本文件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进行</a:t>
            </a:r>
            <a:r>
              <a:rPr lang="zh-CN" altLang="en-US" sz="2400">
                <a:solidFill>
                  <a:srgbClr val="333399"/>
                </a:solidFill>
                <a:latin typeface="微软雅黑" panose="020B0503020204020204" pitchFamily="34" charset="-122"/>
              </a:rPr>
              <a:t>读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FF0066"/>
                </a:solidFill>
                <a:latin typeface="微软雅黑" panose="020B0503020204020204" pitchFamily="34" charset="-122"/>
              </a:rPr>
              <a:t>追加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操作。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            文件内容不会清空。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400" b="1">
                <a:solidFill>
                  <a:srgbClr val="333399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sz="2400" b="1">
                <a:solidFill>
                  <a:srgbClr val="9933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en-US" sz="2400" b="1">
                <a:solidFill>
                  <a:srgbClr val="009900"/>
                </a:solidFill>
                <a:latin typeface="微软雅黑" panose="020B0503020204020204" pitchFamily="34" charset="-122"/>
              </a:rPr>
              <a:t>b</a:t>
            </a:r>
            <a:r>
              <a:rPr lang="en-US" altLang="en-US" sz="2400" b="1">
                <a:solidFill>
                  <a:srgbClr val="CC0099"/>
                </a:solidFill>
                <a:latin typeface="微软雅黑" panose="020B0503020204020204" pitchFamily="34" charset="-122"/>
              </a:rPr>
              <a:t>+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可以对</a:t>
            </a:r>
            <a:r>
              <a:rPr lang="zh-CN" altLang="en-US" sz="2400">
                <a:solidFill>
                  <a:srgbClr val="009900"/>
                </a:solidFill>
                <a:latin typeface="微软雅黑" panose="020B0503020204020204" pitchFamily="34" charset="-122"/>
              </a:rPr>
              <a:t>二进制文件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进行</a:t>
            </a:r>
            <a:r>
              <a:rPr lang="zh-CN" altLang="en-US" sz="2400">
                <a:solidFill>
                  <a:srgbClr val="333399"/>
                </a:solidFill>
                <a:latin typeface="微软雅黑" panose="020B0503020204020204" pitchFamily="34" charset="-122"/>
              </a:rPr>
              <a:t>读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</a:rPr>
              <a:t>写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操作。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400" b="1">
                <a:solidFill>
                  <a:srgbClr val="333399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sz="2400" b="1">
                <a:solidFill>
                  <a:srgbClr val="993300"/>
                </a:solidFill>
                <a:latin typeface="微软雅黑" panose="020B0503020204020204" pitchFamily="34" charset="-122"/>
              </a:rPr>
              <a:t>w</a:t>
            </a:r>
            <a:r>
              <a:rPr lang="en-US" altLang="en-US" sz="2400" b="1">
                <a:solidFill>
                  <a:srgbClr val="009900"/>
                </a:solidFill>
                <a:latin typeface="微软雅黑" panose="020B0503020204020204" pitchFamily="34" charset="-122"/>
              </a:rPr>
              <a:t>b</a:t>
            </a:r>
            <a:r>
              <a:rPr lang="en-US" altLang="en-US" sz="2400" b="1">
                <a:solidFill>
                  <a:srgbClr val="CC0099"/>
                </a:solidFill>
                <a:latin typeface="微软雅黑" panose="020B0503020204020204" pitchFamily="34" charset="-122"/>
              </a:rPr>
              <a:t>+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可以对</a:t>
            </a:r>
            <a:r>
              <a:rPr lang="zh-CN" altLang="en-US" sz="2400">
                <a:solidFill>
                  <a:srgbClr val="009900"/>
                </a:solidFill>
                <a:latin typeface="微软雅黑" panose="020B0503020204020204" pitchFamily="34" charset="-122"/>
              </a:rPr>
              <a:t>二进制文件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进行</a:t>
            </a:r>
            <a:r>
              <a:rPr lang="zh-CN" altLang="en-US" sz="2400">
                <a:solidFill>
                  <a:srgbClr val="333399"/>
                </a:solidFill>
                <a:latin typeface="微软雅黑" panose="020B0503020204020204" pitchFamily="34" charset="-122"/>
              </a:rPr>
              <a:t>读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</a:rPr>
              <a:t>写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操作。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400" b="1">
                <a:solidFill>
                  <a:srgbClr val="333399"/>
                </a:solidFill>
                <a:latin typeface="Courier New" panose="02070309020205020404" pitchFamily="49" charset="0"/>
              </a:rPr>
              <a:t>“</a:t>
            </a:r>
            <a:r>
              <a:rPr lang="en-US" altLang="en-US" sz="2400" b="1">
                <a:solidFill>
                  <a:srgbClr val="993300"/>
                </a:solidFill>
                <a:latin typeface="微软雅黑" panose="020B0503020204020204" pitchFamily="34" charset="-122"/>
              </a:rPr>
              <a:t>a</a:t>
            </a:r>
            <a:r>
              <a:rPr lang="en-US" altLang="en-US" sz="2400" b="1">
                <a:solidFill>
                  <a:srgbClr val="009900"/>
                </a:solidFill>
                <a:latin typeface="微软雅黑" panose="020B0503020204020204" pitchFamily="34" charset="-122"/>
              </a:rPr>
              <a:t>b</a:t>
            </a:r>
            <a:r>
              <a:rPr lang="en-US" altLang="en-US" sz="2400" b="1">
                <a:solidFill>
                  <a:srgbClr val="CC0099"/>
                </a:solidFill>
                <a:latin typeface="微软雅黑" panose="020B0503020204020204" pitchFamily="34" charset="-122"/>
              </a:rPr>
              <a:t>+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可以对</a:t>
            </a:r>
            <a:r>
              <a:rPr lang="zh-CN" altLang="en-US" sz="2400">
                <a:solidFill>
                  <a:srgbClr val="009900"/>
                </a:solidFill>
                <a:latin typeface="微软雅黑" panose="020B0503020204020204" pitchFamily="34" charset="-122"/>
              </a:rPr>
              <a:t>二进制文件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进行</a:t>
            </a:r>
            <a:r>
              <a:rPr lang="zh-CN" altLang="en-US" sz="2400">
                <a:solidFill>
                  <a:srgbClr val="333399"/>
                </a:solidFill>
                <a:latin typeface="微软雅黑" panose="020B0503020204020204" pitchFamily="34" charset="-122"/>
              </a:rPr>
              <a:t>读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FF0066"/>
                </a:solidFill>
                <a:latin typeface="微软雅黑" panose="020B0503020204020204" pitchFamily="34" charset="-122"/>
              </a:rPr>
              <a:t>追加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操作。</a:t>
            </a: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959100" y="5003800"/>
            <a:ext cx="4254500" cy="927100"/>
          </a:xfrm>
          <a:prstGeom prst="wedgeRoundRectCallout">
            <a:avLst>
              <a:gd name="adj1" fmla="val 64023"/>
              <a:gd name="adj2" fmla="val -3738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rPr>
              <a:t>= =NULL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表示文件打开失败</a:t>
            </a:r>
            <a:endParaRPr kumimoji="1" lang="zh-CN" altLang="en-US" sz="24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！</a:t>
            </a:r>
            <a:r>
              <a: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rPr>
              <a:t>=NULL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表示文件打开成功</a:t>
            </a:r>
            <a:endParaRPr kumimoji="1" lang="zh-CN" altLang="en-US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81025" y="1201738"/>
            <a:ext cx="82169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FF0066"/>
              </a:buClr>
            </a:pP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</a:rPr>
              <a:t>检查文件打开操作是否成功</a:t>
            </a:r>
            <a:endParaRPr lang="zh-CN" altLang="en-US" sz="280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</a:t>
            </a:r>
            <a:r>
              <a:rPr lang="en-US" altLang="zh-CN" sz="2800">
                <a:latin typeface="微软雅黑" panose="020B0503020204020204" pitchFamily="34" charset="-122"/>
              </a:rPr>
              <a:t>if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800">
                <a:latin typeface="微软雅黑" panose="020B0503020204020204" pitchFamily="34" charset="-122"/>
              </a:rPr>
              <a:t>(fp = fopen("</a:t>
            </a:r>
            <a:r>
              <a:rPr lang="en-US" altLang="zh-CN" sz="2800">
                <a:solidFill>
                  <a:srgbClr val="009900"/>
                </a:solidFill>
                <a:latin typeface="微软雅黑" panose="020B0503020204020204" pitchFamily="34" charset="-122"/>
              </a:rPr>
              <a:t>filename</a:t>
            </a:r>
            <a:r>
              <a:rPr lang="en-US" altLang="zh-CN" sz="2800">
                <a:latin typeface="微软雅黑" panose="020B0503020204020204" pitchFamily="34" charset="-122"/>
              </a:rPr>
              <a:t>", "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sz="2800">
                <a:latin typeface="微软雅黑" panose="020B0503020204020204" pitchFamily="34" charset="-122"/>
              </a:rPr>
              <a:t>")) == </a:t>
            </a:r>
            <a:r>
              <a:rPr lang="en-US" altLang="zh-CN" sz="2800">
                <a:solidFill>
                  <a:srgbClr val="D60093"/>
                </a:solidFill>
                <a:latin typeface="微软雅黑" panose="020B0503020204020204" pitchFamily="34" charset="-122"/>
              </a:rPr>
              <a:t>NULL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pitchFamily="34" charset="-122"/>
              </a:rPr>
              <a:t>)</a:t>
            </a:r>
            <a:endParaRPr lang="en-US" altLang="zh-CN" sz="280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     { printf (</a:t>
            </a:r>
            <a:r>
              <a:rPr lang="en-US" altLang="zh-CN" sz="2800">
                <a:latin typeface="Courier New" panose="02070309020205020404" pitchFamily="49" charset="0"/>
              </a:rPr>
              <a:t>”</a:t>
            </a:r>
            <a:r>
              <a:rPr lang="en-US" altLang="zh-CN" sz="2800">
                <a:latin typeface="微软雅黑" panose="020B0503020204020204" pitchFamily="34" charset="-122"/>
              </a:rPr>
              <a:t>Cannot open file.\n</a:t>
            </a:r>
            <a:r>
              <a:rPr lang="en-US" altLang="zh-CN" sz="2800">
                <a:latin typeface="Courier New" panose="02070309020205020404" pitchFamily="49" charset="0"/>
              </a:rPr>
              <a:t>”</a:t>
            </a:r>
            <a:r>
              <a:rPr lang="en-US" altLang="zh-CN" sz="2800">
                <a:latin typeface="微软雅黑" panose="020B0503020204020204" pitchFamily="34" charset="-122"/>
              </a:rPr>
              <a:t>);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       </a:t>
            </a:r>
            <a:r>
              <a:rPr lang="en-US" altLang="zh-CN" sz="2800">
                <a:solidFill>
                  <a:srgbClr val="993300"/>
                </a:solidFill>
                <a:latin typeface="微软雅黑" panose="020B0503020204020204" pitchFamily="34" charset="-122"/>
              </a:rPr>
              <a:t>exit(0)</a:t>
            </a:r>
            <a:r>
              <a:rPr lang="en-US" altLang="zh-CN" sz="2800">
                <a:latin typeface="微软雅黑" panose="020B0503020204020204" pitchFamily="34" charset="-122"/>
              </a:rPr>
              <a:t>;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	    }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	</a:t>
            </a:r>
            <a:r>
              <a:rPr lang="zh-CN" altLang="en-US" sz="2400">
                <a:latin typeface="微软雅黑" panose="020B0503020204020204" pitchFamily="34" charset="-122"/>
              </a:rPr>
              <a:t>检查以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只读</a:t>
            </a:r>
            <a:r>
              <a:rPr lang="zh-CN" altLang="en-US" sz="2400">
                <a:latin typeface="微软雅黑" panose="020B0503020204020204" pitchFamily="34" charset="-122"/>
              </a:rPr>
              <a:t>方式打开文件名为</a:t>
            </a:r>
            <a:r>
              <a:rPr lang="en-US" altLang="zh-CN" sz="2400">
                <a:solidFill>
                  <a:srgbClr val="009900"/>
                </a:solidFill>
                <a:latin typeface="微软雅黑" panose="020B0503020204020204" pitchFamily="34" charset="-122"/>
              </a:rPr>
              <a:t>filename</a:t>
            </a:r>
            <a:r>
              <a:rPr lang="zh-CN" altLang="en-US" sz="2400">
                <a:latin typeface="微软雅黑" panose="020B0503020204020204" pitchFamily="34" charset="-122"/>
              </a:rPr>
              <a:t>的文件是否成功。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9933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2400">
                <a:solidFill>
                  <a:srgbClr val="993300"/>
                </a:solidFill>
                <a:cs typeface="Times New Roman" panose="02020603050405020304" pitchFamily="18" charset="0"/>
              </a:rPr>
              <a:t>exit</a:t>
            </a:r>
            <a:r>
              <a:rPr lang="zh-CN" altLang="en-US" sz="2400">
                <a:cs typeface="Times New Roman" panose="02020603050405020304" pitchFamily="18" charset="0"/>
              </a:rPr>
              <a:t>函数的作用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3333CC"/>
                </a:solidFill>
                <a:cs typeface="Times New Roman" panose="02020603050405020304" pitchFamily="18" charset="0"/>
              </a:rPr>
              <a:t>结束程序的执行</a:t>
            </a:r>
            <a:r>
              <a:rPr lang="zh-CN" altLang="en-US" sz="2400">
                <a:cs typeface="Times New Roman" panose="02020603050405020304" pitchFamily="18" charset="0"/>
              </a:rPr>
              <a:t>，并将实参</a:t>
            </a:r>
            <a:r>
              <a:rPr lang="en-US" altLang="zh-CN" sz="2400">
                <a:cs typeface="Times New Roman" panose="02020603050405020304" pitchFamily="18" charset="0"/>
              </a:rPr>
              <a:t>0</a:t>
            </a:r>
            <a:r>
              <a:rPr lang="zh-CN" altLang="en-US" sz="2400">
                <a:cs typeface="Times New Roman" panose="02020603050405020304" pitchFamily="18" charset="0"/>
              </a:rPr>
              <a:t>作为函数返回值传给操作系统。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5563" y="304800"/>
            <a:ext cx="4633912" cy="461963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文件的打开（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fopen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函数）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04800" y="838200"/>
            <a:ext cx="83820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Clr>
                <a:srgbClr val="FF0066"/>
              </a:buClr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Clr>
                <a:srgbClr val="FF0066"/>
              </a:buClr>
              <a:buFontTx/>
              <a:buNone/>
            </a:pP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>
                <a:solidFill>
                  <a:srgbClr val="006600"/>
                </a:solidFill>
                <a:latin typeface="微软雅黑" panose="020B0503020204020204" pitchFamily="34" charset="-122"/>
              </a:rPr>
              <a:t>FILE </a:t>
            </a:r>
            <a:r>
              <a:rPr lang="en-US" altLang="zh-CN" sz="2800">
                <a:latin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>
                <a:latin typeface="微软雅黑" panose="020B0503020204020204" pitchFamily="34" charset="-122"/>
              </a:rPr>
              <a:t>fp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</a:t>
            </a:r>
            <a:r>
              <a:rPr lang="en-US" altLang="zh-CN" sz="2800">
                <a:latin typeface="微软雅黑" panose="020B0503020204020204" pitchFamily="34" charset="-122"/>
              </a:rPr>
              <a:t>fclose( 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en-US" altLang="zh-CN" sz="2800">
                <a:latin typeface="微软雅黑" panose="020B0503020204020204" pitchFamily="34" charset="-122"/>
              </a:rPr>
              <a:t> )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solidFill>
                  <a:srgbClr val="3333CC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800">
                <a:latin typeface="微软雅黑" panose="020B0503020204020204" pitchFamily="34" charset="-122"/>
              </a:rPr>
              <a:t>：已经打开的文件指针。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04800" y="3454400"/>
            <a:ext cx="88392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函数功能：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关闭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800">
                <a:latin typeface="微软雅黑" panose="020B0503020204020204" pitchFamily="34" charset="-122"/>
              </a:rPr>
              <a:t>指定的文件，释放该文件的缓冲区、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FILE</a:t>
            </a:r>
            <a:r>
              <a:rPr lang="zh-CN" altLang="en-US" sz="2800">
                <a:latin typeface="微软雅黑" panose="020B0503020204020204" pitchFamily="34" charset="-122"/>
              </a:rPr>
              <a:t>类型变量及文件指针。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若文件关闭成功，则返回</a:t>
            </a:r>
            <a:r>
              <a:rPr lang="en-US" altLang="zh-CN" sz="2800">
                <a:solidFill>
                  <a:srgbClr val="CC0099"/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若文件关闭失败，则返回</a:t>
            </a:r>
            <a:r>
              <a:rPr lang="en-US" altLang="zh-CN" sz="2800">
                <a:solidFill>
                  <a:srgbClr val="CC0099"/>
                </a:solidFill>
                <a:latin typeface="微软雅黑" panose="020B0503020204020204" pitchFamily="34" charset="-122"/>
              </a:rPr>
              <a:t>EOF(-1)</a:t>
            </a:r>
            <a:r>
              <a:rPr lang="zh-CN" altLang="en-US" sz="2800">
                <a:latin typeface="微软雅黑" panose="020B0503020204020204" pitchFamily="34" charset="-122"/>
              </a:rPr>
              <a:t>值。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0" y="166688"/>
            <a:ext cx="4633913" cy="461962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文件的关闭（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fclose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函数）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羊皮纸"/>
          <p:cNvSpPr>
            <a:spLocks noChangeArrowheads="1"/>
          </p:cNvSpPr>
          <p:nvPr/>
        </p:nvSpPr>
        <p:spPr bwMode="auto">
          <a:xfrm>
            <a:off x="-17463" y="1828800"/>
            <a:ext cx="9144001" cy="21971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800">
                <a:latin typeface="微软雅黑" panose="020B0503020204020204" pitchFamily="34" charset="-122"/>
              </a:rPr>
              <a:t>        </a:t>
            </a:r>
            <a:endParaRPr kumimoji="1" lang="en-US" altLang="zh-CN" sz="4800">
              <a:latin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800">
                <a:latin typeface="微软雅黑" panose="020B0503020204020204" pitchFamily="34" charset="-122"/>
              </a:rPr>
              <a:t>四、文件的读写</a:t>
            </a:r>
            <a:endParaRPr kumimoji="1" lang="en-US" altLang="zh-CN" sz="4800">
              <a:latin typeface="微软雅黑" panose="020B0503020204020204" pitchFamily="34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1" lang="en-US" altLang="zh-CN" sz="48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350" y="1181100"/>
            <a:ext cx="8382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Clr>
                <a:srgbClr val="FF0066"/>
              </a:buClr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Clr>
                <a:srgbClr val="FF0066"/>
              </a:buClr>
              <a:buFontTx/>
              <a:buNone/>
            </a:pPr>
            <a:r>
              <a:rPr lang="zh-CN" altLang="en-US" sz="2800" dirty="0">
                <a:solidFill>
                  <a:srgbClr val="00FFFF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</a:rPr>
              <a:t>FILE 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 dirty="0" err="1">
                <a:latin typeface="微软雅黑" panose="020B0503020204020204" pitchFamily="34" charset="-122"/>
              </a:rPr>
              <a:t>fp</a:t>
            </a:r>
            <a:r>
              <a:rPr lang="zh-CN" altLang="en-US" sz="2800" dirty="0">
                <a:latin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</a:rPr>
              <a:t>fputc</a:t>
            </a:r>
            <a:r>
              <a:rPr lang="en-US" altLang="zh-CN" sz="2800" dirty="0">
                <a:latin typeface="微软雅黑" panose="020B0503020204020204" pitchFamily="34" charset="-122"/>
              </a:rPr>
              <a:t>( 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ch</a:t>
            </a:r>
            <a:r>
              <a:rPr lang="en-US" altLang="zh-CN" sz="2800" b="1" dirty="0" err="1">
                <a:latin typeface="微软雅黑" panose="020B0503020204020204" pitchFamily="34" charset="-122"/>
              </a:rPr>
              <a:t>,</a:t>
            </a:r>
            <a:r>
              <a:rPr lang="en-US" altLang="zh-CN" sz="2800" b="1" dirty="0" err="1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en-US" altLang="zh-CN" sz="2800" dirty="0">
                <a:latin typeface="微软雅黑" panose="020B0503020204020204" pitchFamily="34" charset="-122"/>
              </a:rPr>
              <a:t> )</a:t>
            </a:r>
            <a:r>
              <a:rPr lang="zh-CN" altLang="en-US" sz="2800" dirty="0">
                <a:latin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66FF66"/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ch</a:t>
            </a:r>
            <a:r>
              <a:rPr lang="zh-CN" altLang="en-US" sz="2400" dirty="0">
                <a:latin typeface="微软雅黑" panose="020B0503020204020204" pitchFamily="34" charset="-122"/>
              </a:rPr>
              <a:t>：需要输出的字符，可以是字符常量或字符变量；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 b="1" dirty="0" err="1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 dirty="0">
                <a:latin typeface="微软雅黑" panose="020B0503020204020204" pitchFamily="34" charset="-122"/>
              </a:rPr>
              <a:t>：文件指针变量。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896" name="Rectangle 8"/>
          <p:cNvSpPr>
            <a:spLocks noGrp="1" noChangeArrowheads="1"/>
          </p:cNvSpPr>
          <p:nvPr/>
        </p:nvSpPr>
        <p:spPr bwMode="auto">
          <a:xfrm>
            <a:off x="0" y="406400"/>
            <a:ext cx="6426200" cy="531813"/>
          </a:xfrm>
          <a:prstGeom prst="rect">
            <a:avLst/>
          </a:prstGeom>
          <a:solidFill>
            <a:srgbClr val="00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1.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字符输出函数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fputc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putc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93663" y="3657600"/>
            <a:ext cx="83820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</a:rPr>
              <a:t>函数功能：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</a:rPr>
              <a:t>将一个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字符（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ASCII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码）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写入</a:t>
            </a:r>
            <a:r>
              <a:rPr lang="zh-CN" altLang="en-US" sz="2400" dirty="0">
                <a:latin typeface="微软雅黑" panose="020B0503020204020204" pitchFamily="34" charset="-122"/>
              </a:rPr>
              <a:t>到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 dirty="0">
                <a:latin typeface="微软雅黑" panose="020B0503020204020204" pitchFamily="34" charset="-122"/>
              </a:rPr>
              <a:t>所指向的文件（该文件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必须是以写或读写方式打开的）中。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若输出操作成功，函数返回写入的字符；否则，返回</a:t>
            </a:r>
            <a:r>
              <a:rPr lang="en-US" altLang="zh-CN" sz="2400" dirty="0">
                <a:solidFill>
                  <a:srgbClr val="CC0099"/>
                </a:solidFill>
                <a:latin typeface="微软雅黑" panose="020B0503020204020204" pitchFamily="34" charset="-122"/>
              </a:rPr>
              <a:t>EOF</a:t>
            </a:r>
            <a:r>
              <a:rPr lang="zh-CN" altLang="en-US" sz="2400" dirty="0">
                <a:latin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2590800" y="5410200"/>
            <a:ext cx="3606800" cy="800100"/>
          </a:xfrm>
          <a:prstGeom prst="wedgeRoundRectCallout">
            <a:avLst>
              <a:gd name="adj1" fmla="val 91171"/>
              <a:gd name="adj2" fmla="val -58769"/>
              <a:gd name="adj3" fmla="val 16667"/>
            </a:avLst>
          </a:prstGeom>
          <a:solidFill>
            <a:srgbClr val="66FFFF">
              <a:alpha val="50195"/>
            </a:srgbClr>
          </a:solidFill>
          <a:ln w="25400">
            <a:solidFill>
              <a:srgbClr val="0033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微软雅黑" panose="020B0503020204020204" pitchFamily="34" charset="-122"/>
              </a:rPr>
              <a:t>系统定义的文本文件结束标志，其值为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(-1)</a:t>
            </a:r>
            <a:r>
              <a:rPr kumimoji="1" lang="zh-CN" altLang="en-US" sz="2400" b="1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6" grpId="0" animBg="1" autoUpdateAnimBg="0"/>
      <p:bldP spid="37897" grpId="0" autoUpdateAnimBg="0"/>
      <p:bldP spid="3789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" y="76200"/>
            <a:ext cx="4101764" cy="618630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#include&lt;</a:t>
            </a:r>
            <a:r>
              <a:rPr lang="en-US" altLang="zh-CN" b="1" dirty="0" err="1">
                <a:solidFill>
                  <a:srgbClr val="FF0000"/>
                </a:solidFill>
              </a:rPr>
              <a:t>string.h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void </a:t>
            </a:r>
            <a:r>
              <a:rPr lang="en-US" altLang="zh-CN" dirty="0" err="1"/>
              <a:t>sortstring</a:t>
            </a:r>
            <a:r>
              <a:rPr lang="en-US" altLang="zh-CN" dirty="0"/>
              <a:t>(char*r[],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char </a:t>
            </a:r>
            <a:r>
              <a:rPr lang="en-US" altLang="zh-CN" b="1" dirty="0">
                <a:solidFill>
                  <a:srgbClr val="FF0000"/>
                </a:solidFill>
              </a:rPr>
              <a:t>s[100][20];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	char *</a:t>
            </a:r>
            <a:r>
              <a:rPr lang="en-US" altLang="zh-CN" dirty="0" err="1"/>
              <a:t>rs</a:t>
            </a:r>
            <a:r>
              <a:rPr lang="en-US" altLang="zh-CN" dirty="0"/>
              <a:t>[100];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s",</a:t>
            </a:r>
            <a:r>
              <a:rPr lang="en-US" altLang="zh-CN" b="1" dirty="0" err="1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rs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]=s[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sortstring</a:t>
            </a:r>
            <a:r>
              <a:rPr lang="en-US" altLang="zh-CN" dirty="0"/>
              <a:t>(</a:t>
            </a:r>
            <a:r>
              <a:rPr lang="en-US" altLang="zh-CN" dirty="0" err="1"/>
              <a:t>rs,n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printf</a:t>
            </a:r>
            <a:r>
              <a:rPr lang="en-US" altLang="zh-CN" dirty="0"/>
              <a:t>("\n");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puts(</a:t>
            </a:r>
            <a:r>
              <a:rPr lang="en-US" altLang="zh-CN" dirty="0" err="1"/>
              <a:t>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98250" y="76200"/>
            <a:ext cx="4845750" cy="397031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sortstring</a:t>
            </a:r>
            <a:r>
              <a:rPr lang="en-US" altLang="zh-CN" dirty="0"/>
              <a:t>(char*r[],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endParaRPr lang="en-US" altLang="zh-CN" dirty="0"/>
          </a:p>
          <a:p>
            <a:r>
              <a:rPr lang="en-US" altLang="zh-CN" dirty="0"/>
              <a:t>{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char *temp;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 k=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  for(j=i+1;j&lt;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     if(</a:t>
            </a:r>
            <a:r>
              <a:rPr lang="en-US" altLang="zh-CN" b="1" dirty="0" err="1">
                <a:solidFill>
                  <a:srgbClr val="FF0000"/>
                </a:solidFill>
              </a:rPr>
              <a:t>stricmp</a:t>
            </a:r>
            <a:r>
              <a:rPr lang="en-US" altLang="zh-CN" b="1" dirty="0">
                <a:solidFill>
                  <a:srgbClr val="FF0000"/>
                </a:solidFill>
              </a:rPr>
              <a:t>(r[k],r[j])&gt;</a:t>
            </a:r>
            <a:r>
              <a:rPr lang="en-US" altLang="zh-CN" dirty="0"/>
              <a:t>0) k=j;</a:t>
            </a:r>
            <a:endParaRPr lang="en-US" altLang="zh-CN" dirty="0"/>
          </a:p>
          <a:p>
            <a:r>
              <a:rPr lang="en-US" altLang="zh-CN" dirty="0"/>
              <a:t>	  if(k!=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      { temp=r[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	         r[</a:t>
            </a:r>
            <a:r>
              <a:rPr lang="en-US" altLang="zh-CN" dirty="0" err="1"/>
              <a:t>i</a:t>
            </a:r>
            <a:r>
              <a:rPr lang="en-US" altLang="zh-CN" dirty="0"/>
              <a:t>]=r[k];</a:t>
            </a:r>
            <a:endParaRPr lang="en-US" altLang="zh-CN" dirty="0"/>
          </a:p>
          <a:p>
            <a:r>
              <a:rPr lang="en-US" altLang="zh-CN" dirty="0"/>
              <a:t>	         r[k]=temp;}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2786823" cy="3249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58800" y="990600"/>
            <a:ext cx="8382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Clr>
                <a:srgbClr val="FF0066"/>
              </a:buClr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Clr>
                <a:srgbClr val="FF0066"/>
              </a:buClr>
              <a:buFontTx/>
              <a:buNone/>
            </a:pP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sz="2800">
                <a:solidFill>
                  <a:srgbClr val="0066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006600"/>
                </a:solidFill>
                <a:latin typeface="微软雅黑" panose="020B0503020204020204" pitchFamily="34" charset="-122"/>
              </a:rPr>
              <a:t>FILE </a:t>
            </a:r>
            <a:r>
              <a:rPr lang="en-US" altLang="zh-CN" sz="2800">
                <a:latin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>
                <a:latin typeface="微软雅黑" panose="020B0503020204020204" pitchFamily="34" charset="-122"/>
              </a:rPr>
              <a:t>fp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</a:t>
            </a:r>
            <a:r>
              <a:rPr lang="en-US" altLang="en-US" sz="2800">
                <a:solidFill>
                  <a:srgbClr val="993300"/>
                </a:solidFill>
                <a:latin typeface="微软雅黑" panose="020B0503020204020204" pitchFamily="34" charset="-122"/>
              </a:rPr>
              <a:t>ch</a:t>
            </a:r>
            <a:r>
              <a:rPr lang="en-US" altLang="en-US" sz="280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en-US" sz="2800">
                <a:latin typeface="微软雅黑" panose="020B0503020204020204" pitchFamily="34" charset="-122"/>
              </a:rPr>
              <a:t>= </a:t>
            </a:r>
            <a:r>
              <a:rPr lang="en-US" altLang="en-US" sz="2800">
                <a:solidFill>
                  <a:srgbClr val="006600"/>
                </a:solidFill>
                <a:latin typeface="微软雅黑" panose="020B0503020204020204" pitchFamily="34" charset="-122"/>
              </a:rPr>
              <a:t>fgetc</a:t>
            </a:r>
            <a:r>
              <a:rPr lang="en-US" altLang="en-US" sz="2800">
                <a:latin typeface="微软雅黑" panose="020B0503020204020204" pitchFamily="34" charset="-122"/>
              </a:rPr>
              <a:t>(</a:t>
            </a:r>
            <a:r>
              <a:rPr lang="en-US" altLang="en-US" sz="2800">
                <a:solidFill>
                  <a:srgbClr val="0000FF"/>
                </a:solidFill>
                <a:latin typeface="微软雅黑" panose="020B0503020204020204" pitchFamily="34" charset="-122"/>
              </a:rPr>
              <a:t>fp</a:t>
            </a:r>
            <a:r>
              <a:rPr lang="en-US" altLang="en-US" sz="2800">
                <a:latin typeface="微软雅黑" panose="020B0503020204020204" pitchFamily="34" charset="-122"/>
              </a:rPr>
              <a:t>)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66FF66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>
                <a:solidFill>
                  <a:srgbClr val="993300"/>
                </a:solidFill>
                <a:latin typeface="微软雅黑" panose="020B0503020204020204" pitchFamily="34" charset="-122"/>
              </a:rPr>
              <a:t>ch</a:t>
            </a:r>
            <a:r>
              <a:rPr lang="zh-CN" altLang="en-US" sz="2400">
                <a:latin typeface="微软雅黑" panose="020B0503020204020204" pitchFamily="34" charset="-122"/>
              </a:rPr>
              <a:t>：可以是字符变量或整型变量；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>
                <a:latin typeface="微软雅黑" panose="020B0503020204020204" pitchFamily="34" charset="-122"/>
              </a:rPr>
              <a:t>：文件指针变量。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39944" name="Rectangle 8"/>
          <p:cNvSpPr>
            <a:spLocks noGrp="1" noChangeArrowheads="1"/>
          </p:cNvSpPr>
          <p:nvPr/>
        </p:nvSpPr>
        <p:spPr bwMode="auto">
          <a:xfrm>
            <a:off x="6350" y="242888"/>
            <a:ext cx="6426200" cy="531812"/>
          </a:xfrm>
          <a:prstGeom prst="rect">
            <a:avLst/>
          </a:prstGeom>
          <a:solidFill>
            <a:srgbClr val="00FFFF"/>
          </a:solidFill>
          <a:ln w="127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2.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字符输入函数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getc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20700" y="3614738"/>
            <a:ext cx="83820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函数功能：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</a:rPr>
              <a:t>所指向的文件</a:t>
            </a:r>
            <a:r>
              <a:rPr lang="zh-CN" altLang="en-US" sz="2400">
                <a:latin typeface="微软雅黑" panose="020B0503020204020204" pitchFamily="34" charset="-122"/>
              </a:rPr>
              <a:t>（该文件必须是以读或读写方式打开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的）中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</a:rPr>
              <a:t>读取</a:t>
            </a:r>
            <a:r>
              <a:rPr lang="zh-CN" altLang="en-US" sz="2400">
                <a:latin typeface="微软雅黑" panose="020B0503020204020204" pitchFamily="34" charset="-122"/>
              </a:rPr>
              <a:t>一个字符。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若输入操作成功，函数返回读入的字符；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若文件结束或输入操作失败，则返回</a:t>
            </a:r>
            <a:r>
              <a:rPr lang="en-US" altLang="zh-CN" sz="2400">
                <a:solidFill>
                  <a:srgbClr val="CC0099"/>
                </a:solidFill>
                <a:latin typeface="微软雅黑" panose="020B0503020204020204" pitchFamily="34" charset="-122"/>
              </a:rPr>
              <a:t>EOF</a:t>
            </a:r>
            <a:r>
              <a:rPr lang="zh-CN" altLang="en-US" sz="2400">
                <a:latin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44" grpId="0" animBg="1" autoUpdateAnimBg="0"/>
      <p:bldP spid="3994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166688"/>
            <a:ext cx="4633913" cy="461962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文件读写的例子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990" name="Rectangle 6" descr="羊皮纸"/>
          <p:cNvSpPr>
            <a:spLocks noChangeArrowheads="1"/>
          </p:cNvSpPr>
          <p:nvPr/>
        </p:nvSpPr>
        <p:spPr bwMode="auto">
          <a:xfrm>
            <a:off x="0" y="23813"/>
            <a:ext cx="9145588" cy="675798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/*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将键盘输入的字符送到硬盘*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/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stdio.h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&gt;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cstdlib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&gt;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main()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{FILE *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fp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char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ch,filename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[10];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scanf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("%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s",filename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if ((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fp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fopen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filename,"w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"))==NULL) {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("cannot open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out_file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\n");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exit(0);}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fgetc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stdin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while 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!='#')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{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fputc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ch,fp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putchar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fgetc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stdin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fclose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fp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("\n");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return 0;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457200" y="533400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运行结果：</a:t>
            </a:r>
            <a:endParaRPr lang="zh-CN" altLang="en-US" b="1"/>
          </a:p>
        </p:txBody>
      </p:sp>
      <p:sp>
        <p:nvSpPr>
          <p:cNvPr id="44036" name="文本框 3"/>
          <p:cNvSpPr txBox="1">
            <a:spLocks noChangeArrowheads="1"/>
          </p:cNvSpPr>
          <p:nvPr/>
        </p:nvSpPr>
        <p:spPr bwMode="auto">
          <a:xfrm>
            <a:off x="455815" y="2059309"/>
            <a:ext cx="6372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作用：在当前编译文件夹中创建</a:t>
            </a:r>
            <a:r>
              <a:rPr lang="en-US" altLang="zh-CN" sz="2800" b="1" dirty="0" err="1"/>
              <a:t>filetest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9313"/>
            <a:ext cx="4429743" cy="16956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5" y="3009598"/>
            <a:ext cx="7718007" cy="1200550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69" y="4495800"/>
            <a:ext cx="5080661" cy="1295400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7200" y="2783114"/>
            <a:ext cx="838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Clr>
                <a:srgbClr val="FF0066"/>
              </a:buClr>
              <a:buFontTx/>
              <a:buNone/>
            </a:pP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 dirty="0">
              <a:solidFill>
                <a:srgbClr val="006600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Clr>
                <a:srgbClr val="FF0066"/>
              </a:buClr>
              <a:buFontTx/>
              <a:buNone/>
            </a:pPr>
            <a:r>
              <a:rPr lang="zh-CN" altLang="en-US" sz="2800" dirty="0">
                <a:solidFill>
                  <a:srgbClr val="00FFFF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</a:rPr>
              <a:t>FILE</a:t>
            </a:r>
            <a:r>
              <a:rPr lang="en-US" altLang="zh-CN" sz="2800" dirty="0">
                <a:latin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 dirty="0" err="1">
                <a:latin typeface="微软雅黑" panose="020B0503020204020204" pitchFamily="34" charset="-122"/>
              </a:rPr>
              <a:t>fp</a:t>
            </a:r>
            <a:r>
              <a:rPr lang="zh-CN" altLang="en-US" sz="2800" dirty="0">
                <a:latin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</a:rPr>
              <a:t>    </a:t>
            </a:r>
            <a:r>
              <a:rPr lang="en-US" altLang="en-US" sz="2800" dirty="0" err="1">
                <a:solidFill>
                  <a:srgbClr val="993300"/>
                </a:solidFill>
                <a:latin typeface="微软雅黑" panose="020B0503020204020204" pitchFamily="34" charset="-122"/>
              </a:rPr>
              <a:t>feof</a:t>
            </a:r>
            <a:r>
              <a:rPr lang="en-US" altLang="en-US" sz="2800" dirty="0">
                <a:latin typeface="微软雅黑" panose="020B0503020204020204" pitchFamily="34" charset="-122"/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  <a:latin typeface="微软雅黑" panose="020B0503020204020204" pitchFamily="34" charset="-122"/>
              </a:rPr>
              <a:t>fp</a:t>
            </a:r>
            <a:r>
              <a:rPr lang="en-US" altLang="en-US" sz="2800" dirty="0">
                <a:latin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66FF66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 dirty="0" err="1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 dirty="0">
                <a:latin typeface="微软雅黑" panose="020B0503020204020204" pitchFamily="34" charset="-122"/>
              </a:rPr>
              <a:t>：文件指针变量。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chemeClr val="tx2"/>
                </a:solidFill>
              </a:rPr>
              <a:t>文件结束测试函数 </a:t>
            </a:r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57200" y="4648200"/>
            <a:ext cx="83820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函数功能：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测试</a:t>
            </a:r>
            <a:r>
              <a:rPr lang="en-US" altLang="zh-CN" sz="24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fp</a:t>
            </a:r>
            <a:r>
              <a:rPr lang="zh-CN" altLang="en-US" sz="2400" dirty="0">
                <a:latin typeface="微软雅黑" panose="020B0503020204020204" pitchFamily="34" charset="-122"/>
              </a:rPr>
              <a:t>所指向的文件是否已读到文件尾部。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若该文件没有结束，则返回</a:t>
            </a:r>
            <a:r>
              <a:rPr lang="en-US" altLang="zh-CN" sz="2400" dirty="0">
                <a:solidFill>
                  <a:srgbClr val="D60093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D60093"/>
                </a:solidFill>
                <a:cs typeface="Times New Roman" panose="02020603050405020304" pitchFamily="18" charset="0"/>
              </a:rPr>
              <a:t>（假）</a:t>
            </a:r>
            <a:r>
              <a:rPr lang="zh-CN" altLang="en-US" sz="2400" dirty="0">
                <a:latin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若文件结束，则返回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</a:rPr>
              <a:t>非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</a:rPr>
              <a:t>（真）</a:t>
            </a:r>
            <a:r>
              <a:rPr lang="zh-CN" altLang="en-US" sz="2400" dirty="0">
                <a:latin typeface="微软雅黑" panose="020B0503020204020204" pitchFamily="34" charset="-122"/>
              </a:rPr>
              <a:t>。 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57200" y="742395"/>
            <a:ext cx="8255000" cy="1988237"/>
          </a:xfrm>
          <a:prstGeom prst="rect">
            <a:avLst/>
          </a:prstGeom>
          <a:solidFill>
            <a:srgbClr val="FFFFCC"/>
          </a:solidFill>
          <a:ln w="76200" cmpd="thickThin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对文本文件进行读操作时，例如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fgetc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EOF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，即可作文件结束处理。但在二进制文件中</a:t>
            </a:r>
            <a:r>
              <a:rPr kumimoji="1"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合法数据，所以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系统提供了一个适用对象更普遍的文件结束测试函数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feof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7" grpId="0" autoUpdateAnimBg="0"/>
      <p:bldP spid="4608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166688"/>
            <a:ext cx="4633913" cy="461962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文件读写的例子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4038" name="Rectangle 6" descr="羊皮纸"/>
          <p:cNvSpPr>
            <a:spLocks noChangeArrowheads="1"/>
          </p:cNvSpPr>
          <p:nvPr/>
        </p:nvSpPr>
        <p:spPr bwMode="auto">
          <a:xfrm>
            <a:off x="296863" y="114300"/>
            <a:ext cx="8675687" cy="6906506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28575">
            <a:solidFill>
              <a:srgbClr val="7030A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/*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文件内容复制*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#include "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stdio.h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“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000" dirty="0" err="1">
                <a:latin typeface="Times New Roman" panose="02020603050405020304" pitchFamily="18" charset="0"/>
              </a:rPr>
              <a:t>cstdlib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&gt;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main()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{FILE *in,*out;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char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ch,infile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[10],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outfile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[10];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("Enter the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in_file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name:\n");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scanf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("%s",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infile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("Enter the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out_file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name:\n");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scanf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("%s",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outfile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if ((in=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fopen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infile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,"r"))==NULL)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{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("cannot open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in_file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\n");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exit(0);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}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if ((out=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fopen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outfile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,"w"))==NULL)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{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("cannot open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out_file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\n");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exit(0);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}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while (!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feof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(in)) </a:t>
            </a:r>
            <a:r>
              <a:rPr kumimoji="1" lang="en-US" altLang="zh-C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fputc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fgetc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(in),out);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fclose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(in);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fclose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(out);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框 2"/>
          <p:cNvSpPr txBox="1">
            <a:spLocks noChangeArrowheads="1"/>
          </p:cNvSpPr>
          <p:nvPr/>
        </p:nvSpPr>
        <p:spPr bwMode="auto">
          <a:xfrm>
            <a:off x="152400" y="393700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运行结果：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94" y="292004"/>
            <a:ext cx="4991797" cy="13717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8" y="2252200"/>
            <a:ext cx="8681704" cy="896291"/>
          </a:xfrm>
          <a:prstGeom prst="rect">
            <a:avLst/>
          </a:prstGeom>
          <a:ln w="41275">
            <a:solidFill>
              <a:srgbClr val="7030A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4" y="3817562"/>
            <a:ext cx="3048000" cy="1221324"/>
          </a:xfrm>
          <a:prstGeom prst="rect">
            <a:avLst/>
          </a:prstGeom>
          <a:ln w="41275">
            <a:solidFill>
              <a:srgbClr val="7030A0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17562"/>
            <a:ext cx="3603410" cy="1221324"/>
          </a:xfrm>
          <a:prstGeom prst="rect">
            <a:avLst/>
          </a:prstGeom>
          <a:ln w="41275">
            <a:solidFill>
              <a:srgbClr val="7030A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09588" y="1066800"/>
            <a:ext cx="80391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 b="1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Clr>
                <a:srgbClr val="FF0066"/>
              </a:buClr>
              <a:buFontTx/>
              <a:buNone/>
            </a:pP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>
                <a:solidFill>
                  <a:srgbClr val="006600"/>
                </a:solidFill>
                <a:latin typeface="微软雅黑" panose="020B0503020204020204" pitchFamily="34" charset="-122"/>
              </a:rPr>
              <a:t>FILE</a:t>
            </a:r>
            <a:r>
              <a:rPr lang="en-US" altLang="zh-CN" sz="2800">
                <a:latin typeface="微软雅黑" panose="020B0503020204020204" pitchFamily="34" charset="-122"/>
              </a:rPr>
              <a:t>  </a:t>
            </a:r>
            <a:r>
              <a:rPr lang="en-US" altLang="zh-CN" sz="280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>
                <a:latin typeface="微软雅黑" panose="020B0503020204020204" pitchFamily="34" charset="-122"/>
              </a:rPr>
              <a:t>fp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</a:t>
            </a:r>
            <a:r>
              <a:rPr lang="en-US" altLang="en-US" sz="2800">
                <a:solidFill>
                  <a:srgbClr val="006600"/>
                </a:solidFill>
                <a:latin typeface="微软雅黑" panose="020B0503020204020204" pitchFamily="34" charset="-122"/>
              </a:rPr>
              <a:t>fputs</a:t>
            </a:r>
            <a:r>
              <a:rPr lang="en-US" altLang="en-US" sz="2800">
                <a:latin typeface="微软雅黑" panose="020B0503020204020204" pitchFamily="34" charset="-122"/>
              </a:rPr>
              <a:t>(</a:t>
            </a:r>
            <a:r>
              <a:rPr lang="en-US" altLang="en-US" sz="900">
                <a:latin typeface="微软雅黑" panose="020B0503020204020204" pitchFamily="34" charset="-122"/>
              </a:rPr>
              <a:t> </a:t>
            </a:r>
            <a:r>
              <a:rPr lang="en-US" altLang="en-US" sz="2800">
                <a:solidFill>
                  <a:srgbClr val="CC3300"/>
                </a:solidFill>
                <a:latin typeface="微软雅黑" panose="020B0503020204020204" pitchFamily="34" charset="-122"/>
              </a:rPr>
              <a:t>str</a:t>
            </a:r>
            <a:r>
              <a:rPr lang="en-US" altLang="en-US" sz="2800">
                <a:latin typeface="微软雅黑" panose="020B0503020204020204" pitchFamily="34" charset="-122"/>
              </a:rPr>
              <a:t>,</a:t>
            </a:r>
            <a:r>
              <a:rPr lang="en-US" altLang="en-US" sz="900">
                <a:latin typeface="微软雅黑" panose="020B0503020204020204" pitchFamily="34" charset="-122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微软雅黑" panose="020B0503020204020204" pitchFamily="34" charset="-122"/>
              </a:rPr>
              <a:t>fp</a:t>
            </a:r>
            <a:r>
              <a:rPr lang="en-US" altLang="en-US" sz="90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en-US" altLang="en-US" sz="2800">
                <a:latin typeface="微软雅黑" panose="020B0503020204020204" pitchFamily="34" charset="-122"/>
              </a:rPr>
              <a:t>)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66FF66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>
                <a:solidFill>
                  <a:srgbClr val="CC3300"/>
                </a:solidFill>
                <a:latin typeface="微软雅黑" panose="020B0503020204020204" pitchFamily="34" charset="-122"/>
              </a:rPr>
              <a:t>str</a:t>
            </a:r>
            <a:r>
              <a:rPr lang="zh-CN" altLang="en-US" sz="2400">
                <a:latin typeface="微软雅黑" panose="020B0503020204020204" pitchFamily="34" charset="-122"/>
              </a:rPr>
              <a:t>：需要输出的字符串，可以是字符串常量或字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       符串指针；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>
                <a:latin typeface="微软雅黑" panose="020B0503020204020204" pitchFamily="34" charset="-122"/>
              </a:rPr>
              <a:t>：文件指针变量。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28600" y="304800"/>
            <a:ext cx="5651500" cy="523875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文件的字符串输出函数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fputs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09588" y="4038600"/>
            <a:ext cx="81407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函数功能：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       将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字符串写到</a:t>
            </a:r>
            <a:r>
              <a:rPr lang="zh-CN" altLang="en-US" sz="2400" dirty="0">
                <a:cs typeface="Times New Roman" panose="02020603050405020304" pitchFamily="18" charset="0"/>
              </a:rPr>
              <a:t>文件指针</a:t>
            </a:r>
            <a:r>
              <a:rPr lang="en-US" altLang="zh-CN" sz="24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fp</a:t>
            </a:r>
            <a:r>
              <a:rPr lang="zh-CN" altLang="en-US" sz="2400" dirty="0">
                <a:cs typeface="Times New Roman" panose="02020603050405020304" pitchFamily="18" charset="0"/>
              </a:rPr>
              <a:t>所指向的文件中。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若输出操作成功，返回</a:t>
            </a:r>
            <a:r>
              <a:rPr lang="en-US" altLang="zh-CN" sz="2400" dirty="0">
                <a:solidFill>
                  <a:srgbClr val="D60093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若输出操作失败，则返回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</a:rPr>
              <a:t>EOF</a:t>
            </a:r>
            <a:r>
              <a:rPr lang="zh-CN" altLang="en-US" sz="2400" dirty="0">
                <a:latin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81000" y="1241425"/>
            <a:ext cx="8331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Clr>
                <a:srgbClr val="FF0066"/>
              </a:buClr>
              <a:buFontTx/>
              <a:buNone/>
            </a:pPr>
            <a:r>
              <a:rPr lang="zh-CN" altLang="en-US" sz="2800" dirty="0">
                <a:solidFill>
                  <a:srgbClr val="00FFFF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</a:rPr>
              <a:t>FILE 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 dirty="0" err="1">
                <a:latin typeface="微软雅黑" panose="020B0503020204020204" pitchFamily="34" charset="-122"/>
              </a:rPr>
              <a:t>fp</a:t>
            </a:r>
            <a:r>
              <a:rPr lang="zh-CN" altLang="en-US" sz="2800" dirty="0">
                <a:latin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en-US" sz="2800" dirty="0" err="1">
                <a:solidFill>
                  <a:srgbClr val="006600"/>
                </a:solidFill>
                <a:latin typeface="微软雅黑" panose="020B0503020204020204" pitchFamily="34" charset="-122"/>
              </a:rPr>
              <a:t>fgets</a:t>
            </a:r>
            <a:r>
              <a:rPr lang="en-US" altLang="en-US" sz="2800" dirty="0">
                <a:latin typeface="微软雅黑" panose="020B0503020204020204" pitchFamily="34" charset="-122"/>
              </a:rPr>
              <a:t>(</a:t>
            </a:r>
            <a:r>
              <a:rPr lang="en-US" altLang="en-US" sz="900" dirty="0">
                <a:latin typeface="微软雅黑" panose="020B0503020204020204" pitchFamily="34" charset="-122"/>
              </a:rPr>
              <a:t> </a:t>
            </a:r>
            <a:r>
              <a:rPr lang="en-US" altLang="en-US" sz="2800" dirty="0" err="1">
                <a:solidFill>
                  <a:srgbClr val="CC3300"/>
                </a:solidFill>
                <a:latin typeface="微软雅黑" panose="020B0503020204020204" pitchFamily="34" charset="-122"/>
              </a:rPr>
              <a:t>str</a:t>
            </a:r>
            <a:r>
              <a:rPr lang="en-US" altLang="en-US" sz="2800" dirty="0">
                <a:latin typeface="微软雅黑" panose="020B0503020204020204" pitchFamily="34" charset="-122"/>
              </a:rPr>
              <a:t>,</a:t>
            </a:r>
            <a:r>
              <a:rPr lang="en-US" altLang="en-US" sz="900" dirty="0">
                <a:latin typeface="微软雅黑" panose="020B0503020204020204" pitchFamily="34" charset="-122"/>
              </a:rPr>
              <a:t> </a:t>
            </a:r>
            <a:r>
              <a:rPr lang="en-US" altLang="en-US" sz="2800" dirty="0">
                <a:latin typeface="微软雅黑" panose="020B0503020204020204" pitchFamily="34" charset="-122"/>
              </a:rPr>
              <a:t>n,</a:t>
            </a:r>
            <a:r>
              <a:rPr lang="en-US" altLang="en-US" sz="900" dirty="0">
                <a:latin typeface="微软雅黑" panose="020B0503020204020204" pitchFamily="34" charset="-122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微软雅黑" panose="020B0503020204020204" pitchFamily="34" charset="-122"/>
              </a:rPr>
              <a:t>fp</a:t>
            </a:r>
            <a:r>
              <a:rPr lang="en-US" altLang="en-US" sz="900" dirty="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en-US" altLang="en-US" sz="2800" dirty="0">
                <a:latin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66FF66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 dirty="0" err="1">
                <a:solidFill>
                  <a:srgbClr val="CC3300"/>
                </a:solidFill>
                <a:latin typeface="微软雅黑" panose="020B0503020204020204" pitchFamily="34" charset="-122"/>
              </a:rPr>
              <a:t>str</a:t>
            </a:r>
            <a:r>
              <a:rPr lang="zh-CN" altLang="en-US" sz="2400" dirty="0">
                <a:latin typeface="微软雅黑" panose="020B0503020204020204" pitchFamily="34" charset="-122"/>
              </a:rPr>
              <a:t>：字符指针，可以是字符数组名或字符指针变量；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</a:rPr>
              <a:t>：读取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字符个数（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n-1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 dirty="0" err="1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 dirty="0">
                <a:latin typeface="微软雅黑" panose="020B0503020204020204" pitchFamily="34" charset="-122"/>
              </a:rPr>
              <a:t>：文件指针变量。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58800" y="4089400"/>
            <a:ext cx="83820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函数功能：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        从</a:t>
            </a:r>
            <a:r>
              <a:rPr lang="en-US" altLang="zh-CN" sz="2400">
                <a:solidFill>
                  <a:srgbClr val="0000FF"/>
                </a:solidFill>
                <a:cs typeface="Times New Roman" panose="02020603050405020304" pitchFamily="18" charset="0"/>
              </a:rPr>
              <a:t>fp</a:t>
            </a:r>
            <a:r>
              <a:rPr lang="zh-CN" altLang="en-US" sz="2400"/>
              <a:t>所指向的文件中，</a:t>
            </a:r>
            <a:r>
              <a:rPr lang="zh-CN" altLang="en-US" sz="2400" b="1">
                <a:solidFill>
                  <a:srgbClr val="FF0000"/>
                </a:solidFill>
              </a:rPr>
              <a:t>读取</a:t>
            </a:r>
            <a:r>
              <a:rPr lang="en-US" altLang="zh-CN" sz="2400" b="1">
                <a:solidFill>
                  <a:srgbClr val="FF0000"/>
                </a:solidFill>
                <a:cs typeface="Times New Roman" panose="02020603050405020304" pitchFamily="18" charset="0"/>
              </a:rPr>
              <a:t>n-1</a:t>
            </a:r>
            <a:r>
              <a:rPr lang="zh-CN" altLang="en-US" sz="2400" b="1">
                <a:solidFill>
                  <a:srgbClr val="FF0000"/>
                </a:solidFill>
              </a:rPr>
              <a:t>个字符</a:t>
            </a:r>
            <a:r>
              <a:rPr lang="zh-CN" altLang="en-US" sz="2400"/>
              <a:t>后，加上</a:t>
            </a:r>
            <a:r>
              <a:rPr lang="zh-CN" altLang="en-US" sz="2400">
                <a:solidFill>
                  <a:srgbClr val="FF0000"/>
                </a:solidFill>
              </a:rPr>
              <a:t>字符串结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束标志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</a:rPr>
              <a:t>'\0'</a:t>
            </a:r>
            <a:r>
              <a:rPr lang="zh-CN" altLang="en-US" sz="2400"/>
              <a:t>组成一个字符串，存入字符数组</a:t>
            </a:r>
            <a:r>
              <a:rPr lang="en-US" altLang="zh-CN" sz="2400"/>
              <a:t>str</a:t>
            </a:r>
            <a:r>
              <a:rPr lang="zh-CN" altLang="en-US" sz="2400"/>
              <a:t>中。</a:t>
            </a:r>
            <a:endParaRPr lang="zh-C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       若输入操作成功，返回</a:t>
            </a:r>
            <a:r>
              <a:rPr lang="zh-CN" altLang="en-US" sz="2400">
                <a:solidFill>
                  <a:srgbClr val="CC3300"/>
                </a:solidFill>
              </a:rPr>
              <a:t>字符数组的首地址</a:t>
            </a:r>
            <a:r>
              <a:rPr lang="zh-CN" altLang="en-US" sz="2400"/>
              <a:t>；</a:t>
            </a:r>
            <a:endParaRPr lang="zh-C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       若文件结束或输入操作失败，则返回</a:t>
            </a:r>
            <a:r>
              <a:rPr lang="en-US" altLang="zh-CN" sz="2400">
                <a:solidFill>
                  <a:srgbClr val="D60093"/>
                </a:solidFill>
                <a:cs typeface="Times New Roman" panose="02020603050405020304" pitchFamily="18" charset="0"/>
              </a:rPr>
              <a:t>NULL</a:t>
            </a:r>
            <a:r>
              <a:rPr lang="zh-CN" altLang="en-US" sz="2400"/>
              <a:t>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52400" y="381000"/>
            <a:ext cx="6324600" cy="523875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文件的字符串输入函数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fgets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8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84200" y="1109663"/>
            <a:ext cx="80391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Clr>
                <a:srgbClr val="FF0066"/>
              </a:buClr>
              <a:buFontTx/>
              <a:buNone/>
            </a:pP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>
                <a:solidFill>
                  <a:srgbClr val="006600"/>
                </a:solidFill>
                <a:latin typeface="微软雅黑" panose="020B0503020204020204" pitchFamily="34" charset="-122"/>
              </a:rPr>
              <a:t>FILE</a:t>
            </a:r>
            <a:r>
              <a:rPr lang="en-US" altLang="zh-CN" sz="2800">
                <a:latin typeface="微软雅黑" panose="020B0503020204020204" pitchFamily="34" charset="-122"/>
              </a:rPr>
              <a:t>  </a:t>
            </a:r>
            <a:r>
              <a:rPr lang="en-US" altLang="zh-CN" sz="280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>
                <a:latin typeface="微软雅黑" panose="020B0503020204020204" pitchFamily="34" charset="-122"/>
              </a:rPr>
              <a:t>fp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</a:t>
            </a:r>
            <a:r>
              <a:rPr lang="en-US" altLang="en-US" sz="2800">
                <a:solidFill>
                  <a:srgbClr val="006600"/>
                </a:solidFill>
                <a:latin typeface="微软雅黑" panose="020B0503020204020204" pitchFamily="34" charset="-122"/>
              </a:rPr>
              <a:t>fprintf</a:t>
            </a:r>
            <a:r>
              <a:rPr lang="en-US" altLang="en-US" sz="2800">
                <a:latin typeface="微软雅黑" panose="020B0503020204020204" pitchFamily="34" charset="-122"/>
              </a:rPr>
              <a:t>(</a:t>
            </a:r>
            <a:r>
              <a:rPr lang="en-US" altLang="en-US" sz="900">
                <a:latin typeface="微软雅黑" panose="020B0503020204020204" pitchFamily="34" charset="-122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微软雅黑" panose="020B0503020204020204" pitchFamily="34" charset="-122"/>
              </a:rPr>
              <a:t>fp</a:t>
            </a:r>
            <a:r>
              <a:rPr lang="en-US" altLang="en-US" sz="2800">
                <a:latin typeface="微软雅黑" panose="020B0503020204020204" pitchFamily="34" charset="-122"/>
              </a:rPr>
              <a:t>,</a:t>
            </a:r>
            <a:r>
              <a:rPr lang="en-US" altLang="en-US" sz="900">
                <a:latin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CC3300"/>
                </a:solidFill>
                <a:latin typeface="微软雅黑" panose="020B0503020204020204" pitchFamily="34" charset="-122"/>
              </a:rPr>
              <a:t>格式控制串</a:t>
            </a:r>
            <a:r>
              <a:rPr lang="zh-CN" altLang="en-US" sz="2800">
                <a:latin typeface="微软雅黑" panose="020B0503020204020204" pitchFamily="34" charset="-122"/>
              </a:rPr>
              <a:t>，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</a:rPr>
              <a:t>输出项参数表</a:t>
            </a:r>
            <a:r>
              <a:rPr lang="zh-CN" altLang="en-US" sz="90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en-US" altLang="en-US" sz="90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en-US" altLang="en-US" sz="2800">
                <a:latin typeface="微软雅黑" panose="020B0503020204020204" pitchFamily="34" charset="-122"/>
              </a:rPr>
              <a:t>)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>
                <a:latin typeface="微软雅黑" panose="020B0503020204020204" pitchFamily="34" charset="-122"/>
              </a:rPr>
              <a:t>：文件指针变量。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微软雅黑" panose="020B0503020204020204" pitchFamily="34" charset="-122"/>
              </a:rPr>
              <a:t>       格式控制串</a:t>
            </a:r>
            <a:r>
              <a:rPr lang="zh-CN" altLang="en-US" sz="2400">
                <a:latin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输出项参数表</a:t>
            </a:r>
            <a:r>
              <a:rPr lang="zh-CN" altLang="en-US" sz="2400">
                <a:latin typeface="微软雅黑" panose="020B0503020204020204" pitchFamily="34" charset="-122"/>
              </a:rPr>
              <a:t>的规定和使用方法与</a:t>
            </a:r>
            <a:r>
              <a:rPr lang="en-US" altLang="zh-CN" sz="2400">
                <a:latin typeface="微软雅黑" panose="020B0503020204020204" pitchFamily="34" charset="-122"/>
              </a:rPr>
              <a:t>printf</a:t>
            </a:r>
            <a:r>
              <a:rPr lang="zh-CN" altLang="en-US" sz="2400">
                <a:latin typeface="微软雅黑" panose="020B0503020204020204" pitchFamily="34" charset="-122"/>
              </a:rPr>
              <a:t>函数相同。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5397500" cy="523875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文件的格式输出函数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fprintf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584200" y="3746500"/>
            <a:ext cx="81407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函数功能：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/>
              <a:t>        将</a:t>
            </a:r>
            <a:r>
              <a:rPr lang="zh-CN" altLang="en-US" sz="2400" b="1">
                <a:solidFill>
                  <a:srgbClr val="FF0000"/>
                </a:solidFill>
              </a:rPr>
              <a:t>输出项按指定格式写入</a:t>
            </a:r>
            <a:r>
              <a:rPr lang="en-US" altLang="zh-CN" sz="2400">
                <a:solidFill>
                  <a:srgbClr val="0000FF"/>
                </a:solidFill>
              </a:rPr>
              <a:t>fp</a:t>
            </a:r>
            <a:r>
              <a:rPr lang="zh-CN" altLang="en-US" sz="2400"/>
              <a:t>所指向的文件中。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若输出操作成功，返回</a:t>
            </a:r>
            <a:r>
              <a:rPr lang="zh-CN" altLang="en-US" sz="2400"/>
              <a:t>写入的字节数</a:t>
            </a:r>
            <a:r>
              <a:rPr lang="zh-CN" altLang="en-US" sz="2400">
                <a:latin typeface="微软雅黑" panose="020B0503020204020204" pitchFamily="34" charset="-122"/>
              </a:rPr>
              <a:t>；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    若输出操作失败，则返回</a:t>
            </a:r>
            <a:r>
              <a:rPr lang="en-US" altLang="zh-CN" sz="2400">
                <a:solidFill>
                  <a:srgbClr val="FF0066"/>
                </a:solidFill>
                <a:cs typeface="Times New Roman" panose="02020603050405020304" pitchFamily="18" charset="0"/>
              </a:rPr>
              <a:t>EOF</a:t>
            </a:r>
            <a:r>
              <a:rPr lang="zh-CN" altLang="en-US" sz="2400">
                <a:latin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49238" y="952500"/>
            <a:ext cx="88519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常用的调用形式：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Clr>
                <a:srgbClr val="FF0066"/>
              </a:buClr>
              <a:buFontTx/>
              <a:buNone/>
            </a:pPr>
            <a:r>
              <a:rPr lang="zh-CN" altLang="en-US" sz="2800">
                <a:solidFill>
                  <a:srgbClr val="00FFFF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>
                <a:solidFill>
                  <a:srgbClr val="006600"/>
                </a:solidFill>
                <a:latin typeface="微软雅黑" panose="020B0503020204020204" pitchFamily="34" charset="-122"/>
              </a:rPr>
              <a:t>FILE </a:t>
            </a:r>
            <a:r>
              <a:rPr lang="en-US" altLang="zh-CN" sz="2800">
                <a:latin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0066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800">
                <a:latin typeface="微软雅黑" panose="020B0503020204020204" pitchFamily="34" charset="-122"/>
              </a:rPr>
              <a:t>fp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    </a:t>
            </a:r>
            <a:r>
              <a:rPr lang="en-US" altLang="en-US" sz="2800">
                <a:solidFill>
                  <a:srgbClr val="006600"/>
                </a:solidFill>
                <a:latin typeface="微软雅黑" panose="020B0503020204020204" pitchFamily="34" charset="-122"/>
              </a:rPr>
              <a:t>fscanf</a:t>
            </a:r>
            <a:r>
              <a:rPr lang="en-US" altLang="en-US" sz="2800">
                <a:latin typeface="微软雅黑" panose="020B0503020204020204" pitchFamily="34" charset="-122"/>
              </a:rPr>
              <a:t>(</a:t>
            </a:r>
            <a:r>
              <a:rPr lang="en-US" altLang="en-US" sz="900">
                <a:latin typeface="微软雅黑" panose="020B0503020204020204" pitchFamily="34" charset="-122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微软雅黑" panose="020B0503020204020204" pitchFamily="34" charset="-122"/>
              </a:rPr>
              <a:t>fp</a:t>
            </a:r>
            <a:r>
              <a:rPr lang="en-US" altLang="en-US" sz="2800">
                <a:latin typeface="微软雅黑" panose="020B0503020204020204" pitchFamily="34" charset="-122"/>
              </a:rPr>
              <a:t>,</a:t>
            </a:r>
            <a:r>
              <a:rPr lang="en-US" altLang="en-US" sz="900">
                <a:latin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CC3300"/>
                </a:solidFill>
                <a:latin typeface="微软雅黑" panose="020B0503020204020204" pitchFamily="34" charset="-122"/>
              </a:rPr>
              <a:t>格式控制串</a:t>
            </a:r>
            <a:r>
              <a:rPr lang="en-US" altLang="en-US" sz="2800">
                <a:latin typeface="微软雅黑" panose="020B0503020204020204" pitchFamily="34" charset="-122"/>
              </a:rPr>
              <a:t>,</a:t>
            </a:r>
            <a:r>
              <a:rPr lang="en-US" altLang="en-US" sz="900">
                <a:latin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</a:rPr>
              <a:t>地址表</a:t>
            </a:r>
            <a:r>
              <a:rPr lang="en-US" altLang="en-US" sz="2800">
                <a:latin typeface="微软雅黑" panose="020B0503020204020204" pitchFamily="34" charset="-122"/>
              </a:rPr>
              <a:t>)</a:t>
            </a:r>
            <a:r>
              <a:rPr lang="zh-CN" altLang="en-US" sz="2800">
                <a:latin typeface="微软雅黑" panose="020B0503020204020204" pitchFamily="34" charset="-122"/>
              </a:rPr>
              <a:t>；</a:t>
            </a:r>
            <a:endParaRPr lang="zh-CN" altLang="en-US" sz="28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66FF66"/>
                </a:solidFill>
                <a:latin typeface="微软雅黑" panose="020B0503020204020204" pitchFamily="34" charset="-122"/>
              </a:rPr>
              <a:t>       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400">
                <a:latin typeface="微软雅黑" panose="020B0503020204020204" pitchFamily="34" charset="-122"/>
              </a:rPr>
              <a:t>：文件指针变量。</a:t>
            </a:r>
            <a:endParaRPr lang="zh-CN" altLang="en-US" sz="240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微软雅黑" panose="020B0503020204020204" pitchFamily="34" charset="-122"/>
              </a:rPr>
              <a:t>       格式控制串</a:t>
            </a:r>
            <a:r>
              <a:rPr lang="zh-CN" altLang="en-US" sz="2400">
                <a:latin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地址表</a:t>
            </a:r>
            <a:r>
              <a:rPr lang="zh-CN" altLang="en-US" sz="2400">
                <a:latin typeface="微软雅黑" panose="020B0503020204020204" pitchFamily="34" charset="-122"/>
              </a:rPr>
              <a:t>的规定和使用方法与</a:t>
            </a:r>
            <a:r>
              <a:rPr lang="en-US" altLang="zh-CN" sz="2400">
                <a:latin typeface="微软雅黑" panose="020B0503020204020204" pitchFamily="34" charset="-122"/>
              </a:rPr>
              <a:t>scanf</a:t>
            </a:r>
            <a:r>
              <a:rPr lang="zh-CN" altLang="en-US" sz="2400">
                <a:latin typeface="微软雅黑" panose="020B0503020204020204" pitchFamily="34" charset="-122"/>
              </a:rPr>
              <a:t>函数相同。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49238" y="3276600"/>
            <a:ext cx="86169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09750" indent="-180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2860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27051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3124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35433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函数功能：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        按</a:t>
            </a:r>
            <a:r>
              <a:rPr lang="zh-CN" altLang="en-US" sz="2400" b="1">
                <a:solidFill>
                  <a:srgbClr val="FF0000"/>
                </a:solidFill>
              </a:rPr>
              <a:t>格式控制串</a:t>
            </a:r>
            <a:r>
              <a:rPr lang="zh-CN" altLang="en-US" sz="2400"/>
              <a:t>所描述的格式，从</a:t>
            </a:r>
            <a:r>
              <a:rPr lang="en-US" altLang="zh-CN" sz="2400">
                <a:solidFill>
                  <a:srgbClr val="0000FF"/>
                </a:solidFill>
              </a:rPr>
              <a:t>fp</a:t>
            </a:r>
            <a:r>
              <a:rPr lang="zh-CN" altLang="en-US" sz="2400"/>
              <a:t>所指向的文件中</a:t>
            </a:r>
            <a:r>
              <a:rPr lang="zh-CN" altLang="en-US" sz="2400" b="1">
                <a:solidFill>
                  <a:srgbClr val="FF0000"/>
                </a:solidFill>
              </a:rPr>
              <a:t>读取</a:t>
            </a:r>
            <a:endParaRPr lang="zh-CN" altLang="en-US" sz="2400" b="1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数据</a:t>
            </a:r>
            <a:r>
              <a:rPr lang="zh-CN" altLang="en-US" sz="2400"/>
              <a:t>，送到指定的内存地址单元中。</a:t>
            </a:r>
            <a:endParaRPr lang="zh-CN" altLang="en-US" sz="240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        若输入操作成功，返回实际读出的数据项个数，不包括</a:t>
            </a:r>
            <a:endParaRPr lang="zh-CN" altLang="en-US" sz="240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数据分隔符。若没有读数据项，则返回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若文件结束或调用失败，则返回</a:t>
            </a:r>
            <a:r>
              <a:rPr lang="en-US" altLang="zh-CN" sz="2400">
                <a:solidFill>
                  <a:srgbClr val="D60093"/>
                </a:solidFill>
                <a:cs typeface="Times New Roman" panose="02020603050405020304" pitchFamily="18" charset="0"/>
              </a:rPr>
              <a:t>EOF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52400" y="152400"/>
            <a:ext cx="5295900" cy="523875"/>
          </a:xfrm>
          <a:prstGeom prst="rect">
            <a:avLst/>
          </a:prstGeom>
          <a:gradFill rotWithShape="0">
            <a:gsLst>
              <a:gs pos="0">
                <a:srgbClr val="333399">
                  <a:gamma/>
                  <a:shade val="46275"/>
                  <a:invGamma/>
                </a:srgbClr>
              </a:gs>
              <a:gs pos="100000">
                <a:srgbClr val="333399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文件的格式输入函数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fscanf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  <p:bldP spid="5427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152400"/>
            <a:ext cx="4101764" cy="618630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void </a:t>
            </a:r>
            <a:r>
              <a:rPr lang="en-US" altLang="zh-CN" dirty="0" err="1"/>
              <a:t>sortstring</a:t>
            </a:r>
            <a:r>
              <a:rPr lang="en-US" altLang="zh-CN" dirty="0"/>
              <a:t>(char*r[],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char s[100][20];</a:t>
            </a:r>
            <a:endParaRPr lang="en-US" altLang="zh-CN" dirty="0"/>
          </a:p>
          <a:p>
            <a:r>
              <a:rPr lang="en-US" altLang="zh-CN" dirty="0"/>
              <a:t>	char *</a:t>
            </a:r>
            <a:r>
              <a:rPr lang="en-US" altLang="zh-CN" dirty="0" err="1"/>
              <a:t>rs</a:t>
            </a:r>
            <a:r>
              <a:rPr lang="en-US" altLang="zh-CN" dirty="0"/>
              <a:t>[100];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s",s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sortstring</a:t>
            </a:r>
            <a:r>
              <a:rPr lang="en-US" altLang="zh-CN" dirty="0"/>
              <a:t>(</a:t>
            </a:r>
            <a:r>
              <a:rPr lang="en-US" altLang="zh-CN" dirty="0" err="1"/>
              <a:t>rs,n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puts(</a:t>
            </a:r>
            <a:r>
              <a:rPr lang="en-US" altLang="zh-CN" dirty="0" err="1"/>
              <a:t>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9600" y="165652"/>
            <a:ext cx="4572000" cy="480131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sortstring(char*r[],int 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Mystricmp(char m[], char n[]);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i,j,k;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char *temp;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for(i=0;i&lt;n;i++)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            k=i;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for(j=i+1;j&lt;n;j++)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if(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Mystricmp(r[k],r[j])&gt;0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k=j;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if(k!=i)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{            temp=r[i];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r[i]=r[k];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r[k]=temp;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期末总复习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138488" y="1782763"/>
            <a:ext cx="2963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“学了啥？”</a:t>
            </a:r>
            <a:endParaRPr lang="en-US" altLang="zh-CN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119438" y="2968625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“怎么考？”</a:t>
            </a:r>
            <a:endParaRPr lang="en-US" altLang="zh-CN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138488" y="4154488"/>
            <a:ext cx="2963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“咋复习？”</a:t>
            </a:r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5" name="文本框 6"/>
          <p:cNvSpPr txBox="1">
            <a:spLocks noChangeArrowheads="1"/>
          </p:cNvSpPr>
          <p:nvPr/>
        </p:nvSpPr>
        <p:spPr bwMode="auto">
          <a:xfrm>
            <a:off x="533400" y="457200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“期末三问”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3"/>
          <p:cNvSpPr txBox="1">
            <a:spLocks noChangeArrowheads="1"/>
          </p:cNvSpPr>
          <p:nvPr/>
        </p:nvSpPr>
        <p:spPr bwMode="auto">
          <a:xfrm>
            <a:off x="1431925" y="304800"/>
            <a:ext cx="6302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“期末三问” 之“学了啥？”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7" descr="niklaus_wirth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484313"/>
            <a:ext cx="24352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638925" y="4846638"/>
            <a:ext cx="2312988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   尼克莱斯</a:t>
            </a:r>
            <a:r>
              <a:rPr lang="en-US" altLang="zh-CN" sz="1800">
                <a:ea typeface="宋体" panose="02010600030101010101" pitchFamily="2" charset="-122"/>
              </a:rPr>
              <a:t>· </a:t>
            </a:r>
            <a:r>
              <a:rPr lang="zh-CN" altLang="en-US" sz="1800">
                <a:ea typeface="宋体" panose="02010600030101010101" pitchFamily="2" charset="-122"/>
              </a:rPr>
              <a:t>沃思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(Niklaus Emil Wirth) 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（</a:t>
            </a:r>
            <a:r>
              <a:rPr lang="en-US" altLang="zh-CN" sz="1800">
                <a:ea typeface="宋体" panose="02010600030101010101" pitchFamily="2" charset="-122"/>
              </a:rPr>
              <a:t>1934~</a:t>
            </a:r>
            <a:r>
              <a:rPr lang="zh-CN" altLang="en-US" sz="1800">
                <a:ea typeface="宋体" panose="02010600030101010101" pitchFamily="2" charset="-122"/>
              </a:rPr>
              <a:t>）瑞士人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PASCAL</a:t>
            </a:r>
            <a:r>
              <a:rPr lang="zh-CN" altLang="en-US" sz="1800">
                <a:ea typeface="宋体" panose="02010600030101010101" pitchFamily="2" charset="-122"/>
              </a:rPr>
              <a:t>语言发明人</a:t>
            </a:r>
            <a:endParaRPr lang="zh-CN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1984</a:t>
            </a:r>
            <a:r>
              <a:rPr lang="zh-CN" altLang="en-US" sz="1800">
                <a:ea typeface="宋体" panose="02010600030101010101" pitchFamily="2" charset="-122"/>
              </a:rPr>
              <a:t>年图灵奖获得者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52400" y="1484313"/>
            <a:ext cx="5724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课程名：</a:t>
            </a:r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6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设计基础</a:t>
            </a:r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35013" y="23780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735013" y="3276600"/>
            <a:ext cx="44640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程序</a:t>
            </a:r>
            <a:r>
              <a:rPr lang="en-US" altLang="zh-CN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算法</a:t>
            </a:r>
            <a:r>
              <a:rPr lang="en-US" altLang="zh-CN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数据结构</a:t>
            </a:r>
            <a:endParaRPr lang="zh-CN" altLang="en-US" b="1" dirty="0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6745"/>
          <a:stretch>
            <a:fillRect/>
          </a:stretch>
        </p:blipFill>
        <p:spPr>
          <a:xfrm>
            <a:off x="16565" y="0"/>
            <a:ext cx="9127435" cy="685971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3"/>
          <p:cNvSpPr txBox="1">
            <a:spLocks noChangeArrowheads="1"/>
          </p:cNvSpPr>
          <p:nvPr/>
        </p:nvSpPr>
        <p:spPr bwMode="auto">
          <a:xfrm>
            <a:off x="1431925" y="304800"/>
            <a:ext cx="6302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“期末三问” 之“怎么考？”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5" name="文本框 4"/>
          <p:cNvSpPr txBox="1">
            <a:spLocks noChangeArrowheads="1"/>
          </p:cNvSpPr>
          <p:nvPr/>
        </p:nvSpPr>
        <p:spPr bwMode="auto">
          <a:xfrm>
            <a:off x="4114800" y="3403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196" name="文本框 5"/>
          <p:cNvSpPr txBox="1">
            <a:spLocks noChangeArrowheads="1"/>
          </p:cNvSpPr>
          <p:nvPr/>
        </p:nvSpPr>
        <p:spPr bwMode="auto">
          <a:xfrm>
            <a:off x="2057400" y="1168348"/>
            <a:ext cx="4700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作业成绩*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30%+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笔试成绩*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70%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文本框 7"/>
          <p:cNvSpPr txBox="1">
            <a:spLocks noChangeArrowheads="1"/>
          </p:cNvSpPr>
          <p:nvPr/>
        </p:nvSpPr>
        <p:spPr bwMode="auto">
          <a:xfrm>
            <a:off x="1250498" y="1909003"/>
            <a:ext cx="6827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请于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日之前完成程序作业的提交！！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8" name="文本框 7"/>
          <p:cNvSpPr txBox="1">
            <a:spLocks noChangeArrowheads="1"/>
          </p:cNvSpPr>
          <p:nvPr/>
        </p:nvSpPr>
        <p:spPr bwMode="auto">
          <a:xfrm>
            <a:off x="1431925" y="2802789"/>
            <a:ext cx="575349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：机考，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道编程题，两个小时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考试内容：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基本结构（循环 选择）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结构体及结构体数组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"/>
          <p:cNvSpPr txBox="1">
            <a:spLocks noChangeArrowheads="1"/>
          </p:cNvSpPr>
          <p:nvPr/>
        </p:nvSpPr>
        <p:spPr bwMode="auto">
          <a:xfrm>
            <a:off x="1431925" y="801688"/>
            <a:ext cx="6302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“期末三问” 之“咋复习？”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4114800" y="3403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6" name="文本框 7"/>
          <p:cNvSpPr txBox="1">
            <a:spLocks noChangeArrowheads="1"/>
          </p:cNvSpPr>
          <p:nvPr/>
        </p:nvSpPr>
        <p:spPr bwMode="auto">
          <a:xfrm>
            <a:off x="1720790" y="2942491"/>
            <a:ext cx="57246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上机！上机！上机！</a:t>
            </a:r>
            <a:endParaRPr lang="en-US" altLang="zh-CN" sz="4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"/>
          <p:cNvSpPr txBox="1">
            <a:spLocks noChangeArrowheads="1"/>
          </p:cNvSpPr>
          <p:nvPr/>
        </p:nvSpPr>
        <p:spPr bwMode="auto">
          <a:xfrm>
            <a:off x="914400" y="1600200"/>
            <a:ext cx="738822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感谢大家一个学期以来的支持！</a:t>
            </a:r>
            <a:endParaRPr lang="en-US" altLang="zh-CN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祝各位同学考试顺利！</a:t>
            </a:r>
            <a:endParaRPr lang="en-US" altLang="zh-CN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学业有成！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" y="141514"/>
            <a:ext cx="4953000" cy="642740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Mystricmp(char s[], char t[])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ChangeA2a(char r[]);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m[100],n[100];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result,i;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*p=m,*q=n;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2600"/>
              </a:lnSpc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for(i=0;s[i]!=‘\0’;i++)  {m[i]=s[i];}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m[i]='\0';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for(i=0;t[i]!=‘\0’;i++)  {n[i]=t[i];}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n[i]='\0';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ChangeA2a(m);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ChangeA2a(n);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while((*p!='\0')&amp;&amp;(*q!='\0')&amp;&amp;(*p==*q))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{p++;q++;}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result=*p-*q;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if(result==0)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if(result&gt;0)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1;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if(result&lt;0)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-1;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1600" y="141514"/>
            <a:ext cx="3886200" cy="355544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void ChangeA2a(char r[])</a:t>
            </a:r>
            <a:endParaRPr lang="en-US" altLang="zh-CN" dirty="0"/>
          </a:p>
          <a:p>
            <a:r>
              <a:rPr lang="en-US" altLang="zh-CN" dirty="0"/>
              <a:t>{ char *p=r;</a:t>
            </a:r>
            <a:endParaRPr lang="en-US" altLang="zh-CN" dirty="0"/>
          </a:p>
          <a:p>
            <a:r>
              <a:rPr lang="en-US" altLang="zh-CN" dirty="0"/>
              <a:t>   while(*p!='\0')</a:t>
            </a:r>
            <a:endParaRPr lang="en-US" altLang="zh-CN" dirty="0"/>
          </a:p>
          <a:p>
            <a:r>
              <a:rPr lang="en-US" altLang="zh-CN" dirty="0"/>
              <a:t>   {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    if((*p&gt;='A')&amp;&amp;(*p&lt;='Z')) 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*p=*</a:t>
            </a:r>
            <a:r>
              <a:rPr lang="en-US" altLang="zh-CN" b="1" dirty="0" err="1">
                <a:solidFill>
                  <a:srgbClr val="FF0000"/>
                </a:solidFill>
              </a:rPr>
              <a:t>p-'A'+'a</a:t>
            </a:r>
            <a:r>
              <a:rPr lang="en-US" altLang="zh-CN" b="1" dirty="0">
                <a:solidFill>
                  <a:srgbClr val="FF0000"/>
                </a:solidFill>
              </a:rPr>
              <a:t>';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 p++;</a:t>
            </a:r>
            <a:endParaRPr lang="en-US" altLang="zh-CN" dirty="0"/>
          </a:p>
          <a:p>
            <a:r>
              <a:rPr lang="en-US" altLang="zh-CN" dirty="0"/>
              <a:t>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414734"/>
            <a:ext cx="2590800" cy="3021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278" y="76200"/>
            <a:ext cx="8763000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zh-CN" altLang="en-US" dirty="0"/>
              <a:t>选手得票数排序。用户从键盘连续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/>
              <a:t>5</a:t>
            </a:r>
            <a:r>
              <a:rPr lang="zh-CN" altLang="en-US" dirty="0"/>
              <a:t>个选手的得票信息，编写程序按照得票率</a:t>
            </a:r>
            <a:r>
              <a:rPr lang="zh-CN" altLang="en-US" dirty="0">
                <a:solidFill>
                  <a:srgbClr val="FF0000"/>
                </a:solidFill>
              </a:rPr>
              <a:t>由大到小</a:t>
            </a:r>
            <a:r>
              <a:rPr lang="zh-CN" altLang="en-US" dirty="0"/>
              <a:t>的顺序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的信息。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01278" y="1084123"/>
            <a:ext cx="3866322" cy="224676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 err="1"/>
              <a:t>struct</a:t>
            </a:r>
            <a:r>
              <a:rPr lang="en-US" altLang="zh-CN" sz="2800" dirty="0"/>
              <a:t> player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{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char name[20];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votes;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}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1400" y="3570516"/>
            <a:ext cx="4876800" cy="73866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/>
              <a:t>void input(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player s[]);</a:t>
            </a:r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581400" y="4613927"/>
            <a:ext cx="5473148" cy="73866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void output(</a:t>
            </a:r>
            <a:r>
              <a:rPr lang="en-US" altLang="zh-CN" dirty="0" err="1"/>
              <a:t>struct</a:t>
            </a:r>
            <a:r>
              <a:rPr lang="en-US" altLang="zh-CN" dirty="0"/>
              <a:t> player s[]);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581400" y="5642784"/>
            <a:ext cx="5029200" cy="73866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void sort(</a:t>
            </a:r>
            <a:r>
              <a:rPr lang="en-US" altLang="zh-CN" dirty="0" err="1"/>
              <a:t>struct</a:t>
            </a:r>
            <a:r>
              <a:rPr lang="en-US" altLang="zh-CN" dirty="0"/>
              <a:t> player s[]);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2954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09091" y="198694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结构体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332830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算法思路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31504" y="407290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/>
              <a:t>排序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63" y="4885299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结构化程序设计思想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6200" y="132522"/>
            <a:ext cx="3464923" cy="609397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#define N 5</a:t>
            </a:r>
            <a:endParaRPr lang="en-US" altLang="zh-CN" dirty="0"/>
          </a:p>
          <a:p>
            <a:r>
              <a:rPr lang="en-US" altLang="zh-CN" b="1" dirty="0" err="1"/>
              <a:t>struct</a:t>
            </a:r>
            <a:r>
              <a:rPr lang="en-US" altLang="zh-CN" b="1" dirty="0"/>
              <a:t> player</a:t>
            </a:r>
            <a:endParaRPr lang="en-US" altLang="zh-CN" b="1" dirty="0"/>
          </a:p>
          <a:p>
            <a:r>
              <a:rPr lang="en-US" altLang="zh-CN" b="1" dirty="0"/>
              <a:t>{char name[20];</a:t>
            </a:r>
            <a:endParaRPr lang="en-US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votes;</a:t>
            </a:r>
            <a:endParaRPr lang="en-US" altLang="zh-CN" b="1" dirty="0"/>
          </a:p>
          <a:p>
            <a:r>
              <a:rPr lang="en-US" altLang="zh-CN" b="1" dirty="0"/>
              <a:t>}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r>
              <a:rPr lang="en-US" altLang="zh-CN" dirty="0">
                <a:solidFill>
                  <a:srgbClr val="FF0000"/>
                </a:solidFill>
              </a:rPr>
              <a:t>void input(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player s[]);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void output(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player s[]);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void sort(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player s[]);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struct</a:t>
            </a:r>
            <a:r>
              <a:rPr lang="en-US" altLang="zh-CN" dirty="0">
                <a:solidFill>
                  <a:srgbClr val="7030A0"/>
                </a:solidFill>
              </a:rPr>
              <a:t> player m[N], *p=m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input(p);</a:t>
            </a:r>
            <a:endParaRPr lang="en-US" altLang="zh-CN" dirty="0"/>
          </a:p>
          <a:p>
            <a:r>
              <a:rPr lang="en-US" altLang="zh-CN" dirty="0"/>
              <a:t> sort(p);</a:t>
            </a:r>
            <a:endParaRPr lang="en-US" altLang="zh-CN" dirty="0"/>
          </a:p>
          <a:p>
            <a:r>
              <a:rPr lang="en-US" altLang="zh-CN" dirty="0"/>
              <a:t> output(p);</a:t>
            </a:r>
            <a:endParaRPr lang="en-US" altLang="zh-CN" dirty="0"/>
          </a:p>
          <a:p>
            <a:r>
              <a:rPr lang="en-US" altLang="zh-CN" dirty="0"/>
              <a:t>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57600" y="132522"/>
            <a:ext cx="5406888" cy="175945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input(struct player s[])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int i;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for(i=0;i&lt;N;i++)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 scanf("%s%d"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,&amp;s[i].name,&amp;s[i].votes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7600" y="1974344"/>
            <a:ext cx="5433392" cy="175945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output(struct player s[])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int i;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for(i=0;i&lt;N;i++)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{printf(“%d %s %d\n",i+1,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s[i].name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s[i].votes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6538" y="3810000"/>
            <a:ext cx="5454453" cy="242630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sort(struct player s[])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int i,j;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struct player temp;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for(i=0;i&lt;N;i++)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for(j=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;j&gt;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i;j--)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 if(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s[j].votes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s[j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1].votes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{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temp=s[j]; s[j]=s[j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1]; s[j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1]=temp;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791200"/>
            <a:ext cx="2817023" cy="3921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045" y="150125"/>
            <a:ext cx="74502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给定一个大小为</a:t>
            </a:r>
            <a:r>
              <a:rPr lang="en-US" altLang="zh-CN" dirty="0"/>
              <a:t>5</a:t>
            </a:r>
            <a:r>
              <a:rPr lang="zh-CN" altLang="en-US" dirty="0"/>
              <a:t>的数组，它的第</a:t>
            </a:r>
            <a:r>
              <a:rPr lang="en-US" altLang="zh-CN" dirty="0" err="1"/>
              <a:t>i</a:t>
            </a:r>
            <a:r>
              <a:rPr lang="zh-CN" altLang="en-US" dirty="0"/>
              <a:t>个元素是一支给定的股票在第</a:t>
            </a:r>
            <a:r>
              <a:rPr lang="en-US" altLang="zh-CN" dirty="0" err="1"/>
              <a:t>i</a:t>
            </a:r>
            <a:r>
              <a:rPr lang="zh-CN" altLang="en-US" dirty="0"/>
              <a:t>天的价格。如果你最多</a:t>
            </a:r>
            <a:r>
              <a:rPr lang="zh-CN" altLang="en-US" b="1" dirty="0">
                <a:solidFill>
                  <a:srgbClr val="FF0000"/>
                </a:solidFill>
              </a:rPr>
              <a:t>只允许完成一次交易</a:t>
            </a:r>
            <a:r>
              <a:rPr lang="en-US" altLang="zh-CN" dirty="0"/>
              <a:t>,</a:t>
            </a:r>
            <a:r>
              <a:rPr lang="zh-CN" altLang="en-US" dirty="0"/>
              <a:t>设计一个算法来找出最大利润。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8379" y="2361062"/>
            <a:ext cx="5349541" cy="3970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max=0;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a[5],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5;i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5;i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for(j=</a:t>
            </a:r>
            <a:r>
              <a:rPr lang="en-US" altLang="zh-CN" dirty="0" err="1"/>
              <a:t>i+1;j</a:t>
            </a:r>
            <a:r>
              <a:rPr lang="en-US" altLang="zh-CN" dirty="0"/>
              <a:t>&lt;</a:t>
            </a:r>
            <a:r>
              <a:rPr lang="en-US" altLang="zh-CN" dirty="0" err="1"/>
              <a:t>5;j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  if(max&lt;(a[j]-a[</a:t>
            </a:r>
            <a:r>
              <a:rPr lang="en-US" altLang="zh-CN" dirty="0" err="1"/>
              <a:t>i</a:t>
            </a:r>
            <a:r>
              <a:rPr lang="en-US" altLang="zh-CN" dirty="0"/>
              <a:t>])) max=a[j]-a[</a:t>
            </a:r>
            <a:r>
              <a:rPr lang="en-US" altLang="zh-CN" dirty="0" err="1"/>
              <a:t>i</a:t>
            </a:r>
            <a:r>
              <a:rPr lang="en-US" altLang="zh-CN" dirty="0"/>
              <a:t>];}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("the maximum of profit is %</a:t>
            </a:r>
            <a:r>
              <a:rPr lang="en-US" altLang="zh-CN" dirty="0" err="1"/>
              <a:t>d",max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return 0;</a:t>
            </a:r>
            <a:endParaRPr lang="en-US" altLang="zh-CN" dirty="0"/>
          </a:p>
          <a:p>
            <a:r>
              <a:rPr lang="en-US" altLang="zh-CN" dirty="0"/>
              <a:t> }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67771" y="1594148"/>
            <a:ext cx="557075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思路：暴力求解，寻找差的最大值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 bwMode="auto">
          <a:xfrm>
            <a:off x="3521122" y="4599295"/>
            <a:ext cx="286603" cy="25930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21122" y="4312694"/>
            <a:ext cx="143301" cy="28660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073020" y="5102296"/>
            <a:ext cx="3082120" cy="34543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tags/tag1.xml><?xml version="1.0" encoding="utf-8"?>
<p:tagLst xmlns:p="http://schemas.openxmlformats.org/presentationml/2006/main">
  <p:tag name="KSO_WPP_MARK_KEY" val="7705177a-4741-4030-9f27-ad662e614b6f"/>
  <p:tag name="COMMONDATA" val="eyJoZGlkIjoiYzVkNzM3NzEwNzYxYWNiNjVkZGJjZTEyNzVjMWRhYjEifQ==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程序设计课程幻灯片母版</Template>
  <TotalTime>0</TotalTime>
  <Words>11359</Words>
  <Application>WPS 演示</Application>
  <PresentationFormat>全屏显示(4:3)</PresentationFormat>
  <Paragraphs>892</Paragraphs>
  <Slides>56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楷体_GB2312</vt:lpstr>
      <vt:lpstr>华文彩云</vt:lpstr>
      <vt:lpstr>Arial Unicode MS</vt:lpstr>
      <vt:lpstr>Times New Roman</vt:lpstr>
      <vt:lpstr>隶书</vt:lpstr>
      <vt:lpstr>Wingdings 3</vt:lpstr>
      <vt:lpstr>Monotype Sorts</vt:lpstr>
      <vt:lpstr>Wingdings</vt:lpstr>
      <vt:lpstr>Courier New</vt:lpstr>
      <vt:lpstr>楷体</vt:lpstr>
      <vt:lpstr>华文楷体</vt:lpstr>
      <vt:lpstr>程序设计基础课程-bojiao</vt:lpstr>
      <vt:lpstr>PowerPoint 演示文稿</vt:lpstr>
      <vt:lpstr>开胃小菜   ——习题选讲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宏 定 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第26讲 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期末总复习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小白</cp:lastModifiedBy>
  <cp:revision>152</cp:revision>
  <cp:lastPrinted>2113-01-01T00:00:00Z</cp:lastPrinted>
  <dcterms:created xsi:type="dcterms:W3CDTF">2113-01-01T00:00:00Z</dcterms:created>
  <dcterms:modified xsi:type="dcterms:W3CDTF">2023-05-04T15:08:44Z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EAC77B212FEA40E7BAD297253A801C93_13</vt:lpwstr>
  </property>
  <property fmtid="{D5CDD505-2E9C-101B-9397-08002B2CF9AE}" pid="4" name="KSOProductBuildVer">
    <vt:lpwstr>2052-11.1.0.14036</vt:lpwstr>
  </property>
</Properties>
</file>