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7"/>
  </p:notesMasterIdLst>
  <p:sldIdLst>
    <p:sldId id="257" r:id="rId4"/>
    <p:sldId id="279" r:id="rId5"/>
    <p:sldId id="263" r:id="rId6"/>
    <p:sldId id="266" r:id="rId8"/>
    <p:sldId id="280" r:id="rId9"/>
    <p:sldId id="264" r:id="rId10"/>
    <p:sldId id="265" r:id="rId11"/>
    <p:sldId id="281" r:id="rId12"/>
    <p:sldId id="282" r:id="rId13"/>
    <p:sldId id="288" r:id="rId14"/>
    <p:sldId id="297" r:id="rId15"/>
    <p:sldId id="298" r:id="rId16"/>
    <p:sldId id="299" r:id="rId17"/>
    <p:sldId id="289" r:id="rId18"/>
    <p:sldId id="290" r:id="rId19"/>
    <p:sldId id="291" r:id="rId20"/>
    <p:sldId id="292" r:id="rId21"/>
    <p:sldId id="293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uijih hsiao" initials="c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37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9C9BF-C73A-4DB8-823A-E7DFFE19CC19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84240-C2AC-46E7-83D6-4556BF9A83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1AE1-35FC-457E-B04E-2B4CFC7B56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微软雅黑" panose="020B0503020204020204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5" Type="http://schemas.openxmlformats.org/officeDocument/2006/relationships/theme" Target="../theme/theme2.xml"/><Relationship Id="rId24" Type="http://schemas.openxmlformats.org/officeDocument/2006/relationships/tags" Target="../tags/tag195.xml"/><Relationship Id="rId23" Type="http://schemas.openxmlformats.org/officeDocument/2006/relationships/tags" Target="../tags/tag194.xml"/><Relationship Id="rId22" Type="http://schemas.openxmlformats.org/officeDocument/2006/relationships/tags" Target="../tags/tag193.xml"/><Relationship Id="rId21" Type="http://schemas.openxmlformats.org/officeDocument/2006/relationships/tags" Target="../tags/tag192.xml"/><Relationship Id="rId20" Type="http://schemas.openxmlformats.org/officeDocument/2006/relationships/tags" Target="../tags/tag191.xml"/><Relationship Id="rId2" Type="http://schemas.openxmlformats.org/officeDocument/2006/relationships/slideLayout" Target="../slideLayouts/slideLayout16.xml"/><Relationship Id="rId19" Type="http://schemas.openxmlformats.org/officeDocument/2006/relationships/tags" Target="../tags/tag190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395B-D951-433A-ACAA-CD92F2AAD3E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C623-5E49-495C-9806-6969FCC5B4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22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2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2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image" Target="../media/image19.png"/><Relationship Id="rId1" Type="http://schemas.openxmlformats.org/officeDocument/2006/relationships/tags" Target="../tags/tag22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30.xml"/><Relationship Id="rId4" Type="http://schemas.openxmlformats.org/officeDocument/2006/relationships/image" Target="../media/image10.png"/><Relationship Id="rId3" Type="http://schemas.openxmlformats.org/officeDocument/2006/relationships/tags" Target="../tags/tag229.xml"/><Relationship Id="rId2" Type="http://schemas.openxmlformats.org/officeDocument/2006/relationships/image" Target="../media/image20.png"/><Relationship Id="rId1" Type="http://schemas.openxmlformats.org/officeDocument/2006/relationships/tags" Target="../tags/tag2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2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2.xml"/><Relationship Id="rId3" Type="http://schemas.openxmlformats.org/officeDocument/2006/relationships/image" Target="../media/image1.png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209.xml"/><Relationship Id="rId3" Type="http://schemas.openxmlformats.org/officeDocument/2006/relationships/image" Target="../media/image4.png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215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2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2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00810" y="2253615"/>
            <a:ext cx="9823450" cy="1628775"/>
          </a:xfrm>
        </p:spPr>
        <p:txBody>
          <a:bodyPr>
            <a:normAutofit fontScale="90000"/>
          </a:bodyPr>
          <a:lstStyle/>
          <a:p>
            <a:r>
              <a:rPr lang="zh-CN" altLang="en-US" sz="4900" dirty="0">
                <a:solidFill>
                  <a:schemeClr val="accent1"/>
                </a:solidFill>
                <a:sym typeface="+mn-lt"/>
              </a:rPr>
              <a:t>自学成才的强化学习围棋选手🥇</a:t>
            </a:r>
            <a:br>
              <a:rPr lang="zh-CN" altLang="en-US" dirty="0">
                <a:solidFill>
                  <a:schemeClr val="accent1"/>
                </a:solidFill>
                <a:sym typeface="+mn-lt"/>
              </a:rPr>
            </a:br>
            <a:endParaRPr lang="en-US" altLang="zh-CN" sz="4445" dirty="0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339215" y="5683250"/>
            <a:ext cx="9679305" cy="907415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蔡</a:t>
            </a:r>
            <a:r>
              <a:rPr lang="en-US" altLang="zh-CN" sz="2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 </a:t>
            </a:r>
            <a:r>
              <a:rPr lang="zh-CN" altLang="en-US" sz="2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电气</a:t>
            </a:r>
            <a:r>
              <a:rPr lang="en-US" altLang="zh-CN" sz="280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2207</a:t>
            </a:r>
            <a:endParaRPr lang="en-US" altLang="zh-CN" sz="2800" dirty="0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0766" y="3542424"/>
            <a:ext cx="9537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主要分享内容：</a:t>
            </a:r>
            <a:endParaRPr lang="zh-CN" altLang="en-US" sz="2400" dirty="0"/>
          </a:p>
          <a:p>
            <a:r>
              <a:rPr lang="en-US" altLang="zh-CN" sz="2400" dirty="0"/>
              <a:t>1.AlphaZero</a:t>
            </a:r>
            <a:r>
              <a:rPr lang="zh-CN" altLang="en-US" sz="2400" dirty="0"/>
              <a:t>通用架构介绍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我的围棋选手思路</a:t>
            </a:r>
            <a:endParaRPr lang="zh-CN" altLang="en-US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写代码的心得（一个</a:t>
            </a:r>
            <a:r>
              <a:rPr lang="en-US" altLang="zh-CN" sz="2400" dirty="0"/>
              <a:t>python</a:t>
            </a:r>
            <a:r>
              <a:rPr lang="zh-CN" altLang="en-US" sz="2400" dirty="0"/>
              <a:t>低手的复盘总结）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4425" y="1856105"/>
            <a:ext cx="9963150" cy="3145790"/>
          </a:xfrm>
        </p:spPr>
        <p:txBody>
          <a:bodyPr/>
          <a:lstStyle/>
          <a:p>
            <a:pPr algn="ctr"/>
            <a:r>
              <a:rPr lang="zh-CN" altLang="en-US" sz="4000">
                <a:sym typeface="+mn-ea"/>
              </a:rPr>
              <a:t>讲讲心得（一个</a:t>
            </a:r>
            <a:r>
              <a:rPr lang="en-US" altLang="zh-CN" sz="4000">
                <a:sym typeface="+mn-ea"/>
              </a:rPr>
              <a:t>python</a:t>
            </a:r>
            <a:r>
              <a:rPr lang="zh-CN" altLang="en-US" sz="4000">
                <a:sym typeface="+mn-ea"/>
              </a:rPr>
              <a:t>低手的复盘总结）</a:t>
            </a:r>
            <a:br>
              <a:rPr lang="zh-CN" altLang="en-US" sz="4000">
                <a:sym typeface="+mn-ea"/>
              </a:rPr>
            </a:br>
            <a:br>
              <a:rPr lang="zh-CN" altLang="en-US" sz="4000">
                <a:sym typeface="+mn-ea"/>
              </a:rPr>
            </a:br>
            <a:r>
              <a:rPr lang="zh-CN" sz="4000">
                <a:sym typeface="+mn-ea"/>
              </a:rPr>
              <a:t>仅代表个人观点</a:t>
            </a:r>
            <a:r>
              <a:rPr lang="en-US" altLang="zh-CN" sz="4000">
                <a:sym typeface="+mn-ea"/>
              </a:rPr>
              <a:t>!!!</a:t>
            </a:r>
            <a:br>
              <a:rPr lang="en-US" altLang="zh-CN" sz="4000">
                <a:sym typeface="+mn-ea"/>
              </a:rPr>
            </a:br>
            <a:r>
              <a:rPr lang="zh-CN" altLang="en-US" sz="4000">
                <a:sym typeface="+mn-ea"/>
              </a:rPr>
              <a:t>方法不一定适用于所有人</a:t>
            </a:r>
            <a:r>
              <a:rPr lang="en-US" altLang="zh-CN" sz="4000">
                <a:sym typeface="+mn-ea"/>
              </a:rPr>
              <a:t>!!!</a:t>
            </a:r>
            <a:br>
              <a:rPr lang="zh-CN" altLang="en-US" sz="4000">
                <a:sym typeface="+mn-ea"/>
              </a:rPr>
            </a:b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有关资料检索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579120" y="1061720"/>
            <a:ext cx="10945495" cy="2262505"/>
          </a:xfrm>
        </p:spPr>
        <p:txBody>
          <a:bodyPr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学完算法原理之后，就可以开始搭建你自己的围棋框架，现在你已经大致确定了方向。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利用ai检索文献、csdn、知乎、github资料，可以把大致的思路发给ai，让它根据思路为你挑选20-30篇的资料。再快速浏览，确定你需要选定的资料。将学习的内容缩减到5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6篇差不多，精读。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你在学习原理+代码的时候，可能已经大致认识到，解决这个问题可能出现的一些困难，比如说：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755" y="3129915"/>
            <a:ext cx="4526280" cy="18294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434330" y="3129280"/>
            <a:ext cx="6356985" cy="3671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我理解的神经网络，既能做分类，也能做回归。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唯一区别就是整个的损失函数怎么定义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，网络结构不会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改变。</a:t>
            </a:r>
            <a:r>
              <a:rPr lang="zh-CN" altLang="en-US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如何选择损失函数其实靠积累经验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（老师上课也这么说）。我们就需要去寻找前人的经验。</a:t>
            </a:r>
            <a:r>
              <a:rPr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（有前人的经验就</a:t>
            </a:r>
            <a:r>
              <a:rPr sz="2000" strike="sngStrike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爽抄</a:t>
            </a:r>
            <a:r>
              <a:rPr lang="en-US" altLang="zh-CN" sz="2000" strike="sngStrike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借鉴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sz="20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比方说最常见的类型，均方误差MSE常用于回归问题（如预测房价、温度）。交叉熵损失常用于分类问题（如图像识别猫狗）。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AlphaZero原论文定义的损失函数就是这两个结合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（直接抄了）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5152390"/>
            <a:ext cx="4683760" cy="15151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右箭头 2"/>
          <p:cNvSpPr/>
          <p:nvPr/>
        </p:nvSpPr>
        <p:spPr>
          <a:xfrm rot="10800000">
            <a:off x="5002530" y="5942330"/>
            <a:ext cx="537210" cy="3257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CNN-</a:t>
            </a:r>
            <a:r>
              <a:rPr sz="2800"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损失函数</a:t>
            </a:r>
            <a:endParaRPr lang="zh-CN" altLang="en-US" sz="280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875" y="952500"/>
            <a:ext cx="5283200" cy="5756275"/>
          </a:xfrm>
        </p:spPr>
        <p:txBody>
          <a:bodyPr>
            <a:normAutofit/>
          </a:bodyPr>
          <a:lstStyle/>
          <a:p>
            <a:r>
              <a:rPr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我理解的神经网络：</a:t>
            </a:r>
            <a:endParaRPr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神经网络既能做分类，也能做回归。</a:t>
            </a:r>
            <a:r>
              <a:rPr sz="22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唯一区别</a:t>
            </a:r>
            <a:r>
              <a:rPr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就是整个的损失函数怎么定义，网络结构不会改变。</a:t>
            </a:r>
            <a:endParaRPr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sz="2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老师上课说：</a:t>
            </a:r>
            <a:endParaRPr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2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如何选取损失函数得靠积累经验。（有前人的经验就</a:t>
            </a:r>
            <a:r>
              <a:rPr sz="2200" strike="sngStrike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爽抄</a:t>
            </a:r>
            <a:r>
              <a:rPr lang="en-US" altLang="zh-CN" sz="2200" strike="sngStrike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sz="2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借鉴</a:t>
            </a:r>
            <a:r>
              <a:rPr lang="en-US" altLang="zh-CN" sz="22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sz="2200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endParaRPr sz="22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sz="22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2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正则化惩罚项是防止过拟合。</a:t>
            </a:r>
            <a:endParaRPr sz="22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200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52500"/>
            <a:ext cx="6101080" cy="485838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607310" y="4662805"/>
            <a:ext cx="71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36165" y="4114800"/>
            <a:ext cx="1477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</a:rPr>
              <a:t>价值损失是</a:t>
            </a:r>
            <a:r>
              <a:rPr lang="en-US" altLang="zh-CN" sz="1400" b="1">
                <a:solidFill>
                  <a:srgbClr val="FF0000"/>
                </a:solidFill>
              </a:rPr>
              <a:t>MSE</a:t>
            </a:r>
            <a:endParaRPr lang="en-US" altLang="zh-CN" sz="14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3504565" y="460565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0070C0"/>
                </a:solidFill>
              </a:rPr>
              <a:t>策略损失是交叉熵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538855" y="4602480"/>
            <a:ext cx="753745" cy="171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92600" y="4053205"/>
            <a:ext cx="1329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L2</a:t>
            </a:r>
            <a:r>
              <a:rPr lang="zh-CN" altLang="en-US" sz="1400" b="1"/>
              <a:t>正则化</a:t>
            </a:r>
            <a:endParaRPr lang="zh-CN" altLang="en-US" sz="1400" b="1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CNN-</a:t>
            </a:r>
            <a:r>
              <a:t>特征工程</a:t>
            </a: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715" y="1209040"/>
            <a:ext cx="3848100" cy="19716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57725" y="1208405"/>
            <a:ext cx="7096760" cy="540194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lang="zh-CN" altLang="en-US"/>
              <a:t>特征工程和深度学习</a:t>
            </a:r>
            <a:r>
              <a:rPr lang="en-US" altLang="zh-CN"/>
              <a:t>?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数据特征决定了模型的上限。找特征很难。深度学习就把这个当成</a:t>
            </a:r>
            <a:r>
              <a:rPr lang="zh-CN" altLang="en-US">
                <a:solidFill>
                  <a:srgbClr val="FF0000"/>
                </a:solidFill>
              </a:rPr>
              <a:t>“黑箱”</a:t>
            </a:r>
            <a:r>
              <a:rPr lang="zh-CN" altLang="en-US"/>
              <a:t>，自动特征提取，真正自己学习“什么样的特征是最合适的”。深度学习解决的问题就是</a:t>
            </a:r>
            <a:r>
              <a:rPr lang="zh-CN" altLang="en-US">
                <a:solidFill>
                  <a:srgbClr val="FF0000"/>
                </a:solidFill>
              </a:rPr>
              <a:t>“怎么样去提取特征”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t>依然重要的部分：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CNN通过卷积核自动学习特征，但输入预处理仍需要特征工程思维</a:t>
            </a:r>
            <a: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t>为什么要分这么多通道？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t>每个通道像不同的</a:t>
            </a:r>
            <a:r>
              <a: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传感器</a:t>
            </a:r>
            <a:r>
              <a:t>，专门检测特定类型的特征。模型越深设计的可以越随意，直接把黑白棋分布和历史放进去就行。但是模型比较小，需要人工提示和人工设置就越多。</a:t>
            </a:r>
            <a:r>
              <a:rPr>
                <a:solidFill>
                  <a:srgbClr val="FF0000"/>
                </a:solidFill>
              </a:rPr>
              <a:t>就像聪明人不需要提醒，一般人可能需要反复提示一样。</a:t>
            </a:r>
            <a:r>
              <a:t>我们的</a:t>
            </a:r>
            <a:r>
              <a:rPr lang="en-US" altLang="zh-CN"/>
              <a:t>CNN</a:t>
            </a:r>
            <a:r>
              <a:t>相比于</a:t>
            </a:r>
            <a:r>
              <a:rPr lang="en-US" altLang="zh-CN">
                <a:sym typeface="+mn-ea"/>
              </a:rPr>
              <a:t>resnet</a:t>
            </a:r>
            <a:r>
              <a:t>就是一般人，需要我们手动加一些特征。（但是聪明人也容易过度思考，也就是过拟合，</a:t>
            </a:r>
            <a:r>
              <a:rPr lang="en-US" altLang="zh-CN"/>
              <a:t>maybe</a:t>
            </a:r>
            <a:r>
              <a:t>在</a:t>
            </a:r>
            <a:r>
              <a:rPr lang="en-US" altLang="zh-CN"/>
              <a:t>5x5</a:t>
            </a:r>
            <a:r>
              <a:t>的围棋中，选用</a:t>
            </a:r>
            <a:r>
              <a:rPr lang="en-US" altLang="zh-CN"/>
              <a:t>CNN</a:t>
            </a:r>
            <a:r>
              <a:t>效果更加）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3715" y="3608070"/>
            <a:ext cx="3848735" cy="28378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225" y="1412875"/>
            <a:ext cx="11584305" cy="4278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比如说，我已经想好了要用</a:t>
            </a:r>
            <a:r>
              <a:rPr lang="en-US" altLang="zh-CN" sz="2400"/>
              <a:t>“</a:t>
            </a:r>
            <a:r>
              <a:rPr lang="en-US" altLang="zh-CN" sz="2400">
                <a:sym typeface="+mn-ea"/>
              </a:rPr>
              <a:t>CNN+MCTS+</a:t>
            </a:r>
            <a:r>
              <a:rPr lang="zh-CN" altLang="en-US" sz="2400">
                <a:sym typeface="+mn-ea"/>
              </a:rPr>
              <a:t>自对弈训练</a:t>
            </a:r>
            <a:r>
              <a:rPr lang="en-US" altLang="zh-CN" sz="2400"/>
              <a:t>”</a:t>
            </a:r>
            <a:r>
              <a:rPr lang="zh-CN" altLang="en-US" sz="2400"/>
              <a:t>，可以让</a:t>
            </a:r>
            <a:r>
              <a:rPr lang="en-US" altLang="zh-CN" sz="2400"/>
              <a:t>ai</a:t>
            </a:r>
            <a:r>
              <a:rPr lang="zh-CN" altLang="en-US" sz="2400"/>
              <a:t>为我筛选</a:t>
            </a:r>
            <a:r>
              <a:rPr lang="en-US" altLang="zh-CN" sz="2400"/>
              <a:t>20</a:t>
            </a:r>
            <a:r>
              <a:rPr lang="zh-CN" altLang="en-US" sz="2400"/>
              <a:t>个网址或者文献进行学习。可以让它辅助阅读代码和论文，但最好不要让它完完全全给你生成思路。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开一个</a:t>
            </a:r>
            <a:r>
              <a:rPr lang="en-US" altLang="zh-CN" sz="2400"/>
              <a:t>word</a:t>
            </a:r>
            <a:r>
              <a:rPr lang="zh-CN" altLang="en-US" sz="2400"/>
              <a:t>文档自己把代码思路框架写下来，你可以让</a:t>
            </a:r>
            <a:r>
              <a:rPr lang="en-US" altLang="zh-CN" sz="2400"/>
              <a:t>deepseek</a:t>
            </a:r>
            <a:r>
              <a:rPr lang="zh-CN" altLang="en-US" sz="2400"/>
              <a:t>为你生成完成的步骤计划，自己根据计划一步步完成。</a:t>
            </a:r>
            <a:endParaRPr lang="zh-CN" altLang="en-US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示例：背景+目的+“请你将我的任务划分为几个小任务，并为我做计划</a:t>
            </a:r>
            <a:endParaRPr lang="zh-CN" altLang="en-US" sz="24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也可以让deepseek梳理：如果用类</a:t>
            </a:r>
            <a:r>
              <a:rPr lang="en-US" altLang="zh-CN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zh-CN" altLang="en-US" sz="2400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来写，要有哪些类，之间的输入输出关系是什么？</a:t>
            </a:r>
            <a:endParaRPr lang="zh-CN" altLang="en-US" sz="2400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代码最好一段一段自己写，ai辅助，不要全部让一次性完成，不然</a:t>
            </a:r>
            <a:r>
              <a:rPr lang="en-US" altLang="zh-CN" sz="2400"/>
              <a:t>debug</a:t>
            </a:r>
            <a:r>
              <a:rPr lang="zh-CN" altLang="en-US" sz="2400"/>
              <a:t>会怀疑人生。</a:t>
            </a:r>
            <a:r>
              <a:rPr lang="en-US" altLang="zh-CN" sz="2400"/>
              <a:t>一上来写大的模型都是写不好的，可以把其他的部分都不写，做一个能跑起来的小算例</a:t>
            </a:r>
            <a:r>
              <a:rPr lang="zh-CN" altLang="en-US" sz="2400"/>
              <a:t>，</a:t>
            </a:r>
            <a:r>
              <a:rPr lang="en-US" altLang="zh-CN" sz="2400"/>
              <a:t>再一点一点加条件，保证每一版都是能跑通的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225" y="1412875"/>
            <a:ext cx="11584305" cy="40373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</a:rPr>
              <a:t>对于不同大模型的个人理解（仅代表个人观点，并非准确！</a:t>
            </a:r>
            <a:endParaRPr lang="zh-CN" altLang="en-US" sz="28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各种大模型擅长的工作</a:t>
            </a:r>
            <a:r>
              <a:rPr lang="zh-CN" altLang="en-US" sz="2800"/>
              <a:t>不同，我一般这样混着食用：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Deepseek：提供代码思路、给它思路让它写代码</a:t>
            </a:r>
            <a:r>
              <a:rPr lang="zh-CN" altLang="en-US" sz="2800"/>
              <a:t>，最好用了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Gpt：一些简单的代码撰写</a:t>
            </a:r>
            <a:r>
              <a:rPr lang="zh-CN" altLang="en-US" sz="2800"/>
              <a:t>，复杂起来容易犯傻，非氪金版本能力有限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Kimi：debug快、简单问题</a:t>
            </a:r>
            <a:r>
              <a:rPr lang="zh-CN" altLang="en-US" sz="2800"/>
              <a:t>可以</a:t>
            </a:r>
            <a:r>
              <a:rPr lang="en-US" altLang="zh-CN" sz="2800"/>
              <a:t>问kimi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claude</a:t>
            </a:r>
            <a:r>
              <a:rPr lang="zh-CN" altLang="en-US" sz="2800"/>
              <a:t>：据说是写代码比较厉害，但我没有用过</a:t>
            </a:r>
            <a:endParaRPr lang="en-US" altLang="zh-CN" sz="28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800"/>
              <a:t>【我一般的做法】：以</a:t>
            </a:r>
            <a:r>
              <a:rPr lang="en-US" altLang="zh-CN" sz="2800">
                <a:sym typeface="+mn-ea"/>
              </a:rPr>
              <a:t>deepseek</a:t>
            </a:r>
            <a:r>
              <a:rPr lang="zh-CN" altLang="en-US" sz="2800">
                <a:sym typeface="+mn-ea"/>
              </a:rPr>
              <a:t>为主，</a:t>
            </a:r>
            <a:r>
              <a:rPr lang="en-US" altLang="zh-CN" sz="2800"/>
              <a:t>在deepseek给出完整的#背景##目的##任务步骤#的指令，然后编写一些简单的代码用gpt，如果报错就用kimi。</a:t>
            </a:r>
            <a:r>
              <a:rPr lang="en-US" altLang="zh-CN" sz="2800">
                <a:solidFill>
                  <a:srgbClr val="00B0F0"/>
                </a:solidFill>
              </a:rPr>
              <a:t>不要问deepseek一些报错或者简单的问题，会污染它的环境，导致它的回复质量降低。</a:t>
            </a:r>
            <a:endParaRPr lang="en-US" altLang="zh-CN" sz="2800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一些可以参考学习的资料总结：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170180" y="1068070"/>
            <a:ext cx="11915775" cy="5461000"/>
          </a:xfrm>
        </p:spPr>
        <p:txBody>
          <a:bodyPr>
            <a:noAutofit/>
          </a:bodyPr>
          <a:p>
            <a:r>
              <a:rPr lang="en-US" altLang="zh-CN" sz="2000" b="1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AlphaZero</a:t>
            </a:r>
            <a:r>
              <a:rPr lang="zh-CN" altLang="en-US" sz="2000" b="1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代码：</a:t>
            </a:r>
            <a:endParaRPr lang="zh-CN" altLang="en-US" sz="2000" b="1">
              <a:solidFill>
                <a:schemeClr val="tx1"/>
              </a:solidFill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https://github.com/joulebit/AlphaZero/tree/master（用的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resnet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https://github.com/QPT-Family/QPT-CleverGo/tree/main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（有中文解析，推荐）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https://www.oryoy.com/news/python-shi-xian-alphago-zero-suan-fa-cong-ling-kai-shi-xun-lian-wei-qi-ai-de-xiang-xi-zhi-nan.html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https://blog.csdn.net/universe_code/article/details/145431869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chemeClr val="tx1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AlphaZero</a:t>
            </a:r>
            <a:r>
              <a:rPr lang="zh-CN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论文：</a:t>
            </a:r>
            <a:endParaRPr lang="zh-CN" altLang="en-US" sz="2000" b="1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《Mastering the game of Go without human knowledge》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论文解读：https://zhuanlan.zhihu.com/p/5367995214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CNN:</a:t>
            </a:r>
            <a:endParaRPr lang="en-US" altLang="zh-CN" sz="2000" b="1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https://blog.csdn.net/weixin_45591044/article/details/105028626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 sz="1500" dirty="0">
              <a:solidFill>
                <a:schemeClr val="bg2">
                  <a:lumMod val="6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 sz="1500" dirty="0">
              <a:solidFill>
                <a:schemeClr val="bg2">
                  <a:lumMod val="6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 sz="1500" dirty="0">
              <a:solidFill>
                <a:schemeClr val="bg2">
                  <a:lumMod val="6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 sz="1500" dirty="0">
              <a:solidFill>
                <a:schemeClr val="bg2">
                  <a:lumMod val="6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800" dirty="0">
              <a:solidFill>
                <a:schemeClr val="bg2">
                  <a:lumMod val="6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一些可以参考学习的资料总结：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170180" y="1131570"/>
            <a:ext cx="11915775" cy="5397500"/>
          </a:xfrm>
        </p:spPr>
        <p:txBody>
          <a:bodyPr>
            <a:noAutofit/>
          </a:bodyPr>
          <a:p>
            <a:r>
              <a:rPr lang="en-US" altLang="zh-CN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PPO</a:t>
            </a:r>
            <a:r>
              <a:rPr lang="zh-CN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算法：</a:t>
            </a:r>
            <a:endParaRPr lang="zh-CN" altLang="en-US" sz="2000" b="1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论文：SCHULMAN J, FILIP W, DHARIWAL P, et al. Proximal policy optimization algorithms [J]. Machine Learning, 2017.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知乎：https://zhuanlan.zhihu.com/p/3333839684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2000" b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喂给大模型的</a:t>
            </a:r>
            <a:r>
              <a:rPr lang="en-US" altLang="zh-CN" sz="2000" b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prompt</a:t>
            </a:r>
            <a:r>
              <a:rPr lang="zh-CN" altLang="en-US" sz="2000" b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模版：</a:t>
            </a:r>
            <a:endParaRPr lang="zh-CN" altLang="en-US" sz="2000" b="1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https://help.aliyun.com/zh/model-studio/use-cases/prompt-engineering-guide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 dirty="0">
              <a:solidFill>
                <a:schemeClr val="bg2">
                  <a:lumMod val="6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ym typeface="+mn-lt"/>
              </a:rPr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99" y="2077453"/>
            <a:ext cx="9963150" cy="236296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ym typeface="+mn-ea"/>
              </a:rPr>
              <a:t>老生常谈的</a:t>
            </a:r>
            <a:r>
              <a:rPr lang="en-US" altLang="zh-CN" sz="4000" dirty="0">
                <a:sym typeface="+mn-ea"/>
              </a:rPr>
              <a:t>AlphaZero</a:t>
            </a:r>
            <a:r>
              <a:rPr lang="zh-CN" altLang="en-US" sz="4000" dirty="0">
                <a:sym typeface="+mn-ea"/>
              </a:rPr>
              <a:t>策略基本架构</a:t>
            </a:r>
            <a:br>
              <a:rPr lang="en-US" altLang="zh-CN" sz="4000" dirty="0">
                <a:sym typeface="+mn-ea"/>
              </a:rPr>
            </a:br>
            <a:r>
              <a:rPr lang="en-US" altLang="zh-CN" sz="3600" b="0" dirty="0">
                <a:sym typeface="+mn-ea"/>
              </a:rPr>
              <a:t>CNN/ResNet+MTCS </a:t>
            </a:r>
            <a:r>
              <a:rPr lang="zh-CN" altLang="en-US" sz="3600" b="0" dirty="0">
                <a:sym typeface="+mn-ea"/>
              </a:rPr>
              <a:t>特征学习</a:t>
            </a:r>
            <a:r>
              <a:rPr lang="en-US" altLang="zh-CN" sz="3600" b="0" dirty="0">
                <a:sym typeface="+mn-ea"/>
              </a:rPr>
              <a:t>+</a:t>
            </a:r>
            <a:r>
              <a:rPr lang="zh-CN" altLang="en-US" sz="3600" b="0" dirty="0">
                <a:sym typeface="+mn-ea"/>
              </a:rPr>
              <a:t>策略搜索</a:t>
            </a:r>
            <a:br>
              <a:rPr lang="zh-CN" altLang="en-US" sz="4000" dirty="0">
                <a:sym typeface="+mn-ea"/>
              </a:rPr>
            </a:br>
            <a:endParaRPr lang="en-US" altLang="zh-CN" sz="40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/>
          <p:cNvSpPr/>
          <p:nvPr/>
        </p:nvSpPr>
        <p:spPr>
          <a:xfrm>
            <a:off x="2493928" y="3162743"/>
            <a:ext cx="2175227" cy="14193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708395" y="4236617"/>
            <a:ext cx="2106616" cy="2412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7582965" y="2523590"/>
            <a:ext cx="4220312" cy="14193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3845" y="619125"/>
            <a:ext cx="4385310" cy="6184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特征提取基本架构</a:t>
            </a:r>
            <a:endParaRPr lang="zh-CN" altLang="en-US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83210" y="1310640"/>
            <a:ext cx="4625674" cy="5194935"/>
          </a:xfrm>
        </p:spPr>
        <p:txBody>
          <a:bodyPr>
            <a:normAutofit fontScale="97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棋盘特征提取网络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US" altLang="zh-C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五层</a:t>
            </a:r>
            <a:r>
              <a:rPr lang="en-US" altLang="zh-CN" sz="2000" dirty="0"/>
              <a:t>CNN</a:t>
            </a:r>
            <a:r>
              <a:rPr lang="zh-CN" altLang="en-US" sz="2000" dirty="0"/>
              <a:t>网络</a:t>
            </a:r>
            <a:r>
              <a:rPr lang="en-US" altLang="zh-CN" sz="2000" dirty="0"/>
              <a:t>+</a:t>
            </a:r>
            <a:r>
              <a:rPr lang="zh-CN" altLang="en-US" sz="2000" dirty="0"/>
              <a:t>策略头输出</a:t>
            </a:r>
            <a:r>
              <a:rPr lang="en-US" altLang="zh-CN" sz="2000" dirty="0"/>
              <a:t>+</a:t>
            </a:r>
            <a:r>
              <a:rPr lang="zh-CN" altLang="en-US" sz="2000" dirty="0"/>
              <a:t>价值头输出</a:t>
            </a:r>
            <a:endParaRPr lang="zh-CN" altLang="en-US" sz="2000" dirty="0"/>
          </a:p>
        </p:txBody>
      </p:sp>
      <p:sp>
        <p:nvSpPr>
          <p:cNvPr id="8" name="矩形: 圆角 7"/>
          <p:cNvSpPr/>
          <p:nvPr/>
        </p:nvSpPr>
        <p:spPr>
          <a:xfrm>
            <a:off x="7700209" y="589413"/>
            <a:ext cx="2614865" cy="11908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</a:rPr>
              <a:t>特征提取函数</a:t>
            </a: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73" y="579125"/>
            <a:ext cx="1925053" cy="1190873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6986337" y="1002632"/>
            <a:ext cx="553452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箭头: 右 11"/>
          <p:cNvSpPr/>
          <p:nvPr/>
        </p:nvSpPr>
        <p:spPr>
          <a:xfrm rot="5400000">
            <a:off x="8730914" y="2013286"/>
            <a:ext cx="553452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/>
          <p:cNvSpPr/>
          <p:nvPr/>
        </p:nvSpPr>
        <p:spPr>
          <a:xfrm>
            <a:off x="7700209" y="2623275"/>
            <a:ext cx="2614865" cy="11908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13*5*5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特征矩阵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006374" y="2623275"/>
            <a:ext cx="1925053" cy="38823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CNN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网络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箭头: 右 14"/>
          <p:cNvSpPr/>
          <p:nvPr/>
        </p:nvSpPr>
        <p:spPr>
          <a:xfrm rot="10800000">
            <a:off x="6986337" y="3030215"/>
            <a:ext cx="553452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箭头: 右 18"/>
          <p:cNvSpPr/>
          <p:nvPr/>
        </p:nvSpPr>
        <p:spPr>
          <a:xfrm>
            <a:off x="6986337" y="4869303"/>
            <a:ext cx="802105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右 19"/>
          <p:cNvSpPr/>
          <p:nvPr/>
        </p:nvSpPr>
        <p:spPr>
          <a:xfrm>
            <a:off x="6986337" y="5666873"/>
            <a:ext cx="874295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/>
          <p:cNvSpPr/>
          <p:nvPr/>
        </p:nvSpPr>
        <p:spPr>
          <a:xfrm>
            <a:off x="7935593" y="4722976"/>
            <a:ext cx="1130969" cy="7094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策略头函数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935594" y="5579666"/>
            <a:ext cx="1130968" cy="7094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价值头函数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9796777" y="4722976"/>
            <a:ext cx="1925053" cy="7094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输出当前局面每个位置的着子概率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9796776" y="5631804"/>
            <a:ext cx="1925053" cy="7094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</a:rPr>
              <a:t>输出当前局面的获胜概率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箭头: 右 24"/>
          <p:cNvSpPr/>
          <p:nvPr/>
        </p:nvSpPr>
        <p:spPr>
          <a:xfrm>
            <a:off x="9154943" y="4869302"/>
            <a:ext cx="553452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箭头: 右 25"/>
          <p:cNvSpPr/>
          <p:nvPr/>
        </p:nvSpPr>
        <p:spPr>
          <a:xfrm>
            <a:off x="9196135" y="5699480"/>
            <a:ext cx="553452" cy="376989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504868" y="2985026"/>
            <a:ext cx="115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模型输入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174706" y="43630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模型输出</a:t>
            </a:r>
            <a:endParaRPr 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3210" y="2528457"/>
            <a:ext cx="43859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92D050"/>
                </a:solidFill>
              </a:rPr>
              <a:t>特征设计</a:t>
            </a:r>
            <a:endParaRPr lang="en-US" altLang="zh-CN" sz="1800" b="1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0: </a:t>
            </a:r>
            <a:r>
              <a:rPr lang="en-US" altLang="zh-CN" sz="1800" dirty="0" err="1">
                <a:solidFill>
                  <a:srgbClr val="92D050"/>
                </a:solidFill>
              </a:rPr>
              <a:t>当前玩家棋子位置</a:t>
            </a:r>
            <a:endParaRPr lang="en-US" altLang="zh-CN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1: </a:t>
            </a:r>
            <a:r>
              <a:rPr lang="en-US" altLang="zh-CN" sz="1800" dirty="0" err="1">
                <a:solidFill>
                  <a:srgbClr val="92D050"/>
                </a:solidFill>
              </a:rPr>
              <a:t>对手棋子位置</a:t>
            </a:r>
            <a:endParaRPr lang="en-US" altLang="zh-CN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2: </a:t>
            </a:r>
            <a:r>
              <a:rPr lang="en-US" altLang="zh-CN" sz="1800" dirty="0" err="1">
                <a:solidFill>
                  <a:srgbClr val="92D050"/>
                </a:solidFill>
              </a:rPr>
              <a:t>最后落子位置标记</a:t>
            </a:r>
            <a:endParaRPr lang="en-US" altLang="zh-CN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3: </a:t>
            </a:r>
            <a:r>
              <a:rPr lang="en-US" altLang="zh-CN" sz="1800" dirty="0" err="1">
                <a:solidFill>
                  <a:srgbClr val="92D050"/>
                </a:solidFill>
              </a:rPr>
              <a:t>当前玩家颜色标识</a:t>
            </a:r>
            <a:endParaRPr lang="en-US" altLang="zh-CN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4: PASS </a:t>
            </a:r>
            <a:r>
              <a:rPr lang="en-US" altLang="zh-CN" sz="1800" dirty="0" err="1">
                <a:solidFill>
                  <a:srgbClr val="92D050"/>
                </a:solidFill>
              </a:rPr>
              <a:t>特殊标记</a:t>
            </a:r>
            <a:endParaRPr lang="en-US" altLang="zh-CN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5: </a:t>
            </a:r>
            <a:r>
              <a:rPr lang="en-US" altLang="zh-CN" sz="1800" dirty="0" err="1">
                <a:solidFill>
                  <a:srgbClr val="92D050"/>
                </a:solidFill>
              </a:rPr>
              <a:t>回合数特征</a:t>
            </a:r>
            <a:endParaRPr lang="en-US" altLang="zh-CN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C000"/>
                </a:solidFill>
              </a:rPr>
              <a:t>6: </a:t>
            </a:r>
            <a:r>
              <a:rPr lang="en-US" altLang="zh-CN" sz="1800" dirty="0" err="1">
                <a:solidFill>
                  <a:srgbClr val="FFC000"/>
                </a:solidFill>
              </a:rPr>
              <a:t>可提对手棋子的位置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C000"/>
                </a:solidFill>
              </a:rPr>
              <a:t>7: </a:t>
            </a:r>
            <a:r>
              <a:rPr lang="en-US" altLang="zh-CN" sz="1800" dirty="0" err="1">
                <a:solidFill>
                  <a:srgbClr val="FFC000"/>
                </a:solidFill>
              </a:rPr>
              <a:t>可能导致己方被提的位置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92D050"/>
                </a:solidFill>
              </a:rPr>
              <a:t>8</a:t>
            </a:r>
            <a:r>
              <a:rPr lang="zh-CN" altLang="en-US" sz="1800" dirty="0">
                <a:solidFill>
                  <a:srgbClr val="92D050"/>
                </a:solidFill>
              </a:rPr>
              <a:t>：记录回合数</a:t>
            </a:r>
            <a:endParaRPr lang="zh-CN" altLang="en-US" sz="1800" dirty="0">
              <a:solidFill>
                <a:srgbClr val="92D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9-12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：敌方、我方历史记录各加两层</a:t>
            </a:r>
            <a:endParaRPr lang="zh-CN" altLang="en-US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40421" y="3218709"/>
            <a:ext cx="206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6,7</a:t>
            </a:r>
            <a:r>
              <a:rPr lang="zh-CN" altLang="en-US" dirty="0">
                <a:solidFill>
                  <a:srgbClr val="FF0000"/>
                </a:solidFill>
              </a:rPr>
              <a:t>显式插入围棋吃子规则有利于小模型更快学习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增强小模型理解能力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326159" y="5944776"/>
            <a:ext cx="3514463" cy="75845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6418" y="5986542"/>
            <a:ext cx="339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9-12</a:t>
            </a:r>
            <a:r>
              <a:rPr lang="zh-CN" altLang="en-US" dirty="0">
                <a:solidFill>
                  <a:srgbClr val="FF0000"/>
                </a:solidFill>
              </a:rPr>
              <a:t>增加历史记录有利于模型学习多步长期棋形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3845" y="619125"/>
            <a:ext cx="4385310" cy="618490"/>
          </a:xfrm>
        </p:spPr>
        <p:txBody>
          <a:bodyPr>
            <a:normAutofit/>
          </a:bodyPr>
          <a:lstStyle/>
          <a:p>
            <a:pPr algn="ctr"/>
            <a:r>
              <a:rPr lang="zh-CN" altLang="en-US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搜索策略</a:t>
            </a:r>
            <a: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基本架构</a:t>
            </a:r>
            <a:endParaRPr lang="zh-CN" altLang="en-US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83210" y="1310640"/>
            <a:ext cx="4625674" cy="5194935"/>
          </a:xfrm>
        </p:spPr>
        <p:txBody>
          <a:bodyPr>
            <a:normAutofit fontScale="97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经典蒙特卡洛树搜索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US" altLang="zh-C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9710" y="1892300"/>
            <a:ext cx="4513580" cy="44100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buNone/>
            </a:pP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蒙特卡洛树搜索的每个循环包括四个步骤：</a:t>
            </a:r>
            <a:endParaRPr lang="en-US" altLang="zh-CN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en-US" altLang="zh-CN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选择（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Selection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）：从根节点</a:t>
            </a:r>
            <a:r>
              <a:rPr lang="en-US" altLang="zh-CN" sz="1600" b="0" i="1" dirty="0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开始，连续向下选择子节点至叶子节点</a:t>
            </a:r>
            <a:r>
              <a:rPr lang="en-US" altLang="zh-CN" sz="1600" b="0" i="1" dirty="0">
                <a:solidFill>
                  <a:schemeClr val="accent2"/>
                </a:solidFill>
                <a:latin typeface="Times" panose="02020603050405020304" pitchFamily="18" charset="0"/>
              </a:rPr>
              <a:t>L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。我们将给出一种选择子节点的方法，让</a:t>
            </a:r>
            <a:r>
              <a:rPr lang="zh-CN" altLang="en-US" sz="1600" b="0" i="0" u="sng" dirty="0">
                <a:solidFill>
                  <a:schemeClr val="bg1"/>
                </a:solidFill>
                <a:latin typeface="Arial" panose="020B0604020202020204" pitchFamily="34" charset="0"/>
              </a:rPr>
              <a:t>游戏数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向最优的方向扩展，这是蒙特卡洛树搜索的精要所在。</a:t>
            </a:r>
            <a:endParaRPr lang="en-US" altLang="zh-CN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zh-CN" altLang="en-US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扩展（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Expansion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）：除非任意一方的输赢使得游戏在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L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结束，否则创建一个或多个子节点并选取其中一个节点</a:t>
            </a:r>
            <a:r>
              <a:rPr lang="en-US" altLang="zh-CN" sz="1600" b="0" i="1" dirty="0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。</a:t>
            </a:r>
            <a:endParaRPr lang="en-US" altLang="zh-CN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zh-CN" altLang="en-US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仿真（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Simulation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）：再从节点</a:t>
            </a:r>
            <a:r>
              <a:rPr lang="en-US" altLang="zh-CN" sz="1600" b="0" i="1" dirty="0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开始，用随机策略进行游戏，又称为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playout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或者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rollout</a:t>
            </a:r>
            <a:endParaRPr lang="en-US" altLang="zh-CN" sz="16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zh-CN" altLang="en-US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反向传播（</a:t>
            </a:r>
            <a:r>
              <a:rPr lang="en-US" altLang="zh-CN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Backpropagation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）：使用随机游戏的结果，更新从</a:t>
            </a:r>
            <a:r>
              <a:rPr lang="en-US" altLang="zh-CN" sz="1600" b="0" i="1" dirty="0">
                <a:solidFill>
                  <a:schemeClr val="accent2"/>
                </a:solidFill>
                <a:latin typeface="Times" panose="02020603050405020304" pitchFamily="18" charset="0"/>
              </a:rPr>
              <a:t>C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1600" b="0" i="1" dirty="0">
                <a:solidFill>
                  <a:schemeClr val="accent2"/>
                </a:solidFill>
                <a:latin typeface="Times" panose="02020603050405020304" pitchFamily="18" charset="0"/>
              </a:rPr>
              <a:t>R</a:t>
            </a:r>
            <a:r>
              <a:rPr lang="zh-CN" altLang="en-US" sz="1600" b="0" i="0" dirty="0">
                <a:solidFill>
                  <a:schemeClr val="accent2"/>
                </a:solidFill>
                <a:latin typeface="Arial" panose="020B0604020202020204" pitchFamily="34" charset="0"/>
              </a:rPr>
              <a:t>的路径上的节点信息。</a:t>
            </a:r>
            <a:endParaRPr lang="zh-CN" altLang="en-US" sz="1600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426" y="75399"/>
            <a:ext cx="5587721" cy="31821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26" y="3429000"/>
            <a:ext cx="3690340" cy="3260558"/>
          </a:xfrm>
          <a:prstGeom prst="rect">
            <a:avLst/>
          </a:prstGeom>
        </p:spPr>
      </p:pic>
      <p:sp>
        <p:nvSpPr>
          <p:cNvPr id="17" name="箭头: 圆角右 16"/>
          <p:cNvSpPr/>
          <p:nvPr/>
        </p:nvSpPr>
        <p:spPr>
          <a:xfrm rot="10800000">
            <a:off x="8718883" y="2437366"/>
            <a:ext cx="513346" cy="3754886"/>
          </a:xfrm>
          <a:prstGeom prst="ben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图文框 17"/>
          <p:cNvSpPr/>
          <p:nvPr/>
        </p:nvSpPr>
        <p:spPr>
          <a:xfrm>
            <a:off x="8935453" y="1580147"/>
            <a:ext cx="441158" cy="1106906"/>
          </a:xfrm>
          <a:prstGeom prst="fram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380620" y="4023666"/>
            <a:ext cx="2687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</a:t>
            </a:r>
            <a:r>
              <a:rPr lang="zh-CN" altLang="en-US" dirty="0"/>
              <a:t>网络的价值头函数用于给</a:t>
            </a:r>
            <a:r>
              <a:rPr lang="en-US" altLang="zh-CN" dirty="0"/>
              <a:t>MTCS</a:t>
            </a:r>
            <a:r>
              <a:rPr lang="zh-CN" altLang="en-US" dirty="0"/>
              <a:t>反向传播提供评估打分</a:t>
            </a:r>
            <a:r>
              <a:rPr lang="en-US" altLang="zh-CN" dirty="0"/>
              <a:t>;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MTCS</a:t>
            </a:r>
            <a:r>
              <a:rPr lang="zh-CN" altLang="en-US" dirty="0"/>
              <a:t>有机结合</a:t>
            </a:r>
            <a:r>
              <a:rPr lang="en-US" altLang="zh-CN" dirty="0"/>
              <a:t>!</a:t>
            </a:r>
            <a:endParaRPr 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899" y="2077453"/>
            <a:ext cx="9963150" cy="236296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ym typeface="+mn-ea"/>
              </a:rPr>
              <a:t>不同于</a:t>
            </a:r>
            <a:r>
              <a:rPr lang="en-US" altLang="zh-CN" sz="4000" dirty="0">
                <a:sym typeface="+mn-ea"/>
              </a:rPr>
              <a:t>A</a:t>
            </a:r>
            <a:r>
              <a:rPr lang="en-US" altLang="zh-CN" sz="4000" dirty="0" err="1">
                <a:sym typeface="+mn-ea"/>
              </a:rPr>
              <a:t>lphaZero</a:t>
            </a:r>
            <a:r>
              <a:rPr lang="zh-CN" altLang="en-US" sz="4000" dirty="0">
                <a:sym typeface="+mn-ea"/>
              </a:rPr>
              <a:t>的</a:t>
            </a:r>
            <a:br>
              <a:rPr lang="en-US" altLang="zh-CN" sz="4000" dirty="0">
                <a:sym typeface="+mn-ea"/>
              </a:rPr>
            </a:br>
            <a:r>
              <a:rPr lang="en-US" altLang="zh-CN" sz="4000" dirty="0">
                <a:sym typeface="+mn-ea"/>
              </a:rPr>
              <a:t>My_player</a:t>
            </a:r>
            <a:r>
              <a:rPr lang="zh-CN" altLang="en-US" sz="4000" dirty="0">
                <a:sym typeface="+mn-ea"/>
              </a:rPr>
              <a:t>模型介绍</a:t>
            </a:r>
            <a:br>
              <a:rPr lang="zh-CN" altLang="en-US" sz="4000" dirty="0">
                <a:sym typeface="+mn-ea"/>
              </a:rPr>
            </a:br>
            <a:endParaRPr lang="en-US" altLang="zh-CN" sz="40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3845" y="619125"/>
            <a:ext cx="4385310" cy="61849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训练时如何防止过拟合</a:t>
            </a:r>
            <a:endParaRPr lang="zh-CN" altLang="en-US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83210" y="1310640"/>
            <a:ext cx="4260215" cy="5194935"/>
          </a:xfrm>
        </p:spPr>
        <p:txBody>
          <a:bodyPr>
            <a:normAutofit lnSpcReduction="20000"/>
          </a:bodyPr>
          <a:lstStyle/>
          <a:p>
            <a:pPr>
              <a:spcBef>
                <a:spcPts val="0"/>
              </a:spcBef>
            </a:pPr>
            <a:r>
              <a:rPr lang="en-US" altLang="zh-CN" sz="1830" dirty="0"/>
              <a:t>(1)</a:t>
            </a:r>
            <a:r>
              <a:rPr lang="zh-CN" altLang="en-US" sz="1830" dirty="0"/>
              <a:t>自我博弈训练过程中对于每一步添加狄利克雷噪声，</a:t>
            </a:r>
            <a:r>
              <a:rPr lang="zh-CN" altLang="en-US" sz="1830" dirty="0">
                <a:solidFill>
                  <a:schemeClr val="accent2"/>
                </a:solidFill>
              </a:rPr>
              <a:t>增加随机性，</a:t>
            </a:r>
            <a:r>
              <a:rPr lang="zh-CN" altLang="en-US" sz="1830" dirty="0"/>
              <a:t>使</a:t>
            </a:r>
            <a:r>
              <a:rPr lang="en-US" altLang="zh-CN" sz="1830" dirty="0" err="1"/>
              <a:t>alphazero</a:t>
            </a:r>
            <a:r>
              <a:rPr lang="zh-CN" altLang="en-US" sz="1830" dirty="0"/>
              <a:t>具有随机能力探索新策略（在训练的时候，每一步走的</a:t>
            </a:r>
            <a:r>
              <a:rPr lang="zh-CN" altLang="en-US" sz="1830" dirty="0">
                <a:effectLst/>
              </a:rPr>
              <a:t>并非最优</a:t>
            </a:r>
            <a:endParaRPr lang="en-US" altLang="zh-CN" sz="1830" dirty="0"/>
          </a:p>
          <a:p>
            <a:pPr>
              <a:spcBef>
                <a:spcPts val="0"/>
              </a:spcBef>
            </a:pPr>
            <a:endParaRPr lang="en-US" altLang="zh-CN" sz="1830" dirty="0"/>
          </a:p>
          <a:p>
            <a:pPr>
              <a:spcBef>
                <a:spcPts val="0"/>
              </a:spcBef>
            </a:pPr>
            <a:endParaRPr lang="en-US" altLang="zh-CN" sz="1830" dirty="0"/>
          </a:p>
          <a:p>
            <a:pPr>
              <a:spcBef>
                <a:spcPts val="0"/>
              </a:spcBef>
            </a:pPr>
            <a:endParaRPr lang="en-US" altLang="zh-CN" sz="1830" dirty="0"/>
          </a:p>
          <a:p>
            <a:pPr>
              <a:spcBef>
                <a:spcPts val="0"/>
              </a:spcBef>
            </a:pPr>
            <a:r>
              <a:rPr lang="en-US" altLang="zh-CN" sz="1830" dirty="0"/>
              <a:t>(2)</a:t>
            </a:r>
            <a:r>
              <a:rPr lang="zh-CN" altLang="en-US" sz="1830" dirty="0"/>
              <a:t>随着训练进行，动态淘汰对手池里较弱训练对手，使得模型能够</a:t>
            </a:r>
            <a:r>
              <a:rPr lang="zh-CN" altLang="en-US" sz="1830" dirty="0">
                <a:solidFill>
                  <a:schemeClr val="accent2"/>
                </a:solidFill>
              </a:rPr>
              <a:t>持续学习</a:t>
            </a:r>
            <a:endParaRPr lang="en-US" altLang="zh-CN" sz="183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830" dirty="0"/>
              <a:t>对手池里</a:t>
            </a:r>
            <a:r>
              <a:rPr lang="en-US" altLang="zh-CN" sz="1830" dirty="0"/>
              <a:t>n</a:t>
            </a:r>
            <a:r>
              <a:rPr lang="zh-CN" altLang="en-US" sz="1830" dirty="0"/>
              <a:t>个模型ppo对抗训练，每一局训出来第</a:t>
            </a:r>
            <a:r>
              <a:rPr lang="en-US" altLang="zh-CN" sz="1830" dirty="0"/>
              <a:t>(n+1)</a:t>
            </a:r>
            <a:r>
              <a:rPr lang="zh-CN" altLang="en-US" sz="1830" dirty="0"/>
              <a:t>个模型，再把最差的那个淘汰，剩下的</a:t>
            </a:r>
            <a:r>
              <a:rPr lang="en-US" altLang="zh-CN" sz="1830" dirty="0"/>
              <a:t>n</a:t>
            </a:r>
            <a:r>
              <a:rPr lang="zh-CN" altLang="en-US" sz="1830" dirty="0"/>
              <a:t>个接着训练</a:t>
            </a:r>
            <a:r>
              <a:rPr lang="en-US" altLang="zh-CN" sz="1830" dirty="0"/>
              <a:t>;</a:t>
            </a:r>
            <a:endParaRPr lang="en-US" altLang="zh-CN" sz="1830" dirty="0"/>
          </a:p>
          <a:p>
            <a:pPr>
              <a:spcBef>
                <a:spcPts val="0"/>
              </a:spcBef>
            </a:pPr>
            <a:r>
              <a:rPr lang="zh-CN" altLang="en-US" sz="1830" dirty="0"/>
              <a:t>思路疑似类似</a:t>
            </a:r>
            <a:r>
              <a:rPr lang="zh-CN" altLang="en-US" sz="1830" dirty="0">
                <a:solidFill>
                  <a:schemeClr val="accent2"/>
                </a:solidFill>
              </a:rPr>
              <a:t>养蛊术（</a:t>
            </a:r>
            <a:r>
              <a:rPr lang="zh-CN" altLang="en-US" sz="1830" strike="sngStrike" dirty="0"/>
              <a:t>训练一个蛊王是这样的</a:t>
            </a:r>
            <a:endParaRPr lang="en-US" altLang="zh-CN" sz="1830" strike="sngStrik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22" y="20052"/>
            <a:ext cx="6871801" cy="39263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29810" y="4709795"/>
            <a:ext cx="7278370" cy="1905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85" y="2749075"/>
            <a:ext cx="4148224" cy="1059121"/>
          </a:xfrm>
          <a:prstGeom prst="rect">
            <a:avLst/>
          </a:prstGeom>
        </p:spPr>
      </p:pic>
      <p:sp>
        <p:nvSpPr>
          <p:cNvPr id="8" name="图文框 7"/>
          <p:cNvSpPr/>
          <p:nvPr/>
        </p:nvSpPr>
        <p:spPr>
          <a:xfrm>
            <a:off x="8189595" y="377190"/>
            <a:ext cx="3532505" cy="1866900"/>
          </a:xfrm>
          <a:prstGeom prst="fram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7310" y="4105275"/>
            <a:ext cx="6433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对手池：保留历史上N个对手，每次淘汰表现最差的那个模型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经典回放池：保存历史对战记录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93335" y="2662555"/>
            <a:ext cx="6486525" cy="1533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对话气泡: 圆角矩形 8"/>
          <p:cNvSpPr/>
          <p:nvPr/>
        </p:nvSpPr>
        <p:spPr>
          <a:xfrm rot="10800000">
            <a:off x="9177655" y="4318635"/>
            <a:ext cx="2844165" cy="218694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83210" y="840105"/>
            <a:ext cx="4385310" cy="61849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如何快速收敛</a:t>
            </a:r>
            <a:b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</a:br>
            <a: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保证训练效果</a:t>
            </a:r>
            <a:endParaRPr lang="zh-CN" altLang="en-US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283210" y="1552575"/>
            <a:ext cx="4260215" cy="4953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PPO</a:t>
            </a:r>
            <a:r>
              <a:rPr lang="zh-CN" altLang="en-US" sz="2400" b="1" dirty="0">
                <a:solidFill>
                  <a:schemeClr val="bg2"/>
                </a:solidFill>
              </a:rPr>
              <a:t>强化学习训练算法的引入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93335" y="4972685"/>
            <a:ext cx="3900170" cy="10553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793" y="1063652"/>
            <a:ext cx="5648688" cy="1358705"/>
          </a:xfrm>
          <a:prstGeom prst="rect">
            <a:avLst/>
          </a:prstGeom>
        </p:spPr>
      </p:pic>
      <p:sp>
        <p:nvSpPr>
          <p:cNvPr id="8" name="对话气泡: 圆角矩形 7"/>
          <p:cNvSpPr/>
          <p:nvPr/>
        </p:nvSpPr>
        <p:spPr>
          <a:xfrm>
            <a:off x="7964905" y="273838"/>
            <a:ext cx="3256547" cy="778911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这个是策略回报函数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在围棋里意义是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最大化策略的胜率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01480" y="4447540"/>
            <a:ext cx="2552065" cy="1339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PPO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的精髓，如果两次训练之间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策略风格差异太大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则动态调整学习率；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KL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散度描述策略的相似性，这是一个很常见的指标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3210" y="2421890"/>
            <a:ext cx="4385310" cy="3039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形象解释</a:t>
            </a:r>
            <a:r>
              <a:rPr lang="en-US" altLang="zh-CN" b="1" dirty="0">
                <a:solidFill>
                  <a:schemeClr val="bg1"/>
                </a:solidFill>
              </a:rPr>
              <a:t>PPO</a:t>
            </a:r>
            <a:r>
              <a:rPr lang="zh-CN" altLang="en-US" b="1" dirty="0">
                <a:solidFill>
                  <a:schemeClr val="bg1"/>
                </a:solidFill>
              </a:rPr>
              <a:t>算法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普通的梯度下降老师第一天教你</a:t>
            </a:r>
            <a:r>
              <a:rPr lang="zh-CN" altLang="en-US" dirty="0">
                <a:solidFill>
                  <a:schemeClr val="accent2"/>
                </a:solidFill>
              </a:rPr>
              <a:t>四则运算，</a:t>
            </a:r>
            <a:r>
              <a:rPr lang="zh-CN" altLang="en-US" dirty="0">
                <a:solidFill>
                  <a:schemeClr val="bg1"/>
                </a:solidFill>
              </a:rPr>
              <a:t>你学的很好；老师觉得你很聪明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第二天教你</a:t>
            </a:r>
            <a:r>
              <a:rPr lang="zh-CN" altLang="en-US" dirty="0">
                <a:solidFill>
                  <a:schemeClr val="accent2"/>
                </a:solidFill>
              </a:rPr>
              <a:t>偏微分方程</a:t>
            </a:r>
            <a:r>
              <a:rPr lang="en-US" altLang="zh-CN" dirty="0">
                <a:solidFill>
                  <a:schemeClr val="accent2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你学不会了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但是普通的训练老师不管你会不会，狠狠训你就完了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但是</a:t>
            </a:r>
            <a:r>
              <a:rPr lang="en-US" altLang="zh-CN" dirty="0">
                <a:solidFill>
                  <a:schemeClr val="bg1"/>
                </a:solidFill>
              </a:rPr>
              <a:t>PPO</a:t>
            </a:r>
            <a:r>
              <a:rPr lang="zh-CN" altLang="en-US" dirty="0">
                <a:solidFill>
                  <a:schemeClr val="bg1"/>
                </a:solidFill>
              </a:rPr>
              <a:t>老师很善解人意他自己检测到四则运算和偏微分方程差距过大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赶紧</a:t>
            </a:r>
            <a:r>
              <a:rPr lang="zh-CN" altLang="en-US" dirty="0">
                <a:solidFill>
                  <a:schemeClr val="accent2"/>
                </a:solidFill>
              </a:rPr>
              <a:t>调整教学进度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很明显</a:t>
            </a:r>
            <a:r>
              <a:rPr lang="en-US" altLang="zh-CN" dirty="0">
                <a:solidFill>
                  <a:schemeClr val="accent2"/>
                </a:solidFill>
              </a:rPr>
              <a:t>PPO</a:t>
            </a:r>
            <a:r>
              <a:rPr lang="zh-CN" altLang="en-US" dirty="0">
                <a:solidFill>
                  <a:schemeClr val="accent2"/>
                </a:solidFill>
              </a:rPr>
              <a:t>老师是一个更加称职的老师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4270" y="340995"/>
            <a:ext cx="2895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给策略打分，比如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MyPlayer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如果吃子多，那给分就高，所以要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max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第一项</a:t>
            </a:r>
            <a:endParaRPr lang="zh-CN" altLang="en-US">
              <a:solidFill>
                <a:schemeClr val="bg2">
                  <a:lumMod val="75000"/>
                </a:schemeClr>
              </a:solidFill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3845" y="619125"/>
            <a:ext cx="4385310" cy="618490"/>
          </a:xfrm>
        </p:spPr>
        <p:txBody>
          <a:bodyPr>
            <a:normAutofit/>
          </a:bodyPr>
          <a:lstStyle/>
          <a:p>
            <a:pPr algn="ctr"/>
            <a:r>
              <a:rPr lang="zh-CN" altLang="en-US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针对</a:t>
            </a:r>
            <a:r>
              <a:rPr lang="en-US" altLang="zh-CN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CNN</a:t>
            </a:r>
            <a:r>
              <a:rPr lang="zh-CN" altLang="en-US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模型的优化</a:t>
            </a:r>
            <a:endParaRPr lang="zh-CN" altLang="en-US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83210" y="1310640"/>
            <a:ext cx="4260215" cy="51949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</a:rPr>
              <a:t>）人为指定一些围棋特征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2"/>
                </a:solidFill>
              </a:rPr>
              <a:t>相比于</a:t>
            </a:r>
            <a:r>
              <a:rPr lang="en-US" altLang="zh-CN" sz="1800" dirty="0">
                <a:solidFill>
                  <a:schemeClr val="bg2"/>
                </a:solidFill>
              </a:rPr>
              <a:t>19</a:t>
            </a:r>
            <a:r>
              <a:rPr lang="zh-CN" altLang="en-US" sz="1800" dirty="0">
                <a:solidFill>
                  <a:schemeClr val="bg2"/>
                </a:solidFill>
              </a:rPr>
              <a:t>层模块的</a:t>
            </a:r>
            <a:r>
              <a:rPr lang="en-US" altLang="zh-CN" sz="1800" dirty="0">
                <a:solidFill>
                  <a:schemeClr val="bg2"/>
                </a:solidFill>
              </a:rPr>
              <a:t>ResNet</a:t>
            </a:r>
            <a:r>
              <a:rPr lang="zh-CN" altLang="en-US" sz="1800" dirty="0">
                <a:solidFill>
                  <a:schemeClr val="bg2"/>
                </a:solidFill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</a:rPr>
              <a:t>CNN</a:t>
            </a:r>
            <a:r>
              <a:rPr lang="zh-CN" altLang="en-US" sz="1800" dirty="0">
                <a:solidFill>
                  <a:schemeClr val="bg2"/>
                </a:solidFill>
              </a:rPr>
              <a:t>能力肯定弱小很多</a:t>
            </a:r>
            <a:r>
              <a:rPr lang="en-US" altLang="zh-CN" sz="1800" dirty="0">
                <a:solidFill>
                  <a:schemeClr val="bg2"/>
                </a:solidFill>
              </a:rPr>
              <a:t>.</a:t>
            </a:r>
            <a:r>
              <a:rPr lang="zh-CN" altLang="en-US" sz="1800" dirty="0">
                <a:solidFill>
                  <a:schemeClr val="bg2"/>
                </a:solidFill>
              </a:rPr>
              <a:t>于是我们可以提供一些先验知识给</a:t>
            </a:r>
            <a:r>
              <a:rPr lang="en-US" altLang="zh-CN" sz="1800" dirty="0">
                <a:solidFill>
                  <a:schemeClr val="bg2"/>
                </a:solidFill>
              </a:rPr>
              <a:t>CNN,</a:t>
            </a:r>
            <a:r>
              <a:rPr lang="zh-CN" altLang="en-US" sz="1800" dirty="0">
                <a:solidFill>
                  <a:schemeClr val="bg2"/>
                </a:solidFill>
              </a:rPr>
              <a:t>比如这里的</a:t>
            </a:r>
            <a:r>
              <a:rPr lang="en-US" altLang="zh-CN" sz="1800" dirty="0">
                <a:solidFill>
                  <a:schemeClr val="bg2"/>
                </a:solidFill>
              </a:rPr>
              <a:t>6,7</a:t>
            </a:r>
            <a:r>
              <a:rPr lang="zh-CN" altLang="en-US" sz="1800" dirty="0">
                <a:solidFill>
                  <a:schemeClr val="bg2"/>
                </a:solidFill>
              </a:rPr>
              <a:t>特征</a:t>
            </a:r>
            <a:r>
              <a:rPr lang="en-US" altLang="zh-CN" sz="1800" dirty="0">
                <a:solidFill>
                  <a:schemeClr val="bg2"/>
                </a:solidFill>
              </a:rPr>
              <a:t>.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2"/>
                </a:solidFill>
              </a:rPr>
              <a:t>相当于直接给</a:t>
            </a:r>
            <a:r>
              <a:rPr lang="en-US" altLang="zh-CN" sz="1800" dirty="0">
                <a:solidFill>
                  <a:schemeClr val="bg2"/>
                </a:solidFill>
              </a:rPr>
              <a:t>CNN</a:t>
            </a:r>
            <a:r>
              <a:rPr lang="zh-CN" altLang="en-US" sz="1800" dirty="0">
                <a:solidFill>
                  <a:schemeClr val="bg2"/>
                </a:solidFill>
              </a:rPr>
              <a:t>总结解题通法</a:t>
            </a:r>
            <a:r>
              <a:rPr lang="en-US" altLang="zh-CN" sz="1800" dirty="0">
                <a:solidFill>
                  <a:schemeClr val="bg2"/>
                </a:solidFill>
              </a:rPr>
              <a:t>.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dirty="0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4" y="3627369"/>
            <a:ext cx="3732425" cy="27519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53789" y="762000"/>
            <a:ext cx="426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还可以参考的其他特征可以有</a:t>
            </a:r>
            <a:r>
              <a:rPr lang="en-US" altLang="zh-CN" dirty="0"/>
              <a:t>: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星位低挂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78" y="1685330"/>
            <a:ext cx="2715190" cy="21379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790" y="1508287"/>
            <a:ext cx="2961367" cy="18112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860790" y="3319780"/>
            <a:ext cx="270065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小目高挂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640" y="4391660"/>
            <a:ext cx="7250430" cy="19704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3845" y="619125"/>
            <a:ext cx="4385310" cy="61849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spc="200" dirty="0">
                <a:latin typeface="汉仪旗黑-85S" panose="00020600040101010101" pitchFamily="18" charset="-122"/>
                <a:ea typeface="汉仪旗黑-85S" panose="00020600040101010101" pitchFamily="18" charset="-122"/>
              </a:rPr>
              <a:t>模型编码加速技巧</a:t>
            </a:r>
            <a:endParaRPr lang="zh-CN" altLang="en-US" sz="3200" spc="200" dirty="0">
              <a:latin typeface="汉仪旗黑-85S" panose="00020600040101010101" pitchFamily="18" charset="-122"/>
              <a:ea typeface="汉仪旗黑-85S" panose="00020600040101010101" pitchFamily="18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83210" y="1310640"/>
            <a:ext cx="4260215" cy="51949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bg2"/>
                </a:solidFill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）模型量化编码瘦身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3210" y="2345690"/>
            <a:ext cx="4260215" cy="1648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由于围棋游戏具有</a:t>
            </a:r>
            <a:r>
              <a:rPr lang="en-US" altLang="zh-CN" sz="1800" dirty="0">
                <a:solidFill>
                  <a:schemeClr val="bg1"/>
                </a:solidFill>
              </a:rPr>
              <a:t>10s</a:t>
            </a:r>
            <a:r>
              <a:rPr lang="zh-CN" altLang="en-US" sz="1800" dirty="0">
                <a:solidFill>
                  <a:schemeClr val="bg1"/>
                </a:solidFill>
              </a:rPr>
              <a:t>的思考限制时间</a:t>
            </a:r>
            <a:r>
              <a:rPr lang="en-US" altLang="zh-CN" sz="1800" dirty="0">
                <a:solidFill>
                  <a:schemeClr val="bg1"/>
                </a:solidFill>
              </a:rPr>
              <a:t>,</a:t>
            </a:r>
            <a:r>
              <a:rPr lang="zh-CN" altLang="en-US" sz="1800" dirty="0">
                <a:solidFill>
                  <a:schemeClr val="bg1"/>
                </a:solidFill>
              </a:rPr>
              <a:t>于是我们需要尽快加速模型的推理速度：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</a:rPr>
              <a:t>弃用模型深度过大的</a:t>
            </a:r>
            <a:r>
              <a:rPr lang="en-US" altLang="zh-CN" sz="1800" dirty="0">
                <a:solidFill>
                  <a:schemeClr val="bg1"/>
                </a:solidFill>
              </a:rPr>
              <a:t>ResNet</a:t>
            </a:r>
            <a:r>
              <a:rPr lang="zh-CN" altLang="en-US" sz="1800" dirty="0">
                <a:solidFill>
                  <a:schemeClr val="bg1"/>
                </a:solidFill>
              </a:rPr>
              <a:t>来加速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</a:rPr>
              <a:t>对于</a:t>
            </a:r>
            <a:r>
              <a:rPr lang="en-US" altLang="zh-CN" sz="1800" dirty="0">
                <a:solidFill>
                  <a:schemeClr val="bg1"/>
                </a:solidFill>
              </a:rPr>
              <a:t>CNN</a:t>
            </a:r>
            <a:r>
              <a:rPr lang="zh-CN" altLang="en-US" sz="1800" dirty="0">
                <a:solidFill>
                  <a:schemeClr val="bg1"/>
                </a:solidFill>
              </a:rPr>
              <a:t>模型权重，在转换为列表的时候将权重转化为计算机运算更快的</a:t>
            </a:r>
            <a:r>
              <a:rPr lang="en-US" altLang="zh-CN" sz="1800" dirty="0">
                <a:solidFill>
                  <a:schemeClr val="bg1"/>
                </a:solidFill>
              </a:rPr>
              <a:t>float16</a:t>
            </a:r>
            <a:r>
              <a:rPr lang="zh-CN" altLang="en-US" sz="1800" dirty="0">
                <a:solidFill>
                  <a:schemeClr val="bg1"/>
                </a:solidFill>
              </a:rPr>
              <a:t>格式进行运算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7957" y="850232"/>
            <a:ext cx="500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一般而言训练完成的模型存在大量冗余成分</a:t>
            </a:r>
            <a:r>
              <a:rPr lang="en-US" altLang="zh-CN" dirty="0"/>
              <a:t>.</a:t>
            </a:r>
            <a:r>
              <a:rPr lang="zh-CN" altLang="en-US" dirty="0"/>
              <a:t>我们需要给模型做一个瘦身</a:t>
            </a:r>
            <a:r>
              <a:rPr lang="en-US" altLang="zh-CN" dirty="0"/>
              <a:t>!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67" y="2033845"/>
            <a:ext cx="1552792" cy="349616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528152" y="5823102"/>
            <a:ext cx="200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初始模型</a:t>
            </a:r>
            <a:r>
              <a:rPr lang="en-US" altLang="zh-CN" dirty="0"/>
              <a:t>float32</a:t>
            </a:r>
            <a:endParaRPr 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807" y="2033845"/>
            <a:ext cx="3510574" cy="340255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783053" y="5823102"/>
            <a:ext cx="269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量化模型</a:t>
            </a:r>
            <a:r>
              <a:rPr lang="en-US" altLang="zh-CN" dirty="0"/>
              <a:t>float16/int8</a:t>
            </a:r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5" y="4892726"/>
            <a:ext cx="4698124" cy="1509161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0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0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0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0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0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0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SUBTYPE" val="a"/>
  <p:tag name="KSO_WM_UNIT_PRESET_TEXT" val="点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45_10*f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ID" val="custom20202545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66*400"/>
  <p:tag name="KSO_WM_SLIDE_POSITION" val="45*60"/>
  <p:tag name="KSO_WM_TAG_VERSION" val="1.0"/>
  <p:tag name="KSO_WM_BEAUTIFY_FLAG" val="#wm#"/>
  <p:tag name="KSO_WM_TEMPLATE_CATEGORY" val="custom"/>
  <p:tag name="KSO_WM_TEMPLATE_INDEX" val="20202545"/>
  <p:tag name="KSO_WM_SLIDE_LAYOUT" val="a_d_f"/>
  <p:tag name="KSO_WM_SLIDE_LAYOUT_CNT" val="1_1_1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36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37.xml><?xml version="1.0" encoding="utf-8"?>
<p:tagLst xmlns:p="http://schemas.openxmlformats.org/presentationml/2006/main">
  <p:tag name="commondata" val="eyJoZGlkIjoiOWQyODUyMGQ1NDhmYjU4OGEzNDNiZGE3MjMzYWVmYWYifQ=="/>
</p:tagLst>
</file>

<file path=ppt/tags/tag2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2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3839</Words>
  <Application>WPS 演示</Application>
  <PresentationFormat>宽屏</PresentationFormat>
  <Paragraphs>223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汉仪旗黑-85S</vt:lpstr>
      <vt:lpstr>黑体</vt:lpstr>
      <vt:lpstr>微软雅黑</vt:lpstr>
      <vt:lpstr>Viner Hand ITC</vt:lpstr>
      <vt:lpstr>Times</vt:lpstr>
      <vt:lpstr>华文行楷</vt:lpstr>
      <vt:lpstr>-apple-system</vt:lpstr>
      <vt:lpstr>华文楷体</vt:lpstr>
      <vt:lpstr>Wingdings</vt:lpstr>
      <vt:lpstr>Times New Roman</vt:lpstr>
      <vt:lpstr>Calibri</vt:lpstr>
      <vt:lpstr>Calibri Light</vt:lpstr>
      <vt:lpstr>等线</vt:lpstr>
      <vt:lpstr>Arial Unicode MS</vt:lpstr>
      <vt:lpstr>等线 Light</vt:lpstr>
      <vt:lpstr>Segoe Print</vt:lpstr>
      <vt:lpstr>Office 主题​​</vt:lpstr>
      <vt:lpstr>1_Office 主题​​</vt:lpstr>
      <vt:lpstr>自学成才的强化学习围棋选手🥇 </vt:lpstr>
      <vt:lpstr>老生常谈的AlphaZero策略基本架构 CNN/ResNet+MTCS 特征学习+策略搜索 </vt:lpstr>
      <vt:lpstr>特征提取基本架构</vt:lpstr>
      <vt:lpstr>搜索策略基本架构</vt:lpstr>
      <vt:lpstr>不同于AlphaZero的 My_player模型介绍 </vt:lpstr>
      <vt:lpstr>训练时如何防止过拟合</vt:lpstr>
      <vt:lpstr>如何快速收敛 保证训练效果</vt:lpstr>
      <vt:lpstr>针对CNN模型的优化</vt:lpstr>
      <vt:lpstr>模型编码加速技巧</vt:lpstr>
      <vt:lpstr>讲讲心得（一个python低手的复盘总结）  仅代表个人观点!!! 方法不一定适用于所有人!!! </vt:lpstr>
      <vt:lpstr>有关资料检索</vt:lpstr>
      <vt:lpstr>CNN-损失函数</vt:lpstr>
      <vt:lpstr>CNN-特征工程</vt:lpstr>
      <vt:lpstr>PowerPoint 演示文稿</vt:lpstr>
      <vt:lpstr>PowerPoint 演示文稿</vt:lpstr>
      <vt:lpstr>一些可以参考学习的资料总结：</vt:lpstr>
      <vt:lpstr>一些可以参考学习的资料总结：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chuijih hsiao</dc:creator>
  <cp:lastModifiedBy>c</cp:lastModifiedBy>
  <cp:revision>56</cp:revision>
  <dcterms:created xsi:type="dcterms:W3CDTF">2025-04-12T11:52:00Z</dcterms:created>
  <dcterms:modified xsi:type="dcterms:W3CDTF">2025-07-29T13:25:50Z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D13E980FD07A40F7BD8DB16E608BD7B7_12</vt:lpwstr>
  </property>
  <property fmtid="{D5CDD505-2E9C-101B-9397-08002B2CF9AE}" pid="3" name="KSOProductBuildVer">
    <vt:lpwstr>2052-12.1.0.16120</vt:lpwstr>
  </property>
</Properties>
</file>