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72" r:id="rId7"/>
    <p:sldId id="259" r:id="rId8"/>
    <p:sldId id="277" r:id="rId9"/>
    <p:sldId id="278" r:id="rId10"/>
    <p:sldId id="260" r:id="rId11"/>
    <p:sldId id="273" r:id="rId12"/>
    <p:sldId id="274" r:id="rId13"/>
    <p:sldId id="275" r:id="rId14"/>
    <p:sldId id="263" r:id="rId15"/>
    <p:sldId id="266" r:id="rId16"/>
    <p:sldId id="269" r:id="rId17"/>
    <p:sldId id="264" r:id="rId18"/>
    <p:sldId id="268" r:id="rId19"/>
    <p:sldId id="276" r:id="rId20"/>
    <p:sldId id="267" r:id="rId21"/>
    <p:sldId id="265" r:id="rId22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88ADE-3F7B-4BD5-9275-DA9DD3FFD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F2B3-8E15-4022-A176-69A00F6170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michaelnny/alpha_zero/" TargetMode="External"/><Relationship Id="rId3" Type="http://schemas.openxmlformats.org/officeDocument/2006/relationships/hyperlink" Target="https://blog.csdn.net/deephub/article/details/128094045" TargetMode="External"/><Relationship Id="rId2" Type="http://schemas.openxmlformats.org/officeDocument/2006/relationships/hyperlink" Target="https://zhuanlan.zhihu.com/p/555771340" TargetMode="External"/><Relationship Id="rId1" Type="http://schemas.openxmlformats.org/officeDocument/2006/relationships/hyperlink" Target="https://zh.wikipedia.org/wiki/%E7%AD%89%E7%BA%A7%E5%88%8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08" y="1214438"/>
            <a:ext cx="8971384" cy="2387600"/>
          </a:xfrm>
        </p:spPr>
        <p:txBody>
          <a:bodyPr/>
          <a:lstStyle/>
          <a:p>
            <a:r>
              <a:rPr lang="en-US" altLang="zh-CN" dirty="0"/>
              <a:t>AlphaGo Zero &amp; Elo rating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79320"/>
            <a:ext cx="6858000" cy="1655762"/>
          </a:xfrm>
        </p:spPr>
        <p:txBody>
          <a:bodyPr/>
          <a:lstStyle/>
          <a:p>
            <a:r>
              <a:rPr lang="zh-CN" altLang="en-US" dirty="0"/>
              <a:t>电气</a:t>
            </a:r>
            <a:r>
              <a:rPr lang="en-US" altLang="zh-CN" dirty="0"/>
              <a:t>2203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5675"/>
            <a:ext cx="7886700" cy="4351338"/>
          </a:xfrm>
        </p:spPr>
        <p:txBody>
          <a:bodyPr/>
          <a:lstStyle/>
          <a:p>
            <a:r>
              <a:rPr lang="en-US" altLang="zh-CN" dirty="0"/>
              <a:t>AlphaG1</a:t>
            </a:r>
            <a:r>
              <a:rPr lang="zh-CN" altLang="en-US" dirty="0"/>
              <a:t>（正式模型）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00472" y="243077"/>
            <a:ext cx="227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games_per_ckpt</a:t>
            </a:r>
            <a:r>
              <a:rPr lang="en-US" altLang="zh-CN" sz="1600" dirty="0"/>
              <a:t>: 5000</a:t>
            </a:r>
            <a:endParaRPr lang="en-US" altLang="zh-CN" sz="1600" dirty="0"/>
          </a:p>
          <a:p>
            <a:r>
              <a:rPr lang="en-US" altLang="zh-CN" sz="1600" dirty="0" err="1"/>
              <a:t>ckpt_interval</a:t>
            </a:r>
            <a:r>
              <a:rPr lang="en-US" altLang="zh-CN" sz="1600" dirty="0"/>
              <a:t>: 1000 steps</a:t>
            </a:r>
            <a:endParaRPr lang="en-US" altLang="zh-CN" sz="1600" dirty="0"/>
          </a:p>
          <a:p>
            <a:r>
              <a:rPr lang="en-US" altLang="zh-CN" sz="1600" dirty="0"/>
              <a:t>l2_regularization: 1e-4</a:t>
            </a:r>
            <a:endParaRPr lang="en-US" altLang="zh-CN" sz="1600" dirty="0"/>
          </a:p>
          <a:p>
            <a:r>
              <a:rPr lang="en-US" altLang="zh-CN" sz="1600" dirty="0" err="1"/>
              <a:t>sgd_momentum</a:t>
            </a:r>
            <a:r>
              <a:rPr lang="en-US" altLang="zh-CN" sz="1600" dirty="0"/>
              <a:t>: 0.9</a:t>
            </a:r>
            <a:endParaRPr lang="en-US" altLang="zh-CN" sz="1600" dirty="0"/>
          </a:p>
          <a:p>
            <a:r>
              <a:rPr lang="en-US" altLang="zh-CN" sz="1600" dirty="0" err="1"/>
              <a:t>init_lr</a:t>
            </a:r>
            <a:r>
              <a:rPr lang="en-US" altLang="zh-CN" sz="1600" dirty="0"/>
              <a:t>: 0.01</a:t>
            </a:r>
            <a:endParaRPr lang="en-US" altLang="zh-CN" sz="1600" dirty="0"/>
          </a:p>
          <a:p>
            <a:r>
              <a:rPr lang="en-US" altLang="zh-CN" sz="1600" dirty="0" err="1"/>
              <a:t>init_games</a:t>
            </a:r>
            <a:r>
              <a:rPr lang="en-US" altLang="zh-CN" sz="1600" dirty="0"/>
              <a:t>: 20000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4926555" y="289244"/>
            <a:ext cx="199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batch_size</a:t>
            </a:r>
            <a:r>
              <a:rPr lang="en-US" altLang="zh-CN" sz="1600" dirty="0"/>
              <a:t>: 512</a:t>
            </a:r>
            <a:endParaRPr lang="en-US" altLang="zh-CN" sz="1600" dirty="0"/>
          </a:p>
          <a:p>
            <a:r>
              <a:rPr lang="en-US" altLang="zh-CN" sz="1600" dirty="0"/>
              <a:t>MCTS simulation: 200</a:t>
            </a:r>
            <a:endParaRPr lang="en-US" altLang="zh-CN" sz="1600" dirty="0"/>
          </a:p>
          <a:p>
            <a:r>
              <a:rPr lang="en-US" altLang="zh-CN" sz="1600" dirty="0" err="1"/>
              <a:t>num_res_block</a:t>
            </a:r>
            <a:r>
              <a:rPr lang="en-US" altLang="zh-CN" sz="1600" dirty="0"/>
              <a:t>: 10</a:t>
            </a:r>
            <a:endParaRPr lang="en-US" altLang="zh-CN" sz="1600" dirty="0"/>
          </a:p>
          <a:p>
            <a:r>
              <a:rPr lang="en-US" altLang="zh-CN" sz="1600" dirty="0" err="1"/>
              <a:t>num_filters</a:t>
            </a:r>
            <a:r>
              <a:rPr lang="en-US" altLang="zh-CN" sz="1600" dirty="0"/>
              <a:t>: 128</a:t>
            </a:r>
            <a:endParaRPr lang="en-US" altLang="zh-CN" sz="1600" dirty="0"/>
          </a:p>
          <a:p>
            <a:r>
              <a:rPr lang="en-US" altLang="zh-CN" sz="1600" dirty="0" err="1"/>
              <a:t>C_put_base</a:t>
            </a:r>
            <a:r>
              <a:rPr lang="en-US" altLang="zh-CN" sz="1600" dirty="0"/>
              <a:t>: 19652</a:t>
            </a:r>
            <a:endParaRPr lang="en-US" altLang="zh-CN" sz="1600" dirty="0"/>
          </a:p>
          <a:p>
            <a:r>
              <a:rPr lang="en-US" altLang="zh-CN" sz="1600" dirty="0" err="1"/>
              <a:t>C_put_init</a:t>
            </a:r>
            <a:r>
              <a:rPr lang="en-US" altLang="zh-CN" sz="1600" dirty="0"/>
              <a:t>: 1.25</a:t>
            </a:r>
            <a:endParaRPr lang="zh-CN" altLang="en-US" sz="1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5634" y="1874597"/>
            <a:ext cx="7492731" cy="452744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90047" y="574642"/>
            <a:ext cx="1305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原论文为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1600)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17928" y="830702"/>
            <a:ext cx="1305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原论文为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19or39)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62166" y="1061156"/>
            <a:ext cx="1305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原论文为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256)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9332" y="3718156"/>
            <a:ext cx="59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SGD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5675"/>
            <a:ext cx="7886700" cy="4351338"/>
          </a:xfrm>
        </p:spPr>
        <p:txBody>
          <a:bodyPr/>
          <a:lstStyle/>
          <a:p>
            <a:r>
              <a:rPr lang="en-US" altLang="zh-CN" dirty="0"/>
              <a:t>AlphaG3.6</a:t>
            </a:r>
            <a:r>
              <a:rPr lang="zh-CN" altLang="en-US" dirty="0"/>
              <a:t>（减少层数模型）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873140" y="258770"/>
            <a:ext cx="227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games_per_ckpt</a:t>
            </a:r>
            <a:r>
              <a:rPr lang="en-US" altLang="zh-CN" sz="1600" dirty="0"/>
              <a:t>: 1000</a:t>
            </a:r>
            <a:endParaRPr lang="en-US" altLang="zh-CN" sz="1600" dirty="0"/>
          </a:p>
          <a:p>
            <a:r>
              <a:rPr lang="en-US" altLang="zh-CN" sz="1600" dirty="0" err="1"/>
              <a:t>ckpt_interval</a:t>
            </a:r>
            <a:r>
              <a:rPr lang="en-US" altLang="zh-CN" sz="1600" dirty="0"/>
              <a:t>: 1000 steps</a:t>
            </a:r>
            <a:endParaRPr lang="en-US" altLang="zh-CN" sz="1600" dirty="0"/>
          </a:p>
          <a:p>
            <a:r>
              <a:rPr lang="en-US" altLang="zh-CN" sz="1600" dirty="0" err="1"/>
              <a:t>init_games</a:t>
            </a:r>
            <a:r>
              <a:rPr lang="en-US" altLang="zh-CN" sz="1600" dirty="0"/>
              <a:t>: 1000</a:t>
            </a:r>
            <a:endParaRPr lang="en-US" altLang="zh-CN" sz="1600" dirty="0"/>
          </a:p>
          <a:p>
            <a:r>
              <a:rPr lang="en-US" altLang="zh-CN" sz="1600" dirty="0"/>
              <a:t>Adam</a:t>
            </a:r>
            <a:r>
              <a:rPr lang="zh-CN" altLang="en-US" sz="1600" dirty="0"/>
              <a:t>优化器</a:t>
            </a:r>
            <a:r>
              <a:rPr lang="en-US" altLang="zh-CN" sz="1600" dirty="0"/>
              <a:t>,</a:t>
            </a:r>
            <a:r>
              <a:rPr lang="en-US" altLang="zh-CN" sz="1600" dirty="0" err="1"/>
              <a:t>lr</a:t>
            </a:r>
            <a:r>
              <a:rPr lang="en-US" altLang="zh-CN" sz="1600" dirty="0"/>
              <a:t>=1e-4</a:t>
            </a:r>
            <a:endParaRPr lang="en-US" altLang="zh-CN" sz="1600" dirty="0"/>
          </a:p>
          <a:p>
            <a:r>
              <a:rPr lang="en-US" altLang="zh-CN" sz="1600" dirty="0"/>
              <a:t>Scheduler:</a:t>
            </a:r>
            <a:r>
              <a:rPr lang="zh-CN" altLang="en-US" sz="1600" dirty="0"/>
              <a:t>余弦退火</a:t>
            </a:r>
            <a:endParaRPr lang="en-US" altLang="zh-CN" sz="1600" dirty="0"/>
          </a:p>
          <a:p>
            <a:r>
              <a:rPr lang="en-US" altLang="zh-CN" sz="1600" dirty="0"/>
              <a:t>T_0=1000, </a:t>
            </a:r>
            <a:r>
              <a:rPr lang="en-US" altLang="zh-CN" sz="1600" dirty="0" err="1"/>
              <a:t>T_mult</a:t>
            </a:r>
            <a:r>
              <a:rPr lang="en-US" altLang="zh-CN" sz="1600" dirty="0"/>
              <a:t>=2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4999223" y="304937"/>
            <a:ext cx="199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batch_size</a:t>
            </a:r>
            <a:r>
              <a:rPr lang="en-US" altLang="zh-CN" sz="1600" dirty="0"/>
              <a:t>: 512</a:t>
            </a:r>
            <a:endParaRPr lang="en-US" altLang="zh-CN" sz="1600" dirty="0"/>
          </a:p>
          <a:p>
            <a:r>
              <a:rPr lang="en-US" altLang="zh-CN" sz="1600" dirty="0"/>
              <a:t>MCTS simulation: 200</a:t>
            </a:r>
            <a:endParaRPr lang="en-US" altLang="zh-CN" sz="1600" dirty="0"/>
          </a:p>
          <a:p>
            <a:r>
              <a:rPr lang="en-US" altLang="zh-CN" sz="1600" dirty="0" err="1"/>
              <a:t>num_res_block</a:t>
            </a:r>
            <a:r>
              <a:rPr lang="en-US" altLang="zh-CN" sz="1600" dirty="0"/>
              <a:t>: 5</a:t>
            </a:r>
            <a:endParaRPr lang="en-US" altLang="zh-CN" sz="1600" dirty="0"/>
          </a:p>
          <a:p>
            <a:r>
              <a:rPr lang="en-US" altLang="zh-CN" sz="1600" dirty="0" err="1"/>
              <a:t>num_filters</a:t>
            </a:r>
            <a:r>
              <a:rPr lang="en-US" altLang="zh-CN" sz="1600" dirty="0"/>
              <a:t>: 64</a:t>
            </a:r>
            <a:endParaRPr lang="en-US" altLang="zh-CN" sz="1600" dirty="0"/>
          </a:p>
          <a:p>
            <a:r>
              <a:rPr lang="en-US" altLang="zh-CN" sz="1600" dirty="0" err="1"/>
              <a:t>C_put_base</a:t>
            </a:r>
            <a:r>
              <a:rPr lang="en-US" altLang="zh-CN" sz="1600" dirty="0"/>
              <a:t>: 19652</a:t>
            </a:r>
            <a:endParaRPr lang="en-US" altLang="zh-CN" sz="1600" dirty="0"/>
          </a:p>
          <a:p>
            <a:r>
              <a:rPr lang="en-US" altLang="zh-CN" sz="1600" dirty="0" err="1"/>
              <a:t>C_put_init</a:t>
            </a:r>
            <a:r>
              <a:rPr lang="en-US" altLang="zh-CN" sz="1600" dirty="0"/>
              <a:t>: 1.25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4" y="1874597"/>
            <a:ext cx="8185341" cy="46042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99223" y="4123914"/>
            <a:ext cx="763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Adam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硬件环境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Intel i7-13700KF, 16 cores, 24 threads @ 5.0GHz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Nvidia 4070 </a:t>
            </a:r>
            <a:r>
              <a:rPr lang="en-US" altLang="zh-CN" dirty="0" err="1"/>
              <a:t>Ti</a:t>
            </a:r>
            <a:r>
              <a:rPr lang="en-US" altLang="zh-CN" dirty="0"/>
              <a:t> Super, 16G VRAM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32G DDR5 @ 6400MHz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训练效率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生成对局使用</a:t>
            </a:r>
            <a:r>
              <a:rPr lang="en-US" altLang="zh-CN" dirty="0"/>
              <a:t>16</a:t>
            </a:r>
            <a:r>
              <a:rPr lang="zh-CN" altLang="en-US" dirty="0"/>
              <a:t>进程，正式模型</a:t>
            </a:r>
            <a:r>
              <a:rPr lang="en-US" altLang="zh-CN" dirty="0"/>
              <a:t>(10</a:t>
            </a:r>
            <a:r>
              <a:rPr lang="zh-CN" altLang="en-US" dirty="0"/>
              <a:t>层残差网络</a:t>
            </a:r>
            <a:r>
              <a:rPr lang="en-US" altLang="zh-CN" dirty="0"/>
              <a:t>200</a:t>
            </a:r>
            <a:r>
              <a:rPr lang="zh-CN" altLang="en-US" dirty="0"/>
              <a:t>次</a:t>
            </a:r>
            <a:r>
              <a:rPr lang="en-US" altLang="zh-CN" dirty="0"/>
              <a:t>MCTS)</a:t>
            </a:r>
            <a:r>
              <a:rPr lang="zh-CN" altLang="en-US" dirty="0"/>
              <a:t>每局</a:t>
            </a:r>
            <a:r>
              <a:rPr lang="en-US" altLang="zh-CN" dirty="0"/>
              <a:t>0.3~0.5s</a:t>
            </a:r>
            <a:r>
              <a:rPr lang="zh-CN" altLang="en-US" dirty="0"/>
              <a:t>；减少层数模型每局</a:t>
            </a:r>
            <a:r>
              <a:rPr lang="en-US" altLang="zh-CN" dirty="0"/>
              <a:t>0.03s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存储</a:t>
            </a:r>
            <a:r>
              <a:rPr lang="en-US" altLang="zh-CN" dirty="0"/>
              <a:t>580k</a:t>
            </a:r>
            <a:r>
              <a:rPr lang="zh-CN" altLang="en-US" dirty="0"/>
              <a:t>对局</a:t>
            </a:r>
            <a:r>
              <a:rPr lang="en-US" altLang="zh-CN" dirty="0"/>
              <a:t>(13,896,560 samples)</a:t>
            </a:r>
            <a:r>
              <a:rPr lang="zh-CN" altLang="en-US" dirty="0"/>
              <a:t>消耗约</a:t>
            </a:r>
            <a:r>
              <a:rPr lang="en-US" altLang="zh-CN" dirty="0"/>
              <a:t>20.6G</a:t>
            </a:r>
            <a:r>
              <a:rPr lang="zh-CN" altLang="en-US" dirty="0"/>
              <a:t>内存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其他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绝大部分时间都用于生成对局而不是训练模型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的多进程数据同步效率极低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Git bash</a:t>
            </a:r>
            <a:r>
              <a:rPr lang="zh-CN" altLang="en-US" dirty="0"/>
              <a:t>作为终端时比</a:t>
            </a:r>
            <a:r>
              <a:rPr lang="en-US" altLang="zh-CN" dirty="0"/>
              <a:t>cmd</a:t>
            </a:r>
            <a:r>
              <a:rPr lang="zh-CN" altLang="en-US" dirty="0"/>
              <a:t>快数倍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Elo Rating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Elo</a:t>
            </a:r>
            <a:r>
              <a:rPr lang="zh-CN" altLang="en-US" dirty="0"/>
              <a:t>等级分制度（</a:t>
            </a:r>
            <a:r>
              <a:rPr lang="en-US" altLang="zh-CN" dirty="0"/>
              <a:t>Elo rating system</a:t>
            </a:r>
            <a:r>
              <a:rPr lang="zh-CN" altLang="en-US" dirty="0"/>
              <a:t>）是指由匈牙利裔美国物理学家</a:t>
            </a:r>
            <a:r>
              <a:rPr lang="en-US" altLang="zh-CN" b="1" dirty="0"/>
              <a:t>Arpad Elo</a:t>
            </a:r>
            <a:r>
              <a:rPr lang="zh-CN" altLang="en-US" dirty="0"/>
              <a:t>创建的一个衡量各类对弈活动水平的评价方法，被广泛应用于国际象棋、围棋、足球、篮球等运动。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淘汰赛</a:t>
            </a:r>
            <a:r>
              <a:rPr lang="zh-CN" altLang="en-US" dirty="0"/>
              <a:t>只关心冠军，不会对每个选手进行强弱排名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循环赛</a:t>
            </a:r>
            <a:r>
              <a:rPr lang="zh-CN" altLang="en-US" dirty="0"/>
              <a:t>能够为所有选手排名，但随着参与者的增多，需要进行的比赛数目会爆炸性增长。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Elo</a:t>
            </a:r>
            <a:r>
              <a:rPr lang="zh-CN" altLang="en-US" b="1" dirty="0"/>
              <a:t>排名系统</a:t>
            </a:r>
            <a:r>
              <a:rPr lang="zh-CN" altLang="en-US" dirty="0"/>
              <a:t>正是为了解决这一问题而被发明的，其核心理念是根据</a:t>
            </a:r>
            <a:r>
              <a:rPr lang="zh-CN" altLang="en-US" b="1" dirty="0"/>
              <a:t>对战双方当前的排名</a:t>
            </a:r>
            <a:r>
              <a:rPr lang="zh-CN" altLang="en-US" dirty="0"/>
              <a:t>以及</a:t>
            </a:r>
            <a:r>
              <a:rPr lang="zh-CN" altLang="en-US" b="1" dirty="0"/>
              <a:t>对局结果</a:t>
            </a:r>
            <a:r>
              <a:rPr lang="zh-CN" altLang="en-US" dirty="0"/>
              <a:t>，动态调整玩家的排名。如果</a:t>
            </a:r>
            <a:r>
              <a:rPr lang="zh-CN" altLang="en-US" b="1" dirty="0"/>
              <a:t>排名较低的玩家</a:t>
            </a:r>
            <a:r>
              <a:rPr lang="zh-CN" altLang="en-US" dirty="0"/>
              <a:t>战胜了</a:t>
            </a:r>
            <a:r>
              <a:rPr lang="zh-CN" altLang="en-US" b="1" dirty="0"/>
              <a:t>排名远高于自己的对手</a:t>
            </a:r>
            <a:r>
              <a:rPr lang="zh-CN" altLang="en-US" dirty="0"/>
              <a:t>，那么他将获得大量的</a:t>
            </a:r>
            <a:r>
              <a:rPr lang="en-US" altLang="zh-CN" dirty="0"/>
              <a:t>Elo</a:t>
            </a:r>
            <a:r>
              <a:rPr lang="zh-CN" altLang="en-US" dirty="0"/>
              <a:t>积分，而排名较高的玩家则会相应地失去较多积分。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897" y="2125266"/>
            <a:ext cx="6938207" cy="313053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Elo Rating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Elo Rating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293" y="2297713"/>
            <a:ext cx="7997414" cy="11312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293" y="3784769"/>
            <a:ext cx="799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在训练中，每次新模型都作为黑棋，旧模型作为白棋，并且都继承上一轮模型的</a:t>
            </a:r>
            <a:r>
              <a:rPr lang="en-US" altLang="zh-CN" dirty="0"/>
              <a:t>Elo</a:t>
            </a:r>
            <a:r>
              <a:rPr lang="zh-CN" altLang="en-US" dirty="0"/>
              <a:t>分数（原始论文中是与现有的</a:t>
            </a:r>
            <a:r>
              <a:rPr lang="en-US" altLang="zh-CN" dirty="0"/>
              <a:t>AlphaGo Lee</a:t>
            </a:r>
            <a:r>
              <a:rPr lang="zh-CN" altLang="en-US" dirty="0"/>
              <a:t>等监督训练模型对局）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0661" y="1956702"/>
            <a:ext cx="5422679" cy="3770206"/>
          </a:xfrm>
        </p:spPr>
      </p:pic>
      <p:sp>
        <p:nvSpPr>
          <p:cNvPr id="10" name="矩形 9"/>
          <p:cNvSpPr/>
          <p:nvPr/>
        </p:nvSpPr>
        <p:spPr>
          <a:xfrm>
            <a:off x="1794440" y="2576323"/>
            <a:ext cx="5555123" cy="918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55870" y="2899595"/>
            <a:ext cx="13920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无监督神经网络</a:t>
            </a:r>
            <a:endParaRPr lang="zh-CN" altLang="en-US" sz="135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2922" y="3494728"/>
            <a:ext cx="12779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棋谱</a:t>
            </a:r>
            <a:r>
              <a:rPr lang="en-US" altLang="zh-CN" sz="1350" dirty="0"/>
              <a:t>+ αβ</a:t>
            </a:r>
            <a:r>
              <a:rPr lang="zh-CN" altLang="en-US" sz="1350" dirty="0"/>
              <a:t>搜索</a:t>
            </a:r>
            <a:endParaRPr lang="zh-CN" altLang="en-US" sz="1350" dirty="0"/>
          </a:p>
        </p:txBody>
      </p:sp>
      <p:sp>
        <p:nvSpPr>
          <p:cNvPr id="15" name="文本框 14"/>
          <p:cNvSpPr txBox="1"/>
          <p:nvPr/>
        </p:nvSpPr>
        <p:spPr>
          <a:xfrm>
            <a:off x="184005" y="4141389"/>
            <a:ext cx="15566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αβ</a:t>
            </a:r>
            <a:r>
              <a:rPr lang="zh-CN" altLang="en-US" sz="1350" dirty="0"/>
              <a:t>搜索</a:t>
            </a:r>
            <a:r>
              <a:rPr lang="en-US" altLang="zh-CN" sz="1350" dirty="0"/>
              <a:t>+</a:t>
            </a:r>
            <a:r>
              <a:rPr lang="zh-CN" altLang="en-US" sz="1350" dirty="0"/>
              <a:t>估价函数</a:t>
            </a:r>
            <a:endParaRPr lang="zh-CN" altLang="en-US" sz="1350" dirty="0"/>
          </a:p>
        </p:txBody>
      </p:sp>
      <p:sp>
        <p:nvSpPr>
          <p:cNvPr id="16" name="文本框 15"/>
          <p:cNvSpPr txBox="1"/>
          <p:nvPr/>
        </p:nvSpPr>
        <p:spPr>
          <a:xfrm>
            <a:off x="238780" y="4366859"/>
            <a:ext cx="1428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MCTS+</a:t>
            </a:r>
            <a:r>
              <a:rPr lang="zh-CN" altLang="en-US" sz="1350" dirty="0"/>
              <a:t>估价函数</a:t>
            </a:r>
            <a:endParaRPr lang="zh-CN" altLang="en-US" sz="13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4008" y="4598022"/>
            <a:ext cx="1814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规则</a:t>
            </a:r>
            <a:r>
              <a:rPr lang="en-US" altLang="zh-CN" sz="1350" dirty="0"/>
              <a:t>+”</a:t>
            </a:r>
            <a:r>
              <a:rPr lang="zh-CN" altLang="en-US" sz="1350" dirty="0"/>
              <a:t>人工神经网络</a:t>
            </a:r>
            <a:r>
              <a:rPr lang="en-US" altLang="zh-CN" sz="1350" dirty="0"/>
              <a:t>”</a:t>
            </a:r>
            <a:endParaRPr lang="zh-CN" altLang="en-US" sz="1350" dirty="0"/>
          </a:p>
        </p:txBody>
      </p:sp>
      <p:sp>
        <p:nvSpPr>
          <p:cNvPr id="18" name="文本框 17"/>
          <p:cNvSpPr txBox="1"/>
          <p:nvPr/>
        </p:nvSpPr>
        <p:spPr>
          <a:xfrm>
            <a:off x="266292" y="4804743"/>
            <a:ext cx="13920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有监督神经网络</a:t>
            </a:r>
            <a:endParaRPr lang="zh-CN" altLang="en-US" sz="13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r="18277"/>
          <a:stretch>
            <a:fillRect/>
          </a:stretch>
        </p:blipFill>
        <p:spPr>
          <a:xfrm>
            <a:off x="840987" y="1913732"/>
            <a:ext cx="3851910" cy="181086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04" y="3841011"/>
            <a:ext cx="4262390" cy="20403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48044" y="4944268"/>
            <a:ext cx="4489704" cy="240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连接符: 曲线 11"/>
          <p:cNvCxnSpPr>
            <a:stCxn id="8" idx="1"/>
          </p:cNvCxnSpPr>
          <p:nvPr/>
        </p:nvCxnSpPr>
        <p:spPr>
          <a:xfrm rot="10800000">
            <a:off x="1143003" y="3131534"/>
            <a:ext cx="1305044" cy="1933196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rcRect r="18443"/>
          <a:stretch>
            <a:fillRect/>
          </a:stretch>
        </p:blipFill>
        <p:spPr>
          <a:xfrm>
            <a:off x="4905236" y="2293157"/>
            <a:ext cx="3760444" cy="105201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448044" y="4386770"/>
            <a:ext cx="4489704" cy="240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4" name="连接符: 曲线 33"/>
          <p:cNvCxnSpPr>
            <a:stCxn id="32" idx="3"/>
          </p:cNvCxnSpPr>
          <p:nvPr/>
        </p:nvCxnSpPr>
        <p:spPr>
          <a:xfrm flipV="1">
            <a:off x="6937750" y="2907906"/>
            <a:ext cx="770644" cy="1599328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128006" y="1578524"/>
            <a:ext cx="1977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（可能的纳什均衡状态）</a:t>
            </a:r>
            <a:endParaRPr lang="zh-CN" altLang="en-US" sz="1350" dirty="0"/>
          </a:p>
        </p:txBody>
      </p:sp>
      <p:sp>
        <p:nvSpPr>
          <p:cNvPr id="37" name="文本框 36"/>
          <p:cNvSpPr txBox="1"/>
          <p:nvPr/>
        </p:nvSpPr>
        <p:spPr>
          <a:xfrm>
            <a:off x="5316423" y="1934728"/>
            <a:ext cx="298659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 dirty="0"/>
              <a:t>多层</a:t>
            </a:r>
            <a:r>
              <a:rPr lang="en-US" altLang="zh-CN" sz="1350" dirty="0" err="1"/>
              <a:t>ResNet</a:t>
            </a:r>
            <a:r>
              <a:rPr lang="zh-CN" altLang="en-US" sz="1350" dirty="0"/>
              <a:t>对于小状态空间效果不佳</a:t>
            </a:r>
            <a:endParaRPr lang="zh-CN" altLang="en-US" sz="1350" dirty="0"/>
          </a:p>
        </p:txBody>
      </p:sp>
      <p:sp>
        <p:nvSpPr>
          <p:cNvPr id="38" name="文本框 37"/>
          <p:cNvSpPr txBox="1"/>
          <p:nvPr/>
        </p:nvSpPr>
        <p:spPr>
          <a:xfrm>
            <a:off x="2002911" y="1301525"/>
            <a:ext cx="245936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 dirty="0"/>
              <a:t>减少</a:t>
            </a:r>
            <a:r>
              <a:rPr lang="en-US" altLang="zh-CN" sz="1350" dirty="0" err="1"/>
              <a:t>ResNet</a:t>
            </a:r>
            <a:r>
              <a:rPr lang="zh-CN" altLang="en-US" sz="1350" dirty="0"/>
              <a:t>层数后与</a:t>
            </a:r>
            <a:r>
              <a:rPr lang="en-US" altLang="zh-CN" sz="1350" dirty="0"/>
              <a:t>CNN</a:t>
            </a:r>
            <a:r>
              <a:rPr lang="zh-CN" altLang="en-US" sz="1350" dirty="0"/>
              <a:t>对抗</a:t>
            </a:r>
            <a:endParaRPr lang="zh-CN" altLang="en-US" sz="13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Epilogue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机器学习算法的性能很大程度上依赖于给定的数据的</a:t>
            </a:r>
            <a:r>
              <a:rPr lang="zh-CN" altLang="en-US" b="1" dirty="0"/>
              <a:t>表示</a:t>
            </a:r>
            <a:r>
              <a:rPr lang="en-US" altLang="zh-CN" dirty="0"/>
              <a:t>(representation)</a:t>
            </a:r>
            <a:r>
              <a:rPr lang="zh-CN" altLang="en-US" dirty="0"/>
              <a:t>。在整个计算机科学乃至日常生活中，</a:t>
            </a:r>
            <a:r>
              <a:rPr lang="zh-CN" altLang="en-US" b="1" dirty="0"/>
              <a:t>对表示的依赖</a:t>
            </a:r>
            <a:r>
              <a:rPr lang="zh-CN" altLang="en-US" dirty="0"/>
              <a:t>都是一个普遍现象</a:t>
            </a:r>
            <a:endParaRPr lang="en-US" altLang="zh-CN" dirty="0"/>
          </a:p>
          <a:p>
            <a:r>
              <a:rPr lang="zh-CN" altLang="en-US" dirty="0"/>
              <a:t>相对于原始</a:t>
            </a:r>
            <a:r>
              <a:rPr lang="en-US" altLang="zh-CN" dirty="0"/>
              <a:t>AlphaGo Zero</a:t>
            </a:r>
            <a:r>
              <a:rPr lang="zh-CN" altLang="en-US" dirty="0"/>
              <a:t>，蔡同学使用</a:t>
            </a:r>
            <a:r>
              <a:rPr lang="en-US" altLang="zh-CN" dirty="0"/>
              <a:t>CNN</a:t>
            </a:r>
            <a:r>
              <a:rPr lang="zh-CN" altLang="en-US" dirty="0"/>
              <a:t>实现的</a:t>
            </a:r>
            <a:r>
              <a:rPr lang="en-US" altLang="zh-CN" dirty="0" err="1"/>
              <a:t>AlphaZero</a:t>
            </a:r>
            <a:r>
              <a:rPr lang="zh-CN" altLang="en-US" dirty="0"/>
              <a:t>对棋盘的状态进行了优化，使用人类的</a:t>
            </a:r>
            <a:r>
              <a:rPr lang="zh-CN" altLang="en-US" b="1" dirty="0"/>
              <a:t>先验知识</a:t>
            </a:r>
            <a:r>
              <a:rPr lang="zh-CN" altLang="en-US" dirty="0"/>
              <a:t>对状态进行设计。</a:t>
            </a:r>
            <a:endParaRPr lang="en-US" altLang="zh-CN" dirty="0"/>
          </a:p>
          <a:p>
            <a:r>
              <a:rPr lang="zh-CN" altLang="en-US" dirty="0"/>
              <a:t>神经网络的规模和架构要根据数据集以及状态空间的大小来选取。对于</a:t>
            </a:r>
            <a:r>
              <a:rPr lang="en-US" altLang="zh-CN" dirty="0"/>
              <a:t>5x5</a:t>
            </a:r>
            <a:r>
              <a:rPr lang="zh-CN" altLang="en-US" dirty="0"/>
              <a:t>的围棋棋盘，使用深层</a:t>
            </a:r>
            <a:r>
              <a:rPr lang="en-US" altLang="zh-CN" dirty="0" err="1"/>
              <a:t>ResNet</a:t>
            </a:r>
            <a:r>
              <a:rPr lang="zh-CN" altLang="en-US" dirty="0"/>
              <a:t>并不合适。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https://zh.wikipedia.org/wiki/%E7%AD%89%E7%BA%A7%E5%88%86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https://zhuanlan.zhihu.com/p/555771340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https://blog.csdn.net/deephub/article/details/128094045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https://github.com/michaelnny/alpha_zero/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本文是对蔡同学的简化版</a:t>
            </a:r>
            <a:r>
              <a:rPr lang="en-US" altLang="zh-CN" dirty="0" err="1"/>
              <a:t>AlphaZero</a:t>
            </a:r>
            <a:r>
              <a:rPr lang="zh-CN" altLang="en-US" dirty="0"/>
              <a:t>的补充，主要讲解</a:t>
            </a:r>
            <a:r>
              <a:rPr lang="en-US" altLang="zh-CN" dirty="0"/>
              <a:t>AlphaGo Zero</a:t>
            </a:r>
            <a:r>
              <a:rPr lang="zh-CN" altLang="en-US" dirty="0"/>
              <a:t>原始论文中的一些细节内容。</a:t>
            </a:r>
            <a:endParaRPr lang="en-US" altLang="zh-CN" dirty="0"/>
          </a:p>
          <a:p>
            <a:r>
              <a:rPr lang="zh-CN" altLang="en-US" dirty="0"/>
              <a:t>本文还简单介绍了世界围棋比赛用到的</a:t>
            </a:r>
            <a:r>
              <a:rPr lang="en-US" altLang="zh-CN" dirty="0"/>
              <a:t>Elo</a:t>
            </a:r>
            <a:r>
              <a:rPr lang="zh-CN" altLang="en-US" dirty="0"/>
              <a:t>排名算法，并对部分表现较好的围棋程序进行了排名。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1315" y="2931914"/>
            <a:ext cx="4721370" cy="994172"/>
          </a:xfrm>
        </p:spPr>
        <p:txBody>
          <a:bodyPr>
            <a:normAutofit/>
          </a:bodyPr>
          <a:lstStyle/>
          <a:p>
            <a:r>
              <a:rPr lang="en-US" altLang="zh-CN" sz="2700" dirty="0">
                <a:latin typeface="Bahnschrift SemiLight SemiConde" panose="020B0502040204020203" pitchFamily="34" charset="0"/>
              </a:rPr>
              <a:t>(This page intentionally left blank)</a:t>
            </a:r>
            <a:endParaRPr lang="zh-CN" altLang="en-US" sz="2700" dirty="0">
              <a:latin typeface="Bahnschrift SemiLight SemiConde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144000" cy="42477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01467" y="2058914"/>
            <a:ext cx="157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卷积层</a:t>
            </a:r>
            <a:r>
              <a:rPr lang="en-US" altLang="zh-CN" dirty="0"/>
              <a:t>,</a:t>
            </a:r>
            <a:r>
              <a:rPr lang="zh-CN" altLang="en-US" dirty="0"/>
              <a:t>升维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54654" y="2058914"/>
            <a:ext cx="188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残差层</a:t>
            </a:r>
            <a:r>
              <a:rPr lang="en-US" altLang="zh-CN" dirty="0"/>
              <a:t>,</a:t>
            </a:r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349328" y="1759803"/>
            <a:ext cx="115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价值网络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49327" y="3479813"/>
            <a:ext cx="115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策略网络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85519" y="4728866"/>
            <a:ext cx="135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实际增加了</a:t>
            </a:r>
            <a:r>
              <a:rPr lang="en-US" altLang="zh-CN" dirty="0"/>
              <a:t>PASS move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32448" y="4797979"/>
            <a:ext cx="232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原始论文使用了</a:t>
            </a:r>
            <a:r>
              <a:rPr lang="en-US" altLang="zh-CN" dirty="0"/>
              <a:t>19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804746" y="2988276"/>
            <a:ext cx="157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256</a:t>
            </a:r>
            <a:r>
              <a:rPr lang="zh-CN" altLang="en-US" sz="2400" b="1" dirty="0">
                <a:solidFill>
                  <a:srgbClr val="FF0000"/>
                </a:solidFill>
              </a:rPr>
              <a:t>维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87960" y="1781915"/>
            <a:ext cx="115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描述当前局面好坏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&amp; Features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57" y="1690689"/>
            <a:ext cx="6610086" cy="4069643"/>
          </a:xfrm>
        </p:spPr>
      </p:pic>
      <p:sp>
        <p:nvSpPr>
          <p:cNvPr id="12" name="文本框 11"/>
          <p:cNvSpPr txBox="1"/>
          <p:nvPr/>
        </p:nvSpPr>
        <p:spPr>
          <a:xfrm>
            <a:off x="2010468" y="5916350"/>
            <a:ext cx="512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代码实现时黑白棋是交替堆叠的</a:t>
            </a:r>
            <a:endParaRPr lang="en-US" altLang="zh-CN" dirty="0"/>
          </a:p>
          <a:p>
            <a:pPr algn="ctr"/>
            <a:r>
              <a:rPr lang="zh-CN" altLang="en-US" dirty="0"/>
              <a:t>最终输入神经网络的</a:t>
            </a:r>
            <a:r>
              <a:rPr lang="en-US" altLang="zh-CN" dirty="0"/>
              <a:t>Tensor</a:t>
            </a:r>
            <a:r>
              <a:rPr lang="zh-CN" altLang="en-US" dirty="0"/>
              <a:t>形状为</a:t>
            </a:r>
            <a:r>
              <a:rPr lang="en-US" altLang="zh-CN" dirty="0"/>
              <a:t>(17, 5, 5)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&amp;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为什么将黑白棋拆分成两个通道，而不在一个平面上表示？</a:t>
            </a:r>
            <a:endParaRPr lang="en-US" altLang="zh-CN" dirty="0"/>
          </a:p>
          <a:p>
            <a:pPr lvl="1"/>
            <a:r>
              <a:rPr lang="zh-CN" altLang="en-US" dirty="0"/>
              <a:t>每个通道都是二值化的</a:t>
            </a:r>
            <a:r>
              <a:rPr lang="en-US" altLang="zh-CN" dirty="0"/>
              <a:t>0/1</a:t>
            </a:r>
            <a:r>
              <a:rPr lang="zh-CN" altLang="en-US" dirty="0"/>
              <a:t>表示，神经网络更容易学习到每个棋子的分布，避免信息干扰。</a:t>
            </a:r>
            <a:endParaRPr lang="en-US" altLang="zh-CN" dirty="0"/>
          </a:p>
          <a:p>
            <a:pPr lvl="1"/>
            <a:r>
              <a:rPr lang="zh-CN" altLang="en-US" dirty="0"/>
              <a:t>若采用单通道（</a:t>
            </a:r>
            <a:r>
              <a:rPr lang="en-US" altLang="zh-CN" dirty="0"/>
              <a:t>-1,0,1</a:t>
            </a:r>
            <a:r>
              <a:rPr lang="zh-CN" altLang="en-US" dirty="0"/>
              <a:t>），</a:t>
            </a:r>
            <a:r>
              <a:rPr lang="zh-CN" altLang="en-US" b="1" dirty="0"/>
              <a:t>数值</a:t>
            </a:r>
            <a:r>
              <a:rPr lang="en-US" altLang="zh-CN" b="1" dirty="0"/>
              <a:t>0</a:t>
            </a:r>
            <a:r>
              <a:rPr lang="zh-CN" altLang="en-US" b="1" dirty="0"/>
              <a:t>可能影响梯度学习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最后一个平面有什么作用？</a:t>
            </a:r>
            <a:endParaRPr lang="en-US" altLang="zh-CN" dirty="0"/>
          </a:p>
          <a:p>
            <a:pPr lvl="1"/>
            <a:r>
              <a:rPr lang="zh-CN" altLang="en-US" dirty="0"/>
              <a:t>标记当前玩家，将其作为特征输入神经网络，</a:t>
            </a:r>
            <a:r>
              <a:rPr lang="zh-CN" altLang="en-US" b="1" dirty="0"/>
              <a:t>补充贴目信息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为什么要记录</a:t>
            </a:r>
            <a:r>
              <a:rPr lang="en-US" altLang="zh-CN" dirty="0"/>
              <a:t>8</a:t>
            </a:r>
            <a:r>
              <a:rPr lang="zh-CN" altLang="en-US" dirty="0"/>
              <a:t>步历史状态？</a:t>
            </a:r>
            <a:endParaRPr lang="en-US" altLang="zh-CN" dirty="0"/>
          </a:p>
          <a:p>
            <a:pPr lvl="1"/>
            <a:r>
              <a:rPr lang="zh-CN" altLang="en-US" dirty="0"/>
              <a:t>减少出现完全重复的棋盘局面（长生劫）。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16651"/>
            <a:ext cx="7886700" cy="3169285"/>
          </a:xfrm>
        </p:spPr>
      </p:pic>
      <p:sp>
        <p:nvSpPr>
          <p:cNvPr id="6" name="文本框 5"/>
          <p:cNvSpPr txBox="1"/>
          <p:nvPr/>
        </p:nvSpPr>
        <p:spPr>
          <a:xfrm>
            <a:off x="6020430" y="5124271"/>
            <a:ext cx="195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交叉熵的本质是衡量两个概率分布是否一致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617730" y="4244163"/>
            <a:ext cx="805399" cy="836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Revised UCT formula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传统</a:t>
            </a:r>
            <a:r>
              <a:rPr lang="en-US" altLang="zh-CN" dirty="0"/>
              <a:t>MCTS</a:t>
            </a:r>
            <a:r>
              <a:rPr lang="zh-CN" altLang="en-US" dirty="0"/>
              <a:t>使用的</a:t>
            </a:r>
            <a:r>
              <a:rPr lang="en-US" altLang="zh-CN" dirty="0"/>
              <a:t>UCT</a:t>
            </a:r>
            <a:r>
              <a:rPr lang="zh-CN" altLang="en-US" dirty="0"/>
              <a:t>公式为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它根据历史统计数据决定状态探索过程中选择的节点，其中所有数据都来自于</a:t>
            </a:r>
            <a:r>
              <a:rPr lang="zh-CN" altLang="en-US" b="1" dirty="0"/>
              <a:t>随机模拟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21" b="65775"/>
          <a:stretch>
            <a:fillRect/>
          </a:stretch>
        </p:blipFill>
        <p:spPr bwMode="auto">
          <a:xfrm>
            <a:off x="3352778" y="2254086"/>
            <a:ext cx="2438443" cy="11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128" y="3251719"/>
            <a:ext cx="3077742" cy="17717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Revised UCT formula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3567"/>
            <a:ext cx="7886700" cy="4693396"/>
          </a:xfrm>
        </p:spPr>
        <p:txBody>
          <a:bodyPr>
            <a:normAutofit/>
          </a:bodyPr>
          <a:lstStyle/>
          <a:p>
            <a:r>
              <a:rPr lang="en-US" altLang="zh-CN" dirty="0"/>
              <a:t>AlphaGo Zero</a:t>
            </a:r>
            <a:r>
              <a:rPr lang="zh-CN" altLang="en-US" dirty="0"/>
              <a:t>使用的改进公式</a:t>
            </a:r>
            <a:r>
              <a:rPr lang="en-US" altLang="zh-CN" dirty="0"/>
              <a:t>(PUCT)</a:t>
            </a:r>
            <a:r>
              <a:rPr lang="zh-CN" altLang="en-US" dirty="0"/>
              <a:t>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其中的</a:t>
            </a:r>
            <a:r>
              <a:rPr lang="en-US" altLang="zh-CN" dirty="0"/>
              <a:t>P(</a:t>
            </a:r>
            <a:r>
              <a:rPr lang="en-US" altLang="zh-CN" dirty="0" err="1"/>
              <a:t>s,a</a:t>
            </a:r>
            <a:r>
              <a:rPr lang="en-US" altLang="zh-CN" dirty="0"/>
              <a:t>)</a:t>
            </a:r>
            <a:r>
              <a:rPr lang="zh-CN" altLang="en-US" dirty="0"/>
              <a:t>即为神经网络返回的策略，也即“哪一步更值得</a:t>
            </a:r>
            <a:r>
              <a:rPr lang="zh-CN" altLang="en-US" b="1" dirty="0"/>
              <a:t>探索</a:t>
            </a:r>
            <a:r>
              <a:rPr lang="zh-CN" altLang="en-US" dirty="0"/>
              <a:t>”。在传统</a:t>
            </a:r>
            <a:r>
              <a:rPr lang="en-US" altLang="zh-CN" dirty="0"/>
              <a:t>UCT</a:t>
            </a:r>
            <a:r>
              <a:rPr lang="zh-CN" altLang="en-US" dirty="0"/>
              <a:t>公式中，实现该过程是通过多次</a:t>
            </a:r>
            <a:r>
              <a:rPr lang="en-US" altLang="zh-CN" dirty="0"/>
              <a:t>rollout(</a:t>
            </a:r>
            <a:r>
              <a:rPr lang="zh-CN" altLang="en-US" dirty="0"/>
              <a:t>双方随机下棋</a:t>
            </a:r>
            <a:r>
              <a:rPr lang="en-US" altLang="zh-CN" dirty="0"/>
              <a:t>)</a:t>
            </a:r>
            <a:r>
              <a:rPr lang="zh-CN" altLang="en-US" dirty="0"/>
              <a:t>，其准确性和效率都劣于神经网络。</a:t>
            </a:r>
            <a:endParaRPr lang="en-US" altLang="zh-CN" dirty="0"/>
          </a:p>
          <a:p>
            <a:r>
              <a:rPr lang="en-US" altLang="zh-CN" dirty="0"/>
              <a:t>Q(</a:t>
            </a:r>
            <a:r>
              <a:rPr lang="en-US" altLang="zh-CN" dirty="0" err="1"/>
              <a:t>s,a</a:t>
            </a:r>
            <a:r>
              <a:rPr lang="en-US" altLang="zh-CN" dirty="0"/>
              <a:t>)</a:t>
            </a:r>
            <a:r>
              <a:rPr lang="zh-CN" altLang="en-US" dirty="0"/>
              <a:t>是与神经网络返回的价值</a:t>
            </a:r>
            <a:r>
              <a:rPr lang="en-US" altLang="zh-CN" dirty="0"/>
              <a:t>(value)</a:t>
            </a:r>
            <a:r>
              <a:rPr lang="zh-CN" altLang="en-US" dirty="0"/>
              <a:t>有关的函数，鼓励</a:t>
            </a:r>
            <a:r>
              <a:rPr lang="en-US" altLang="zh-CN" dirty="0"/>
              <a:t>MCTS</a:t>
            </a:r>
            <a:r>
              <a:rPr lang="zh-CN" altLang="en-US" dirty="0"/>
              <a:t>选择使得</a:t>
            </a:r>
            <a:r>
              <a:rPr lang="zh-CN" altLang="en-US" b="1" dirty="0"/>
              <a:t>局面得分高</a:t>
            </a:r>
            <a:r>
              <a:rPr lang="zh-CN" altLang="en-US" dirty="0"/>
              <a:t>的动作</a:t>
            </a:r>
            <a:endParaRPr lang="en-US" altLang="zh-CN" dirty="0"/>
          </a:p>
          <a:p>
            <a:r>
              <a:rPr lang="en-US" altLang="zh-CN" dirty="0" err="1"/>
              <a:t>c_put</a:t>
            </a:r>
            <a:r>
              <a:rPr lang="zh-CN" altLang="en-US" dirty="0"/>
              <a:t>是一个超参数，用于平衡上述两者。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040" y="1881303"/>
            <a:ext cx="6491919" cy="11114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5675"/>
            <a:ext cx="7886700" cy="4351338"/>
          </a:xfrm>
        </p:spPr>
        <p:txBody>
          <a:bodyPr/>
          <a:lstStyle/>
          <a:p>
            <a:r>
              <a:rPr lang="en-US" altLang="zh-CN" dirty="0"/>
              <a:t>AlphaG0</a:t>
            </a:r>
            <a:r>
              <a:rPr lang="zh-CN" altLang="en-US" dirty="0"/>
              <a:t>（快速验证模型）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6" y="1874597"/>
            <a:ext cx="8048787" cy="45274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99332" y="3718156"/>
            <a:ext cx="59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SGD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21584" y="243077"/>
            <a:ext cx="2149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games_per_ckpt</a:t>
            </a:r>
            <a:r>
              <a:rPr lang="en-US" altLang="zh-CN" sz="1600" dirty="0"/>
              <a:t>: 500</a:t>
            </a:r>
            <a:endParaRPr lang="en-US" altLang="zh-CN" sz="1600" dirty="0"/>
          </a:p>
          <a:p>
            <a:r>
              <a:rPr lang="en-US" altLang="zh-CN" sz="1600" dirty="0" err="1"/>
              <a:t>ckpt_interval</a:t>
            </a:r>
            <a:r>
              <a:rPr lang="en-US" altLang="zh-CN" sz="1600" dirty="0"/>
              <a:t>: 100 steps</a:t>
            </a:r>
            <a:endParaRPr lang="en-US" altLang="zh-CN" sz="1600" dirty="0"/>
          </a:p>
          <a:p>
            <a:r>
              <a:rPr lang="en-US" altLang="zh-CN" sz="1600" dirty="0"/>
              <a:t>l2_regularization: 1e-4</a:t>
            </a:r>
            <a:endParaRPr lang="en-US" altLang="zh-CN" sz="1600" dirty="0"/>
          </a:p>
          <a:p>
            <a:r>
              <a:rPr lang="en-US" altLang="zh-CN" sz="1600" dirty="0" err="1"/>
              <a:t>sgd_momentum</a:t>
            </a:r>
            <a:r>
              <a:rPr lang="en-US" altLang="zh-CN" sz="1600" dirty="0"/>
              <a:t>: 0.9</a:t>
            </a:r>
            <a:endParaRPr lang="en-US" altLang="zh-CN" sz="1600" dirty="0"/>
          </a:p>
          <a:p>
            <a:r>
              <a:rPr lang="en-US" altLang="zh-CN" sz="1600" dirty="0" err="1"/>
              <a:t>init_lr</a:t>
            </a:r>
            <a:r>
              <a:rPr lang="en-US" altLang="zh-CN" sz="1600" dirty="0"/>
              <a:t>: 0.01</a:t>
            </a:r>
            <a:endParaRPr lang="en-US" altLang="zh-CN" sz="1600" dirty="0"/>
          </a:p>
          <a:p>
            <a:r>
              <a:rPr lang="en-US" altLang="zh-CN" sz="1600" dirty="0" err="1"/>
              <a:t>init_games</a:t>
            </a:r>
            <a:r>
              <a:rPr lang="en-US" altLang="zh-CN" sz="1600" dirty="0"/>
              <a:t>: 10000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4926555" y="289244"/>
            <a:ext cx="199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batch_size</a:t>
            </a:r>
            <a:r>
              <a:rPr lang="en-US" altLang="zh-CN" sz="1600" dirty="0"/>
              <a:t>: 1024</a:t>
            </a:r>
            <a:endParaRPr lang="en-US" altLang="zh-CN" sz="1600" dirty="0"/>
          </a:p>
          <a:p>
            <a:r>
              <a:rPr lang="en-US" altLang="zh-CN" sz="1600" dirty="0"/>
              <a:t>MCTS simulation: 100</a:t>
            </a:r>
            <a:endParaRPr lang="en-US" altLang="zh-CN" sz="1600" dirty="0"/>
          </a:p>
          <a:p>
            <a:r>
              <a:rPr lang="en-US" altLang="zh-CN" sz="1600" dirty="0" err="1"/>
              <a:t>num_res_block</a:t>
            </a:r>
            <a:r>
              <a:rPr lang="en-US" altLang="zh-CN" sz="1600" dirty="0"/>
              <a:t>: 10</a:t>
            </a:r>
            <a:endParaRPr lang="en-US" altLang="zh-CN" sz="1600" dirty="0"/>
          </a:p>
          <a:p>
            <a:r>
              <a:rPr lang="en-US" altLang="zh-CN" sz="1600" dirty="0" err="1"/>
              <a:t>num_filters</a:t>
            </a:r>
            <a:r>
              <a:rPr lang="en-US" altLang="zh-CN" sz="1600" dirty="0"/>
              <a:t>: 128</a:t>
            </a:r>
            <a:endParaRPr lang="en-US" altLang="zh-CN" sz="1600" dirty="0"/>
          </a:p>
          <a:p>
            <a:r>
              <a:rPr lang="en-US" altLang="zh-CN" sz="1600" dirty="0" err="1"/>
              <a:t>C_put_base</a:t>
            </a:r>
            <a:r>
              <a:rPr lang="en-US" altLang="zh-CN" sz="1600" dirty="0"/>
              <a:t>: 19652</a:t>
            </a:r>
            <a:endParaRPr lang="en-US" altLang="zh-CN" sz="1600" dirty="0"/>
          </a:p>
          <a:p>
            <a:r>
              <a:rPr lang="en-US" altLang="zh-CN" sz="1600" dirty="0" err="1"/>
              <a:t>C_put_init</a:t>
            </a:r>
            <a:r>
              <a:rPr lang="en-US" altLang="zh-CN" sz="1600" dirty="0"/>
              <a:t>: 1.25</a:t>
            </a:r>
            <a:endParaRPr lang="zh-CN" altLang="en-US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QyODUyMGQ1NDhmYjU4OGEzNDNiZGE3MjMzYWVmYW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2698</Words>
  <Application>WPS 演示</Application>
  <PresentationFormat>全屏显示(4:3)</PresentationFormat>
  <Paragraphs>204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等线</vt:lpstr>
      <vt:lpstr>Calibri</vt:lpstr>
      <vt:lpstr>微软雅黑</vt:lpstr>
      <vt:lpstr>Arial Unicode MS</vt:lpstr>
      <vt:lpstr>等线 Light</vt:lpstr>
      <vt:lpstr>Bahnschrift SemiLight SemiConde</vt:lpstr>
      <vt:lpstr>Bahnschrift</vt:lpstr>
      <vt:lpstr>Office 主题​​</vt:lpstr>
      <vt:lpstr>AlphaGo Zero &amp; Elo rating</vt:lpstr>
      <vt:lpstr>Overview</vt:lpstr>
      <vt:lpstr>Architecture</vt:lpstr>
      <vt:lpstr>State &amp; Features</vt:lpstr>
      <vt:lpstr>State &amp; Features</vt:lpstr>
      <vt:lpstr>Loss function</vt:lpstr>
      <vt:lpstr>Revised UCT formula</vt:lpstr>
      <vt:lpstr>Revised UCT formula</vt:lpstr>
      <vt:lpstr>Training</vt:lpstr>
      <vt:lpstr>Training</vt:lpstr>
      <vt:lpstr>Training</vt:lpstr>
      <vt:lpstr>Training Specification</vt:lpstr>
      <vt:lpstr>Elo Rating</vt:lpstr>
      <vt:lpstr>Elo Rating</vt:lpstr>
      <vt:lpstr>Elo Rating</vt:lpstr>
      <vt:lpstr>Results</vt:lpstr>
      <vt:lpstr>Results</vt:lpstr>
      <vt:lpstr>Epilogue</vt:lpstr>
      <vt:lpstr>Reference</vt:lpstr>
      <vt:lpstr>(This page intentionally left blank)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AlphaGo Zero &amp; ELO rating</dc:title>
  <dc:creator>佩泽 方</dc:creator>
  <cp:lastModifiedBy>c</cp:lastModifiedBy>
  <cp:revision>121</cp:revision>
  <dcterms:created xsi:type="dcterms:W3CDTF">2025-04-12T03:01:00Z</dcterms:created>
  <dcterms:modified xsi:type="dcterms:W3CDTF">2025-07-29T13:39:40Z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78916573AC2F4D06BF02CE681776D4DA_13</vt:lpwstr>
  </property>
  <property fmtid="{D5CDD505-2E9C-101B-9397-08002B2CF9AE}" pid="3" name="KSOProductBuildVer">
    <vt:lpwstr>2052-12.1.0.16120</vt:lpwstr>
  </property>
</Properties>
</file>