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6"/>
  </p:notesMasterIdLst>
  <p:sldIdLst>
    <p:sldId id="256" r:id="rId2"/>
    <p:sldId id="274" r:id="rId3"/>
    <p:sldId id="268" r:id="rId4"/>
    <p:sldId id="271" r:id="rId5"/>
    <p:sldId id="259" r:id="rId6"/>
    <p:sldId id="260" r:id="rId7"/>
    <p:sldId id="270" r:id="rId8"/>
    <p:sldId id="272" r:id="rId9"/>
    <p:sldId id="261" r:id="rId10"/>
    <p:sldId id="262" r:id="rId11"/>
    <p:sldId id="263" r:id="rId12"/>
    <p:sldId id="265" r:id="rId13"/>
    <p:sldId id="273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0ED8F-98EB-4DF6-B6FA-0A05926BDF81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32A0CD-8CEF-4C76-8BAE-359A4C624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179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last measured personal consumption expenditure for New York was $863,447 in 2014. New York experienced an average growth rate of 6.43% from our first statistic recorded in 1997. If past trends continue, we forecast the personal consumption expenditure to be $996,102 by 2019.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2A0CD-8CEF-4C76-8BAE-359A4C624E4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487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2DB4F-D91B-4323-A246-6BB54EA5E39E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580D08C-9D96-451E-AC77-61B17DDC794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3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2DB4F-D91B-4323-A246-6BB54EA5E39E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D08C-9D96-451E-AC77-61B17DDC794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2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2DB4F-D91B-4323-A246-6BB54EA5E39E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D08C-9D96-451E-AC77-61B17DDC794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5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2DB4F-D91B-4323-A246-6BB54EA5E39E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D08C-9D96-451E-AC77-61B17DDC794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484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2DB4F-D91B-4323-A246-6BB54EA5E39E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D08C-9D96-451E-AC77-61B17DDC794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51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2DB4F-D91B-4323-A246-6BB54EA5E39E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D08C-9D96-451E-AC77-61B17DDC794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264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2DB4F-D91B-4323-A246-6BB54EA5E39E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D08C-9D96-451E-AC77-61B17DDC794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795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2DB4F-D91B-4323-A246-6BB54EA5E39E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D08C-9D96-451E-AC77-61B17DDC794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380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2DB4F-D91B-4323-A246-6BB54EA5E39E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D08C-9D96-451E-AC77-61B17DDC7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79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2DB4F-D91B-4323-A246-6BB54EA5E39E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D08C-9D96-451E-AC77-61B17DDC794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516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E12DB4F-D91B-4323-A246-6BB54EA5E39E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D08C-9D96-451E-AC77-61B17DDC794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380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2DB4F-D91B-4323-A246-6BB54EA5E39E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580D08C-9D96-451E-AC77-61B17DDC794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520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18FAC-A215-41D4-B290-BA7008E24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05" y="1663056"/>
            <a:ext cx="11762360" cy="16144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personal income and expenditure</a:t>
            </a:r>
            <a:br>
              <a:rPr lang="en-US" dirty="0"/>
            </a:br>
            <a:r>
              <a:rPr lang="en-US" dirty="0"/>
              <a:t>IN New York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6C008-FD70-427B-B342-44090703F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188019"/>
            <a:ext cx="8281328" cy="1209171"/>
          </a:xfrm>
        </p:spPr>
        <p:txBody>
          <a:bodyPr>
            <a:normAutofit/>
          </a:bodyPr>
          <a:lstStyle/>
          <a:p>
            <a:pPr algn="r"/>
            <a:r>
              <a:rPr lang="en-US" sz="2400" dirty="0" err="1"/>
              <a:t>Gege</a:t>
            </a:r>
            <a:r>
              <a:rPr lang="en-US" sz="2400" dirty="0"/>
              <a:t> Li</a:t>
            </a:r>
          </a:p>
          <a:p>
            <a:pPr algn="r"/>
            <a:r>
              <a:rPr lang="en-US" sz="2400" dirty="0"/>
              <a:t>Xiaojia He</a:t>
            </a:r>
          </a:p>
        </p:txBody>
      </p:sp>
    </p:spTree>
    <p:extLst>
      <p:ext uri="{BB962C8B-B14F-4D97-AF65-F5344CB8AC3E}">
        <p14:creationId xmlns:p14="http://schemas.microsoft.com/office/powerpoint/2010/main" val="2133984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251D1E4-D80C-429E-B68B-4466C60C2344}"/>
              </a:ext>
            </a:extLst>
          </p:cNvPr>
          <p:cNvSpPr txBox="1"/>
          <p:nvPr/>
        </p:nvSpPr>
        <p:spPr>
          <a:xfrm>
            <a:off x="215107" y="364148"/>
            <a:ext cx="11761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Calibri Light (Headings)"/>
              </a:rPr>
              <a:t>proportion of housing, transportation and food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8FE6EF-8BBB-46D5-AE77-76232E25E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23" y="1232374"/>
            <a:ext cx="5676932" cy="45668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1814EB-AB29-49F5-AC2B-A7731FEDE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554" y="1232373"/>
            <a:ext cx="5557397" cy="456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595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E6AE-20AC-40FE-AC7E-10D634840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87" y="479497"/>
            <a:ext cx="10901313" cy="55819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proportion and comparison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276B53-6D5D-4A9C-A696-625DB1615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190" y="1199022"/>
            <a:ext cx="9779619" cy="517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390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A670C-9C99-49F2-A76F-4CBCD5AB4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1015"/>
            <a:ext cx="9144000" cy="1009185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5270AD-1603-42E0-8047-F309841CA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07912"/>
            <a:ext cx="9144000" cy="2266829"/>
          </a:xfrm>
        </p:spPr>
        <p:txBody>
          <a:bodyPr/>
          <a:lstStyle/>
          <a:p>
            <a:pPr marL="342900" indent="-342900" algn="ctr">
              <a:buAutoNum type="arabicPeriod"/>
            </a:pPr>
            <a:r>
              <a:rPr lang="en-US" sz="2000" dirty="0"/>
              <a:t>Can  not use the </a:t>
            </a:r>
            <a:r>
              <a:rPr lang="en-US" sz="2000" dirty="0" err="1"/>
              <a:t>figsize</a:t>
            </a:r>
            <a:r>
              <a:rPr lang="en-US" sz="2000" dirty="0"/>
              <a:t> to change the size of </a:t>
            </a:r>
            <a:r>
              <a:rPr lang="en-US" sz="2000" dirty="0" err="1"/>
              <a:t>catplot</a:t>
            </a:r>
            <a:endParaRPr lang="en-US" sz="2000" dirty="0"/>
          </a:p>
          <a:p>
            <a:pPr marL="342900" indent="-342900" algn="ctr">
              <a:buAutoNum type="arabicPeriod"/>
            </a:pPr>
            <a:r>
              <a:rPr lang="en-US" sz="2000" dirty="0"/>
              <a:t>How to drew the geography to show to the income</a:t>
            </a:r>
          </a:p>
          <a:p>
            <a:pPr marL="457200" indent="-457200" algn="l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225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AA232-20F1-4337-85A0-03140E881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305" y="1125008"/>
            <a:ext cx="9603275" cy="685234"/>
          </a:xfrm>
        </p:spPr>
        <p:txBody>
          <a:bodyPr/>
          <a:lstStyle/>
          <a:p>
            <a:r>
              <a:rPr lang="en-US" altLang="zh-CN" dirty="0"/>
              <a:t>Conclusions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122CD-517D-4451-BFD9-233B7BBDD5D1}"/>
              </a:ext>
            </a:extLst>
          </p:cNvPr>
          <p:cNvSpPr txBox="1">
            <a:spLocks/>
          </p:cNvSpPr>
          <p:nvPr/>
        </p:nvSpPr>
        <p:spPr>
          <a:xfrm>
            <a:off x="1344891" y="2142299"/>
            <a:ext cx="9144000" cy="359069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The income increased every year, and the gap of income in different races is huge, especially between white and American India.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Among different jobs, wages are different.  Miscellaneous managers earn more than 3 times than Nursing;  But for Nursing and retail salespeople, they earn almost the same in New York.</a:t>
            </a:r>
            <a:endParaRPr lang="en-US" dirty="0">
              <a:latin typeface="Calibri Light (Headings)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The total proportion of Housing, transportation and food is more than half which means people can still save money.</a:t>
            </a:r>
          </a:p>
        </p:txBody>
      </p:sp>
    </p:spTree>
    <p:extLst>
      <p:ext uri="{BB962C8B-B14F-4D97-AF65-F5344CB8AC3E}">
        <p14:creationId xmlns:p14="http://schemas.microsoft.com/office/powerpoint/2010/main" val="1954136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84A90A-538C-418B-92C7-5B21A3E063A6}"/>
              </a:ext>
            </a:extLst>
          </p:cNvPr>
          <p:cNvSpPr txBox="1"/>
          <p:nvPr/>
        </p:nvSpPr>
        <p:spPr>
          <a:xfrm>
            <a:off x="1452616" y="962902"/>
            <a:ext cx="4176384" cy="23808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 dirty="0">
                <a:latin typeface="+mj-lt"/>
                <a:ea typeface="+mj-ea"/>
                <a:cs typeface="+mj-cs"/>
              </a:rPr>
              <a:t>THANK YOU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5D90FEE5-27EA-4B02-9D66-3971EBDBB0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253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39214-BF8D-43A8-81AB-1E9449EB398F}"/>
              </a:ext>
            </a:extLst>
          </p:cNvPr>
          <p:cNvSpPr txBox="1">
            <a:spLocks/>
          </p:cNvSpPr>
          <p:nvPr/>
        </p:nvSpPr>
        <p:spPr>
          <a:xfrm>
            <a:off x="2062627" y="549995"/>
            <a:ext cx="7277642" cy="74147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000" dirty="0"/>
              <a:t>contents</a:t>
            </a:r>
            <a:endParaRPr lang="zh-CN" alt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896BE-E5DD-4FD3-89BD-72BBAF5D025E}"/>
              </a:ext>
            </a:extLst>
          </p:cNvPr>
          <p:cNvSpPr txBox="1">
            <a:spLocks/>
          </p:cNvSpPr>
          <p:nvPr/>
        </p:nvSpPr>
        <p:spPr>
          <a:xfrm>
            <a:off x="801277" y="1291472"/>
            <a:ext cx="11076496" cy="481137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/>
              <a:t>1. Motivation</a:t>
            </a:r>
          </a:p>
          <a:p>
            <a:r>
              <a:rPr lang="en-US" altLang="zh-CN" sz="2800" dirty="0"/>
              <a:t>2. Income:  Race and occupation difference,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800" dirty="0"/>
              <a:t>                   Salary range percentage 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800" dirty="0"/>
              <a:t>                   County difference</a:t>
            </a:r>
          </a:p>
          <a:p>
            <a:r>
              <a:rPr lang="en-US" altLang="zh-CN" sz="2800" dirty="0"/>
              <a:t>3. Expenditure:  Trend in recent years,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800" dirty="0"/>
              <a:t>                          Expenditure proportion in three main variables</a:t>
            </a:r>
          </a:p>
          <a:p>
            <a:r>
              <a:rPr lang="en-US" altLang="zh-CN" sz="2800" dirty="0"/>
              <a:t>4. Conclusion</a:t>
            </a:r>
          </a:p>
          <a:p>
            <a:r>
              <a:rPr lang="en-US" altLang="zh-CN" sz="2800" dirty="0"/>
              <a:t>5. challenges we met</a:t>
            </a:r>
          </a:p>
        </p:txBody>
      </p:sp>
    </p:spTree>
    <p:extLst>
      <p:ext uri="{BB962C8B-B14F-4D97-AF65-F5344CB8AC3E}">
        <p14:creationId xmlns:p14="http://schemas.microsoft.com/office/powerpoint/2010/main" val="2238689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7F76F-3834-4A1F-97BD-B6AD612E7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1052290"/>
            <a:ext cx="9603275" cy="1049235"/>
          </a:xfrm>
        </p:spPr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289A9-E7F2-4873-B3FE-6532E8584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355097"/>
            <a:ext cx="9603275" cy="345061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As the financial center of the world, the personal consumption and income in New York is higher than most cities. </a:t>
            </a:r>
          </a:p>
          <a:p>
            <a:r>
              <a:rPr lang="en-US" altLang="zh-CN" sz="2800" dirty="0"/>
              <a:t>We want to sum up some information on the living standard in New York.</a:t>
            </a:r>
          </a:p>
        </p:txBody>
      </p:sp>
    </p:spTree>
    <p:extLst>
      <p:ext uri="{BB962C8B-B14F-4D97-AF65-F5344CB8AC3E}">
        <p14:creationId xmlns:p14="http://schemas.microsoft.com/office/powerpoint/2010/main" val="287209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1903D-10BA-4D64-9AFC-622CECB8D8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         income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1362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1393DFE-9784-419A-8483-0858287AD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83277"/>
            <a:ext cx="9603275" cy="6176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income difference:  race and jobs</a:t>
            </a:r>
          </a:p>
        </p:txBody>
      </p:sp>
      <p:pic>
        <p:nvPicPr>
          <p:cNvPr id="7" name="Content Placeholder 6" descr="A picture containing implement, stationary, pencil&#10;&#10;Description automatically generated">
            <a:extLst>
              <a:ext uri="{FF2B5EF4-FFF2-40B4-BE49-F238E27FC236}">
                <a16:creationId xmlns:a16="http://schemas.microsoft.com/office/drawing/2014/main" id="{16BB28FA-EDA3-4366-B420-0DEAA581D50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60" y="1273996"/>
            <a:ext cx="11870517" cy="539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138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5531C8A-EAF8-4A4F-8CBD-9EAC93DF2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Income difference: </a:t>
            </a:r>
            <a:r>
              <a:rPr lang="en-US" altLang="zh-CN" dirty="0"/>
              <a:t>Salary range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DD6A34-0447-4546-8C62-E92F14953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477" y="1853754"/>
            <a:ext cx="10367528" cy="497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725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9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5" name="Picture 11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13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5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17">
            <a:extLst>
              <a:ext uri="{FF2B5EF4-FFF2-40B4-BE49-F238E27FC236}">
                <a16:creationId xmlns:a16="http://schemas.microsoft.com/office/drawing/2014/main" id="{E7ABCFA2-55B0-438C-A39A-637FFC624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9">
            <a:extLst>
              <a:ext uri="{FF2B5EF4-FFF2-40B4-BE49-F238E27FC236}">
                <a16:creationId xmlns:a16="http://schemas.microsoft.com/office/drawing/2014/main" id="{1BD2C934-710E-4E0E-9ED4-03F07E019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29E5D7A-63A8-4837-8FB3-3C56BFE591FE}"/>
              </a:ext>
            </a:extLst>
          </p:cNvPr>
          <p:cNvSpPr txBox="1">
            <a:spLocks/>
          </p:cNvSpPr>
          <p:nvPr/>
        </p:nvSpPr>
        <p:spPr>
          <a:xfrm>
            <a:off x="485695" y="1474969"/>
            <a:ext cx="3026558" cy="1868760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/>
              <a:t>income difference: </a:t>
            </a:r>
          </a:p>
          <a:p>
            <a:pPr>
              <a:spcAft>
                <a:spcPts val="600"/>
              </a:spcAft>
            </a:pPr>
            <a:r>
              <a:rPr lang="en-US" sz="3600"/>
              <a:t>county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AD0F4F3-8F5C-421F-9FC1-DB3ED0BF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09" y="3526496"/>
            <a:ext cx="302361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building, sitting, table, computer&#10;&#10;Description automatically generated">
            <a:extLst>
              <a:ext uri="{FF2B5EF4-FFF2-40B4-BE49-F238E27FC236}">
                <a16:creationId xmlns:a16="http://schemas.microsoft.com/office/drawing/2014/main" id="{148C2E3F-074F-4C50-AA40-17B48249F4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752" y="830881"/>
            <a:ext cx="3692411" cy="4448688"/>
          </a:xfrm>
          <a:prstGeom prst="rect">
            <a:avLst/>
          </a:prstGeom>
        </p:spPr>
      </p:pic>
      <p:pic>
        <p:nvPicPr>
          <p:cNvPr id="2" name="Picture 1" descr="A picture containing computer&#10;&#10;Description automatically generated">
            <a:extLst>
              <a:ext uri="{FF2B5EF4-FFF2-40B4-BE49-F238E27FC236}">
                <a16:creationId xmlns:a16="http://schemas.microsoft.com/office/drawing/2014/main" id="{FF8E0850-431D-48DA-BF24-BC4EE6A38B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670" y="844241"/>
            <a:ext cx="3692411" cy="443532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A40572-62E5-460B-AD24-B6628527A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D872D4-D7E5-4CD8-9DAC-2BC612F08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412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1903D-10BA-4D64-9AFC-622CECB8D8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      expenditure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1065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00AE1-2751-4D25-9D2C-478616AE3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37" y="504223"/>
            <a:ext cx="10558806" cy="64648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trend in recent years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8F969F-0C61-4ED7-BCCF-AB2281A6D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37" y="1140434"/>
            <a:ext cx="11131509" cy="497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9580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284</Words>
  <Application>Microsoft Office PowerPoint</Application>
  <PresentationFormat>Widescreen</PresentationFormat>
  <Paragraphs>34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 Light (Headings)</vt:lpstr>
      <vt:lpstr>等线</vt:lpstr>
      <vt:lpstr>Arial</vt:lpstr>
      <vt:lpstr>Gill Sans MT</vt:lpstr>
      <vt:lpstr>Gallery</vt:lpstr>
      <vt:lpstr>personal income and expenditure IN New York </vt:lpstr>
      <vt:lpstr>PowerPoint Presentation</vt:lpstr>
      <vt:lpstr>motivation</vt:lpstr>
      <vt:lpstr>         income</vt:lpstr>
      <vt:lpstr>income difference:  race and jobs</vt:lpstr>
      <vt:lpstr>Income difference: Salary range</vt:lpstr>
      <vt:lpstr>PowerPoint Presentation</vt:lpstr>
      <vt:lpstr>      expenditure</vt:lpstr>
      <vt:lpstr>trend in recent years</vt:lpstr>
      <vt:lpstr>PowerPoint Presentation</vt:lpstr>
      <vt:lpstr>proportion and comparison</vt:lpstr>
      <vt:lpstr>Challenges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Project:  personal income and expenditure about New York </dc:title>
  <dc:creator>Xiaojia He</dc:creator>
  <cp:lastModifiedBy>Xiaojia He</cp:lastModifiedBy>
  <cp:revision>6</cp:revision>
  <dcterms:created xsi:type="dcterms:W3CDTF">2019-12-16T20:44:11Z</dcterms:created>
  <dcterms:modified xsi:type="dcterms:W3CDTF">2019-12-16T21:30:37Z</dcterms:modified>
</cp:coreProperties>
</file>