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notesMasterIdLst>
    <p:notesMasterId r:id="rId27"/>
  </p:notesMasterIdLst>
  <p:sldIdLst>
    <p:sldId id="256" r:id="rId2"/>
    <p:sldId id="257" r:id="rId3"/>
    <p:sldId id="274" r:id="rId4"/>
    <p:sldId id="276" r:id="rId5"/>
    <p:sldId id="275" r:id="rId6"/>
    <p:sldId id="258" r:id="rId7"/>
    <p:sldId id="259" r:id="rId8"/>
    <p:sldId id="262" r:id="rId9"/>
    <p:sldId id="263" r:id="rId10"/>
    <p:sldId id="267" r:id="rId11"/>
    <p:sldId id="264" r:id="rId12"/>
    <p:sldId id="260" r:id="rId13"/>
    <p:sldId id="268" r:id="rId14"/>
    <p:sldId id="269" r:id="rId15"/>
    <p:sldId id="270" r:id="rId16"/>
    <p:sldId id="271" r:id="rId17"/>
    <p:sldId id="272" r:id="rId18"/>
    <p:sldId id="279" r:id="rId19"/>
    <p:sldId id="278" r:id="rId20"/>
    <p:sldId id="280" r:id="rId21"/>
    <p:sldId id="281" r:id="rId22"/>
    <p:sldId id="282" r:id="rId23"/>
    <p:sldId id="283" r:id="rId24"/>
    <p:sldId id="284"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4446E-A241-4BDF-990C-F69BA20F7D6E}"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2089A-931B-40E0-9ECC-F47B79DD66C6}" type="slidenum">
              <a:rPr lang="en-US" smtClean="0"/>
              <a:t>‹#›</a:t>
            </a:fld>
            <a:endParaRPr lang="en-US"/>
          </a:p>
        </p:txBody>
      </p:sp>
    </p:spTree>
    <p:extLst>
      <p:ext uri="{BB962C8B-B14F-4D97-AF65-F5344CB8AC3E}">
        <p14:creationId xmlns:p14="http://schemas.microsoft.com/office/powerpoint/2010/main" val="419836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2089A-931B-40E0-9ECC-F47B79DD66C6}" type="slidenum">
              <a:rPr lang="en-US" smtClean="0"/>
              <a:t>2</a:t>
            </a:fld>
            <a:endParaRPr lang="en-US"/>
          </a:p>
        </p:txBody>
      </p:sp>
    </p:spTree>
    <p:extLst>
      <p:ext uri="{BB962C8B-B14F-4D97-AF65-F5344CB8AC3E}">
        <p14:creationId xmlns:p14="http://schemas.microsoft.com/office/powerpoint/2010/main" val="129434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89D050E-F42C-4B64-B93B-39887FA2FE52}"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263213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4190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955613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959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73768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9D050E-F42C-4B64-B93B-39887FA2FE52}"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303241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9D050E-F42C-4B64-B93B-39887FA2FE52}"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69145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050E-F42C-4B64-B93B-39887FA2FE52}"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950019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050E-F42C-4B64-B93B-39887FA2FE52}"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83135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D050E-F42C-4B64-B93B-39887FA2FE52}"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324828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9D050E-F42C-4B64-B93B-39887FA2FE52}"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271004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296091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D050E-F42C-4B64-B93B-39887FA2FE52}"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10016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D050E-F42C-4B64-B93B-39887FA2FE52}"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385256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D050E-F42C-4B64-B93B-39887FA2FE52}"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63609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126877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D050E-F42C-4B64-B93B-39887FA2FE52}"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69E5-F607-4C40-BE73-9B7E26EECDFC}" type="slidenum">
              <a:rPr lang="en-US" smtClean="0"/>
              <a:t>‹#›</a:t>
            </a:fld>
            <a:endParaRPr lang="en-US"/>
          </a:p>
        </p:txBody>
      </p:sp>
    </p:spTree>
    <p:extLst>
      <p:ext uri="{BB962C8B-B14F-4D97-AF65-F5344CB8AC3E}">
        <p14:creationId xmlns:p14="http://schemas.microsoft.com/office/powerpoint/2010/main" val="379749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89D050E-F42C-4B64-B93B-39887FA2FE52}"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6C69E5-F607-4C40-BE73-9B7E26EECDFC}" type="slidenum">
              <a:rPr lang="en-US" smtClean="0"/>
              <a:t>‹#›</a:t>
            </a:fld>
            <a:endParaRPr lang="en-US"/>
          </a:p>
        </p:txBody>
      </p:sp>
    </p:spTree>
    <p:extLst>
      <p:ext uri="{BB962C8B-B14F-4D97-AF65-F5344CB8AC3E}">
        <p14:creationId xmlns:p14="http://schemas.microsoft.com/office/powerpoint/2010/main" val="3906539798"/>
      </p:ext>
    </p:extLst>
  </p:cSld>
  <p:clrMap bg1="dk1" tx1="lt1" bg2="dk2" tx2="lt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 id="214748420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1070-7D35-4AC4-BFC7-4C911D69E084}"/>
              </a:ext>
            </a:extLst>
          </p:cNvPr>
          <p:cNvSpPr>
            <a:spLocks noGrp="1"/>
          </p:cNvSpPr>
          <p:nvPr>
            <p:ph type="ctrTitle"/>
          </p:nvPr>
        </p:nvSpPr>
        <p:spPr>
          <a:xfrm>
            <a:off x="1606192" y="3801103"/>
            <a:ext cx="8400837" cy="622925"/>
          </a:xfrm>
        </p:spPr>
        <p:txBody>
          <a:bodyPr>
            <a:normAutofit/>
          </a:bodyPr>
          <a:lstStyle/>
          <a:p>
            <a:r>
              <a:rPr lang="en-US" sz="3200" dirty="0">
                <a:solidFill>
                  <a:schemeClr val="tx1"/>
                </a:solidFill>
              </a:rPr>
              <a:t>2020  Data  Analytics  and  Visualization  Capstone</a:t>
            </a:r>
          </a:p>
        </p:txBody>
      </p:sp>
      <p:sp>
        <p:nvSpPr>
          <p:cNvPr id="3" name="Subtitle 2">
            <a:extLst>
              <a:ext uri="{FF2B5EF4-FFF2-40B4-BE49-F238E27FC236}">
                <a16:creationId xmlns:a16="http://schemas.microsoft.com/office/drawing/2014/main" id="{D186D716-B98D-417C-B69B-B0C79C8E8431}"/>
              </a:ext>
            </a:extLst>
          </p:cNvPr>
          <p:cNvSpPr>
            <a:spLocks noGrp="1"/>
          </p:cNvSpPr>
          <p:nvPr>
            <p:ph type="subTitle" idx="1"/>
          </p:nvPr>
        </p:nvSpPr>
        <p:spPr>
          <a:xfrm>
            <a:off x="452062" y="2352113"/>
            <a:ext cx="9554967" cy="1076887"/>
          </a:xfrm>
        </p:spPr>
        <p:txBody>
          <a:bodyPr>
            <a:noAutofit/>
          </a:bodyPr>
          <a:lstStyle/>
          <a:p>
            <a:r>
              <a:rPr lang="en-US" sz="6000" dirty="0">
                <a:solidFill>
                  <a:schemeClr val="tx1"/>
                </a:solidFill>
                <a:latin typeface="+mj-lt"/>
                <a:ea typeface="+mj-ea"/>
                <a:cs typeface="+mj-cs"/>
              </a:rPr>
              <a:t>Sephora Products Recommender System</a:t>
            </a:r>
          </a:p>
        </p:txBody>
      </p:sp>
      <p:sp>
        <p:nvSpPr>
          <p:cNvPr id="4" name="Title 1">
            <a:extLst>
              <a:ext uri="{FF2B5EF4-FFF2-40B4-BE49-F238E27FC236}">
                <a16:creationId xmlns:a16="http://schemas.microsoft.com/office/drawing/2014/main" id="{1605D75A-E1CD-47C0-9222-D08FEF758CC8}"/>
              </a:ext>
            </a:extLst>
          </p:cNvPr>
          <p:cNvSpPr txBox="1">
            <a:spLocks/>
          </p:cNvSpPr>
          <p:nvPr/>
        </p:nvSpPr>
        <p:spPr>
          <a:xfrm>
            <a:off x="1606193" y="4796132"/>
            <a:ext cx="8400836" cy="5510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3200" spc="-300" dirty="0">
                <a:effectLst>
                  <a:outerShdw blurRad="469900" dist="342900" dir="5400000" sy="-20000" rotWithShape="0">
                    <a:prstClr val="black">
                      <a:alpha val="66000"/>
                    </a:prstClr>
                  </a:outerShdw>
                </a:effectLst>
              </a:rPr>
              <a:t>Xiaojia He</a:t>
            </a:r>
          </a:p>
        </p:txBody>
      </p:sp>
    </p:spTree>
    <p:extLst>
      <p:ext uri="{BB962C8B-B14F-4D97-AF65-F5344CB8AC3E}">
        <p14:creationId xmlns:p14="http://schemas.microsoft.com/office/powerpoint/2010/main" val="54762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00BD-E58D-41A2-9A7B-4B78C228A9EC}"/>
              </a:ext>
            </a:extLst>
          </p:cNvPr>
          <p:cNvSpPr>
            <a:spLocks noGrp="1"/>
          </p:cNvSpPr>
          <p:nvPr>
            <p:ph type="ctrTitle"/>
          </p:nvPr>
        </p:nvSpPr>
        <p:spPr>
          <a:xfrm>
            <a:off x="1582219" y="1294047"/>
            <a:ext cx="6472719" cy="1048461"/>
          </a:xfrm>
        </p:spPr>
        <p:txBody>
          <a:bodyPr>
            <a:noAutofit/>
          </a:bodyPr>
          <a:lstStyle/>
          <a:p>
            <a:r>
              <a:rPr lang="en-US" sz="6000" dirty="0"/>
              <a:t>Recommender System</a:t>
            </a:r>
          </a:p>
        </p:txBody>
      </p:sp>
      <p:sp>
        <p:nvSpPr>
          <p:cNvPr id="3" name="Subtitle 2">
            <a:extLst>
              <a:ext uri="{FF2B5EF4-FFF2-40B4-BE49-F238E27FC236}">
                <a16:creationId xmlns:a16="http://schemas.microsoft.com/office/drawing/2014/main" id="{23C2D33C-8709-4F99-ABF4-EB6B0D4773F9}"/>
              </a:ext>
            </a:extLst>
          </p:cNvPr>
          <p:cNvSpPr>
            <a:spLocks noGrp="1"/>
          </p:cNvSpPr>
          <p:nvPr>
            <p:ph type="subTitle" idx="1"/>
          </p:nvPr>
        </p:nvSpPr>
        <p:spPr>
          <a:xfrm>
            <a:off x="2308452" y="2558264"/>
            <a:ext cx="7766936" cy="2917861"/>
          </a:xfrm>
        </p:spPr>
        <p:txBody>
          <a:bodyPr>
            <a:normAutofit fontScale="85000" lnSpcReduction="20000"/>
          </a:bodyPr>
          <a:lstStyle/>
          <a:p>
            <a:pPr marL="457200" indent="-457200" algn="l">
              <a:buFont typeface="Wingdings" panose="05000000000000000000" pitchFamily="2" charset="2"/>
              <a:buChar char="v"/>
            </a:pPr>
            <a:r>
              <a:rPr lang="en-US" sz="3600" dirty="0"/>
              <a:t>Simple Recommender</a:t>
            </a:r>
          </a:p>
          <a:p>
            <a:pPr marL="457200" indent="-457200" algn="l">
              <a:buFont typeface="Wingdings" panose="05000000000000000000" pitchFamily="2" charset="2"/>
              <a:buChar char="v"/>
            </a:pPr>
            <a:r>
              <a:rPr lang="en-US" sz="3600" dirty="0"/>
              <a:t>Content Based Recommender</a:t>
            </a:r>
          </a:p>
          <a:p>
            <a:pPr marL="457200" indent="-457200" algn="l">
              <a:buFont typeface="Wingdings" panose="05000000000000000000" pitchFamily="2" charset="2"/>
              <a:buChar char="v"/>
            </a:pPr>
            <a:r>
              <a:rPr lang="en-US" sz="3600" dirty="0"/>
              <a:t>Collaborative Filtering</a:t>
            </a:r>
          </a:p>
          <a:p>
            <a:pPr marL="571500" indent="-571500" algn="l">
              <a:buFont typeface="Arial" panose="020B0604020202020204" pitchFamily="34" charset="0"/>
              <a:buChar char="•"/>
            </a:pPr>
            <a:r>
              <a:rPr lang="en-US" sz="3600" dirty="0"/>
              <a:t>User Based Recommender </a:t>
            </a:r>
          </a:p>
          <a:p>
            <a:pPr marL="571500" indent="-571500" algn="l">
              <a:buFont typeface="Arial" panose="020B0604020202020204" pitchFamily="34" charset="0"/>
              <a:buChar char="•"/>
            </a:pPr>
            <a:r>
              <a:rPr lang="en-US" sz="3600" dirty="0"/>
              <a:t>Item based Recommender</a:t>
            </a:r>
          </a:p>
          <a:p>
            <a:pPr marL="457200" indent="-457200" algn="l">
              <a:buFont typeface="Wingdings" panose="05000000000000000000" pitchFamily="2" charset="2"/>
              <a:buChar char="v"/>
            </a:pPr>
            <a:r>
              <a:rPr lang="en-US" sz="3600" dirty="0"/>
              <a:t>Hybrid Engine </a:t>
            </a:r>
          </a:p>
        </p:txBody>
      </p:sp>
    </p:spTree>
    <p:extLst>
      <p:ext uri="{BB962C8B-B14F-4D97-AF65-F5344CB8AC3E}">
        <p14:creationId xmlns:p14="http://schemas.microsoft.com/office/powerpoint/2010/main" val="356058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534A8-C89A-493F-A1A8-7A971F46A27C}"/>
              </a:ext>
            </a:extLst>
          </p:cNvPr>
          <p:cNvSpPr>
            <a:spLocks noGrp="1"/>
          </p:cNvSpPr>
          <p:nvPr>
            <p:ph type="subTitle" idx="1"/>
          </p:nvPr>
        </p:nvSpPr>
        <p:spPr>
          <a:xfrm>
            <a:off x="1921266" y="2672991"/>
            <a:ext cx="8928244" cy="2905876"/>
          </a:xfrm>
        </p:spPr>
        <p:txBody>
          <a:bodyPr>
            <a:noAutofit/>
          </a:bodyPr>
          <a:lstStyle/>
          <a:p>
            <a:pPr algn="l"/>
            <a:r>
              <a:rPr lang="en-US" dirty="0">
                <a:effectLst/>
                <a:latin typeface="Calibri" panose="020F0502020204030204" pitchFamily="34" charset="0"/>
                <a:ea typeface="DengXian" panose="02010600030101010101" pitchFamily="2" charset="-122"/>
                <a:cs typeface="Times New Roman" panose="02020603050405020304" pitchFamily="18" charset="0"/>
              </a:rPr>
              <a:t>The Simple Recommender offers recommendations according to different categories of products based on the sales popularity. The basic idea is to get the  most popular products in each category and recommend these products to customers. </a:t>
            </a:r>
            <a:endParaRPr lang="en-US" dirty="0"/>
          </a:p>
        </p:txBody>
      </p:sp>
      <p:sp>
        <p:nvSpPr>
          <p:cNvPr id="4" name="Title 1">
            <a:extLst>
              <a:ext uri="{FF2B5EF4-FFF2-40B4-BE49-F238E27FC236}">
                <a16:creationId xmlns:a16="http://schemas.microsoft.com/office/drawing/2014/main" id="{FB7B531C-1724-4C4E-8897-2744F68E792F}"/>
              </a:ext>
            </a:extLst>
          </p:cNvPr>
          <p:cNvSpPr txBox="1">
            <a:spLocks/>
          </p:cNvSpPr>
          <p:nvPr/>
        </p:nvSpPr>
        <p:spPr>
          <a:xfrm>
            <a:off x="1582220" y="1414028"/>
            <a:ext cx="7417941" cy="90070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chemeClr val="tx1"/>
                </a:solidFill>
              </a:rPr>
              <a:t>Simple Recommender</a:t>
            </a:r>
          </a:p>
        </p:txBody>
      </p:sp>
    </p:spTree>
    <p:extLst>
      <p:ext uri="{BB962C8B-B14F-4D97-AF65-F5344CB8AC3E}">
        <p14:creationId xmlns:p14="http://schemas.microsoft.com/office/powerpoint/2010/main" val="212135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C17-D6C9-42BA-A7D5-B14020BFCACD}"/>
              </a:ext>
            </a:extLst>
          </p:cNvPr>
          <p:cNvSpPr>
            <a:spLocks noGrp="1"/>
          </p:cNvSpPr>
          <p:nvPr>
            <p:ph type="title"/>
          </p:nvPr>
        </p:nvSpPr>
        <p:spPr>
          <a:xfrm>
            <a:off x="677333" y="609600"/>
            <a:ext cx="10603691" cy="900701"/>
          </a:xfrm>
        </p:spPr>
        <p:txBody>
          <a:bodyPr>
            <a:normAutofit/>
          </a:bodyPr>
          <a:lstStyle/>
          <a:p>
            <a:r>
              <a:rPr lang="en-US" sz="4800" dirty="0"/>
              <a:t>Simple Recommender for Cleanser </a:t>
            </a:r>
          </a:p>
        </p:txBody>
      </p:sp>
      <p:pic>
        <p:nvPicPr>
          <p:cNvPr id="5" name="Picture 4">
            <a:extLst>
              <a:ext uri="{FF2B5EF4-FFF2-40B4-BE49-F238E27FC236}">
                <a16:creationId xmlns:a16="http://schemas.microsoft.com/office/drawing/2014/main" id="{57D0207B-063D-43D1-8AA7-F3BB63DF82AB}"/>
              </a:ext>
            </a:extLst>
          </p:cNvPr>
          <p:cNvPicPr>
            <a:picLocks noChangeAspect="1"/>
          </p:cNvPicPr>
          <p:nvPr/>
        </p:nvPicPr>
        <p:blipFill>
          <a:blip r:embed="rId2"/>
          <a:stretch>
            <a:fillRect/>
          </a:stretch>
        </p:blipFill>
        <p:spPr>
          <a:xfrm>
            <a:off x="455488" y="1715765"/>
            <a:ext cx="11281024" cy="4800436"/>
          </a:xfrm>
          <a:prstGeom prst="rect">
            <a:avLst/>
          </a:prstGeom>
        </p:spPr>
      </p:pic>
    </p:spTree>
    <p:extLst>
      <p:ext uri="{BB962C8B-B14F-4D97-AF65-F5344CB8AC3E}">
        <p14:creationId xmlns:p14="http://schemas.microsoft.com/office/powerpoint/2010/main" val="35519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534A8-C89A-493F-A1A8-7A971F46A27C}"/>
              </a:ext>
            </a:extLst>
          </p:cNvPr>
          <p:cNvSpPr>
            <a:spLocks noGrp="1"/>
          </p:cNvSpPr>
          <p:nvPr>
            <p:ph type="subTitle" idx="1"/>
          </p:nvPr>
        </p:nvSpPr>
        <p:spPr>
          <a:xfrm>
            <a:off x="1132113" y="1988463"/>
            <a:ext cx="4611141" cy="3356424"/>
          </a:xfrm>
        </p:spPr>
        <p:txBody>
          <a:bodyPr>
            <a:noAutofit/>
          </a:bodyPr>
          <a:lstStyle/>
          <a:p>
            <a:pPr algn="l"/>
            <a:r>
              <a:rPr lang="en-US" sz="2800" dirty="0"/>
              <a:t>An approach that recommends items based on the descriptions of that item. To be more specific, It explores the  product information and try to find another products that have similar features recommend. </a:t>
            </a:r>
            <a:endParaRPr lang="en-US" sz="2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itle 1">
            <a:extLst>
              <a:ext uri="{FF2B5EF4-FFF2-40B4-BE49-F238E27FC236}">
                <a16:creationId xmlns:a16="http://schemas.microsoft.com/office/drawing/2014/main" id="{FB7B531C-1724-4C4E-8897-2744F68E792F}"/>
              </a:ext>
            </a:extLst>
          </p:cNvPr>
          <p:cNvSpPr txBox="1">
            <a:spLocks/>
          </p:cNvSpPr>
          <p:nvPr/>
        </p:nvSpPr>
        <p:spPr>
          <a:xfrm>
            <a:off x="1132112" y="427709"/>
            <a:ext cx="8844093" cy="90070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a:solidFill>
                  <a:schemeClr val="tx1"/>
                </a:solidFill>
              </a:rPr>
              <a:t>Content Based Recommender </a:t>
            </a:r>
          </a:p>
        </p:txBody>
      </p:sp>
      <p:pic>
        <p:nvPicPr>
          <p:cNvPr id="7" name="Picture 6">
            <a:extLst>
              <a:ext uri="{FF2B5EF4-FFF2-40B4-BE49-F238E27FC236}">
                <a16:creationId xmlns:a16="http://schemas.microsoft.com/office/drawing/2014/main" id="{7F8E5064-4337-4F25-AD2E-B8EC76B75922}"/>
              </a:ext>
            </a:extLst>
          </p:cNvPr>
          <p:cNvPicPr>
            <a:picLocks noChangeAspect="1"/>
          </p:cNvPicPr>
          <p:nvPr/>
        </p:nvPicPr>
        <p:blipFill>
          <a:blip r:embed="rId2"/>
          <a:stretch>
            <a:fillRect/>
          </a:stretch>
        </p:blipFill>
        <p:spPr>
          <a:xfrm>
            <a:off x="6448746" y="1988462"/>
            <a:ext cx="5218560" cy="3816435"/>
          </a:xfrm>
          <a:prstGeom prst="rect">
            <a:avLst/>
          </a:prstGeom>
        </p:spPr>
      </p:pic>
    </p:spTree>
    <p:extLst>
      <p:ext uri="{BB962C8B-B14F-4D97-AF65-F5344CB8AC3E}">
        <p14:creationId xmlns:p14="http://schemas.microsoft.com/office/powerpoint/2010/main" val="4562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F6DD-D777-4699-9A2F-2F6754745FBB}"/>
              </a:ext>
            </a:extLst>
          </p:cNvPr>
          <p:cNvSpPr>
            <a:spLocks noGrp="1"/>
          </p:cNvSpPr>
          <p:nvPr>
            <p:ph type="title"/>
          </p:nvPr>
        </p:nvSpPr>
        <p:spPr>
          <a:xfrm>
            <a:off x="677334" y="609600"/>
            <a:ext cx="8596668" cy="736837"/>
          </a:xfrm>
        </p:spPr>
        <p:txBody>
          <a:bodyPr>
            <a:normAutofit fontScale="90000"/>
          </a:bodyPr>
          <a:lstStyle/>
          <a:p>
            <a:r>
              <a:rPr lang="en-US" dirty="0"/>
              <a:t>Product Data</a:t>
            </a:r>
          </a:p>
        </p:txBody>
      </p:sp>
      <p:sp>
        <p:nvSpPr>
          <p:cNvPr id="7" name="Content Placeholder 6">
            <a:extLst>
              <a:ext uri="{FF2B5EF4-FFF2-40B4-BE49-F238E27FC236}">
                <a16:creationId xmlns:a16="http://schemas.microsoft.com/office/drawing/2014/main" id="{786CF6BF-08D3-44F6-A2B6-84BCA69D85D8}"/>
              </a:ext>
            </a:extLst>
          </p:cNvPr>
          <p:cNvSpPr>
            <a:spLocks noGrp="1"/>
          </p:cNvSpPr>
          <p:nvPr>
            <p:ph idx="1"/>
          </p:nvPr>
        </p:nvSpPr>
        <p:spPr>
          <a:xfrm>
            <a:off x="677334" y="1752566"/>
            <a:ext cx="8596668" cy="902377"/>
          </a:xfrm>
        </p:spPr>
        <p:txBody>
          <a:bodyPr/>
          <a:lstStyle/>
          <a:p>
            <a:pPr algn="l"/>
            <a:r>
              <a:rPr lang="en-US" sz="1800" dirty="0">
                <a:latin typeface="Calibri" panose="020F0502020204030204" pitchFamily="34" charset="0"/>
                <a:ea typeface="DengXian" panose="02010600030101010101" pitchFamily="2" charset="-122"/>
                <a:cs typeface="Times New Roman" panose="02020603050405020304" pitchFamily="18" charset="0"/>
              </a:rPr>
              <a:t>B</a:t>
            </a:r>
            <a:r>
              <a:rPr lang="en-US" sz="1800" dirty="0">
                <a:effectLst/>
                <a:latin typeface="Calibri" panose="020F0502020204030204" pitchFamily="34" charset="0"/>
                <a:ea typeface="DengXian" panose="02010600030101010101" pitchFamily="2" charset="-122"/>
                <a:cs typeface="Times New Roman" panose="02020603050405020304" pitchFamily="18" charset="0"/>
              </a:rPr>
              <a:t>uild Content Based Recommender based on</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information: </a:t>
            </a:r>
          </a:p>
          <a:p>
            <a:pPr algn="l"/>
            <a:r>
              <a:rPr lang="en-US" sz="1800" dirty="0">
                <a:effectLst/>
                <a:latin typeface="Calibri" panose="020F0502020204030204" pitchFamily="34" charset="0"/>
                <a:ea typeface="DengXian" panose="02010600030101010101" pitchFamily="2" charset="-122"/>
                <a:cs typeface="Times New Roman" panose="02020603050405020304" pitchFamily="18" charset="0"/>
              </a:rPr>
              <a:t>'Product', 'Ingredients',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Product_id</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Ing_Tfidf</a:t>
            </a:r>
            <a:r>
              <a:rPr lang="en-US" sz="1800" dirty="0">
                <a:effectLst/>
                <a:latin typeface="Calibri" panose="020F0502020204030204" pitchFamily="34" charset="0"/>
                <a:ea typeface="DengXian" panose="02010600030101010101" pitchFamily="2" charset="-122"/>
                <a:cs typeface="Times New Roman" panose="02020603050405020304" pitchFamily="18" charset="0"/>
              </a:rPr>
              <a:t>', 'Rating'</a:t>
            </a:r>
            <a:endParaRPr lang="en-US" sz="1800" dirty="0"/>
          </a:p>
        </p:txBody>
      </p:sp>
      <p:pic>
        <p:nvPicPr>
          <p:cNvPr id="11" name="Picture 10">
            <a:extLst>
              <a:ext uri="{FF2B5EF4-FFF2-40B4-BE49-F238E27FC236}">
                <a16:creationId xmlns:a16="http://schemas.microsoft.com/office/drawing/2014/main" id="{AEEE6434-CE7A-474C-825C-71971A891CC9}"/>
              </a:ext>
            </a:extLst>
          </p:cNvPr>
          <p:cNvPicPr>
            <a:picLocks noChangeAspect="1"/>
          </p:cNvPicPr>
          <p:nvPr/>
        </p:nvPicPr>
        <p:blipFill>
          <a:blip r:embed="rId2"/>
          <a:stretch>
            <a:fillRect/>
          </a:stretch>
        </p:blipFill>
        <p:spPr>
          <a:xfrm>
            <a:off x="677334" y="3061073"/>
            <a:ext cx="10582382" cy="2621163"/>
          </a:xfrm>
          <a:prstGeom prst="rect">
            <a:avLst/>
          </a:prstGeom>
        </p:spPr>
      </p:pic>
    </p:spTree>
    <p:extLst>
      <p:ext uri="{BB962C8B-B14F-4D97-AF65-F5344CB8AC3E}">
        <p14:creationId xmlns:p14="http://schemas.microsoft.com/office/powerpoint/2010/main" val="192202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FF8E-2FB1-46BF-AB65-F734AC336CE7}"/>
              </a:ext>
            </a:extLst>
          </p:cNvPr>
          <p:cNvSpPr>
            <a:spLocks noGrp="1"/>
          </p:cNvSpPr>
          <p:nvPr>
            <p:ph type="title"/>
          </p:nvPr>
        </p:nvSpPr>
        <p:spPr>
          <a:xfrm>
            <a:off x="677333" y="609600"/>
            <a:ext cx="10110531" cy="1301393"/>
          </a:xfrm>
        </p:spPr>
        <p:txBody>
          <a:bodyPr>
            <a:normAutofit fontScale="90000"/>
          </a:bodyPr>
          <a:lstStyle/>
          <a:p>
            <a:r>
              <a:rPr lang="en-US" dirty="0"/>
              <a:t>TF-IDF </a:t>
            </a:r>
            <a:br>
              <a:rPr lang="en-US" dirty="0"/>
            </a:br>
            <a:r>
              <a:rPr lang="en-US" sz="2400" dirty="0"/>
              <a:t>- Term Frequency-Inverse Document Frequency to deal with the text data to extract the ingredients from each products</a:t>
            </a:r>
          </a:p>
        </p:txBody>
      </p:sp>
      <p:pic>
        <p:nvPicPr>
          <p:cNvPr id="7" name="Picture 6">
            <a:extLst>
              <a:ext uri="{FF2B5EF4-FFF2-40B4-BE49-F238E27FC236}">
                <a16:creationId xmlns:a16="http://schemas.microsoft.com/office/drawing/2014/main" id="{CD38B2FB-213E-4DFD-9285-26DE3DF7FB23}"/>
              </a:ext>
            </a:extLst>
          </p:cNvPr>
          <p:cNvPicPr>
            <a:picLocks noChangeAspect="1"/>
          </p:cNvPicPr>
          <p:nvPr/>
        </p:nvPicPr>
        <p:blipFill>
          <a:blip r:embed="rId2"/>
          <a:stretch>
            <a:fillRect/>
          </a:stretch>
        </p:blipFill>
        <p:spPr>
          <a:xfrm>
            <a:off x="1590402" y="1993187"/>
            <a:ext cx="9011196" cy="4676775"/>
          </a:xfrm>
          <a:prstGeom prst="rect">
            <a:avLst/>
          </a:prstGeom>
        </p:spPr>
      </p:pic>
    </p:spTree>
    <p:extLst>
      <p:ext uri="{BB962C8B-B14F-4D97-AF65-F5344CB8AC3E}">
        <p14:creationId xmlns:p14="http://schemas.microsoft.com/office/powerpoint/2010/main" val="333334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70E3-9C5E-4A1E-BFA0-C6CFBBA32667}"/>
              </a:ext>
            </a:extLst>
          </p:cNvPr>
          <p:cNvSpPr>
            <a:spLocks noGrp="1"/>
          </p:cNvSpPr>
          <p:nvPr>
            <p:ph type="title"/>
          </p:nvPr>
        </p:nvSpPr>
        <p:spPr>
          <a:xfrm>
            <a:off x="1079500" y="365125"/>
            <a:ext cx="10274300" cy="1325563"/>
          </a:xfrm>
        </p:spPr>
        <p:txBody>
          <a:bodyPr/>
          <a:lstStyle/>
          <a:p>
            <a:r>
              <a:rPr lang="en-US" dirty="0"/>
              <a:t>C</a:t>
            </a:r>
            <a:r>
              <a:rPr lang="en-US" altLang="zh-CN" dirty="0"/>
              <a:t>ontent</a:t>
            </a:r>
            <a:r>
              <a:rPr lang="en-US" dirty="0"/>
              <a:t> recommender</a:t>
            </a:r>
          </a:p>
        </p:txBody>
      </p:sp>
      <p:pic>
        <p:nvPicPr>
          <p:cNvPr id="5" name="Content Placeholder 4">
            <a:extLst>
              <a:ext uri="{FF2B5EF4-FFF2-40B4-BE49-F238E27FC236}">
                <a16:creationId xmlns:a16="http://schemas.microsoft.com/office/drawing/2014/main" id="{6A7C1D9E-B8EE-4EDB-90AF-37C8CA84CC19}"/>
              </a:ext>
            </a:extLst>
          </p:cNvPr>
          <p:cNvPicPr>
            <a:picLocks noGrp="1" noChangeAspect="1"/>
          </p:cNvPicPr>
          <p:nvPr>
            <p:ph idx="1"/>
          </p:nvPr>
        </p:nvPicPr>
        <p:blipFill>
          <a:blip r:embed="rId2"/>
          <a:stretch>
            <a:fillRect/>
          </a:stretch>
        </p:blipFill>
        <p:spPr>
          <a:xfrm>
            <a:off x="1265937" y="1644463"/>
            <a:ext cx="8177304" cy="4848412"/>
          </a:xfrm>
        </p:spPr>
      </p:pic>
    </p:spTree>
    <p:extLst>
      <p:ext uri="{BB962C8B-B14F-4D97-AF65-F5344CB8AC3E}">
        <p14:creationId xmlns:p14="http://schemas.microsoft.com/office/powerpoint/2010/main" val="139818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3213-975F-495E-AA2B-17E2B9E03601}"/>
              </a:ext>
            </a:extLst>
          </p:cNvPr>
          <p:cNvSpPr>
            <a:spLocks noGrp="1"/>
          </p:cNvSpPr>
          <p:nvPr>
            <p:ph type="title"/>
          </p:nvPr>
        </p:nvSpPr>
        <p:spPr>
          <a:xfrm>
            <a:off x="677334" y="630150"/>
            <a:ext cx="8596668" cy="736314"/>
          </a:xfrm>
        </p:spPr>
        <p:txBody>
          <a:bodyPr>
            <a:normAutofit/>
          </a:bodyPr>
          <a:lstStyle/>
          <a:p>
            <a:r>
              <a:rPr lang="en-US" sz="3600" dirty="0"/>
              <a:t>Collaborating Filtering</a:t>
            </a:r>
            <a:endParaRPr lang="en-US" sz="2700" dirty="0"/>
          </a:p>
        </p:txBody>
      </p:sp>
      <p:sp>
        <p:nvSpPr>
          <p:cNvPr id="3" name="Content Placeholder 2">
            <a:extLst>
              <a:ext uri="{FF2B5EF4-FFF2-40B4-BE49-F238E27FC236}">
                <a16:creationId xmlns:a16="http://schemas.microsoft.com/office/drawing/2014/main" id="{5AECF6F8-3E53-440F-B252-283050E1E134}"/>
              </a:ext>
            </a:extLst>
          </p:cNvPr>
          <p:cNvSpPr>
            <a:spLocks noGrp="1"/>
          </p:cNvSpPr>
          <p:nvPr>
            <p:ph idx="1"/>
          </p:nvPr>
        </p:nvSpPr>
        <p:spPr>
          <a:xfrm>
            <a:off x="1581458" y="2146300"/>
            <a:ext cx="4387541" cy="4232004"/>
          </a:xfrm>
        </p:spPr>
        <p:txBody>
          <a:bodyPr>
            <a:noAutofit/>
          </a:bodyPr>
          <a:lstStyle/>
          <a:p>
            <a:r>
              <a:rPr lang="en-US" dirty="0">
                <a:solidFill>
                  <a:schemeClr val="tx1">
                    <a:lumMod val="50000"/>
                    <a:lumOff val="50000"/>
                  </a:schemeClr>
                </a:solidFill>
              </a:rPr>
              <a:t>User Based Collaborative Filtering uses similar interests between users to provide recommendations. For instance, if user A and user B both buy a product. We can recommend an item user A bought to user B</a:t>
            </a:r>
          </a:p>
        </p:txBody>
      </p:sp>
      <p:sp>
        <p:nvSpPr>
          <p:cNvPr id="5" name="Title 1">
            <a:extLst>
              <a:ext uri="{FF2B5EF4-FFF2-40B4-BE49-F238E27FC236}">
                <a16:creationId xmlns:a16="http://schemas.microsoft.com/office/drawing/2014/main" id="{4E85393C-8669-4471-B770-985B41DF0FE9}"/>
              </a:ext>
            </a:extLst>
          </p:cNvPr>
          <p:cNvSpPr txBox="1">
            <a:spLocks/>
          </p:cNvSpPr>
          <p:nvPr/>
        </p:nvSpPr>
        <p:spPr>
          <a:xfrm>
            <a:off x="1026655" y="1243173"/>
            <a:ext cx="8596668" cy="73631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v"/>
            </a:pPr>
            <a:r>
              <a:rPr lang="en-US" sz="2800" dirty="0"/>
              <a:t>User based – Customer Features</a:t>
            </a:r>
          </a:p>
        </p:txBody>
      </p:sp>
      <p:pic>
        <p:nvPicPr>
          <p:cNvPr id="6" name="Picture 5">
            <a:extLst>
              <a:ext uri="{FF2B5EF4-FFF2-40B4-BE49-F238E27FC236}">
                <a16:creationId xmlns:a16="http://schemas.microsoft.com/office/drawing/2014/main" id="{B0FFE5CA-3D5D-4EA1-AA5B-6131E5167813}"/>
              </a:ext>
            </a:extLst>
          </p:cNvPr>
          <p:cNvPicPr>
            <a:picLocks noChangeAspect="1"/>
          </p:cNvPicPr>
          <p:nvPr/>
        </p:nvPicPr>
        <p:blipFill>
          <a:blip r:embed="rId2"/>
          <a:stretch>
            <a:fillRect/>
          </a:stretch>
        </p:blipFill>
        <p:spPr>
          <a:xfrm>
            <a:off x="7089524" y="763714"/>
            <a:ext cx="4082533" cy="5614590"/>
          </a:xfrm>
          <a:prstGeom prst="rect">
            <a:avLst/>
          </a:prstGeom>
        </p:spPr>
      </p:pic>
    </p:spTree>
    <p:extLst>
      <p:ext uri="{BB962C8B-B14F-4D97-AF65-F5344CB8AC3E}">
        <p14:creationId xmlns:p14="http://schemas.microsoft.com/office/powerpoint/2010/main" val="178396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70E3-9C5E-4A1E-BFA0-C6CFBBA32667}"/>
              </a:ext>
            </a:extLst>
          </p:cNvPr>
          <p:cNvSpPr>
            <a:spLocks noGrp="1"/>
          </p:cNvSpPr>
          <p:nvPr>
            <p:ph type="title"/>
          </p:nvPr>
        </p:nvSpPr>
        <p:spPr>
          <a:xfrm>
            <a:off x="71919" y="365124"/>
            <a:ext cx="4546186" cy="2090399"/>
          </a:xfrm>
        </p:spPr>
        <p:txBody>
          <a:bodyPr>
            <a:normAutofit/>
          </a:bodyPr>
          <a:lstStyle/>
          <a:p>
            <a:r>
              <a:rPr lang="en-US" sz="3600" dirty="0">
                <a:gradFill flip="none" rotWithShape="1">
                  <a:gsLst>
                    <a:gs pos="28000">
                      <a:srgbClr val="EDEDED"/>
                    </a:gs>
                    <a:gs pos="0">
                      <a:srgbClr val="BFBFBF"/>
                    </a:gs>
                    <a:gs pos="100000">
                      <a:srgbClr val="FFFFFF"/>
                    </a:gs>
                  </a:gsLst>
                  <a:lin ang="4800000" scaled="0"/>
                  <a:tileRect/>
                </a:gradFill>
              </a:rPr>
              <a:t>Similar Feature Recommender System</a:t>
            </a:r>
          </a:p>
        </p:txBody>
      </p:sp>
      <p:sp>
        <p:nvSpPr>
          <p:cNvPr id="4" name="Content Placeholder 3">
            <a:extLst>
              <a:ext uri="{FF2B5EF4-FFF2-40B4-BE49-F238E27FC236}">
                <a16:creationId xmlns:a16="http://schemas.microsoft.com/office/drawing/2014/main" id="{F959C1E5-BB25-4EA5-BDFA-E7A39C23F1E9}"/>
              </a:ext>
            </a:extLst>
          </p:cNvPr>
          <p:cNvSpPr>
            <a:spLocks noGrp="1"/>
          </p:cNvSpPr>
          <p:nvPr>
            <p:ph idx="1"/>
          </p:nvPr>
        </p:nvSpPr>
        <p:spPr>
          <a:xfrm>
            <a:off x="190110" y="2609636"/>
            <a:ext cx="4083717" cy="2090400"/>
          </a:xfrm>
        </p:spPr>
        <p:txBody>
          <a:bodyPr>
            <a:normAutofit/>
          </a:bodyPr>
          <a:lstStyle/>
          <a:p>
            <a:pPr marL="0" indent="0">
              <a:buNone/>
            </a:pPr>
            <a:r>
              <a:rPr lang="en-US" dirty="0">
                <a:gradFill>
                  <a:gsLst>
                    <a:gs pos="34000">
                      <a:srgbClr val="EDEDED"/>
                    </a:gs>
                    <a:gs pos="0">
                      <a:srgbClr val="BFBFBF"/>
                    </a:gs>
                    <a:gs pos="100000">
                      <a:srgbClr val="FFFFFF"/>
                    </a:gs>
                  </a:gsLst>
                  <a:lin ang="4800000" scaled="0"/>
                </a:gradFill>
              </a:rPr>
              <a:t>Use the similarity of the customers’ features to recommend products.</a:t>
            </a:r>
          </a:p>
        </p:txBody>
      </p:sp>
      <p:pic>
        <p:nvPicPr>
          <p:cNvPr id="7" name="Picture 6">
            <a:extLst>
              <a:ext uri="{FF2B5EF4-FFF2-40B4-BE49-F238E27FC236}">
                <a16:creationId xmlns:a16="http://schemas.microsoft.com/office/drawing/2014/main" id="{8BCBFA0B-E74B-4EB8-B926-098A5D983133}"/>
              </a:ext>
            </a:extLst>
          </p:cNvPr>
          <p:cNvPicPr>
            <a:picLocks noChangeAspect="1"/>
          </p:cNvPicPr>
          <p:nvPr/>
        </p:nvPicPr>
        <p:blipFill>
          <a:blip r:embed="rId3"/>
          <a:stretch>
            <a:fillRect/>
          </a:stretch>
        </p:blipFill>
        <p:spPr>
          <a:xfrm>
            <a:off x="5100759" y="780836"/>
            <a:ext cx="6901131" cy="5486399"/>
          </a:xfrm>
          <a:prstGeom prst="rect">
            <a:avLst/>
          </a:prstGeom>
        </p:spPr>
      </p:pic>
    </p:spTree>
    <p:extLst>
      <p:ext uri="{BB962C8B-B14F-4D97-AF65-F5344CB8AC3E}">
        <p14:creationId xmlns:p14="http://schemas.microsoft.com/office/powerpoint/2010/main" val="92007770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3213-975F-495E-AA2B-17E2B9E03601}"/>
              </a:ext>
            </a:extLst>
          </p:cNvPr>
          <p:cNvSpPr>
            <a:spLocks noGrp="1"/>
          </p:cNvSpPr>
          <p:nvPr>
            <p:ph type="title"/>
          </p:nvPr>
        </p:nvSpPr>
        <p:spPr>
          <a:xfrm>
            <a:off x="677334" y="630150"/>
            <a:ext cx="8596668" cy="736314"/>
          </a:xfrm>
        </p:spPr>
        <p:txBody>
          <a:bodyPr>
            <a:normAutofit/>
          </a:bodyPr>
          <a:lstStyle/>
          <a:p>
            <a:r>
              <a:rPr lang="en-US" sz="3600" dirty="0"/>
              <a:t>Collaborating Filtering</a:t>
            </a:r>
            <a:endParaRPr lang="en-US" sz="2700" dirty="0"/>
          </a:p>
        </p:txBody>
      </p:sp>
      <p:sp>
        <p:nvSpPr>
          <p:cNvPr id="3" name="Content Placeholder 2">
            <a:extLst>
              <a:ext uri="{FF2B5EF4-FFF2-40B4-BE49-F238E27FC236}">
                <a16:creationId xmlns:a16="http://schemas.microsoft.com/office/drawing/2014/main" id="{5AECF6F8-3E53-440F-B252-283050E1E134}"/>
              </a:ext>
            </a:extLst>
          </p:cNvPr>
          <p:cNvSpPr>
            <a:spLocks noGrp="1"/>
          </p:cNvSpPr>
          <p:nvPr>
            <p:ph idx="1"/>
          </p:nvPr>
        </p:nvSpPr>
        <p:spPr>
          <a:xfrm>
            <a:off x="1253446" y="1979487"/>
            <a:ext cx="4099390" cy="4061876"/>
          </a:xfrm>
        </p:spPr>
        <p:txBody>
          <a:bodyPr>
            <a:noAutofit/>
          </a:bodyPr>
          <a:lstStyle/>
          <a:p>
            <a:r>
              <a:rPr lang="en-US" dirty="0">
                <a:solidFill>
                  <a:schemeClr val="tx1">
                    <a:lumMod val="50000"/>
                    <a:lumOff val="50000"/>
                  </a:schemeClr>
                </a:solidFill>
              </a:rPr>
              <a:t>Item Based Filtering uses the similarity of the items to find out the similar items to recommend. for example, if user A read an article A, we can assume that she may also like the article B that have the similar content to A. </a:t>
            </a:r>
          </a:p>
        </p:txBody>
      </p:sp>
      <p:sp>
        <p:nvSpPr>
          <p:cNvPr id="5" name="Title 1">
            <a:extLst>
              <a:ext uri="{FF2B5EF4-FFF2-40B4-BE49-F238E27FC236}">
                <a16:creationId xmlns:a16="http://schemas.microsoft.com/office/drawing/2014/main" id="{4E85393C-8669-4471-B770-985B41DF0FE9}"/>
              </a:ext>
            </a:extLst>
          </p:cNvPr>
          <p:cNvSpPr txBox="1">
            <a:spLocks/>
          </p:cNvSpPr>
          <p:nvPr/>
        </p:nvSpPr>
        <p:spPr>
          <a:xfrm>
            <a:off x="1026655" y="1243173"/>
            <a:ext cx="8596668" cy="73631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v"/>
            </a:pPr>
            <a:r>
              <a:rPr lang="en-US" sz="2800" dirty="0"/>
              <a:t>Item Based – KNN Model</a:t>
            </a:r>
          </a:p>
        </p:txBody>
      </p:sp>
      <p:pic>
        <p:nvPicPr>
          <p:cNvPr id="6" name="Picture 5">
            <a:extLst>
              <a:ext uri="{FF2B5EF4-FFF2-40B4-BE49-F238E27FC236}">
                <a16:creationId xmlns:a16="http://schemas.microsoft.com/office/drawing/2014/main" id="{F93FDDFE-6D4E-45DA-A867-14B7623BBA18}"/>
              </a:ext>
            </a:extLst>
          </p:cNvPr>
          <p:cNvPicPr>
            <a:picLocks noChangeAspect="1"/>
          </p:cNvPicPr>
          <p:nvPr/>
        </p:nvPicPr>
        <p:blipFill>
          <a:blip r:embed="rId2"/>
          <a:stretch>
            <a:fillRect/>
          </a:stretch>
        </p:blipFill>
        <p:spPr>
          <a:xfrm>
            <a:off x="7100274" y="1243173"/>
            <a:ext cx="4347455" cy="5034337"/>
          </a:xfrm>
          <a:prstGeom prst="rect">
            <a:avLst/>
          </a:prstGeom>
        </p:spPr>
      </p:pic>
    </p:spTree>
    <p:extLst>
      <p:ext uri="{BB962C8B-B14F-4D97-AF65-F5344CB8AC3E}">
        <p14:creationId xmlns:p14="http://schemas.microsoft.com/office/powerpoint/2010/main" val="240867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69A642-19A8-48C4-9DAB-C39E02E81E35}"/>
              </a:ext>
            </a:extLst>
          </p:cNvPr>
          <p:cNvPicPr>
            <a:picLocks noGrp="1" noChangeAspect="1"/>
          </p:cNvPicPr>
          <p:nvPr>
            <p:ph type="pic" idx="1"/>
          </p:nvPr>
        </p:nvPicPr>
        <p:blipFill rotWithShape="1">
          <a:blip r:embed="rId3"/>
          <a:srcRect l="17461" r="17461"/>
          <a:stretch/>
        </p:blipFill>
        <p:spPr>
          <a:xfrm>
            <a:off x="0" y="10"/>
            <a:ext cx="8178229"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 name="TextBox 1">
            <a:extLst>
              <a:ext uri="{FF2B5EF4-FFF2-40B4-BE49-F238E27FC236}">
                <a16:creationId xmlns:a16="http://schemas.microsoft.com/office/drawing/2014/main" id="{40C8C1F0-65F2-4E8A-A4FF-7871E015F6E8}"/>
              </a:ext>
            </a:extLst>
          </p:cNvPr>
          <p:cNvSpPr txBox="1"/>
          <p:nvPr/>
        </p:nvSpPr>
        <p:spPr>
          <a:xfrm>
            <a:off x="8517276" y="1324679"/>
            <a:ext cx="3287730" cy="4524315"/>
          </a:xfrm>
          <a:prstGeom prst="rect">
            <a:avLst/>
          </a:prstGeom>
          <a:noFill/>
        </p:spPr>
        <p:txBody>
          <a:bodyPr wrap="square" rtlCol="0">
            <a:spAutoFit/>
          </a:bodyPr>
          <a:lstStyle/>
          <a:p>
            <a:r>
              <a:rPr lang="en-US" sz="2400" dirty="0"/>
              <a:t>Sephora is a French multinational retailer of personal care and beauty products. It offers a variety of beauty products including cosmetics, skincare, body, fragrance, nail color, beauty tools, body lotions and haircare, and has </a:t>
            </a:r>
            <a:r>
              <a:rPr lang="en-US" sz="2400" dirty="0" err="1"/>
              <a:t>miliion</a:t>
            </a:r>
            <a:r>
              <a:rPr lang="en-US" sz="2400" dirty="0"/>
              <a:t> customers.  </a:t>
            </a:r>
          </a:p>
        </p:txBody>
      </p:sp>
    </p:spTree>
    <p:extLst>
      <p:ext uri="{BB962C8B-B14F-4D97-AF65-F5344CB8AC3E}">
        <p14:creationId xmlns:p14="http://schemas.microsoft.com/office/powerpoint/2010/main" val="37662047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63213-975F-495E-AA2B-17E2B9E03601}"/>
              </a:ext>
            </a:extLst>
          </p:cNvPr>
          <p:cNvSpPr>
            <a:spLocks noGrp="1"/>
          </p:cNvSpPr>
          <p:nvPr>
            <p:ph type="title"/>
          </p:nvPr>
        </p:nvSpPr>
        <p:spPr>
          <a:xfrm>
            <a:off x="915256" y="-3"/>
            <a:ext cx="5180744" cy="1066387"/>
          </a:xfrm>
        </p:spPr>
        <p:txBody>
          <a:bodyPr anchor="b">
            <a:normAutofit/>
          </a:bodyPr>
          <a:lstStyle/>
          <a:p>
            <a:r>
              <a:rPr lang="en-US" sz="3600" dirty="0">
                <a:solidFill>
                  <a:schemeClr val="tx1"/>
                </a:solidFill>
              </a:rPr>
              <a:t>Collaborating Filtering</a:t>
            </a:r>
          </a:p>
        </p:txBody>
      </p:sp>
      <p:sp>
        <p:nvSpPr>
          <p:cNvPr id="3" name="Content Placeholder 2">
            <a:extLst>
              <a:ext uri="{FF2B5EF4-FFF2-40B4-BE49-F238E27FC236}">
                <a16:creationId xmlns:a16="http://schemas.microsoft.com/office/drawing/2014/main" id="{5AECF6F8-3E53-440F-B252-283050E1E134}"/>
              </a:ext>
            </a:extLst>
          </p:cNvPr>
          <p:cNvSpPr>
            <a:spLocks noGrp="1"/>
          </p:cNvSpPr>
          <p:nvPr>
            <p:ph idx="1"/>
          </p:nvPr>
        </p:nvSpPr>
        <p:spPr>
          <a:xfrm>
            <a:off x="8129873" y="1473200"/>
            <a:ext cx="4062128" cy="5257800"/>
          </a:xfrm>
        </p:spPr>
        <p:txBody>
          <a:bodyPr>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Using k-Nearest Neighbors (Unsupervised algorithms ) to calculate the “distance” between the target product and every other products, then ranks its distances and returns the top K nearest neighbor products as the most similar product recommendations.</a:t>
            </a:r>
          </a:p>
          <a:p>
            <a:endParaRPr lang="en-US" sz="1600" dirty="0">
              <a:gradFill>
                <a:gsLst>
                  <a:gs pos="34000">
                    <a:schemeClr val="tx1">
                      <a:lumMod val="93000"/>
                    </a:schemeClr>
                  </a:gs>
                  <a:gs pos="0">
                    <a:schemeClr val="bg1">
                      <a:lumMod val="25000"/>
                      <a:lumOff val="75000"/>
                    </a:schemeClr>
                  </a:gs>
                  <a:gs pos="100000">
                    <a:schemeClr val="tx1"/>
                  </a:gs>
                </a:gsLst>
                <a:lin ang="4800000" scaled="0"/>
              </a:gradFill>
            </a:endParaRPr>
          </a:p>
        </p:txBody>
      </p:sp>
      <p:sp>
        <p:nvSpPr>
          <p:cNvPr id="5" name="Title 1">
            <a:extLst>
              <a:ext uri="{FF2B5EF4-FFF2-40B4-BE49-F238E27FC236}">
                <a16:creationId xmlns:a16="http://schemas.microsoft.com/office/drawing/2014/main" id="{4E85393C-8669-4471-B770-985B41DF0FE9}"/>
              </a:ext>
            </a:extLst>
          </p:cNvPr>
          <p:cNvSpPr txBox="1">
            <a:spLocks/>
          </p:cNvSpPr>
          <p:nvPr/>
        </p:nvSpPr>
        <p:spPr>
          <a:xfrm>
            <a:off x="1026655" y="1243173"/>
            <a:ext cx="8596668" cy="73631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spcAft>
                <a:spcPts val="600"/>
              </a:spcAft>
              <a:buFont typeface="Wingdings" panose="05000000000000000000" pitchFamily="2" charset="2"/>
              <a:buChar char="v"/>
            </a:pPr>
            <a:r>
              <a:rPr lang="en-US" sz="2700" dirty="0"/>
              <a:t>Item Based – KNN Model</a:t>
            </a:r>
          </a:p>
        </p:txBody>
      </p:sp>
      <p:pic>
        <p:nvPicPr>
          <p:cNvPr id="9" name="Picture 8">
            <a:extLst>
              <a:ext uri="{FF2B5EF4-FFF2-40B4-BE49-F238E27FC236}">
                <a16:creationId xmlns:a16="http://schemas.microsoft.com/office/drawing/2014/main" id="{21812156-F5E6-4E39-A475-B701A00DF625}"/>
              </a:ext>
            </a:extLst>
          </p:cNvPr>
          <p:cNvPicPr>
            <a:picLocks noChangeAspect="1"/>
          </p:cNvPicPr>
          <p:nvPr/>
        </p:nvPicPr>
        <p:blipFill>
          <a:blip r:embed="rId3"/>
          <a:stretch>
            <a:fillRect/>
          </a:stretch>
        </p:blipFill>
        <p:spPr>
          <a:xfrm>
            <a:off x="312595" y="2275036"/>
            <a:ext cx="7518066" cy="3055310"/>
          </a:xfrm>
          <a:prstGeom prst="rect">
            <a:avLst/>
          </a:prstGeom>
        </p:spPr>
      </p:pic>
    </p:spTree>
    <p:extLst>
      <p:ext uri="{BB962C8B-B14F-4D97-AF65-F5344CB8AC3E}">
        <p14:creationId xmlns:p14="http://schemas.microsoft.com/office/powerpoint/2010/main" val="334581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70E3-9C5E-4A1E-BFA0-C6CFBBA32667}"/>
              </a:ext>
            </a:extLst>
          </p:cNvPr>
          <p:cNvSpPr>
            <a:spLocks noGrp="1"/>
          </p:cNvSpPr>
          <p:nvPr>
            <p:ph type="title"/>
          </p:nvPr>
        </p:nvSpPr>
        <p:spPr>
          <a:xfrm>
            <a:off x="8240233" y="643468"/>
            <a:ext cx="3938383" cy="1865816"/>
          </a:xfrm>
        </p:spPr>
        <p:txBody>
          <a:bodyPr anchor="b">
            <a:normAutofit/>
          </a:bodyPr>
          <a:lstStyle/>
          <a:p>
            <a:r>
              <a:rPr lang="en-US" sz="3300" dirty="0">
                <a:solidFill>
                  <a:schemeClr val="tx1"/>
                </a:solidFill>
              </a:rPr>
              <a:t>K </a:t>
            </a:r>
            <a:r>
              <a:rPr lang="en-US" sz="3300" dirty="0" err="1">
                <a:solidFill>
                  <a:schemeClr val="tx1"/>
                </a:solidFill>
              </a:rPr>
              <a:t>Nearst</a:t>
            </a:r>
            <a:r>
              <a:rPr lang="en-US" sz="3300" dirty="0">
                <a:solidFill>
                  <a:schemeClr val="tx1"/>
                </a:solidFill>
              </a:rPr>
              <a:t> distance Recommender</a:t>
            </a:r>
          </a:p>
        </p:txBody>
      </p:sp>
      <p:pic>
        <p:nvPicPr>
          <p:cNvPr id="5" name="Picture 4">
            <a:extLst>
              <a:ext uri="{FF2B5EF4-FFF2-40B4-BE49-F238E27FC236}">
                <a16:creationId xmlns:a16="http://schemas.microsoft.com/office/drawing/2014/main" id="{B101C565-32FF-417F-A604-5A095D38FA50}"/>
              </a:ext>
            </a:extLst>
          </p:cNvPr>
          <p:cNvPicPr>
            <a:picLocks noChangeAspect="1"/>
          </p:cNvPicPr>
          <p:nvPr/>
        </p:nvPicPr>
        <p:blipFill>
          <a:blip r:embed="rId3"/>
          <a:stretch>
            <a:fillRect/>
          </a:stretch>
        </p:blipFill>
        <p:spPr>
          <a:xfrm>
            <a:off x="171081" y="2223709"/>
            <a:ext cx="7633444" cy="2919791"/>
          </a:xfrm>
          <a:prstGeom prst="rect">
            <a:avLst/>
          </a:prstGeom>
        </p:spPr>
      </p:pic>
      <p:sp>
        <p:nvSpPr>
          <p:cNvPr id="4" name="Content Placeholder 3">
            <a:extLst>
              <a:ext uri="{FF2B5EF4-FFF2-40B4-BE49-F238E27FC236}">
                <a16:creationId xmlns:a16="http://schemas.microsoft.com/office/drawing/2014/main" id="{F959C1E5-BB25-4EA5-BDFA-E7A39C23F1E9}"/>
              </a:ext>
            </a:extLst>
          </p:cNvPr>
          <p:cNvSpPr>
            <a:spLocks noGrp="1"/>
          </p:cNvSpPr>
          <p:nvPr>
            <p:ph idx="1"/>
          </p:nvPr>
        </p:nvSpPr>
        <p:spPr>
          <a:xfrm>
            <a:off x="8240233" y="2860157"/>
            <a:ext cx="3626419" cy="3316805"/>
          </a:xfrm>
        </p:spPr>
        <p:txBody>
          <a:bodyPr>
            <a:normAutofit/>
          </a:bodyPr>
          <a:lstStyle/>
          <a:p>
            <a:r>
              <a:rPr lang="en-US" dirty="0">
                <a:solidFill>
                  <a:schemeClr val="tx1"/>
                </a:solidFill>
                <a:latin typeface="+mj-lt"/>
                <a:ea typeface="+mj-ea"/>
                <a:cs typeface="+mj-cs"/>
              </a:rPr>
              <a:t>use cosine similarity for nearest neighbor </a:t>
            </a:r>
            <a:r>
              <a:rPr lang="en-US" dirty="0" err="1">
                <a:solidFill>
                  <a:schemeClr val="tx1"/>
                </a:solidFill>
                <a:latin typeface="+mj-lt"/>
                <a:ea typeface="+mj-ea"/>
                <a:cs typeface="+mj-cs"/>
              </a:rPr>
              <a:t>search.Randomly</a:t>
            </a:r>
            <a:r>
              <a:rPr lang="en-US" dirty="0">
                <a:solidFill>
                  <a:schemeClr val="tx1"/>
                </a:solidFill>
                <a:latin typeface="+mj-lt"/>
                <a:ea typeface="+mj-ea"/>
                <a:cs typeface="+mj-cs"/>
              </a:rPr>
              <a:t> choice the target  product and recommend the </a:t>
            </a:r>
            <a:r>
              <a:rPr lang="en-US" dirty="0" err="1">
                <a:solidFill>
                  <a:schemeClr val="tx1"/>
                </a:solidFill>
                <a:latin typeface="+mj-lt"/>
                <a:ea typeface="+mj-ea"/>
                <a:cs typeface="+mj-cs"/>
              </a:rPr>
              <a:t>nearst</a:t>
            </a:r>
            <a:r>
              <a:rPr lang="en-US" dirty="0">
                <a:solidFill>
                  <a:schemeClr val="tx1"/>
                </a:solidFill>
                <a:latin typeface="+mj-lt"/>
                <a:ea typeface="+mj-ea"/>
                <a:cs typeface="+mj-cs"/>
              </a:rPr>
              <a:t> 9 products</a:t>
            </a:r>
          </a:p>
        </p:txBody>
      </p:sp>
    </p:spTree>
    <p:extLst>
      <p:ext uri="{BB962C8B-B14F-4D97-AF65-F5344CB8AC3E}">
        <p14:creationId xmlns:p14="http://schemas.microsoft.com/office/powerpoint/2010/main" val="2153407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534A8-C89A-493F-A1A8-7A971F46A27C}"/>
              </a:ext>
            </a:extLst>
          </p:cNvPr>
          <p:cNvSpPr>
            <a:spLocks noGrp="1"/>
          </p:cNvSpPr>
          <p:nvPr>
            <p:ph type="subTitle" idx="1"/>
          </p:nvPr>
        </p:nvSpPr>
        <p:spPr>
          <a:xfrm>
            <a:off x="791111" y="2260600"/>
            <a:ext cx="4736388" cy="2806700"/>
          </a:xfrm>
        </p:spPr>
        <p:txBody>
          <a:bodyPr>
            <a:normAutofit/>
          </a:bodyPr>
          <a:lstStyle/>
          <a:p>
            <a:pPr algn="l"/>
            <a:r>
              <a:rPr lang="en-US" sz="2800" dirty="0">
                <a:solidFill>
                  <a:schemeClr val="tx1"/>
                </a:solidFill>
                <a:ea typeface="+mj-ea"/>
                <a:cs typeface="+mj-cs"/>
              </a:rPr>
              <a:t>Combine the previous content  and collaborative filtering methods together. it can be used to overcome  the problems for the new product.</a:t>
            </a:r>
          </a:p>
          <a:p>
            <a:pPr algn="l"/>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Title 1">
            <a:extLst>
              <a:ext uri="{FF2B5EF4-FFF2-40B4-BE49-F238E27FC236}">
                <a16:creationId xmlns:a16="http://schemas.microsoft.com/office/drawing/2014/main" id="{FB7B531C-1724-4C4E-8897-2744F68E792F}"/>
              </a:ext>
            </a:extLst>
          </p:cNvPr>
          <p:cNvSpPr txBox="1">
            <a:spLocks/>
          </p:cNvSpPr>
          <p:nvPr/>
        </p:nvSpPr>
        <p:spPr>
          <a:xfrm>
            <a:off x="914400" y="427709"/>
            <a:ext cx="9061806" cy="90070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solidFill>
              </a:rPr>
              <a:t>Hybrid </a:t>
            </a:r>
            <a:r>
              <a:rPr lang="en-US" sz="5400" dirty="0">
                <a:solidFill>
                  <a:schemeClr val="tx1"/>
                </a:solidFill>
              </a:rPr>
              <a:t>Recommender </a:t>
            </a:r>
          </a:p>
        </p:txBody>
      </p:sp>
      <p:pic>
        <p:nvPicPr>
          <p:cNvPr id="5" name="Picture 4">
            <a:extLst>
              <a:ext uri="{FF2B5EF4-FFF2-40B4-BE49-F238E27FC236}">
                <a16:creationId xmlns:a16="http://schemas.microsoft.com/office/drawing/2014/main" id="{38A9F112-393C-4739-94EE-CAC4A36B1168}"/>
              </a:ext>
            </a:extLst>
          </p:cNvPr>
          <p:cNvPicPr>
            <a:picLocks noChangeAspect="1"/>
          </p:cNvPicPr>
          <p:nvPr/>
        </p:nvPicPr>
        <p:blipFill>
          <a:blip r:embed="rId2"/>
          <a:stretch>
            <a:fillRect/>
          </a:stretch>
        </p:blipFill>
        <p:spPr>
          <a:xfrm>
            <a:off x="6096000" y="2167846"/>
            <a:ext cx="5545473" cy="3676971"/>
          </a:xfrm>
          <a:prstGeom prst="rect">
            <a:avLst/>
          </a:prstGeom>
        </p:spPr>
      </p:pic>
    </p:spTree>
    <p:extLst>
      <p:ext uri="{BB962C8B-B14F-4D97-AF65-F5344CB8AC3E}">
        <p14:creationId xmlns:p14="http://schemas.microsoft.com/office/powerpoint/2010/main" val="368313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A079BE1-ED93-4445-AD4A-0D6710970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solidFill>
            <a:schemeClr val="bg1">
              <a:alpha val="1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3F6C79BF-A4E0-4CC8-952B-C736485CA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7"/>
            <a:ext cx="12192000" cy="2285999"/>
          </a:xfrm>
          <a:prstGeom prst="rect">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63213-975F-495E-AA2B-17E2B9E03601}"/>
              </a:ext>
            </a:extLst>
          </p:cNvPr>
          <p:cNvSpPr>
            <a:spLocks noGrp="1"/>
          </p:cNvSpPr>
          <p:nvPr>
            <p:ph type="title"/>
          </p:nvPr>
        </p:nvSpPr>
        <p:spPr>
          <a:xfrm>
            <a:off x="98753" y="4811088"/>
            <a:ext cx="4123742" cy="1395140"/>
          </a:xfrm>
        </p:spPr>
        <p:txBody>
          <a:bodyPr anchor="ctr">
            <a:normAutofit/>
          </a:bodyPr>
          <a:lstStyle/>
          <a:p>
            <a:pPr algn="r"/>
            <a:r>
              <a:rPr lang="en-US" sz="3200" dirty="0">
                <a:solidFill>
                  <a:schemeClr val="tx1"/>
                </a:solidFill>
              </a:rPr>
              <a:t>Hybrid Recommender </a:t>
            </a:r>
          </a:p>
        </p:txBody>
      </p:sp>
      <p:pic>
        <p:nvPicPr>
          <p:cNvPr id="6" name="Picture 5">
            <a:extLst>
              <a:ext uri="{FF2B5EF4-FFF2-40B4-BE49-F238E27FC236}">
                <a16:creationId xmlns:a16="http://schemas.microsoft.com/office/drawing/2014/main" id="{31ADEC1D-32DC-4C2F-AA30-34A54A6FA593}"/>
              </a:ext>
            </a:extLst>
          </p:cNvPr>
          <p:cNvPicPr>
            <a:picLocks noChangeAspect="1"/>
          </p:cNvPicPr>
          <p:nvPr/>
        </p:nvPicPr>
        <p:blipFill>
          <a:blip r:embed="rId3"/>
          <a:stretch>
            <a:fillRect/>
          </a:stretch>
        </p:blipFill>
        <p:spPr>
          <a:xfrm>
            <a:off x="643468" y="1243172"/>
            <a:ext cx="10583560" cy="3598411"/>
          </a:xfrm>
          <a:prstGeom prst="rect">
            <a:avLst/>
          </a:prstGeom>
        </p:spPr>
      </p:pic>
      <p:sp>
        <p:nvSpPr>
          <p:cNvPr id="3" name="Content Placeholder 2">
            <a:extLst>
              <a:ext uri="{FF2B5EF4-FFF2-40B4-BE49-F238E27FC236}">
                <a16:creationId xmlns:a16="http://schemas.microsoft.com/office/drawing/2014/main" id="{5AECF6F8-3E53-440F-B252-283050E1E134}"/>
              </a:ext>
            </a:extLst>
          </p:cNvPr>
          <p:cNvSpPr>
            <a:spLocks noGrp="1"/>
          </p:cNvSpPr>
          <p:nvPr>
            <p:ph idx="1"/>
          </p:nvPr>
        </p:nvSpPr>
        <p:spPr>
          <a:xfrm>
            <a:off x="6945332" y="5315203"/>
            <a:ext cx="5010762" cy="1133663"/>
          </a:xfrm>
        </p:spPr>
        <p:txBody>
          <a:bodyPr anchor="ctr">
            <a:noAutofit/>
          </a:bodyPr>
          <a:lstStyle/>
          <a:p>
            <a:r>
              <a:rPr lang="en-US" sz="2400" dirty="0">
                <a:gradFill>
                  <a:gsLst>
                    <a:gs pos="34000">
                      <a:schemeClr val="tx1">
                        <a:lumMod val="93000"/>
                      </a:schemeClr>
                    </a:gs>
                    <a:gs pos="0">
                      <a:schemeClr val="bg1">
                        <a:lumMod val="25000"/>
                        <a:lumOff val="75000"/>
                      </a:schemeClr>
                    </a:gs>
                    <a:gs pos="100000">
                      <a:schemeClr val="tx1"/>
                    </a:gs>
                  </a:gsLst>
                  <a:lin ang="4800000" scaled="0"/>
                </a:gradFill>
              </a:rPr>
              <a:t>create the user - id and product - id interaction matrix with rating values</a:t>
            </a:r>
          </a:p>
        </p:txBody>
      </p:sp>
      <p:sp>
        <p:nvSpPr>
          <p:cNvPr id="5" name="Title 1">
            <a:extLst>
              <a:ext uri="{FF2B5EF4-FFF2-40B4-BE49-F238E27FC236}">
                <a16:creationId xmlns:a16="http://schemas.microsoft.com/office/drawing/2014/main" id="{4E85393C-8669-4471-B770-985B41DF0FE9}"/>
              </a:ext>
            </a:extLst>
          </p:cNvPr>
          <p:cNvSpPr txBox="1">
            <a:spLocks/>
          </p:cNvSpPr>
          <p:nvPr/>
        </p:nvSpPr>
        <p:spPr>
          <a:xfrm>
            <a:off x="312106" y="5815170"/>
            <a:ext cx="7361405" cy="73631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spcAft>
                <a:spcPts val="600"/>
              </a:spcAft>
              <a:buFont typeface="Wingdings" panose="05000000000000000000" pitchFamily="2" charset="2"/>
              <a:buChar char="v"/>
            </a:pPr>
            <a:r>
              <a:rPr lang="en-US" sz="2500" dirty="0" err="1"/>
              <a:t>LightFM</a:t>
            </a:r>
            <a:r>
              <a:rPr lang="en-US" sz="2500" dirty="0"/>
              <a:t> </a:t>
            </a:r>
            <a:r>
              <a:rPr lang="en-US" sz="2500" dirty="0" err="1"/>
              <a:t>Fremwork</a:t>
            </a:r>
            <a:r>
              <a:rPr lang="en-US" sz="2500" dirty="0"/>
              <a:t> – Matrix Factorization model</a:t>
            </a:r>
          </a:p>
          <a:p>
            <a:pPr marL="457200" indent="-457200">
              <a:spcAft>
                <a:spcPts val="600"/>
              </a:spcAft>
              <a:buFont typeface="Wingdings" panose="05000000000000000000" pitchFamily="2" charset="2"/>
              <a:buChar char="v"/>
            </a:pPr>
            <a:endParaRPr lang="en-US" sz="2500" dirty="0"/>
          </a:p>
        </p:txBody>
      </p:sp>
    </p:spTree>
    <p:extLst>
      <p:ext uri="{BB962C8B-B14F-4D97-AF65-F5344CB8AC3E}">
        <p14:creationId xmlns:p14="http://schemas.microsoft.com/office/powerpoint/2010/main" val="297955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A079BE1-ED93-4445-AD4A-0D6710970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8"/>
          </a:xfrm>
          <a:prstGeom prst="rect">
            <a:avLst/>
          </a:prstGeom>
          <a:solidFill>
            <a:schemeClr val="bg1">
              <a:alpha val="1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3F6C79BF-A4E0-4CC8-952B-C736485CA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7"/>
            <a:ext cx="12192000" cy="2285999"/>
          </a:xfrm>
          <a:prstGeom prst="rect">
            <a:avLst/>
          </a:prstGeom>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70E3-9C5E-4A1E-BFA0-C6CFBBA32667}"/>
              </a:ext>
            </a:extLst>
          </p:cNvPr>
          <p:cNvSpPr>
            <a:spLocks noGrp="1"/>
          </p:cNvSpPr>
          <p:nvPr>
            <p:ph type="title"/>
          </p:nvPr>
        </p:nvSpPr>
        <p:spPr>
          <a:xfrm>
            <a:off x="643467" y="4824690"/>
            <a:ext cx="3209342" cy="1395140"/>
          </a:xfrm>
        </p:spPr>
        <p:txBody>
          <a:bodyPr anchor="ctr">
            <a:normAutofit/>
          </a:bodyPr>
          <a:lstStyle/>
          <a:p>
            <a:pPr algn="r"/>
            <a:r>
              <a:rPr lang="en-US" sz="3200" dirty="0">
                <a:solidFill>
                  <a:schemeClr val="tx1"/>
                </a:solidFill>
              </a:rPr>
              <a:t>Combination Recommender</a:t>
            </a:r>
          </a:p>
        </p:txBody>
      </p:sp>
      <p:pic>
        <p:nvPicPr>
          <p:cNvPr id="6" name="Picture 5">
            <a:extLst>
              <a:ext uri="{FF2B5EF4-FFF2-40B4-BE49-F238E27FC236}">
                <a16:creationId xmlns:a16="http://schemas.microsoft.com/office/drawing/2014/main" id="{BE1CFD5F-2C35-4127-860E-4374372CFB19}"/>
              </a:ext>
            </a:extLst>
          </p:cNvPr>
          <p:cNvPicPr>
            <a:picLocks noChangeAspect="1"/>
          </p:cNvPicPr>
          <p:nvPr/>
        </p:nvPicPr>
        <p:blipFill>
          <a:blip r:embed="rId3"/>
          <a:stretch>
            <a:fillRect/>
          </a:stretch>
        </p:blipFill>
        <p:spPr>
          <a:xfrm>
            <a:off x="643467" y="1202221"/>
            <a:ext cx="10905066" cy="2480902"/>
          </a:xfrm>
          <a:prstGeom prst="rect">
            <a:avLst/>
          </a:prstGeom>
        </p:spPr>
      </p:pic>
      <p:sp>
        <p:nvSpPr>
          <p:cNvPr id="4" name="Content Placeholder 3">
            <a:extLst>
              <a:ext uri="{FF2B5EF4-FFF2-40B4-BE49-F238E27FC236}">
                <a16:creationId xmlns:a16="http://schemas.microsoft.com/office/drawing/2014/main" id="{F959C1E5-BB25-4EA5-BDFA-E7A39C23F1E9}"/>
              </a:ext>
            </a:extLst>
          </p:cNvPr>
          <p:cNvSpPr>
            <a:spLocks noGrp="1"/>
          </p:cNvSpPr>
          <p:nvPr>
            <p:ph idx="1"/>
          </p:nvPr>
        </p:nvSpPr>
        <p:spPr>
          <a:xfrm>
            <a:off x="4654295" y="5116529"/>
            <a:ext cx="6894237" cy="1133663"/>
          </a:xfrm>
        </p:spPr>
        <p:txBody>
          <a:bodyPr anchor="ctr">
            <a:normAutofit fontScale="92500"/>
          </a:bodyPr>
          <a:lstStyle/>
          <a:p>
            <a:pPr marL="0" indent="0">
              <a:buNone/>
            </a:pPr>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mj-lt"/>
                <a:ea typeface="+mj-ea"/>
                <a:cs typeface="+mj-cs"/>
              </a:rPr>
              <a:t>Through we combine the user and item together, this model can survive </a:t>
            </a:r>
            <a:r>
              <a:rPr lang="en-US" sz="2400" dirty="0" err="1">
                <a:gradFill>
                  <a:gsLst>
                    <a:gs pos="34000">
                      <a:schemeClr val="tx1">
                        <a:lumMod val="93000"/>
                      </a:schemeClr>
                    </a:gs>
                    <a:gs pos="0">
                      <a:schemeClr val="bg1">
                        <a:lumMod val="25000"/>
                        <a:lumOff val="75000"/>
                      </a:schemeClr>
                    </a:gs>
                    <a:gs pos="100000">
                      <a:schemeClr val="tx1"/>
                    </a:gs>
                  </a:gsLst>
                  <a:lin ang="4800000" scaled="0"/>
                </a:gradFill>
                <a:latin typeface="+mj-lt"/>
                <a:ea typeface="+mj-ea"/>
                <a:cs typeface="+mj-cs"/>
              </a:rPr>
              <a:t>coldstart</a:t>
            </a:r>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mj-lt"/>
                <a:ea typeface="+mj-ea"/>
                <a:cs typeface="+mj-cs"/>
              </a:rPr>
              <a:t> problem. It also recommend those products that has less users because of its weights. </a:t>
            </a:r>
          </a:p>
          <a:p>
            <a:endParaRPr lang="en-US" sz="1600" dirty="0">
              <a:gradFill>
                <a:gsLst>
                  <a:gs pos="34000">
                    <a:schemeClr val="tx1">
                      <a:lumMod val="93000"/>
                    </a:schemeClr>
                  </a:gs>
                  <a:gs pos="0">
                    <a:schemeClr val="bg1">
                      <a:lumMod val="25000"/>
                      <a:lumOff val="75000"/>
                    </a:schemeClr>
                  </a:gs>
                  <a:gs pos="100000">
                    <a:schemeClr val="tx1"/>
                  </a:gs>
                </a:gsLst>
                <a:lin ang="4800000" scaled="0"/>
              </a:gradFill>
              <a:latin typeface="+mj-lt"/>
              <a:ea typeface="+mj-ea"/>
              <a:cs typeface="+mj-cs"/>
            </a:endParaRPr>
          </a:p>
        </p:txBody>
      </p:sp>
    </p:spTree>
    <p:extLst>
      <p:ext uri="{BB962C8B-B14F-4D97-AF65-F5344CB8AC3E}">
        <p14:creationId xmlns:p14="http://schemas.microsoft.com/office/powerpoint/2010/main" val="2412028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BA31-EE3F-4D30-9497-8927AE21221C}"/>
              </a:ext>
            </a:extLst>
          </p:cNvPr>
          <p:cNvSpPr>
            <a:spLocks noGrp="1"/>
          </p:cNvSpPr>
          <p:nvPr>
            <p:ph type="title"/>
          </p:nvPr>
        </p:nvSpPr>
        <p:spPr>
          <a:xfrm>
            <a:off x="1704750" y="2643883"/>
            <a:ext cx="8596668" cy="1320800"/>
          </a:xfrm>
        </p:spPr>
        <p:txBody>
          <a:bodyPr>
            <a:normAutofit/>
          </a:bodyPr>
          <a:lstStyle/>
          <a:p>
            <a:r>
              <a:rPr lang="en-US" sz="6000" dirty="0"/>
              <a:t>Thank you</a:t>
            </a:r>
          </a:p>
        </p:txBody>
      </p:sp>
    </p:spTree>
    <p:extLst>
      <p:ext uri="{BB962C8B-B14F-4D97-AF65-F5344CB8AC3E}">
        <p14:creationId xmlns:p14="http://schemas.microsoft.com/office/powerpoint/2010/main" val="291799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92BF-E5E4-4936-BBC5-269C2C7A584B}"/>
              </a:ext>
            </a:extLst>
          </p:cNvPr>
          <p:cNvSpPr>
            <a:spLocks noGrp="1"/>
          </p:cNvSpPr>
          <p:nvPr>
            <p:ph type="ctrTitle"/>
          </p:nvPr>
        </p:nvSpPr>
        <p:spPr>
          <a:xfrm>
            <a:off x="1026657" y="676858"/>
            <a:ext cx="8596668" cy="720427"/>
          </a:xfrm>
        </p:spPr>
        <p:txBody>
          <a:bodyPr>
            <a:noAutofit/>
          </a:bodyPr>
          <a:lstStyle/>
          <a:p>
            <a:r>
              <a:rPr lang="en-US" altLang="zh-CN" sz="6000" dirty="0"/>
              <a:t>Motivation</a:t>
            </a:r>
            <a:endParaRPr lang="en-US" sz="6000" dirty="0"/>
          </a:p>
        </p:txBody>
      </p:sp>
      <p:sp>
        <p:nvSpPr>
          <p:cNvPr id="3" name="Text Placeholder 2">
            <a:extLst>
              <a:ext uri="{FF2B5EF4-FFF2-40B4-BE49-F238E27FC236}">
                <a16:creationId xmlns:a16="http://schemas.microsoft.com/office/drawing/2014/main" id="{00991275-FF18-4B2A-9680-77B03C007A16}"/>
              </a:ext>
            </a:extLst>
          </p:cNvPr>
          <p:cNvSpPr>
            <a:spLocks noGrp="1"/>
          </p:cNvSpPr>
          <p:nvPr>
            <p:ph type="subTitle" idx="1"/>
          </p:nvPr>
        </p:nvSpPr>
        <p:spPr>
          <a:xfrm>
            <a:off x="800624" y="1900719"/>
            <a:ext cx="10408482" cy="4027470"/>
          </a:xfrm>
        </p:spPr>
        <p:txBody>
          <a:bodyPr>
            <a:normAutofit fontScale="92500" lnSpcReduction="20000"/>
          </a:bodyPr>
          <a:lstStyle/>
          <a:p>
            <a:r>
              <a:rPr lang="en-US" altLang="zh-CN" dirty="0"/>
              <a:t>At present in real industry, recommendation system is a good way to achieve these goals, especially for the e-commerce.</a:t>
            </a:r>
          </a:p>
          <a:p>
            <a:endParaRPr lang="en-US" dirty="0"/>
          </a:p>
          <a:p>
            <a:r>
              <a:rPr lang="en-US" altLang="zh-CN" sz="4300" dirty="0"/>
              <a:t>Why recommendation system?</a:t>
            </a:r>
          </a:p>
          <a:p>
            <a:r>
              <a:rPr lang="en-US" altLang="zh-CN" dirty="0"/>
              <a:t>Company –  Increase sales by predicting consumer demands to  recommend related products</a:t>
            </a:r>
          </a:p>
          <a:p>
            <a:endParaRPr lang="en-US" altLang="zh-CN" dirty="0"/>
          </a:p>
          <a:p>
            <a:r>
              <a:rPr lang="en-US" altLang="zh-CN" dirty="0"/>
              <a:t>Customer - A</a:t>
            </a:r>
            <a:r>
              <a:rPr lang="en-US" dirty="0"/>
              <a:t>lleviate the problem of information overload and provide users with personalized content and services. </a:t>
            </a:r>
            <a:endParaRPr lang="en-US" altLang="zh-CN" dirty="0"/>
          </a:p>
        </p:txBody>
      </p:sp>
    </p:spTree>
    <p:extLst>
      <p:ext uri="{BB962C8B-B14F-4D97-AF65-F5344CB8AC3E}">
        <p14:creationId xmlns:p14="http://schemas.microsoft.com/office/powerpoint/2010/main" val="143668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92BF-E5E4-4936-BBC5-269C2C7A584B}"/>
              </a:ext>
            </a:extLst>
          </p:cNvPr>
          <p:cNvSpPr>
            <a:spLocks noGrp="1"/>
          </p:cNvSpPr>
          <p:nvPr>
            <p:ph type="ctrTitle"/>
          </p:nvPr>
        </p:nvSpPr>
        <p:spPr>
          <a:xfrm>
            <a:off x="1026657" y="676858"/>
            <a:ext cx="8596668" cy="720427"/>
          </a:xfrm>
        </p:spPr>
        <p:txBody>
          <a:bodyPr>
            <a:noAutofit/>
          </a:bodyPr>
          <a:lstStyle/>
          <a:p>
            <a:r>
              <a:rPr lang="en-US" altLang="zh-CN" sz="6000" dirty="0"/>
              <a:t>Objectives:</a:t>
            </a:r>
            <a:endParaRPr lang="en-US" sz="6000" dirty="0"/>
          </a:p>
        </p:txBody>
      </p:sp>
      <p:sp>
        <p:nvSpPr>
          <p:cNvPr id="3" name="Text Placeholder 2">
            <a:extLst>
              <a:ext uri="{FF2B5EF4-FFF2-40B4-BE49-F238E27FC236}">
                <a16:creationId xmlns:a16="http://schemas.microsoft.com/office/drawing/2014/main" id="{00991275-FF18-4B2A-9680-77B03C007A16}"/>
              </a:ext>
            </a:extLst>
          </p:cNvPr>
          <p:cNvSpPr>
            <a:spLocks noGrp="1"/>
          </p:cNvSpPr>
          <p:nvPr>
            <p:ph type="subTitle" idx="1"/>
          </p:nvPr>
        </p:nvSpPr>
        <p:spPr>
          <a:xfrm>
            <a:off x="1026657" y="1928086"/>
            <a:ext cx="10192724" cy="3835716"/>
          </a:xfrm>
        </p:spPr>
        <p:txBody>
          <a:bodyPr>
            <a:normAutofit/>
          </a:bodyPr>
          <a:lstStyle/>
          <a:p>
            <a:r>
              <a:rPr lang="en-US" altLang="zh-CN" dirty="0"/>
              <a:t>1. Learn multiple recommender systems and know their difference, advantages, and disadvantages</a:t>
            </a:r>
          </a:p>
          <a:p>
            <a:r>
              <a:rPr lang="en-US" dirty="0"/>
              <a:t>2. Know the whole process to build the recommender systems </a:t>
            </a:r>
          </a:p>
          <a:p>
            <a:r>
              <a:rPr lang="en-US" dirty="0"/>
              <a:t>3. Build the multiple recommender systems for Sephora and decide the best choice</a:t>
            </a:r>
          </a:p>
          <a:p>
            <a:endParaRPr lang="en-US" dirty="0"/>
          </a:p>
        </p:txBody>
      </p:sp>
    </p:spTree>
    <p:extLst>
      <p:ext uri="{BB962C8B-B14F-4D97-AF65-F5344CB8AC3E}">
        <p14:creationId xmlns:p14="http://schemas.microsoft.com/office/powerpoint/2010/main" val="189877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F30-68F1-4EEE-875E-58F60F0690C3}"/>
              </a:ext>
            </a:extLst>
          </p:cNvPr>
          <p:cNvSpPr>
            <a:spLocks noGrp="1"/>
          </p:cNvSpPr>
          <p:nvPr>
            <p:ph type="title"/>
          </p:nvPr>
        </p:nvSpPr>
        <p:spPr/>
        <p:txBody>
          <a:bodyPr>
            <a:normAutofit/>
          </a:bodyPr>
          <a:lstStyle/>
          <a:p>
            <a:r>
              <a:rPr lang="en-US" sz="4800" dirty="0"/>
              <a:t>Recommender Overview</a:t>
            </a:r>
          </a:p>
        </p:txBody>
      </p:sp>
      <p:pic>
        <p:nvPicPr>
          <p:cNvPr id="4" name="Picture 3">
            <a:extLst>
              <a:ext uri="{FF2B5EF4-FFF2-40B4-BE49-F238E27FC236}">
                <a16:creationId xmlns:a16="http://schemas.microsoft.com/office/drawing/2014/main" id="{801028B5-AFC4-4499-8FC4-5D004F132E49}"/>
              </a:ext>
            </a:extLst>
          </p:cNvPr>
          <p:cNvPicPr>
            <a:picLocks noChangeAspect="1"/>
          </p:cNvPicPr>
          <p:nvPr/>
        </p:nvPicPr>
        <p:blipFill>
          <a:blip r:embed="rId2"/>
          <a:stretch>
            <a:fillRect/>
          </a:stretch>
        </p:blipFill>
        <p:spPr>
          <a:xfrm>
            <a:off x="1027598" y="1853754"/>
            <a:ext cx="10136803" cy="4639121"/>
          </a:xfrm>
          <a:prstGeom prst="rect">
            <a:avLst/>
          </a:prstGeom>
        </p:spPr>
      </p:pic>
    </p:spTree>
    <p:extLst>
      <p:ext uri="{BB962C8B-B14F-4D97-AF65-F5344CB8AC3E}">
        <p14:creationId xmlns:p14="http://schemas.microsoft.com/office/powerpoint/2010/main" val="284443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B48E-82A0-4AF4-82B2-6CC66E0AF091}"/>
              </a:ext>
            </a:extLst>
          </p:cNvPr>
          <p:cNvSpPr>
            <a:spLocks noGrp="1"/>
          </p:cNvSpPr>
          <p:nvPr>
            <p:ph type="title"/>
          </p:nvPr>
        </p:nvSpPr>
        <p:spPr/>
        <p:txBody>
          <a:bodyPr/>
          <a:lstStyle/>
          <a:p>
            <a:r>
              <a:rPr lang="en-US" dirty="0"/>
              <a:t>D</a:t>
            </a:r>
            <a:r>
              <a:rPr lang="en-US" altLang="zh-CN" dirty="0"/>
              <a:t>ataset</a:t>
            </a:r>
            <a:r>
              <a:rPr lang="en-US" altLang="zh-CN"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8649 × 25 </a:t>
            </a:r>
          </a:p>
        </p:txBody>
      </p:sp>
      <p:pic>
        <p:nvPicPr>
          <p:cNvPr id="4" name="Picture 3">
            <a:extLst>
              <a:ext uri="{FF2B5EF4-FFF2-40B4-BE49-F238E27FC236}">
                <a16:creationId xmlns:a16="http://schemas.microsoft.com/office/drawing/2014/main" id="{3DC19B83-D815-468C-9605-92AA3E1AFB31}"/>
              </a:ext>
            </a:extLst>
          </p:cNvPr>
          <p:cNvPicPr>
            <a:picLocks noChangeAspect="1"/>
          </p:cNvPicPr>
          <p:nvPr/>
        </p:nvPicPr>
        <p:blipFill>
          <a:blip r:embed="rId2"/>
          <a:stretch>
            <a:fillRect/>
          </a:stretch>
        </p:blipFill>
        <p:spPr>
          <a:xfrm>
            <a:off x="838200" y="1574299"/>
            <a:ext cx="10305836" cy="4834648"/>
          </a:xfrm>
          <a:prstGeom prst="rect">
            <a:avLst/>
          </a:prstGeom>
        </p:spPr>
      </p:pic>
    </p:spTree>
    <p:extLst>
      <p:ext uri="{BB962C8B-B14F-4D97-AF65-F5344CB8AC3E}">
        <p14:creationId xmlns:p14="http://schemas.microsoft.com/office/powerpoint/2010/main" val="10345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B48E-82A0-4AF4-82B2-6CC66E0AF091}"/>
              </a:ext>
            </a:extLst>
          </p:cNvPr>
          <p:cNvSpPr>
            <a:spLocks noGrp="1"/>
          </p:cNvSpPr>
          <p:nvPr>
            <p:ph type="title"/>
          </p:nvPr>
        </p:nvSpPr>
        <p:spPr/>
        <p:txBody>
          <a:bodyPr/>
          <a:lstStyle/>
          <a:p>
            <a:r>
              <a:rPr lang="en-US" dirty="0"/>
              <a:t>D</a:t>
            </a:r>
            <a:r>
              <a:rPr lang="en-US" altLang="zh-CN" dirty="0"/>
              <a:t>ataset</a:t>
            </a:r>
            <a:endParaRPr lang="en-US" dirty="0"/>
          </a:p>
        </p:txBody>
      </p:sp>
      <p:pic>
        <p:nvPicPr>
          <p:cNvPr id="5" name="Picture 4">
            <a:extLst>
              <a:ext uri="{FF2B5EF4-FFF2-40B4-BE49-F238E27FC236}">
                <a16:creationId xmlns:a16="http://schemas.microsoft.com/office/drawing/2014/main" id="{2DCA9CC9-D925-42D6-87E7-008B003E7D90}"/>
              </a:ext>
            </a:extLst>
          </p:cNvPr>
          <p:cNvPicPr>
            <a:picLocks noChangeAspect="1"/>
          </p:cNvPicPr>
          <p:nvPr/>
        </p:nvPicPr>
        <p:blipFill>
          <a:blip r:embed="rId2"/>
          <a:stretch>
            <a:fillRect/>
          </a:stretch>
        </p:blipFill>
        <p:spPr>
          <a:xfrm>
            <a:off x="1425470" y="1526225"/>
            <a:ext cx="9341059" cy="4966650"/>
          </a:xfrm>
          <a:prstGeom prst="rect">
            <a:avLst/>
          </a:prstGeom>
        </p:spPr>
      </p:pic>
    </p:spTree>
    <p:extLst>
      <p:ext uri="{BB962C8B-B14F-4D97-AF65-F5344CB8AC3E}">
        <p14:creationId xmlns:p14="http://schemas.microsoft.com/office/powerpoint/2010/main" val="79948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1A88-27D6-4FC4-B338-5A18CBAE0D9A}"/>
              </a:ext>
            </a:extLst>
          </p:cNvPr>
          <p:cNvSpPr>
            <a:spLocks noGrp="1"/>
          </p:cNvSpPr>
          <p:nvPr>
            <p:ph type="title"/>
          </p:nvPr>
        </p:nvSpPr>
        <p:spPr>
          <a:xfrm>
            <a:off x="718430" y="697220"/>
            <a:ext cx="3854528" cy="648695"/>
          </a:xfrm>
        </p:spPr>
        <p:txBody>
          <a:bodyPr>
            <a:normAutofit fontScale="90000"/>
          </a:bodyPr>
          <a:lstStyle/>
          <a:p>
            <a:r>
              <a:rPr lang="en-US" dirty="0"/>
              <a:t>EDA - Data Distribution </a:t>
            </a:r>
          </a:p>
        </p:txBody>
      </p:sp>
      <p:pic>
        <p:nvPicPr>
          <p:cNvPr id="12" name="Picture 11">
            <a:extLst>
              <a:ext uri="{FF2B5EF4-FFF2-40B4-BE49-F238E27FC236}">
                <a16:creationId xmlns:a16="http://schemas.microsoft.com/office/drawing/2014/main" id="{ADCCC0A6-942C-41EF-8361-B8D68C21FB35}"/>
              </a:ext>
            </a:extLst>
          </p:cNvPr>
          <p:cNvPicPr>
            <a:picLocks noChangeAspect="1"/>
          </p:cNvPicPr>
          <p:nvPr/>
        </p:nvPicPr>
        <p:blipFill>
          <a:blip r:embed="rId2"/>
          <a:stretch>
            <a:fillRect/>
          </a:stretch>
        </p:blipFill>
        <p:spPr>
          <a:xfrm>
            <a:off x="474109" y="1772078"/>
            <a:ext cx="4809907" cy="3868433"/>
          </a:xfrm>
          <a:prstGeom prst="rect">
            <a:avLst/>
          </a:prstGeom>
        </p:spPr>
      </p:pic>
      <p:pic>
        <p:nvPicPr>
          <p:cNvPr id="16" name="Picture 15">
            <a:extLst>
              <a:ext uri="{FF2B5EF4-FFF2-40B4-BE49-F238E27FC236}">
                <a16:creationId xmlns:a16="http://schemas.microsoft.com/office/drawing/2014/main" id="{AE500A8E-F92F-47D0-B464-2E99E32FA7A6}"/>
              </a:ext>
            </a:extLst>
          </p:cNvPr>
          <p:cNvPicPr>
            <a:picLocks noChangeAspect="1"/>
          </p:cNvPicPr>
          <p:nvPr/>
        </p:nvPicPr>
        <p:blipFill>
          <a:blip r:embed="rId3"/>
          <a:stretch>
            <a:fillRect/>
          </a:stretch>
        </p:blipFill>
        <p:spPr>
          <a:xfrm>
            <a:off x="6095999" y="1772078"/>
            <a:ext cx="5039791" cy="3868433"/>
          </a:xfrm>
          <a:prstGeom prst="rect">
            <a:avLst/>
          </a:prstGeom>
        </p:spPr>
      </p:pic>
    </p:spTree>
    <p:extLst>
      <p:ext uri="{BB962C8B-B14F-4D97-AF65-F5344CB8AC3E}">
        <p14:creationId xmlns:p14="http://schemas.microsoft.com/office/powerpoint/2010/main" val="40376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1A88-27D6-4FC4-B338-5A18CBAE0D9A}"/>
              </a:ext>
            </a:extLst>
          </p:cNvPr>
          <p:cNvSpPr>
            <a:spLocks noGrp="1"/>
          </p:cNvSpPr>
          <p:nvPr>
            <p:ph type="title"/>
          </p:nvPr>
        </p:nvSpPr>
        <p:spPr>
          <a:xfrm>
            <a:off x="718430" y="697220"/>
            <a:ext cx="3854528" cy="648695"/>
          </a:xfrm>
        </p:spPr>
        <p:txBody>
          <a:bodyPr>
            <a:normAutofit fontScale="90000"/>
          </a:bodyPr>
          <a:lstStyle/>
          <a:p>
            <a:r>
              <a:rPr lang="en-US" dirty="0"/>
              <a:t>EDA - Data Distribution </a:t>
            </a:r>
          </a:p>
        </p:txBody>
      </p:sp>
      <p:pic>
        <p:nvPicPr>
          <p:cNvPr id="4" name="Picture 3">
            <a:extLst>
              <a:ext uri="{FF2B5EF4-FFF2-40B4-BE49-F238E27FC236}">
                <a16:creationId xmlns:a16="http://schemas.microsoft.com/office/drawing/2014/main" id="{964BE7A0-69CF-4D04-A6F2-E3D300037809}"/>
              </a:ext>
            </a:extLst>
          </p:cNvPr>
          <p:cNvPicPr>
            <a:picLocks noChangeAspect="1"/>
          </p:cNvPicPr>
          <p:nvPr/>
        </p:nvPicPr>
        <p:blipFill>
          <a:blip r:embed="rId2"/>
          <a:stretch>
            <a:fillRect/>
          </a:stretch>
        </p:blipFill>
        <p:spPr>
          <a:xfrm>
            <a:off x="718430" y="1772079"/>
            <a:ext cx="4906641" cy="3824712"/>
          </a:xfrm>
          <a:prstGeom prst="rect">
            <a:avLst/>
          </a:prstGeom>
        </p:spPr>
      </p:pic>
      <p:pic>
        <p:nvPicPr>
          <p:cNvPr id="6" name="Picture 5">
            <a:extLst>
              <a:ext uri="{FF2B5EF4-FFF2-40B4-BE49-F238E27FC236}">
                <a16:creationId xmlns:a16="http://schemas.microsoft.com/office/drawing/2014/main" id="{878F5BC2-E066-47BA-A01B-818FA022D8A8}"/>
              </a:ext>
            </a:extLst>
          </p:cNvPr>
          <p:cNvPicPr>
            <a:picLocks noChangeAspect="1"/>
          </p:cNvPicPr>
          <p:nvPr/>
        </p:nvPicPr>
        <p:blipFill>
          <a:blip r:embed="rId3"/>
          <a:stretch>
            <a:fillRect/>
          </a:stretch>
        </p:blipFill>
        <p:spPr>
          <a:xfrm>
            <a:off x="6228744" y="1772080"/>
            <a:ext cx="5517442" cy="3824712"/>
          </a:xfrm>
          <a:prstGeom prst="rect">
            <a:avLst/>
          </a:prstGeom>
        </p:spPr>
      </p:pic>
    </p:spTree>
    <p:extLst>
      <p:ext uri="{BB962C8B-B14F-4D97-AF65-F5344CB8AC3E}">
        <p14:creationId xmlns:p14="http://schemas.microsoft.com/office/powerpoint/2010/main" val="113472444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584</Words>
  <Application>Microsoft Office PowerPoint</Application>
  <PresentationFormat>Widescreen</PresentationFormat>
  <Paragraphs>59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Depth</vt:lpstr>
      <vt:lpstr>2020  Data  Analytics  and  Visualization  Capstone</vt:lpstr>
      <vt:lpstr>PowerPoint Presentation</vt:lpstr>
      <vt:lpstr>Motivation</vt:lpstr>
      <vt:lpstr>Objectives:</vt:lpstr>
      <vt:lpstr>Recommender Overview</vt:lpstr>
      <vt:lpstr>Dataset: 8649 × 25 </vt:lpstr>
      <vt:lpstr>Dataset</vt:lpstr>
      <vt:lpstr>EDA - Data Distribution </vt:lpstr>
      <vt:lpstr>EDA - Data Distribution </vt:lpstr>
      <vt:lpstr>Recommender System</vt:lpstr>
      <vt:lpstr>PowerPoint Presentation</vt:lpstr>
      <vt:lpstr>Simple Recommender for Cleanser </vt:lpstr>
      <vt:lpstr>PowerPoint Presentation</vt:lpstr>
      <vt:lpstr>Product Data</vt:lpstr>
      <vt:lpstr>TF-IDF  - Term Frequency-Inverse Document Frequency to deal with the text data to extract the ingredients from each products</vt:lpstr>
      <vt:lpstr>Content recommender</vt:lpstr>
      <vt:lpstr>Collaborating Filtering</vt:lpstr>
      <vt:lpstr>Similar Feature Recommender System</vt:lpstr>
      <vt:lpstr>Collaborating Filtering</vt:lpstr>
      <vt:lpstr>Collaborating Filtering</vt:lpstr>
      <vt:lpstr>K Nearst distance Recommender</vt:lpstr>
      <vt:lpstr>PowerPoint Presentation</vt:lpstr>
      <vt:lpstr>Hybrid Recommender </vt:lpstr>
      <vt:lpstr>Combination Recommender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Data  Analytics  and  Visualization  Capstone</dc:title>
  <dc:creator>Xiaojia He</dc:creator>
  <cp:lastModifiedBy>Xiaojia He</cp:lastModifiedBy>
  <cp:revision>19</cp:revision>
  <dcterms:created xsi:type="dcterms:W3CDTF">2020-12-18T15:54:44Z</dcterms:created>
  <dcterms:modified xsi:type="dcterms:W3CDTF">2020-12-18T20:29:13Z</dcterms:modified>
</cp:coreProperties>
</file>