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Quicksand" panose="020B0604020202020204" charset="0"/>
      <p:regular r:id="rId23"/>
      <p:bold r:id="rId24"/>
    </p:embeddedFont>
    <p:embeddedFont>
      <p:font typeface="Short Stack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F949F1-D4B6-43A1-8A31-C891AD9C5C42}">
  <a:tblStyle styleId="{3BF949F1-D4B6-43A1-8A31-C891AD9C5C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2BC8F-C62D-450D-9358-4B83B2F90B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094265f8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2094265f8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094265f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2094265f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a7d6a32fc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a7d6a32fc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094265f8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2094265f8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094265f8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094265f8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2094265f8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2094265f8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440275" y="1961700"/>
            <a:ext cx="8314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Aacs 2034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fundamentals of computer network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91" name="Google Shape;791;p22"/>
          <p:cNvSpPr txBox="1"/>
          <p:nvPr/>
        </p:nvSpPr>
        <p:spPr>
          <a:xfrm>
            <a:off x="2475700" y="1387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ADDRESSING TABLE</a:t>
            </a:r>
            <a:endParaRPr sz="30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246400" y="692575"/>
            <a:ext cx="58128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-"/>
            </a:pPr>
            <a:r>
              <a:rPr lang="en" sz="3300">
                <a:latin typeface="Amatic SC"/>
                <a:ea typeface="Amatic SC"/>
                <a:cs typeface="Amatic SC"/>
                <a:sym typeface="Amatic SC"/>
              </a:rPr>
              <a:t>Assign the </a:t>
            </a:r>
            <a:r>
              <a:rPr lang="en" sz="3300" b="1">
                <a:latin typeface="Amatic SC"/>
                <a:ea typeface="Amatic SC"/>
                <a:cs typeface="Amatic SC"/>
                <a:sym typeface="Amatic SC"/>
              </a:rPr>
              <a:t>first usable IP address</a:t>
            </a:r>
            <a:r>
              <a:rPr lang="en" sz="3300">
                <a:latin typeface="Amatic SC"/>
                <a:ea typeface="Amatic SC"/>
                <a:cs typeface="Amatic SC"/>
                <a:sym typeface="Amatic SC"/>
              </a:rPr>
              <a:t> to </a:t>
            </a:r>
            <a:r>
              <a:rPr lang="en" sz="3300" b="1">
                <a:latin typeface="Amatic SC"/>
                <a:ea typeface="Amatic SC"/>
                <a:cs typeface="Amatic SC"/>
                <a:sym typeface="Amatic SC"/>
              </a:rPr>
              <a:t>Router </a:t>
            </a:r>
            <a:endParaRPr sz="33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438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-"/>
            </a:pPr>
            <a:r>
              <a:rPr lang="en" sz="3300">
                <a:latin typeface="Amatic SC"/>
                <a:ea typeface="Amatic SC"/>
                <a:cs typeface="Amatic SC"/>
                <a:sym typeface="Amatic SC"/>
              </a:rPr>
              <a:t>Assign the </a:t>
            </a:r>
            <a:r>
              <a:rPr lang="en" sz="3300" b="1">
                <a:latin typeface="Amatic SC"/>
                <a:ea typeface="Amatic SC"/>
                <a:cs typeface="Amatic SC"/>
                <a:sym typeface="Amatic SC"/>
              </a:rPr>
              <a:t>last usable IP address </a:t>
            </a:r>
            <a:r>
              <a:rPr lang="en" sz="3300">
                <a:latin typeface="Amatic SC"/>
                <a:ea typeface="Amatic SC"/>
                <a:cs typeface="Amatic SC"/>
                <a:sym typeface="Amatic SC"/>
              </a:rPr>
              <a:t>for </a:t>
            </a:r>
            <a:r>
              <a:rPr lang="en" sz="3300" b="1">
                <a:latin typeface="Amatic SC"/>
                <a:ea typeface="Amatic SC"/>
                <a:cs typeface="Amatic SC"/>
                <a:sym typeface="Amatic SC"/>
              </a:rPr>
              <a:t>Host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93" name="Google Shape;7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50" y="1843175"/>
            <a:ext cx="6760157" cy="31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22"/>
          <p:cNvSpPr/>
          <p:nvPr/>
        </p:nvSpPr>
        <p:spPr>
          <a:xfrm>
            <a:off x="5893575" y="1843163"/>
            <a:ext cx="867900" cy="3183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2"/>
          <p:cNvSpPr/>
          <p:nvPr/>
        </p:nvSpPr>
        <p:spPr>
          <a:xfrm>
            <a:off x="6838925" y="1843163"/>
            <a:ext cx="867900" cy="318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3"/>
          <p:cNvSpPr txBox="1">
            <a:spLocks noGrp="1"/>
          </p:cNvSpPr>
          <p:nvPr>
            <p:ph type="ctrTitle"/>
          </p:nvPr>
        </p:nvSpPr>
        <p:spPr>
          <a:xfrm>
            <a:off x="2213400" y="416175"/>
            <a:ext cx="4717200" cy="1256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</p:txBody>
      </p:sp>
      <p:graphicFrame>
        <p:nvGraphicFramePr>
          <p:cNvPr id="801" name="Google Shape;801;p23"/>
          <p:cNvGraphicFramePr/>
          <p:nvPr/>
        </p:nvGraphicFramePr>
        <p:xfrm>
          <a:off x="2399325" y="17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{7092BC8F-C62D-450D-9358-4B83B2F90B66}</a:tableStyleId>
              </a:tblPr>
              <a:tblGrid>
                <a:gridCol w="324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CONSOLE LINE PASSWORD</a:t>
                      </a:r>
                      <a:endParaRPr sz="1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C!sco</a:t>
                      </a:r>
                      <a:endParaRPr sz="1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PRIVILEGED EXEC MODE</a:t>
                      </a:r>
                      <a:endParaRPr sz="1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(SECRET PASSWORD)</a:t>
                      </a:r>
                      <a:endParaRPr sz="1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AACS2034</a:t>
                      </a:r>
                      <a:endParaRPr sz="18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"/>
          <p:cNvSpPr txBox="1">
            <a:spLocks noGrp="1"/>
          </p:cNvSpPr>
          <p:nvPr>
            <p:ph type="body" idx="1"/>
          </p:nvPr>
        </p:nvSpPr>
        <p:spPr>
          <a:xfrm>
            <a:off x="395675" y="812200"/>
            <a:ext cx="8085600" cy="26751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- SET banner - - 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/>
              <a:t>- Set hostname -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5"/>
          <p:cNvSpPr txBox="1">
            <a:spLocks noGrp="1"/>
          </p:cNvSpPr>
          <p:nvPr>
            <p:ph type="title"/>
          </p:nvPr>
        </p:nvSpPr>
        <p:spPr>
          <a:xfrm>
            <a:off x="1028400" y="26445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ip address , subnet mask and default gateway </a:t>
            </a:r>
            <a:endParaRPr/>
          </a:p>
        </p:txBody>
      </p:sp>
      <p:sp>
        <p:nvSpPr>
          <p:cNvPr id="813" name="Google Shape;813;p25"/>
          <p:cNvSpPr txBox="1">
            <a:spLocks noGrp="1"/>
          </p:cNvSpPr>
          <p:nvPr>
            <p:ph type="body" idx="1"/>
          </p:nvPr>
        </p:nvSpPr>
        <p:spPr>
          <a:xfrm>
            <a:off x="1227175" y="996626"/>
            <a:ext cx="7276200" cy="12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In router and switches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In PC and Laptop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Router – Fa0/0 (10.128.1.1, 255.192.0.0)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Switch 1 - (10.228.8.2, 255.255.255.0, 10.228.8.1)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PC 0 - (10.228.8.254, 255.255.255.0, 10.228.0.1)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PC 2 - (10.227.255.254, 255.252.0.0, 10.224.0.1)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6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0" name="Google Shape;820;p26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1" name="Google Shape;821;p26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2" name="Google Shape;822;p26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3" name="Google Shape;823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24" name="Google Shape;824;p26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 YOU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941125" y="18365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1"/>
          </p:nvPr>
        </p:nvSpPr>
        <p:spPr>
          <a:xfrm>
            <a:off x="779425" y="1128000"/>
            <a:ext cx="7248900" cy="288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en" sz="2200" b="1"/>
              <a:t>1 set assignment question 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b="1"/>
              <a:t>Able to use digital resources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b="1"/>
              <a:t>Classes addressing + growth table +Implementation of Variable Length Subnet Mask (VLSM) + addressing table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endParaRPr sz="2200" b="1"/>
          </a:p>
        </p:txBody>
      </p:sp>
      <p:sp>
        <p:nvSpPr>
          <p:cNvPr id="701" name="Google Shape;701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"/>
          <p:cNvSpPr txBox="1">
            <a:spLocks noGrp="1"/>
          </p:cNvSpPr>
          <p:nvPr>
            <p:ph type="title"/>
          </p:nvPr>
        </p:nvSpPr>
        <p:spPr>
          <a:xfrm>
            <a:off x="1028400" y="1036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707" name="Google Shape;707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08" name="Google Shape;7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175" y="806225"/>
            <a:ext cx="5798175" cy="4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4" name="Google Shape;714;p16"/>
          <p:cNvSpPr txBox="1">
            <a:spLocks noGrp="1"/>
          </p:cNvSpPr>
          <p:nvPr>
            <p:ph type="body" idx="1"/>
          </p:nvPr>
        </p:nvSpPr>
        <p:spPr>
          <a:xfrm>
            <a:off x="1079050" y="1391478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Private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10.0.0.0 to 10.255.255.255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 Subnet Mask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255.0.0.0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network portion and 3 host portion</a:t>
            </a:r>
            <a:endParaRPr/>
          </a:p>
        </p:txBody>
      </p:sp>
      <p:sp>
        <p:nvSpPr>
          <p:cNvPr id="715" name="Google Shape;715;p1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7"/>
          <p:cNvSpPr txBox="1">
            <a:spLocks noGrp="1"/>
          </p:cNvSpPr>
          <p:nvPr>
            <p:ph type="title"/>
          </p:nvPr>
        </p:nvSpPr>
        <p:spPr>
          <a:xfrm>
            <a:off x="889250" y="22775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Host required in each department</a:t>
            </a:r>
            <a:endParaRPr/>
          </a:p>
        </p:txBody>
      </p:sp>
      <p:sp>
        <p:nvSpPr>
          <p:cNvPr id="721" name="Google Shape;721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22" name="Google Shape;722;p17"/>
          <p:cNvGrpSpPr/>
          <p:nvPr/>
        </p:nvGrpSpPr>
        <p:grpSpPr>
          <a:xfrm>
            <a:off x="376833" y="978046"/>
            <a:ext cx="3593311" cy="3591856"/>
            <a:chOff x="3778727" y="4460423"/>
            <a:chExt cx="720160" cy="647438"/>
          </a:xfrm>
        </p:grpSpPr>
        <p:sp>
          <p:nvSpPr>
            <p:cNvPr id="723" name="Google Shape;723;p1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ADMINISTRATIVE DEPARTMENT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MANAGEMENT DEPARTMENT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LIVING QUARTERS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3868661" y="4710393"/>
              <a:ext cx="539067" cy="112658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RESEARCH AND DEVELOPMENT DEPARTMENT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MANUFACTURING PLANT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SALES DEPARTMENT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730" name="Google Shape;730;p17"/>
          <p:cNvCxnSpPr/>
          <p:nvPr/>
        </p:nvCxnSpPr>
        <p:spPr>
          <a:xfrm>
            <a:off x="3970150" y="1560964"/>
            <a:ext cx="972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17"/>
          <p:cNvSpPr txBox="1"/>
          <p:nvPr/>
        </p:nvSpPr>
        <p:spPr>
          <a:xfrm>
            <a:off x="5170873" y="1285893"/>
            <a:ext cx="25641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4,116,500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2" name="Google Shape;732;p17"/>
          <p:cNvCxnSpPr/>
          <p:nvPr/>
        </p:nvCxnSpPr>
        <p:spPr>
          <a:xfrm>
            <a:off x="3835867" y="2090676"/>
            <a:ext cx="108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17"/>
          <p:cNvSpPr txBox="1"/>
          <p:nvPr/>
        </p:nvSpPr>
        <p:spPr>
          <a:xfrm>
            <a:off x="5170881" y="1864345"/>
            <a:ext cx="248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1,356,720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4" name="Google Shape;734;p17"/>
          <p:cNvCxnSpPr/>
          <p:nvPr/>
        </p:nvCxnSpPr>
        <p:spPr>
          <a:xfrm>
            <a:off x="3639948" y="2571762"/>
            <a:ext cx="142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17"/>
          <p:cNvSpPr txBox="1"/>
          <p:nvPr/>
        </p:nvSpPr>
        <p:spPr>
          <a:xfrm>
            <a:off x="5263706" y="2457332"/>
            <a:ext cx="248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945,000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6" name="Google Shape;736;p17"/>
          <p:cNvCxnSpPr/>
          <p:nvPr/>
        </p:nvCxnSpPr>
        <p:spPr>
          <a:xfrm>
            <a:off x="3435900" y="3203893"/>
            <a:ext cx="1615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17"/>
          <p:cNvSpPr txBox="1"/>
          <p:nvPr/>
        </p:nvSpPr>
        <p:spPr>
          <a:xfrm>
            <a:off x="5209131" y="3050306"/>
            <a:ext cx="248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135,000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38" name="Google Shape;738;p17"/>
          <p:cNvCxnSpPr/>
          <p:nvPr/>
        </p:nvCxnSpPr>
        <p:spPr>
          <a:xfrm>
            <a:off x="3099070" y="3787426"/>
            <a:ext cx="1819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9" name="Google Shape;739;p17"/>
          <p:cNvSpPr txBox="1"/>
          <p:nvPr/>
        </p:nvSpPr>
        <p:spPr>
          <a:xfrm>
            <a:off x="5170881" y="3643280"/>
            <a:ext cx="248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740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40" name="Google Shape;740;p17"/>
          <p:cNvCxnSpPr/>
          <p:nvPr/>
        </p:nvCxnSpPr>
        <p:spPr>
          <a:xfrm>
            <a:off x="2997074" y="4217356"/>
            <a:ext cx="2023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41" name="Google Shape;741;p17"/>
          <p:cNvSpPr txBox="1"/>
          <p:nvPr/>
        </p:nvSpPr>
        <p:spPr>
          <a:xfrm>
            <a:off x="5263706" y="4063754"/>
            <a:ext cx="2487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80 HOSTS REQUIRED</a:t>
            </a:r>
            <a:endParaRPr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title"/>
          </p:nvPr>
        </p:nvSpPr>
        <p:spPr>
          <a:xfrm>
            <a:off x="1104400" y="76025"/>
            <a:ext cx="6420900" cy="65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cidr and subnet mask for each department</a:t>
            </a:r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48" name="Google Shape;7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175" y="734825"/>
            <a:ext cx="5029050" cy="40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8"/>
          <p:cNvSpPr/>
          <p:nvPr/>
        </p:nvSpPr>
        <p:spPr>
          <a:xfrm>
            <a:off x="250975" y="787925"/>
            <a:ext cx="2946000" cy="437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LOCATION C (LIVING QUARTERS)</a:t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 - 4,116,500 HOSTS</a:t>
            </a:r>
            <a:endParaRPr sz="1200"/>
          </a:p>
        </p:txBody>
      </p:sp>
      <p:sp>
        <p:nvSpPr>
          <p:cNvPr id="750" name="Google Shape;750;p18"/>
          <p:cNvSpPr txBox="1"/>
          <p:nvPr/>
        </p:nvSpPr>
        <p:spPr>
          <a:xfrm>
            <a:off x="250975" y="1410900"/>
            <a:ext cx="2946000" cy="55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LOCATION B (MANUFACTURING PLANT)  - 1,356,720 HOSTS</a:t>
            </a:r>
            <a:endParaRPr sz="1200"/>
          </a:p>
        </p:txBody>
      </p:sp>
      <p:sp>
        <p:nvSpPr>
          <p:cNvPr id="751" name="Google Shape;751;p18"/>
          <p:cNvSpPr txBox="1"/>
          <p:nvPr/>
        </p:nvSpPr>
        <p:spPr>
          <a:xfrm>
            <a:off x="250975" y="2110075"/>
            <a:ext cx="29460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icksand"/>
                <a:ea typeface="Quicksand"/>
                <a:cs typeface="Quicksand"/>
                <a:sym typeface="Quicksand"/>
              </a:rPr>
              <a:t>LOCATION B (RESEARCH AND DEVELOPMENT DEPARTMENT)  - 945,000 HOSTS</a:t>
            </a:r>
            <a:endParaRPr sz="1200"/>
          </a:p>
        </p:txBody>
      </p:sp>
      <p:sp>
        <p:nvSpPr>
          <p:cNvPr id="752" name="Google Shape;752;p18"/>
          <p:cNvSpPr txBox="1"/>
          <p:nvPr/>
        </p:nvSpPr>
        <p:spPr>
          <a:xfrm>
            <a:off x="250975" y="2994050"/>
            <a:ext cx="3000000" cy="615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LOCATION A (SALES DEPARTMENT)  - 135,000 HOSTS</a:t>
            </a:r>
            <a:endParaRPr/>
          </a:p>
        </p:txBody>
      </p:sp>
      <p:sp>
        <p:nvSpPr>
          <p:cNvPr id="753" name="Google Shape;753;p18"/>
          <p:cNvSpPr txBox="1"/>
          <p:nvPr/>
        </p:nvSpPr>
        <p:spPr>
          <a:xfrm>
            <a:off x="250975" y="3710550"/>
            <a:ext cx="3000000" cy="615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LOCATION B (ADMINISTRATIVE DEPARTMENT)  - 740 HOSTS</a:t>
            </a:r>
            <a:endParaRPr/>
          </a:p>
        </p:txBody>
      </p:sp>
      <p:sp>
        <p:nvSpPr>
          <p:cNvPr id="754" name="Google Shape;754;p18"/>
          <p:cNvSpPr txBox="1"/>
          <p:nvPr/>
        </p:nvSpPr>
        <p:spPr>
          <a:xfrm>
            <a:off x="250975" y="4411150"/>
            <a:ext cx="3000000" cy="6156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LOCATION B (MANAGEMENT DEPARTMENT)  - 80 HOSTS</a:t>
            </a:r>
            <a:endParaRPr/>
          </a:p>
        </p:txBody>
      </p:sp>
      <p:cxnSp>
        <p:nvCxnSpPr>
          <p:cNvPr id="755" name="Google Shape;755;p18"/>
          <p:cNvCxnSpPr/>
          <p:nvPr/>
        </p:nvCxnSpPr>
        <p:spPr>
          <a:xfrm rot="10800000" flipH="1">
            <a:off x="3196975" y="2046325"/>
            <a:ext cx="896100" cy="35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6" name="Google Shape;756;p18"/>
          <p:cNvCxnSpPr/>
          <p:nvPr/>
        </p:nvCxnSpPr>
        <p:spPr>
          <a:xfrm>
            <a:off x="3196975" y="1849913"/>
            <a:ext cx="896100" cy="4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7" name="Google Shape;757;p18"/>
          <p:cNvCxnSpPr/>
          <p:nvPr/>
        </p:nvCxnSpPr>
        <p:spPr>
          <a:xfrm>
            <a:off x="3245575" y="1095188"/>
            <a:ext cx="869100" cy="62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8" name="Google Shape;758;p18"/>
          <p:cNvCxnSpPr/>
          <p:nvPr/>
        </p:nvCxnSpPr>
        <p:spPr>
          <a:xfrm rot="10800000" flipH="1">
            <a:off x="3250250" y="2341775"/>
            <a:ext cx="864300" cy="78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9" name="Google Shape;759;p18"/>
          <p:cNvCxnSpPr>
            <a:stCxn id="753" idx="3"/>
          </p:cNvCxnSpPr>
          <p:nvPr/>
        </p:nvCxnSpPr>
        <p:spPr>
          <a:xfrm rot="10800000" flipH="1">
            <a:off x="3250975" y="3512850"/>
            <a:ext cx="852900" cy="50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0" name="Google Shape;760;p18"/>
          <p:cNvCxnSpPr>
            <a:stCxn id="754" idx="3"/>
          </p:cNvCxnSpPr>
          <p:nvPr/>
        </p:nvCxnSpPr>
        <p:spPr>
          <a:xfrm rot="10800000" flipH="1">
            <a:off x="3250975" y="3961750"/>
            <a:ext cx="831000" cy="7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"/>
          <p:cNvSpPr txBox="1">
            <a:spLocks noGrp="1"/>
          </p:cNvSpPr>
          <p:nvPr>
            <p:ph type="title"/>
          </p:nvPr>
        </p:nvSpPr>
        <p:spPr>
          <a:xfrm>
            <a:off x="548675" y="0"/>
            <a:ext cx="6664800" cy="6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TABLE </a:t>
            </a:r>
            <a:endParaRPr/>
          </a:p>
        </p:txBody>
      </p:sp>
      <p:graphicFrame>
        <p:nvGraphicFramePr>
          <p:cNvPr id="766" name="Google Shape;766;p19"/>
          <p:cNvGraphicFramePr/>
          <p:nvPr/>
        </p:nvGraphicFramePr>
        <p:xfrm>
          <a:off x="310375" y="1024281"/>
          <a:ext cx="8200450" cy="3725575"/>
        </p:xfrm>
        <a:graphic>
          <a:graphicData uri="http://schemas.openxmlformats.org/drawingml/2006/table">
            <a:tbl>
              <a:tblPr>
                <a:noFill/>
                <a:tableStyleId>{3BF949F1-D4B6-43A1-8A31-C891AD9C5C42}</a:tableStyleId>
              </a:tblPr>
              <a:tblGrid>
                <a:gridCol w="21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BEFORE GROWTH 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AFTER 85% GROWTH 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LIVING QUARTERS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4,116,500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7,615,525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MANUFACTURING PLANT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1,356,720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2,509,932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RESEARCH AND DEVELOPMENT DEPARTMENT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945,000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1,748,250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SALES DEPARTMENT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135,000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249,750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ADMINISTRATIVE DEPARTMENT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740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1,369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MANAGEMENT DEPARTMENT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148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67" name="Google Shape;767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0"/>
          <p:cNvSpPr txBox="1">
            <a:spLocks noGrp="1"/>
          </p:cNvSpPr>
          <p:nvPr>
            <p:ph type="title"/>
          </p:nvPr>
        </p:nvSpPr>
        <p:spPr>
          <a:xfrm>
            <a:off x="-809275" y="24985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subnet mask for each department</a:t>
            </a:r>
            <a:endParaRPr/>
          </a:p>
        </p:txBody>
      </p:sp>
      <p:sp>
        <p:nvSpPr>
          <p:cNvPr id="773" name="Google Shape;773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774" name="Google Shape;774;p20"/>
          <p:cNvGraphicFramePr/>
          <p:nvPr/>
        </p:nvGraphicFramePr>
        <p:xfrm>
          <a:off x="74800" y="1131363"/>
          <a:ext cx="5479600" cy="3383070"/>
        </p:xfrm>
        <a:graphic>
          <a:graphicData uri="http://schemas.openxmlformats.org/drawingml/2006/table">
            <a:tbl>
              <a:tblPr>
                <a:noFill/>
                <a:tableStyleId>{7092BC8F-C62D-450D-9358-4B83B2F90B66}</a:tableStyleId>
              </a:tblPr>
              <a:tblGrid>
                <a:gridCol w="275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(DEPARTMENT)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CIDR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SUBNET ADDRESS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C (LIVING QUARTERS 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/9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10.0.0.0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B (MANUFACTURING PLANT)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/10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10.128.0.0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B (RESEARCH AND DEVELOPMENT DEPARTMENT)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/11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10.192.0.0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(SALES DEPARTMENT)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/14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10.224.0.0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(ADMINISTRATIVE DEPARTMENT)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/21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10.228.0.0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(MANAGEMENT DEPARTMENT)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/24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10.228.8.0</a:t>
                      </a:r>
                      <a:endParaRPr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5" name="Google Shape;775;p20"/>
          <p:cNvGraphicFramePr/>
          <p:nvPr/>
        </p:nvGraphicFramePr>
        <p:xfrm>
          <a:off x="6008500" y="410965"/>
          <a:ext cx="2967500" cy="1512800"/>
        </p:xfrm>
        <a:graphic>
          <a:graphicData uri="http://schemas.openxmlformats.org/drawingml/2006/table">
            <a:tbl>
              <a:tblPr>
                <a:noFill/>
                <a:tableStyleId>{7092BC8F-C62D-450D-9358-4B83B2F90B66}</a:tableStyleId>
              </a:tblPr>
              <a:tblGrid>
                <a:gridCol w="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Byte 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Byte 2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Byte 3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Byte 4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1111 1111 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0000 0000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0000 0000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2^7 = 128</a:t>
                      </a:r>
                      <a:endParaRPr sz="9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76" name="Google Shape;776;p20"/>
          <p:cNvCxnSpPr/>
          <p:nvPr/>
        </p:nvCxnSpPr>
        <p:spPr>
          <a:xfrm flipH="1">
            <a:off x="5554500" y="1857650"/>
            <a:ext cx="453900" cy="18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77" name="Google Shape;777;p20"/>
          <p:cNvGraphicFramePr/>
          <p:nvPr/>
        </p:nvGraphicFramePr>
        <p:xfrm>
          <a:off x="6102900" y="2400078"/>
          <a:ext cx="2967500" cy="961350"/>
        </p:xfrm>
        <a:graphic>
          <a:graphicData uri="http://schemas.openxmlformats.org/drawingml/2006/table">
            <a:tbl>
              <a:tblPr>
                <a:noFill/>
                <a:tableStyleId>{7092BC8F-C62D-450D-9358-4B83B2F90B66}</a:tableStyleId>
              </a:tblPr>
              <a:tblGrid>
                <a:gridCol w="74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1111 1111 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0000 0000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0000 0000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(2^6) + 128 = 192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78" name="Google Shape;778;p20"/>
          <p:cNvCxnSpPr/>
          <p:nvPr/>
        </p:nvCxnSpPr>
        <p:spPr>
          <a:xfrm rot="10800000">
            <a:off x="5558800" y="2716650"/>
            <a:ext cx="529500" cy="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1"/>
          <p:cNvSpPr txBox="1">
            <a:spLocks noGrp="1"/>
          </p:cNvSpPr>
          <p:nvPr>
            <p:ph type="title"/>
          </p:nvPr>
        </p:nvSpPr>
        <p:spPr>
          <a:xfrm>
            <a:off x="898550" y="428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first usable , last usable and broadcast address </a:t>
            </a:r>
            <a:endParaRPr/>
          </a:p>
        </p:txBody>
      </p:sp>
      <p:sp>
        <p:nvSpPr>
          <p:cNvPr id="784" name="Google Shape;784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85" name="Google Shape;785;p21"/>
          <p:cNvGraphicFramePr/>
          <p:nvPr/>
        </p:nvGraphicFramePr>
        <p:xfrm>
          <a:off x="220950" y="752470"/>
          <a:ext cx="8702100" cy="3992670"/>
        </p:xfrm>
        <a:graphic>
          <a:graphicData uri="http://schemas.openxmlformats.org/drawingml/2006/table">
            <a:tbl>
              <a:tblPr>
                <a:noFill/>
                <a:tableStyleId>{7092BC8F-C62D-450D-9358-4B83B2F90B66}</a:tableStyleId>
              </a:tblPr>
              <a:tblGrid>
                <a:gridCol w="3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(DEPARTMENT)</a:t>
                      </a:r>
                      <a:endParaRPr sz="11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Subnet Address</a:t>
                      </a:r>
                      <a:endParaRPr sz="11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First Usable</a:t>
                      </a:r>
                      <a:endParaRPr sz="11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Last Usable </a:t>
                      </a:r>
                      <a:endParaRPr sz="11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Broadcast Address</a:t>
                      </a:r>
                      <a:endParaRPr sz="1100" b="1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C (LIVING QUARTERS )</a:t>
                      </a:r>
                      <a:endParaRPr sz="13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10.0.0.0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10.0.0.1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10.127.255.254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10.127.255.255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B (MANUFACTURING PLANT)</a:t>
                      </a:r>
                      <a:endParaRPr sz="13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10.128.0.0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10.128.0.1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10.191.255.254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10.191.255.255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B (</a:t>
                      </a: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RESEARCH AND DEVELOPMENT DEPARTMENT</a:t>
                      </a: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3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10.192.0.0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10.192.0.1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10.223.255.254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10.223.255.255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</a:t>
                      </a: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SALES DEPARTMENT</a:t>
                      </a:r>
                      <a:r>
                        <a:rPr lang="en" sz="12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)</a:t>
                      </a:r>
                      <a:endParaRPr sz="12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10.224.0.0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10.224.0.1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10.227.255.254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10.227.255.255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(ADMINISTRATIVE DEPARTMENT)</a:t>
                      </a:r>
                      <a:endParaRPr sz="13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10.228.0.0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10.228.0.1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10.228.7.254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10.228.7.255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LOCATION A (MANAGEMENT DEPARTMENT)</a:t>
                      </a:r>
                      <a:endParaRPr sz="1300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10.228.8.0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10.228.8.1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10.228.8.254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10.228.8.255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(16:9)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Amatic SC</vt:lpstr>
      <vt:lpstr>Quicksand</vt:lpstr>
      <vt:lpstr>Times New Roman</vt:lpstr>
      <vt:lpstr>Arial</vt:lpstr>
      <vt:lpstr>Calibri</vt:lpstr>
      <vt:lpstr>Short Stack</vt:lpstr>
      <vt:lpstr>Knight template</vt:lpstr>
      <vt:lpstr>Aacs 2034 fundamentals of computer network  </vt:lpstr>
      <vt:lpstr>INTRODUCTION </vt:lpstr>
      <vt:lpstr>NETWORK DESIGN</vt:lpstr>
      <vt:lpstr>INTRODUCTION</vt:lpstr>
      <vt:lpstr>The Host required in each department</vt:lpstr>
      <vt:lpstr>Find cidr and subnet mask for each department</vt:lpstr>
      <vt:lpstr>GROWTH TABLE </vt:lpstr>
      <vt:lpstr>Find subnet mask for each department</vt:lpstr>
      <vt:lpstr>Find the first usable , last usable and broadcast address </vt:lpstr>
      <vt:lpstr>PowerPoint Presentation</vt:lpstr>
      <vt:lpstr>CONFIGURATION </vt:lpstr>
      <vt:lpstr>PowerPoint Presentation</vt:lpstr>
      <vt:lpstr>Set ip address , subnet mask and default gateway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Aacs 2034 fundamentals of computer network  </dc:title>
  <cp:lastModifiedBy>雨轩 韩</cp:lastModifiedBy>
  <cp:revision>1</cp:revision>
  <dcterms:modified xsi:type="dcterms:W3CDTF">2022-04-09T19:13:14Z</dcterms:modified>
</cp:coreProperties>
</file>