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Span" initials="i" lastIdx="1" clrIdx="0">
    <p:extLst>
      <p:ext uri="{19B8F6BF-5375-455C-9EA6-DF929625EA0E}">
        <p15:presenceInfo xmlns:p15="http://schemas.microsoft.com/office/powerpoint/2012/main" userId="iSp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7CD6CB-4059-4FB6-AD35-59B0B6BDDDB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15C6B32F-5E8F-4329-9B30-4CA752F15851}">
      <dgm:prSet phldrT="[文字]" phldr="1"/>
      <dgm:spPr/>
      <dgm:t>
        <a:bodyPr/>
        <a:lstStyle/>
        <a:p>
          <a:endParaRPr lang="zh-TW" altLang="en-US" dirty="0"/>
        </a:p>
      </dgm:t>
    </dgm:pt>
    <dgm:pt modelId="{37E5F501-6311-4E3E-BEF6-10EBBB0F2C02}" type="parTrans" cxnId="{53C5C459-4E24-4249-A689-45EA3BEC0EBE}">
      <dgm:prSet/>
      <dgm:spPr/>
      <dgm:t>
        <a:bodyPr/>
        <a:lstStyle/>
        <a:p>
          <a:endParaRPr lang="zh-TW" altLang="en-US"/>
        </a:p>
      </dgm:t>
    </dgm:pt>
    <dgm:pt modelId="{A31C2C5A-D685-4D0B-985E-595A62C1AD93}" type="sibTrans" cxnId="{53C5C459-4E24-4249-A689-45EA3BEC0EBE}">
      <dgm:prSet/>
      <dgm:spPr/>
      <dgm:t>
        <a:bodyPr/>
        <a:lstStyle/>
        <a:p>
          <a:endParaRPr lang="zh-TW" altLang="en-US"/>
        </a:p>
      </dgm:t>
    </dgm:pt>
    <dgm:pt modelId="{0DE912CE-54F8-4F40-B2A3-116B9870E7F0}">
      <dgm:prSet phldrT="[文字]"/>
      <dgm:spPr/>
      <dgm:t>
        <a:bodyPr/>
        <a:lstStyle/>
        <a:p>
          <a:r>
            <a:rPr lang="zh-TW" altLang="en-US" dirty="0"/>
            <a:t>前置作業</a:t>
          </a:r>
          <a:r>
            <a:rPr lang="en-US" altLang="zh-TW" dirty="0"/>
            <a:t>(</a:t>
          </a:r>
          <a:r>
            <a:rPr lang="zh-TW" altLang="en-US" dirty="0"/>
            <a:t>連線、串</a:t>
          </a:r>
          <a:r>
            <a:rPr lang="en-US" altLang="zh-TW" dirty="0"/>
            <a:t>URL</a:t>
          </a:r>
          <a:r>
            <a:rPr lang="zh-TW" altLang="en-US" dirty="0"/>
            <a:t>、連資料庫</a:t>
          </a:r>
          <a:r>
            <a:rPr lang="en-US" altLang="zh-TW" dirty="0"/>
            <a:t>)</a:t>
          </a:r>
          <a:endParaRPr lang="zh-TW" altLang="en-US" dirty="0"/>
        </a:p>
      </dgm:t>
    </dgm:pt>
    <dgm:pt modelId="{FAA8E37D-B536-4198-BA69-CED4EEA98151}" type="parTrans" cxnId="{216DE46E-038A-4EB5-8289-678B242B174C}">
      <dgm:prSet/>
      <dgm:spPr/>
      <dgm:t>
        <a:bodyPr/>
        <a:lstStyle/>
        <a:p>
          <a:endParaRPr lang="zh-TW" altLang="en-US"/>
        </a:p>
      </dgm:t>
    </dgm:pt>
    <dgm:pt modelId="{8C4C6384-887C-4796-AEE5-D55F32383625}" type="sibTrans" cxnId="{216DE46E-038A-4EB5-8289-678B242B174C}">
      <dgm:prSet/>
      <dgm:spPr/>
      <dgm:t>
        <a:bodyPr/>
        <a:lstStyle/>
        <a:p>
          <a:endParaRPr lang="zh-TW" altLang="en-US"/>
        </a:p>
      </dgm:t>
    </dgm:pt>
    <dgm:pt modelId="{90FC901B-A6D8-4C7D-83F8-204C307D6E81}">
      <dgm:prSet phldrT="[文字]" phldr="1"/>
      <dgm:spPr/>
      <dgm:t>
        <a:bodyPr/>
        <a:lstStyle/>
        <a:p>
          <a:endParaRPr lang="zh-TW" altLang="en-US" dirty="0"/>
        </a:p>
      </dgm:t>
    </dgm:pt>
    <dgm:pt modelId="{7B469DEE-A2E2-42FE-AE58-3385A022D607}" type="parTrans" cxnId="{8C7C24F7-73A5-4046-8EFD-40E8A1F6F17F}">
      <dgm:prSet/>
      <dgm:spPr/>
      <dgm:t>
        <a:bodyPr/>
        <a:lstStyle/>
        <a:p>
          <a:endParaRPr lang="zh-TW" altLang="en-US"/>
        </a:p>
      </dgm:t>
    </dgm:pt>
    <dgm:pt modelId="{7495F08B-E666-4077-B1F9-F5F0E113EEAB}" type="sibTrans" cxnId="{8C7C24F7-73A5-4046-8EFD-40E8A1F6F17F}">
      <dgm:prSet/>
      <dgm:spPr/>
      <dgm:t>
        <a:bodyPr/>
        <a:lstStyle/>
        <a:p>
          <a:endParaRPr lang="zh-TW" altLang="en-US"/>
        </a:p>
      </dgm:t>
    </dgm:pt>
    <dgm:pt modelId="{41174241-AA71-4299-88DD-F61EBDB5503B}">
      <dgm:prSet phldrT="[文字]"/>
      <dgm:spPr/>
      <dgm:t>
        <a:bodyPr/>
        <a:lstStyle/>
        <a:p>
          <a:r>
            <a:rPr lang="zh-TW" altLang="en-US" dirty="0"/>
            <a:t>功能實作及講解</a:t>
          </a:r>
          <a:r>
            <a:rPr lang="en-US" altLang="zh-TW" dirty="0"/>
            <a:t>(CRUD)</a:t>
          </a:r>
          <a:endParaRPr lang="zh-TW" altLang="en-US" dirty="0"/>
        </a:p>
      </dgm:t>
    </dgm:pt>
    <dgm:pt modelId="{56649DF7-030F-4025-9A7D-2C78869ED75A}" type="parTrans" cxnId="{23756EFE-6E89-4435-96F4-265D5C02BF4B}">
      <dgm:prSet/>
      <dgm:spPr/>
      <dgm:t>
        <a:bodyPr/>
        <a:lstStyle/>
        <a:p>
          <a:endParaRPr lang="zh-TW" altLang="en-US"/>
        </a:p>
      </dgm:t>
    </dgm:pt>
    <dgm:pt modelId="{A2EF2940-D1BC-472F-ACD1-F4017B37FAE3}" type="sibTrans" cxnId="{23756EFE-6E89-4435-96F4-265D5C02BF4B}">
      <dgm:prSet/>
      <dgm:spPr/>
      <dgm:t>
        <a:bodyPr/>
        <a:lstStyle/>
        <a:p>
          <a:endParaRPr lang="zh-TW" altLang="en-US"/>
        </a:p>
      </dgm:t>
    </dgm:pt>
    <dgm:pt modelId="{A5EBDF02-EC93-4D00-AFF6-518BA2B76DB6}">
      <dgm:prSet phldrT="[文字]"/>
      <dgm:spPr/>
      <dgm:t>
        <a:bodyPr/>
        <a:lstStyle/>
        <a:p>
          <a:endParaRPr lang="zh-TW" altLang="en-US" dirty="0"/>
        </a:p>
      </dgm:t>
    </dgm:pt>
    <dgm:pt modelId="{2C9E5FB3-4DDD-48EA-98F3-531D0CB68E56}" type="parTrans" cxnId="{4EE7FA72-C049-4E25-A4C5-71412AE92991}">
      <dgm:prSet/>
      <dgm:spPr/>
      <dgm:t>
        <a:bodyPr/>
        <a:lstStyle/>
        <a:p>
          <a:endParaRPr lang="zh-TW" altLang="en-US"/>
        </a:p>
      </dgm:t>
    </dgm:pt>
    <dgm:pt modelId="{9560E5B4-52CF-4A52-98D2-CA6F47FBE354}" type="sibTrans" cxnId="{4EE7FA72-C049-4E25-A4C5-71412AE92991}">
      <dgm:prSet/>
      <dgm:spPr/>
      <dgm:t>
        <a:bodyPr/>
        <a:lstStyle/>
        <a:p>
          <a:endParaRPr lang="zh-TW" altLang="en-US"/>
        </a:p>
      </dgm:t>
    </dgm:pt>
    <dgm:pt modelId="{B5061F76-C76C-425E-9A65-C8B886A9EC1D}">
      <dgm:prSet/>
      <dgm:spPr/>
      <dgm:t>
        <a:bodyPr/>
        <a:lstStyle/>
        <a:p>
          <a:r>
            <a:rPr lang="zh-TW" altLang="en-US" dirty="0"/>
            <a:t>匯出</a:t>
          </a:r>
          <a:r>
            <a:rPr lang="en-US" altLang="zh-TW" dirty="0"/>
            <a:t>(.csv)</a:t>
          </a:r>
          <a:endParaRPr lang="zh-TW" altLang="en-US" dirty="0"/>
        </a:p>
      </dgm:t>
    </dgm:pt>
    <dgm:pt modelId="{3AD3D0D7-B4A7-48EF-9F1B-6AF78A20D6BE}" type="parTrans" cxnId="{BAAED602-4E53-409E-93A3-4B9983749DB5}">
      <dgm:prSet/>
      <dgm:spPr/>
      <dgm:t>
        <a:bodyPr/>
        <a:lstStyle/>
        <a:p>
          <a:endParaRPr lang="zh-TW" altLang="en-US"/>
        </a:p>
      </dgm:t>
    </dgm:pt>
    <dgm:pt modelId="{6373132F-116D-4F3D-8C9E-D9A2288FE6A9}" type="sibTrans" cxnId="{BAAED602-4E53-409E-93A3-4B9983749DB5}">
      <dgm:prSet/>
      <dgm:spPr/>
      <dgm:t>
        <a:bodyPr/>
        <a:lstStyle/>
        <a:p>
          <a:endParaRPr lang="zh-TW" altLang="en-US"/>
        </a:p>
      </dgm:t>
    </dgm:pt>
    <dgm:pt modelId="{4300148D-B0CD-4FCB-A85B-714AACF94E5C}" type="pres">
      <dgm:prSet presAssocID="{077CD6CB-4059-4FB6-AD35-59B0B6BDDDB0}" presName="linearFlow" presStyleCnt="0">
        <dgm:presLayoutVars>
          <dgm:dir/>
          <dgm:animLvl val="lvl"/>
          <dgm:resizeHandles val="exact"/>
        </dgm:presLayoutVars>
      </dgm:prSet>
      <dgm:spPr/>
    </dgm:pt>
    <dgm:pt modelId="{16FCA58F-6879-4B8A-9D88-981E4EB6CEF6}" type="pres">
      <dgm:prSet presAssocID="{15C6B32F-5E8F-4329-9B30-4CA752F15851}" presName="composite" presStyleCnt="0"/>
      <dgm:spPr/>
    </dgm:pt>
    <dgm:pt modelId="{4F4016EE-ECED-4932-A5AD-E1791F6C5DEC}" type="pres">
      <dgm:prSet presAssocID="{15C6B32F-5E8F-4329-9B30-4CA752F15851}" presName="parentText" presStyleLbl="alignNode1" presStyleIdx="0" presStyleCnt="3" custLinFactNeighborX="-5315" custLinFactNeighborY="-6511">
        <dgm:presLayoutVars>
          <dgm:chMax val="1"/>
          <dgm:bulletEnabled val="1"/>
        </dgm:presLayoutVars>
      </dgm:prSet>
      <dgm:spPr/>
    </dgm:pt>
    <dgm:pt modelId="{504989DF-C1FE-41D5-BFFE-428481D4FF6F}" type="pres">
      <dgm:prSet presAssocID="{15C6B32F-5E8F-4329-9B30-4CA752F15851}" presName="descendantText" presStyleLbl="alignAcc1" presStyleIdx="0" presStyleCnt="3">
        <dgm:presLayoutVars>
          <dgm:bulletEnabled val="1"/>
        </dgm:presLayoutVars>
      </dgm:prSet>
      <dgm:spPr/>
    </dgm:pt>
    <dgm:pt modelId="{BA2409A1-ED56-4061-9DF6-E237699FBF66}" type="pres">
      <dgm:prSet presAssocID="{A31C2C5A-D685-4D0B-985E-595A62C1AD93}" presName="sp" presStyleCnt="0"/>
      <dgm:spPr/>
    </dgm:pt>
    <dgm:pt modelId="{F00935E3-B4F7-4763-82A7-621F63E0064B}" type="pres">
      <dgm:prSet presAssocID="{90FC901B-A6D8-4C7D-83F8-204C307D6E81}" presName="composite" presStyleCnt="0"/>
      <dgm:spPr/>
    </dgm:pt>
    <dgm:pt modelId="{AD109515-BD1C-464C-977E-BCEC4900F449}" type="pres">
      <dgm:prSet presAssocID="{90FC901B-A6D8-4C7D-83F8-204C307D6E8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B09ABEC8-E4D9-44A7-88D8-354815E3E7F5}" type="pres">
      <dgm:prSet presAssocID="{90FC901B-A6D8-4C7D-83F8-204C307D6E81}" presName="descendantText" presStyleLbl="alignAcc1" presStyleIdx="1" presStyleCnt="3">
        <dgm:presLayoutVars>
          <dgm:bulletEnabled val="1"/>
        </dgm:presLayoutVars>
      </dgm:prSet>
      <dgm:spPr/>
    </dgm:pt>
    <dgm:pt modelId="{8E3FC3F7-A577-4478-85D0-4305804DDD10}" type="pres">
      <dgm:prSet presAssocID="{7495F08B-E666-4077-B1F9-F5F0E113EEAB}" presName="sp" presStyleCnt="0"/>
      <dgm:spPr/>
    </dgm:pt>
    <dgm:pt modelId="{131FA2FD-DDD7-4FAE-9ADF-A8362C2ED4FF}" type="pres">
      <dgm:prSet presAssocID="{A5EBDF02-EC93-4D00-AFF6-518BA2B76DB6}" presName="composite" presStyleCnt="0"/>
      <dgm:spPr/>
    </dgm:pt>
    <dgm:pt modelId="{92D6D146-F051-4857-9B21-098040E8689D}" type="pres">
      <dgm:prSet presAssocID="{A5EBDF02-EC93-4D00-AFF6-518BA2B76DB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DA72656-C554-4ACA-96AE-CD1F18F9ADCD}" type="pres">
      <dgm:prSet presAssocID="{A5EBDF02-EC93-4D00-AFF6-518BA2B76DB6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BAAED602-4E53-409E-93A3-4B9983749DB5}" srcId="{A5EBDF02-EC93-4D00-AFF6-518BA2B76DB6}" destId="{B5061F76-C76C-425E-9A65-C8B886A9EC1D}" srcOrd="0" destOrd="0" parTransId="{3AD3D0D7-B4A7-48EF-9F1B-6AF78A20D6BE}" sibTransId="{6373132F-116D-4F3D-8C9E-D9A2288FE6A9}"/>
    <dgm:cxn modelId="{14FA7106-AD15-4F41-894A-95727D0A1810}" type="presOf" srcId="{41174241-AA71-4299-88DD-F61EBDB5503B}" destId="{B09ABEC8-E4D9-44A7-88D8-354815E3E7F5}" srcOrd="0" destOrd="0" presId="urn:microsoft.com/office/officeart/2005/8/layout/chevron2"/>
    <dgm:cxn modelId="{ED6C6C2E-69F4-4A8F-94E5-6E82E4C88B43}" type="presOf" srcId="{B5061F76-C76C-425E-9A65-C8B886A9EC1D}" destId="{5DA72656-C554-4ACA-96AE-CD1F18F9ADCD}" srcOrd="0" destOrd="0" presId="urn:microsoft.com/office/officeart/2005/8/layout/chevron2"/>
    <dgm:cxn modelId="{64D3A147-872A-4F89-8B9C-4914C1DD1240}" type="presOf" srcId="{A5EBDF02-EC93-4D00-AFF6-518BA2B76DB6}" destId="{92D6D146-F051-4857-9B21-098040E8689D}" srcOrd="0" destOrd="0" presId="urn:microsoft.com/office/officeart/2005/8/layout/chevron2"/>
    <dgm:cxn modelId="{216DE46E-038A-4EB5-8289-678B242B174C}" srcId="{15C6B32F-5E8F-4329-9B30-4CA752F15851}" destId="{0DE912CE-54F8-4F40-B2A3-116B9870E7F0}" srcOrd="0" destOrd="0" parTransId="{FAA8E37D-B536-4198-BA69-CED4EEA98151}" sibTransId="{8C4C6384-887C-4796-AEE5-D55F32383625}"/>
    <dgm:cxn modelId="{4EE7FA72-C049-4E25-A4C5-71412AE92991}" srcId="{077CD6CB-4059-4FB6-AD35-59B0B6BDDDB0}" destId="{A5EBDF02-EC93-4D00-AFF6-518BA2B76DB6}" srcOrd="2" destOrd="0" parTransId="{2C9E5FB3-4DDD-48EA-98F3-531D0CB68E56}" sibTransId="{9560E5B4-52CF-4A52-98D2-CA6F47FBE354}"/>
    <dgm:cxn modelId="{70997555-6549-45C4-A5E8-9C044C90690B}" type="presOf" srcId="{0DE912CE-54F8-4F40-B2A3-116B9870E7F0}" destId="{504989DF-C1FE-41D5-BFFE-428481D4FF6F}" srcOrd="0" destOrd="0" presId="urn:microsoft.com/office/officeart/2005/8/layout/chevron2"/>
    <dgm:cxn modelId="{14DD0E56-77B2-468A-8EBC-19636B07195A}" type="presOf" srcId="{15C6B32F-5E8F-4329-9B30-4CA752F15851}" destId="{4F4016EE-ECED-4932-A5AD-E1791F6C5DEC}" srcOrd="0" destOrd="0" presId="urn:microsoft.com/office/officeart/2005/8/layout/chevron2"/>
    <dgm:cxn modelId="{53C5C459-4E24-4249-A689-45EA3BEC0EBE}" srcId="{077CD6CB-4059-4FB6-AD35-59B0B6BDDDB0}" destId="{15C6B32F-5E8F-4329-9B30-4CA752F15851}" srcOrd="0" destOrd="0" parTransId="{37E5F501-6311-4E3E-BEF6-10EBBB0F2C02}" sibTransId="{A31C2C5A-D685-4D0B-985E-595A62C1AD93}"/>
    <dgm:cxn modelId="{7B888495-4D9E-4FBB-9EA5-191A27705B0D}" type="presOf" srcId="{90FC901B-A6D8-4C7D-83F8-204C307D6E81}" destId="{AD109515-BD1C-464C-977E-BCEC4900F449}" srcOrd="0" destOrd="0" presId="urn:microsoft.com/office/officeart/2005/8/layout/chevron2"/>
    <dgm:cxn modelId="{E5F7D2AF-E2FF-42E0-90A1-3BE22B15692E}" type="presOf" srcId="{077CD6CB-4059-4FB6-AD35-59B0B6BDDDB0}" destId="{4300148D-B0CD-4FCB-A85B-714AACF94E5C}" srcOrd="0" destOrd="0" presId="urn:microsoft.com/office/officeart/2005/8/layout/chevron2"/>
    <dgm:cxn modelId="{8C7C24F7-73A5-4046-8EFD-40E8A1F6F17F}" srcId="{077CD6CB-4059-4FB6-AD35-59B0B6BDDDB0}" destId="{90FC901B-A6D8-4C7D-83F8-204C307D6E81}" srcOrd="1" destOrd="0" parTransId="{7B469DEE-A2E2-42FE-AE58-3385A022D607}" sibTransId="{7495F08B-E666-4077-B1F9-F5F0E113EEAB}"/>
    <dgm:cxn modelId="{23756EFE-6E89-4435-96F4-265D5C02BF4B}" srcId="{90FC901B-A6D8-4C7D-83F8-204C307D6E81}" destId="{41174241-AA71-4299-88DD-F61EBDB5503B}" srcOrd="0" destOrd="0" parTransId="{56649DF7-030F-4025-9A7D-2C78869ED75A}" sibTransId="{A2EF2940-D1BC-472F-ACD1-F4017B37FAE3}"/>
    <dgm:cxn modelId="{6049AD8F-7B4B-4DB1-968C-AD42CF1297DB}" type="presParOf" srcId="{4300148D-B0CD-4FCB-A85B-714AACF94E5C}" destId="{16FCA58F-6879-4B8A-9D88-981E4EB6CEF6}" srcOrd="0" destOrd="0" presId="urn:microsoft.com/office/officeart/2005/8/layout/chevron2"/>
    <dgm:cxn modelId="{E44538AF-0ED5-4032-BC9C-E89BB9E92B05}" type="presParOf" srcId="{16FCA58F-6879-4B8A-9D88-981E4EB6CEF6}" destId="{4F4016EE-ECED-4932-A5AD-E1791F6C5DEC}" srcOrd="0" destOrd="0" presId="urn:microsoft.com/office/officeart/2005/8/layout/chevron2"/>
    <dgm:cxn modelId="{B6DF1386-AAFC-40DA-AB1C-269A45E00B38}" type="presParOf" srcId="{16FCA58F-6879-4B8A-9D88-981E4EB6CEF6}" destId="{504989DF-C1FE-41D5-BFFE-428481D4FF6F}" srcOrd="1" destOrd="0" presId="urn:microsoft.com/office/officeart/2005/8/layout/chevron2"/>
    <dgm:cxn modelId="{E618D8EB-235C-46E3-B6BD-FFA9A4F8018F}" type="presParOf" srcId="{4300148D-B0CD-4FCB-A85B-714AACF94E5C}" destId="{BA2409A1-ED56-4061-9DF6-E237699FBF66}" srcOrd="1" destOrd="0" presId="urn:microsoft.com/office/officeart/2005/8/layout/chevron2"/>
    <dgm:cxn modelId="{60C35909-2F85-4AFA-B1FB-13DEFB325F85}" type="presParOf" srcId="{4300148D-B0CD-4FCB-A85B-714AACF94E5C}" destId="{F00935E3-B4F7-4763-82A7-621F63E0064B}" srcOrd="2" destOrd="0" presId="urn:microsoft.com/office/officeart/2005/8/layout/chevron2"/>
    <dgm:cxn modelId="{D85E7894-4C92-4430-A5C5-077B2D4BD481}" type="presParOf" srcId="{F00935E3-B4F7-4763-82A7-621F63E0064B}" destId="{AD109515-BD1C-464C-977E-BCEC4900F449}" srcOrd="0" destOrd="0" presId="urn:microsoft.com/office/officeart/2005/8/layout/chevron2"/>
    <dgm:cxn modelId="{0FA5E39D-5BBC-426E-BEB3-69A3CA70274A}" type="presParOf" srcId="{F00935E3-B4F7-4763-82A7-621F63E0064B}" destId="{B09ABEC8-E4D9-44A7-88D8-354815E3E7F5}" srcOrd="1" destOrd="0" presId="urn:microsoft.com/office/officeart/2005/8/layout/chevron2"/>
    <dgm:cxn modelId="{7BF3A7C6-BBCA-46A9-A4B8-45586F6583A7}" type="presParOf" srcId="{4300148D-B0CD-4FCB-A85B-714AACF94E5C}" destId="{8E3FC3F7-A577-4478-85D0-4305804DDD10}" srcOrd="3" destOrd="0" presId="urn:microsoft.com/office/officeart/2005/8/layout/chevron2"/>
    <dgm:cxn modelId="{44BF3C22-3301-4A39-A1B3-9C4496CD9E86}" type="presParOf" srcId="{4300148D-B0CD-4FCB-A85B-714AACF94E5C}" destId="{131FA2FD-DDD7-4FAE-9ADF-A8362C2ED4FF}" srcOrd="4" destOrd="0" presId="urn:microsoft.com/office/officeart/2005/8/layout/chevron2"/>
    <dgm:cxn modelId="{061F7A02-37A2-4A36-85F5-6DA1D960842F}" type="presParOf" srcId="{131FA2FD-DDD7-4FAE-9ADF-A8362C2ED4FF}" destId="{92D6D146-F051-4857-9B21-098040E8689D}" srcOrd="0" destOrd="0" presId="urn:microsoft.com/office/officeart/2005/8/layout/chevron2"/>
    <dgm:cxn modelId="{6EA0B51B-DDD1-4C22-8C45-2F48714F94B5}" type="presParOf" srcId="{131FA2FD-DDD7-4FAE-9ADF-A8362C2ED4FF}" destId="{5DA72656-C554-4ACA-96AE-CD1F18F9AD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016EE-ECED-4932-A5AD-E1791F6C5DEC}">
      <dsp:nvSpPr>
        <dsp:cNvPr id="0" name=""/>
        <dsp:cNvSpPr/>
      </dsp:nvSpPr>
      <dsp:spPr>
        <a:xfrm rot="5400000">
          <a:off x="-243099" y="243099"/>
          <a:ext cx="1620660" cy="1134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900" kern="1200" dirty="0"/>
        </a:p>
      </dsp:txBody>
      <dsp:txXfrm rot="-5400000">
        <a:off x="0" y="567231"/>
        <a:ext cx="1134462" cy="486198"/>
      </dsp:txXfrm>
    </dsp:sp>
    <dsp:sp modelId="{504989DF-C1FE-41D5-BFFE-428481D4FF6F}">
      <dsp:nvSpPr>
        <dsp:cNvPr id="0" name=""/>
        <dsp:cNvSpPr/>
      </dsp:nvSpPr>
      <dsp:spPr>
        <a:xfrm rot="5400000">
          <a:off x="3898224" y="-2761317"/>
          <a:ext cx="1053429" cy="65809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3100" kern="1200" dirty="0"/>
            <a:t>前置作業</a:t>
          </a:r>
          <a:r>
            <a:rPr lang="en-US" altLang="zh-TW" sz="3100" kern="1200" dirty="0"/>
            <a:t>(</a:t>
          </a:r>
          <a:r>
            <a:rPr lang="zh-TW" altLang="en-US" sz="3100" kern="1200" dirty="0"/>
            <a:t>連線、串</a:t>
          </a:r>
          <a:r>
            <a:rPr lang="en-US" altLang="zh-TW" sz="3100" kern="1200" dirty="0"/>
            <a:t>URL</a:t>
          </a:r>
          <a:r>
            <a:rPr lang="zh-TW" altLang="en-US" sz="3100" kern="1200" dirty="0"/>
            <a:t>、連資料庫</a:t>
          </a:r>
          <a:r>
            <a:rPr lang="en-US" altLang="zh-TW" sz="3100" kern="1200" dirty="0"/>
            <a:t>)</a:t>
          </a:r>
          <a:endParaRPr lang="zh-TW" altLang="en-US" sz="3100" kern="1200" dirty="0"/>
        </a:p>
      </dsp:txBody>
      <dsp:txXfrm rot="-5400000">
        <a:off x="1134462" y="53869"/>
        <a:ext cx="6529529" cy="950581"/>
      </dsp:txXfrm>
    </dsp:sp>
    <dsp:sp modelId="{AD109515-BD1C-464C-977E-BCEC4900F449}">
      <dsp:nvSpPr>
        <dsp:cNvPr id="0" name=""/>
        <dsp:cNvSpPr/>
      </dsp:nvSpPr>
      <dsp:spPr>
        <a:xfrm rot="5400000">
          <a:off x="-243099" y="1672385"/>
          <a:ext cx="1620660" cy="1134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2900" kern="1200" dirty="0"/>
        </a:p>
      </dsp:txBody>
      <dsp:txXfrm rot="-5400000">
        <a:off x="0" y="1996517"/>
        <a:ext cx="1134462" cy="486198"/>
      </dsp:txXfrm>
    </dsp:sp>
    <dsp:sp modelId="{B09ABEC8-E4D9-44A7-88D8-354815E3E7F5}">
      <dsp:nvSpPr>
        <dsp:cNvPr id="0" name=""/>
        <dsp:cNvSpPr/>
      </dsp:nvSpPr>
      <dsp:spPr>
        <a:xfrm rot="5400000">
          <a:off x="3898224" y="-1334475"/>
          <a:ext cx="1053429" cy="65809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3100" kern="1200" dirty="0"/>
            <a:t>功能實作及講解</a:t>
          </a:r>
          <a:r>
            <a:rPr lang="en-US" altLang="zh-TW" sz="3100" kern="1200" dirty="0"/>
            <a:t>(CRUD)</a:t>
          </a:r>
          <a:endParaRPr lang="zh-TW" altLang="en-US" sz="3100" kern="1200" dirty="0"/>
        </a:p>
      </dsp:txBody>
      <dsp:txXfrm rot="-5400000">
        <a:off x="1134462" y="1480711"/>
        <a:ext cx="6529529" cy="950581"/>
      </dsp:txXfrm>
    </dsp:sp>
    <dsp:sp modelId="{92D6D146-F051-4857-9B21-098040E8689D}">
      <dsp:nvSpPr>
        <dsp:cNvPr id="0" name=""/>
        <dsp:cNvSpPr/>
      </dsp:nvSpPr>
      <dsp:spPr>
        <a:xfrm rot="5400000">
          <a:off x="-243099" y="3099228"/>
          <a:ext cx="1620660" cy="11344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100" kern="1200" dirty="0"/>
        </a:p>
      </dsp:txBody>
      <dsp:txXfrm rot="-5400000">
        <a:off x="0" y="3423360"/>
        <a:ext cx="1134462" cy="486198"/>
      </dsp:txXfrm>
    </dsp:sp>
    <dsp:sp modelId="{5DA72656-C554-4ACA-96AE-CD1F18F9ADCD}">
      <dsp:nvSpPr>
        <dsp:cNvPr id="0" name=""/>
        <dsp:cNvSpPr/>
      </dsp:nvSpPr>
      <dsp:spPr>
        <a:xfrm rot="5400000">
          <a:off x="3898224" y="92367"/>
          <a:ext cx="1053429" cy="65809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TW" altLang="en-US" sz="3100" kern="1200" dirty="0"/>
            <a:t>匯出</a:t>
          </a:r>
          <a:r>
            <a:rPr lang="en-US" altLang="zh-TW" sz="3100" kern="1200" dirty="0"/>
            <a:t>(.csv)</a:t>
          </a:r>
          <a:endParaRPr lang="zh-TW" altLang="en-US" sz="3100" kern="1200" dirty="0"/>
        </a:p>
      </dsp:txBody>
      <dsp:txXfrm rot="-5400000">
        <a:off x="1134462" y="2907553"/>
        <a:ext cx="6529529" cy="950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444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580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8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209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715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324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6308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288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45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9491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77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EB8F355-1E30-4851-8C08-34F6BE988C16}" type="datetimeFigureOut">
              <a:rPr lang="zh-TW" altLang="en-US" smtClean="0"/>
              <a:t>2024/5/27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8EED203-A398-434C-B5EE-A068A34A00A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906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66E3979-F749-4DAC-899F-7A16604B7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第一次專題報告</a:t>
            </a:r>
          </a:p>
        </p:txBody>
      </p:sp>
      <p:sp>
        <p:nvSpPr>
          <p:cNvPr id="4" name="副標題 3">
            <a:extLst>
              <a:ext uri="{FF2B5EF4-FFF2-40B4-BE49-F238E27FC236}">
                <a16:creationId xmlns:a16="http://schemas.microsoft.com/office/drawing/2014/main" id="{5799FFBB-45CE-4974-9727-948CC80DA5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5202238"/>
            <a:ext cx="9144000" cy="1655762"/>
          </a:xfrm>
        </p:spPr>
        <p:txBody>
          <a:bodyPr>
            <a:normAutofit/>
          </a:bodyPr>
          <a:lstStyle/>
          <a:p>
            <a:pPr algn="r"/>
            <a:r>
              <a:rPr lang="zh-TW" altLang="en-US" sz="3200" b="1" dirty="0"/>
              <a:t>報告人</a:t>
            </a:r>
            <a:r>
              <a:rPr lang="en-US" altLang="zh-TW" sz="3200" b="1" dirty="0"/>
              <a:t>:</a:t>
            </a:r>
            <a:r>
              <a:rPr lang="zh-TW" altLang="en-US" sz="3200" b="1" dirty="0"/>
              <a:t>謝維澤</a:t>
            </a:r>
            <a:endParaRPr lang="en-US" altLang="zh-TW" sz="3200" b="1" dirty="0"/>
          </a:p>
          <a:p>
            <a:pPr algn="r"/>
            <a:r>
              <a:rPr lang="zh-TW" altLang="en-US" sz="3200" b="1" dirty="0"/>
              <a:t>指導老師</a:t>
            </a:r>
            <a:r>
              <a:rPr lang="en-US" altLang="zh-TW" sz="3200" b="1" dirty="0"/>
              <a:t>:</a:t>
            </a:r>
            <a:r>
              <a:rPr lang="zh-TW" altLang="en-US" sz="3200" b="1" dirty="0"/>
              <a:t>張春生老師</a:t>
            </a:r>
            <a:endParaRPr lang="en-US" altLang="zh-TW" sz="3200" b="1" dirty="0"/>
          </a:p>
          <a:p>
            <a:pPr algn="r"/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67997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7EE4-6E4B-44D9-80ED-E82F00C5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pPr algn="ctr"/>
            <a:r>
              <a:rPr lang="zh-TW" altLang="en-US" dirty="0"/>
              <a:t>新增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E8528D7-B9CA-4627-B2C7-9DC090AD6E81}"/>
              </a:ext>
            </a:extLst>
          </p:cNvPr>
          <p:cNvSpPr/>
          <p:nvPr/>
        </p:nvSpPr>
        <p:spPr>
          <a:xfrm>
            <a:off x="164584" y="1937165"/>
            <a:ext cx="43029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		</a:t>
            </a:r>
            <a:r>
              <a:rPr lang="zh-TW" altLang="en-US" dirty="0"/>
              <a:t>   </a:t>
            </a:r>
            <a:r>
              <a:rPr lang="en-US" altLang="zh-TW" b="1" dirty="0"/>
              <a:t>SQL</a:t>
            </a:r>
            <a:r>
              <a:rPr lang="zh-TW" altLang="en-US" b="1" dirty="0"/>
              <a:t>插入語句</a:t>
            </a:r>
            <a:endParaRPr lang="en-US" altLang="zh-TW" dirty="0"/>
          </a:p>
          <a:p>
            <a:r>
              <a:rPr lang="zh-TW" altLang="en-US" dirty="0"/>
              <a:t>String sql = "INSERT INTO [dbo].[台北市觀光] " +</a:t>
            </a:r>
          </a:p>
          <a:p>
            <a:r>
              <a:rPr lang="zh-TW" altLang="en-US" dirty="0"/>
              <a:t>             "([period], [artMuseumVisits], [zooVisits], [childrenNewParkVisits], [astronomyMuseumVisits], " +</a:t>
            </a:r>
          </a:p>
          <a:p>
            <a:r>
              <a:rPr lang="zh-TW" altLang="en-US" dirty="0"/>
              <a:t>             "[shilinOfficialResidenceParkVisits], [waterParkVisits], [hotSpringMuseumVisits], " +</a:t>
            </a:r>
          </a:p>
          <a:p>
            <a:r>
              <a:rPr lang="zh-TW" altLang="en-US" dirty="0"/>
              <a:t>             "[discoveryCenterVisits], [blueWaterwayVisits]) " +</a:t>
            </a:r>
          </a:p>
          <a:p>
            <a:r>
              <a:rPr lang="zh-TW" altLang="en-US" dirty="0"/>
              <a:t>             "VALUES (?, ?, ?, ?, ?, ?, ?, ?, ?, ?)";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A21E0A0-FE31-4731-BBDE-E2D9F952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538" y="555329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使用佔位符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ui-monospace"/>
              </a:rPr>
              <a:t>?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ui-sans-serif"/>
              </a:rPr>
              <a:t> 來表示要插入的值。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D2ECC231-2B4F-4628-9855-411F935FC39E}"/>
              </a:ext>
            </a:extLst>
          </p:cNvPr>
          <p:cNvSpPr/>
          <p:nvPr/>
        </p:nvSpPr>
        <p:spPr>
          <a:xfrm>
            <a:off x="4694632" y="3645325"/>
            <a:ext cx="437322" cy="29910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DF8066-FC18-41F4-ADEC-15C5DF7BF208}"/>
              </a:ext>
            </a:extLst>
          </p:cNvPr>
          <p:cNvSpPr/>
          <p:nvPr/>
        </p:nvSpPr>
        <p:spPr>
          <a:xfrm>
            <a:off x="5359021" y="1937165"/>
            <a:ext cx="6497869" cy="34163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0D0D0D"/>
                </a:solidFill>
                <a:latin typeface="ui-sans-serif"/>
              </a:rPr>
              <a:t>設置參數並執行插入</a:t>
            </a:r>
            <a:endParaRPr lang="en-US" altLang="zh-TW" b="1" dirty="0">
              <a:solidFill>
                <a:srgbClr val="0D0D0D"/>
              </a:solidFill>
              <a:latin typeface="ui-sans-serif"/>
            </a:endParaRPr>
          </a:p>
          <a:p>
            <a:r>
              <a:rPr lang="en-US" altLang="zh-TW" dirty="0" err="1"/>
              <a:t>pstmt.setString</a:t>
            </a:r>
            <a:r>
              <a:rPr lang="en-US" altLang="zh-TW" dirty="0"/>
              <a:t>(1, </a:t>
            </a:r>
            <a:r>
              <a:rPr lang="en-US" altLang="zh-TW" dirty="0" err="1"/>
              <a:t>travel_taipei.getPeriod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pstmt.setInt</a:t>
            </a:r>
            <a:r>
              <a:rPr lang="en-US" altLang="zh-TW" dirty="0"/>
              <a:t>(2, </a:t>
            </a:r>
            <a:r>
              <a:rPr lang="en-US" altLang="zh-TW" dirty="0" err="1"/>
              <a:t>travel_taipei.getArtMuseumVisits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pstmt.setInt</a:t>
            </a:r>
            <a:r>
              <a:rPr lang="en-US" altLang="zh-TW" dirty="0"/>
              <a:t>(3, </a:t>
            </a:r>
            <a:r>
              <a:rPr lang="en-US" altLang="zh-TW" dirty="0" err="1"/>
              <a:t>travel_taipei.getZooVisits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pstmt.setInt</a:t>
            </a:r>
            <a:r>
              <a:rPr lang="en-US" altLang="zh-TW" dirty="0"/>
              <a:t>(4, </a:t>
            </a:r>
            <a:r>
              <a:rPr lang="en-US" altLang="zh-TW" dirty="0" err="1"/>
              <a:t>travel_taipei.getChildrenNewParkVisits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pstmt.setInt</a:t>
            </a:r>
            <a:r>
              <a:rPr lang="en-US" altLang="zh-TW" dirty="0"/>
              <a:t>(5, </a:t>
            </a:r>
            <a:r>
              <a:rPr lang="en-US" altLang="zh-TW" dirty="0" err="1"/>
              <a:t>travel_taipei.getAstronomyMuseumVisits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pstmt.setInt</a:t>
            </a:r>
            <a:r>
              <a:rPr lang="en-US" altLang="zh-TW" dirty="0"/>
              <a:t>(6, </a:t>
            </a:r>
            <a:r>
              <a:rPr lang="en-US" altLang="zh-TW" dirty="0" err="1"/>
              <a:t>travel_taipei.getShilinOfficialResidenceParkVisits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pstmt.setInt</a:t>
            </a:r>
            <a:r>
              <a:rPr lang="en-US" altLang="zh-TW" dirty="0"/>
              <a:t>(7, </a:t>
            </a:r>
            <a:r>
              <a:rPr lang="en-US" altLang="zh-TW" dirty="0" err="1"/>
              <a:t>travel_taipei.getWaterParkVisits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pstmt.setInt</a:t>
            </a:r>
            <a:r>
              <a:rPr lang="en-US" altLang="zh-TW" dirty="0"/>
              <a:t>(8, </a:t>
            </a:r>
            <a:r>
              <a:rPr lang="en-US" altLang="zh-TW" dirty="0" err="1"/>
              <a:t>travel_taipei.getHotSpringMuseumVisits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pstmt.setInt</a:t>
            </a:r>
            <a:r>
              <a:rPr lang="en-US" altLang="zh-TW" dirty="0"/>
              <a:t>(9, </a:t>
            </a:r>
            <a:r>
              <a:rPr lang="en-US" altLang="zh-TW" dirty="0" err="1"/>
              <a:t>travel_taipei.getDiscoveryCenterVisits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pstmt.setInt</a:t>
            </a:r>
            <a:r>
              <a:rPr lang="en-US" altLang="zh-TW" dirty="0"/>
              <a:t>(10, </a:t>
            </a:r>
            <a:r>
              <a:rPr lang="en-US" altLang="zh-TW" dirty="0" err="1"/>
              <a:t>travel_taipei.getBlueWaterwayVisits</a:t>
            </a:r>
            <a:r>
              <a:rPr lang="en-US" altLang="zh-TW" dirty="0"/>
              <a:t>()); </a:t>
            </a:r>
          </a:p>
          <a:p>
            <a:r>
              <a:rPr lang="en-US" altLang="zh-TW" dirty="0" err="1"/>
              <a:t>pstmt.executeUpdate</a:t>
            </a:r>
            <a:r>
              <a:rPr lang="en-US" altLang="zh-TW" dirty="0"/>
              <a:t>();</a:t>
            </a:r>
            <a:endParaRPr lang="zh-TW" alt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02EFC64-6F63-429C-A030-5EEEC12FF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9021" y="4925272"/>
            <a:ext cx="4906792" cy="12560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使用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ui-monospace"/>
              </a:rPr>
              <a:t>PreparedStatement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ui-sans-serif"/>
              </a:rPr>
              <a:t> 的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ui-monospace"/>
              </a:rPr>
              <a:t>set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ui-sans-serif"/>
              </a:rPr>
              <a:t> 方法設置各個佔位符的值。</a:t>
            </a:r>
            <a:endParaRPr kumimoji="0" lang="zh-TW" altLang="zh-TW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Arial" panose="020B0604020202020204" pitchFamily="34" charset="0"/>
              <a:ea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執行插入操作。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055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7EE4-6E4B-44D9-80ED-E82F00C5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新增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5C25A07-E0A1-4943-A564-3E5B71CE4412}"/>
              </a:ext>
            </a:extLst>
          </p:cNvPr>
          <p:cNvSpPr/>
          <p:nvPr/>
        </p:nvSpPr>
        <p:spPr>
          <a:xfrm>
            <a:off x="3819243" y="1852263"/>
            <a:ext cx="5567550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0D0D0D"/>
                </a:solidFill>
                <a:latin typeface="+mn-ea"/>
              </a:rPr>
              <a:t>獲取生成的</a:t>
            </a:r>
            <a:r>
              <a:rPr lang="en-US" altLang="zh-TW" dirty="0">
                <a:solidFill>
                  <a:srgbClr val="0D0D0D"/>
                </a:solidFill>
                <a:latin typeface="+mn-ea"/>
              </a:rPr>
              <a:t>ID</a:t>
            </a:r>
            <a:r>
              <a:rPr lang="zh-TW" altLang="en-US" dirty="0">
                <a:solidFill>
                  <a:srgbClr val="0D0D0D"/>
                </a:solidFill>
                <a:latin typeface="+mn-ea"/>
              </a:rPr>
              <a:t>並設置到對象中</a:t>
            </a:r>
            <a:endParaRPr lang="en-US" altLang="zh-TW" dirty="0">
              <a:solidFill>
                <a:srgbClr val="0D0D0D"/>
              </a:solidFill>
              <a:latin typeface="+mn-ea"/>
            </a:endParaRPr>
          </a:p>
          <a:p>
            <a:r>
              <a:rPr lang="en-US" altLang="zh-TW" dirty="0">
                <a:latin typeface="+mn-ea"/>
              </a:rPr>
              <a:t>try (</a:t>
            </a:r>
            <a:r>
              <a:rPr lang="en-US" altLang="zh-TW" dirty="0" err="1">
                <a:latin typeface="+mn-ea"/>
              </a:rPr>
              <a:t>ResultSet</a:t>
            </a:r>
            <a:r>
              <a:rPr lang="en-US" altLang="zh-TW" dirty="0">
                <a:latin typeface="+mn-ea"/>
              </a:rPr>
              <a:t> </a:t>
            </a:r>
            <a:r>
              <a:rPr lang="en-US" altLang="zh-TW" dirty="0" err="1">
                <a:latin typeface="+mn-ea"/>
              </a:rPr>
              <a:t>generatedKeys</a:t>
            </a:r>
            <a:r>
              <a:rPr lang="en-US" altLang="zh-TW" dirty="0">
                <a:latin typeface="+mn-ea"/>
              </a:rPr>
              <a:t> = </a:t>
            </a:r>
            <a:r>
              <a:rPr lang="en-US" altLang="zh-TW" dirty="0" err="1">
                <a:latin typeface="+mn-ea"/>
              </a:rPr>
              <a:t>pstmt.getGeneratedKeys</a:t>
            </a:r>
            <a:r>
              <a:rPr lang="en-US" altLang="zh-TW" dirty="0">
                <a:latin typeface="+mn-ea"/>
              </a:rPr>
              <a:t>()) { </a:t>
            </a:r>
          </a:p>
          <a:p>
            <a:r>
              <a:rPr lang="en-US" altLang="zh-TW" dirty="0">
                <a:latin typeface="+mn-ea"/>
              </a:rPr>
              <a:t>if (</a:t>
            </a:r>
            <a:r>
              <a:rPr lang="en-US" altLang="zh-TW" dirty="0" err="1">
                <a:latin typeface="+mn-ea"/>
              </a:rPr>
              <a:t>generatedKeys.next</a:t>
            </a:r>
            <a:r>
              <a:rPr lang="en-US" altLang="zh-TW" dirty="0">
                <a:latin typeface="+mn-ea"/>
              </a:rPr>
              <a:t>()) </a:t>
            </a:r>
          </a:p>
          <a:p>
            <a:r>
              <a:rPr lang="en-US" altLang="zh-TW" dirty="0">
                <a:latin typeface="+mn-ea"/>
              </a:rPr>
              <a:t>		{ </a:t>
            </a:r>
          </a:p>
          <a:p>
            <a:r>
              <a:rPr lang="en-US" altLang="zh-TW" dirty="0">
                <a:latin typeface="+mn-ea"/>
              </a:rPr>
              <a:t>		</a:t>
            </a:r>
            <a:r>
              <a:rPr lang="en-US" altLang="zh-TW" dirty="0" err="1">
                <a:latin typeface="+mn-ea"/>
              </a:rPr>
              <a:t>travel_taipei.setId</a:t>
            </a:r>
            <a:r>
              <a:rPr lang="en-US" altLang="zh-TW" dirty="0">
                <a:latin typeface="+mn-ea"/>
              </a:rPr>
              <a:t>(</a:t>
            </a:r>
            <a:r>
              <a:rPr lang="en-US" altLang="zh-TW" dirty="0" err="1">
                <a:latin typeface="+mn-ea"/>
              </a:rPr>
              <a:t>generatedKeys.getInt</a:t>
            </a:r>
            <a:r>
              <a:rPr lang="en-US" altLang="zh-TW" dirty="0">
                <a:latin typeface="+mn-ea"/>
              </a:rPr>
              <a:t>(1)); </a:t>
            </a:r>
          </a:p>
          <a:p>
            <a:r>
              <a:rPr lang="en-US" altLang="zh-TW" dirty="0">
                <a:latin typeface="+mn-ea"/>
              </a:rPr>
              <a:t>		} </a:t>
            </a:r>
          </a:p>
          <a:p>
            <a:r>
              <a:rPr lang="en-US" altLang="zh-TW" dirty="0">
                <a:latin typeface="+mn-ea"/>
              </a:rPr>
              <a:t>	}</a:t>
            </a:r>
            <a:endParaRPr lang="zh-TW" altLang="en-US" dirty="0">
              <a:latin typeface="+mn-ea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2603D35-2049-42B3-B531-0619692CE0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754" y="3837422"/>
            <a:ext cx="4928971" cy="245636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119025" rIns="0" bIns="119025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+mn-ea"/>
              </a:rPr>
              <a:t>       </a:t>
            </a:r>
            <a:r>
              <a:rPr lang="en-US" altLang="zh-TW" dirty="0">
                <a:latin typeface="+mn-ea"/>
              </a:rPr>
              <a:t>}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+mn-ea"/>
              </a:rPr>
              <a:t>        </a:t>
            </a:r>
            <a:r>
              <a:rPr lang="en-US" altLang="zh-TW" dirty="0">
                <a:latin typeface="+mn-ea"/>
              </a:rPr>
              <a:t>catch (</a:t>
            </a:r>
            <a:r>
              <a:rPr lang="en-US" altLang="zh-TW" dirty="0" err="1">
                <a:latin typeface="+mn-ea"/>
              </a:rPr>
              <a:t>SQLException</a:t>
            </a:r>
            <a:r>
              <a:rPr lang="en-US" altLang="zh-TW" dirty="0">
                <a:latin typeface="+mn-ea"/>
              </a:rPr>
              <a:t> e)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latin typeface="+mn-ea"/>
              </a:rPr>
              <a:t>    	</a:t>
            </a:r>
            <a:r>
              <a:rPr lang="en-US" altLang="zh-TW" dirty="0" err="1">
                <a:latin typeface="+mn-ea"/>
              </a:rPr>
              <a:t>e.printStackTrace</a:t>
            </a:r>
            <a:r>
              <a:rPr lang="en-US" altLang="zh-TW" dirty="0">
                <a:latin typeface="+mn-ea"/>
              </a:rPr>
              <a:t>();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TW" altLang="en-US" dirty="0">
                <a:latin typeface="+mn-ea"/>
              </a:rPr>
              <a:t>       </a:t>
            </a:r>
            <a:r>
              <a:rPr lang="en-US" altLang="zh-TW" dirty="0">
                <a:latin typeface="+mn-ea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n-ea"/>
              </a:rPr>
              <a:t>獲取自動生成的鍵值（即新插入記錄的ID）。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n-ea"/>
              </a:rPr>
              <a:t>將這個ID設置到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n-ea"/>
              </a:rPr>
              <a:t>travel_taipei</a:t>
            </a:r>
            <a:r>
              <a:rPr kumimoji="0" lang="zh-TW" altLang="zh-TW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+mn-ea"/>
              </a:rPr>
              <a:t> 對象中。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65159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08A2B-632E-4693-B5D8-FE337963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新增結果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0D0207-9DE5-457B-A90E-3F452BE7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198" y="1851668"/>
            <a:ext cx="2561604" cy="445002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78AF777-9EA2-47B7-A696-635BDB98F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6" y="2928730"/>
            <a:ext cx="4488372" cy="335738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E4A86725-EC37-4F01-AE31-14A93E9B2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650" y="3557143"/>
            <a:ext cx="5306974" cy="27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678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08A2B-632E-4693-B5D8-FE337963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讀取</a:t>
            </a:r>
            <a:r>
              <a:rPr lang="en-US" altLang="zh-TW" dirty="0"/>
              <a:t>(</a:t>
            </a:r>
            <a:r>
              <a:rPr lang="zh-TW" altLang="en-US" dirty="0"/>
              <a:t>特定</a:t>
            </a:r>
            <a:r>
              <a:rPr lang="en-US" altLang="zh-TW" dirty="0"/>
              <a:t>||</a:t>
            </a:r>
            <a:r>
              <a:rPr lang="zh-TW" altLang="en-US" dirty="0"/>
              <a:t>全部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B8B1B5B-1462-4982-8836-437B8B90D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7" y="2470499"/>
            <a:ext cx="4784036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從資料庫中獲取所有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ui-monospace"/>
              </a:rPr>
              <a:t>Travel_Taipei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ui-sans-serif"/>
              </a:rPr>
              <a:t> 記錄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8A16A6F-AFD3-4F05-BE43-4C5332D6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547" y="2091979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根據給定的ID從資料庫中查詢單個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ui-monospace"/>
              </a:rPr>
              <a:t>Travel_Taipei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ui-sans-serif"/>
              </a:rPr>
              <a:t> 記錄</a:t>
            </a:r>
            <a:r>
              <a:rPr kumimoji="0" lang="zh-TW" altLang="zh-TW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zh-TW" altLang="zh-TW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A28F82-CD43-4E4E-A6F4-3B175F371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9" y="2962942"/>
            <a:ext cx="5368931" cy="331117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F5A90AB-0D6B-4541-B604-E66AF05D4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78" y="2252882"/>
            <a:ext cx="6445428" cy="38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55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08A2B-632E-4693-B5D8-FE337963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讀取結果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9FA924F-C61F-4CC2-9684-6AA6D70C24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919" y="2902225"/>
            <a:ext cx="2636474" cy="3355512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3B49C14B-E4BE-442F-AAC4-7ABE1CD6C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6856" y="3008242"/>
            <a:ext cx="2076618" cy="335551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E28F2B1-1B80-4207-AB3F-9EF2A1A133DE}"/>
              </a:ext>
            </a:extLst>
          </p:cNvPr>
          <p:cNvSpPr txBox="1"/>
          <p:nvPr/>
        </p:nvSpPr>
        <p:spPr>
          <a:xfrm>
            <a:off x="636104" y="2160104"/>
            <a:ext cx="368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單筆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E1B5536-FBB5-4989-8408-88251854F60E}"/>
              </a:ext>
            </a:extLst>
          </p:cNvPr>
          <p:cNvSpPr txBox="1"/>
          <p:nvPr/>
        </p:nvSpPr>
        <p:spPr>
          <a:xfrm>
            <a:off x="6029740" y="2160103"/>
            <a:ext cx="3684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600" dirty="0"/>
              <a:t>全部</a:t>
            </a:r>
          </a:p>
        </p:txBody>
      </p:sp>
    </p:spTree>
    <p:extLst>
      <p:ext uri="{BB962C8B-B14F-4D97-AF65-F5344CB8AC3E}">
        <p14:creationId xmlns:p14="http://schemas.microsoft.com/office/powerpoint/2010/main" val="386383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08A2B-632E-4693-B5D8-FE337963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修改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102D750-0DEF-4180-B4E4-35DB415CD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2612"/>
            <a:ext cx="75819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178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08A2B-632E-4693-B5D8-FE337963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更新結果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AAB19DF-0E82-40BE-AE93-713F94844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758221"/>
            <a:ext cx="3593990" cy="453500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C8B589A-D80D-463D-9A68-138BF015F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59" y="2557669"/>
            <a:ext cx="7610902" cy="3449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161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08A2B-632E-4693-B5D8-FE337963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刪除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574C1EE-050F-4377-8BC9-F8A04D570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45861"/>
            <a:ext cx="7448402" cy="3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336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208A2B-632E-4693-B5D8-FE3379630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刪除結果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D2CD78F-2331-4B6C-9735-CF7F4CEA9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32" y="2259702"/>
            <a:ext cx="4101515" cy="3664020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A9461E6-3A0D-43A2-BE45-31B4B268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832" y="1737360"/>
            <a:ext cx="3549098" cy="454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3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D49211-EDFA-4F18-B198-16FE7E65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匯出</a:t>
            </a:r>
            <a:r>
              <a:rPr lang="en-US" altLang="zh-TW" dirty="0"/>
              <a:t>csv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05A134-1CB3-453B-9B12-0B766E8CF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737360"/>
            <a:ext cx="9645958" cy="470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32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7EE4-6E4B-44D9-80ED-E82F00C5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大綱</a:t>
            </a:r>
          </a:p>
        </p:txBody>
      </p:sp>
      <p:graphicFrame>
        <p:nvGraphicFramePr>
          <p:cNvPr id="3" name="資料庫圖表 2">
            <a:extLst>
              <a:ext uri="{FF2B5EF4-FFF2-40B4-BE49-F238E27FC236}">
                <a16:creationId xmlns:a16="http://schemas.microsoft.com/office/drawing/2014/main" id="{DA635B5D-2FE4-4159-9B47-BC510571D8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863921"/>
              </p:ext>
            </p:extLst>
          </p:nvPr>
        </p:nvGraphicFramePr>
        <p:xfrm>
          <a:off x="1097280" y="1855305"/>
          <a:ext cx="7715416" cy="44792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1916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FF6E0-FF8C-4C54-8D97-8CEBA9AB1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匯出結果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94F2B7-5C1A-4869-8B9C-091AD1DA9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86" y="1970017"/>
            <a:ext cx="6453857" cy="193615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69CB4F14-1378-44C5-9D88-B6DEBAC64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" y="3906174"/>
            <a:ext cx="6696075" cy="12668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2677D45-D89D-4301-9F0E-EE4AFF6DA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723" y="1970017"/>
            <a:ext cx="5350944" cy="331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26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03BF54F-9DB5-4859-B0FB-A884BA07F968}"/>
              </a:ext>
            </a:extLst>
          </p:cNvPr>
          <p:cNvSpPr txBox="1"/>
          <p:nvPr/>
        </p:nvSpPr>
        <p:spPr>
          <a:xfrm>
            <a:off x="4310896" y="2752437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6600" dirty="0"/>
              <a:t>感謝收聽</a:t>
            </a:r>
          </a:p>
        </p:txBody>
      </p:sp>
    </p:spTree>
    <p:extLst>
      <p:ext uri="{BB962C8B-B14F-4D97-AF65-F5344CB8AC3E}">
        <p14:creationId xmlns:p14="http://schemas.microsoft.com/office/powerpoint/2010/main" val="3678485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7EE4-6E4B-44D9-80ED-E82F00C5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先到官網找欲處理的資料庫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4D9EA48-2436-4534-9D93-CDA640696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222" y="1737360"/>
            <a:ext cx="9124516" cy="459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660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7EE4-6E4B-44D9-80ED-E82F00C5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在</a:t>
            </a:r>
            <a:r>
              <a:rPr lang="en-US" altLang="zh-TW" b="1" dirty="0"/>
              <a:t>SQL Server</a:t>
            </a:r>
            <a:r>
              <a:rPr lang="zh-TW" altLang="en-US" b="1" dirty="0"/>
              <a:t>中設置資料庫和表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B8D8EA-09BE-4D9D-A1F5-8B6921D72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690" y="2094629"/>
            <a:ext cx="2595580" cy="426140"/>
          </a:xfrm>
          <a:prstGeom prst="rect">
            <a:avLst/>
          </a:prstGeom>
        </p:spPr>
      </p:pic>
      <p:sp>
        <p:nvSpPr>
          <p:cNvPr id="6" name="箭號: 向下 5">
            <a:extLst>
              <a:ext uri="{FF2B5EF4-FFF2-40B4-BE49-F238E27FC236}">
                <a16:creationId xmlns:a16="http://schemas.microsoft.com/office/drawing/2014/main" id="{35A6B99A-C363-4908-BA21-C773C8E9D806}"/>
              </a:ext>
            </a:extLst>
          </p:cNvPr>
          <p:cNvSpPr/>
          <p:nvPr/>
        </p:nvSpPr>
        <p:spPr>
          <a:xfrm>
            <a:off x="5980706" y="2580780"/>
            <a:ext cx="291548" cy="61235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1C28B4-2744-42EC-8159-FB7A95A81DA2}"/>
              </a:ext>
            </a:extLst>
          </p:cNvPr>
          <p:cNvSpPr/>
          <p:nvPr/>
        </p:nvSpPr>
        <p:spPr>
          <a:xfrm>
            <a:off x="4841297" y="1693310"/>
            <a:ext cx="250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創建資料庫 </a:t>
            </a:r>
            <a:r>
              <a:rPr lang="en-US" altLang="zh-TW" b="1" dirty="0" err="1"/>
              <a:t>TouristStats</a:t>
            </a:r>
            <a:endParaRPr lang="en-US" altLang="zh-TW" b="1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A483BD9-D2AD-4B97-9B2A-8FC4A1DF94DE}"/>
              </a:ext>
            </a:extLst>
          </p:cNvPr>
          <p:cNvSpPr/>
          <p:nvPr/>
        </p:nvSpPr>
        <p:spPr>
          <a:xfrm>
            <a:off x="5457066" y="332907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/>
              <a:t>創建表結構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7F6E2A-8BF2-4E29-9B9C-6304B5147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88" y="3610757"/>
            <a:ext cx="5556183" cy="3107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41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FF285974-7C0F-430A-8CD4-D2230566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在</a:t>
            </a:r>
            <a:r>
              <a:rPr lang="en-US" altLang="zh-TW" b="1" dirty="0"/>
              <a:t>Eclipse</a:t>
            </a:r>
            <a:r>
              <a:rPr lang="zh-TW" altLang="en-US" b="1" dirty="0"/>
              <a:t>中建立專案並編寫代碼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D0F2C5-FB76-4009-8C90-8D1270263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6891"/>
            <a:ext cx="3352800" cy="4601882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40D5AA2-341D-4B35-BC34-37546553CD96}"/>
              </a:ext>
            </a:extLst>
          </p:cNvPr>
          <p:cNvSpPr txBox="1"/>
          <p:nvPr/>
        </p:nvSpPr>
        <p:spPr>
          <a:xfrm>
            <a:off x="2822712" y="2902226"/>
            <a:ext cx="756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負責</a:t>
            </a:r>
            <a:r>
              <a:rPr lang="en-US" altLang="zh-TW" dirty="0" err="1"/>
              <a:t>sql</a:t>
            </a:r>
            <a:r>
              <a:rPr lang="en-US" altLang="zh-TW" dirty="0"/>
              <a:t> server</a:t>
            </a:r>
            <a:r>
              <a:rPr lang="zh-TW" altLang="en-US" dirty="0"/>
              <a:t>的連接配置和建立，與 </a:t>
            </a:r>
            <a:r>
              <a:rPr lang="en-US" altLang="zh-TW" dirty="0" err="1"/>
              <a:t>getConnection</a:t>
            </a:r>
            <a:r>
              <a:rPr lang="en-US" altLang="zh-TW" dirty="0"/>
              <a:t> </a:t>
            </a:r>
            <a:r>
              <a:rPr lang="zh-TW" altLang="en-US" dirty="0"/>
              <a:t>搭配使用。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2A3E253-555B-4908-A373-1E7787E8E806}"/>
              </a:ext>
            </a:extLst>
          </p:cNvPr>
          <p:cNvSpPr txBox="1"/>
          <p:nvPr/>
        </p:nvSpPr>
        <p:spPr>
          <a:xfrm>
            <a:off x="3024808" y="3370785"/>
            <a:ext cx="5446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Sql</a:t>
            </a:r>
            <a:r>
              <a:rPr lang="zh-TW" altLang="en-US" dirty="0"/>
              <a:t> </a:t>
            </a:r>
            <a:r>
              <a:rPr lang="en-US" altLang="zh-TW" dirty="0"/>
              <a:t>server</a:t>
            </a:r>
            <a:r>
              <a:rPr lang="zh-TW" altLang="en-US" dirty="0"/>
              <a:t>的</a:t>
            </a:r>
            <a:r>
              <a:rPr lang="en-US" altLang="zh-TW" dirty="0"/>
              <a:t>CRUD</a:t>
            </a:r>
            <a:r>
              <a:rPr lang="zh-TW" altLang="en-US" dirty="0"/>
              <a:t>操作以及匯出</a:t>
            </a:r>
            <a:r>
              <a:rPr lang="en-US" altLang="zh-TW" dirty="0"/>
              <a:t>CSV</a:t>
            </a:r>
            <a:r>
              <a:rPr lang="zh-TW" altLang="en-US" dirty="0"/>
              <a:t>之功能。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0F00D12-6F7C-4225-94EA-F576A7F9E0D3}"/>
              </a:ext>
            </a:extLst>
          </p:cNvPr>
          <p:cNvSpPr txBox="1"/>
          <p:nvPr/>
        </p:nvSpPr>
        <p:spPr>
          <a:xfrm>
            <a:off x="2696816" y="3839344"/>
            <a:ext cx="9495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表示台北市各個旅遊景點的訪問資料，此</a:t>
            </a:r>
            <a:r>
              <a:rPr lang="en-US" altLang="zh-TW" dirty="0"/>
              <a:t> class</a:t>
            </a:r>
            <a:r>
              <a:rPr lang="zh-TW" altLang="en-US" dirty="0"/>
              <a:t> 實現 </a:t>
            </a:r>
            <a:r>
              <a:rPr lang="en-US" altLang="zh-TW" dirty="0"/>
              <a:t>Serializable </a:t>
            </a:r>
            <a:r>
              <a:rPr lang="zh-TW" altLang="en-US" dirty="0"/>
              <a:t>街口，包含屬性和其 </a:t>
            </a:r>
            <a:r>
              <a:rPr lang="en-US" altLang="zh-TW" dirty="0"/>
              <a:t>get/set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EE34546-C61D-4747-B0E1-CFF45EDED6B6}"/>
              </a:ext>
            </a:extLst>
          </p:cNvPr>
          <p:cNvSpPr txBox="1"/>
          <p:nvPr/>
        </p:nvSpPr>
        <p:spPr>
          <a:xfrm>
            <a:off x="3352800" y="4307903"/>
            <a:ext cx="859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將原始數據轉換為  </a:t>
            </a:r>
            <a:r>
              <a:rPr lang="en-US" altLang="zh-TW" dirty="0" err="1"/>
              <a:t>Travel_Taipei</a:t>
            </a:r>
            <a:r>
              <a:rPr lang="en-US" altLang="zh-TW" dirty="0"/>
              <a:t>  </a:t>
            </a:r>
            <a:r>
              <a:rPr lang="zh-TW" altLang="en-US" dirty="0"/>
              <a:t>對象列表。在轉換數據前，確保數據格式正確。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95873C8-804D-478E-810A-4276F4A0045E}"/>
              </a:ext>
            </a:extLst>
          </p:cNvPr>
          <p:cNvSpPr txBox="1"/>
          <p:nvPr/>
        </p:nvSpPr>
        <p:spPr>
          <a:xfrm>
            <a:off x="2696816" y="4776462"/>
            <a:ext cx="997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用來從指定的 </a:t>
            </a:r>
            <a:r>
              <a:rPr lang="en-US" altLang="zh-TW" dirty="0"/>
              <a:t>URL </a:t>
            </a:r>
            <a:r>
              <a:rPr lang="zh-TW" altLang="en-US" dirty="0"/>
              <a:t>獲取數據，並將數據存在一個列表中。這是數據獲取的工具。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3F95FBE-A4AD-484B-8FA7-337D8CAD14F3}"/>
              </a:ext>
            </a:extLst>
          </p:cNvPr>
          <p:cNvSpPr txBox="1"/>
          <p:nvPr/>
        </p:nvSpPr>
        <p:spPr>
          <a:xfrm>
            <a:off x="2484781" y="5248972"/>
            <a:ext cx="1038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用戶命令介面，用戶可以通過此介面進行資料的新增、查詢、修改、刪除和匯出操作。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8213872-B9C5-441C-8438-A1EA629BD380}"/>
              </a:ext>
            </a:extLst>
          </p:cNvPr>
          <p:cNvSpPr txBox="1"/>
          <p:nvPr/>
        </p:nvSpPr>
        <p:spPr>
          <a:xfrm>
            <a:off x="3237541" y="5570057"/>
            <a:ext cx="9628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從指定的 </a:t>
            </a:r>
            <a:r>
              <a:rPr lang="en-US" altLang="zh-TW" dirty="0"/>
              <a:t>URL </a:t>
            </a:r>
            <a:r>
              <a:rPr lang="zh-TW" altLang="en-US" dirty="0"/>
              <a:t>獲取數據，轉換成 </a:t>
            </a:r>
            <a:r>
              <a:rPr lang="en-US" altLang="zh-TW" dirty="0" err="1"/>
              <a:t>Travel_Taipei</a:t>
            </a:r>
            <a:r>
              <a:rPr lang="en-US" altLang="zh-TW" dirty="0"/>
              <a:t> </a:t>
            </a:r>
            <a:r>
              <a:rPr lang="zh-TW" altLang="en-US" dirty="0"/>
              <a:t>對象，最後將這些對象保存到資料庫中。</a:t>
            </a:r>
          </a:p>
        </p:txBody>
      </p:sp>
    </p:spTree>
    <p:extLst>
      <p:ext uri="{BB962C8B-B14F-4D97-AF65-F5344CB8AC3E}">
        <p14:creationId xmlns:p14="http://schemas.microsoft.com/office/powerpoint/2010/main" val="2721454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7EE4-6E4B-44D9-80ED-E82F00C5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ConnectionUtil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8AED3BB-7F2A-4935-8833-5131E7F10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1863090"/>
            <a:ext cx="6563061" cy="4418439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0066AC9C-5E6A-44C1-8D15-2DCD1BBDAE69}"/>
              </a:ext>
            </a:extLst>
          </p:cNvPr>
          <p:cNvSpPr/>
          <p:nvPr/>
        </p:nvSpPr>
        <p:spPr>
          <a:xfrm>
            <a:off x="6096000" y="1863090"/>
            <a:ext cx="595992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5400" dirty="0"/>
              <a:t>提供資料庫連接</a:t>
            </a:r>
          </a:p>
        </p:txBody>
      </p:sp>
    </p:spTree>
    <p:extLst>
      <p:ext uri="{BB962C8B-B14F-4D97-AF65-F5344CB8AC3E}">
        <p14:creationId xmlns:p14="http://schemas.microsoft.com/office/powerpoint/2010/main" val="154728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7EE4-6E4B-44D9-80ED-E82F00C5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/>
              <a:t>DemoTravel_Taipei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EED4B9D-5D31-468C-8D4E-48C58A81C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2145"/>
            <a:ext cx="5871411" cy="462805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C405DF8-269A-4AF6-8E66-8F6615882B6D}"/>
              </a:ext>
            </a:extLst>
          </p:cNvPr>
          <p:cNvSpPr/>
          <p:nvPr/>
        </p:nvSpPr>
        <p:spPr>
          <a:xfrm>
            <a:off x="2935705" y="1752145"/>
            <a:ext cx="8017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>
                <a:solidFill>
                  <a:srgbClr val="0D0D0D"/>
                </a:solidFill>
                <a:latin typeface="+mn-ea"/>
              </a:rPr>
              <a:t>從 </a:t>
            </a:r>
            <a:r>
              <a:rPr lang="en-US" altLang="zh-TW" sz="2400" b="1" dirty="0">
                <a:solidFill>
                  <a:srgbClr val="0D0D0D"/>
                </a:solidFill>
                <a:latin typeface="+mn-ea"/>
              </a:rPr>
              <a:t>URL </a:t>
            </a:r>
            <a:r>
              <a:rPr lang="zh-TW" altLang="en-US" sz="2400" b="1" dirty="0">
                <a:solidFill>
                  <a:srgbClr val="0D0D0D"/>
                </a:solidFill>
                <a:latin typeface="+mn-ea"/>
              </a:rPr>
              <a:t>獲取數據並將其保存到 </a:t>
            </a:r>
            <a:r>
              <a:rPr lang="en-US" altLang="zh-TW" sz="2400" b="1" dirty="0">
                <a:solidFill>
                  <a:srgbClr val="0D0D0D"/>
                </a:solidFill>
                <a:latin typeface="+mn-ea"/>
              </a:rPr>
              <a:t>SQL Server </a:t>
            </a:r>
            <a:r>
              <a:rPr lang="zh-TW" altLang="en-US" sz="2400" b="1" dirty="0">
                <a:solidFill>
                  <a:srgbClr val="0D0D0D"/>
                </a:solidFill>
                <a:latin typeface="+mn-ea"/>
              </a:rPr>
              <a:t>中的完整流程</a:t>
            </a:r>
            <a:endParaRPr lang="zh-TW" altLang="en-US" sz="2400" b="1" dirty="0">
              <a:latin typeface="+mn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960B0D1-8FD3-45B0-A263-132CAE40C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4736" y="3324933"/>
            <a:ext cx="6355397" cy="305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458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7EE4-6E4B-44D9-80ED-E82F00C50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/>
              <a:t>運行和測試應用程序</a:t>
            </a:r>
            <a:endParaRPr lang="zh-TW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BD748F8-DC03-4D6A-83E2-2D192B57B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420" y="2413337"/>
            <a:ext cx="5766870" cy="10156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" panose="020B0604020202020204" pitchFamily="34" charset="0"/>
                <a:ea typeface="ui-sans-serif"/>
              </a:rPr>
              <a:t>右鍵點擊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ui-monospace"/>
              </a:rPr>
              <a:t>DemoTravel_Taipei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ui-sans-serif"/>
              </a:rPr>
              <a:t> 類，選擇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ui-monospace"/>
              </a:rPr>
              <a:t>Run As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ui-sans-serif"/>
              </a:rPr>
              <a:t> -&gt; </a:t>
            </a:r>
            <a:r>
              <a:rPr kumimoji="0" lang="zh-TW" altLang="zh-TW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Arial Unicode MS"/>
                <a:ea typeface="ui-monospace"/>
              </a:rPr>
              <a:t>Java Application</a:t>
            </a:r>
            <a:r>
              <a:rPr kumimoji="0" lang="zh-TW" altLang="zh-TW" sz="12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ea typeface="ui-sans-serif"/>
              </a:rPr>
              <a:t>。</a:t>
            </a: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ui-sans-serif"/>
            </a:endParaRPr>
          </a:p>
          <a:p>
            <a:pPr defTabSz="914400"/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ui-sans-serif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200" b="0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ea typeface="ui-sans-serif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F6DB18-F14B-477D-B84F-410AD3AE37CA}"/>
              </a:ext>
            </a:extLst>
          </p:cNvPr>
          <p:cNvSpPr/>
          <p:nvPr/>
        </p:nvSpPr>
        <p:spPr>
          <a:xfrm>
            <a:off x="177420" y="3227813"/>
            <a:ext cx="62506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到 </a:t>
            </a:r>
            <a:r>
              <a:rPr lang="en-US" altLang="zh-TW" dirty="0"/>
              <a:t>SQL Server </a:t>
            </a:r>
            <a:r>
              <a:rPr lang="zh-TW" altLang="en-US" dirty="0"/>
              <a:t>選你的資料庫右按查詢後，輸入</a:t>
            </a:r>
            <a:endParaRPr lang="en-US" altLang="zh-TW" dirty="0"/>
          </a:p>
          <a:p>
            <a:r>
              <a:rPr lang="zh-TW" altLang="en-US" b="1" dirty="0"/>
              <a:t>SELECT * FROM [dbo].[台北市觀光];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594AF08-F2CA-4C3A-B8B7-EB6DDB1E5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290" y="1737360"/>
            <a:ext cx="6139524" cy="4592472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64BEB26-C506-475D-AFF4-D2AF59EBDA15}"/>
              </a:ext>
            </a:extLst>
          </p:cNvPr>
          <p:cNvSpPr/>
          <p:nvPr/>
        </p:nvSpPr>
        <p:spPr>
          <a:xfrm>
            <a:off x="177420" y="4587153"/>
            <a:ext cx="59143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4000" b="1" dirty="0">
                <a:solidFill>
                  <a:srgbClr val="0D0D0D"/>
                </a:solidFill>
                <a:latin typeface="ui-sans-serif"/>
              </a:rPr>
              <a:t>確認表中的數據與</a:t>
            </a:r>
            <a:r>
              <a:rPr lang="en-US" altLang="zh-TW" sz="4000" b="1" dirty="0">
                <a:solidFill>
                  <a:srgbClr val="0D0D0D"/>
                </a:solidFill>
                <a:latin typeface="ui-sans-serif"/>
              </a:rPr>
              <a:t>URL</a:t>
            </a:r>
            <a:r>
              <a:rPr lang="zh-TW" altLang="en-US" sz="4000" b="1" dirty="0">
                <a:solidFill>
                  <a:srgbClr val="0D0D0D"/>
                </a:solidFill>
                <a:latin typeface="ui-sans-serif"/>
              </a:rPr>
              <a:t>中的數據吻合</a:t>
            </a:r>
            <a:endParaRPr lang="zh-TW" altLang="en-US" sz="4000" b="1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2708037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F47EE4-6E4B-44D9-80ED-E82F00C50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50126"/>
            <a:ext cx="10058400" cy="1450757"/>
          </a:xfrm>
        </p:spPr>
        <p:txBody>
          <a:bodyPr/>
          <a:lstStyle/>
          <a:p>
            <a:pPr algn="ctr"/>
            <a:r>
              <a:rPr lang="zh-TW" altLang="en-US" b="1" dirty="0"/>
              <a:t>完成其他類和功能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FE29AD9-01D0-45BA-9CA4-DAADCA307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142" y="1832184"/>
            <a:ext cx="7455716" cy="502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68785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598</TotalTime>
  <Words>652</Words>
  <Application>Microsoft Office PowerPoint</Application>
  <PresentationFormat>寬螢幕</PresentationFormat>
  <Paragraphs>82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9" baseType="lpstr">
      <vt:lpstr>Arial Unicode MS</vt:lpstr>
      <vt:lpstr>ui-monospace</vt:lpstr>
      <vt:lpstr>ui-sans-serif</vt:lpstr>
      <vt:lpstr>新細明體</vt:lpstr>
      <vt:lpstr>Arial</vt:lpstr>
      <vt:lpstr>Calibri</vt:lpstr>
      <vt:lpstr>Calibri Light</vt:lpstr>
      <vt:lpstr>回顧</vt:lpstr>
      <vt:lpstr>第一次專題報告</vt:lpstr>
      <vt:lpstr>大綱</vt:lpstr>
      <vt:lpstr>先到官網找欲處理的資料庫</vt:lpstr>
      <vt:lpstr>在SQL Server中設置資料庫和表</vt:lpstr>
      <vt:lpstr>在Eclipse中建立專案並編寫代碼</vt:lpstr>
      <vt:lpstr>ConnectionUtil</vt:lpstr>
      <vt:lpstr>DemoTravel_Taipei</vt:lpstr>
      <vt:lpstr>運行和測試應用程序</vt:lpstr>
      <vt:lpstr>完成其他類和功能</vt:lpstr>
      <vt:lpstr>新增1</vt:lpstr>
      <vt:lpstr>新增2</vt:lpstr>
      <vt:lpstr>新增結果</vt:lpstr>
      <vt:lpstr>讀取(特定||全部)</vt:lpstr>
      <vt:lpstr>讀取結果</vt:lpstr>
      <vt:lpstr>修改</vt:lpstr>
      <vt:lpstr>更新結果</vt:lpstr>
      <vt:lpstr>刪除</vt:lpstr>
      <vt:lpstr>刪除結果</vt:lpstr>
      <vt:lpstr>匯出csv</vt:lpstr>
      <vt:lpstr>匯出結果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iSpan</dc:creator>
  <cp:lastModifiedBy>iSpan</cp:lastModifiedBy>
  <cp:revision>43</cp:revision>
  <dcterms:created xsi:type="dcterms:W3CDTF">2024-05-22T03:19:37Z</dcterms:created>
  <dcterms:modified xsi:type="dcterms:W3CDTF">2024-05-27T02:40:00Z</dcterms:modified>
</cp:coreProperties>
</file>