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329" r:id="rId3"/>
    <p:sldId id="259" r:id="rId4"/>
    <p:sldId id="365" r:id="rId5"/>
    <p:sldId id="385" r:id="rId6"/>
    <p:sldId id="386" r:id="rId7"/>
    <p:sldId id="387" r:id="rId8"/>
    <p:sldId id="364" r:id="rId9"/>
    <p:sldId id="388" r:id="rId10"/>
    <p:sldId id="392" r:id="rId11"/>
    <p:sldId id="390" r:id="rId12"/>
    <p:sldId id="405" r:id="rId13"/>
    <p:sldId id="394" r:id="rId14"/>
    <p:sldId id="399" r:id="rId15"/>
    <p:sldId id="406" r:id="rId16"/>
    <p:sldId id="407" r:id="rId17"/>
    <p:sldId id="397" r:id="rId18"/>
    <p:sldId id="408" r:id="rId19"/>
    <p:sldId id="337" r:id="rId20"/>
    <p:sldId id="361" r:id="rId21"/>
    <p:sldId id="338" r:id="rId22"/>
    <p:sldId id="404" r:id="rId23"/>
    <p:sldId id="409" r:id="rId24"/>
    <p:sldId id="421" r:id="rId25"/>
    <p:sldId id="422" r:id="rId26"/>
    <p:sldId id="402" r:id="rId27"/>
    <p:sldId id="391" r:id="rId28"/>
    <p:sldId id="263" r:id="rId29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 userDrawn="1">
          <p15:clr>
            <a:srgbClr val="A4A3A4"/>
          </p15:clr>
        </p15:guide>
        <p15:guide id="2" pos="39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B22"/>
    <a:srgbClr val="FFFFFF"/>
    <a:srgbClr val="1D4C9F"/>
    <a:srgbClr val="0000FF"/>
    <a:srgbClr val="CEFA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98" y="108"/>
      </p:cViewPr>
      <p:guideLst>
        <p:guide orient="horz" pos="2185"/>
        <p:guide pos="39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0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4850" y="774700"/>
            <a:ext cx="5408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CN">
                <a:solidFill>
                  <a:srgbClr val="1A4A9E"/>
                </a:solidFill>
                <a:latin typeface="+mj-ea"/>
                <a:ea typeface="+mj-ea"/>
              </a:rPr>
              <a:t>數位影像處理期末報告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4850" y="1944370"/>
            <a:ext cx="10666730" cy="1981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</a:pPr>
            <a:r>
              <a:rPr lang="zh-TW" altLang="zh-CN" sz="5400" dirty="0">
                <a:solidFill>
                  <a:srgbClr val="1A4A9E"/>
                </a:solidFill>
                <a:latin typeface="+mj-ea"/>
                <a:ea typeface="+mj-ea"/>
                <a:cs typeface="+mj-ea"/>
              </a:rPr>
              <a:t>數字圖像處理</a:t>
            </a:r>
          </a:p>
          <a:p>
            <a:pPr fontAlgn="auto">
              <a:lnSpc>
                <a:spcPct val="100000"/>
              </a:lnSpc>
            </a:pPr>
            <a:r>
              <a:rPr lang="zh-TW" altLang="zh-CN" sz="5400" dirty="0">
                <a:solidFill>
                  <a:srgbClr val="1A4A9E"/>
                </a:solidFill>
                <a:latin typeface="+mj-ea"/>
                <a:ea typeface="+mj-ea"/>
                <a:cs typeface="+mj-ea"/>
              </a:rPr>
              <a:t>基於</a:t>
            </a:r>
            <a:r>
              <a:rPr lang="en-US" altLang="zh-TW" sz="5400" dirty="0">
                <a:solidFill>
                  <a:srgbClr val="1A4A9E"/>
                </a:solidFill>
                <a:latin typeface="+mj-ea"/>
                <a:ea typeface="+mj-ea"/>
                <a:cs typeface="+mj-ea"/>
              </a:rPr>
              <a:t> </a:t>
            </a:r>
            <a:r>
              <a:rPr lang="zh-TW" altLang="zh-CN" sz="5400" dirty="0">
                <a:solidFill>
                  <a:srgbClr val="1A4A9E"/>
                </a:solidFill>
                <a:latin typeface="+mj-ea"/>
                <a:ea typeface="+mj-ea"/>
                <a:cs typeface="+mj-ea"/>
              </a:rPr>
              <a:t>matlab</a:t>
            </a:r>
            <a:r>
              <a:rPr lang="en-US" altLang="zh-TW" sz="5400" dirty="0">
                <a:solidFill>
                  <a:srgbClr val="1A4A9E"/>
                </a:solidFill>
                <a:latin typeface="+mj-ea"/>
                <a:ea typeface="+mj-ea"/>
                <a:cs typeface="+mj-ea"/>
              </a:rPr>
              <a:t> </a:t>
            </a:r>
            <a:r>
              <a:rPr lang="zh-TW" altLang="en-US" sz="5400" dirty="0">
                <a:solidFill>
                  <a:srgbClr val="1A4A9E"/>
                </a:solidFill>
                <a:latin typeface="+mj-ea"/>
                <a:ea typeface="+mj-ea"/>
                <a:cs typeface="+mj-ea"/>
              </a:rPr>
              <a:t>驗證碼</a:t>
            </a:r>
            <a:r>
              <a:rPr lang="zh-TW" altLang="zh-CN" sz="5400" dirty="0">
                <a:solidFill>
                  <a:srgbClr val="1A4A9E"/>
                </a:solidFill>
                <a:latin typeface="+mj-ea"/>
                <a:ea typeface="+mj-ea"/>
                <a:cs typeface="+mj-ea"/>
              </a:rPr>
              <a:t>識別</a:t>
            </a:r>
            <a:r>
              <a:rPr lang="en-US" altLang="zh-TW" sz="6000" dirty="0">
                <a:solidFill>
                  <a:srgbClr val="1A4A9E"/>
                </a:solidFill>
                <a:latin typeface="+mj-ea"/>
                <a:ea typeface="+mj-ea"/>
                <a:cs typeface="+mj-ea"/>
                <a:sym typeface="+mn-ea"/>
              </a:rPr>
              <a:t> </a:t>
            </a:r>
            <a:r>
              <a:rPr lang="en-US" altLang="zh-TW" sz="4000" dirty="0">
                <a:solidFill>
                  <a:srgbClr val="1A4A9E"/>
                </a:solidFill>
                <a:latin typeface="+mj-ea"/>
                <a:ea typeface="+mj-ea"/>
                <a:cs typeface="+mj-ea"/>
                <a:sym typeface="+mn-ea"/>
              </a:rPr>
              <a:t>   </a:t>
            </a:r>
          </a:p>
          <a:p>
            <a:pPr fontAlgn="auto">
              <a:lnSpc>
                <a:spcPct val="150000"/>
              </a:lnSpc>
            </a:pPr>
            <a:r>
              <a:rPr lang="en-US" altLang="zh-TW" sz="4000" dirty="0">
                <a:solidFill>
                  <a:srgbClr val="1A4A9E"/>
                </a:solidFill>
                <a:latin typeface="+mj-ea"/>
                <a:ea typeface="+mj-ea"/>
                <a:cs typeface="+mj-ea"/>
                <a:sym typeface="+mn-ea"/>
              </a:rPr>
              <a:t>  </a:t>
            </a:r>
            <a:endParaRPr lang="zh-TW" altLang="zh-CN" sz="4000">
              <a:solidFill>
                <a:srgbClr val="1A4A9E"/>
              </a:solidFill>
              <a:latin typeface="+mj-ea"/>
              <a:ea typeface="+mj-ea"/>
              <a:cs typeface="+mj-ea"/>
            </a:endParaRPr>
          </a:p>
          <a:p>
            <a:endParaRPr lang="zh-TW" altLang="zh-CN" sz="4000">
              <a:solidFill>
                <a:srgbClr val="1A4A9E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4850" y="4727575"/>
            <a:ext cx="51057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TW" dirty="0">
                <a:solidFill>
                  <a:srgbClr val="1A4A9E"/>
                </a:solidFill>
                <a:latin typeface="+mn-ea"/>
                <a:cs typeface="+mn-ea"/>
              </a:rPr>
              <a:t>0086C205      </a:t>
            </a:r>
            <a:r>
              <a:rPr lang="zh-TW" altLang="en-US" dirty="0" smtClean="0">
                <a:solidFill>
                  <a:srgbClr val="1A4A9E"/>
                </a:solidFill>
                <a:latin typeface="+mn-ea"/>
                <a:cs typeface="+mn-ea"/>
              </a:rPr>
              <a:t>謝維澤</a:t>
            </a:r>
            <a:endParaRPr lang="en-US" altLang="zh-TW" dirty="0" smtClean="0">
              <a:solidFill>
                <a:srgbClr val="1A4A9E"/>
              </a:solidFill>
              <a:latin typeface="+mn-ea"/>
              <a:cs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TW" dirty="0" smtClean="0">
                <a:solidFill>
                  <a:srgbClr val="1A4A9E"/>
                </a:solidFill>
                <a:latin typeface="+mn-ea"/>
                <a:cs typeface="+mn-ea"/>
              </a:rPr>
              <a:t>01053303      </a:t>
            </a:r>
            <a:r>
              <a:rPr lang="zh-TW" altLang="en-US" dirty="0" smtClean="0">
                <a:solidFill>
                  <a:srgbClr val="1A4A9E"/>
                </a:solidFill>
                <a:latin typeface="+mn-ea"/>
                <a:cs typeface="+mn-ea"/>
              </a:rPr>
              <a:t>許智程</a:t>
            </a:r>
            <a:endParaRPr lang="en-US" altLang="zh-TW" dirty="0">
              <a:solidFill>
                <a:srgbClr val="1A4A9E"/>
              </a:solidFill>
              <a:latin typeface="+mn-ea"/>
              <a:cs typeface="+mn-ea"/>
            </a:endParaRPr>
          </a:p>
          <a:p>
            <a:pPr fontAlgn="auto">
              <a:lnSpc>
                <a:spcPct val="150000"/>
              </a:lnSpc>
            </a:pPr>
            <a:r>
              <a:rPr lang="zh-TW" altLang="en-US" dirty="0" smtClean="0">
                <a:solidFill>
                  <a:srgbClr val="1A4A9E"/>
                </a:solidFill>
                <a:latin typeface="+mn-ea"/>
                <a:cs typeface="+mn-ea"/>
              </a:rPr>
              <a:t>                    指導教授</a:t>
            </a:r>
            <a:r>
              <a:rPr lang="zh-TW" altLang="en-US" dirty="0">
                <a:solidFill>
                  <a:srgbClr val="1A4A9E"/>
                </a:solidFill>
                <a:latin typeface="+mn-ea"/>
                <a:cs typeface="+mn-ea"/>
              </a:rPr>
              <a:t> </a:t>
            </a:r>
            <a:r>
              <a:rPr lang="zh-TW" altLang="en-US" dirty="0" smtClean="0">
                <a:solidFill>
                  <a:srgbClr val="1A4A9E"/>
                </a:solidFill>
                <a:latin typeface="+mn-ea"/>
                <a:cs typeface="+mn-ea"/>
              </a:rPr>
              <a:t>   </a:t>
            </a:r>
            <a:r>
              <a:rPr lang="zh-TW" altLang="en-US" dirty="0" smtClean="0">
                <a:solidFill>
                  <a:srgbClr val="1A4A9E"/>
                </a:solidFill>
                <a:latin typeface="+mn-ea"/>
                <a:cs typeface="+mn-ea"/>
              </a:rPr>
              <a:t>張麗娜副教授</a:t>
            </a:r>
            <a:endParaRPr lang="en-US" altLang="zh-TW" dirty="0" smtClean="0">
              <a:solidFill>
                <a:srgbClr val="1A4A9E"/>
              </a:solidFill>
              <a:latin typeface="+mn-ea"/>
              <a:cs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8612886" y="594360"/>
            <a:ext cx="2849118" cy="54864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704850" y="1172210"/>
            <a:ext cx="4763135" cy="273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6733540"/>
            <a:ext cx="12192635" cy="124460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1A4A9E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solidFill>
                  <a:srgbClr val="1D4C9F"/>
                </a:solidFill>
              </a:rPr>
              <a:t>執行</a:t>
            </a:r>
            <a:r>
              <a:rPr lang="zh-TW" altLang="en-US" dirty="0" smtClean="0">
                <a:solidFill>
                  <a:srgbClr val="1D4C9F"/>
                </a:solidFill>
              </a:rPr>
              <a:t>方式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8330" y="1366520"/>
            <a:ext cx="1022985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 </a:t>
            </a:r>
            <a:r>
              <a:rPr lang="en-US" b="1" dirty="0" err="1" smtClean="0">
                <a:solidFill>
                  <a:srgbClr val="228B22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先將 RGB 圖像或顏色圖轉換為灰度圖</a:t>
            </a:r>
            <a:endParaRPr lang="en-US" b="1" dirty="0" err="1" smtClean="0">
              <a:solidFill>
                <a:srgbClr val="228B22"/>
              </a:solidFill>
              <a:latin typeface="Consolas" panose="020B0609020204030204" charset="0"/>
              <a:ea typeface="微软雅黑" panose="020B0503020204020204" charset="-122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 err="1" smtClean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 I_gray</a:t>
            </a:r>
            <a:r>
              <a:rPr lang="en-US" dirty="0" smtClean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= rgb2gray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I_clean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; </a:t>
            </a:r>
            <a:endParaRPr lang="en-US" b="0" dirty="0" smtClean="0">
              <a:solidFill>
                <a:srgbClr val="212529"/>
              </a:solidFill>
              <a:latin typeface="Consolas" panose="020B0609020204030204" charset="0"/>
              <a:ea typeface="微软雅黑" panose="020B0503020204020204" charset="-122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 </a:t>
            </a:r>
            <a:r>
              <a:rPr lang="zh-CN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閾</a:t>
            </a:r>
            <a:r>
              <a:rPr lang="zh-CN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</a:t>
            </a:r>
            <a:r>
              <a:rPr lang="zh-CN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分割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 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Otsu </a:t>
            </a:r>
            <a:r>
              <a:rPr lang="zh-CN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方法计算</a:t>
            </a:r>
            <a:r>
              <a:rPr lang="zh-CN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圖</a:t>
            </a:r>
            <a:r>
              <a:rPr lang="zh-CN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像</a:t>
            </a:r>
            <a:r>
              <a:rPr lang="zh-CN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閾</a:t>
            </a:r>
            <a:r>
              <a:rPr lang="zh-CN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值，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最大類間方差法</a:t>
            </a:r>
            <a:endParaRPr lang="en-US" b="1" dirty="0" smtClean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 smtClean="0">
                <a:solidFill>
                  <a:srgbClr val="2125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threshold </a:t>
            </a:r>
            <a:r>
              <a:rPr lang="en-US" dirty="0">
                <a:solidFill>
                  <a:srgbClr val="2125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en-US" dirty="0" err="1">
                <a:solidFill>
                  <a:srgbClr val="2125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graythresh</a:t>
            </a:r>
            <a:r>
              <a:rPr lang="en-US" dirty="0">
                <a:solidFill>
                  <a:srgbClr val="008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I_gray</a:t>
            </a:r>
            <a:r>
              <a:rPr lang="en-US" dirty="0">
                <a:solidFill>
                  <a:srgbClr val="008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en-US" b="0" dirty="0">
              <a:solidFill>
                <a:srgbClr val="21252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 if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Nth_DATASET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== 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0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ea typeface="微软雅黑" panose="020B0503020204020204" charset="-122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    threshold = 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0.4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; 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ea typeface="微软雅黑" panose="020B0503020204020204" charset="-122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 End</a:t>
            </a:r>
            <a:endParaRPr lang="en-US" b="0" dirty="0" smtClean="0">
              <a:solidFill>
                <a:srgbClr val="0000FF"/>
              </a:solidFill>
              <a:latin typeface="Consolas" panose="020B0609020204030204" charset="0"/>
              <a:ea typeface="微软雅黑" panose="020B0503020204020204" charset="-122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 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TW" b="1" dirty="0" err="1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imbinarize</a:t>
            </a:r>
            <a:r>
              <a:rPr lang="en-US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function 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將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所有高於全局閾值的值替換為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1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並將所有其他值設置為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0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，從二維</a:t>
            </a:r>
          </a:p>
          <a:p>
            <a:pPr indent="0" fontAlgn="auto">
              <a:lnSpc>
                <a:spcPct val="150000"/>
              </a:lnSpc>
            </a:pP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或三維灰度圖像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 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創建黑白圖像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b="1" dirty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 I_thresh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 =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imbinarize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I_gray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, threshold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ea typeface="微软雅黑" panose="020B0503020204020204" charset="-122"/>
                <a:cs typeface="Consolas" panose="020B0609020204030204" charset="0"/>
                <a:sym typeface="+mn-ea"/>
              </a:rPr>
              <a:t>; </a:t>
            </a:r>
            <a:endParaRPr lang="en-US" altLang="en-US" dirty="0">
              <a:solidFill>
                <a:srgbClr val="212529"/>
              </a:solidFill>
              <a:latin typeface="Consolas" panose="020B0609020204030204" charset="0"/>
              <a:ea typeface="微软雅黑" panose="020B0503020204020204" charset="-122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>
                <a:solidFill>
                  <a:srgbClr val="1A4A9E"/>
                </a:solidFill>
                <a:latin typeface="+mj-ea"/>
                <a:sym typeface="+mn-ea"/>
              </a:rPr>
              <a:t>執行結果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8400" y="1619700"/>
            <a:ext cx="5342400" cy="381600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Before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590" y="2308074"/>
            <a:ext cx="5232141" cy="3537921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6235750" y="1619849"/>
            <a:ext cx="5342400" cy="381600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After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25736" y="2308074"/>
            <a:ext cx="5040224" cy="35431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78885"/>
            <a:ext cx="10969200" cy="705600"/>
          </a:xfrm>
        </p:spPr>
        <p:txBody>
          <a:bodyPr>
            <a:normAutofit fontScale="90000"/>
          </a:bodyPr>
          <a:lstStyle/>
          <a:p>
            <a:r>
              <a:rPr lang="zh-TW" altLang="zh-HK" dirty="0">
                <a:solidFill>
                  <a:srgbClr val="1D4C9F"/>
                </a:solidFill>
                <a:latin typeface="+mj-ea"/>
                <a:sym typeface="+mn-ea"/>
              </a:rPr>
              <a:t>法三</a:t>
            </a:r>
            <a:r>
              <a:rPr lang="en-US" altLang="zh-TW" dirty="0">
                <a:solidFill>
                  <a:srgbClr val="1D4C9F"/>
                </a:solidFill>
                <a:latin typeface="+mj-ea"/>
                <a:sym typeface="+mn-ea"/>
              </a:rPr>
              <a:t> </a:t>
            </a:r>
            <a:r>
              <a:rPr lang="en-US" altLang="zh-TW" dirty="0" smtClean="0">
                <a:solidFill>
                  <a:srgbClr val="1D4C9F"/>
                </a:solidFill>
                <a:latin typeface="+mj-ea"/>
                <a:sym typeface="+mn-ea"/>
              </a:rPr>
              <a:t>:</a:t>
            </a:r>
            <a:r>
              <a:rPr lang="en-US" altLang="zh-TW" dirty="0">
                <a:solidFill>
                  <a:srgbClr val="1D4C9F"/>
                </a:solidFill>
              </a:rPr>
              <a:t> </a:t>
            </a:r>
            <a:r>
              <a:rPr lang="en-US" altLang="zh-TW" dirty="0" smtClean="0">
                <a:solidFill>
                  <a:srgbClr val="1D4C9F"/>
                </a:solidFill>
              </a:rPr>
              <a:t>construct a square structure element to </a:t>
            </a:r>
            <a:br>
              <a:rPr lang="en-US" altLang="zh-TW" dirty="0" smtClean="0">
                <a:solidFill>
                  <a:srgbClr val="1D4C9F"/>
                </a:solidFill>
              </a:rPr>
            </a:br>
            <a:r>
              <a:rPr lang="en-US" altLang="zh-TW" dirty="0" smtClean="0">
                <a:solidFill>
                  <a:srgbClr val="1D4C9F"/>
                </a:solidFill>
              </a:rPr>
              <a:t>         </a:t>
            </a:r>
            <a:r>
              <a:rPr lang="en-US" altLang="zh-TW" dirty="0" smtClean="0">
                <a:solidFill>
                  <a:srgbClr val="1D4C9F"/>
                </a:solidFill>
                <a:sym typeface="+mn-ea"/>
              </a:rPr>
              <a:t>make </a:t>
            </a:r>
            <a:r>
              <a:rPr lang="en-US" altLang="zh-TW" dirty="0">
                <a:solidFill>
                  <a:srgbClr val="1D4C9F"/>
                </a:solidFill>
                <a:sym typeface="+mn-ea"/>
              </a:rPr>
              <a:t>image </a:t>
            </a:r>
            <a:r>
              <a:rPr lang="en-US" altLang="zh-TW" dirty="0" err="1" smtClean="0">
                <a:solidFill>
                  <a:srgbClr val="1D4C9F"/>
                </a:solidFill>
                <a:sym typeface="+mn-ea"/>
              </a:rPr>
              <a:t>dialate</a:t>
            </a:r>
            <a:r>
              <a:rPr lang="en-US" altLang="zh-TW" dirty="0" smtClean="0">
                <a:solidFill>
                  <a:srgbClr val="1D4C9F"/>
                </a:solidFill>
                <a:sym typeface="+mn-ea"/>
              </a:rPr>
              <a:t> or make image open</a:t>
            </a:r>
            <a:r>
              <a:rPr lang="en-US" altLang="zh-TW" b="0" dirty="0"/>
              <a:t/>
            </a:r>
            <a:br>
              <a:rPr lang="en-US" altLang="zh-TW" b="0" dirty="0"/>
            </a:br>
            <a:endParaRPr lang="zh-TW" altLang="zh-HK" b="0" dirty="0">
              <a:solidFill>
                <a:srgbClr val="1A4A9E"/>
              </a:solidFill>
              <a:latin typeface="+mj-ea"/>
              <a:sym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8329" y="1490345"/>
            <a:ext cx="11478375" cy="4759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700" b="1" dirty="0" smtClean="0">
                <a:solidFill>
                  <a:srgbClr val="1D4C9F"/>
                </a:solidFill>
              </a:rPr>
              <a:t>簡單介紹</a:t>
            </a:r>
            <a:r>
              <a:rPr lang="en-US" altLang="zh-TW" sz="1700" b="1" dirty="0" smtClean="0">
                <a:solidFill>
                  <a:srgbClr val="1D4C9F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700" dirty="0">
                <a:solidFill>
                  <a:schemeClr val="tx1"/>
                </a:solidFill>
              </a:rPr>
              <a:t>膨脹為</a:t>
            </a:r>
            <a:r>
              <a:rPr lang="en-US" altLang="zh-TW" sz="1700" dirty="0" err="1">
                <a:solidFill>
                  <a:schemeClr val="tx1"/>
                </a:solidFill>
              </a:rPr>
              <a:t>將與物體接觸的所有背景點合併到該物體中，使邊界向外部擴張的過程。可以用來填補物體中的空洞</a:t>
            </a:r>
            <a:r>
              <a:rPr lang="en-US" altLang="zh-TW" sz="1700" dirty="0" smtClean="0">
                <a:solidFill>
                  <a:schemeClr val="tx1"/>
                </a:solidFill>
              </a:rPr>
              <a:t>。</a:t>
            </a:r>
            <a:endParaRPr lang="en-US" altLang="zh-CN" sz="1700" dirty="0" smtClean="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TW" sz="1700" dirty="0" smtClean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開</a:t>
            </a:r>
            <a:r>
              <a:rPr lang="zh-CN" altLang="zh-TW" sz="1700" dirty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運算為先侵蝕再膨脹，消除小物體在分離，跟侵蝕很像，差別再膨脹、侵蝕都會改變面積，開</a:t>
            </a:r>
            <a:r>
              <a:rPr lang="zh-CN" altLang="zh-TW" sz="1700" dirty="0" smtClean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運算</a:t>
            </a:r>
            <a:r>
              <a:rPr lang="zh-TW" altLang="en-US" sz="1700" dirty="0" smtClean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不</a:t>
            </a:r>
            <a:r>
              <a:rPr lang="zh-CN" altLang="zh-TW" sz="1700" dirty="0" smtClean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會</a:t>
            </a:r>
            <a:endParaRPr lang="en-US" altLang="zh-CN" sz="1700" dirty="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TW" sz="1700" dirty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開運算目的是</a:t>
            </a:r>
            <a:r>
              <a:rPr lang="zh-CN" altLang="zh-TW" sz="1700" dirty="0" smtClean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把</a:t>
            </a:r>
            <a:r>
              <a:rPr lang="zh-TW" altLang="en-US" sz="1700" dirty="0" smtClean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因為膨脹而不小心</a:t>
            </a:r>
            <a:r>
              <a:rPr lang="zh-CN" altLang="zh-TW" sz="1700" dirty="0" smtClean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黏</a:t>
            </a:r>
            <a:r>
              <a:rPr lang="zh-CN" altLang="zh-TW" sz="1700" dirty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再一起的地方</a:t>
            </a:r>
            <a:r>
              <a:rPr lang="zh-CN" altLang="zh-TW" sz="1700" dirty="0" smtClean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分開來</a:t>
            </a:r>
          </a:p>
          <a:p>
            <a:pPr marL="0" indent="0">
              <a:buNone/>
            </a:pPr>
            <a:r>
              <a:rPr lang="zh-TW" altLang="en-US" sz="1700" b="1" dirty="0" smtClean="0">
                <a:solidFill>
                  <a:srgbClr val="1D4C9F"/>
                </a:solidFill>
              </a:rPr>
              <a:t>想法</a:t>
            </a:r>
            <a:r>
              <a:rPr lang="en-US" altLang="zh-TW" sz="1700" b="1" dirty="0" smtClean="0">
                <a:solidFill>
                  <a:srgbClr val="1D4C9F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(1) </a:t>
            </a:r>
            <a:r>
              <a:rPr lang="zh-TW" altLang="en-US" sz="1700" dirty="0" smtClean="0">
                <a:solidFill>
                  <a:schemeClr val="tx1"/>
                </a:solidFill>
              </a:rPr>
              <a:t>反色</a:t>
            </a:r>
            <a:endParaRPr lang="en-US" altLang="zh-TW" sz="1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(2) </a:t>
            </a:r>
            <a:r>
              <a:rPr lang="zh-TW" altLang="en-US" sz="1700" dirty="0" smtClean="0">
                <a:solidFill>
                  <a:schemeClr val="tx1"/>
                </a:solidFill>
              </a:rPr>
              <a:t>再將圖片放大</a:t>
            </a:r>
            <a:endParaRPr lang="en-US" altLang="zh-TW" sz="1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(3) </a:t>
            </a:r>
            <a:r>
              <a:rPr lang="zh-TW" altLang="en-US" sz="1700" dirty="0" smtClean="0">
                <a:solidFill>
                  <a:schemeClr val="tx1"/>
                </a:solidFill>
              </a:rPr>
              <a:t>對欲膨脹的區域設置一個方形，然後進行膨脹</a:t>
            </a:r>
            <a:endParaRPr lang="en-US" altLang="zh-TW" sz="1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(4) </a:t>
            </a:r>
            <a:r>
              <a:rPr lang="zh-TW" altLang="en-US" sz="1700" dirty="0" smtClean="0">
                <a:solidFill>
                  <a:schemeClr val="tx1"/>
                </a:solidFill>
              </a:rPr>
              <a:t>縮小 </a:t>
            </a:r>
            <a:endParaRPr lang="en-US" altLang="zh-TW" sz="1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1700" dirty="0" smtClean="0">
                <a:solidFill>
                  <a:schemeClr val="tx1"/>
                </a:solidFill>
              </a:rPr>
              <a:t>(5) </a:t>
            </a:r>
            <a:r>
              <a:rPr lang="zh-TW" altLang="en-US" sz="1700" dirty="0" smtClean="0">
                <a:solidFill>
                  <a:schemeClr val="tx1"/>
                </a:solidFill>
              </a:rPr>
              <a:t>做開運算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91890"/>
            <a:ext cx="10969200" cy="705600"/>
          </a:xfrm>
        </p:spPr>
        <p:txBody>
          <a:bodyPr/>
          <a:lstStyle/>
          <a:p>
            <a:r>
              <a:rPr lang="zh-TW" altLang="en-US" dirty="0">
                <a:solidFill>
                  <a:srgbClr val="1A4A9E"/>
                </a:solidFill>
                <a:latin typeface="+mj-ea"/>
                <a:sym typeface="+mn-ea"/>
              </a:rPr>
              <a:t>執行方式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08330" y="1313815"/>
            <a:ext cx="10262870" cy="54463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把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變成黑白的圖片做反色(黑白變成白黑)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輸入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返回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1 輸入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返回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b="1" dirty="0" smtClean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 err="1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I_reverse</a:t>
            </a: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I_thresh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~=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zh-CN" b="0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%~= == !</a:t>
            </a:r>
            <a:r>
              <a:rPr lang="zh-CN" b="0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endParaRPr lang="en-US" altLang="zh-CN" b="0" dirty="0" smtClean="0">
              <a:solidFill>
                <a:srgbClr val="228B22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先放大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1.25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倍</a:t>
            </a:r>
            <a:endParaRPr lang="en-US" altLang="zh-CN" b="1" dirty="0" smtClean="0">
              <a:solidFill>
                <a:srgbClr val="228B22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變成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3*3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的</a:t>
            </a: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方形</a:t>
            </a:r>
            <a:endParaRPr lang="en-US" b="1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I_dilate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imresize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I_reverse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1.25</a:t>
            </a:r>
            <a:r>
              <a:rPr lang="en-US" b="0" dirty="0" smtClean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zh-CN" b="0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SE0 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strel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</a:rPr>
              <a:t>'square'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  <a:endParaRPr lang="en-US" b="0" dirty="0" smtClean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zh-CN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膨脹</a:t>
            </a:r>
            <a:endParaRPr lang="en-US" b="1" dirty="0" smtClean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 err="1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I_dilate</a:t>
            </a: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imdilate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I_dilate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SE0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  <a:endParaRPr lang="en-US" b="0" dirty="0" smtClean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zh-CN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在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縮小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0.8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倍</a:t>
            </a:r>
            <a:r>
              <a:rPr lang="zh-TW" altLang="en-US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，</a:t>
            </a: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如果</a:t>
            </a:r>
            <a:r>
              <a:rPr lang="zh-CN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沒有先放大在縮小的話，圖片會變得很</a:t>
            </a: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誇張</a:t>
            </a:r>
            <a:endParaRPr lang="en-US" altLang="zh-CN" b="1" dirty="0" smtClean="0">
              <a:solidFill>
                <a:srgbClr val="228B22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zh-CN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膨脹</a:t>
            </a:r>
            <a:endParaRPr lang="en-US" b="1" dirty="0" smtClean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 err="1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I_dilate</a:t>
            </a: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imresize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I_dilate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0.8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I_dilate1 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imdilate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I_reverse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SE0</a:t>
            </a:r>
            <a:r>
              <a:rPr lang="en-US" b="0" dirty="0" smtClean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 </a:t>
            </a:r>
            <a:r>
              <a:rPr lang="en-US" altLang="zh-TW" b="1" dirty="0" err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I_open</a:t>
            </a:r>
            <a:r>
              <a:rPr lang="en-US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zh-TW" b="1" dirty="0" err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imopen</a:t>
            </a:r>
            <a:r>
              <a:rPr lang="en-US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TW" b="1" dirty="0" err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I_reverse</a:t>
            </a:r>
            <a:r>
              <a:rPr lang="en-US" altLang="zh-TW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, SE1</a:t>
            </a:r>
            <a:r>
              <a:rPr lang="en-US" altLang="zh-TW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);</a:t>
            </a:r>
            <a:endParaRPr lang="en-US" b="1" dirty="0" smtClean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SE1 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strel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</a:rPr>
              <a:t>'disk'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b="0" dirty="0" smtClean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sz="1600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endParaRPr lang="en-US" altLang="en-US" sz="1600" b="0" dirty="0">
              <a:solidFill>
                <a:srgbClr val="0088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91890"/>
            <a:ext cx="10969200" cy="705600"/>
          </a:xfrm>
        </p:spPr>
        <p:txBody>
          <a:bodyPr/>
          <a:lstStyle/>
          <a:p>
            <a:r>
              <a:rPr lang="zh-TW" altLang="en-US" dirty="0">
                <a:solidFill>
                  <a:srgbClr val="1A4A9E"/>
                </a:solidFill>
                <a:latin typeface="+mj-ea"/>
                <a:sym typeface="+mn-ea"/>
              </a:rPr>
              <a:t>執行方式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08330" y="1313815"/>
            <a:ext cx="10262870" cy="5217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ones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(5,1)為垂直，ones會創造裡面都是一的矩陣，去比較，如果線蓋到的地方會計算裡面一的個數，如果小於某個值(垂直連接不夠的地方)就會設為</a:t>
            </a:r>
            <a:r>
              <a:rPr lang="zh-CN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endParaRPr lang="en-US" b="1" dirty="0" smtClean="0">
              <a:solidFill>
                <a:srgbClr val="21252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 err="1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I_open</a:t>
            </a:r>
            <a:r>
              <a:rPr lang="en-US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imopen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I_reverse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ones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 </a:t>
            </a:r>
            <a:endParaRPr lang="en-US" dirty="0">
              <a:solidFill>
                <a:srgbClr val="228B2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 err="1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I_close</a:t>
            </a:r>
            <a:r>
              <a:rPr lang="en-US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imclose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I_open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ones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%%先</a:t>
            </a:r>
            <a:r>
              <a:rPr lang="zh-CN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不用</a:t>
            </a:r>
            <a:endParaRPr lang="zh-CN" dirty="0">
              <a:solidFill>
                <a:srgbClr val="228B2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subplot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imshow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I_rgb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title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'RGB image'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subplot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imshow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I_clean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title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'clean image'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subplot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imshow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I_thresh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title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'threshold image'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subplot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imshow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I_reverse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title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'reverse image'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subplot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imshow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I_dilate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title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'dilate image'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subplot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imshow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I_open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title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'open image'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subplot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7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imshow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I_close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title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'close image'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subplot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8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imshow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I_dilate1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title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'dilate1'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en-US" dirty="0">
              <a:solidFill>
                <a:srgbClr val="0088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en-US" sz="1600" b="0" dirty="0">
              <a:solidFill>
                <a:srgbClr val="0088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>
                <a:solidFill>
                  <a:srgbClr val="1A4A9E"/>
                </a:solidFill>
                <a:latin typeface="+mj-ea"/>
                <a:sym typeface="+mn-ea"/>
              </a:rPr>
              <a:t>執行</a:t>
            </a:r>
            <a:r>
              <a:rPr lang="zh-TW" altLang="zh-HK" dirty="0" smtClean="0">
                <a:solidFill>
                  <a:srgbClr val="1A4A9E"/>
                </a:solidFill>
                <a:latin typeface="+mj-ea"/>
                <a:sym typeface="+mn-ea"/>
              </a:rPr>
              <a:t>結果</a:t>
            </a:r>
            <a:r>
              <a:rPr lang="en-US" altLang="zh-TW" dirty="0" smtClean="0">
                <a:solidFill>
                  <a:srgbClr val="1A4A9E"/>
                </a:solidFill>
                <a:latin typeface="+mj-ea"/>
                <a:sym typeface="+mn-ea"/>
              </a:rPr>
              <a:t> - </a:t>
            </a:r>
            <a:r>
              <a:rPr lang="zh-TW" altLang="en-US" dirty="0" smtClean="0">
                <a:solidFill>
                  <a:srgbClr val="1A4A9E"/>
                </a:solidFill>
                <a:latin typeface="+mj-ea"/>
                <a:sym typeface="+mn-ea"/>
              </a:rPr>
              <a:t>膨脹</a:t>
            </a:r>
            <a:endParaRPr lang="zh-TW" altLang="zh-HK" dirty="0">
              <a:solidFill>
                <a:srgbClr val="1A4A9E"/>
              </a:solidFill>
              <a:latin typeface="+mj-ea"/>
              <a:sym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210" y="1584300"/>
            <a:ext cx="2812894" cy="211691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733191" y="2267390"/>
            <a:ext cx="1479478" cy="75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245" y="1455395"/>
            <a:ext cx="2986885" cy="21169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295" y="4083710"/>
            <a:ext cx="2967600" cy="2152964"/>
          </a:xfrm>
          <a:prstGeom prst="rect">
            <a:avLst/>
          </a:prstGeom>
        </p:spPr>
      </p:pic>
      <p:sp>
        <p:nvSpPr>
          <p:cNvPr id="9" name="向右箭號 4"/>
          <p:cNvSpPr/>
          <p:nvPr/>
        </p:nvSpPr>
        <p:spPr>
          <a:xfrm>
            <a:off x="4733191" y="4507035"/>
            <a:ext cx="1479478" cy="75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>
                <a:solidFill>
                  <a:srgbClr val="1A4A9E"/>
                </a:solidFill>
                <a:latin typeface="+mj-ea"/>
                <a:sym typeface="+mn-ea"/>
              </a:rPr>
              <a:t>執行</a:t>
            </a:r>
            <a:r>
              <a:rPr lang="zh-TW" altLang="zh-HK" dirty="0" smtClean="0">
                <a:solidFill>
                  <a:srgbClr val="1A4A9E"/>
                </a:solidFill>
                <a:latin typeface="+mj-ea"/>
                <a:sym typeface="+mn-ea"/>
              </a:rPr>
              <a:t>結果</a:t>
            </a:r>
            <a:r>
              <a:rPr lang="en-US" altLang="zh-TW" dirty="0" smtClean="0">
                <a:solidFill>
                  <a:srgbClr val="1A4A9E"/>
                </a:solidFill>
                <a:latin typeface="+mj-ea"/>
                <a:sym typeface="+mn-ea"/>
              </a:rPr>
              <a:t> - </a:t>
            </a:r>
            <a:r>
              <a:rPr lang="zh-TW" altLang="en-US" dirty="0" smtClean="0">
                <a:solidFill>
                  <a:srgbClr val="1A4A9E"/>
                </a:solidFill>
                <a:latin typeface="+mj-ea"/>
                <a:sym typeface="+mn-ea"/>
              </a:rPr>
              <a:t>開運算</a:t>
            </a:r>
            <a:endParaRPr lang="zh-TW" altLang="zh-HK" dirty="0">
              <a:solidFill>
                <a:srgbClr val="1A4A9E"/>
              </a:solidFill>
              <a:latin typeface="+mj-ea"/>
              <a:sym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10" y="1675105"/>
            <a:ext cx="2812894" cy="211691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819686" y="2358675"/>
            <a:ext cx="1479478" cy="75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068" y="1534134"/>
            <a:ext cx="2986885" cy="211691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353" y="4123354"/>
            <a:ext cx="3008252" cy="2152964"/>
          </a:xfrm>
          <a:prstGeom prst="rect">
            <a:avLst/>
          </a:prstGeom>
        </p:spPr>
      </p:pic>
      <p:sp>
        <p:nvSpPr>
          <p:cNvPr id="8" name="向右箭號 4"/>
          <p:cNvSpPr/>
          <p:nvPr/>
        </p:nvSpPr>
        <p:spPr>
          <a:xfrm>
            <a:off x="4819686" y="4649120"/>
            <a:ext cx="1479478" cy="75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>
                <a:solidFill>
                  <a:srgbClr val="1A4A9E"/>
                </a:solidFill>
                <a:latin typeface="+mj-ea"/>
                <a:sym typeface="+mn-ea"/>
              </a:rPr>
              <a:t>執行結果</a:t>
            </a:r>
            <a:r>
              <a:rPr lang="en-US" altLang="zh-TW" dirty="0">
                <a:solidFill>
                  <a:srgbClr val="1A4A9E"/>
                </a:solidFill>
                <a:latin typeface="+mj-ea"/>
                <a:sym typeface="+mn-ea"/>
              </a:rPr>
              <a:t> (</a:t>
            </a:r>
            <a:r>
              <a:rPr lang="zh-TW" altLang="en-US" dirty="0" smtClean="0">
                <a:solidFill>
                  <a:srgbClr val="1D4C9F"/>
                </a:solidFill>
              </a:rPr>
              <a:t>如果沒有先縮小再膨脹的結果</a:t>
            </a:r>
            <a:r>
              <a:rPr lang="en-US" altLang="zh-TW" dirty="0" smtClean="0">
                <a:solidFill>
                  <a:srgbClr val="1D4C9F"/>
                </a:solidFill>
              </a:rPr>
              <a:t>)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753815" y="1834330"/>
            <a:ext cx="5342400" cy="381600"/>
          </a:xfrm>
        </p:spPr>
        <p:txBody>
          <a:bodyPr/>
          <a:lstStyle/>
          <a:p>
            <a:pPr algn="ctr"/>
            <a:r>
              <a:rPr lang="zh-TW" altLang="en-US" dirty="0" smtClean="0"/>
              <a:t>縮小後膨脹再放大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223" y="2432057"/>
            <a:ext cx="5593810" cy="3811711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6427520" y="1834479"/>
            <a:ext cx="5342400" cy="3816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直接膨脹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25285" y="2463165"/>
            <a:ext cx="4764405" cy="383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HK" dirty="0">
                <a:solidFill>
                  <a:srgbClr val="1D4C9F"/>
                </a:solidFill>
                <a:latin typeface="+mj-ea"/>
                <a:sym typeface="+mn-ea"/>
              </a:rPr>
              <a:t>法四</a:t>
            </a:r>
            <a:r>
              <a:rPr lang="en-US" altLang="zh-TW" dirty="0">
                <a:solidFill>
                  <a:srgbClr val="1D4C9F"/>
                </a:solidFill>
                <a:latin typeface="+mj-ea"/>
                <a:sym typeface="+mn-ea"/>
              </a:rPr>
              <a:t> </a:t>
            </a:r>
            <a:r>
              <a:rPr lang="en-US" altLang="zh-TW" dirty="0" smtClean="0">
                <a:solidFill>
                  <a:srgbClr val="1D4C9F"/>
                </a:solidFill>
                <a:latin typeface="+mj-ea"/>
                <a:sym typeface="+mn-ea"/>
              </a:rPr>
              <a:t>: </a:t>
            </a:r>
            <a:r>
              <a:rPr lang="en-US" altLang="zh-TW" dirty="0" smtClean="0">
                <a:solidFill>
                  <a:srgbClr val="1D4C9F"/>
                </a:solidFill>
              </a:rPr>
              <a:t>cutting </a:t>
            </a:r>
            <a:r>
              <a:rPr lang="en-US" altLang="zh-TW" dirty="0">
                <a:solidFill>
                  <a:srgbClr val="1D4C9F"/>
                </a:solidFill>
              </a:rPr>
              <a:t>image into several characters</a:t>
            </a:r>
            <a:endParaRPr lang="en-US" altLang="zh-TW" dirty="0">
              <a:solidFill>
                <a:srgbClr val="1D4C9F"/>
              </a:solidFill>
              <a:latin typeface="+mj-ea"/>
              <a:sym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8330" y="1534160"/>
            <a:ext cx="97809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TW" altLang="en-US" sz="2000" b="1" dirty="0" smtClean="0">
                <a:solidFill>
                  <a:srgbClr val="1D4C9F"/>
                </a:solidFill>
              </a:rPr>
              <a:t>簡單介紹</a:t>
            </a:r>
            <a:r>
              <a:rPr lang="en-US" altLang="zh-TW" sz="2000" b="1" dirty="0" smtClean="0">
                <a:solidFill>
                  <a:srgbClr val="1D4C9F"/>
                </a:solidFill>
              </a:rPr>
              <a:t> :</a:t>
            </a:r>
          </a:p>
          <a:p>
            <a:pPr indent="0" fontAlgn="auto"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tx1"/>
                </a:solidFill>
              </a:rPr>
              <a:t>將</a:t>
            </a:r>
            <a:r>
              <a:rPr lang="zh-TW" altLang="en-US" sz="2000" dirty="0">
                <a:solidFill>
                  <a:schemeClr val="tx1"/>
                </a:solidFill>
              </a:rPr>
              <a:t>驗證碼圖片上的字進行</a:t>
            </a:r>
            <a:r>
              <a:rPr lang="zh-TW" altLang="en-US" sz="2000" dirty="0" smtClean="0">
                <a:solidFill>
                  <a:schemeClr val="tx1"/>
                </a:solidFill>
              </a:rPr>
              <a:t>分割和存取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endParaRPr lang="en-US" altLang="zh-TW" sz="2000" dirty="0" smtClean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TW" altLang="en-US" sz="2000" b="1" dirty="0" smtClean="0">
                <a:solidFill>
                  <a:srgbClr val="1D4C9F"/>
                </a:solidFill>
              </a:rPr>
              <a:t>想法</a:t>
            </a:r>
            <a:r>
              <a:rPr lang="en-US" altLang="zh-TW" sz="2000" b="1" dirty="0" smtClean="0">
                <a:solidFill>
                  <a:srgbClr val="1D4C9F"/>
                </a:solidFill>
              </a:rPr>
              <a:t> :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tx1"/>
                </a:solidFill>
              </a:rPr>
              <a:t>(1) </a:t>
            </a:r>
            <a:r>
              <a:rPr lang="zh-TW" altLang="en-US" sz="2000" dirty="0" smtClean="0">
                <a:solidFill>
                  <a:schemeClr val="tx1"/>
                </a:solidFill>
              </a:rPr>
              <a:t>將法三中</a:t>
            </a:r>
            <a:r>
              <a:rPr lang="zh-TW" altLang="en-US" sz="2000" dirty="0">
                <a:solidFill>
                  <a:schemeClr val="tx1"/>
                </a:solidFill>
              </a:rPr>
              <a:t>反</a:t>
            </a:r>
            <a:r>
              <a:rPr lang="zh-TW" altLang="en-US" sz="2000" dirty="0" smtClean="0">
                <a:solidFill>
                  <a:schemeClr val="tx1"/>
                </a:solidFill>
              </a:rPr>
              <a:t>色後的</a:t>
            </a:r>
            <a:r>
              <a:rPr lang="zh-TW" altLang="en-US" sz="2000" dirty="0">
                <a:solidFill>
                  <a:schemeClr val="tx1"/>
                </a:solidFill>
              </a:rPr>
              <a:t>圖拿來</a:t>
            </a:r>
            <a:r>
              <a:rPr lang="zh-TW" altLang="en-US" sz="2000" dirty="0" smtClean="0">
                <a:solidFill>
                  <a:schemeClr val="tx1"/>
                </a:solidFill>
              </a:rPr>
              <a:t>用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tx1"/>
                </a:solidFill>
              </a:rPr>
              <a:t>(2) </a:t>
            </a:r>
            <a:r>
              <a:rPr lang="zh-TW" altLang="en-US" sz="2000" dirty="0" smtClean="0">
                <a:solidFill>
                  <a:schemeClr val="tx1"/>
                </a:solidFill>
              </a:rPr>
              <a:t>將圖中上下</a:t>
            </a:r>
            <a:r>
              <a:rPr lang="zh-TW" altLang="en-US" sz="2000" dirty="0">
                <a:solidFill>
                  <a:schemeClr val="tx1"/>
                </a:solidFill>
              </a:rPr>
              <a:t>左右不重要的</a:t>
            </a:r>
            <a:r>
              <a:rPr lang="zh-TW" altLang="en-US" sz="2000" dirty="0" smtClean="0">
                <a:solidFill>
                  <a:schemeClr val="tx1"/>
                </a:solidFill>
              </a:rPr>
              <a:t>地方給</a:t>
            </a:r>
            <a:r>
              <a:rPr lang="zh-TW" altLang="en-US" sz="2000" dirty="0">
                <a:solidFill>
                  <a:schemeClr val="tx1"/>
                </a:solidFill>
              </a:rPr>
              <a:t>去</a:t>
            </a:r>
            <a:r>
              <a:rPr lang="zh-TW" altLang="en-US" sz="2000" dirty="0" smtClean="0">
                <a:solidFill>
                  <a:schemeClr val="tx1"/>
                </a:solidFill>
              </a:rPr>
              <a:t>除掉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tx1"/>
                </a:solidFill>
              </a:rPr>
              <a:t>(3) </a:t>
            </a:r>
            <a:r>
              <a:rPr lang="zh-TW" altLang="en-US" sz="2000" dirty="0" smtClean="0">
                <a:solidFill>
                  <a:schemeClr val="tx1"/>
                </a:solidFill>
              </a:rPr>
              <a:t>存切下來的字卡跟切完的驗證碼圖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tx1"/>
                </a:solidFill>
              </a:rPr>
              <a:t>(4) </a:t>
            </a:r>
            <a:r>
              <a:rPr lang="zh-TW" altLang="en-US" sz="2000" dirty="0" smtClean="0">
                <a:solidFill>
                  <a:schemeClr val="tx1"/>
                </a:solidFill>
              </a:rPr>
              <a:t>設定驗證碼自數，大於等於</a:t>
            </a:r>
            <a:r>
              <a:rPr lang="en-US" altLang="zh-TW" sz="2000" dirty="0" smtClean="0">
                <a:solidFill>
                  <a:schemeClr val="tx1"/>
                </a:solidFill>
              </a:rPr>
              <a:t> 4 </a:t>
            </a:r>
            <a:r>
              <a:rPr lang="zh-TW" altLang="en-US" sz="2000" dirty="0" smtClean="0">
                <a:solidFill>
                  <a:schemeClr val="tx1"/>
                </a:solidFill>
              </a:rPr>
              <a:t>才會停止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endParaRPr lang="zh-TW" altLang="en-US" sz="2000" dirty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tx1"/>
                </a:solidFill>
              </a:rPr>
              <a:t>(5) </a:t>
            </a:r>
            <a:r>
              <a:rPr lang="zh-TW" altLang="en-US" sz="2000" dirty="0" smtClean="0">
                <a:solidFill>
                  <a:schemeClr val="tx1"/>
                </a:solidFill>
              </a:rPr>
              <a:t>如果切了一定次數都沒有成功，則做開運算</a:t>
            </a:r>
            <a:endParaRPr lang="en-US" altLang="zh-TW" sz="2000" dirty="0">
              <a:solidFill>
                <a:schemeClr val="tx1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1A4A9E"/>
                </a:solidFill>
                <a:latin typeface="+mj-ea"/>
                <a:sym typeface="+mn-ea"/>
              </a:rPr>
              <a:t>執行方式</a:t>
            </a:r>
            <a:endParaRPr lang="zh-TW" altLang="zh-HK" b="0" dirty="0">
              <a:solidFill>
                <a:srgbClr val="1A4A9E"/>
              </a:solidFill>
              <a:latin typeface="+mj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256030"/>
            <a:ext cx="11224260" cy="518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true</a:t>
            </a: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I_crop = crop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cnt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%把上下左右不重要的地放給去除掉</a:t>
            </a:r>
            <a:endParaRPr lang="en-US" sz="1600" b="1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size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I_crop,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&gt; 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%%如果寬太長的話就會依值執行下面的迴圈</a:t>
            </a:r>
            <a:endParaRPr lang="en-US" sz="1600" b="1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	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character, I_crop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get_next_char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I_crop, cnt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               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%抓下一個character，[]裡面一個是已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切除的圖，另一個是尚未切除的圖</a:t>
            </a:r>
            <a:endParaRPr lang="en-US" sz="1600" b="1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	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size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character,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&gt; 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&amp;&amp; 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size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character,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&gt; 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               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%如果</a:t>
            </a:r>
            <a:r>
              <a:rPr lang="en-US" alt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character</a:t>
            </a:r>
            <a:r>
              <a:rPr lang="en-US" alt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的寬跟高都</a:t>
            </a:r>
            <a:r>
              <a:rPr lang="en-US" alt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&gt;0</a:t>
            </a:r>
            <a:r>
              <a:rPr lang="en-US" alt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的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話 %看是否為空矩陣</a:t>
            </a:r>
            <a:endParaRPr lang="en-US" sz="1600" b="1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chars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sz="1600" b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character;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%如果不適空矩陣的話，令一個數組來儲存他 </a:t>
            </a:r>
            <a:endParaRPr lang="en-US" sz="1600" b="1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	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en-US" sz="1600" b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zh-CN" sz="1600" b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%在往下一個圖片去抓</a:t>
            </a:r>
            <a:endParaRPr lang="en-US" sz="1600" b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endParaRPr lang="en-US" sz="1600" b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	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continue</a:t>
            </a:r>
            <a:endParaRPr lang="en-US" sz="1600" b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end</a:t>
            </a:r>
            <a:endParaRPr lang="en-US" sz="1600" b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end</a:t>
            </a:r>
            <a:endParaRPr lang="en-US" sz="1600" b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endParaRPr lang="en-US" altLang="en-US" sz="1600" b="0">
              <a:solidFill>
                <a:srgbClr val="0000F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11019" y="719573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zh-TW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62928" y="1514654"/>
            <a:ext cx="165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CONTENTS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733540"/>
            <a:ext cx="12192635" cy="124460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1A4A9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41045" y="2762250"/>
            <a:ext cx="10695940" cy="2107565"/>
            <a:chOff x="776" y="4350"/>
            <a:chExt cx="16844" cy="3319"/>
          </a:xfrm>
        </p:grpSpPr>
        <p:grpSp>
          <p:nvGrpSpPr>
            <p:cNvPr id="9" name="组合 8"/>
            <p:cNvGrpSpPr/>
            <p:nvPr/>
          </p:nvGrpSpPr>
          <p:grpSpPr>
            <a:xfrm>
              <a:off x="776" y="4350"/>
              <a:ext cx="13266" cy="3319"/>
              <a:chOff x="2191" y="4364"/>
              <a:chExt cx="15085" cy="3774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2191" y="4364"/>
                <a:ext cx="2880" cy="3774"/>
                <a:chOff x="1391337" y="2578309"/>
                <a:chExt cx="1828800" cy="2396406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1391337" y="2578309"/>
                  <a:ext cx="1828800" cy="1828800"/>
                </a:xfrm>
                <a:prstGeom prst="ellipse">
                  <a:avLst/>
                </a:prstGeom>
                <a:solidFill>
                  <a:srgbClr val="1D4C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400">
                      <a:solidFill>
                        <a:schemeClr val="bg1"/>
                      </a:solidFill>
                      <a:latin typeface="Impact" panose="020B0806030902050204" pitchFamily="34" charset="0"/>
                      <a:cs typeface="Impact" panose="020B0806030902050204" pitchFamily="34" charset="0"/>
                    </a:rPr>
                    <a:t>01</a:t>
                  </a: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1893176" y="4521282"/>
                  <a:ext cx="825326" cy="453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zh-CN" sz="2000" b="1" dirty="0">
                      <a:solidFill>
                        <a:srgbClr val="A6A6A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目的</a:t>
                  </a:r>
                </a:p>
              </p:txBody>
            </p:sp>
          </p:grpSp>
          <p:sp>
            <p:nvSpPr>
              <p:cNvPr id="46" name="椭圆 45"/>
              <p:cNvSpPr/>
              <p:nvPr/>
            </p:nvSpPr>
            <p:spPr>
              <a:xfrm>
                <a:off x="6259" y="4364"/>
                <a:ext cx="2880" cy="2880"/>
              </a:xfrm>
              <a:prstGeom prst="ellipse">
                <a:avLst/>
              </a:prstGeom>
              <a:solidFill>
                <a:srgbClr val="1D4C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400">
                    <a:latin typeface="Impact" panose="020B0806030902050204" pitchFamily="34" charset="0"/>
                    <a:cs typeface="Impact" panose="020B0806030902050204" pitchFamily="34" charset="0"/>
                  </a:rPr>
                  <a:t>02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0327" y="4364"/>
                <a:ext cx="2880" cy="2880"/>
              </a:xfrm>
              <a:prstGeom prst="ellipse">
                <a:avLst/>
              </a:prstGeom>
              <a:solidFill>
                <a:srgbClr val="1D4C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400">
                    <a:latin typeface="Impact" panose="020B0806030902050204" pitchFamily="34" charset="0"/>
                    <a:cs typeface="Impact" panose="020B0806030902050204" pitchFamily="34" charset="0"/>
                  </a:rPr>
                  <a:t>03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4396" y="4364"/>
                <a:ext cx="2880" cy="2880"/>
              </a:xfrm>
              <a:prstGeom prst="ellipse">
                <a:avLst/>
              </a:prstGeom>
              <a:solidFill>
                <a:srgbClr val="1D4C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400">
                    <a:latin typeface="Impact" panose="020B0806030902050204" pitchFamily="34" charset="0"/>
                    <a:cs typeface="Impact" panose="020B0806030902050204" pitchFamily="34" charset="0"/>
                  </a:rPr>
                  <a:t>04</a:t>
                </a:r>
              </a:p>
            </p:txBody>
          </p:sp>
        </p:grpSp>
        <p:sp>
          <p:nvSpPr>
            <p:cNvPr id="10" name="椭圆 9"/>
            <p:cNvSpPr/>
            <p:nvPr/>
          </p:nvSpPr>
          <p:spPr>
            <a:xfrm>
              <a:off x="15087" y="4350"/>
              <a:ext cx="2533" cy="2533"/>
            </a:xfrm>
            <a:prstGeom prst="ellipse">
              <a:avLst/>
            </a:prstGeom>
            <a:solidFill>
              <a:srgbClr val="1D4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>
                  <a:latin typeface="Impact" panose="020B0806030902050204" pitchFamily="34" charset="0"/>
                  <a:cs typeface="Impact" panose="020B0806030902050204" pitchFamily="34" charset="0"/>
                </a:rPr>
                <a:t>05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074670" y="4471035"/>
            <a:ext cx="1598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CN" sz="2000" b="1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工作流程圖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13096" y="4471035"/>
            <a:ext cx="72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CN" sz="2000" b="1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56500" y="4471035"/>
            <a:ext cx="1739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CN" sz="2000" b="1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最終執行結果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828530" y="4471035"/>
            <a:ext cx="1739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CN" sz="2000" b="1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參考文獻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1A4A9E"/>
                </a:solidFill>
                <a:latin typeface="+mj-ea"/>
                <a:sym typeface="+mn-ea"/>
              </a:rPr>
              <a:t>執行方式</a:t>
            </a:r>
            <a:endParaRPr lang="zh-TW" altLang="zh-HK" b="0" dirty="0">
              <a:solidFill>
                <a:srgbClr val="1A4A9E"/>
              </a:solidFill>
              <a:latin typeface="+mj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313815"/>
            <a:ext cx="10449560" cy="53232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disp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length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chars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 </a:t>
            </a:r>
            <a:r>
              <a:rPr lang="zh-CN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%看切出來有幾個character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length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chars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&gt;= 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%因為</a:t>
            </a:r>
            <a:r>
              <a:rPr lang="zh-CN" sz="1600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一</a:t>
            </a:r>
            <a:r>
              <a:rPr lang="zh-TW" altLang="en-US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般</a:t>
            </a:r>
            <a:r>
              <a:rPr lang="zh-CN" sz="1600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來說</a:t>
            </a:r>
            <a:r>
              <a:rPr lang="zh-CN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驗證碼都&gt;=4個數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break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end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cnt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cnt+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 </a:t>
            </a:r>
            <a:r>
              <a:rPr lang="zh-CN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%如果沒有的話，令一個計數器去+1，計數器每增加一個就是增加一次容忍值</a:t>
            </a:r>
            <a:endParaRPr lang="en-US" sz="1600" b="1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cnt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==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20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||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open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%cnt就是我丟進去的n_divid(想成容忍度)</a:t>
            </a:r>
            <a:endParaRPr lang="en-US" sz="1600" b="1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open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true; </a:t>
            </a:r>
            <a:r>
              <a:rPr lang="zh-CN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%如果切了20次都沒有辦法&gt;4的話，就做開運算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en-US" sz="160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cnt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sz="160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imopen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ones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 </a:t>
            </a:r>
            <a:r>
              <a:rPr lang="zh-CN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%(3,1)每次切一點點點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en-US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%I = </a:t>
            </a:r>
            <a:r>
              <a:rPr lang="en-US" sz="1600" b="1" dirty="0" err="1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imclose</a:t>
            </a:r>
            <a:r>
              <a:rPr lang="en-US" sz="1600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(I, ones(2,1));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end</a:t>
            </a: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end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1600" dirty="0" err="1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length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chars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sz="160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chars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sz="1600" dirty="0" err="1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sz="160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imresize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chars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sz="1600" dirty="0" err="1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40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sz="160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30</a:t>
            </a:r>
            <a:r>
              <a:rPr lang="en-US" sz="160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r>
              <a:rPr lang="en-US" sz="160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indent="0" fontAlgn="auto">
              <a:lnSpc>
                <a:spcPct val="150000"/>
              </a:lnSpc>
            </a:pPr>
            <a:endParaRPr lang="en-US" altLang="en-US" sz="1600" dirty="0">
              <a:solidFill>
                <a:srgbClr val="0000FF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>
                <a:solidFill>
                  <a:srgbClr val="1A4A9E"/>
                </a:solidFill>
                <a:latin typeface="+mj-ea"/>
                <a:sym typeface="+mn-ea"/>
              </a:rPr>
              <a:t>執行結果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035175"/>
            <a:ext cx="4192905" cy="297307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224816" y="3055270"/>
            <a:ext cx="1479478" cy="7500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图片 2" descr="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875" y="2540635"/>
            <a:ext cx="731520" cy="1447800"/>
          </a:xfrm>
          <a:prstGeom prst="rect">
            <a:avLst/>
          </a:prstGeom>
        </p:spPr>
      </p:pic>
      <p:pic>
        <p:nvPicPr>
          <p:cNvPr id="7" name="图片 6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305" y="2632075"/>
            <a:ext cx="739140" cy="1264920"/>
          </a:xfrm>
          <a:prstGeom prst="rect">
            <a:avLst/>
          </a:prstGeom>
        </p:spPr>
      </p:pic>
      <p:pic>
        <p:nvPicPr>
          <p:cNvPr id="8" name="图片 7" descr="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6285" y="2609215"/>
            <a:ext cx="777240" cy="1287780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3420" y="2639695"/>
            <a:ext cx="944880" cy="12801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1A4A9E"/>
                </a:solidFill>
                <a:latin typeface="+mj-ea"/>
                <a:sym typeface="+mn-ea"/>
              </a:rPr>
              <a:t>超出設定的切除次數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164715"/>
            <a:ext cx="4330065" cy="309880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435636" y="3339115"/>
            <a:ext cx="1479478" cy="7500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图片 2" descr="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210" y="2540635"/>
            <a:ext cx="731520" cy="1447800"/>
          </a:xfrm>
          <a:prstGeom prst="rect">
            <a:avLst/>
          </a:prstGeom>
        </p:spPr>
      </p:pic>
      <p:pic>
        <p:nvPicPr>
          <p:cNvPr id="8" name="图片 7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6285" y="2609215"/>
            <a:ext cx="777240" cy="1287780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3420" y="2639695"/>
            <a:ext cx="944880" cy="1280160"/>
          </a:xfrm>
          <a:prstGeom prst="rect">
            <a:avLst/>
          </a:prstGeom>
        </p:spPr>
      </p:pic>
      <p:pic>
        <p:nvPicPr>
          <p:cNvPr id="6" name="图片 5" descr="5(2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9630" y="2525395"/>
            <a:ext cx="746760" cy="14630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717" y="658822"/>
            <a:ext cx="10969200" cy="7056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solidFill>
                  <a:srgbClr val="1D4C9F"/>
                </a:solidFill>
                <a:latin typeface="+mj-ea"/>
                <a:sym typeface="+mn-ea"/>
              </a:rPr>
              <a:t>法五</a:t>
            </a:r>
            <a:r>
              <a:rPr lang="en-US" altLang="zh-TW" dirty="0" smtClean="0">
                <a:solidFill>
                  <a:srgbClr val="1D4C9F"/>
                </a:solidFill>
                <a:latin typeface="+mj-ea"/>
                <a:sym typeface="+mn-ea"/>
              </a:rPr>
              <a:t> : </a:t>
            </a:r>
            <a:r>
              <a:rPr lang="en-US" altLang="zh-TW" dirty="0">
                <a:solidFill>
                  <a:srgbClr val="1D4C9F"/>
                </a:solidFill>
              </a:rPr>
              <a:t>compare cutting characters with </a:t>
            </a:r>
            <a:br>
              <a:rPr lang="en-US" altLang="zh-TW" dirty="0">
                <a:solidFill>
                  <a:srgbClr val="1D4C9F"/>
                </a:solidFill>
              </a:rPr>
            </a:br>
            <a:r>
              <a:rPr lang="en-US" altLang="zh-TW" dirty="0">
                <a:solidFill>
                  <a:srgbClr val="1D4C9F"/>
                </a:solidFill>
              </a:rPr>
              <a:t>         </a:t>
            </a:r>
            <a:r>
              <a:rPr lang="en-US" altLang="zh-TW" dirty="0">
                <a:solidFill>
                  <a:srgbClr val="1D4C9F"/>
                </a:solidFill>
                <a:sym typeface="+mn-ea"/>
              </a:rPr>
              <a:t>standard </a:t>
            </a:r>
            <a:r>
              <a:rPr lang="en-US" altLang="zh-TW" dirty="0" smtClean="0">
                <a:solidFill>
                  <a:srgbClr val="1D4C9F"/>
                </a:solidFill>
                <a:sym typeface="+mn-ea"/>
              </a:rPr>
              <a:t>characters</a:t>
            </a:r>
            <a:endParaRPr lang="en-US" altLang="zh-TW" dirty="0" smtClean="0">
              <a:solidFill>
                <a:srgbClr val="1D4C9F"/>
              </a:solidFill>
              <a:latin typeface="+mj-ea"/>
              <a:sym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11505" y="1772920"/>
            <a:ext cx="1145476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TW" altLang="en-US" sz="2000" b="1" dirty="0" smtClean="0">
                <a:solidFill>
                  <a:srgbClr val="1D4C9F"/>
                </a:solidFill>
              </a:rPr>
              <a:t>簡單介紹</a:t>
            </a:r>
            <a:r>
              <a:rPr lang="en-US" altLang="zh-TW" sz="2000" b="1" dirty="0" smtClean="0">
                <a:solidFill>
                  <a:srgbClr val="1D4C9F"/>
                </a:solidFill>
              </a:rPr>
              <a:t> :</a:t>
            </a:r>
          </a:p>
          <a:p>
            <a:pPr indent="0" fontAlgn="auto">
              <a:lnSpc>
                <a:spcPct val="150000"/>
              </a:lnSpc>
            </a:pPr>
            <a:r>
              <a:rPr lang="zh-TW" altLang="en-US" sz="2000" dirty="0"/>
              <a:t>將我切下來的</a:t>
            </a:r>
            <a:r>
              <a:rPr lang="zh-TW" altLang="en-US" sz="2000" dirty="0" smtClean="0"/>
              <a:t>圖，跟我資料夾裡的圖進行比對，並判斷出最有可能是啥數字或英文後輸出。</a:t>
            </a:r>
            <a:endParaRPr lang="en-US" altLang="zh-TW" sz="2000" dirty="0" smtClean="0"/>
          </a:p>
          <a:p>
            <a:pPr indent="0" fontAlgn="auto">
              <a:lnSpc>
                <a:spcPct val="150000"/>
              </a:lnSpc>
            </a:pPr>
            <a:endParaRPr lang="en-US" altLang="zh-TW" sz="2000" dirty="0" smtClean="0"/>
          </a:p>
          <a:p>
            <a:pPr indent="0" fontAlgn="auto">
              <a:lnSpc>
                <a:spcPct val="150000"/>
              </a:lnSpc>
            </a:pPr>
            <a:r>
              <a:rPr lang="zh-TW" altLang="en-US" sz="2000" b="1" dirty="0" smtClean="0">
                <a:solidFill>
                  <a:srgbClr val="1D4C9F"/>
                </a:solidFill>
              </a:rPr>
              <a:t>想法</a:t>
            </a:r>
            <a:r>
              <a:rPr lang="en-US" altLang="zh-TW" sz="2000" b="1" dirty="0" smtClean="0">
                <a:solidFill>
                  <a:srgbClr val="1D4C9F"/>
                </a:solidFill>
              </a:rPr>
              <a:t> :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/>
              <a:t>(1) </a:t>
            </a:r>
            <a:r>
              <a:rPr lang="zh-TW" altLang="en-US" sz="2000" dirty="0" smtClean="0"/>
              <a:t>因為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matlab </a:t>
            </a:r>
            <a:r>
              <a:rPr lang="zh-TW" altLang="en-US" sz="2000" dirty="0" smtClean="0"/>
              <a:t>裡面檔名開頭為</a:t>
            </a:r>
            <a:r>
              <a:rPr lang="en-US" altLang="zh-TW" sz="2000" dirty="0" smtClean="0"/>
              <a:t> 1 </a:t>
            </a:r>
            <a:r>
              <a:rPr lang="zh-TW" altLang="en-US" sz="2000" dirty="0" smtClean="0"/>
              <a:t>的話會優先讀取，所以我在取擋名時會利用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ascii </a:t>
            </a:r>
            <a:r>
              <a:rPr lang="zh-TW" altLang="en-US" sz="2000" dirty="0" smtClean="0"/>
              <a:t>碼來命名</a:t>
            </a:r>
            <a:endParaRPr lang="en-US" altLang="zh-TW" sz="2000" dirty="0" smtClean="0"/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/>
              <a:t>(2) </a:t>
            </a:r>
            <a:r>
              <a:rPr lang="zh-TW" altLang="en-US" sz="2000" dirty="0" smtClean="0"/>
              <a:t>把驗證碼中的字先讀出來，並將路徑拼起來</a:t>
            </a:r>
            <a:endParaRPr lang="en-US" altLang="zh-TW" sz="2000" dirty="0" smtClean="0"/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/>
              <a:t>(3) </a:t>
            </a:r>
            <a:r>
              <a:rPr lang="zh-TW" altLang="en-US" sz="2000" dirty="0" smtClean="0"/>
              <a:t>將切下來的字卡進行比較並計算</a:t>
            </a:r>
            <a:r>
              <a:rPr lang="en-US" altLang="zh-TW" sz="2000" dirty="0" smtClean="0"/>
              <a:t> sum </a:t>
            </a:r>
            <a:r>
              <a:rPr lang="zh-TW" altLang="en-US" sz="2000" dirty="0" smtClean="0"/>
              <a:t>值，最後挑選</a:t>
            </a:r>
            <a:r>
              <a:rPr lang="en-US" altLang="zh-TW" sz="2000" dirty="0" smtClean="0"/>
              <a:t> sum </a:t>
            </a:r>
            <a:r>
              <a:rPr lang="zh-TW" altLang="en-US" sz="2000" dirty="0" smtClean="0"/>
              <a:t>值最大的作為最可能為的結果</a:t>
            </a:r>
            <a:endParaRPr lang="en-US" altLang="zh-TW" sz="2000" dirty="0" smtClean="0"/>
          </a:p>
          <a:p>
            <a:pPr indent="0" fontAlgn="auto">
              <a:lnSpc>
                <a:spcPct val="150000"/>
              </a:lnSpc>
            </a:pPr>
            <a:r>
              <a:rPr lang="en-US" altLang="zh-TW" sz="2000" dirty="0" smtClean="0"/>
              <a:t>(4) </a:t>
            </a:r>
            <a:r>
              <a:rPr lang="zh-TW" altLang="en-US" sz="2000" dirty="0" smtClean="0"/>
              <a:t>將挑選出來的值的擋名</a:t>
            </a:r>
            <a:r>
              <a:rPr lang="en-US" altLang="zh-TW" sz="2000" dirty="0" smtClean="0"/>
              <a:t> (</a:t>
            </a:r>
            <a:r>
              <a:rPr lang="en-US" altLang="zh-TW" sz="2000" dirty="0" err="1" smtClean="0"/>
              <a:t>ascii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轉成數字後，利用</a:t>
            </a:r>
            <a:r>
              <a:rPr lang="en-US" altLang="zh-TW" sz="2000" dirty="0" smtClean="0"/>
              <a:t> char function </a:t>
            </a:r>
            <a:r>
              <a:rPr lang="zh-TW" altLang="en-US" sz="2000" dirty="0" smtClean="0"/>
              <a:t>轉成</a:t>
            </a:r>
            <a:r>
              <a:rPr lang="en-US" altLang="zh-TW" sz="2000" dirty="0" smtClean="0"/>
              <a:t> character</a:t>
            </a:r>
            <a:r>
              <a:rPr lang="zh-TW" altLang="en-US" sz="2000" dirty="0" smtClean="0"/>
              <a:t>，並且</a:t>
            </a:r>
            <a:r>
              <a:rPr lang="en-US" altLang="zh-TW" sz="2000" dirty="0" smtClean="0"/>
              <a:t> output </a:t>
            </a:r>
            <a:r>
              <a:rPr lang="zh-TW" altLang="en-US" sz="2000" dirty="0" smtClean="0"/>
              <a:t>出來</a:t>
            </a:r>
            <a:endParaRPr lang="en-US" altLang="zh-TW" sz="2000" dirty="0" smtClean="0"/>
          </a:p>
          <a:p>
            <a:endParaRPr lang="en-US" altLang="zh-TW" sz="20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717" y="658822"/>
            <a:ext cx="10969200" cy="7056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1D4C9F"/>
                </a:solidFill>
                <a:latin typeface="+mj-ea"/>
                <a:sym typeface="+mn-ea"/>
              </a:rPr>
              <a:t>執行方式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11505" y="1364615"/>
            <a:ext cx="11470640" cy="51314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 method 5 : compare cutting characters with standard characters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k =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en-US" b="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Nth_DATASET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&lt;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n_characters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33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%matlab裡面開頭1的話會先讀取，所以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d-z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有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23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個+ 0-9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有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個 = 33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個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k =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24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end</a:t>
            </a: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b="0" dirty="0" err="1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b="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length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chars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%把驗證碼中的每個字卡依序讀出來</a:t>
            </a:r>
            <a:endParaRPr lang="en-US" b="1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j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k:n_characters</a:t>
            </a:r>
            <a:r>
              <a:rPr lang="en-US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%只會讀24-&gt;33(數字就會是0~9)，10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個 %跑原本做好的字卡	</a:t>
            </a:r>
            <a:r>
              <a:rPr lang="zh-CN" b="0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filename = </a:t>
            </a:r>
            <a:r>
              <a:rPr lang="en-US" b="0" dirty="0" err="1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strcat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A020F0"/>
                </a:solidFill>
                <a:latin typeface="Consolas" panose="020B0609020204030204" charset="0"/>
                <a:cs typeface="Consolas" panose="020B0609020204030204" charset="0"/>
              </a:rPr>
              <a:t>'./characters/'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b="0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fileList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j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.name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%把字卡的路徑拼起來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character = </a:t>
            </a:r>
            <a:r>
              <a:rPr lang="en-US" b="0" dirty="0" err="1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imread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filename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%讀取字卡</a:t>
            </a:r>
            <a:endParaRPr lang="en-US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	intersection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b="0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j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sum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sum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chars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b="0" dirty="0" err="1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== character</a:t>
            </a:r>
            <a:r>
              <a:rPr lang="en-US" b="0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indent="0" fontAlgn="auto">
              <a:lnSpc>
                <a:spcPct val="150000"/>
              </a:lnSpc>
            </a:pP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%原本字卡的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image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跟切下來的字卡的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image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做交集(兩個都等於1的話 +1)，兩個圖片如果交集(顏色重疊)的地方越多，sum</a:t>
            </a:r>
            <a:r>
              <a:rPr lang="en-US" alt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越</a:t>
            </a:r>
            <a:r>
              <a:rPr lang="zh-CN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</a:rPr>
              <a:t>大</a:t>
            </a:r>
            <a:endParaRPr lang="en-US" altLang="zh-CN" b="1" dirty="0" smtClean="0">
              <a:solidFill>
                <a:srgbClr val="228B22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endParaRPr lang="en-US" b="1" dirty="0" smtClean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en-US" b="0" dirty="0">
              <a:solidFill>
                <a:srgbClr val="0000F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717" y="658822"/>
            <a:ext cx="10969200" cy="7056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1D4C9F"/>
                </a:solidFill>
                <a:latin typeface="+mj-ea"/>
                <a:sym typeface="+mn-ea"/>
              </a:rPr>
              <a:t>執行方式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11505" y="1364615"/>
            <a:ext cx="11470640" cy="49549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dirty="0" smtClean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endParaRPr lang="en-US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%如果兩個字卡的pixel都是0(黑)的話，也會加(把兩張圖相似的地方疊起來) </a:t>
            </a:r>
            <a:r>
              <a:rPr lang="zh-CN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</a:p>
          <a:p>
            <a:pPr indent="0" fontAlgn="auto">
              <a:lnSpc>
                <a:spcPct val="150000"/>
              </a:lnSpc>
            </a:pP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chars{i}:驗證碼 character:做好的圖卡</a:t>
            </a:r>
          </a:p>
          <a:p>
            <a:pPr indent="0" fontAlgn="auto">
              <a:lnSpc>
                <a:spcPct val="150000"/>
              </a:lnSpc>
            </a:pPr>
            <a:endParaRPr lang="en-US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idx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max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intersection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en-US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%取最大的數字跟位置</a:t>
            </a:r>
            <a:endParaRPr lang="zh-CN" dirty="0">
              <a:solidFill>
                <a:srgbClr val="228B2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length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fileList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idx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.name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%讀最大值的數字和位置，讀檔名</a:t>
            </a:r>
            <a:endParaRPr lang="en-US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fileList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idx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.name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:len-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%把</a:t>
            </a:r>
            <a:r>
              <a:rPr lang="zh-CN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.png</a:t>
            </a:r>
            <a:r>
              <a:rPr lang="zh-TW" altLang="en-US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或</a:t>
            </a:r>
            <a:r>
              <a:rPr lang="zh-CN" b="1" dirty="0" smtClean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jpg給去除掉</a:t>
            </a:r>
            <a:endParaRPr lang="en-US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output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str2double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</a:t>
            </a:r>
            <a:r>
              <a:rPr lang="en-US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r>
              <a:rPr lang="en-US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zh-CN" b="1" dirty="0">
                <a:solidFill>
                  <a:srgbClr val="228B2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%檔名ascii轉成數字之後，再用char function轉成character</a:t>
            </a:r>
            <a:endParaRPr lang="zh-CN" dirty="0">
              <a:solidFill>
                <a:srgbClr val="228B2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end</a:t>
            </a:r>
            <a:endParaRPr lang="en-US" altLang="en-US" b="0" dirty="0">
              <a:solidFill>
                <a:srgbClr val="0000FF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endParaRPr lang="en-US" b="0" dirty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en-US" b="0" dirty="0">
              <a:solidFill>
                <a:srgbClr val="0000F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>
                <a:solidFill>
                  <a:srgbClr val="1A4A9E"/>
                </a:solidFill>
                <a:latin typeface="+mj-ea"/>
                <a:sym typeface="+mn-ea"/>
              </a:rPr>
              <a:t>最終執行結果</a:t>
            </a:r>
            <a:endParaRPr lang="zh-CN" altLang="en-US"/>
          </a:p>
        </p:txBody>
      </p:sp>
      <p:pic>
        <p:nvPicPr>
          <p:cNvPr id="4" name="内容占位符 3" descr="執行結果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4905" y="1490345"/>
            <a:ext cx="7354570" cy="4759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22641" y="4788131"/>
            <a:ext cx="109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output :</a:t>
            </a:r>
          </a:p>
          <a:p>
            <a:r>
              <a:rPr lang="en-US" altLang="zh-CN" sz="1400" dirty="0"/>
              <a:t>8542</a:t>
            </a:r>
          </a:p>
        </p:txBody>
      </p:sp>
      <p:sp>
        <p:nvSpPr>
          <p:cNvPr id="3" name="橢圓形圖說文字 2"/>
          <p:cNvSpPr/>
          <p:nvPr/>
        </p:nvSpPr>
        <p:spPr>
          <a:xfrm>
            <a:off x="2917767" y="4788131"/>
            <a:ext cx="1185776" cy="472844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1A4A9E"/>
                </a:solidFill>
                <a:sym typeface="+mn-ea"/>
              </a:rPr>
              <a:t>參考文獻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092180" cy="4759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https://www.cs.auckland.ac.nz/courses/compsci773s1c/lectures/ImageProcessing-html/topic4.htm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l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https://ww2.mathworks.cn/help/images/ref/imbinarize.html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https://www.mathworks.com/help/images/dilate-an-image.html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https://www.cs.auckland.ac.nz/courses/compsci773s1c/lectures/ImageProcessing-html/topic4.html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543935"/>
            <a:ext cx="12192635" cy="331406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51990" y="1541145"/>
            <a:ext cx="8288655" cy="4328795"/>
          </a:xfrm>
          <a:prstGeom prst="rect">
            <a:avLst/>
          </a:prstGeom>
          <a:ln>
            <a:noFill/>
          </a:ln>
          <a:effectLst>
            <a:glow rad="50800">
              <a:schemeClr val="tx1">
                <a:alpha val="3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686300" y="2923540"/>
            <a:ext cx="2819400" cy="1240790"/>
          </a:xfrm>
        </p:spPr>
        <p:txBody>
          <a:bodyPr>
            <a:noAutofit/>
          </a:bodyPr>
          <a:lstStyle/>
          <a:p>
            <a:r>
              <a:rPr lang="zh-TW" altLang="zh-CN" sz="4800" dirty="0">
                <a:solidFill>
                  <a:srgbClr val="1A4A9E"/>
                </a:solidFill>
                <a:sym typeface="+mn-ea"/>
              </a:rPr>
              <a:t>感謝聆聽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1A4A9E"/>
                </a:solidFill>
                <a:latin typeface="+mj-ea"/>
                <a:sym typeface="+mn-ea"/>
              </a:rPr>
              <a:t>目的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08330" y="1355090"/>
            <a:ext cx="1047496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400" b="0">
                <a:latin typeface="+mn-ea"/>
                <a:cs typeface="+mn-ea"/>
              </a:rPr>
              <a:t>為什麼要做這份專題呢?原因是因為我常常覺得網路上的驗證碼有時候實在是太花俏了，導致常常都輸入錯，連我這種年輕人都會有看不清楚的時候，那就更別說那種有深度近視，甚至是有老花眼的中老年人了，對他們來說可能偶爾想登入個帳密加輸入驗證碼去網購，結果卡在重新輸入這邊進不去實在太痛苦，所以我希望我能利用這學期上課所學的方式，透過課堂中的圖片分割、轉黑白、膨脹腐蝕、開閉運算…等方式，來達到預測的效果。</a:t>
            </a:r>
          </a:p>
          <a:p>
            <a:pPr indent="0" fontAlgn="auto">
              <a:lnSpc>
                <a:spcPct val="150000"/>
              </a:lnSpc>
            </a:pPr>
            <a:r>
              <a:rPr sz="2400" b="0">
                <a:latin typeface="+mn-ea"/>
                <a:cs typeface="+mn-ea"/>
              </a:rPr>
              <a:t>減少要一再重新輸入驗證碼的冏境</a:t>
            </a:r>
            <a:r>
              <a:rPr lang="zh-TW" sz="2400" b="0">
                <a:latin typeface="+mn-ea"/>
                <a:cs typeface="+mn-ea"/>
              </a:rPr>
              <a:t>，</a:t>
            </a:r>
            <a:r>
              <a:rPr sz="2400" b="0">
                <a:latin typeface="+mn-ea"/>
                <a:cs typeface="+mn-ea"/>
              </a:rPr>
              <a:t>不但能將上課的內容做到學以致用，更遠大的目標是，能造福社會，為社會盡一份微薄的心力。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solidFill>
                  <a:srgbClr val="1A4A9E"/>
                </a:solidFill>
                <a:latin typeface="+mj-ea"/>
                <a:cs typeface="+mj-ea"/>
                <a:sym typeface="+mn-ea"/>
              </a:rPr>
              <a:t>驗證碼</a:t>
            </a:r>
            <a:r>
              <a:rPr lang="zh-TW" altLang="zh-HK" dirty="0">
                <a:solidFill>
                  <a:srgbClr val="1A4A9E"/>
                </a:solidFill>
                <a:latin typeface="+mj-ea"/>
                <a:sym typeface="+mn-ea"/>
              </a:rPr>
              <a:t>識別的工作流程圖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629920" y="2642523"/>
            <a:ext cx="11021695" cy="2554317"/>
            <a:chOff x="680" y="3011"/>
            <a:chExt cx="18064" cy="4186"/>
          </a:xfrm>
        </p:grpSpPr>
        <p:sp>
          <p:nvSpPr>
            <p:cNvPr id="3" name="流程图: 可选过程 2"/>
            <p:cNvSpPr/>
            <p:nvPr/>
          </p:nvSpPr>
          <p:spPr>
            <a:xfrm>
              <a:off x="680" y="5496"/>
              <a:ext cx="3752" cy="1452"/>
            </a:xfrm>
            <a:prstGeom prst="flowChartAlternateProcess">
              <a:avLst/>
            </a:prstGeom>
            <a:solidFill>
              <a:srgbClr val="1D4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b="1"/>
                <a:t>識別圖像導入</a:t>
              </a:r>
            </a:p>
          </p:txBody>
        </p:sp>
        <p:sp>
          <p:nvSpPr>
            <p:cNvPr id="8" name="流程图: 决策 7"/>
            <p:cNvSpPr/>
            <p:nvPr/>
          </p:nvSpPr>
          <p:spPr>
            <a:xfrm>
              <a:off x="5374" y="5247"/>
              <a:ext cx="3980" cy="1950"/>
            </a:xfrm>
            <a:prstGeom prst="flowChartDecision">
              <a:avLst/>
            </a:prstGeom>
            <a:solidFill>
              <a:srgbClr val="1D4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b="1"/>
                <a:t>圖像處理</a:t>
              </a:r>
            </a:p>
          </p:txBody>
        </p:sp>
        <p:sp>
          <p:nvSpPr>
            <p:cNvPr id="10" name="流程图: 可选过程 9"/>
            <p:cNvSpPr/>
            <p:nvPr/>
          </p:nvSpPr>
          <p:spPr>
            <a:xfrm>
              <a:off x="14992" y="5496"/>
              <a:ext cx="3752" cy="1452"/>
            </a:xfrm>
            <a:prstGeom prst="flowChartAlternateProcess">
              <a:avLst/>
            </a:prstGeom>
            <a:solidFill>
              <a:srgbClr val="1D4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b="1"/>
                <a:t>識別結果導入</a:t>
              </a:r>
            </a:p>
          </p:txBody>
        </p:sp>
        <p:cxnSp>
          <p:nvCxnSpPr>
            <p:cNvPr id="28" name="直接箭头连接符 27"/>
            <p:cNvCxnSpPr>
              <a:stCxn id="3" idx="3"/>
              <a:endCxn id="8" idx="1"/>
            </p:cNvCxnSpPr>
            <p:nvPr/>
          </p:nvCxnSpPr>
          <p:spPr>
            <a:xfrm>
              <a:off x="4432" y="6222"/>
              <a:ext cx="942" cy="0"/>
            </a:xfrm>
            <a:prstGeom prst="straightConnector1">
              <a:avLst/>
            </a:prstGeom>
            <a:ln>
              <a:solidFill>
                <a:srgbClr val="1D4C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流程图: 可选过程 31"/>
            <p:cNvSpPr/>
            <p:nvPr/>
          </p:nvSpPr>
          <p:spPr>
            <a:xfrm>
              <a:off x="10297" y="5496"/>
              <a:ext cx="3752" cy="1452"/>
            </a:xfrm>
            <a:prstGeom prst="flowChartAlternateProcess">
              <a:avLst/>
            </a:prstGeom>
            <a:solidFill>
              <a:srgbClr val="1D4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b="1"/>
                <a:t>圖像識別</a:t>
              </a:r>
            </a:p>
          </p:txBody>
        </p:sp>
        <p:cxnSp>
          <p:nvCxnSpPr>
            <p:cNvPr id="33" name="直接箭头连接符 32"/>
            <p:cNvCxnSpPr>
              <a:stCxn id="8" idx="3"/>
              <a:endCxn id="32" idx="1"/>
            </p:cNvCxnSpPr>
            <p:nvPr/>
          </p:nvCxnSpPr>
          <p:spPr>
            <a:xfrm>
              <a:off x="9354" y="6222"/>
              <a:ext cx="943" cy="0"/>
            </a:xfrm>
            <a:prstGeom prst="straightConnector1">
              <a:avLst/>
            </a:prstGeom>
            <a:ln>
              <a:solidFill>
                <a:srgbClr val="1D4C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32" idx="3"/>
              <a:endCxn id="10" idx="1"/>
            </p:cNvCxnSpPr>
            <p:nvPr/>
          </p:nvCxnSpPr>
          <p:spPr>
            <a:xfrm>
              <a:off x="14049" y="6222"/>
              <a:ext cx="943" cy="0"/>
            </a:xfrm>
            <a:prstGeom prst="straightConnector1">
              <a:avLst/>
            </a:prstGeom>
            <a:ln>
              <a:solidFill>
                <a:srgbClr val="1D4C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>
              <a:stCxn id="8" idx="0"/>
            </p:cNvCxnSpPr>
            <p:nvPr/>
          </p:nvCxnSpPr>
          <p:spPr>
            <a:xfrm rot="16200000">
              <a:off x="11008" y="-635"/>
              <a:ext cx="2236" cy="9527"/>
            </a:xfrm>
            <a:prstGeom prst="bentConnector2">
              <a:avLst/>
            </a:prstGeom>
            <a:ln>
              <a:solidFill>
                <a:srgbClr val="1D4C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16877" y="3011"/>
              <a:ext cx="9" cy="2499"/>
            </a:xfrm>
            <a:prstGeom prst="straightConnector1">
              <a:avLst/>
            </a:prstGeom>
            <a:ln>
              <a:solidFill>
                <a:srgbClr val="1D4C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6788150" y="2169160"/>
            <a:ext cx="1709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CN" b="1">
                <a:solidFill>
                  <a:srgbClr val="1D4C9F"/>
                </a:solidFill>
              </a:rPr>
              <a:t>圖像無法處理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14195" y="3201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27955" y="4974590"/>
            <a:ext cx="1339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CN" b="1">
                <a:solidFill>
                  <a:srgbClr val="1D4C9F"/>
                </a:solidFill>
              </a:rPr>
              <a:t>圖像可處理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</a:pPr>
            <a:r>
              <a:rPr lang="zh-TW" altLang="zh-HK" sz="3555" dirty="0">
                <a:solidFill>
                  <a:srgbClr val="1A4A9E"/>
                </a:solidFill>
                <a:latin typeface="+mj-ea"/>
                <a:sym typeface="+mn-ea"/>
              </a:rPr>
              <a:t>法一</a:t>
            </a:r>
            <a:r>
              <a:rPr lang="en-US" altLang="zh-TW" sz="3555" dirty="0">
                <a:solidFill>
                  <a:srgbClr val="1A4A9E"/>
                </a:solidFill>
                <a:latin typeface="+mj-ea"/>
                <a:sym typeface="+mn-ea"/>
              </a:rPr>
              <a:t> : </a:t>
            </a:r>
            <a:r>
              <a:rPr lang="en-US" altLang="zh-TW" sz="3555" dirty="0" smtClean="0">
                <a:solidFill>
                  <a:srgbClr val="1D4C9F"/>
                </a:solidFill>
                <a:latin typeface="+mj-ea"/>
              </a:rPr>
              <a:t>replace </a:t>
            </a:r>
            <a:r>
              <a:rPr lang="en-US" altLang="zh-TW" sz="3555" dirty="0">
                <a:solidFill>
                  <a:srgbClr val="1D4C9F"/>
                </a:solidFill>
                <a:latin typeface="+mj-ea"/>
              </a:rPr>
              <a:t>those color equals to rectangle </a:t>
            </a:r>
            <a:br>
              <a:rPr lang="en-US" altLang="zh-TW" sz="3555" dirty="0">
                <a:solidFill>
                  <a:srgbClr val="1D4C9F"/>
                </a:solidFill>
                <a:latin typeface="+mj-ea"/>
              </a:rPr>
            </a:br>
            <a:r>
              <a:rPr lang="en-US" altLang="zh-TW" sz="3555" dirty="0">
                <a:solidFill>
                  <a:srgbClr val="1D4C9F"/>
                </a:solidFill>
                <a:latin typeface="+mj-ea"/>
              </a:rPr>
              <a:t>         </a:t>
            </a:r>
            <a:r>
              <a:rPr lang="en-US" altLang="zh-TW" sz="3555" dirty="0">
                <a:solidFill>
                  <a:srgbClr val="1D4C9F"/>
                </a:solidFill>
                <a:latin typeface="+mj-ea"/>
                <a:sym typeface="+mn-ea"/>
              </a:rPr>
              <a:t>edge color to white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08330" y="1998345"/>
            <a:ext cx="9436100" cy="44831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rgbClr val="1D4C9F"/>
                </a:solidFill>
              </a:rPr>
              <a:t>想法</a:t>
            </a:r>
            <a:r>
              <a:rPr lang="en-US" altLang="zh-TW" sz="2800" b="1" dirty="0" smtClean="0">
                <a:solidFill>
                  <a:srgbClr val="1D4C9F"/>
                </a:solidFill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(1) </a:t>
            </a:r>
            <a:r>
              <a:rPr lang="zh-TW" altLang="en-US" sz="2800" dirty="0" smtClean="0"/>
              <a:t>利用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find </a:t>
            </a:r>
            <a:r>
              <a:rPr lang="zh-TW" altLang="en-US" sz="2800" dirty="0"/>
              <a:t>函數提取目標，獲取其</a:t>
            </a:r>
            <a:r>
              <a:rPr lang="zh-TW" altLang="en-US" sz="2800" dirty="0" smtClean="0"/>
              <a:t>索引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(2) </a:t>
            </a:r>
            <a:r>
              <a:rPr lang="zh-TW" altLang="en-US" sz="2800" dirty="0" smtClean="0"/>
              <a:t>再</a:t>
            </a:r>
            <a:r>
              <a:rPr lang="zh-TW" altLang="en-US" sz="2800" dirty="0"/>
              <a:t>根據索引，進行著色渲染處理</a:t>
            </a:r>
            <a:endParaRPr lang="en-US" altLang="zh-TW" sz="2800" b="1" dirty="0" smtClean="0"/>
          </a:p>
          <a:p>
            <a:endParaRPr lang="en-US" altLang="zh-TW" b="1" dirty="0" smtClean="0"/>
          </a:p>
          <a:p>
            <a:pPr indent="0" fontAlgn="auto">
              <a:lnSpc>
                <a:spcPct val="150000"/>
              </a:lnSpc>
            </a:pPr>
            <a:endParaRPr lang="en-US" altLang="zh-TW" b="1" dirty="0" smtClean="0">
              <a:solidFill>
                <a:srgbClr val="2125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 fontAlgn="auto">
              <a:lnSpc>
                <a:spcPct val="150000"/>
              </a:lnSpc>
            </a:pPr>
            <a:endParaRPr lang="en-US" altLang="zh-TW" b="1" dirty="0" smtClean="0"/>
          </a:p>
          <a:p>
            <a:endParaRPr lang="en-US" altLang="zh-TW" b="1" dirty="0"/>
          </a:p>
          <a:p>
            <a:endParaRPr lang="zh-TW" altLang="en-US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solidFill>
                  <a:srgbClr val="1D4C9F"/>
                </a:solidFill>
              </a:rPr>
              <a:t>執行</a:t>
            </a:r>
            <a:r>
              <a:rPr lang="zh-TW" altLang="en-US" dirty="0" smtClean="0">
                <a:solidFill>
                  <a:srgbClr val="1D4C9F"/>
                </a:solidFill>
              </a:rPr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•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先令上下水平上的邊和左右垂直上的邊，並將它們各自連結再一起，利用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TW" b="1" dirty="0" err="1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concat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</a:t>
            </a:r>
            <a:endParaRPr lang="en-US" altLang="zh-TW" b="1" dirty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H = 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cat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TW" b="1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I_rgb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:width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TW" b="1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I_rgb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height,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:width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V = 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cat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TW" b="1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I_rgb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:height,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TW" b="1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I_rgb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:height,width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•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將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width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的長度連結再一起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，變成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個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width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個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height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endParaRPr lang="en-US" altLang="zh-CN" b="1" dirty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•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.'為轉置，轉置之後相加會變成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1*2w+2h </a:t>
            </a:r>
            <a:endParaRPr lang="en-US" altLang="zh-CN" b="1" dirty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• </a:t>
            </a: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用來分割長和寬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TW" b="1" dirty="0" err="1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side_colors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cs typeface="Consolas" panose="020B0609020204030204" charset="0"/>
              </a:rPr>
              <a:t>cat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TW" b="1" dirty="0">
                <a:solidFill>
                  <a:srgbClr val="3333FF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, H,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V.'</a:t>
            </a:r>
            <a:r>
              <a:rPr lang="en-US" altLang="zh-TW" b="1" dirty="0">
                <a:solidFill>
                  <a:srgbClr val="008800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rgbClr val="2125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charset="0"/>
              </a:rPr>
              <a:t>•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charset="0"/>
              </a:rPr>
              <a:t>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charset="0"/>
              </a:rPr>
              <a:t>將重複的刪除</a:t>
            </a:r>
            <a:endParaRPr lang="en-US" altLang="zh-TW" b="1" dirty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 err="1">
                <a:solidFill>
                  <a:schemeClr val="tx1"/>
                </a:solidFill>
              </a:rPr>
              <a:t>    side_colors</a:t>
            </a:r>
            <a:r>
              <a:rPr lang="en-US" altLang="zh-TW" b="1" dirty="0">
                <a:solidFill>
                  <a:schemeClr val="tx1"/>
                </a:solidFill>
              </a:rPr>
              <a:t> = unique(</a:t>
            </a:r>
            <a:r>
              <a:rPr lang="en-US" altLang="zh-TW" b="1" dirty="0" err="1">
                <a:solidFill>
                  <a:schemeClr val="tx1"/>
                </a:solidFill>
              </a:rPr>
              <a:t>side_colors</a:t>
            </a:r>
            <a:r>
              <a:rPr lang="en-US" altLang="zh-TW" b="1" dirty="0">
                <a:solidFill>
                  <a:schemeClr val="tx1"/>
                </a:solidFill>
              </a:rPr>
              <a:t>);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3095" y="732155"/>
            <a:ext cx="10968990" cy="53936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I_clean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= 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I_rgb</a:t>
            </a: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;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每次都使用一個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TW" b="1" dirty="0" err="1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side_colors 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四個邊上面的顏色</a:t>
            </a:r>
            <a:r>
              <a:rPr lang="en-US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來偵測，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如果有一樣的就變成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白色</a:t>
            </a:r>
            <a:endParaRPr lang="en-US" altLang="zh-TW" b="1" dirty="0" smtClean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for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的作用就是把邊上特定顏色跑一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</a:t>
            </a:r>
            <a:endParaRPr lang="en-US" altLang="zh-TW" b="1" dirty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 for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i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=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1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: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length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side_colors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) </a:t>
            </a:r>
            <a:endParaRPr lang="en-US" altLang="zh-TW" b="1" dirty="0" smtClean="0">
              <a:solidFill>
                <a:schemeClr val="tx1"/>
              </a:solidFill>
              <a:latin typeface="Consolas" panose="020B0609020204030204" charset="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 find 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作用為找</a:t>
            </a:r>
            <a:r>
              <a:rPr lang="en-US" altLang="zh-TW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index (</a:t>
            </a:r>
            <a:r>
              <a:rPr lang="en-US" altLang="zh-TW" b="1" dirty="0" err="1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i_clean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裡面的特定顏色</a:t>
            </a:r>
            <a:r>
              <a:rPr lang="en-US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255:</a:t>
            </a:r>
            <a:r>
              <a:rPr lang="zh-TW" altLang="en-US" b="1" dirty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全白</a:t>
            </a:r>
            <a:endParaRPr lang="en-US" altLang="zh-TW" b="1" dirty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TW" b="1" dirty="0" err="1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I_clean</a:t>
            </a: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(</a:t>
            </a:r>
            <a:r>
              <a:rPr lang="en-US" altLang="zh-TW" b="1" dirty="0" smtClean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find</a:t>
            </a: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(</a:t>
            </a:r>
            <a:r>
              <a:rPr lang="en-US" altLang="zh-TW" b="1" dirty="0" err="1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I_clean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==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side_colors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i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)))=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255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; </a:t>
            </a:r>
            <a:endParaRPr lang="en-US" altLang="zh-TW" b="1" dirty="0" smtClean="0">
              <a:solidFill>
                <a:schemeClr val="tx1"/>
              </a:solidFill>
              <a:latin typeface="Consolas" panose="020B0609020204030204" charset="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end</a:t>
            </a: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  <a:cs typeface="Consolas" panose="020B0609020204030204" charset="0"/>
              </a:rPr>
              <a:t> 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if</a:t>
            </a: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Nth_DATASET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&gt;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 4 </a:t>
            </a:r>
            <a:endParaRPr lang="en-US" altLang="zh-TW" b="1" dirty="0" smtClean="0">
              <a:solidFill>
                <a:schemeClr val="tx1"/>
              </a:solidFill>
              <a:latin typeface="Consolas" panose="020B0609020204030204" charset="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</a:rPr>
              <a:t>•</a:t>
            </a:r>
            <a:r>
              <a:rPr lang="en-US" altLang="zh-TW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TW" altLang="en-US" b="1" dirty="0" smtClean="0">
                <a:solidFill>
                  <a:srgbClr val="228B22"/>
                </a:solidFill>
                <a:latin typeface="微软雅黑" panose="020B0503020204020204" charset="-122"/>
                <a:ea typeface="微软雅黑" panose="020B0503020204020204" charset="-122"/>
              </a:rPr>
              <a:t>覆蓋</a:t>
            </a:r>
            <a:endParaRPr lang="en-US" altLang="zh-TW" b="1" dirty="0" smtClean="0">
              <a:solidFill>
                <a:srgbClr val="228B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TW" b="1" dirty="0" err="1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I_clean</a:t>
            </a: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= 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I_rgb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; </a:t>
            </a:r>
            <a:endParaRPr lang="zh-TW" altLang="en-US" b="1" dirty="0">
              <a:solidFill>
                <a:schemeClr val="tx1"/>
              </a:solidFill>
              <a:latin typeface="Consolas" panose="020B0609020204030204" charset="0"/>
              <a:ea typeface="DFKai-SB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chemeClr val="tx1"/>
                </a:solidFill>
                <a:latin typeface="Consolas" panose="020B0609020204030204" charset="0"/>
                <a:ea typeface="DFKai-SB" panose="03000509000000000000" pitchFamily="65" charset="-12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charset="0"/>
                <a:ea typeface="DFKai-SB" panose="03000509000000000000" pitchFamily="65" charset="-120"/>
              </a:rPr>
              <a:t>end</a:t>
            </a:r>
            <a:endParaRPr lang="en-US" altLang="zh-TW" b="1" dirty="0">
              <a:solidFill>
                <a:schemeClr val="tx1"/>
              </a:solidFill>
              <a:latin typeface="Consolas" panose="020B0609020204030204" charset="0"/>
              <a:ea typeface="DFKai-SB" panose="03000509000000000000" pitchFamily="65" charset="-120"/>
            </a:endParaRPr>
          </a:p>
          <a:p>
            <a:endParaRPr lang="zh-TW" altLang="en-US" b="1" dirty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1026" name="Picture 2" descr="About RGB Col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35" y="3949700"/>
            <a:ext cx="2264410" cy="226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>
                <a:solidFill>
                  <a:srgbClr val="1A4A9E"/>
                </a:solidFill>
                <a:latin typeface="+mj-ea"/>
                <a:sym typeface="+mn-ea"/>
              </a:rPr>
              <a:t>執行結果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608575" y="1788489"/>
            <a:ext cx="5342400" cy="3816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altLang="zh-TW" sz="1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Before</a:t>
            </a:r>
            <a:endParaRPr lang="zh-TW" altLang="en-US" sz="1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TW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1695" y="2491740"/>
            <a:ext cx="4836795" cy="3516630"/>
          </a:xfrm>
          <a:prstGeom prst="rect">
            <a:avLst/>
          </a:prstGeom>
        </p:spPr>
      </p:pic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>
          <a:xfrm>
            <a:off x="6459355" y="1787854"/>
            <a:ext cx="5342400" cy="3816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altLang="zh-TW" sz="9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After</a:t>
            </a:r>
            <a:endParaRPr lang="zh-TW" altLang="en-US" sz="9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010" y="2491740"/>
            <a:ext cx="4893310" cy="35166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46875"/>
            <a:ext cx="12192635" cy="111125"/>
          </a:xfrm>
          <a:prstGeom prst="rect">
            <a:avLst/>
          </a:prstGeom>
          <a:solidFill>
            <a:srgbClr val="1A4A9E">
              <a:alpha val="99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A9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</a:pPr>
            <a:r>
              <a:rPr lang="zh-TW" altLang="zh-HK" dirty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法二</a:t>
            </a:r>
            <a:r>
              <a:rPr lang="en-US" altLang="zh-TW" dirty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: </a:t>
            </a:r>
            <a:r>
              <a:rPr lang="en-US" altLang="zh-TW" dirty="0" smtClean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automatically </a:t>
            </a:r>
            <a:r>
              <a:rPr lang="en-US" altLang="zh-TW" dirty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a threshold to </a:t>
            </a:r>
            <a:br>
              <a:rPr lang="en-US" altLang="zh-TW" dirty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TW" dirty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TW" dirty="0" err="1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denoise</a:t>
            </a:r>
            <a:r>
              <a:rPr lang="en-US" altLang="zh-TW" dirty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image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8330" y="1987550"/>
            <a:ext cx="11118215" cy="4759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dirty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簡單介紹</a:t>
            </a:r>
            <a:r>
              <a:rPr lang="en-US" altLang="zh-TW" sz="2000" b="1" dirty="0" smtClean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原先彩色圖像共有</a:t>
            </a:r>
            <a:r>
              <a:rPr lang="en-US" altLang="zh-TW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256*256*256 </a:t>
            </a:r>
            <a:r>
              <a:rPr lang="zh-TW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種顏色變化，而灰度圖像只有</a:t>
            </a:r>
            <a:r>
              <a:rPr lang="en-US" altLang="zh-TW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256 </a:t>
            </a:r>
            <a:r>
              <a:rPr lang="zh-TW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種，將其轉換的目的能讓圖片依然清楚，同時能減少後續的計算量，達到易讀效果。</a:t>
            </a:r>
            <a:endParaRPr lang="en-US" altLang="zh-TW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想法</a:t>
            </a:r>
            <a:r>
              <a:rPr lang="en-US" altLang="zh-TW" sz="2000" b="1" dirty="0" smtClean="0">
                <a:solidFill>
                  <a:srgbClr val="1D4C9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先將 RGB 圖像或顏色圖轉換為灰度圖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</a:t>
            </a:r>
            <a:r>
              <a:rPr lang="zh-TW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找灰階圖的</a:t>
            </a:r>
            <a:r>
              <a:rPr lang="en-US" altLang="zh-TW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threshold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 </a:t>
            </a:r>
            <a:r>
              <a:rPr lang="zh-TW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TW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threshold </a:t>
            </a:r>
            <a:r>
              <a:rPr lang="zh-TW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把灰階</a:t>
            </a:r>
            <a:r>
              <a:rPr lang="zh-TW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圖轉黑白</a:t>
            </a:r>
            <a:endParaRPr lang="en-US" altLang="zh-TW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TW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NiNDM0NmQ0NzA2YmFmMTE3YTUxMWQwNzY0MjBhYjkifQ=="/>
  <p:tag name="KSO_WPP_MARK_KEY" val="83ae475d-7743-459c-9036-72dd37ff96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1542</Words>
  <Application>Microsoft Office PowerPoint</Application>
  <PresentationFormat>寬螢幕</PresentationFormat>
  <Paragraphs>211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微软雅黑</vt:lpstr>
      <vt:lpstr>DFKai-SB</vt:lpstr>
      <vt:lpstr>Arial</vt:lpstr>
      <vt:lpstr>Consolas</vt:lpstr>
      <vt:lpstr>Impact</vt:lpstr>
      <vt:lpstr>Wingdings</vt:lpstr>
      <vt:lpstr>Office 主题​​</vt:lpstr>
      <vt:lpstr>PowerPoint 簡報</vt:lpstr>
      <vt:lpstr>PowerPoint 簡報</vt:lpstr>
      <vt:lpstr>目的</vt:lpstr>
      <vt:lpstr>驗證碼識別的工作流程圖</vt:lpstr>
      <vt:lpstr>法一 : replace those color equals to rectangle           edge color to white</vt:lpstr>
      <vt:lpstr>執行方式</vt:lpstr>
      <vt:lpstr>PowerPoint 簡報</vt:lpstr>
      <vt:lpstr>執行結果</vt:lpstr>
      <vt:lpstr>法二 : automatically select a threshold to           denoise image</vt:lpstr>
      <vt:lpstr>執行方式</vt:lpstr>
      <vt:lpstr>執行結果</vt:lpstr>
      <vt:lpstr>法三 : construct a square structure element to           make image dialate or make image open </vt:lpstr>
      <vt:lpstr>執行方式</vt:lpstr>
      <vt:lpstr>執行方式</vt:lpstr>
      <vt:lpstr>執行結果 - 膨脹</vt:lpstr>
      <vt:lpstr>執行結果 - 開運算</vt:lpstr>
      <vt:lpstr>執行結果 (如果沒有先縮小再膨脹的結果)</vt:lpstr>
      <vt:lpstr>法四 : cutting image into several characters</vt:lpstr>
      <vt:lpstr>執行方式</vt:lpstr>
      <vt:lpstr>執行方式</vt:lpstr>
      <vt:lpstr>執行結果</vt:lpstr>
      <vt:lpstr>超出設定的切除次數</vt:lpstr>
      <vt:lpstr>法五 : compare cutting characters with           standard characters</vt:lpstr>
      <vt:lpstr>執行方式</vt:lpstr>
      <vt:lpstr>執行方式</vt:lpstr>
      <vt:lpstr>最終執行結果</vt:lpstr>
      <vt:lpstr>參考文獻</vt:lpstr>
      <vt:lpstr>感謝聆聽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User</dc:creator>
  <cp:lastModifiedBy>User</cp:lastModifiedBy>
  <cp:revision>310</cp:revision>
  <dcterms:created xsi:type="dcterms:W3CDTF">2019-06-19T02:08:00Z</dcterms:created>
  <dcterms:modified xsi:type="dcterms:W3CDTF">2023-01-01T19:08:18Z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2714BC2042754196817988410A36725A</vt:lpwstr>
  </property>
</Properties>
</file>