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8"/>
  </p:notesMasterIdLst>
  <p:sldIdLst>
    <p:sldId id="319" r:id="rId2"/>
    <p:sldId id="320" r:id="rId3"/>
    <p:sldId id="413" r:id="rId4"/>
    <p:sldId id="417" r:id="rId5"/>
    <p:sldId id="415" r:id="rId6"/>
    <p:sldId id="416" r:id="rId7"/>
    <p:sldId id="470" r:id="rId8"/>
    <p:sldId id="469" r:id="rId9"/>
    <p:sldId id="468" r:id="rId10"/>
    <p:sldId id="471" r:id="rId11"/>
    <p:sldId id="472" r:id="rId12"/>
    <p:sldId id="321" r:id="rId13"/>
    <p:sldId id="418" r:id="rId14"/>
    <p:sldId id="324" r:id="rId15"/>
    <p:sldId id="325" r:id="rId16"/>
    <p:sldId id="326" r:id="rId17"/>
    <p:sldId id="327" r:id="rId18"/>
    <p:sldId id="328" r:id="rId19"/>
    <p:sldId id="419" r:id="rId20"/>
    <p:sldId id="329" r:id="rId21"/>
    <p:sldId id="331" r:id="rId22"/>
    <p:sldId id="421" r:id="rId23"/>
    <p:sldId id="462" r:id="rId24"/>
    <p:sldId id="422" r:id="rId25"/>
    <p:sldId id="423" r:id="rId26"/>
    <p:sldId id="336" r:id="rId27"/>
    <p:sldId id="337" r:id="rId28"/>
    <p:sldId id="339" r:id="rId29"/>
    <p:sldId id="340" r:id="rId30"/>
    <p:sldId id="341" r:id="rId31"/>
    <p:sldId id="342" r:id="rId32"/>
    <p:sldId id="473" r:id="rId33"/>
    <p:sldId id="464" r:id="rId34"/>
    <p:sldId id="465" r:id="rId35"/>
    <p:sldId id="466" r:id="rId36"/>
    <p:sldId id="467" r:id="rId37"/>
    <p:sldId id="478" r:id="rId38"/>
    <p:sldId id="424" r:id="rId39"/>
    <p:sldId id="425" r:id="rId40"/>
    <p:sldId id="461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479" r:id="rId52"/>
    <p:sldId id="361" r:id="rId53"/>
    <p:sldId id="480" r:id="rId54"/>
    <p:sldId id="481" r:id="rId55"/>
    <p:sldId id="366" r:id="rId56"/>
    <p:sldId id="367" r:id="rId57"/>
    <p:sldId id="414" r:id="rId58"/>
    <p:sldId id="427" r:id="rId59"/>
    <p:sldId id="428" r:id="rId60"/>
    <p:sldId id="429" r:id="rId61"/>
    <p:sldId id="432" r:id="rId62"/>
    <p:sldId id="433" r:id="rId63"/>
    <p:sldId id="434" r:id="rId64"/>
    <p:sldId id="435" r:id="rId65"/>
    <p:sldId id="436" r:id="rId66"/>
    <p:sldId id="437" r:id="rId67"/>
    <p:sldId id="441" r:id="rId68"/>
    <p:sldId id="484" r:id="rId69"/>
    <p:sldId id="438" r:id="rId70"/>
    <p:sldId id="443" r:id="rId71"/>
    <p:sldId id="442" r:id="rId72"/>
    <p:sldId id="474" r:id="rId73"/>
    <p:sldId id="485" r:id="rId74"/>
    <p:sldId id="486" r:id="rId75"/>
    <p:sldId id="374" r:id="rId76"/>
    <p:sldId id="445" r:id="rId77"/>
    <p:sldId id="447" r:id="rId78"/>
    <p:sldId id="448" r:id="rId79"/>
    <p:sldId id="444" r:id="rId80"/>
    <p:sldId id="379" r:id="rId81"/>
    <p:sldId id="449" r:id="rId82"/>
    <p:sldId id="450" r:id="rId83"/>
    <p:sldId id="451" r:id="rId84"/>
    <p:sldId id="453" r:id="rId85"/>
    <p:sldId id="476" r:id="rId86"/>
    <p:sldId id="487" r:id="rId87"/>
    <p:sldId id="488" r:id="rId88"/>
    <p:sldId id="489" r:id="rId89"/>
    <p:sldId id="492" r:id="rId90"/>
    <p:sldId id="493" r:id="rId91"/>
    <p:sldId id="494" r:id="rId92"/>
    <p:sldId id="495" r:id="rId93"/>
    <p:sldId id="496" r:id="rId94"/>
    <p:sldId id="497" r:id="rId95"/>
    <p:sldId id="498" r:id="rId96"/>
    <p:sldId id="499" r:id="rId97"/>
    <p:sldId id="500" r:id="rId98"/>
    <p:sldId id="501" r:id="rId99"/>
    <p:sldId id="502" r:id="rId100"/>
    <p:sldId id="503" r:id="rId101"/>
    <p:sldId id="504" r:id="rId102"/>
    <p:sldId id="505" r:id="rId103"/>
    <p:sldId id="506" r:id="rId104"/>
    <p:sldId id="507" r:id="rId105"/>
    <p:sldId id="508" r:id="rId106"/>
    <p:sldId id="509" r:id="rId107"/>
    <p:sldId id="510" r:id="rId108"/>
    <p:sldId id="511" r:id="rId109"/>
    <p:sldId id="512" r:id="rId110"/>
    <p:sldId id="513" r:id="rId111"/>
    <p:sldId id="514" r:id="rId112"/>
    <p:sldId id="515" r:id="rId113"/>
    <p:sldId id="516" r:id="rId114"/>
    <p:sldId id="517" r:id="rId115"/>
    <p:sldId id="518" r:id="rId116"/>
    <p:sldId id="519" r:id="rId1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319"/>
            <p14:sldId id="320"/>
            <p14:sldId id="413"/>
            <p14:sldId id="417"/>
            <p14:sldId id="415"/>
            <p14:sldId id="416"/>
            <p14:sldId id="470"/>
            <p14:sldId id="469"/>
            <p14:sldId id="468"/>
            <p14:sldId id="471"/>
            <p14:sldId id="472"/>
            <p14:sldId id="321"/>
            <p14:sldId id="418"/>
            <p14:sldId id="324"/>
            <p14:sldId id="325"/>
            <p14:sldId id="326"/>
            <p14:sldId id="327"/>
            <p14:sldId id="328"/>
            <p14:sldId id="419"/>
            <p14:sldId id="329"/>
            <p14:sldId id="331"/>
            <p14:sldId id="421"/>
            <p14:sldId id="462"/>
            <p14:sldId id="422"/>
            <p14:sldId id="423"/>
            <p14:sldId id="336"/>
            <p14:sldId id="337"/>
            <p14:sldId id="339"/>
            <p14:sldId id="340"/>
            <p14:sldId id="341"/>
            <p14:sldId id="342"/>
            <p14:sldId id="473"/>
            <p14:sldId id="464"/>
            <p14:sldId id="465"/>
            <p14:sldId id="466"/>
            <p14:sldId id="467"/>
            <p14:sldId id="478"/>
            <p14:sldId id="424"/>
            <p14:sldId id="425"/>
            <p14:sldId id="461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479"/>
            <p14:sldId id="361"/>
            <p14:sldId id="480"/>
            <p14:sldId id="481"/>
            <p14:sldId id="366"/>
            <p14:sldId id="367"/>
            <p14:sldId id="414"/>
            <p14:sldId id="427"/>
            <p14:sldId id="428"/>
            <p14:sldId id="429"/>
            <p14:sldId id="432"/>
            <p14:sldId id="433"/>
            <p14:sldId id="434"/>
            <p14:sldId id="435"/>
            <p14:sldId id="436"/>
            <p14:sldId id="437"/>
            <p14:sldId id="441"/>
            <p14:sldId id="484"/>
            <p14:sldId id="438"/>
            <p14:sldId id="443"/>
            <p14:sldId id="442"/>
            <p14:sldId id="474"/>
            <p14:sldId id="485"/>
            <p14:sldId id="486"/>
            <p14:sldId id="374"/>
            <p14:sldId id="445"/>
            <p14:sldId id="447"/>
            <p14:sldId id="448"/>
            <p14:sldId id="444"/>
            <p14:sldId id="379"/>
            <p14:sldId id="449"/>
            <p14:sldId id="450"/>
            <p14:sldId id="451"/>
            <p14:sldId id="453"/>
            <p14:sldId id="476"/>
            <p14:sldId id="487"/>
            <p14:sldId id="488"/>
            <p14:sldId id="489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/>
    <p:restoredTop sz="93923"/>
  </p:normalViewPr>
  <p:slideViewPr>
    <p:cSldViewPr snapToGrid="0" snapToObjects="1">
      <p:cViewPr varScale="1">
        <p:scale>
          <a:sx n="117" d="100"/>
          <a:sy n="117" d="100"/>
        </p:scale>
        <p:origin x="2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viewProps" Target="viewProps.xml"/><Relationship Id="rId121" Type="http://schemas.openxmlformats.org/officeDocument/2006/relationships/theme" Target="theme/theme1.xml"/><Relationship Id="rId12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notesMaster" Target="notesMasters/notesMaster1.xml"/><Relationship Id="rId119" Type="http://schemas.openxmlformats.org/officeDocument/2006/relationships/presProps" Target="pres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12/27/15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1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6992" y="0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6992" y="8686404"/>
            <a:ext cx="2971009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93" tIns="0" rIns="18993" bIns="0" anchor="b">
            <a:prstTxWarp prst="textNoShape">
              <a:avLst/>
            </a:prstTxWarp>
          </a:bodyPr>
          <a:lstStyle/>
          <a:p>
            <a:pPr algn="r" defTabSz="914822"/>
            <a:r>
              <a:rPr lang="en-US" sz="1000" i="1" dirty="0">
                <a:solidFill>
                  <a:prstClr val="black"/>
                </a:solidFill>
                <a:latin typeface="Book Antiqua" charset="0"/>
              </a:rPr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8686404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" y="0"/>
            <a:ext cx="2972591" cy="457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166" tIns="45583" rIns="91166" bIns="45583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20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305774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0373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34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82C9-36C4-4043-8412-E8D6875498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87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04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6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8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1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1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1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3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5DF5-22DB-424C-88C6-5DE7B0A5BAAF}" type="slidenum">
              <a:rPr lang="en-US"/>
              <a:pPr/>
              <a:t>93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5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28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C84C5-F5FD-3544-8E8D-7E5A1F599A31}" type="slidenum">
              <a:rPr lang="en-US"/>
              <a:pPr/>
              <a:t>107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744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109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09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110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162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111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88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4AE58-52BE-A945-B375-FFE6610ACD02}" type="slidenum">
              <a:rPr lang="en-US"/>
              <a:pPr/>
              <a:t>112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19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elioxman.blogspot.com</a:t>
            </a:r>
            <a:r>
              <a:rPr lang="en-US" dirty="0" smtClean="0"/>
              <a:t>/2013/02/</a:t>
            </a:r>
            <a:r>
              <a:rPr lang="en-US" dirty="0" err="1" smtClean="0"/>
              <a:t>postgres-deadlock.html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9D1CC-2DD0-9340-8C33-E66EE752760E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76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62BF-8938-6540-89F8-D1AD1892A69D}" type="slidenum">
              <a:rPr lang="en-US"/>
              <a:pPr/>
              <a:t>114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2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6C3445-4911-6741-B235-1793BEBFC7C1}" type="slidenum">
              <a:rPr lang="en-US"/>
              <a:pPr/>
              <a:t>115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9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2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12/27/15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12/27/15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12/27/15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12/27/15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12/27/15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hackingdistributed.com/2014/04/06/another-one-bites-the-dust-flexcoi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Lectures 8 &amp; 9: Transactions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Keep in mind the tradeoffs here as motivation for the mechanisms we introduce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Main memory: fast but limited capacity, volatile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Vs. Disk: slow but large capacity, durable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58636" y="5230368"/>
            <a:ext cx="10474727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How do we effectively utilize </a:t>
            </a:r>
            <a:r>
              <a:rPr lang="en-US" sz="2800" b="1" i="1" dirty="0" smtClean="0">
                <a:latin typeface="+mj-lt"/>
              </a:rPr>
              <a:t>both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ensuring certain critical guarantees?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958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topological ordering </a:t>
            </a:r>
            <a:r>
              <a:rPr lang="en-US" dirty="0" smtClean="0"/>
              <a:t>of a directed graph is a linear ordering of its vertices that respects all the directed edges</a:t>
            </a:r>
          </a:p>
          <a:p>
            <a:endParaRPr lang="en-US" dirty="0" smtClean="0"/>
          </a:p>
          <a:p>
            <a:r>
              <a:rPr lang="en-US" dirty="0" smtClean="0"/>
              <a:t>A directed </a:t>
            </a:r>
            <a:r>
              <a:rPr lang="en-US" b="1" u="sng" dirty="0" smtClean="0"/>
              <a:t>acyclic</a:t>
            </a:r>
            <a:r>
              <a:rPr lang="en-US" dirty="0" smtClean="0"/>
              <a:t> graph (DAG) always has one or more </a:t>
            </a:r>
            <a:r>
              <a:rPr lang="en-US" b="1" dirty="0" smtClean="0"/>
              <a:t>topological orderings</a:t>
            </a:r>
          </a:p>
          <a:p>
            <a:pPr lvl="1"/>
            <a:r>
              <a:rPr lang="en-US" dirty="0" smtClean="0"/>
              <a:t>(And there exists a topological ordering </a:t>
            </a:r>
            <a:r>
              <a:rPr lang="en-US" i="1" dirty="0" smtClean="0"/>
              <a:t>if and only if </a:t>
            </a:r>
            <a:r>
              <a:rPr lang="en-US" dirty="0" smtClean="0"/>
              <a:t>there are no directed cycles)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4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8" idx="1"/>
          </p:cNvCxnSpPr>
          <p:nvPr/>
        </p:nvCxnSpPr>
        <p:spPr>
          <a:xfrm>
            <a:off x="1810182" y="4086808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0277" y="3335894"/>
            <a:ext cx="35633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Ex: 0, 1, 2</a:t>
            </a:r>
            <a:r>
              <a:rPr lang="en-US" sz="2400" smtClean="0">
                <a:latin typeface="+mj-lt"/>
              </a:rPr>
              <a:t>, 3  (or: 0, 1, 3, 2)</a:t>
            </a:r>
            <a:endParaRPr lang="en-US" sz="2400" dirty="0" smtClean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DAGs &amp; Topological Orderings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Ex: What is one possible topological ordering here?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0933" y="350831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32697" y="5038531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3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42435" y="5029200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010083" y="2929812"/>
            <a:ext cx="578498" cy="5784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2" name="Straight Arrow Connector 11"/>
          <p:cNvCxnSpPr>
            <a:stCxn id="10" idx="2"/>
            <a:endCxn id="7" idx="6"/>
          </p:cNvCxnSpPr>
          <p:nvPr/>
        </p:nvCxnSpPr>
        <p:spPr>
          <a:xfrm flipH="1">
            <a:off x="2099431" y="3219061"/>
            <a:ext cx="1910652" cy="57849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  <a:endCxn id="9" idx="7"/>
          </p:cNvCxnSpPr>
          <p:nvPr/>
        </p:nvCxnSpPr>
        <p:spPr>
          <a:xfrm flipH="1">
            <a:off x="1436214" y="4086808"/>
            <a:ext cx="373968" cy="10271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2"/>
          </p:cNvCxnSpPr>
          <p:nvPr/>
        </p:nvCxnSpPr>
        <p:spPr>
          <a:xfrm flipV="1">
            <a:off x="1520933" y="5327780"/>
            <a:ext cx="811764" cy="5099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831" y="4086808"/>
            <a:ext cx="2626338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There </a:t>
            </a:r>
            <a:r>
              <a:rPr lang="en-US" sz="3200" smtClean="0">
                <a:latin typeface="+mj-lt"/>
              </a:rPr>
              <a:t>is none!</a:t>
            </a:r>
            <a:endParaRPr lang="en-US" sz="3200" dirty="0" smtClean="0">
              <a:latin typeface="+mj-lt"/>
            </a:endParaRPr>
          </a:p>
        </p:txBody>
      </p:sp>
      <p:cxnSp>
        <p:nvCxnSpPr>
          <p:cNvPr id="17" name="Straight Arrow Connector 16"/>
          <p:cNvCxnSpPr>
            <a:stCxn id="8" idx="0"/>
            <a:endCxn id="7" idx="5"/>
          </p:cNvCxnSpPr>
          <p:nvPr/>
        </p:nvCxnSpPr>
        <p:spPr>
          <a:xfrm flipH="1" flipV="1">
            <a:off x="2014712" y="4002089"/>
            <a:ext cx="607234" cy="103644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3" name="Rectangle 2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196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to 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conflict graph, a topological ordering of nodes corresponds to </a:t>
            </a:r>
            <a:r>
              <a:rPr lang="en-US" b="1" dirty="0" smtClean="0"/>
              <a:t>a serial ordering of TXNs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 an </a:t>
            </a:r>
            <a:r>
              <a:rPr lang="en-US" b="1" u="sng" dirty="0" smtClean="0"/>
              <a:t>acyclic</a:t>
            </a:r>
            <a:r>
              <a:rPr lang="en-US" dirty="0"/>
              <a:t> </a:t>
            </a:r>
            <a:r>
              <a:rPr lang="en-US" dirty="0" smtClean="0"/>
              <a:t>conflict graph </a:t>
            </a:r>
            <a:r>
              <a:rPr lang="en-US" dirty="0" smtClean="0">
                <a:sym typeface="Wingdings"/>
              </a:rPr>
              <a:t> conflict serializable!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1396" y="4987032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5373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Topological orderings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50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consider </a:t>
            </a:r>
            <a:r>
              <a:rPr lang="en-US" b="1" dirty="0" smtClean="0"/>
              <a:t>locking</a:t>
            </a:r>
            <a:r>
              <a:rPr lang="en-US" dirty="0" smtClean="0"/>
              <a:t>- specifically, </a:t>
            </a:r>
            <a:r>
              <a:rPr lang="en-US" i="1" dirty="0" smtClean="0"/>
              <a:t>strict two-phase locking</a:t>
            </a:r>
            <a:r>
              <a:rPr lang="en-US" dirty="0" smtClean="0"/>
              <a:t>- as a way to deal with concurrency, because is </a:t>
            </a:r>
            <a:r>
              <a:rPr lang="en-US" b="1" dirty="0" smtClean="0"/>
              <a:t>guarantees conflict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(if it completes- see upcoming…)</a:t>
            </a:r>
          </a:p>
          <a:p>
            <a:endParaRPr lang="en-US" b="1" dirty="0"/>
          </a:p>
          <a:p>
            <a:r>
              <a:rPr lang="en-US" dirty="0" smtClean="0"/>
              <a:t>Also (</a:t>
            </a:r>
            <a:r>
              <a:rPr lang="en-US" i="1" dirty="0" smtClean="0"/>
              <a:t>conceptually</a:t>
            </a:r>
            <a:r>
              <a:rPr lang="en-US" dirty="0" smtClean="0"/>
              <a:t>) straightforward to implement, and transparent to the user!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86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4385" y="396766"/>
            <a:ext cx="9857561" cy="11049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/>
              <a:t>Strict Two-phase Locking (Strict 2PL) Protocol: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385" y="1635672"/>
            <a:ext cx="8336259" cy="4841327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smtClean="0"/>
              <a:t>TXNs obtain:</a:t>
            </a:r>
            <a:endParaRPr lang="en-US" sz="3500" b="1" dirty="0">
              <a:latin typeface="+mj-lt"/>
            </a:endParaRP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X (</a:t>
            </a:r>
            <a:r>
              <a:rPr lang="en-US" b="1" i="1" dirty="0"/>
              <a:t>exclusive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/>
              <a:t>writing</a:t>
            </a:r>
            <a:r>
              <a:rPr lang="en-US" dirty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dirty="0" smtClean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lock </a:t>
            </a:r>
            <a:r>
              <a:rPr lang="en-US" dirty="0"/>
              <a:t>(S or X) on that object.</a:t>
            </a:r>
          </a:p>
          <a:p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b="1" dirty="0"/>
              <a:t>S (</a:t>
            </a:r>
            <a:r>
              <a:rPr lang="en-US" b="1" i="1" dirty="0"/>
              <a:t>shared</a:t>
            </a:r>
            <a:r>
              <a:rPr lang="en-US" b="1" dirty="0"/>
              <a:t>) lock </a:t>
            </a:r>
            <a:r>
              <a:rPr lang="en-US" dirty="0"/>
              <a:t>on object before </a:t>
            </a:r>
            <a:r>
              <a:rPr lang="en-US" b="1" dirty="0" smtClean="0"/>
              <a:t>reading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TXN </a:t>
            </a:r>
            <a:r>
              <a:rPr lang="en-US" dirty="0" smtClean="0"/>
              <a:t>holds, </a:t>
            </a:r>
            <a:r>
              <a:rPr lang="en-US" dirty="0"/>
              <a:t>no other TXN can get </a:t>
            </a:r>
            <a:r>
              <a:rPr lang="en-US" i="1" u="sng" dirty="0"/>
              <a:t>an X lock</a:t>
            </a:r>
            <a:r>
              <a:rPr lang="en-US" i="1" dirty="0"/>
              <a:t> </a:t>
            </a:r>
            <a:r>
              <a:rPr lang="en-US" dirty="0"/>
              <a:t>on that object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locks held by a </a:t>
            </a:r>
            <a:r>
              <a:rPr lang="en-US" dirty="0" smtClean="0"/>
              <a:t>TXN are </a:t>
            </a:r>
            <a:r>
              <a:rPr lang="en-US" dirty="0"/>
              <a:t>released when </a:t>
            </a:r>
            <a:r>
              <a:rPr lang="en-US" dirty="0" smtClean="0"/>
              <a:t>TXN completes.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4065" y="21279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0643" y="2969920"/>
            <a:ext cx="2879835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Note: Terminology here- “exclusive”, “shared”- meant to be intuitive- no tricks!</a:t>
            </a:r>
            <a:endParaRPr lang="en-US" sz="2400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28432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9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2723109" y="4717576"/>
            <a:ext cx="709204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of 2-Phase Locking (2PL)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978401" y="2638872"/>
            <a:ext cx="1926304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978402" y="5335700"/>
            <a:ext cx="4695085" cy="0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48920" y="5307161"/>
            <a:ext cx="238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904705" y="2638872"/>
            <a:ext cx="0" cy="20787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28652" y="4717576"/>
            <a:ext cx="260697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928652" y="2638874"/>
            <a:ext cx="2606972" cy="1926303"/>
          </a:xfrm>
          <a:prstGeom prst="line">
            <a:avLst/>
          </a:prstGeom>
          <a:ln w="38100">
            <a:solidFill>
              <a:srgbClr val="0000FF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4079" y="6021687"/>
            <a:ext cx="2340407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Strict 2PL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7232138" y="4717577"/>
            <a:ext cx="442144" cy="1304110"/>
          </a:xfrm>
          <a:prstGeom prst="straightConnector1">
            <a:avLst/>
          </a:prstGeom>
          <a:ln w="1016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65908" y="4051495"/>
            <a:ext cx="15412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/>
              <a:t>0 locks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992420" y="2284063"/>
            <a:ext cx="0" cy="2444541"/>
          </a:xfrm>
          <a:prstGeom prst="straightConnector1">
            <a:avLst/>
          </a:prstGeom>
          <a:ln w="889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47363" y="1552165"/>
            <a:ext cx="2383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# Locks the TXN has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3951660" y="1587688"/>
            <a:ext cx="2317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Acquisition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32137" y="2337541"/>
            <a:ext cx="3110598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Lock Release</a:t>
            </a:r>
          </a:p>
          <a:p>
            <a:pPr algn="ctr"/>
            <a:r>
              <a:rPr lang="en-US" sz="3000" dirty="0"/>
              <a:t>On TXN commit!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953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  <p:bldP spid="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 smtClean="0"/>
              <a:t>Strict </a:t>
            </a:r>
            <a:r>
              <a:rPr lang="en-US" dirty="0"/>
              <a:t>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98388"/>
            <a:ext cx="7258878" cy="844935"/>
          </a:xfrm>
          <a:solidFill>
            <a:schemeClr val="accent1">
              <a:lumMod val="20000"/>
              <a:lumOff val="80000"/>
            </a:schemeClr>
          </a:solidFill>
          <a:ln/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u="sng" dirty="0" smtClean="0">
                <a:latin typeface="+mj-lt"/>
              </a:rPr>
              <a:t>Theorem:</a:t>
            </a:r>
            <a:r>
              <a:rPr lang="en-US" dirty="0" smtClean="0">
                <a:latin typeface="+mj-lt"/>
              </a:rPr>
              <a:t> Strict </a:t>
            </a:r>
            <a:r>
              <a:rPr lang="en-US" dirty="0">
                <a:latin typeface="+mj-lt"/>
              </a:rPr>
              <a:t>2PL allows only schedules whose </a:t>
            </a:r>
            <a:r>
              <a:rPr lang="en-US" dirty="0" smtClean="0">
                <a:latin typeface="+mj-lt"/>
              </a:rPr>
              <a:t>dependency graph </a:t>
            </a:r>
            <a:r>
              <a:rPr lang="en-US" dirty="0">
                <a:latin typeface="+mj-lt"/>
              </a:rPr>
              <a:t>is acyclic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+mj-lt"/>
                  </a:rPr>
                  <a:t>Therefore, Strict 2PL only allows </a:t>
                </a:r>
                <a:r>
                  <a:rPr lang="en-US" sz="3200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smtClean="0">
                    <a:latin typeface="+mj-lt"/>
                  </a:rPr>
                  <a:t>serializable schedules</a:t>
                </a:r>
                <a:endParaRPr lang="en-US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1" y="5000688"/>
                <a:ext cx="8229600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3121841"/>
            <a:ext cx="9372601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Proof Intuition: </a:t>
            </a:r>
            <a:r>
              <a:rPr lang="en-US" sz="2400" dirty="0" smtClean="0"/>
              <a:t>In </a:t>
            </a:r>
            <a:r>
              <a:rPr lang="en-US" sz="2400" dirty="0"/>
              <a:t>strict 2PL, </a:t>
            </a:r>
            <a:r>
              <a:rPr lang="en-US" sz="2400" dirty="0" smtClean="0"/>
              <a:t>if there is an edge </a:t>
            </a:r>
            <a:r>
              <a:rPr lang="en-US" sz="2400" dirty="0"/>
              <a:t>T</a:t>
            </a:r>
            <a:r>
              <a:rPr lang="en-US" sz="2400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smtClean="0"/>
              <a:t>(i.e</a:t>
            </a:r>
            <a:r>
              <a:rPr lang="en-US" sz="2400" dirty="0"/>
              <a:t>.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conflict) then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needs to wait until T</a:t>
            </a:r>
            <a:r>
              <a:rPr lang="en-US" sz="2400" baseline="-25000" dirty="0"/>
              <a:t>i</a:t>
            </a:r>
            <a:r>
              <a:rPr lang="en-US" sz="2400" dirty="0"/>
              <a:t> is finished – so </a:t>
            </a:r>
            <a:r>
              <a:rPr lang="en-US" sz="2400" i="1" dirty="0" smtClean="0"/>
              <a:t>cannot </a:t>
            </a:r>
            <a:r>
              <a:rPr lang="en-US" sz="2400" dirty="0" smtClean="0"/>
              <a:t>have an </a:t>
            </a:r>
            <a:r>
              <a:rPr lang="en-US" sz="2400" dirty="0"/>
              <a:t>edge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endParaRPr lang="en-US" sz="2400" i="1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33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 animBg="1"/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</a:t>
            </a:r>
            <a:r>
              <a:rPr lang="en-US" dirty="0"/>
              <a:t>2</a:t>
            </a:r>
            <a:r>
              <a:rPr lang="en-US" dirty="0" smtClean="0"/>
              <a:t>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schedule follows strict 2PL</a:t>
            </a:r>
            <a:r>
              <a:rPr lang="en-US" dirty="0"/>
              <a:t> </a:t>
            </a:r>
            <a:r>
              <a:rPr lang="en-US" dirty="0" smtClean="0"/>
              <a:t>and locking, it is conflict serializable…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…and thus serializable</a:t>
            </a:r>
          </a:p>
          <a:p>
            <a:pPr lvl="1"/>
            <a:r>
              <a:rPr lang="en-US" dirty="0" smtClean="0"/>
              <a:t>…and thus maintains isolation &amp; consistency!</a:t>
            </a:r>
          </a:p>
          <a:p>
            <a:endParaRPr lang="en-US" dirty="0" smtClean="0"/>
          </a:p>
          <a:p>
            <a:r>
              <a:rPr lang="en-US" dirty="0" smtClean="0"/>
              <a:t>Not all serializable schedules are allowed by strict 2PL. </a:t>
            </a:r>
          </a:p>
          <a:p>
            <a:endParaRPr lang="en-US" dirty="0"/>
          </a:p>
          <a:p>
            <a:r>
              <a:rPr lang="en-US" dirty="0" smtClean="0"/>
              <a:t>So let’s use strict 2PL, what could go wrong?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75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Strict 2PL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483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First,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 shared lock on A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3" name="Rectangle 4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8785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0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Next, T</a:t>
            </a:r>
            <a:r>
              <a:rPr lang="en-US" sz="2800" baseline="-25000" dirty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requests a shared lock on B to read from it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47899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then requests an exclusive lock on A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 smtClean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…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793579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4944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 </a:t>
            </a:r>
            <a:r>
              <a:rPr lang="en-US" dirty="0" smtClean="0"/>
              <a:t>Detection: Example</a:t>
            </a:r>
            <a:endParaRPr lang="en-US" dirty="0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89965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11130171" y="2471325"/>
            <a:ext cx="673100" cy="673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9682371" y="27761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483696" y="5085423"/>
            <a:ext cx="469152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Finally, T</a:t>
            </a:r>
            <a:r>
              <a:rPr lang="en-US" sz="2800" baseline="-25000" dirty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requests an exclusive lock on B to write to it- </a:t>
            </a:r>
            <a:r>
              <a:rPr lang="en-US" sz="2800" b="1" dirty="0" smtClean="0">
                <a:latin typeface="+mj-lt"/>
              </a:rPr>
              <a:t>now T</a:t>
            </a:r>
            <a:r>
              <a:rPr lang="en-US" sz="2800" b="1" baseline="-25000" dirty="0">
                <a:latin typeface="+mj-lt"/>
              </a:rPr>
              <a:t>1</a:t>
            </a:r>
            <a:r>
              <a:rPr lang="en-US" sz="2800" b="1" dirty="0" smtClean="0">
                <a:latin typeface="+mj-lt"/>
              </a:rPr>
              <a:t> is waiting on T</a:t>
            </a:r>
            <a:r>
              <a:rPr lang="en-US" sz="2800" b="1" baseline="-25000" dirty="0">
                <a:latin typeface="+mj-lt"/>
              </a:rPr>
              <a:t>2</a:t>
            </a:r>
            <a:r>
              <a:rPr lang="en-US" sz="2800" b="1" dirty="0" smtClean="0">
                <a:latin typeface="+mj-lt"/>
              </a:rPr>
              <a:t>… DEADLOCK!</a:t>
            </a:r>
            <a:endParaRPr lang="en-US" sz="2800" b="1" dirty="0">
              <a:latin typeface="+mj-l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81864" y="3865517"/>
            <a:ext cx="693767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2246" y="254307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246" y="3143081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04128" y="2610544"/>
            <a:ext cx="686406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X(B)</a:t>
            </a:r>
            <a:endParaRPr lang="en-US" sz="2400" b="1" i="1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07522" y="3203169"/>
            <a:ext cx="69442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X(A)</a:t>
            </a:r>
            <a:endParaRPr lang="en-US" sz="2400" b="1" i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056" y="3203169"/>
            <a:ext cx="670376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(B)</a:t>
            </a:r>
            <a:endParaRPr lang="en-US" sz="2400" b="1" i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4965" y="3203169"/>
            <a:ext cx="696024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(B)</a:t>
            </a:r>
            <a:endParaRPr lang="en-US" sz="24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21678" y="2611535"/>
            <a:ext cx="679994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+mj-lt"/>
              </a:rPr>
              <a:t>S</a:t>
            </a:r>
            <a:r>
              <a:rPr lang="en-US" sz="2400" b="1" i="1" dirty="0" smtClean="0">
                <a:latin typeface="+mj-lt"/>
              </a:rPr>
              <a:t>(A)</a:t>
            </a:r>
            <a:endParaRPr lang="en-US" sz="2400" b="1" i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20381" y="2611535"/>
            <a:ext cx="704039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8982269" y="1776194"/>
            <a:ext cx="2371531" cy="431847"/>
          </a:xfrm>
          <a:prstGeom prst="rect">
            <a:avLst/>
          </a:prstGeom>
          <a:noFill/>
          <a:ln/>
        </p:spPr>
        <p:txBody>
          <a:bodyPr vert="horz" lIns="90488" tIns="44450" rIns="90488" bIns="4445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mtClean="0">
                <a:latin typeface="+mj-lt"/>
              </a:rPr>
              <a:t>Waits-for graph:</a:t>
            </a:r>
            <a:endParaRPr lang="en-US" dirty="0" smtClean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129645" y="253746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255949" y="252469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53" name="Line 23"/>
          <p:cNvSpPr>
            <a:spLocks noChangeShapeType="1"/>
          </p:cNvSpPr>
          <p:nvPr/>
        </p:nvSpPr>
        <p:spPr bwMode="auto">
          <a:xfrm flipH="1" flipV="1">
            <a:off x="9563189" y="3080699"/>
            <a:ext cx="16927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38476" y="3203168"/>
            <a:ext cx="811441" cy="46166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W(A)</a:t>
            </a:r>
            <a:endParaRPr lang="en-US" sz="2400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30187" y="2619034"/>
            <a:ext cx="803425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W(B)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22773" y="3709701"/>
            <a:ext cx="1966996" cy="990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Cycle = DEADLOCK</a:t>
            </a:r>
            <a:endParaRPr lang="en-US" sz="2800" b="1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153809" y="3073200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3411" y="2494142"/>
            <a:ext cx="1086124" cy="694467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smtClean="0">
                <a:solidFill>
                  <a:schemeClr val="tx1"/>
                </a:solidFill>
                <a:latin typeface="+mj-lt"/>
              </a:rPr>
              <a:t>Waiting…</a:t>
            </a:r>
            <a:endParaRPr lang="en-US" b="1" i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179209" y="308069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968530" y="2502609"/>
            <a:ext cx="0" cy="686968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1" name="Rectangle 4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215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5111" y="1255332"/>
            <a:ext cx="8360293" cy="175432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urier"/>
              </a:rPr>
              <a:t>ERROR:  deadlock detected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DETAIL:  Process 321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ExclusiveLock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tuple of relation 20 of database 12002; blocked by process 4924.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Process 404 waits for </a:t>
            </a:r>
            <a:r>
              <a:rPr lang="en-US" dirty="0" err="1">
                <a:solidFill>
                  <a:srgbClr val="008000"/>
                </a:solidFill>
                <a:latin typeface="Courier"/>
              </a:rPr>
              <a:t>ShareLock</a:t>
            </a:r>
            <a:r>
              <a:rPr lang="en-US" dirty="0">
                <a:solidFill>
                  <a:srgbClr val="008000"/>
                </a:solidFill>
                <a:latin typeface="Courier"/>
              </a:rPr>
              <a:t> on transaction 689; blocked by process 552.</a:t>
            </a:r>
          </a:p>
          <a:p>
            <a:r>
              <a:rPr lang="en-US" dirty="0">
                <a:solidFill>
                  <a:srgbClr val="008000"/>
                </a:solidFill>
                <a:latin typeface="Courier"/>
              </a:rPr>
              <a:t>HINT:  See server log for query details.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641" y="3315623"/>
            <a:ext cx="56140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problem?</a:t>
            </a:r>
            <a:br>
              <a:rPr lang="en-US" dirty="0" smtClean="0"/>
            </a:br>
            <a:r>
              <a:rPr lang="en-US" dirty="0" smtClean="0"/>
              <a:t>Deadlock!??!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1" y="3315623"/>
            <a:ext cx="2072404" cy="30698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0641" y="5051889"/>
            <a:ext cx="607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NB: Also movie called wedlock (deadlock) set in a futuristic prison…</a:t>
            </a:r>
          </a:p>
          <a:p>
            <a:r>
              <a:rPr lang="en-US" sz="3000" dirty="0"/>
              <a:t>I haven’t seen either of them…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373" t="24518" r="41488" b="41564"/>
          <a:stretch/>
        </p:blipFill>
        <p:spPr>
          <a:xfrm>
            <a:off x="665111" y="415743"/>
            <a:ext cx="8360293" cy="53362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745441" y="3474976"/>
            <a:ext cx="4897193" cy="1174440"/>
            <a:chOff x="8218096" y="3755906"/>
            <a:chExt cx="2806700" cy="673100"/>
          </a:xfrm>
        </p:grpSpPr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82180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10351696" y="3755906"/>
              <a:ext cx="673100" cy="6731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8903896" y="40607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51170" y="3822041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4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4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477474" y="3809277"/>
              <a:ext cx="396152" cy="47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4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 flipV="1">
              <a:off x="8784714" y="4365280"/>
              <a:ext cx="1692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48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2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Deadlock</a:t>
            </a:r>
            <a:r>
              <a:rPr lang="en-US" dirty="0"/>
              <a:t>: Cycle of transactions waiting for locks to be released by each other.</a:t>
            </a:r>
          </a:p>
          <a:p>
            <a:endParaRPr lang="en-US" dirty="0" smtClean="0"/>
          </a:p>
          <a:p>
            <a:r>
              <a:rPr lang="en-US" dirty="0" smtClean="0"/>
              <a:t>Two </a:t>
            </a:r>
            <a:r>
              <a:rPr lang="en-US" dirty="0"/>
              <a:t>ways of dealing with deadlocks:</a:t>
            </a:r>
          </a:p>
          <a:p>
            <a:pPr lvl="1">
              <a:buSzPct val="75000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prevention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endParaRPr lang="en-US" sz="2800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sz="2800" dirty="0" smtClean="0"/>
              <a:t>Deadlock </a:t>
            </a:r>
            <a:r>
              <a:rPr lang="en-US" sz="2800" dirty="0"/>
              <a:t>detection</a:t>
            </a:r>
          </a:p>
          <a:p>
            <a:pPr>
              <a:buFont typeface="Wingdings" charset="2"/>
              <a:buChar char="§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178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/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the </a:t>
            </a:r>
            <a:r>
              <a:rPr lang="en-US" b="1" dirty="0"/>
              <a:t>waits-for graph</a:t>
            </a:r>
            <a:r>
              <a:rPr lang="en-US" dirty="0"/>
              <a:t>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Nodes </a:t>
            </a:r>
            <a:r>
              <a:rPr lang="en-US" dirty="0"/>
              <a:t>are transactions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There </a:t>
            </a:r>
            <a:r>
              <a:rPr lang="en-US" dirty="0"/>
              <a:t>is an edge from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if T</a:t>
            </a:r>
            <a:r>
              <a:rPr lang="en-US" baseline="-25000" dirty="0"/>
              <a:t>i</a:t>
            </a:r>
            <a:r>
              <a:rPr lang="en-US" dirty="0"/>
              <a:t> is </a:t>
            </a:r>
            <a:r>
              <a:rPr lang="en-US" i="1" dirty="0"/>
              <a:t>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i="1" dirty="0"/>
              <a:t> to release a lock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Periodically </a:t>
            </a:r>
            <a:r>
              <a:rPr lang="en-US" dirty="0"/>
              <a:t>check for </a:t>
            </a:r>
            <a:r>
              <a:rPr lang="en-US" dirty="0" smtClean="0"/>
              <a:t>(</a:t>
            </a:r>
            <a:r>
              <a:rPr lang="en-US" b="1" i="1" dirty="0" smtClean="0"/>
              <a:t>and break</a:t>
            </a:r>
            <a:r>
              <a:rPr lang="en-US" dirty="0" smtClean="0"/>
              <a:t>) cycles </a:t>
            </a:r>
            <a:r>
              <a:rPr lang="en-US" dirty="0"/>
              <a:t>in the waits-for graph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26917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Deadlocks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0823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</a:t>
            </a:r>
            <a:r>
              <a:rPr lang="en-US" dirty="0" smtClean="0"/>
              <a:t>achieved by </a:t>
            </a:r>
            <a:r>
              <a:rPr lang="en-US" b="1" dirty="0" smtClean="0"/>
              <a:t>interleaving TXNs </a:t>
            </a:r>
            <a:r>
              <a:rPr lang="en-US" dirty="0" smtClean="0"/>
              <a:t>such that </a:t>
            </a:r>
            <a:r>
              <a:rPr lang="en-US" b="1" dirty="0" smtClean="0"/>
              <a:t>isolation </a:t>
            </a:r>
            <a:r>
              <a:rPr lang="en-US" dirty="0" smtClean="0"/>
              <a:t>&amp;</a:t>
            </a:r>
            <a:r>
              <a:rPr lang="en-US" b="1" dirty="0" smtClean="0"/>
              <a:t> consistency </a:t>
            </a:r>
            <a:r>
              <a:rPr lang="en-US" dirty="0" smtClean="0"/>
              <a:t>are maintained</a:t>
            </a:r>
          </a:p>
          <a:p>
            <a:pPr lvl="1"/>
            <a:r>
              <a:rPr lang="en-US" dirty="0" smtClean="0"/>
              <a:t>We formalized a notion of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 that captured such a “good” interleaving schedule</a:t>
            </a:r>
          </a:p>
          <a:p>
            <a:endParaRPr lang="en-US" dirty="0"/>
          </a:p>
          <a:p>
            <a:r>
              <a:rPr lang="en-US" dirty="0" smtClean="0"/>
              <a:t>We defined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serializability</a:t>
            </a:r>
            <a:r>
              <a:rPr lang="en-US" dirty="0" smtClean="0"/>
              <a:t>, which implies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Locking </a:t>
            </a:r>
            <a:r>
              <a:rPr lang="en-US" dirty="0" smtClean="0"/>
              <a:t>allows only conflict serializable schedules</a:t>
            </a:r>
          </a:p>
          <a:p>
            <a:pPr lvl="1"/>
            <a:r>
              <a:rPr lang="en-US" dirty="0" smtClean="0"/>
              <a:t>If the schedule </a:t>
            </a:r>
            <a:r>
              <a:rPr lang="en-US" dirty="0" smtClean="0"/>
              <a:t>completes… (it </a:t>
            </a:r>
            <a:r>
              <a:rPr lang="en-US" dirty="0" smtClean="0"/>
              <a:t>may deadlock</a:t>
            </a:r>
            <a:r>
              <a:rPr lang="en-US" dirty="0" smtClean="0"/>
              <a:t>!)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6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</a:t>
            </a:r>
            <a:r>
              <a:rPr lang="en-US" sz="3600" b="1" u="sng" dirty="0" smtClean="0">
                <a:latin typeface="+mj-lt"/>
              </a:rPr>
              <a:t>(“TXN”) </a:t>
            </a:r>
            <a:r>
              <a:rPr lang="en-US" sz="3600" dirty="0">
                <a:latin typeface="+mj-lt"/>
              </a:rPr>
              <a:t>is </a:t>
            </a:r>
            <a:r>
              <a:rPr lang="en-US" sz="3600" dirty="0" smtClean="0">
                <a:latin typeface="+mj-lt"/>
              </a:rPr>
              <a:t>a sequence of one or more </a:t>
            </a:r>
            <a:r>
              <a:rPr lang="en-US" sz="3600" b="1" i="1" dirty="0" smtClean="0">
                <a:latin typeface="+mj-lt"/>
              </a:rPr>
              <a:t>operations</a:t>
            </a:r>
            <a:r>
              <a:rPr lang="en-US" sz="3600" dirty="0" smtClean="0">
                <a:latin typeface="+mj-lt"/>
              </a:rPr>
              <a:t> (reads or writes) which reflects </a:t>
            </a:r>
            <a:r>
              <a:rPr lang="en-US" sz="3600" b="1" i="1" dirty="0" smtClean="0">
                <a:latin typeface="+mj-lt"/>
              </a:rPr>
              <a:t>a single real-world transition</a:t>
            </a:r>
            <a:r>
              <a:rPr lang="en-US" sz="3600" dirty="0" smtClean="0"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97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Basic Definition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</a:t>
            </a:r>
            <a:r>
              <a:rPr lang="en-US" sz="2800" b="1" u="sng" dirty="0" smtClean="0">
                <a:latin typeface="+mj-lt"/>
              </a:rPr>
              <a:t>(“TXN”) </a:t>
            </a:r>
            <a:r>
              <a:rPr lang="en-US" sz="2800" dirty="0">
                <a:latin typeface="+mj-lt"/>
              </a:rPr>
              <a:t>is </a:t>
            </a:r>
            <a:r>
              <a:rPr lang="en-US" sz="2800" dirty="0" smtClean="0">
                <a:latin typeface="+mj-lt"/>
              </a:rPr>
              <a:t>a sequence of one or more </a:t>
            </a:r>
            <a:r>
              <a:rPr lang="en-US" sz="2800" b="1" i="1" dirty="0" smtClean="0">
                <a:latin typeface="+mj-lt"/>
              </a:rPr>
              <a:t>operations</a:t>
            </a:r>
            <a:r>
              <a:rPr lang="en-US" sz="2800" dirty="0" smtClean="0">
                <a:latin typeface="+mj-lt"/>
              </a:rPr>
              <a:t> (reads or writes) which reflects </a:t>
            </a:r>
            <a:r>
              <a:rPr lang="en-US" sz="2800" b="1" i="1" dirty="0" smtClean="0">
                <a:latin typeface="+mj-lt"/>
              </a:rPr>
              <a:t>a single real-world transition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In the real world, a TXN either happened completely or not at all</a:t>
            </a: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 smtClean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Transfer </a:t>
            </a:r>
            <a:r>
              <a:rPr lang="en-US" sz="3200" dirty="0">
                <a:latin typeface="+mj-lt"/>
              </a:rPr>
              <a:t>money between </a:t>
            </a:r>
            <a:r>
              <a:rPr lang="en-US" sz="3200" dirty="0" smtClean="0">
                <a:latin typeface="+mj-lt"/>
              </a:rPr>
              <a:t>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Purchase </a:t>
            </a:r>
            <a:r>
              <a:rPr lang="en-US" sz="3200" dirty="0">
                <a:latin typeface="+mj-lt"/>
              </a:rPr>
              <a:t>a group of </a:t>
            </a:r>
            <a:r>
              <a:rPr lang="en-US" sz="3200" dirty="0" smtClean="0">
                <a:latin typeface="+mj-lt"/>
              </a:rPr>
              <a:t>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 smtClean="0">
                <a:latin typeface="+mj-lt"/>
              </a:rPr>
              <a:t>Register </a:t>
            </a:r>
            <a:r>
              <a:rPr lang="en-US" sz="3200" dirty="0">
                <a:latin typeface="+mj-lt"/>
              </a:rPr>
              <a:t>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2063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14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</a:t>
            </a:r>
            <a:r>
              <a:rPr lang="en-US" dirty="0" smtClean="0"/>
              <a:t>program, multiple statements can be grouped together as a transaction: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Bank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amount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–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100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‘Bob’</a:t>
            </a:r>
            <a:endParaRPr lang="en-US" sz="2400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Bank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amount = amount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100 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name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Transaction for CS 145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3878"/>
            <a:ext cx="8229600" cy="321967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Note: </a:t>
            </a:r>
            <a:r>
              <a:rPr lang="en-US" dirty="0" smtClean="0"/>
              <a:t>For 145, we assume that the DBMS </a:t>
            </a:r>
            <a:r>
              <a:rPr lang="en-US" i="1" dirty="0" smtClean="0"/>
              <a:t>only </a:t>
            </a:r>
            <a:r>
              <a:rPr lang="en-US" dirty="0" smtClean="0"/>
              <a:t>sees </a:t>
            </a:r>
            <a:r>
              <a:rPr lang="en-US" u="sng" dirty="0"/>
              <a:t>reads and writes to </a:t>
            </a:r>
            <a:r>
              <a:rPr lang="en-US" u="sng" dirty="0" smtClean="0"/>
              <a:t>data</a:t>
            </a:r>
            <a:endParaRPr lang="en-US" u="sng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 </a:t>
            </a:r>
            <a:r>
              <a:rPr lang="en-US" dirty="0"/>
              <a:t>may do much </a:t>
            </a:r>
            <a:r>
              <a:rPr lang="en-US" dirty="0" smtClean="0"/>
              <a:t>more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 real systems, databases do have more info...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39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Transactions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3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 for Transactions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8432409" cy="48768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Grouping user actions (reads &amp; writes) into coherent </a:t>
            </a:r>
            <a:r>
              <a:rPr lang="en-US" i="1" dirty="0" smtClean="0"/>
              <a:t>transactions </a:t>
            </a:r>
            <a:r>
              <a:rPr lang="en-US" dirty="0" smtClean="0"/>
              <a:t>helps with two goals: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Recovery &amp; Durability</a:t>
            </a:r>
            <a:r>
              <a:rPr lang="en-US" dirty="0" smtClean="0"/>
              <a:t>:  Keeping the DBMS data consistent  and durable in the face of crashes, aborts, system shutdowns, etc.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Concurrency:</a:t>
            </a:r>
            <a:r>
              <a:rPr lang="en-US" dirty="0" smtClean="0"/>
              <a:t>  Achieving better performance by parallelizing TXNs </a:t>
            </a:r>
            <a:r>
              <a:rPr lang="en-US" i="1" dirty="0" smtClean="0"/>
              <a:t>without</a:t>
            </a:r>
            <a:r>
              <a:rPr lang="en-US" dirty="0" smtClean="0"/>
              <a:t> creating anomalies</a:t>
            </a:r>
            <a:endParaRPr lang="en-US" b="1" u="sng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64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608235" y="3288128"/>
            <a:ext cx="197021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This lecture!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8235" y="4885568"/>
            <a:ext cx="194899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Next lecture</a:t>
            </a:r>
            <a:endParaRPr lang="en-US" sz="28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170876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204586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u="sng" dirty="0" smtClean="0"/>
              <a:t>1. Recovery &amp; Durability</a:t>
            </a:r>
            <a:r>
              <a:rPr lang="en-US" sz="3600" dirty="0" smtClean="0"/>
              <a:t> of </a:t>
            </a:r>
            <a:r>
              <a:rPr lang="en-US" sz="3600" dirty="0"/>
              <a:t>user </a:t>
            </a:r>
            <a:r>
              <a:rPr lang="en-US" sz="3600" dirty="0" smtClean="0"/>
              <a:t>data </a:t>
            </a:r>
            <a:r>
              <a:rPr lang="en-US" sz="3600" dirty="0"/>
              <a:t>is essential for </a:t>
            </a:r>
            <a:r>
              <a:rPr lang="en-US" sz="3600" dirty="0" smtClean="0"/>
              <a:t>reliable DBMS usage</a:t>
            </a:r>
            <a:endParaRPr lang="en-US" sz="3600" dirty="0"/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The DBMS may experience crashes (e.g. power outages, etc.)</a:t>
            </a:r>
          </a:p>
          <a:p>
            <a:pPr lvl="1">
              <a:buSzPct val="75000"/>
            </a:pPr>
            <a:endParaRPr lang="en-US" sz="2800" dirty="0" smtClean="0"/>
          </a:p>
          <a:p>
            <a:pPr lvl="1">
              <a:buSzPct val="75000"/>
            </a:pPr>
            <a:r>
              <a:rPr lang="en-US" sz="2800" dirty="0" smtClean="0"/>
              <a:t>Individual TXNs may be aborted (e.g. by the user)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38200" y="5205045"/>
            <a:ext cx="105156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Make sure that TXNs are either </a:t>
            </a:r>
            <a:r>
              <a:rPr lang="en-US" sz="3200" b="1" dirty="0">
                <a:latin typeface="+mj-lt"/>
              </a:rPr>
              <a:t>durably stored in full</a:t>
            </a:r>
            <a:r>
              <a:rPr lang="en-US" sz="3200" dirty="0">
                <a:latin typeface="+mj-lt"/>
              </a:rPr>
              <a:t>, </a:t>
            </a:r>
            <a:r>
              <a:rPr lang="en-US" sz="3200" b="1" dirty="0">
                <a:latin typeface="+mj-lt"/>
              </a:rPr>
              <a:t>or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not at all</a:t>
            </a:r>
            <a:r>
              <a:rPr lang="en-US" sz="3200" dirty="0">
                <a:latin typeface="+mj-lt"/>
              </a:rPr>
              <a:t>; keep log to be able to “roll-back” TXNs</a:t>
            </a:r>
          </a:p>
        </p:txBody>
      </p:sp>
    </p:spTree>
    <p:extLst>
      <p:ext uri="{BB962C8B-B14F-4D97-AF65-F5344CB8AC3E}">
        <p14:creationId xmlns:p14="http://schemas.microsoft.com/office/powerpoint/2010/main" val="3369466908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18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2101958" y="2223185"/>
            <a:ext cx="7988084" cy="304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INSERT 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&lt;=0.99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71012" y="5790908"/>
            <a:ext cx="364997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smtClean="0">
                <a:latin typeface="+mj-lt"/>
              </a:rPr>
              <a:t>What goes wrong?</a:t>
            </a:r>
            <a:endParaRPr lang="en-US" sz="3600" dirty="0"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4276579"/>
            <a:ext cx="12192000" cy="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2592715"/>
            <a:ext cx="12192000" cy="168386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59982" y="3601255"/>
            <a:ext cx="225940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  <a:latin typeface="+mj-lt"/>
              </a:rPr>
              <a:t>Crash / abort!</a:t>
            </a:r>
            <a:endParaRPr lang="en-US" sz="2800" b="1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61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0D84F-A299-5F4C-B5FB-7CC6EC81AF43}" type="slidenum">
              <a:rPr lang="en-US"/>
              <a:pPr/>
              <a:t>19</a:t>
            </a:fld>
            <a:endParaRPr lang="en-US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</a:t>
            </a:r>
            <a:r>
              <a:rPr lang="en-US" dirty="0" smtClean="0"/>
              <a:t>crashes / aborts</a:t>
            </a:r>
            <a:endParaRPr lang="en-US" dirty="0"/>
          </a:p>
        </p:txBody>
      </p:sp>
      <p:sp>
        <p:nvSpPr>
          <p:cNvPr id="446467" name="Rectangle 3"/>
          <p:cNvSpPr>
            <a:spLocks noChangeArrowheads="1"/>
          </p:cNvSpPr>
          <p:nvPr/>
        </p:nvSpPr>
        <p:spPr bwMode="auto">
          <a:xfrm>
            <a:off x="1640292" y="1690688"/>
            <a:ext cx="8911414" cy="37856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1: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INSERT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INTO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SmallProduct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(name, 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 0.99</a:t>
            </a:r>
          </a:p>
          <a:p>
            <a:pPr eaLnBrk="0" hangingPunct="0"/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DELETE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&lt;=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0.99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COMMIT OR ROLLBACK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273881" y="5892581"/>
            <a:ext cx="964424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latin typeface="+mj-lt"/>
              </a:rPr>
              <a:t>Now we’d be fine!  We’ll see how / why this lecture</a:t>
            </a:r>
            <a:endParaRPr lang="en-US" sz="36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44984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Recovery &amp;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61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pair of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025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Transactions</a:t>
            </a:r>
            <a:r>
              <a:rPr lang="en-US" dirty="0" smtClean="0"/>
              <a:t> are a programming abstraction that enables the DBMS to handle recovery and concurrency for users.</a:t>
            </a:r>
          </a:p>
          <a:p>
            <a:endParaRPr lang="en-US" dirty="0" smtClean="0"/>
          </a:p>
          <a:p>
            <a:r>
              <a:rPr lang="en-US" b="1" dirty="0" smtClean="0"/>
              <a:t>Application: </a:t>
            </a:r>
            <a:r>
              <a:rPr lang="en-US" dirty="0" smtClean="0"/>
              <a:t>Transactions are critical for users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casual </a:t>
            </a:r>
            <a:r>
              <a:rPr lang="en-US" dirty="0" smtClean="0"/>
              <a:t>users of data processing systems!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 smtClean="0"/>
              <a:t>Fundamentals: </a:t>
            </a:r>
            <a:r>
              <a:rPr lang="en-US" dirty="0" smtClean="0"/>
              <a:t>The basics of </a:t>
            </a:r>
            <a:r>
              <a:rPr lang="en-US" b="1" dirty="0" smtClean="0"/>
              <a:t>how</a:t>
            </a:r>
            <a:r>
              <a:rPr lang="en-US" dirty="0" smtClean="0"/>
              <a:t> TXNs work</a:t>
            </a:r>
          </a:p>
          <a:p>
            <a:pPr lvl="1"/>
            <a:r>
              <a:rPr lang="en-US" dirty="0" smtClean="0"/>
              <a:t>Transaction processing is part of the debate around new data processing systems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Give you enough information to understand how TXNs work, and the main concerns with using them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Lectures 8 &amp;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7898210" y="6027003"/>
            <a:ext cx="345559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If you want to build a TXN engine, CS245 is needed.</a:t>
            </a:r>
          </a:p>
        </p:txBody>
      </p:sp>
    </p:spTree>
    <p:extLst>
      <p:ext uri="{BB962C8B-B14F-4D97-AF65-F5344CB8AC3E}">
        <p14:creationId xmlns:p14="http://schemas.microsoft.com/office/powerpoint/2010/main" val="238531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8429"/>
            <a:ext cx="10515600" cy="3443737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/>
              <a:t>2. Concurrent</a:t>
            </a:r>
            <a:r>
              <a:rPr lang="en-US" sz="3600" u="sng" dirty="0" smtClean="0"/>
              <a:t> </a:t>
            </a:r>
            <a:r>
              <a:rPr lang="en-US" sz="3600" dirty="0"/>
              <a:t>execution of user programs is essential for good DBMS performance.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sz="2800" dirty="0" smtClean="0"/>
              <a:t>Disk </a:t>
            </a:r>
            <a:r>
              <a:rPr lang="en-US" sz="2800" dirty="0"/>
              <a:t>accesses </a:t>
            </a:r>
            <a:r>
              <a:rPr lang="en-US" sz="2800" dirty="0" smtClean="0"/>
              <a:t>may be frequent </a:t>
            </a:r>
            <a:r>
              <a:rPr lang="en-US" sz="2800" dirty="0"/>
              <a:t>and </a:t>
            </a:r>
            <a:r>
              <a:rPr lang="en-US" sz="2800" b="1" dirty="0" smtClean="0"/>
              <a:t>slow</a:t>
            </a:r>
            <a:r>
              <a:rPr lang="en-US" sz="2800" dirty="0" smtClean="0"/>
              <a:t>- optimize for throughput (# of TXNs), trade for latency (time for any one TXN)</a:t>
            </a:r>
            <a:endParaRPr lang="en-US" sz="2800" b="1" dirty="0" smtClean="0"/>
          </a:p>
          <a:p>
            <a:pPr lvl="1">
              <a:buSzPct val="75000"/>
            </a:pPr>
            <a:endParaRPr lang="en-US" sz="2800" b="1" dirty="0"/>
          </a:p>
          <a:p>
            <a:pPr lvl="1">
              <a:buSzPct val="75000"/>
            </a:pPr>
            <a:r>
              <a:rPr lang="en-US" sz="2800" dirty="0" smtClean="0"/>
              <a:t>Users should still be able to execute TXNs as if in </a:t>
            </a:r>
            <a:r>
              <a:rPr lang="en-US" sz="2800" b="1" dirty="0" smtClean="0"/>
              <a:t>isolation</a:t>
            </a:r>
            <a:r>
              <a:rPr lang="en-US" sz="2800" dirty="0" smtClean="0"/>
              <a:t> and such that </a:t>
            </a:r>
            <a:r>
              <a:rPr lang="en-US" sz="2800" b="1" dirty="0" smtClean="0"/>
              <a:t>consistency </a:t>
            </a:r>
            <a:r>
              <a:rPr lang="en-US" sz="2800" dirty="0" smtClean="0"/>
              <a:t>is maintained</a:t>
            </a:r>
          </a:p>
          <a:p>
            <a:pPr lvl="2">
              <a:buSzPct val="75000"/>
            </a:pPr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74763" y="5158252"/>
            <a:ext cx="924247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>
              <a:buSzPct val="75000"/>
            </a:pPr>
            <a:r>
              <a:rPr lang="en-US" sz="3200" b="1" dirty="0">
                <a:latin typeface="+mj-lt"/>
              </a:rPr>
              <a:t>Idea</a:t>
            </a:r>
            <a:r>
              <a:rPr lang="en-US" sz="3200" dirty="0">
                <a:latin typeface="+mj-lt"/>
              </a:rPr>
              <a:t>: </a:t>
            </a:r>
            <a:r>
              <a:rPr lang="en-US" sz="3200" dirty="0" smtClean="0">
                <a:latin typeface="+mj-lt"/>
              </a:rPr>
              <a:t>Have the DBMS handle running several user TXNs concurrently, in order to keep </a:t>
            </a:r>
            <a:r>
              <a:rPr lang="en-US" sz="3200" dirty="0">
                <a:latin typeface="+mj-lt"/>
              </a:rPr>
              <a:t>CPUs </a:t>
            </a:r>
            <a:r>
              <a:rPr lang="en-US" sz="3200" dirty="0" smtClean="0">
                <a:latin typeface="+mj-lt"/>
              </a:rPr>
              <a:t>humming…</a:t>
            </a:r>
            <a:endParaRPr lang="en-US" sz="3200" dirty="0"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794248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21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846924" y="2102543"/>
            <a:ext cx="6494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=‘Gizmo’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348353" y="5584805"/>
            <a:ext cx="943846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Two managers attempt to discount </a:t>
            </a:r>
            <a:r>
              <a:rPr lang="en-US" sz="2800" dirty="0" smtClean="0">
                <a:latin typeface="+mj-lt"/>
              </a:rPr>
              <a:t>products </a:t>
            </a:r>
            <a:r>
              <a:rPr lang="en-US" sz="2800" i="1" dirty="0" smtClean="0">
                <a:latin typeface="+mj-lt"/>
              </a:rPr>
              <a:t>concurrently-</a:t>
            </a:r>
            <a:r>
              <a:rPr lang="en-US" sz="2800" dirty="0">
                <a:latin typeface="+mj-lt"/>
              </a:rPr>
              <a:t/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could go wrong?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B4A7-EB86-3047-A92D-BCA70D7BDD47}" type="slidenum">
              <a:rPr lang="en-US"/>
              <a:pPr/>
              <a:t>22</a:t>
            </a:fld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users: single statements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564785" y="1560255"/>
            <a:ext cx="7417415" cy="41549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1: 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/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Client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2: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Price = Price*0.5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=‘Gizmo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’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1937180" y="6041580"/>
            <a:ext cx="867263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Now works like a charm- we’ll see how / why next lecture…</a:t>
            </a:r>
            <a:endParaRPr lang="en-US" sz="2800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78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Motivation: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2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Aborts &amp; TXNs in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9252568" cy="465609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Instructions: In this activity we’ll use SQLite </a:t>
            </a:r>
            <a:r>
              <a:rPr lang="en-US" b="1" dirty="0" smtClean="0"/>
              <a:t>directly </a:t>
            </a:r>
            <a:r>
              <a:rPr lang="en-US" dirty="0" smtClean="0"/>
              <a:t>(rather than via </a:t>
            </a:r>
            <a:r>
              <a:rPr lang="en-US" dirty="0" err="1" smtClean="0"/>
              <a:t>Ipython</a:t>
            </a:r>
            <a:r>
              <a:rPr lang="en-US" dirty="0" smtClean="0"/>
              <a:t> Notebooks) to demonstrate TXNs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Download the file </a:t>
            </a:r>
            <a:r>
              <a:rPr lang="en-US" dirty="0" err="1" smtClean="0"/>
              <a:t>abort.sql</a:t>
            </a:r>
            <a:r>
              <a:rPr lang="en-US" dirty="0" smtClean="0"/>
              <a:t> &amp; take a look- what do you think is </a:t>
            </a:r>
            <a:r>
              <a:rPr lang="en-US" i="1" dirty="0" smtClean="0"/>
              <a:t>supposed to </a:t>
            </a:r>
            <a:r>
              <a:rPr lang="en-US" dirty="0" smtClean="0"/>
              <a:t> happen?  What do you think </a:t>
            </a:r>
            <a:r>
              <a:rPr lang="en-US" i="1" dirty="0" smtClean="0"/>
              <a:t>will </a:t>
            </a:r>
            <a:r>
              <a:rPr lang="en-US" dirty="0" smtClean="0"/>
              <a:t>happen?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it: “sqlite3 &lt; </a:t>
            </a:r>
            <a:r>
              <a:rPr lang="en-US" dirty="0" err="1" smtClean="0"/>
              <a:t>abort.sql</a:t>
            </a:r>
            <a:r>
              <a:rPr lang="en-US" dirty="0" smtClean="0"/>
              <a:t>”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View the </a:t>
            </a:r>
            <a:r>
              <a:rPr lang="en-US" i="1" dirty="0" smtClean="0"/>
              <a:t>accounts</a:t>
            </a:r>
            <a:r>
              <a:rPr lang="en-US" dirty="0" smtClean="0"/>
              <a:t> table in </a:t>
            </a:r>
            <a:r>
              <a:rPr lang="en-US" dirty="0" err="1" smtClean="0"/>
              <a:t>sqlite</a:t>
            </a:r>
            <a:r>
              <a:rPr lang="en-US" dirty="0" smtClean="0"/>
              <a:t>- what happened?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Run “sqlite3”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Type “.open </a:t>
            </a:r>
            <a:r>
              <a:rPr lang="en-US" dirty="0" err="1" smtClean="0"/>
              <a:t>bank.db</a:t>
            </a:r>
            <a:r>
              <a:rPr lang="en-US" dirty="0" smtClean="0"/>
              <a:t>”, then “SELECT * FROM accounts”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Can you use the “BEGIN TRANSACTION” and “END TRANSACTION” commands to fix this scenario??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923600" y="566241"/>
            <a:ext cx="1430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smtClean="0">
                <a:solidFill>
                  <a:srgbClr val="00B050"/>
                </a:solidFill>
                <a:latin typeface="Cooper Black" charset="0"/>
                <a:ea typeface="Cooper Black" charset="0"/>
                <a:cs typeface="Cooper Black" charset="0"/>
              </a:rPr>
              <a:t>$$$</a:t>
            </a:r>
            <a:endParaRPr lang="en-US" sz="5400">
              <a:solidFill>
                <a:srgbClr val="00B050"/>
              </a:solidFill>
              <a:latin typeface="Cooper Black" charset="0"/>
              <a:ea typeface="Cooper Black" charset="0"/>
              <a:cs typeface="Cooper Black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45706" y="4744086"/>
            <a:ext cx="2290046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Note: on some computers you might need to use </a:t>
            </a:r>
            <a:r>
              <a:rPr lang="en-US" smtClean="0"/>
              <a:t>a semicolon: “BEGIN </a:t>
            </a:r>
            <a:r>
              <a:rPr lang="en-US" dirty="0" smtClean="0"/>
              <a:t>TRANSACTION:”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7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Properties of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83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tomicity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C</a:t>
            </a:r>
            <a:r>
              <a:rPr lang="en-US" dirty="0" smtClean="0">
                <a:latin typeface="+mj-lt"/>
              </a:rPr>
              <a:t>onsistency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solation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b="1" u="sng" dirty="0" smtClean="0">
                <a:latin typeface="+mj-lt"/>
              </a:rPr>
              <a:t>D</a:t>
            </a:r>
            <a:r>
              <a:rPr lang="en-US" dirty="0" smtClean="0">
                <a:latin typeface="+mj-lt"/>
              </a:rPr>
              <a:t>urability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ACTIVITY?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54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26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</a:t>
            </a:r>
            <a:r>
              <a:rPr lang="en-US" dirty="0" smtClean="0"/>
              <a:t>Properties: ACID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5355" y="6019512"/>
            <a:ext cx="624129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ACID is/was 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020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27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TXN’s </a:t>
            </a:r>
            <a:r>
              <a:rPr lang="en-US" sz="3200" dirty="0"/>
              <a:t>activities are atomic: </a:t>
            </a:r>
            <a:r>
              <a:rPr lang="en-US" sz="3200" b="1" dirty="0"/>
              <a:t>all or </a:t>
            </a:r>
            <a:r>
              <a:rPr lang="en-US" sz="3200" b="1" dirty="0" smtClean="0"/>
              <a:t>nothing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Intuitively: in the real world, a transaction is something that would either occur </a:t>
            </a:r>
            <a:r>
              <a:rPr lang="en-US" sz="3200" i="1" dirty="0" smtClean="0"/>
              <a:t>completely</a:t>
            </a:r>
            <a:r>
              <a:rPr lang="en-US" sz="3200" dirty="0" smtClean="0"/>
              <a:t> or </a:t>
            </a:r>
            <a:r>
              <a:rPr lang="en-US" sz="3200" i="1" dirty="0" smtClean="0"/>
              <a:t>not at all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Two </a:t>
            </a:r>
            <a:r>
              <a:rPr lang="en-US" sz="3200" dirty="0"/>
              <a:t>possible outcomes for a </a:t>
            </a:r>
            <a:r>
              <a:rPr lang="en-US" sz="3200" dirty="0" smtClean="0"/>
              <a:t>TXN</a:t>
            </a:r>
            <a:endParaRPr lang="en-US" sz="3200" dirty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</a:t>
            </a:r>
            <a:r>
              <a:rPr lang="en-US" sz="3200" dirty="0" smtClean="0"/>
              <a:t>made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820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Atomicity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9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28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</a:t>
            </a:r>
            <a:r>
              <a:rPr lang="en-US" dirty="0" smtClean="0"/>
              <a:t>always satisfy </a:t>
            </a:r>
            <a:r>
              <a:rPr lang="en-US" dirty="0"/>
              <a:t>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Examples:</a:t>
            </a:r>
          </a:p>
          <a:p>
            <a:pPr lvl="2"/>
            <a:r>
              <a:rPr lang="en-US" dirty="0" smtClean="0"/>
              <a:t>Account </a:t>
            </a:r>
            <a:r>
              <a:rPr lang="en-US" dirty="0"/>
              <a:t>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2842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Consistency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5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29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</a:t>
            </a:r>
            <a:r>
              <a:rPr lang="en-US" sz="3200" dirty="0" smtClean="0"/>
              <a:t>transactions</a:t>
            </a: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</a:t>
            </a:r>
            <a:r>
              <a:rPr lang="en-US" sz="3200" dirty="0" smtClean="0"/>
              <a:t>others.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2800" dirty="0" smtClean="0"/>
              <a:t>E.g. Should not be able to observe changes from other transactions during the run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26196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Isolation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8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8: Intro to Transactions &amp; Logging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229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</a:t>
            </a:r>
            <a:r>
              <a:rPr lang="en-US" sz="3200" dirty="0" smtClean="0"/>
              <a:t>TXN must </a:t>
            </a:r>
            <a:r>
              <a:rPr lang="en-US" sz="3200" dirty="0"/>
              <a:t>continue to </a:t>
            </a:r>
            <a:r>
              <a:rPr lang="en-US" sz="3200" dirty="0" smtClean="0"/>
              <a:t>exist (</a:t>
            </a:r>
            <a:r>
              <a:rPr lang="en-US" sz="3200" b="1" i="1" dirty="0" smtClean="0"/>
              <a:t>“persist”</a:t>
            </a:r>
            <a:r>
              <a:rPr lang="en-US" sz="3200" dirty="0" smtClean="0"/>
              <a:t>) </a:t>
            </a:r>
            <a:r>
              <a:rPr lang="en-US" sz="3200" dirty="0"/>
              <a:t>after the </a:t>
            </a:r>
            <a:r>
              <a:rPr lang="en-US" sz="3200" dirty="0" smtClean="0"/>
              <a:t>TXN</a:t>
            </a:r>
          </a:p>
          <a:p>
            <a:pPr lvl="1"/>
            <a:r>
              <a:rPr lang="en-US" sz="2800" dirty="0" smtClean="0"/>
              <a:t>And after </a:t>
            </a:r>
            <a:r>
              <a:rPr lang="en-US" sz="2800" dirty="0"/>
              <a:t>the whole program has </a:t>
            </a:r>
            <a:r>
              <a:rPr lang="en-US" sz="2800" dirty="0" smtClean="0"/>
              <a:t>terminated</a:t>
            </a:r>
          </a:p>
          <a:p>
            <a:pPr lvl="1"/>
            <a:r>
              <a:rPr lang="en-US" sz="2800" dirty="0" smtClean="0"/>
              <a:t>And even if there are power failures, crashes, etc.</a:t>
            </a:r>
          </a:p>
          <a:p>
            <a:pPr lvl="1"/>
            <a:r>
              <a:rPr lang="en-US" sz="2800" dirty="0" smtClean="0"/>
              <a:t>And etc…</a:t>
            </a:r>
            <a:endParaRPr lang="en-US" sz="2800" dirty="0"/>
          </a:p>
          <a:p>
            <a:pPr lvl="1"/>
            <a:endParaRPr lang="en-US" sz="3200" dirty="0"/>
          </a:p>
          <a:p>
            <a:r>
              <a:rPr lang="en-US" sz="3200" dirty="0"/>
              <a:t>Means: </a:t>
            </a:r>
            <a:r>
              <a:rPr lang="en-US" sz="3200" dirty="0" smtClean="0"/>
              <a:t>Write </a:t>
            </a:r>
            <a:r>
              <a:rPr lang="en-US" sz="3200" dirty="0"/>
              <a:t>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1138" y="4333543"/>
            <a:ext cx="37426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Change on the horizon? Non-Volatile Ram (</a:t>
            </a:r>
            <a:r>
              <a:rPr lang="en-US" sz="2400" dirty="0" err="1">
                <a:latin typeface="+mj-lt"/>
              </a:rPr>
              <a:t>NVRam</a:t>
            </a:r>
            <a:r>
              <a:rPr lang="en-US" sz="2400" dirty="0">
                <a:latin typeface="+mj-lt"/>
              </a:rPr>
              <a:t>). Byte addressable.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704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  &gt;  Durability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0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spite of failures: Power failures, but not media failures</a:t>
            </a:r>
          </a:p>
          <a:p>
            <a:endParaRPr lang="en-US" dirty="0" smtClean="0"/>
          </a:p>
          <a:p>
            <a:r>
              <a:rPr lang="en-US" dirty="0" smtClean="0"/>
              <a:t>Users may abort the program: need to “rollback the changes”</a:t>
            </a:r>
          </a:p>
          <a:p>
            <a:pPr lvl="1"/>
            <a:r>
              <a:rPr lang="en-US" dirty="0" smtClean="0"/>
              <a:t>Need to </a:t>
            </a:r>
            <a:r>
              <a:rPr lang="en-US" i="1" dirty="0" smtClean="0"/>
              <a:t>log</a:t>
            </a:r>
            <a:r>
              <a:rPr lang="en-US" dirty="0" smtClean="0"/>
              <a:t> what happened</a:t>
            </a:r>
          </a:p>
          <a:p>
            <a:endParaRPr lang="en-US" dirty="0" smtClean="0"/>
          </a:p>
          <a:p>
            <a:r>
              <a:rPr lang="en-US" dirty="0" smtClean="0"/>
              <a:t>Many users executing concurrently</a:t>
            </a:r>
          </a:p>
          <a:p>
            <a:pPr lvl="1"/>
            <a:r>
              <a:rPr lang="en-US" dirty="0" smtClean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+mj-lt"/>
              </a:rPr>
              <a:t>And all this with… Performance</a:t>
            </a:r>
            <a:r>
              <a:rPr lang="en-US" sz="4000" dirty="0">
                <a:latin typeface="+mj-lt"/>
              </a:rPr>
              <a:t>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381957" y="2498012"/>
            <a:ext cx="161505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lecture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301679" y="4465979"/>
            <a:ext cx="169533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Next lecture</a:t>
            </a:r>
            <a:endParaRPr lang="en-US" sz="2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21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Note: ACID is contentious!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Many debates over ACID, both </a:t>
            </a:r>
            <a:r>
              <a:rPr lang="en-US" b="1" dirty="0" smtClean="0"/>
              <a:t>historically</a:t>
            </a:r>
            <a:r>
              <a:rPr lang="en-US" dirty="0" smtClean="0"/>
              <a:t> and</a:t>
            </a:r>
            <a:r>
              <a:rPr lang="en-US" b="1" dirty="0" smtClean="0"/>
              <a:t> currently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newer “NoSQL” DBMSs relax ACID</a:t>
            </a:r>
          </a:p>
          <a:p>
            <a:endParaRPr lang="en-US" dirty="0" smtClean="0"/>
          </a:p>
          <a:p>
            <a:r>
              <a:rPr lang="en-US" dirty="0" smtClean="0"/>
              <a:t>In turn, now “</a:t>
            </a:r>
            <a:r>
              <a:rPr lang="en-US" dirty="0" err="1" smtClean="0"/>
              <a:t>NewSQL</a:t>
            </a:r>
            <a:r>
              <a:rPr lang="en-US" dirty="0" smtClean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ACID is an extremely important &amp; successful paradigm, but still debated!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816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this lecture: Ensuring Atomicity &amp; Durability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223782" cy="1845269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A</a:t>
            </a:r>
            <a:r>
              <a:rPr lang="en-US" dirty="0" smtClean="0"/>
              <a:t>tomicity:</a:t>
            </a:r>
          </a:p>
          <a:p>
            <a:pPr lvl="1"/>
            <a:r>
              <a:rPr lang="en-US" dirty="0" smtClean="0"/>
              <a:t>TXNs should either happen completely or not at all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abort / crash during TXN, </a:t>
            </a:r>
            <a:r>
              <a:rPr lang="en-US" i="1" dirty="0" smtClean="0"/>
              <a:t>no</a:t>
            </a:r>
            <a:r>
              <a:rPr lang="en-US" dirty="0" smtClean="0"/>
              <a:t> effects should be seen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14938" y="931727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latin typeface="+mj-lt"/>
              </a:rPr>
              <a:t>A</a:t>
            </a:r>
            <a:r>
              <a:rPr lang="en-US" sz="3200" dirty="0" smtClean="0">
                <a:latin typeface="+mj-lt"/>
              </a:rPr>
              <a:t>CI</a:t>
            </a:r>
            <a:r>
              <a:rPr lang="en-US" sz="3200" b="1" u="sng" dirty="0" smtClean="0">
                <a:latin typeface="+mj-lt"/>
              </a:rPr>
              <a:t>D</a:t>
            </a:r>
            <a:endParaRPr lang="en-US" sz="3200" b="1" u="sng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737231" y="1772118"/>
            <a:ext cx="3502855" cy="883696"/>
            <a:chOff x="7737231" y="1772118"/>
            <a:chExt cx="3502855" cy="883696"/>
          </a:xfrm>
        </p:grpSpPr>
        <p:sp>
          <p:nvSpPr>
            <p:cNvPr id="9" name="Rectangle 8"/>
            <p:cNvSpPr/>
            <p:nvPr/>
          </p:nvSpPr>
          <p:spPr>
            <a:xfrm>
              <a:off x="7737231" y="2233783"/>
              <a:ext cx="3502855" cy="4220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37231" y="1772118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1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723164" y="3890386"/>
            <a:ext cx="2278965" cy="883696"/>
            <a:chOff x="7723164" y="3890386"/>
            <a:chExt cx="2278965" cy="883696"/>
          </a:xfrm>
        </p:grpSpPr>
        <p:sp>
          <p:nvSpPr>
            <p:cNvPr id="10" name="Rectangle 9"/>
            <p:cNvSpPr/>
            <p:nvPr/>
          </p:nvSpPr>
          <p:spPr>
            <a:xfrm>
              <a:off x="7723164" y="4352051"/>
              <a:ext cx="2278965" cy="422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7231" y="3890386"/>
              <a:ext cx="90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TXN 2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23164" y="2711379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No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37231" y="4854920"/>
            <a:ext cx="1927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 smtClean="0"/>
              <a:t>All</a:t>
            </a:r>
            <a:r>
              <a:rPr lang="en-US" sz="2400" i="1" dirty="0" smtClean="0"/>
              <a:t> changes persisted</a:t>
            </a:r>
            <a:endParaRPr lang="en-US" sz="24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924858" y="6094740"/>
            <a:ext cx="83422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We’ll focus on how to </a:t>
            </a:r>
            <a:r>
              <a:rPr lang="en-US" sz="2800" smtClean="0">
                <a:latin typeface="+mj-lt"/>
              </a:rPr>
              <a:t>accomplish atomicity (via logging)</a:t>
            </a:r>
            <a:endParaRPr lang="en-US" sz="2800">
              <a:latin typeface="+mj-l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0136944" y="1825625"/>
            <a:ext cx="2031609" cy="3444793"/>
            <a:chOff x="10136944" y="1825625"/>
            <a:chExt cx="2031609" cy="344479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0136944" y="1825625"/>
              <a:ext cx="0" cy="34447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136944" y="1842557"/>
              <a:ext cx="2031609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+mj-lt"/>
                </a:rPr>
                <a:t>Crash / abort</a:t>
              </a:r>
              <a:endParaRPr lang="en-US" sz="24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838200" y="4027266"/>
            <a:ext cx="6223782" cy="171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smtClean="0"/>
              <a:t>D</a:t>
            </a:r>
            <a:r>
              <a:rPr lang="en-US" smtClean="0"/>
              <a:t>urability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DBMS stops running, changes due to completed TXNs should all persist</a:t>
            </a:r>
          </a:p>
          <a:p>
            <a:pPr lvl="1"/>
            <a:r>
              <a:rPr lang="en-US" i="1" dirty="0" smtClean="0"/>
              <a:t>Just store on stable disk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3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7" grpId="0"/>
      <p:bldP spid="18" grpId="0"/>
      <p:bldP spid="19" grpId="0" animBg="1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Log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1514"/>
            <a:ext cx="10515600" cy="4915486"/>
          </a:xfrm>
          <a:noFill/>
          <a:ln/>
        </p:spPr>
        <p:txBody>
          <a:bodyPr>
            <a:normAutofit/>
          </a:bodyPr>
          <a:lstStyle/>
          <a:p>
            <a:r>
              <a:rPr lang="en-US" sz="3200" dirty="0" smtClean="0"/>
              <a:t>Is a list of modifications</a:t>
            </a:r>
          </a:p>
          <a:p>
            <a:endParaRPr lang="en-US" sz="3200" dirty="0" smtClean="0"/>
          </a:p>
          <a:p>
            <a:r>
              <a:rPr lang="en-US" sz="3200" dirty="0" smtClean="0"/>
              <a:t>Log </a:t>
            </a:r>
            <a:r>
              <a:rPr lang="en-US" sz="3200" dirty="0"/>
              <a:t>is </a:t>
            </a:r>
            <a:r>
              <a:rPr lang="en-US" sz="3200" i="1" dirty="0" smtClean="0"/>
              <a:t>duplexed </a:t>
            </a:r>
            <a:r>
              <a:rPr lang="en-US" sz="3200" dirty="0"/>
              <a:t>and </a:t>
            </a:r>
            <a:r>
              <a:rPr lang="en-US" sz="3200" i="1" dirty="0"/>
              <a:t>archived</a:t>
            </a:r>
            <a:r>
              <a:rPr lang="en-US" sz="3200" dirty="0"/>
              <a:t> on stable storage</a:t>
            </a:r>
            <a:r>
              <a:rPr lang="en-US" sz="3200" dirty="0" smtClean="0"/>
              <a:t>.	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Can </a:t>
            </a:r>
            <a:r>
              <a:rPr lang="en-US" sz="3200" b="1" u="sng" dirty="0" smtClean="0"/>
              <a:t>force write</a:t>
            </a:r>
            <a:r>
              <a:rPr lang="en-US" sz="3200" u="sng" dirty="0" smtClean="0"/>
              <a:t> </a:t>
            </a:r>
            <a:r>
              <a:rPr lang="en-US" sz="3200" dirty="0" smtClean="0"/>
              <a:t>entries to disk</a:t>
            </a:r>
          </a:p>
          <a:p>
            <a:pPr lvl="1"/>
            <a:r>
              <a:rPr lang="en-US" sz="3200" dirty="0" smtClean="0"/>
              <a:t>A page goes to disk.</a:t>
            </a:r>
          </a:p>
          <a:p>
            <a:endParaRPr lang="en-US" sz="3200" dirty="0" smtClean="0"/>
          </a:p>
          <a:p>
            <a:r>
              <a:rPr lang="en-US" sz="3200" dirty="0" smtClean="0"/>
              <a:t>All </a:t>
            </a:r>
            <a:r>
              <a:rPr lang="en-US" sz="3200" dirty="0"/>
              <a:t>log </a:t>
            </a:r>
            <a:r>
              <a:rPr lang="en-US" sz="3200" dirty="0" smtClean="0"/>
              <a:t>activities </a:t>
            </a:r>
            <a:r>
              <a:rPr lang="en-US" sz="3200" b="1" i="1" dirty="0" smtClean="0"/>
              <a:t>handled transparently</a:t>
            </a:r>
            <a:r>
              <a:rPr lang="en-US" sz="3200" dirty="0" smtClean="0"/>
              <a:t> the </a:t>
            </a:r>
            <a:r>
              <a:rPr lang="en-US" sz="3200" dirty="0"/>
              <a:t>DBMS</a:t>
            </a:r>
            <a:r>
              <a:rPr lang="en-US" sz="3200" dirty="0" smtClean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9550090" y="2652683"/>
            <a:ext cx="20276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Assume we don’t lose it!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651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Basic Idea</a:t>
            </a:r>
            <a:r>
              <a:rPr lang="en-US" dirty="0" smtClean="0"/>
              <a:t>: (Physical) </a:t>
            </a:r>
            <a:r>
              <a:rPr lang="en-US" dirty="0"/>
              <a:t>Logging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Record </a:t>
            </a:r>
            <a:r>
              <a:rPr lang="en-US" dirty="0" smtClean="0"/>
              <a:t>UNDO information for every update!</a:t>
            </a:r>
            <a:endParaRPr lang="en-US" dirty="0"/>
          </a:p>
          <a:p>
            <a:pPr lvl="1"/>
            <a:r>
              <a:rPr lang="en-US" sz="2800" dirty="0"/>
              <a:t>Sequential writes to </a:t>
            </a:r>
            <a:r>
              <a:rPr lang="en-US" sz="2800" dirty="0" smtClean="0"/>
              <a:t>log</a:t>
            </a:r>
            <a:endParaRPr lang="en-US" sz="2800" dirty="0"/>
          </a:p>
          <a:p>
            <a:pPr lvl="1"/>
            <a:r>
              <a:rPr lang="en-US" sz="2800" dirty="0"/>
              <a:t>Minimal info (diff) written to </a:t>
            </a:r>
            <a:r>
              <a:rPr lang="en-US" sz="2800" dirty="0" smtClean="0"/>
              <a:t>log</a:t>
            </a:r>
          </a:p>
          <a:p>
            <a:pPr lvl="1"/>
            <a:endParaRPr lang="en-US" sz="2800" i="1" dirty="0"/>
          </a:p>
          <a:p>
            <a:r>
              <a:rPr lang="en-US" dirty="0" smtClean="0"/>
              <a:t>The </a:t>
            </a:r>
            <a:r>
              <a:rPr lang="en-US" b="1" dirty="0" smtClean="0"/>
              <a:t>log</a:t>
            </a:r>
            <a:r>
              <a:rPr lang="en-US" dirty="0" smtClean="0"/>
              <a:t> consists of </a:t>
            </a:r>
            <a:r>
              <a:rPr lang="en-US" b="1" dirty="0" smtClean="0"/>
              <a:t>an </a:t>
            </a:r>
            <a:r>
              <a:rPr lang="en-US" b="1" dirty="0"/>
              <a:t>ordered list of </a:t>
            </a:r>
            <a:r>
              <a:rPr lang="en-US" b="1" dirty="0" smtClean="0"/>
              <a:t>actions</a:t>
            </a:r>
            <a:endParaRPr lang="en-US" b="1" dirty="0"/>
          </a:p>
          <a:p>
            <a:pPr lvl="1"/>
            <a:r>
              <a:rPr lang="en-US" sz="2800" dirty="0"/>
              <a:t>Log record contains: </a:t>
            </a:r>
          </a:p>
          <a:p>
            <a:pPr lvl="2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&lt;XID, location, old data, new data&gt; </a:t>
            </a:r>
          </a:p>
        </p:txBody>
      </p:sp>
      <p:sp>
        <p:nvSpPr>
          <p:cNvPr id="2" name="Rectangle 1"/>
          <p:cNvSpPr/>
          <p:nvPr/>
        </p:nvSpPr>
        <p:spPr>
          <a:xfrm>
            <a:off x="2531562" y="5663625"/>
            <a:ext cx="712887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is sufficient </a:t>
            </a:r>
            <a:r>
              <a:rPr lang="en-US" sz="3200" dirty="0">
                <a:latin typeface="+mj-lt"/>
              </a:rPr>
              <a:t>to UNDO any transaction!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6573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Why do we need logging for atomicity?</a:t>
            </a:r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244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Couldn’t we just write TXN to disk </a:t>
            </a:r>
            <a:r>
              <a:rPr lang="en-US" b="1" dirty="0" smtClean="0"/>
              <a:t>only</a:t>
            </a:r>
            <a:r>
              <a:rPr lang="en-US" dirty="0" smtClean="0"/>
              <a:t> once whole TXN complete?</a:t>
            </a:r>
          </a:p>
          <a:p>
            <a:pPr lvl="1"/>
            <a:r>
              <a:rPr lang="en-US" sz="2400" dirty="0" smtClean="0"/>
              <a:t>Then, if abort / crash and TXN not complete, it has no effect- atomicity!</a:t>
            </a:r>
            <a:endParaRPr lang="en-US" dirty="0" smtClean="0"/>
          </a:p>
          <a:p>
            <a:pPr lvl="1"/>
            <a:r>
              <a:rPr lang="en-US" sz="2400" i="1" dirty="0" smtClean="0"/>
              <a:t>With unlimited memory and time, this could work…</a:t>
            </a:r>
          </a:p>
          <a:p>
            <a:pPr lvl="1"/>
            <a:endParaRPr lang="en-US" i="1" dirty="0"/>
          </a:p>
          <a:p>
            <a:r>
              <a:rPr lang="en-US" sz="2800" dirty="0" smtClean="0"/>
              <a:t>However, we </a:t>
            </a:r>
            <a:r>
              <a:rPr lang="en-US" sz="2800" b="1" dirty="0" smtClean="0"/>
              <a:t>need to log partial results of TXNs</a:t>
            </a:r>
            <a:r>
              <a:rPr lang="en-US" sz="2800" dirty="0" smtClean="0"/>
              <a:t> because of:</a:t>
            </a:r>
          </a:p>
          <a:p>
            <a:pPr lvl="1"/>
            <a:r>
              <a:rPr lang="en-US" sz="2400" dirty="0" smtClean="0"/>
              <a:t>Memory constraints (enough space for full TXN??)</a:t>
            </a:r>
          </a:p>
          <a:p>
            <a:pPr lvl="1"/>
            <a:r>
              <a:rPr lang="en-US" dirty="0" smtClean="0"/>
              <a:t>Time constraints (what if one TXN takes very long?)</a:t>
            </a: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468066" y="5129184"/>
            <a:ext cx="925586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We need to write partial results to disk!</a:t>
            </a:r>
          </a:p>
          <a:p>
            <a:pPr algn="ctr"/>
            <a:r>
              <a:rPr lang="en-US" sz="2800" dirty="0" smtClean="0">
                <a:latin typeface="+mj-lt"/>
              </a:rPr>
              <a:t>…And so we need a </a:t>
            </a:r>
            <a:r>
              <a:rPr lang="en-US" sz="2800" b="1" dirty="0" smtClean="0">
                <a:latin typeface="+mj-lt"/>
              </a:rPr>
              <a:t>log</a:t>
            </a:r>
            <a:r>
              <a:rPr lang="en-US" sz="2800" dirty="0" smtClean="0">
                <a:latin typeface="+mj-lt"/>
              </a:rPr>
              <a:t> to be able to </a:t>
            </a:r>
            <a:r>
              <a:rPr lang="en-US" sz="2800" b="1" i="1" dirty="0" smtClean="0">
                <a:latin typeface="+mj-lt"/>
              </a:rPr>
              <a:t>undo</a:t>
            </a:r>
            <a:r>
              <a:rPr lang="en-US" sz="2800" dirty="0" smtClean="0">
                <a:latin typeface="+mj-lt"/>
              </a:rPr>
              <a:t> these partial results!</a:t>
            </a:r>
            <a:endParaRPr lang="en-US" sz="2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32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Motivation &amp; basics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2626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480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ABOUT Bitcoins </a:t>
            </a:r>
            <a:r>
              <a:rPr lang="en-US" smtClean="0"/>
              <a:t>&amp; TXNs (or lack thereof…):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://hackingdistributed.com/2014/04/06/another-one-bites-the-dust-flexcoin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and/or time to ask CAs questions!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2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Atomicity &amp; Durability via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78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10515600" cy="38678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Logging: An animation of commit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2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Transactions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Properties of Transactions: ACID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Logging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7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9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1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9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1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970" y="2353804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165682" y="24477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50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8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1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57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10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4920748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354011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4920748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354011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354012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44759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17483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027694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735011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0" y="129095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690688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360699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2226" y="4032876"/>
            <a:ext cx="250815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NB: Logging can happen after modification, but not before disk!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232225" y="2354011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Operation recorded in log in main memory!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2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49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figure out WAL by making a bunch of mistakes without it!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dirty="0" smtClean="0"/>
              <a:t>What can go wrong…)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Faulty scenario #1: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DBMS Writes A to disk without WAL…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7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picture of logging, without WAL…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023114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456377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023114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456377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56378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549956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27719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130060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837377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596091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793054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463065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972468" y="2456377"/>
            <a:ext cx="26794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happens if we crash or abort now, in </a:t>
            </a:r>
            <a:r>
              <a:rPr lang="en-US" sz="2800" smtClean="0">
                <a:latin typeface="+mj-lt"/>
              </a:rPr>
              <a:t>the middle of T??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143750" y="5130060"/>
            <a:ext cx="250815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“undo” T?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54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4.375E-6 0.37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1" grpId="0" animBg="1"/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WAL!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023114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456377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023114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456377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56378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549956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27719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130060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837377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583578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793054"/>
            <a:ext cx="1711158" cy="1384956"/>
            <a:chOff x="5355389" y="1793054"/>
            <a:chExt cx="1711158" cy="1384956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793054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463065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9143751" y="2459037"/>
            <a:ext cx="250815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Now if we crash, we have the info to recover A…</a:t>
            </a:r>
            <a:endParaRPr lang="en-US" sz="24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0173" y="4427715"/>
            <a:ext cx="276173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However, what is the correct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value?! Depends on commit!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99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0.06732 0.378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1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4.375E-6 0.3703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51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21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95375"/>
            <a:ext cx="8229600" cy="1143000"/>
          </a:xfrm>
        </p:spPr>
        <p:txBody>
          <a:bodyPr/>
          <a:lstStyle/>
          <a:p>
            <a:r>
              <a:rPr lang="en-US" dirty="0" smtClean="0"/>
              <a:t>WAL TXN Commit Protocol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3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Transaction </a:t>
            </a:r>
            <a:r>
              <a:rPr lang="en-US" dirty="0" smtClean="0"/>
              <a:t>Commit Process</a:t>
            </a:r>
            <a:endParaRPr lang="en-US" dirty="0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FORCE Write </a:t>
            </a:r>
            <a:r>
              <a:rPr lang="en-US" sz="3200" b="1" dirty="0"/>
              <a:t>commit</a:t>
            </a:r>
            <a:r>
              <a:rPr lang="en-US" sz="3200" dirty="0"/>
              <a:t> record to </a:t>
            </a:r>
            <a:r>
              <a:rPr lang="en-US" sz="3200" dirty="0" smtClean="0"/>
              <a:t>log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All </a:t>
            </a:r>
            <a:r>
              <a:rPr lang="en-US" sz="3200" dirty="0"/>
              <a:t>log records up to </a:t>
            </a:r>
            <a:r>
              <a:rPr lang="en-US" sz="3200" dirty="0" smtClean="0"/>
              <a:t>last update from this TX are FORCED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Commit</a:t>
            </a:r>
            <a:r>
              <a:rPr lang="en-US" sz="3200" dirty="0"/>
              <a:t>() </a:t>
            </a:r>
            <a:r>
              <a:rPr lang="en-US" sz="3200" dirty="0" smtClean="0"/>
              <a:t>returns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451600" y="5232737"/>
            <a:ext cx="728879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Transaction is committed </a:t>
            </a:r>
            <a:r>
              <a:rPr lang="en-US" sz="3000" i="1" dirty="0">
                <a:latin typeface="+mj-lt"/>
              </a:rPr>
              <a:t>once commit </a:t>
            </a:r>
            <a:r>
              <a:rPr lang="en-US" sz="3000" i="1" dirty="0" smtClean="0">
                <a:latin typeface="+mj-lt"/>
              </a:rPr>
              <a:t>log record </a:t>
            </a:r>
            <a:r>
              <a:rPr lang="en-US" sz="3000" i="1" dirty="0">
                <a:latin typeface="+mj-lt"/>
              </a:rPr>
              <a:t>is on stable storage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2064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10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#1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either data or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25844" y="3732909"/>
            <a:ext cx="296077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25844" y="5089366"/>
            <a:ext cx="282361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Lost T’s update!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91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Incorrect Commit Protocol #2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389" y="1880356"/>
            <a:ext cx="171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A: 0</a:t>
            </a:r>
            <a:r>
              <a:rPr lang="en-US" sz="2800" dirty="0">
                <a:latin typeface="+mj-lt"/>
                <a:sym typeface="Wingdings"/>
              </a:rPr>
              <a:t>1</a:t>
            </a:r>
            <a:endParaRPr lang="en-US" sz="28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2437" y="2538323"/>
            <a:ext cx="286088" cy="71494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817387" y="2538323"/>
            <a:ext cx="286088" cy="714945"/>
          </a:xfrm>
          <a:prstGeom prst="rec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825844" y="1053014"/>
            <a:ext cx="296077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try committing </a:t>
            </a:r>
            <a:r>
              <a:rPr lang="en-US" sz="2400" i="1" dirty="0" smtClean="0">
                <a:latin typeface="+mj-lt"/>
              </a:rPr>
              <a:t>after</a:t>
            </a:r>
            <a:r>
              <a:rPr lang="en-US" sz="2400" dirty="0" smtClean="0">
                <a:latin typeface="+mj-lt"/>
              </a:rPr>
              <a:t> we’ve written data but </a:t>
            </a:r>
            <a:r>
              <a:rPr lang="en-US" sz="2400" i="1" dirty="0" smtClean="0">
                <a:latin typeface="+mj-lt"/>
              </a:rPr>
              <a:t>before</a:t>
            </a:r>
            <a:r>
              <a:rPr lang="en-US" sz="2400" dirty="0" smtClean="0">
                <a:latin typeface="+mj-lt"/>
              </a:rPr>
              <a:t> we’ve written log to disk…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04504" y="3939342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  Yes!  Except…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25844" y="2924679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34404" y="5156693"/>
            <a:ext cx="3052212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How do we know whether T was committed??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35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00053 0.376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1881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9" grpId="0"/>
      <p:bldP spid="11" grpId="0" animBg="1"/>
      <p:bldP spid="20" grpId="0" animBg="1"/>
      <p:bldP spid="20" grpId="1" animBg="1"/>
      <p:bldP spid="24" grpId="0" animBg="1"/>
      <p:bldP spid="25" grpId="0" animBg="1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42629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Improved Commit Protocol (WAL)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3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2438" y="2543679"/>
            <a:ext cx="2705771" cy="695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Log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0" name="Oval 9"/>
          <p:cNvSpPr/>
          <p:nvPr/>
        </p:nvSpPr>
        <p:spPr>
          <a:xfrm>
            <a:off x="2165682" y="2637258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  <p:sp>
        <p:nvSpPr>
          <p:cNvPr id="14" name="Oval 13"/>
          <p:cNvSpPr/>
          <p:nvPr/>
        </p:nvSpPr>
        <p:spPr>
          <a:xfrm>
            <a:off x="2165682" y="3364500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B=5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55389" y="1880356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87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7787 0.371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1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24" grpId="0" animBg="1"/>
      <p:bldP spid="25" grpId="0" animBg="1"/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 Commit Protocol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165683" y="5110416"/>
            <a:ext cx="3114845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Data on Disk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8736" y="2543679"/>
            <a:ext cx="6149473" cy="1858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+mj-lt"/>
              </a:rPr>
              <a:t>Main Memory</a:t>
            </a:r>
          </a:p>
        </p:txBody>
      </p:sp>
      <p:sp>
        <p:nvSpPr>
          <p:cNvPr id="6" name="Can 5"/>
          <p:cNvSpPr/>
          <p:nvPr/>
        </p:nvSpPr>
        <p:spPr>
          <a:xfrm>
            <a:off x="6149472" y="5110416"/>
            <a:ext cx="2058737" cy="147052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Log on Disk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543680"/>
            <a:ext cx="1363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 </a:t>
            </a:r>
          </a:p>
        </p:txBody>
      </p:sp>
      <p:sp>
        <p:nvSpPr>
          <p:cNvPr id="15" name="Oval 14"/>
          <p:cNvSpPr/>
          <p:nvPr/>
        </p:nvSpPr>
        <p:spPr>
          <a:xfrm>
            <a:off x="2219156" y="5217362"/>
            <a:ext cx="1323475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56630" y="2924679"/>
            <a:ext cx="909052" cy="0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1681264"/>
            <a:ext cx="3689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T: R(A), W(A)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90960" y="4419292"/>
            <a:ext cx="1711158" cy="1372912"/>
            <a:chOff x="5355389" y="1880356"/>
            <a:chExt cx="1711158" cy="1372912"/>
          </a:xfrm>
        </p:grpSpPr>
        <p:sp>
          <p:nvSpPr>
            <p:cNvPr id="9" name="TextBox 8"/>
            <p:cNvSpPr txBox="1"/>
            <p:nvPr/>
          </p:nvSpPr>
          <p:spPr>
            <a:xfrm>
              <a:off x="5355389" y="1880356"/>
              <a:ext cx="17111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A: 0</a:t>
              </a:r>
              <a:r>
                <a:rPr lang="en-US" sz="2800" dirty="0">
                  <a:latin typeface="+mj-lt"/>
                  <a:sym typeface="Wingdings"/>
                </a:rPr>
                <a:t>1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2437" y="2538323"/>
              <a:ext cx="286088" cy="71494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17387" y="2538323"/>
              <a:ext cx="286088" cy="71494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507712" y="1461560"/>
            <a:ext cx="329184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This time, let’s try committing </a:t>
            </a:r>
            <a:r>
              <a:rPr lang="en-US" sz="2400" b="1" i="1" u="sng" dirty="0" smtClean="0">
                <a:latin typeface="+mj-lt"/>
              </a:rPr>
              <a:t>after</a:t>
            </a:r>
            <a:r>
              <a:rPr lang="en-US" sz="2400" b="1" u="sng" dirty="0" smtClean="0">
                <a:latin typeface="+mj-lt"/>
              </a:rPr>
              <a:t> we’ve written log to disk but </a:t>
            </a:r>
            <a:r>
              <a:rPr lang="en-US" sz="2400" b="1" i="1" u="sng" dirty="0" smtClean="0">
                <a:latin typeface="+mj-lt"/>
              </a:rPr>
              <a:t>before</a:t>
            </a:r>
            <a:r>
              <a:rPr lang="en-US" sz="2400" b="1" u="sng" dirty="0" smtClean="0">
                <a:latin typeface="+mj-lt"/>
              </a:rPr>
              <a:t> we’ve written data to disk</a:t>
            </a:r>
            <a:r>
              <a:rPr lang="en-US" sz="2400" dirty="0" smtClean="0">
                <a:latin typeface="+mj-lt"/>
              </a:rPr>
              <a:t>… this is WAL!</a:t>
            </a:r>
            <a:endParaRPr lang="en-US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07712" y="4325696"/>
            <a:ext cx="318211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If we crash now, is T durable?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507712" y="3552988"/>
            <a:ext cx="234812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FF0000"/>
                </a:solidFill>
                <a:latin typeface="+mj-lt"/>
              </a:rPr>
              <a:t>OK, Commit!</a:t>
            </a:r>
            <a:endParaRPr lang="en-US" sz="32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07712" y="5504783"/>
            <a:ext cx="261939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i="1" smtClean="0">
                <a:solidFill>
                  <a:srgbClr val="00B050"/>
                </a:solidFill>
                <a:latin typeface="+mj-lt"/>
              </a:rPr>
              <a:t>USE THE LOG!</a:t>
            </a:r>
            <a:endParaRPr lang="en-US" sz="3200" b="1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283164" y="5217362"/>
            <a:ext cx="1243264" cy="57484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A=1</a:t>
            </a:r>
          </a:p>
        </p:txBody>
      </p:sp>
    </p:spTree>
    <p:extLst>
      <p:ext uri="{BB962C8B-B14F-4D97-AF65-F5344CB8AC3E}">
        <p14:creationId xmlns:p14="http://schemas.microsoft.com/office/powerpoint/2010/main" val="13363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C 0.00247 -0.00023 0.00286 0.00186 -0.00677 -0.00393 C -0.01055 -0.00625 -0.0099 -0.00694 -0.01354 -0.0081 C -0.0155 -0.00856 -0.01758 -0.00856 -0.01953 -0.00925 C -0.02162 -0.00995 -0.02357 -0.01088 -0.02552 -0.01203 C -0.0263 -0.0125 -0.02696 -0.01296 -0.02774 -0.01342 C -0.0293 -0.01388 -0.03073 -0.01412 -0.03229 -0.01458 C -0.03425 -0.0155 -0.03633 -0.0162 -0.03828 -0.01736 C -0.03906 -0.01782 -0.03972 -0.01851 -0.0405 -0.01875 C -0.04245 -0.01921 -0.04453 -0.01944 -0.04649 -0.0199 C -0.04857 -0.0206 -0.05065 -0.02222 -0.05248 -0.02268 C -0.05456 -0.02314 -0.0569 -0.02338 -0.05847 -0.02407 C -0.06107 -0.02476 -0.06641 -0.02662 -0.06641 -0.02638 C -0.06706 -0.02754 -0.06797 -0.0287 -0.06953 -0.02939 C -0.07018 -0.03009 -0.07149 -0.03009 -0.07279 -0.03055 C -0.08229 -0.03449 -0.06823 -0.02939 -0.07956 -0.03333 C -0.08203 -0.03634 -0.08216 -0.0368 -0.08555 -0.03865 C -0.08672 -0.03935 -0.08828 -0.03935 -0.08932 -0.04004 C -0.0918 -0.04143 -0.09453 -0.04328 -0.09675 -0.04537 C -0.09883 -0.04699 -0.10065 -0.04976 -0.10274 -0.05069 C -0.10378 -0.05115 -0.10482 -0.05138 -0.10573 -0.05208 C -0.10677 -0.05277 -0.10781 -0.0537 -0.10873 -0.05463 C -0.10951 -0.05555 -0.11016 -0.05671 -0.11107 -0.0574 C -0.11224 -0.0581 -0.11354 -0.0581 -0.11472 -0.05856 C -0.1155 -0.05949 -0.11628 -0.06064 -0.11706 -0.06134 C -0.12031 -0.06435 -0.12097 -0.06412 -0.12448 -0.06527 C -0.12852 -0.0699 -0.12487 -0.06643 -0.12982 -0.06921 C -0.13099 -0.07013 -0.13229 -0.07129 -0.13347 -0.07199 C -0.13451 -0.07245 -0.13763 -0.07361 -0.1388 -0.07476 C -0.14037 -0.07615 -0.1418 -0.07824 -0.14323 -0.08009 C -0.14401 -0.08078 -0.14466 -0.08217 -0.14557 -0.08263 C -0.14675 -0.08356 -0.14805 -0.08425 -0.14922 -0.08541 C -0.1513 -0.08703 -0.15326 -0.08912 -0.15534 -0.09074 C -0.15651 -0.09143 -0.15781 -0.09236 -0.15899 -0.09328 C -0.16107 -0.0949 -0.16289 -0.09722 -0.16498 -0.09861 C -0.16628 -0.09953 -0.16758 -0.10046 -0.16875 -0.10138 C -0.17123 -0.103 -0.17487 -0.10463 -0.17709 -0.10532 C -0.17826 -0.10578 -0.17956 -0.10648 -0.18073 -0.10671 C -0.1875 -0.10787 -0.19427 -0.1081 -0.20104 -0.10925 L -0.20781 -0.11064 L -0.24076 -0.10925 C -0.24232 -0.10925 -0.24375 -0.10856 -0.24531 -0.1081 C -0.24688 -0.1074 -0.24974 -0.10532 -0.24974 -0.10509 C -0.25078 -0.10393 -0.25182 -0.10254 -0.25274 -0.10138 C -0.25352 -0.10046 -0.25443 -0.1 -0.25508 -0.09861 C -0.25547 -0.09745 -0.25547 -0.09606 -0.25573 -0.09467 C -0.25547 -0.09328 -0.2556 -0.09166 -0.25508 -0.09074 C -0.25274 -0.08657 -0.25052 -0.08611 -0.24753 -0.08541 C -0.24584 -0.08472 -0.24401 -0.08449 -0.24232 -0.08402 C -0.23776 -0.08449 -0.23321 -0.08425 -0.22878 -0.08541 C -0.22669 -0.08588 -0.22357 -0.08935 -0.22201 -0.09189 C -0.21927 -0.09675 -0.22044 -0.09675 -0.21823 -0.10138 C -0.21341 -0.11157 -0.21823 -0.0993 -0.21459 -0.10925 C -0.21367 -0.11851 -0.21302 -0.12129 -0.21459 -0.13194 C -0.21498 -0.13541 -0.21823 -0.14213 -0.21979 -0.14398 C -0.22084 -0.14537 -0.22227 -0.1456 -0.22357 -0.14675 C -0.22487 -0.14791 -0.22604 -0.1493 -0.22722 -0.15069 C -0.22878 -0.15208 -0.23034 -0.15324 -0.23177 -0.15463 C -0.23307 -0.15578 -0.23425 -0.15763 -0.23555 -0.15856 C -0.23724 -0.15995 -0.23906 -0.16018 -0.24076 -0.16134 C -0.24336 -0.16296 -0.24557 -0.16574 -0.24831 -0.16666 C -0.25404 -0.16875 -0.25078 -0.16759 -0.25807 -0.16921 C -0.26354 -0.16898 -0.26901 -0.16875 -0.27448 -0.16805 C -0.27552 -0.16782 -0.27656 -0.16713 -0.27748 -0.16666 C -0.27904 -0.16574 -0.28073 -0.1655 -0.28203 -0.16388 C -0.28776 -0.15717 -0.28529 -0.16088 -0.28959 -0.15324 C -0.28985 -0.15208 -0.28985 -0.15046 -0.29024 -0.1493 C -0.29115 -0.14699 -0.29258 -0.14513 -0.29323 -0.14259 C -0.29388 -0.14074 -0.29375 -0.13819 -0.29401 -0.13588 C -0.29453 -0.1324 -0.29557 -0.12523 -0.29557 -0.125 C -0.29505 -0.12222 -0.29518 -0.11851 -0.29401 -0.11597 C -0.29323 -0.11435 -0.29154 -0.11458 -0.29024 -0.11458 C -0.2875 -0.11458 -0.28477 -0.1155 -0.28203 -0.11597 C -0.27865 -0.11805 -0.27995 -0.1162 -0.27826 -0.12407 C -0.27774 -0.12662 -0.27682 -0.13194 -0.27682 -0.13171 C -0.27709 -0.13865 -0.27669 -0.14537 -0.27748 -0.15208 C -0.27774 -0.15416 -0.27904 -0.15555 -0.27982 -0.1574 C -0.28112 -0.16064 -0.28151 -0.16273 -0.28347 -0.16527 C -0.28438 -0.16643 -0.28555 -0.16713 -0.28659 -0.16805 C -0.28919 -0.17013 -0.29427 -0.17129 -0.29623 -0.17199 C -0.30156 -0.17384 -0.29883 -0.17291 -0.30456 -0.17453 C -0.30899 -0.1743 -0.31354 -0.1743 -0.31797 -0.17338 C -0.32214 -0.17245 -0.32279 -0.16967 -0.3263 -0.16666 C -0.32969 -0.16365 -0.32761 -0.16736 -0.33073 -0.16273 C -0.33451 -0.15717 -0.33138 -0.15972 -0.33529 -0.1574 C -0.33906 -0.14838 -0.33659 -0.15347 -0.34284 -0.14259 L -0.34505 -0.13865 C -0.34557 -0.13634 -0.34597 -0.13425 -0.34649 -0.13194 C -0.34701 -0.13009 -0.34766 -0.12847 -0.34805 -0.12662 C -0.34844 -0.125 -0.34857 -0.12314 -0.34883 -0.12129 C -0.34857 -0.11504 -0.34883 -0.10879 -0.34805 -0.10254 C -0.34779 -0.10046 -0.34662 -0.09907 -0.34584 -0.09722 C -0.34427 -0.09421 -0.34102 -0.08912 -0.33906 -0.08796 L -0.33672 -0.08657 C -0.33438 -0.08703 -0.32865 -0.08564 -0.3263 -0.09074 C -0.32552 -0.09213 -0.32526 -0.09421 -0.32474 -0.09606 C -0.32552 -0.10046 -0.32578 -0.10578 -0.32774 -0.10925 C -0.32839 -0.11041 -0.32917 -0.11134 -0.33008 -0.11203 C -0.33151 -0.11319 -0.33307 -0.11365 -0.33451 -0.11458 L -0.33672 -0.11597 C -0.3405 -0.1155 -0.34427 -0.11574 -0.34805 -0.11458 C -0.3513 -0.11365 -0.35248 -0.11157 -0.35404 -0.10671 C -0.35521 -0.10324 -0.35638 -0.09976 -0.35703 -0.09606 C -0.35886 -0.08657 -0.35768 -0.09027 -0.36003 -0.08402 C -0.36185 -0.07129 -0.36289 -0.06875 -0.36081 -0.05324 C -0.36042 -0.05023 -0.35886 -0.04791 -0.35781 -0.04537 C -0.3556 -0.04027 -0.35534 -0.03912 -0.35248 -0.03472 C -0.35156 -0.0331 -0.35052 -0.03217 -0.34948 -0.03055 C -0.34557 -0.0243 -0.34636 -0.02361 -0.34284 -0.0199 C -0.3418 -0.01898 -0.34076 -0.01828 -0.33985 -0.01736 C -0.33698 -0.01458 -0.3375 -0.01342 -0.33373 -0.01203 C -0.33177 -0.01111 -0.32982 -0.01111 -0.32774 -0.01064 C -0.32604 -0.01111 -0.32409 -0.01064 -0.32253 -0.01203 C -0.32136 -0.01296 -0.32057 -0.01828 -0.32031 -0.0199 C -0.32057 -0.02175 -0.32044 -0.02384 -0.3211 -0.02523 C -0.32149 -0.02662 -0.32253 -0.02731 -0.32331 -0.028 C -0.32656 -0.03101 -0.32722 -0.03078 -0.33073 -0.03194 C -0.3336 -0.03148 -0.33646 -0.03263 -0.33906 -0.03055 C -0.34037 -0.02963 -0.34037 -0.02592 -0.34128 -0.02407 C -0.34193 -0.02268 -0.34284 -0.02222 -0.34349 -0.02129 C -0.34401 -0.0199 -0.34466 -0.01875 -0.34505 -0.01736 C -0.34544 -0.01597 -0.34544 -0.01458 -0.34584 -0.01342 C -0.34623 -0.01111 -0.34675 -0.00879 -0.34727 -0.00671 C -0.34701 -0.00138 -0.34688 0.00394 -0.34649 0.00926 C -0.3461 0.01436 -0.34544 0.01343 -0.34349 0.01737 C -0.34297 0.01852 -0.34258 0.02014 -0.34206 0.0213 C -0.34102 0.02362 -0.33998 0.0257 -0.33906 0.02801 C -0.33854 0.03056 -0.33776 0.03542 -0.33672 0.03727 C -0.33568 0.03959 -0.33425 0.04075 -0.33307 0.0426 C -0.33229 0.04399 -0.33151 0.04514 -0.33073 0.04676 C -0.32995 0.04838 -0.32943 0.05047 -0.32852 0.05209 C -0.32722 0.05417 -0.32539 0.05533 -0.32409 0.05741 C -0.32318 0.05857 -0.32266 0.06019 -0.32175 0.06135 C -0.32084 0.0625 -0.31979 0.06297 -0.31875 0.06412 C -0.3138 0.06899 -0.31641 0.06737 -0.31133 0.07061 C -0.3086 0.07246 -0.30651 0.07362 -0.30378 0.07477 C -0.3013 0.0757 -0.29623 0.07732 -0.29623 0.07755 C -0.2918 0.07639 -0.28724 0.0757 -0.28281 0.07477 C -0.28177 0.07454 -0.28073 0.07408 -0.27982 0.07338 C -0.27891 0.07269 -0.27826 0.07176 -0.27748 0.07061 C -0.27279 0.0632 -0.27305 0.0632 -0.27005 0.05602 C -0.27031 0.05371 -0.27018 0.05139 -0.27084 0.04931 C -0.27149 0.04723 -0.27409 0.04607 -0.27526 0.04537 C -0.27604 0.04676 -0.27696 0.04792 -0.27748 0.04931 C -0.27813 0.05093 -0.27852 0.05301 -0.27904 0.05463 C -0.27943 0.05602 -0.28008 0.05741 -0.28047 0.05857 C -0.28034 0.0632 -0.28073 0.06783 -0.27982 0.072 C -0.27813 0.07871 -0.27552 0.07894 -0.27305 0.08264 C -0.27227 0.0838 -0.27162 0.08565 -0.27084 0.08658 C -0.27018 0.0875 -0.26927 0.08727 -0.26849 0.08797 C -0.26771 0.08866 -0.26706 0.09005 -0.26628 0.09075 C -0.26211 0.09445 -0.25729 0.09561 -0.25274 0.09746 C -0.24883 0.097 -0.24479 0.09676 -0.24076 0.09607 C -0.23946 0.09584 -0.23828 0.09514 -0.23698 0.09468 C -0.23568 0.09422 -0.23307 0.09306 -0.23177 0.0919 C -0.23073 0.09121 -0.22982 0.09005 -0.22878 0.08936 C -0.2237 0.08588 -0.22774 0.08982 -0.22357 0.08658 C -0.22253 0.08588 -0.22162 0.08473 -0.22057 0.08403 C -0.21979 0.08357 -0.21901 0.08334 -0.21823 0.08264 C -0.21185 0.07778 -0.21875 0.08264 -0.21224 0.07593 C -0.20781 0.07153 -0.21172 0.08033 -0.20547 0.06945 L -0.19427 0.04931 L -0.19206 0.04537 C -0.19128 0.04399 -0.19063 0.04237 -0.18972 0.04144 C -0.18776 0.03866 -0.18594 0.03565 -0.18373 0.03334 C -0.18255 0.03195 -0.18125 0.03056 -0.18008 0.0294 C -0.17904 0.02848 -0.178 0.02755 -0.17709 0.02662 C -0.1763 0.02593 -0.17552 0.02477 -0.17474 0.02408 C -0.17409 0.02338 -0.17318 0.02338 -0.17253 0.02269 C -0.16693 0.0176 -0.17071 0.02014 -0.16654 0.01598 C -0.1655 0.01505 -0.16446 0.01436 -0.16354 0.01343 C -0.16276 0.0125 -0.16211 0.01135 -0.16133 0.01065 C -0.16003 0.0095 -0.15873 0.00903 -0.15755 0.00811 C -0.15677 0.00718 -0.15612 0.00602 -0.15534 0.00533 C -0.1461 -0.00185 -0.15482 0.00602 -0.14779 0.00139 C -0.14245 -0.00231 -0.14675 -0.00231 -0.1388 -0.00393 C -0.12826 -0.00625 -0.13477 -0.00509 -0.11927 -0.00671 L -0.09297 -0.00532 L -0.0711 -0.00393 L -0.02175 -0.00254 C -0.01432 -0.00208 -0.00248 0.00024 2.08333E-6 -4.44444E-6 Z " pathEditMode="relative" rAng="0" ptsTypes="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4" y="-38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Write-Ahead Logging (WAL)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8484046" cy="5014912"/>
          </a:xfrm>
          <a:noFill/>
          <a:ln/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200" dirty="0" smtClean="0"/>
              <a:t>DB uses </a:t>
            </a:r>
            <a:r>
              <a:rPr lang="en-US" sz="3200" b="1" dirty="0" smtClean="0"/>
              <a:t>Write</a:t>
            </a:r>
            <a:r>
              <a:rPr lang="en-US" sz="3200" b="1" dirty="0"/>
              <a:t>-Ahead </a:t>
            </a:r>
            <a:r>
              <a:rPr lang="en-US" sz="3200" b="1" dirty="0" smtClean="0"/>
              <a:t>Logging (WAL)</a:t>
            </a:r>
            <a:r>
              <a:rPr lang="en-US" sz="3200" dirty="0" smtClean="0"/>
              <a:t> Protocol</a:t>
            </a:r>
            <a:r>
              <a:rPr lang="en-US" sz="3200" dirty="0"/>
              <a:t>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force </a:t>
            </a:r>
            <a:r>
              <a:rPr lang="en-US" sz="2800" i="1" dirty="0" smtClean="0"/>
              <a:t>log </a:t>
            </a:r>
            <a:r>
              <a:rPr lang="en-US" sz="2800" i="1" dirty="0"/>
              <a:t>record</a:t>
            </a:r>
            <a:r>
              <a:rPr lang="en-US" sz="2800" dirty="0"/>
              <a:t> for an update </a:t>
            </a:r>
            <a:r>
              <a:rPr lang="en-US" sz="2800" i="1" dirty="0"/>
              <a:t>before</a:t>
            </a:r>
            <a:r>
              <a:rPr lang="en-US" sz="2800" dirty="0"/>
              <a:t> the corresponding data page </a:t>
            </a:r>
            <a:r>
              <a:rPr lang="en-US" sz="2800" dirty="0" smtClean="0"/>
              <a:t>goes </a:t>
            </a:r>
            <a:r>
              <a:rPr lang="en-US" sz="2800" dirty="0"/>
              <a:t>to </a:t>
            </a:r>
            <a:r>
              <a:rPr lang="en-US" sz="2800" dirty="0" smtClean="0"/>
              <a:t>storage</a:t>
            </a:r>
          </a:p>
          <a:p>
            <a:pPr marL="971550" lvl="1" indent="-514350">
              <a:buAutoNum type="arabicPeriod"/>
            </a:pPr>
            <a:endParaRPr lang="en-US" sz="2800" dirty="0" smtClean="0"/>
          </a:p>
          <a:p>
            <a:pPr marL="971550" lvl="1" indent="-514350">
              <a:buAutoNum type="arabicPeriod"/>
            </a:pPr>
            <a:r>
              <a:rPr lang="en-US" sz="2800" dirty="0" smtClean="0"/>
              <a:t>Must </a:t>
            </a:r>
            <a:r>
              <a:rPr lang="en-US" sz="2800" i="1" dirty="0"/>
              <a:t>write all log records </a:t>
            </a:r>
            <a:r>
              <a:rPr lang="en-US" sz="2800" dirty="0"/>
              <a:t>for a </a:t>
            </a:r>
            <a:r>
              <a:rPr lang="en-US" sz="2800" dirty="0" smtClean="0"/>
              <a:t>TX </a:t>
            </a:r>
            <a:r>
              <a:rPr lang="en-US" sz="2800" i="1" dirty="0" smtClean="0"/>
              <a:t>before</a:t>
            </a:r>
            <a:r>
              <a:rPr lang="en-US" sz="2800" dirty="0" smtClean="0"/>
              <a:t> </a:t>
            </a:r>
            <a:r>
              <a:rPr lang="en-US" sz="2800" i="1" dirty="0" smtClean="0"/>
              <a:t>commit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322246" y="1690688"/>
            <a:ext cx="225546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Each update is logged! Why not reads?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53638" y="3613368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Atomicity</a:t>
            </a:r>
            <a:endParaRPr lang="en-US" sz="3200" b="1" u="sng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253638" y="4920494"/>
            <a:ext cx="26933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  <a:sym typeface="Wingdings"/>
              </a:rPr>
              <a:t>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u="sng" dirty="0" smtClean="0">
                <a:latin typeface="+mj-lt"/>
              </a:rPr>
              <a:t>Durability</a:t>
            </a:r>
            <a:endParaRPr lang="en-US" sz="3200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1201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If DB says TX </a:t>
            </a:r>
            <a:r>
              <a:rPr lang="en-US" sz="3200" b="1" dirty="0" smtClean="0"/>
              <a:t>commits</a:t>
            </a:r>
            <a:r>
              <a:rPr lang="en-US" sz="3200" dirty="0" smtClean="0"/>
              <a:t>, TX effect </a:t>
            </a:r>
            <a:r>
              <a:rPr lang="en-US" sz="3200" b="1" dirty="0" smtClean="0"/>
              <a:t>remains</a:t>
            </a:r>
            <a:r>
              <a:rPr lang="en-US" sz="3200" dirty="0" smtClean="0"/>
              <a:t> after database crash</a:t>
            </a:r>
          </a:p>
          <a:p>
            <a:endParaRPr lang="en-US" sz="3200" dirty="0"/>
          </a:p>
          <a:p>
            <a:r>
              <a:rPr lang="en-US" sz="3200" dirty="0" smtClean="0"/>
              <a:t>DB can </a:t>
            </a:r>
            <a:r>
              <a:rPr lang="en-US" sz="3200" b="1" dirty="0" smtClean="0"/>
              <a:t>undo actions </a:t>
            </a:r>
            <a:r>
              <a:rPr lang="en-US" sz="3200" dirty="0" smtClean="0"/>
              <a:t>and help us with </a:t>
            </a:r>
            <a:r>
              <a:rPr lang="en-US" sz="3200" b="1" dirty="0" smtClean="0"/>
              <a:t>atomicity</a:t>
            </a:r>
          </a:p>
          <a:p>
            <a:endParaRPr lang="en-US" sz="3200" dirty="0" smtClean="0"/>
          </a:p>
          <a:p>
            <a:r>
              <a:rPr lang="en-US" sz="3200" dirty="0" smtClean="0"/>
              <a:t>This is only half the story…</a:t>
            </a:r>
            <a:endParaRPr lang="en-US" sz="320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799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Logging commit protocol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2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86543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9: Concurrency &amp; Locking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1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Concurrency, scheduling &amp; anomalies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Locking: 2PL, conflict </a:t>
            </a:r>
            <a:r>
              <a:rPr lang="en-US" dirty="0" err="1" smtClean="0">
                <a:latin typeface="+mj-lt"/>
              </a:rPr>
              <a:t>serializability</a:t>
            </a:r>
            <a:r>
              <a:rPr lang="en-US" dirty="0" smtClean="0">
                <a:latin typeface="+mj-lt"/>
              </a:rPr>
              <a:t>, deadlock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48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Concurrency, Scheduling &amp; Anomalies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9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Our “model” of the DBMS / computer</a:t>
            </a: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Transactions basics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Recovery &amp; Durability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Motivation: Concurrency </a:t>
            </a:r>
            <a:r>
              <a:rPr lang="en-US" i="1" dirty="0" smtClean="0">
                <a:latin typeface="+mj-lt"/>
              </a:rPr>
              <a:t>[next lecture]</a:t>
            </a: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ABORT!!!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9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682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Interleaving &amp; scheduling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Conflict &amp; anomaly types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ACTIVITY: TXN viewer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53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Concurrency: Isolation &amp; Consistency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8999483" cy="4351338"/>
          </a:xfrm>
        </p:spPr>
        <p:txBody>
          <a:bodyPr/>
          <a:lstStyle/>
          <a:p>
            <a:r>
              <a:rPr lang="en-US" dirty="0" smtClean="0"/>
              <a:t>The DBMS must handle concurrency such that…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u="sng" dirty="0" smtClean="0"/>
              <a:t>I</a:t>
            </a:r>
            <a:r>
              <a:rPr lang="en-US" sz="2800" b="1" dirty="0" smtClean="0"/>
              <a:t>solation</a:t>
            </a:r>
            <a:r>
              <a:rPr lang="en-US" sz="2800" dirty="0" smtClean="0"/>
              <a:t> is maintained: Users must be able to execute each TXN </a:t>
            </a:r>
            <a:r>
              <a:rPr lang="en-US" sz="2800" b="1" dirty="0" smtClean="0"/>
              <a:t>as if they were the only user</a:t>
            </a:r>
          </a:p>
          <a:p>
            <a:pPr lvl="2"/>
            <a:r>
              <a:rPr lang="en-US" sz="2400" dirty="0" smtClean="0"/>
              <a:t>DBMS handles the details of </a:t>
            </a:r>
            <a:r>
              <a:rPr lang="en-US" sz="2400" i="1" dirty="0" smtClean="0"/>
              <a:t>interleaving</a:t>
            </a:r>
            <a:r>
              <a:rPr lang="en-US" sz="2400" dirty="0" smtClean="0"/>
              <a:t> various TXNs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2800" b="1" u="sng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800" b="1" u="sng" dirty="0" smtClean="0"/>
              <a:t>C</a:t>
            </a:r>
            <a:r>
              <a:rPr lang="en-US" sz="2800" b="1" dirty="0" smtClean="0"/>
              <a:t>onsistency</a:t>
            </a:r>
            <a:r>
              <a:rPr lang="en-US" sz="2800" dirty="0" smtClean="0"/>
              <a:t> is maintained: TXNs must leave the DB in a </a:t>
            </a:r>
            <a:r>
              <a:rPr lang="en-US" sz="2800" b="1" dirty="0" smtClean="0"/>
              <a:t>consistent state</a:t>
            </a:r>
          </a:p>
          <a:p>
            <a:pPr lvl="2"/>
            <a:r>
              <a:rPr lang="en-US" sz="2400" dirty="0" smtClean="0"/>
              <a:t>DBMS handles the details of enforcing integrity constraints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357693" y="2617076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AC</a:t>
            </a:r>
            <a:r>
              <a:rPr lang="en-US" sz="3200" b="1" u="sng" dirty="0" smtClean="0">
                <a:latin typeface="+mj-lt"/>
              </a:rPr>
              <a:t>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57693" y="4593020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</a:t>
            </a:r>
            <a:r>
              <a:rPr lang="en-US" sz="3200" dirty="0" smtClean="0">
                <a:latin typeface="+mj-lt"/>
              </a:rPr>
              <a:t>ID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332970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the hard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72069" y="2085417"/>
            <a:ext cx="524786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…is the effect </a:t>
            </a:r>
            <a:r>
              <a:rPr lang="en-US" sz="2800" dirty="0">
                <a:latin typeface="+mj-lt"/>
              </a:rPr>
              <a:t>of </a:t>
            </a:r>
            <a:r>
              <a:rPr lang="en-US" sz="2800" i="1" dirty="0">
                <a:latin typeface="+mj-lt"/>
              </a:rPr>
              <a:t>interleaving</a:t>
            </a:r>
            <a:r>
              <a:rPr lang="en-US" sz="2800" dirty="0">
                <a:latin typeface="+mj-lt"/>
              </a:rPr>
              <a:t> transactions and </a:t>
            </a:r>
            <a:r>
              <a:rPr lang="en-US" sz="2800" i="1" dirty="0">
                <a:latin typeface="+mj-lt"/>
              </a:rPr>
              <a:t>crashes</a:t>
            </a:r>
            <a:r>
              <a:rPr lang="en-US" sz="2800" dirty="0">
                <a:latin typeface="+mj-lt"/>
              </a:rPr>
              <a:t>.</a:t>
            </a:r>
          </a:p>
          <a:p>
            <a:r>
              <a:rPr lang="en-US" sz="2800" dirty="0" smtClean="0">
                <a:latin typeface="+mj-lt"/>
              </a:rPr>
              <a:t>See </a:t>
            </a:r>
            <a:r>
              <a:rPr lang="en-US" sz="2800" dirty="0">
                <a:latin typeface="+mj-lt"/>
              </a:rPr>
              <a:t>245 for the gory details!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3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43325" y="1690688"/>
            <a:ext cx="4641014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T1: 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+ 100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‘A’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- 100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Name = ‘B’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785269" y="2614018"/>
            <a:ext cx="482696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T2: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Accounts</a:t>
            </a:r>
            <a:br>
              <a:rPr lang="en-US" sz="2400" dirty="0" smtClean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Amt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* 1.06</a:t>
            </a:r>
          </a:p>
          <a:p>
            <a:pPr eaLnBrk="0" hangingPunct="0"/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325" y="5304155"/>
            <a:ext cx="464101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5269" y="5303550"/>
            <a:ext cx="482696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</p:spTree>
    <p:extLst>
      <p:ext uri="{BB962C8B-B14F-4D97-AF65-F5344CB8AC3E}">
        <p14:creationId xmlns:p14="http://schemas.microsoft.com/office/powerpoint/2010/main" val="103584641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755755" y="4933719"/>
            <a:ext cx="4033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39828" y="4933719"/>
            <a:ext cx="43154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5755" y="2666678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434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39828" y="3500631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28538" y="3504506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1680047"/>
            <a:ext cx="1006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can look at the TXNs in a timeline view- serial execution: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17661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893675" y="4935336"/>
            <a:ext cx="406161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T1 transfers $100 from B’s account to A’s account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70916" y="4935336"/>
            <a:ext cx="43487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both accounts with a 6% interest payment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93675" y="269745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8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87906" y="3554574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8834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The TXNs could occur in either order… DBMS allows!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852812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0915" y="4978214"/>
            <a:ext cx="425397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T2 credits A’s account with 6% interest payment, then T1 </a:t>
            </a:r>
            <a:r>
              <a:rPr lang="en-US" sz="2400" dirty="0">
                <a:latin typeface="+mj-lt"/>
              </a:rPr>
              <a:t>transfers $100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A’s </a:t>
            </a:r>
            <a:r>
              <a:rPr lang="en-US" sz="2400" dirty="0" smtClean="0">
                <a:latin typeface="+mj-lt"/>
              </a:rPr>
              <a:t>account…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03907" y="4978214"/>
            <a:ext cx="415138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T2 credits </a:t>
            </a:r>
            <a:r>
              <a:rPr lang="en-US" sz="2400" dirty="0" smtClean="0">
                <a:latin typeface="+mj-lt"/>
              </a:rPr>
              <a:t>B’s account </a:t>
            </a:r>
            <a:r>
              <a:rPr lang="en-US" sz="2400" dirty="0">
                <a:latin typeface="+mj-lt"/>
              </a:rPr>
              <a:t>with a 6% interest </a:t>
            </a:r>
            <a:r>
              <a:rPr lang="en-US" sz="2400" dirty="0" smtClean="0">
                <a:latin typeface="+mj-lt"/>
              </a:rPr>
              <a:t>payment, then T1 transfers $100 from B’s account…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94607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17" grpId="0" animBg="1"/>
      <p:bldP spid="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Example- consider two TXNs: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934564" y="5386352"/>
            <a:ext cx="6322872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goes / could go wrong here??</a:t>
            </a:r>
            <a:endParaRPr lang="en-US" sz="3200" b="1" dirty="0">
              <a:latin typeface="+mj-l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2696" y="4399722"/>
            <a:ext cx="10419535" cy="1325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3325" y="2697456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325" y="358535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7906" y="2666677"/>
            <a:ext cx="1636987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smtClean="0">
                <a:latin typeface="+mj-lt"/>
              </a:rPr>
              <a:t>A += 100</a:t>
            </a:r>
            <a:endParaRPr lang="en-US" sz="3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09677" y="2666677"/>
            <a:ext cx="1545616" cy="58477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-= 100</a:t>
            </a:r>
            <a:endParaRPr lang="en-US" sz="3200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70916" y="3550699"/>
            <a:ext cx="1737976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 *= 1.06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3907" y="3557652"/>
            <a:ext cx="1726755" cy="584775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B</a:t>
            </a:r>
            <a:r>
              <a:rPr lang="en-US" sz="3200" dirty="0" smtClean="0">
                <a:latin typeface="+mj-lt"/>
              </a:rPr>
              <a:t> *= 1.06</a:t>
            </a:r>
            <a:endParaRPr lang="en-US" sz="32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55293" y="4442514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latin typeface="+mj-lt"/>
              </a:rPr>
              <a:t>Time</a:t>
            </a:r>
            <a:endParaRPr lang="en-US" sz="2400" i="1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80047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The DBMS can also </a:t>
            </a:r>
            <a:r>
              <a:rPr lang="en-US" sz="3200" b="1" dirty="0" smtClean="0">
                <a:latin typeface="+mj-lt"/>
              </a:rPr>
              <a:t>interleave</a:t>
            </a:r>
            <a:r>
              <a:rPr lang="en-US" sz="3200" dirty="0" smtClean="0">
                <a:latin typeface="+mj-lt"/>
              </a:rPr>
              <a:t> the TXNs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141783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Recall: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to disk” = writing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smtClean="0">
                <a:latin typeface="+mj-lt"/>
              </a:rPr>
              <a:t>disk + </a:t>
            </a:r>
            <a:r>
              <a:rPr lang="en-US" sz="2400" dirty="0" smtClean="0">
                <a:latin typeface="+mj-lt"/>
              </a:rPr>
              <a:t>erasing (“evicting”)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1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Interleave TXNs?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825624"/>
            <a:ext cx="10515601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Interleaving TXNs might lead to anomalous outcomes… why do it?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Several important reasons:</a:t>
            </a:r>
            <a:endParaRPr lang="en-US" sz="2800" dirty="0" smtClean="0"/>
          </a:p>
          <a:p>
            <a:pPr lvl="1"/>
            <a:r>
              <a:rPr lang="en-US" sz="2800" dirty="0" smtClean="0"/>
              <a:t>Individual TXNs might be </a:t>
            </a:r>
            <a:r>
              <a:rPr lang="en-US" sz="2800" i="1" dirty="0" smtClean="0"/>
              <a:t>slow</a:t>
            </a:r>
            <a:r>
              <a:rPr lang="en-US" sz="2800" dirty="0" smtClean="0"/>
              <a:t>- don’t want to block other users during!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Disk access may be </a:t>
            </a:r>
            <a:r>
              <a:rPr lang="en-US" sz="2800" i="1" dirty="0" smtClean="0"/>
              <a:t>slow-</a:t>
            </a:r>
            <a:r>
              <a:rPr lang="en-US" sz="2800" dirty="0" smtClean="0"/>
              <a:t> let some TXNs use CPUs while others accessing disk!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69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08584" y="5884575"/>
            <a:ext cx="757483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All concern large differences in </a:t>
            </a:r>
            <a:r>
              <a:rPr lang="en-US" sz="3200" b="1" i="1" dirty="0" smtClean="0">
                <a:latin typeface="+mj-lt"/>
              </a:rPr>
              <a:t>performance</a:t>
            </a:r>
            <a:endParaRPr lang="en-US" sz="3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668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High-level: Disk vs.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Disk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Slow</a:t>
            </a:r>
            <a:endParaRPr lang="en-US" u="sng" dirty="0" smtClean="0"/>
          </a:p>
          <a:p>
            <a:pPr lvl="2"/>
            <a:r>
              <a:rPr lang="en-US" dirty="0"/>
              <a:t>Sequential </a:t>
            </a:r>
            <a:r>
              <a:rPr lang="en-US" dirty="0" smtClean="0"/>
              <a:t>access</a:t>
            </a:r>
          </a:p>
          <a:p>
            <a:pPr lvl="3"/>
            <a:r>
              <a:rPr lang="en-US" dirty="0" smtClean="0"/>
              <a:t>(although fast sequential reads)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Durable</a:t>
            </a:r>
          </a:p>
          <a:p>
            <a:pPr lvl="2"/>
            <a:r>
              <a:rPr lang="en-US" dirty="0" smtClean="0"/>
              <a:t>We will assume that once on disk, data is safe!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83707" y="1970453"/>
            <a:ext cx="4580346" cy="4206510"/>
            <a:chOff x="5257801" y="1676400"/>
            <a:chExt cx="5417379" cy="497522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6732588" y="2787651"/>
              <a:ext cx="3149600" cy="1801813"/>
              <a:chOff x="2998" y="1129"/>
              <a:chExt cx="1984" cy="1135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998" y="149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0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0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0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0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0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0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0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0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2998" y="1129"/>
                <a:ext cx="1984" cy="765"/>
              </a:xfrm>
              <a:custGeom>
                <a:avLst/>
                <a:gdLst/>
                <a:ahLst/>
                <a:cxnLst>
                  <a:cxn ang="0">
                    <a:pos x="0" y="386"/>
                  </a:cxn>
                  <a:cxn ang="0">
                    <a:pos x="16" y="321"/>
                  </a:cxn>
                  <a:cxn ang="0">
                    <a:pos x="57" y="255"/>
                  </a:cxn>
                  <a:cxn ang="0">
                    <a:pos x="131" y="197"/>
                  </a:cxn>
                  <a:cxn ang="0">
                    <a:pos x="230" y="140"/>
                  </a:cxn>
                  <a:cxn ang="0">
                    <a:pos x="353" y="91"/>
                  </a:cxn>
                  <a:cxn ang="0">
                    <a:pos x="493" y="58"/>
                  </a:cxn>
                  <a:cxn ang="0">
                    <a:pos x="650" y="25"/>
                  </a:cxn>
                  <a:cxn ang="0">
                    <a:pos x="814" y="8"/>
                  </a:cxn>
                  <a:cxn ang="0">
                    <a:pos x="987" y="0"/>
                  </a:cxn>
                  <a:cxn ang="0">
                    <a:pos x="1160" y="8"/>
                  </a:cxn>
                  <a:cxn ang="0">
                    <a:pos x="1333" y="25"/>
                  </a:cxn>
                  <a:cxn ang="0">
                    <a:pos x="1489" y="58"/>
                  </a:cxn>
                  <a:cxn ang="0">
                    <a:pos x="1629" y="91"/>
                  </a:cxn>
                  <a:cxn ang="0">
                    <a:pos x="1753" y="140"/>
                  </a:cxn>
                  <a:cxn ang="0">
                    <a:pos x="1852" y="197"/>
                  </a:cxn>
                  <a:cxn ang="0">
                    <a:pos x="1926" y="255"/>
                  </a:cxn>
                  <a:cxn ang="0">
                    <a:pos x="1967" y="321"/>
                  </a:cxn>
                  <a:cxn ang="0">
                    <a:pos x="1983" y="386"/>
                  </a:cxn>
                  <a:cxn ang="0">
                    <a:pos x="1967" y="452"/>
                  </a:cxn>
                  <a:cxn ang="0">
                    <a:pos x="1926" y="518"/>
                  </a:cxn>
                  <a:cxn ang="0">
                    <a:pos x="1852" y="575"/>
                  </a:cxn>
                  <a:cxn ang="0">
                    <a:pos x="1753" y="633"/>
                  </a:cxn>
                  <a:cxn ang="0">
                    <a:pos x="1629" y="674"/>
                  </a:cxn>
                  <a:cxn ang="0">
                    <a:pos x="1489" y="715"/>
                  </a:cxn>
                  <a:cxn ang="0">
                    <a:pos x="1333" y="740"/>
                  </a:cxn>
                  <a:cxn ang="0">
                    <a:pos x="1160" y="764"/>
                  </a:cxn>
                  <a:cxn ang="0">
                    <a:pos x="987" y="764"/>
                  </a:cxn>
                  <a:cxn ang="0">
                    <a:pos x="814" y="764"/>
                  </a:cxn>
                  <a:cxn ang="0">
                    <a:pos x="650" y="740"/>
                  </a:cxn>
                  <a:cxn ang="0">
                    <a:pos x="493" y="715"/>
                  </a:cxn>
                  <a:cxn ang="0">
                    <a:pos x="353" y="674"/>
                  </a:cxn>
                  <a:cxn ang="0">
                    <a:pos x="230" y="633"/>
                  </a:cxn>
                  <a:cxn ang="0">
                    <a:pos x="131" y="575"/>
                  </a:cxn>
                  <a:cxn ang="0">
                    <a:pos x="57" y="518"/>
                  </a:cxn>
                  <a:cxn ang="0">
                    <a:pos x="16" y="452"/>
                  </a:cxn>
                  <a:cxn ang="0">
                    <a:pos x="0" y="386"/>
                  </a:cxn>
                </a:cxnLst>
                <a:rect l="0" t="0" r="r" b="b"/>
                <a:pathLst>
                  <a:path w="1984" h="765">
                    <a:moveTo>
                      <a:pt x="0" y="386"/>
                    </a:moveTo>
                    <a:lnTo>
                      <a:pt x="16" y="321"/>
                    </a:lnTo>
                    <a:lnTo>
                      <a:pt x="57" y="255"/>
                    </a:lnTo>
                    <a:lnTo>
                      <a:pt x="131" y="197"/>
                    </a:lnTo>
                    <a:lnTo>
                      <a:pt x="230" y="140"/>
                    </a:lnTo>
                    <a:lnTo>
                      <a:pt x="353" y="91"/>
                    </a:lnTo>
                    <a:lnTo>
                      <a:pt x="493" y="58"/>
                    </a:lnTo>
                    <a:lnTo>
                      <a:pt x="650" y="25"/>
                    </a:lnTo>
                    <a:lnTo>
                      <a:pt x="814" y="8"/>
                    </a:lnTo>
                    <a:lnTo>
                      <a:pt x="987" y="0"/>
                    </a:lnTo>
                    <a:lnTo>
                      <a:pt x="1160" y="8"/>
                    </a:lnTo>
                    <a:lnTo>
                      <a:pt x="1333" y="25"/>
                    </a:lnTo>
                    <a:lnTo>
                      <a:pt x="1489" y="58"/>
                    </a:lnTo>
                    <a:lnTo>
                      <a:pt x="1629" y="91"/>
                    </a:lnTo>
                    <a:lnTo>
                      <a:pt x="1753" y="140"/>
                    </a:lnTo>
                    <a:lnTo>
                      <a:pt x="1852" y="197"/>
                    </a:lnTo>
                    <a:lnTo>
                      <a:pt x="1926" y="255"/>
                    </a:lnTo>
                    <a:lnTo>
                      <a:pt x="1967" y="321"/>
                    </a:lnTo>
                    <a:lnTo>
                      <a:pt x="1983" y="386"/>
                    </a:lnTo>
                    <a:lnTo>
                      <a:pt x="1967" y="452"/>
                    </a:lnTo>
                    <a:lnTo>
                      <a:pt x="1926" y="518"/>
                    </a:lnTo>
                    <a:lnTo>
                      <a:pt x="1852" y="575"/>
                    </a:lnTo>
                    <a:lnTo>
                      <a:pt x="1753" y="633"/>
                    </a:lnTo>
                    <a:lnTo>
                      <a:pt x="1629" y="674"/>
                    </a:lnTo>
                    <a:lnTo>
                      <a:pt x="1489" y="715"/>
                    </a:lnTo>
                    <a:lnTo>
                      <a:pt x="1333" y="740"/>
                    </a:lnTo>
                    <a:lnTo>
                      <a:pt x="1160" y="764"/>
                    </a:lnTo>
                    <a:lnTo>
                      <a:pt x="987" y="764"/>
                    </a:lnTo>
                    <a:lnTo>
                      <a:pt x="814" y="764"/>
                    </a:lnTo>
                    <a:lnTo>
                      <a:pt x="650" y="740"/>
                    </a:lnTo>
                    <a:lnTo>
                      <a:pt x="493" y="715"/>
                    </a:lnTo>
                    <a:lnTo>
                      <a:pt x="353" y="674"/>
                    </a:lnTo>
                    <a:lnTo>
                      <a:pt x="230" y="633"/>
                    </a:lnTo>
                    <a:lnTo>
                      <a:pt x="131" y="575"/>
                    </a:lnTo>
                    <a:lnTo>
                      <a:pt x="57" y="518"/>
                    </a:lnTo>
                    <a:lnTo>
                      <a:pt x="16" y="452"/>
                    </a:lnTo>
                    <a:lnTo>
                      <a:pt x="0" y="386"/>
                    </a:lnTo>
                  </a:path>
                </a:pathLst>
              </a:custGeom>
              <a:solidFill>
                <a:srgbClr val="000000"/>
              </a:solidFill>
              <a:ln w="508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6705600" y="2057401"/>
              <a:ext cx="3176588" cy="4594225"/>
              <a:chOff x="2981" y="669"/>
              <a:chExt cx="2001" cy="2894"/>
            </a:xfrm>
          </p:grpSpPr>
          <p:grpSp>
            <p:nvGrpSpPr>
              <p:cNvPr id="13" name="Group 9"/>
              <p:cNvGrpSpPr>
                <a:grpSpLocks/>
              </p:cNvGrpSpPr>
              <p:nvPr/>
            </p:nvGrpSpPr>
            <p:grpSpPr bwMode="auto">
              <a:xfrm>
                <a:off x="2981" y="1096"/>
                <a:ext cx="2001" cy="2467"/>
                <a:chOff x="2981" y="1096"/>
                <a:chExt cx="2001" cy="2467"/>
              </a:xfrm>
            </p:grpSpPr>
            <p:grpSp>
              <p:nvGrpSpPr>
                <p:cNvPr id="23" name="Group 10"/>
                <p:cNvGrpSpPr>
                  <a:grpSpLocks/>
                </p:cNvGrpSpPr>
                <p:nvPr/>
              </p:nvGrpSpPr>
              <p:grpSpPr bwMode="auto">
                <a:xfrm>
                  <a:off x="2998" y="1466"/>
                  <a:ext cx="1984" cy="765"/>
                  <a:chOff x="2998" y="1466"/>
                  <a:chExt cx="1984" cy="765"/>
                </a:xfrm>
              </p:grpSpPr>
              <p:sp>
                <p:nvSpPr>
                  <p:cNvPr id="29" name="Freeform 11"/>
                  <p:cNvSpPr>
                    <a:spLocks/>
                  </p:cNvSpPr>
                  <p:nvPr/>
                </p:nvSpPr>
                <p:spPr bwMode="auto">
                  <a:xfrm>
                    <a:off x="2998" y="1466"/>
                    <a:ext cx="1984" cy="765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2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49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49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2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4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5">
                        <a:moveTo>
                          <a:pt x="0" y="378"/>
                        </a:moveTo>
                        <a:lnTo>
                          <a:pt x="16" y="312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49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49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2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4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" name="Freeform 12"/>
                  <p:cNvSpPr>
                    <a:spLocks/>
                  </p:cNvSpPr>
                  <p:nvPr/>
                </p:nvSpPr>
                <p:spPr bwMode="auto">
                  <a:xfrm>
                    <a:off x="3055" y="152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8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6"/>
                      </a:cxn>
                      <a:cxn ang="0">
                        <a:pos x="371" y="65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5"/>
                      </a:cxn>
                      <a:cxn ang="0">
                        <a:pos x="1613" y="106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8"/>
                      </a:cxn>
                      <a:cxn ang="0">
                        <a:pos x="1836" y="386"/>
                      </a:cxn>
                      <a:cxn ang="0">
                        <a:pos x="1795" y="443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3"/>
                      </a:cxn>
                      <a:cxn ang="0">
                        <a:pos x="17" y="386"/>
                      </a:cxn>
                      <a:cxn ang="0">
                        <a:pos x="0" y="328"/>
                      </a:cxn>
                    </a:cxnLst>
                    <a:rect l="0" t="0" r="r" b="b"/>
                    <a:pathLst>
                      <a:path w="1853" h="650">
                        <a:moveTo>
                          <a:pt x="0" y="328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6"/>
                        </a:lnTo>
                        <a:lnTo>
                          <a:pt x="371" y="65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5"/>
                        </a:lnTo>
                        <a:lnTo>
                          <a:pt x="1613" y="106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8"/>
                        </a:lnTo>
                        <a:lnTo>
                          <a:pt x="1836" y="386"/>
                        </a:lnTo>
                        <a:lnTo>
                          <a:pt x="1795" y="443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3"/>
                        </a:lnTo>
                        <a:lnTo>
                          <a:pt x="17" y="386"/>
                        </a:lnTo>
                        <a:lnTo>
                          <a:pt x="0" y="32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" name="Freeform 13"/>
                  <p:cNvSpPr>
                    <a:spLocks/>
                  </p:cNvSpPr>
                  <p:nvPr/>
                </p:nvSpPr>
                <p:spPr bwMode="auto">
                  <a:xfrm>
                    <a:off x="3146" y="1589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7"/>
                      </a:cxn>
                      <a:cxn ang="0">
                        <a:pos x="16" y="198"/>
                      </a:cxn>
                      <a:cxn ang="0">
                        <a:pos x="66" y="148"/>
                      </a:cxn>
                      <a:cxn ang="0">
                        <a:pos x="148" y="107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7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7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7"/>
                      </a:cxn>
                      <a:cxn ang="0">
                        <a:pos x="1605" y="148"/>
                      </a:cxn>
                      <a:cxn ang="0">
                        <a:pos x="1654" y="198"/>
                      </a:cxn>
                      <a:cxn ang="0">
                        <a:pos x="1671" y="247"/>
                      </a:cxn>
                      <a:cxn ang="0">
                        <a:pos x="1654" y="296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7"/>
                      </a:cxn>
                      <a:cxn ang="0">
                        <a:pos x="996" y="485"/>
                      </a:cxn>
                      <a:cxn ang="0">
                        <a:pos x="839" y="493"/>
                      </a:cxn>
                      <a:cxn ang="0">
                        <a:pos x="675" y="485"/>
                      </a:cxn>
                      <a:cxn ang="0">
                        <a:pos x="518" y="477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6"/>
                      </a:cxn>
                      <a:cxn ang="0">
                        <a:pos x="0" y="247"/>
                      </a:cxn>
                    </a:cxnLst>
                    <a:rect l="0" t="0" r="r" b="b"/>
                    <a:pathLst>
                      <a:path w="1672" h="494">
                        <a:moveTo>
                          <a:pt x="0" y="247"/>
                        </a:moveTo>
                        <a:lnTo>
                          <a:pt x="16" y="198"/>
                        </a:lnTo>
                        <a:lnTo>
                          <a:pt x="66" y="148"/>
                        </a:lnTo>
                        <a:lnTo>
                          <a:pt x="148" y="107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7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7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7"/>
                        </a:lnTo>
                        <a:lnTo>
                          <a:pt x="1605" y="148"/>
                        </a:lnTo>
                        <a:lnTo>
                          <a:pt x="1654" y="198"/>
                        </a:lnTo>
                        <a:lnTo>
                          <a:pt x="1671" y="247"/>
                        </a:lnTo>
                        <a:lnTo>
                          <a:pt x="1654" y="296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7"/>
                        </a:lnTo>
                        <a:lnTo>
                          <a:pt x="996" y="485"/>
                        </a:lnTo>
                        <a:lnTo>
                          <a:pt x="839" y="493"/>
                        </a:lnTo>
                        <a:lnTo>
                          <a:pt x="675" y="485"/>
                        </a:lnTo>
                        <a:lnTo>
                          <a:pt x="518" y="477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6"/>
                        </a:lnTo>
                        <a:lnTo>
                          <a:pt x="0" y="247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14"/>
                <p:cNvGrpSpPr>
                  <a:grpSpLocks/>
                </p:cNvGrpSpPr>
                <p:nvPr/>
              </p:nvGrpSpPr>
              <p:grpSpPr bwMode="auto">
                <a:xfrm>
                  <a:off x="2998" y="1096"/>
                  <a:ext cx="1984" cy="766"/>
                  <a:chOff x="2998" y="1096"/>
                  <a:chExt cx="1984" cy="766"/>
                </a:xfrm>
              </p:grpSpPr>
              <p:sp>
                <p:nvSpPr>
                  <p:cNvPr id="26" name="Freeform 15"/>
                  <p:cNvSpPr>
                    <a:spLocks/>
                  </p:cNvSpPr>
                  <p:nvPr/>
                </p:nvSpPr>
                <p:spPr bwMode="auto">
                  <a:xfrm>
                    <a:off x="2998" y="1096"/>
                    <a:ext cx="1984" cy="766"/>
                  </a:xfrm>
                  <a:custGeom>
                    <a:avLst/>
                    <a:gdLst/>
                    <a:ahLst/>
                    <a:cxnLst>
                      <a:cxn ang="0">
                        <a:pos x="0" y="378"/>
                      </a:cxn>
                      <a:cxn ang="0">
                        <a:pos x="16" y="313"/>
                      </a:cxn>
                      <a:cxn ang="0">
                        <a:pos x="57" y="247"/>
                      </a:cxn>
                      <a:cxn ang="0">
                        <a:pos x="131" y="189"/>
                      </a:cxn>
                      <a:cxn ang="0">
                        <a:pos x="230" y="132"/>
                      </a:cxn>
                      <a:cxn ang="0">
                        <a:pos x="353" y="91"/>
                      </a:cxn>
                      <a:cxn ang="0">
                        <a:pos x="493" y="50"/>
                      </a:cxn>
                      <a:cxn ang="0">
                        <a:pos x="650" y="25"/>
                      </a:cxn>
                      <a:cxn ang="0">
                        <a:pos x="814" y="0"/>
                      </a:cxn>
                      <a:cxn ang="0">
                        <a:pos x="987" y="0"/>
                      </a:cxn>
                      <a:cxn ang="0">
                        <a:pos x="1160" y="0"/>
                      </a:cxn>
                      <a:cxn ang="0">
                        <a:pos x="1333" y="25"/>
                      </a:cxn>
                      <a:cxn ang="0">
                        <a:pos x="1489" y="50"/>
                      </a:cxn>
                      <a:cxn ang="0">
                        <a:pos x="1629" y="91"/>
                      </a:cxn>
                      <a:cxn ang="0">
                        <a:pos x="1753" y="132"/>
                      </a:cxn>
                      <a:cxn ang="0">
                        <a:pos x="1852" y="189"/>
                      </a:cxn>
                      <a:cxn ang="0">
                        <a:pos x="1926" y="247"/>
                      </a:cxn>
                      <a:cxn ang="0">
                        <a:pos x="1967" y="313"/>
                      </a:cxn>
                      <a:cxn ang="0">
                        <a:pos x="1983" y="378"/>
                      </a:cxn>
                      <a:cxn ang="0">
                        <a:pos x="1967" y="444"/>
                      </a:cxn>
                      <a:cxn ang="0">
                        <a:pos x="1926" y="510"/>
                      </a:cxn>
                      <a:cxn ang="0">
                        <a:pos x="1852" y="567"/>
                      </a:cxn>
                      <a:cxn ang="0">
                        <a:pos x="1753" y="625"/>
                      </a:cxn>
                      <a:cxn ang="0">
                        <a:pos x="1629" y="674"/>
                      </a:cxn>
                      <a:cxn ang="0">
                        <a:pos x="1489" y="707"/>
                      </a:cxn>
                      <a:cxn ang="0">
                        <a:pos x="1333" y="740"/>
                      </a:cxn>
                      <a:cxn ang="0">
                        <a:pos x="1160" y="756"/>
                      </a:cxn>
                      <a:cxn ang="0">
                        <a:pos x="987" y="765"/>
                      </a:cxn>
                      <a:cxn ang="0">
                        <a:pos x="814" y="756"/>
                      </a:cxn>
                      <a:cxn ang="0">
                        <a:pos x="650" y="740"/>
                      </a:cxn>
                      <a:cxn ang="0">
                        <a:pos x="493" y="707"/>
                      </a:cxn>
                      <a:cxn ang="0">
                        <a:pos x="353" y="674"/>
                      </a:cxn>
                      <a:cxn ang="0">
                        <a:pos x="230" y="625"/>
                      </a:cxn>
                      <a:cxn ang="0">
                        <a:pos x="131" y="567"/>
                      </a:cxn>
                      <a:cxn ang="0">
                        <a:pos x="57" y="510"/>
                      </a:cxn>
                      <a:cxn ang="0">
                        <a:pos x="16" y="444"/>
                      </a:cxn>
                      <a:cxn ang="0">
                        <a:pos x="0" y="378"/>
                      </a:cxn>
                    </a:cxnLst>
                    <a:rect l="0" t="0" r="r" b="b"/>
                    <a:pathLst>
                      <a:path w="1984" h="766">
                        <a:moveTo>
                          <a:pt x="0" y="378"/>
                        </a:moveTo>
                        <a:lnTo>
                          <a:pt x="16" y="313"/>
                        </a:lnTo>
                        <a:lnTo>
                          <a:pt x="57" y="247"/>
                        </a:lnTo>
                        <a:lnTo>
                          <a:pt x="131" y="189"/>
                        </a:lnTo>
                        <a:lnTo>
                          <a:pt x="230" y="132"/>
                        </a:lnTo>
                        <a:lnTo>
                          <a:pt x="353" y="91"/>
                        </a:lnTo>
                        <a:lnTo>
                          <a:pt x="493" y="50"/>
                        </a:lnTo>
                        <a:lnTo>
                          <a:pt x="650" y="25"/>
                        </a:lnTo>
                        <a:lnTo>
                          <a:pt x="814" y="0"/>
                        </a:lnTo>
                        <a:lnTo>
                          <a:pt x="987" y="0"/>
                        </a:lnTo>
                        <a:lnTo>
                          <a:pt x="1160" y="0"/>
                        </a:lnTo>
                        <a:lnTo>
                          <a:pt x="1333" y="25"/>
                        </a:lnTo>
                        <a:lnTo>
                          <a:pt x="1489" y="50"/>
                        </a:lnTo>
                        <a:lnTo>
                          <a:pt x="1629" y="91"/>
                        </a:lnTo>
                        <a:lnTo>
                          <a:pt x="1753" y="132"/>
                        </a:lnTo>
                        <a:lnTo>
                          <a:pt x="1852" y="189"/>
                        </a:lnTo>
                        <a:lnTo>
                          <a:pt x="1926" y="247"/>
                        </a:lnTo>
                        <a:lnTo>
                          <a:pt x="1967" y="313"/>
                        </a:lnTo>
                        <a:lnTo>
                          <a:pt x="1983" y="378"/>
                        </a:lnTo>
                        <a:lnTo>
                          <a:pt x="1967" y="444"/>
                        </a:lnTo>
                        <a:lnTo>
                          <a:pt x="1926" y="510"/>
                        </a:lnTo>
                        <a:lnTo>
                          <a:pt x="1852" y="567"/>
                        </a:lnTo>
                        <a:lnTo>
                          <a:pt x="1753" y="625"/>
                        </a:lnTo>
                        <a:lnTo>
                          <a:pt x="1629" y="674"/>
                        </a:lnTo>
                        <a:lnTo>
                          <a:pt x="1489" y="707"/>
                        </a:lnTo>
                        <a:lnTo>
                          <a:pt x="1333" y="740"/>
                        </a:lnTo>
                        <a:lnTo>
                          <a:pt x="1160" y="756"/>
                        </a:lnTo>
                        <a:lnTo>
                          <a:pt x="987" y="765"/>
                        </a:lnTo>
                        <a:lnTo>
                          <a:pt x="814" y="756"/>
                        </a:lnTo>
                        <a:lnTo>
                          <a:pt x="650" y="740"/>
                        </a:lnTo>
                        <a:lnTo>
                          <a:pt x="493" y="707"/>
                        </a:lnTo>
                        <a:lnTo>
                          <a:pt x="353" y="674"/>
                        </a:lnTo>
                        <a:lnTo>
                          <a:pt x="230" y="625"/>
                        </a:lnTo>
                        <a:lnTo>
                          <a:pt x="131" y="567"/>
                        </a:lnTo>
                        <a:lnTo>
                          <a:pt x="57" y="510"/>
                        </a:lnTo>
                        <a:lnTo>
                          <a:pt x="16" y="444"/>
                        </a:lnTo>
                        <a:lnTo>
                          <a:pt x="0" y="378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7" name="Freeform 16"/>
                  <p:cNvSpPr>
                    <a:spLocks/>
                  </p:cNvSpPr>
                  <p:nvPr/>
                </p:nvSpPr>
                <p:spPr bwMode="auto">
                  <a:xfrm>
                    <a:off x="3055" y="1154"/>
                    <a:ext cx="1853" cy="650"/>
                  </a:xfrm>
                  <a:custGeom>
                    <a:avLst/>
                    <a:gdLst/>
                    <a:ahLst/>
                    <a:cxnLst>
                      <a:cxn ang="0">
                        <a:pos x="0" y="329"/>
                      </a:cxn>
                      <a:cxn ang="0">
                        <a:pos x="17" y="263"/>
                      </a:cxn>
                      <a:cxn ang="0">
                        <a:pos x="66" y="205"/>
                      </a:cxn>
                      <a:cxn ang="0">
                        <a:pos x="140" y="156"/>
                      </a:cxn>
                      <a:cxn ang="0">
                        <a:pos x="247" y="107"/>
                      </a:cxn>
                      <a:cxn ang="0">
                        <a:pos x="371" y="66"/>
                      </a:cxn>
                      <a:cxn ang="0">
                        <a:pos x="519" y="33"/>
                      </a:cxn>
                      <a:cxn ang="0">
                        <a:pos x="675" y="16"/>
                      </a:cxn>
                      <a:cxn ang="0">
                        <a:pos x="840" y="0"/>
                      </a:cxn>
                      <a:cxn ang="0">
                        <a:pos x="1013" y="0"/>
                      </a:cxn>
                      <a:cxn ang="0">
                        <a:pos x="1177" y="16"/>
                      </a:cxn>
                      <a:cxn ang="0">
                        <a:pos x="1342" y="33"/>
                      </a:cxn>
                      <a:cxn ang="0">
                        <a:pos x="1482" y="66"/>
                      </a:cxn>
                      <a:cxn ang="0">
                        <a:pos x="1613" y="107"/>
                      </a:cxn>
                      <a:cxn ang="0">
                        <a:pos x="1712" y="156"/>
                      </a:cxn>
                      <a:cxn ang="0">
                        <a:pos x="1795" y="205"/>
                      </a:cxn>
                      <a:cxn ang="0">
                        <a:pos x="1836" y="263"/>
                      </a:cxn>
                      <a:cxn ang="0">
                        <a:pos x="1852" y="329"/>
                      </a:cxn>
                      <a:cxn ang="0">
                        <a:pos x="1836" y="386"/>
                      </a:cxn>
                      <a:cxn ang="0">
                        <a:pos x="1795" y="444"/>
                      </a:cxn>
                      <a:cxn ang="0">
                        <a:pos x="1712" y="493"/>
                      </a:cxn>
                      <a:cxn ang="0">
                        <a:pos x="1613" y="542"/>
                      </a:cxn>
                      <a:cxn ang="0">
                        <a:pos x="1482" y="583"/>
                      </a:cxn>
                      <a:cxn ang="0">
                        <a:pos x="1342" y="616"/>
                      </a:cxn>
                      <a:cxn ang="0">
                        <a:pos x="1177" y="641"/>
                      </a:cxn>
                      <a:cxn ang="0">
                        <a:pos x="1013" y="649"/>
                      </a:cxn>
                      <a:cxn ang="0">
                        <a:pos x="840" y="649"/>
                      </a:cxn>
                      <a:cxn ang="0">
                        <a:pos x="675" y="641"/>
                      </a:cxn>
                      <a:cxn ang="0">
                        <a:pos x="519" y="616"/>
                      </a:cxn>
                      <a:cxn ang="0">
                        <a:pos x="371" y="583"/>
                      </a:cxn>
                      <a:cxn ang="0">
                        <a:pos x="247" y="542"/>
                      </a:cxn>
                      <a:cxn ang="0">
                        <a:pos x="140" y="493"/>
                      </a:cxn>
                      <a:cxn ang="0">
                        <a:pos x="66" y="444"/>
                      </a:cxn>
                      <a:cxn ang="0">
                        <a:pos x="17" y="386"/>
                      </a:cxn>
                      <a:cxn ang="0">
                        <a:pos x="0" y="329"/>
                      </a:cxn>
                    </a:cxnLst>
                    <a:rect l="0" t="0" r="r" b="b"/>
                    <a:pathLst>
                      <a:path w="1853" h="650">
                        <a:moveTo>
                          <a:pt x="0" y="329"/>
                        </a:moveTo>
                        <a:lnTo>
                          <a:pt x="17" y="263"/>
                        </a:lnTo>
                        <a:lnTo>
                          <a:pt x="66" y="205"/>
                        </a:lnTo>
                        <a:lnTo>
                          <a:pt x="140" y="156"/>
                        </a:lnTo>
                        <a:lnTo>
                          <a:pt x="247" y="107"/>
                        </a:lnTo>
                        <a:lnTo>
                          <a:pt x="371" y="66"/>
                        </a:lnTo>
                        <a:lnTo>
                          <a:pt x="519" y="33"/>
                        </a:lnTo>
                        <a:lnTo>
                          <a:pt x="675" y="16"/>
                        </a:lnTo>
                        <a:lnTo>
                          <a:pt x="840" y="0"/>
                        </a:lnTo>
                        <a:lnTo>
                          <a:pt x="1013" y="0"/>
                        </a:lnTo>
                        <a:lnTo>
                          <a:pt x="1177" y="16"/>
                        </a:lnTo>
                        <a:lnTo>
                          <a:pt x="1342" y="33"/>
                        </a:lnTo>
                        <a:lnTo>
                          <a:pt x="1482" y="66"/>
                        </a:lnTo>
                        <a:lnTo>
                          <a:pt x="1613" y="107"/>
                        </a:lnTo>
                        <a:lnTo>
                          <a:pt x="1712" y="156"/>
                        </a:lnTo>
                        <a:lnTo>
                          <a:pt x="1795" y="205"/>
                        </a:lnTo>
                        <a:lnTo>
                          <a:pt x="1836" y="263"/>
                        </a:lnTo>
                        <a:lnTo>
                          <a:pt x="1852" y="329"/>
                        </a:lnTo>
                        <a:lnTo>
                          <a:pt x="1836" y="386"/>
                        </a:lnTo>
                        <a:lnTo>
                          <a:pt x="1795" y="444"/>
                        </a:lnTo>
                        <a:lnTo>
                          <a:pt x="1712" y="493"/>
                        </a:lnTo>
                        <a:lnTo>
                          <a:pt x="1613" y="542"/>
                        </a:lnTo>
                        <a:lnTo>
                          <a:pt x="1482" y="583"/>
                        </a:lnTo>
                        <a:lnTo>
                          <a:pt x="1342" y="616"/>
                        </a:lnTo>
                        <a:lnTo>
                          <a:pt x="1177" y="641"/>
                        </a:lnTo>
                        <a:lnTo>
                          <a:pt x="1013" y="649"/>
                        </a:lnTo>
                        <a:lnTo>
                          <a:pt x="840" y="649"/>
                        </a:lnTo>
                        <a:lnTo>
                          <a:pt x="675" y="641"/>
                        </a:lnTo>
                        <a:lnTo>
                          <a:pt x="519" y="616"/>
                        </a:lnTo>
                        <a:lnTo>
                          <a:pt x="371" y="583"/>
                        </a:lnTo>
                        <a:lnTo>
                          <a:pt x="247" y="542"/>
                        </a:lnTo>
                        <a:lnTo>
                          <a:pt x="140" y="493"/>
                        </a:lnTo>
                        <a:lnTo>
                          <a:pt x="66" y="444"/>
                        </a:lnTo>
                        <a:lnTo>
                          <a:pt x="17" y="386"/>
                        </a:lnTo>
                        <a:lnTo>
                          <a:pt x="0" y="32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8" name="Freeform 17"/>
                  <p:cNvSpPr>
                    <a:spLocks/>
                  </p:cNvSpPr>
                  <p:nvPr/>
                </p:nvSpPr>
                <p:spPr bwMode="auto">
                  <a:xfrm>
                    <a:off x="3146" y="1220"/>
                    <a:ext cx="1672" cy="494"/>
                  </a:xfrm>
                  <a:custGeom>
                    <a:avLst/>
                    <a:gdLst/>
                    <a:ahLst/>
                    <a:cxnLst>
                      <a:cxn ang="0">
                        <a:pos x="0" y="246"/>
                      </a:cxn>
                      <a:cxn ang="0">
                        <a:pos x="16" y="197"/>
                      </a:cxn>
                      <a:cxn ang="0">
                        <a:pos x="66" y="147"/>
                      </a:cxn>
                      <a:cxn ang="0">
                        <a:pos x="148" y="106"/>
                      </a:cxn>
                      <a:cxn ang="0">
                        <a:pos x="247" y="74"/>
                      </a:cxn>
                      <a:cxn ang="0">
                        <a:pos x="370" y="41"/>
                      </a:cxn>
                      <a:cxn ang="0">
                        <a:pos x="518" y="16"/>
                      </a:cxn>
                      <a:cxn ang="0">
                        <a:pos x="675" y="0"/>
                      </a:cxn>
                      <a:cxn ang="0">
                        <a:pos x="839" y="0"/>
                      </a:cxn>
                      <a:cxn ang="0">
                        <a:pos x="996" y="0"/>
                      </a:cxn>
                      <a:cxn ang="0">
                        <a:pos x="1152" y="16"/>
                      </a:cxn>
                      <a:cxn ang="0">
                        <a:pos x="1300" y="41"/>
                      </a:cxn>
                      <a:cxn ang="0">
                        <a:pos x="1424" y="74"/>
                      </a:cxn>
                      <a:cxn ang="0">
                        <a:pos x="1531" y="106"/>
                      </a:cxn>
                      <a:cxn ang="0">
                        <a:pos x="1605" y="147"/>
                      </a:cxn>
                      <a:cxn ang="0">
                        <a:pos x="1654" y="197"/>
                      </a:cxn>
                      <a:cxn ang="0">
                        <a:pos x="1671" y="246"/>
                      </a:cxn>
                      <a:cxn ang="0">
                        <a:pos x="1654" y="295"/>
                      </a:cxn>
                      <a:cxn ang="0">
                        <a:pos x="1605" y="337"/>
                      </a:cxn>
                      <a:cxn ang="0">
                        <a:pos x="1531" y="378"/>
                      </a:cxn>
                      <a:cxn ang="0">
                        <a:pos x="1424" y="419"/>
                      </a:cxn>
                      <a:cxn ang="0">
                        <a:pos x="1300" y="452"/>
                      </a:cxn>
                      <a:cxn ang="0">
                        <a:pos x="1152" y="476"/>
                      </a:cxn>
                      <a:cxn ang="0">
                        <a:pos x="996" y="484"/>
                      </a:cxn>
                      <a:cxn ang="0">
                        <a:pos x="839" y="493"/>
                      </a:cxn>
                      <a:cxn ang="0">
                        <a:pos x="675" y="484"/>
                      </a:cxn>
                      <a:cxn ang="0">
                        <a:pos x="518" y="476"/>
                      </a:cxn>
                      <a:cxn ang="0">
                        <a:pos x="370" y="452"/>
                      </a:cxn>
                      <a:cxn ang="0">
                        <a:pos x="247" y="419"/>
                      </a:cxn>
                      <a:cxn ang="0">
                        <a:pos x="148" y="378"/>
                      </a:cxn>
                      <a:cxn ang="0">
                        <a:pos x="66" y="337"/>
                      </a:cxn>
                      <a:cxn ang="0">
                        <a:pos x="16" y="295"/>
                      </a:cxn>
                      <a:cxn ang="0">
                        <a:pos x="0" y="246"/>
                      </a:cxn>
                    </a:cxnLst>
                    <a:rect l="0" t="0" r="r" b="b"/>
                    <a:pathLst>
                      <a:path w="1672" h="494">
                        <a:moveTo>
                          <a:pt x="0" y="246"/>
                        </a:moveTo>
                        <a:lnTo>
                          <a:pt x="16" y="197"/>
                        </a:lnTo>
                        <a:lnTo>
                          <a:pt x="66" y="147"/>
                        </a:lnTo>
                        <a:lnTo>
                          <a:pt x="148" y="106"/>
                        </a:lnTo>
                        <a:lnTo>
                          <a:pt x="247" y="74"/>
                        </a:lnTo>
                        <a:lnTo>
                          <a:pt x="370" y="41"/>
                        </a:lnTo>
                        <a:lnTo>
                          <a:pt x="518" y="16"/>
                        </a:lnTo>
                        <a:lnTo>
                          <a:pt x="675" y="0"/>
                        </a:lnTo>
                        <a:lnTo>
                          <a:pt x="839" y="0"/>
                        </a:lnTo>
                        <a:lnTo>
                          <a:pt x="996" y="0"/>
                        </a:lnTo>
                        <a:lnTo>
                          <a:pt x="1152" y="16"/>
                        </a:lnTo>
                        <a:lnTo>
                          <a:pt x="1300" y="41"/>
                        </a:lnTo>
                        <a:lnTo>
                          <a:pt x="1424" y="74"/>
                        </a:lnTo>
                        <a:lnTo>
                          <a:pt x="1531" y="106"/>
                        </a:lnTo>
                        <a:lnTo>
                          <a:pt x="1605" y="147"/>
                        </a:lnTo>
                        <a:lnTo>
                          <a:pt x="1654" y="197"/>
                        </a:lnTo>
                        <a:lnTo>
                          <a:pt x="1671" y="246"/>
                        </a:lnTo>
                        <a:lnTo>
                          <a:pt x="1654" y="295"/>
                        </a:lnTo>
                        <a:lnTo>
                          <a:pt x="1605" y="337"/>
                        </a:lnTo>
                        <a:lnTo>
                          <a:pt x="1531" y="378"/>
                        </a:lnTo>
                        <a:lnTo>
                          <a:pt x="1424" y="419"/>
                        </a:lnTo>
                        <a:lnTo>
                          <a:pt x="1300" y="452"/>
                        </a:lnTo>
                        <a:lnTo>
                          <a:pt x="1152" y="476"/>
                        </a:lnTo>
                        <a:lnTo>
                          <a:pt x="996" y="484"/>
                        </a:lnTo>
                        <a:lnTo>
                          <a:pt x="839" y="493"/>
                        </a:lnTo>
                        <a:lnTo>
                          <a:pt x="675" y="484"/>
                        </a:lnTo>
                        <a:lnTo>
                          <a:pt x="518" y="476"/>
                        </a:lnTo>
                        <a:lnTo>
                          <a:pt x="370" y="452"/>
                        </a:lnTo>
                        <a:lnTo>
                          <a:pt x="247" y="419"/>
                        </a:lnTo>
                        <a:lnTo>
                          <a:pt x="148" y="378"/>
                        </a:lnTo>
                        <a:lnTo>
                          <a:pt x="66" y="337"/>
                        </a:lnTo>
                        <a:lnTo>
                          <a:pt x="16" y="295"/>
                        </a:lnTo>
                        <a:lnTo>
                          <a:pt x="0" y="246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defTabSz="457200"/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18"/>
                <p:cNvSpPr>
                  <a:spLocks/>
                </p:cNvSpPr>
                <p:nvPr/>
              </p:nvSpPr>
              <p:spPr bwMode="auto">
                <a:xfrm>
                  <a:off x="2981" y="2797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78"/>
                    </a:cxn>
                    <a:cxn ang="0">
                      <a:pos x="17" y="313"/>
                    </a:cxn>
                    <a:cxn ang="0">
                      <a:pos x="66" y="247"/>
                    </a:cxn>
                    <a:cxn ang="0">
                      <a:pos x="132" y="189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0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0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89"/>
                    </a:cxn>
                    <a:cxn ang="0">
                      <a:pos x="1926" y="247"/>
                    </a:cxn>
                    <a:cxn ang="0">
                      <a:pos x="1976" y="313"/>
                    </a:cxn>
                    <a:cxn ang="0">
                      <a:pos x="1992" y="378"/>
                    </a:cxn>
                    <a:cxn ang="0">
                      <a:pos x="1976" y="444"/>
                    </a:cxn>
                    <a:cxn ang="0">
                      <a:pos x="1926" y="510"/>
                    </a:cxn>
                    <a:cxn ang="0">
                      <a:pos x="1860" y="576"/>
                    </a:cxn>
                    <a:cxn ang="0">
                      <a:pos x="1753" y="625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25"/>
                    </a:cxn>
                    <a:cxn ang="0">
                      <a:pos x="132" y="576"/>
                    </a:cxn>
                    <a:cxn ang="0">
                      <a:pos x="66" y="510"/>
                    </a:cxn>
                    <a:cxn ang="0">
                      <a:pos x="17" y="444"/>
                    </a:cxn>
                    <a:cxn ang="0">
                      <a:pos x="0" y="378"/>
                    </a:cxn>
                  </a:cxnLst>
                  <a:rect l="0" t="0" r="r" b="b"/>
                  <a:pathLst>
                    <a:path w="1993" h="766">
                      <a:moveTo>
                        <a:pt x="0" y="378"/>
                      </a:moveTo>
                      <a:lnTo>
                        <a:pt x="17" y="313"/>
                      </a:lnTo>
                      <a:lnTo>
                        <a:pt x="66" y="247"/>
                      </a:lnTo>
                      <a:lnTo>
                        <a:pt x="132" y="189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0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0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89"/>
                      </a:lnTo>
                      <a:lnTo>
                        <a:pt x="1926" y="247"/>
                      </a:lnTo>
                      <a:lnTo>
                        <a:pt x="1976" y="313"/>
                      </a:lnTo>
                      <a:lnTo>
                        <a:pt x="1992" y="378"/>
                      </a:lnTo>
                      <a:lnTo>
                        <a:pt x="1976" y="444"/>
                      </a:lnTo>
                      <a:lnTo>
                        <a:pt x="1926" y="510"/>
                      </a:lnTo>
                      <a:lnTo>
                        <a:pt x="1860" y="576"/>
                      </a:lnTo>
                      <a:lnTo>
                        <a:pt x="1753" y="625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25"/>
                      </a:lnTo>
                      <a:lnTo>
                        <a:pt x="132" y="576"/>
                      </a:lnTo>
                      <a:lnTo>
                        <a:pt x="66" y="510"/>
                      </a:lnTo>
                      <a:lnTo>
                        <a:pt x="17" y="444"/>
                      </a:lnTo>
                      <a:lnTo>
                        <a:pt x="0" y="378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981" y="2756"/>
                <a:ext cx="1993" cy="766"/>
                <a:chOff x="2981" y="2756"/>
                <a:chExt cx="1993" cy="766"/>
              </a:xfrm>
            </p:grpSpPr>
            <p:sp>
              <p:nvSpPr>
                <p:cNvPr id="20" name="Freeform 20"/>
                <p:cNvSpPr>
                  <a:spLocks/>
                </p:cNvSpPr>
                <p:nvPr/>
              </p:nvSpPr>
              <p:spPr bwMode="auto">
                <a:xfrm>
                  <a:off x="2981" y="2756"/>
                  <a:ext cx="1993" cy="766"/>
                </a:xfrm>
                <a:custGeom>
                  <a:avLst/>
                  <a:gdLst/>
                  <a:ahLst/>
                  <a:cxnLst>
                    <a:cxn ang="0">
                      <a:pos x="0" y="387"/>
                    </a:cxn>
                    <a:cxn ang="0">
                      <a:pos x="17" y="321"/>
                    </a:cxn>
                    <a:cxn ang="0">
                      <a:pos x="66" y="255"/>
                    </a:cxn>
                    <a:cxn ang="0">
                      <a:pos x="132" y="198"/>
                    </a:cxn>
                    <a:cxn ang="0">
                      <a:pos x="239" y="140"/>
                    </a:cxn>
                    <a:cxn ang="0">
                      <a:pos x="354" y="91"/>
                    </a:cxn>
                    <a:cxn ang="0">
                      <a:pos x="502" y="58"/>
                    </a:cxn>
                    <a:cxn ang="0">
                      <a:pos x="659" y="25"/>
                    </a:cxn>
                    <a:cxn ang="0">
                      <a:pos x="823" y="9"/>
                    </a:cxn>
                    <a:cxn ang="0">
                      <a:pos x="996" y="0"/>
                    </a:cxn>
                    <a:cxn ang="0">
                      <a:pos x="1169" y="9"/>
                    </a:cxn>
                    <a:cxn ang="0">
                      <a:pos x="1334" y="25"/>
                    </a:cxn>
                    <a:cxn ang="0">
                      <a:pos x="1490" y="58"/>
                    </a:cxn>
                    <a:cxn ang="0">
                      <a:pos x="1638" y="91"/>
                    </a:cxn>
                    <a:cxn ang="0">
                      <a:pos x="1753" y="140"/>
                    </a:cxn>
                    <a:cxn ang="0">
                      <a:pos x="1860" y="198"/>
                    </a:cxn>
                    <a:cxn ang="0">
                      <a:pos x="1926" y="255"/>
                    </a:cxn>
                    <a:cxn ang="0">
                      <a:pos x="1976" y="321"/>
                    </a:cxn>
                    <a:cxn ang="0">
                      <a:pos x="1992" y="387"/>
                    </a:cxn>
                    <a:cxn ang="0">
                      <a:pos x="1976" y="452"/>
                    </a:cxn>
                    <a:cxn ang="0">
                      <a:pos x="1926" y="518"/>
                    </a:cxn>
                    <a:cxn ang="0">
                      <a:pos x="1860" y="576"/>
                    </a:cxn>
                    <a:cxn ang="0">
                      <a:pos x="1753" y="633"/>
                    </a:cxn>
                    <a:cxn ang="0">
                      <a:pos x="1638" y="674"/>
                    </a:cxn>
                    <a:cxn ang="0">
                      <a:pos x="1490" y="715"/>
                    </a:cxn>
                    <a:cxn ang="0">
                      <a:pos x="1334" y="740"/>
                    </a:cxn>
                    <a:cxn ang="0">
                      <a:pos x="1169" y="756"/>
                    </a:cxn>
                    <a:cxn ang="0">
                      <a:pos x="996" y="765"/>
                    </a:cxn>
                    <a:cxn ang="0">
                      <a:pos x="823" y="756"/>
                    </a:cxn>
                    <a:cxn ang="0">
                      <a:pos x="659" y="740"/>
                    </a:cxn>
                    <a:cxn ang="0">
                      <a:pos x="502" y="715"/>
                    </a:cxn>
                    <a:cxn ang="0">
                      <a:pos x="354" y="674"/>
                    </a:cxn>
                    <a:cxn ang="0">
                      <a:pos x="239" y="633"/>
                    </a:cxn>
                    <a:cxn ang="0">
                      <a:pos x="132" y="576"/>
                    </a:cxn>
                    <a:cxn ang="0">
                      <a:pos x="66" y="518"/>
                    </a:cxn>
                    <a:cxn ang="0">
                      <a:pos x="17" y="452"/>
                    </a:cxn>
                    <a:cxn ang="0">
                      <a:pos x="0" y="387"/>
                    </a:cxn>
                  </a:cxnLst>
                  <a:rect l="0" t="0" r="r" b="b"/>
                  <a:pathLst>
                    <a:path w="1993" h="766">
                      <a:moveTo>
                        <a:pt x="0" y="387"/>
                      </a:moveTo>
                      <a:lnTo>
                        <a:pt x="17" y="321"/>
                      </a:lnTo>
                      <a:lnTo>
                        <a:pt x="66" y="255"/>
                      </a:lnTo>
                      <a:lnTo>
                        <a:pt x="132" y="198"/>
                      </a:lnTo>
                      <a:lnTo>
                        <a:pt x="239" y="140"/>
                      </a:lnTo>
                      <a:lnTo>
                        <a:pt x="354" y="91"/>
                      </a:lnTo>
                      <a:lnTo>
                        <a:pt x="502" y="58"/>
                      </a:lnTo>
                      <a:lnTo>
                        <a:pt x="659" y="25"/>
                      </a:lnTo>
                      <a:lnTo>
                        <a:pt x="823" y="9"/>
                      </a:lnTo>
                      <a:lnTo>
                        <a:pt x="996" y="0"/>
                      </a:lnTo>
                      <a:lnTo>
                        <a:pt x="1169" y="9"/>
                      </a:lnTo>
                      <a:lnTo>
                        <a:pt x="1334" y="25"/>
                      </a:lnTo>
                      <a:lnTo>
                        <a:pt x="1490" y="58"/>
                      </a:lnTo>
                      <a:lnTo>
                        <a:pt x="1638" y="91"/>
                      </a:lnTo>
                      <a:lnTo>
                        <a:pt x="1753" y="140"/>
                      </a:lnTo>
                      <a:lnTo>
                        <a:pt x="1860" y="198"/>
                      </a:lnTo>
                      <a:lnTo>
                        <a:pt x="1926" y="255"/>
                      </a:lnTo>
                      <a:lnTo>
                        <a:pt x="1976" y="321"/>
                      </a:lnTo>
                      <a:lnTo>
                        <a:pt x="1992" y="387"/>
                      </a:lnTo>
                      <a:lnTo>
                        <a:pt x="1976" y="452"/>
                      </a:lnTo>
                      <a:lnTo>
                        <a:pt x="1926" y="518"/>
                      </a:lnTo>
                      <a:lnTo>
                        <a:pt x="1860" y="576"/>
                      </a:lnTo>
                      <a:lnTo>
                        <a:pt x="1753" y="633"/>
                      </a:lnTo>
                      <a:lnTo>
                        <a:pt x="1638" y="674"/>
                      </a:lnTo>
                      <a:lnTo>
                        <a:pt x="1490" y="715"/>
                      </a:lnTo>
                      <a:lnTo>
                        <a:pt x="1334" y="740"/>
                      </a:lnTo>
                      <a:lnTo>
                        <a:pt x="1169" y="756"/>
                      </a:lnTo>
                      <a:lnTo>
                        <a:pt x="996" y="765"/>
                      </a:lnTo>
                      <a:lnTo>
                        <a:pt x="823" y="756"/>
                      </a:lnTo>
                      <a:lnTo>
                        <a:pt x="659" y="740"/>
                      </a:lnTo>
                      <a:lnTo>
                        <a:pt x="502" y="715"/>
                      </a:lnTo>
                      <a:lnTo>
                        <a:pt x="354" y="674"/>
                      </a:lnTo>
                      <a:lnTo>
                        <a:pt x="239" y="633"/>
                      </a:lnTo>
                      <a:lnTo>
                        <a:pt x="132" y="576"/>
                      </a:lnTo>
                      <a:lnTo>
                        <a:pt x="66" y="518"/>
                      </a:lnTo>
                      <a:lnTo>
                        <a:pt x="17" y="452"/>
                      </a:lnTo>
                      <a:lnTo>
                        <a:pt x="0" y="387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auto">
                <a:xfrm>
                  <a:off x="3047" y="2822"/>
                  <a:ext cx="1853" cy="642"/>
                </a:xfrm>
                <a:custGeom>
                  <a:avLst/>
                  <a:gdLst/>
                  <a:ahLst/>
                  <a:cxnLst>
                    <a:cxn ang="0">
                      <a:pos x="0" y="321"/>
                    </a:cxn>
                    <a:cxn ang="0">
                      <a:pos x="16" y="263"/>
                    </a:cxn>
                    <a:cxn ang="0">
                      <a:pos x="58" y="206"/>
                    </a:cxn>
                    <a:cxn ang="0">
                      <a:pos x="140" y="148"/>
                    </a:cxn>
                    <a:cxn ang="0">
                      <a:pos x="239" y="107"/>
                    </a:cxn>
                    <a:cxn ang="0">
                      <a:pos x="362" y="66"/>
                    </a:cxn>
                    <a:cxn ang="0">
                      <a:pos x="510" y="33"/>
                    </a:cxn>
                    <a:cxn ang="0">
                      <a:pos x="667" y="8"/>
                    </a:cxn>
                    <a:cxn ang="0">
                      <a:pos x="840" y="0"/>
                    </a:cxn>
                    <a:cxn ang="0">
                      <a:pos x="1012" y="0"/>
                    </a:cxn>
                    <a:cxn ang="0">
                      <a:pos x="1177" y="8"/>
                    </a:cxn>
                    <a:cxn ang="0">
                      <a:pos x="1333" y="33"/>
                    </a:cxn>
                    <a:cxn ang="0">
                      <a:pos x="1482" y="66"/>
                    </a:cxn>
                    <a:cxn ang="0">
                      <a:pos x="1605" y="107"/>
                    </a:cxn>
                    <a:cxn ang="0">
                      <a:pos x="1712" y="148"/>
                    </a:cxn>
                    <a:cxn ang="0">
                      <a:pos x="1786" y="206"/>
                    </a:cxn>
                    <a:cxn ang="0">
                      <a:pos x="1835" y="263"/>
                    </a:cxn>
                    <a:cxn ang="0">
                      <a:pos x="1852" y="321"/>
                    </a:cxn>
                    <a:cxn ang="0">
                      <a:pos x="1835" y="378"/>
                    </a:cxn>
                    <a:cxn ang="0">
                      <a:pos x="1786" y="436"/>
                    </a:cxn>
                    <a:cxn ang="0">
                      <a:pos x="1712" y="493"/>
                    </a:cxn>
                    <a:cxn ang="0">
                      <a:pos x="1605" y="542"/>
                    </a:cxn>
                    <a:cxn ang="0">
                      <a:pos x="1482" y="584"/>
                    </a:cxn>
                    <a:cxn ang="0">
                      <a:pos x="1333" y="608"/>
                    </a:cxn>
                    <a:cxn ang="0">
                      <a:pos x="1177" y="633"/>
                    </a:cxn>
                    <a:cxn ang="0">
                      <a:pos x="1012" y="641"/>
                    </a:cxn>
                    <a:cxn ang="0">
                      <a:pos x="840" y="641"/>
                    </a:cxn>
                    <a:cxn ang="0">
                      <a:pos x="667" y="633"/>
                    </a:cxn>
                    <a:cxn ang="0">
                      <a:pos x="510" y="608"/>
                    </a:cxn>
                    <a:cxn ang="0">
                      <a:pos x="362" y="584"/>
                    </a:cxn>
                    <a:cxn ang="0">
                      <a:pos x="239" y="542"/>
                    </a:cxn>
                    <a:cxn ang="0">
                      <a:pos x="140" y="493"/>
                    </a:cxn>
                    <a:cxn ang="0">
                      <a:pos x="58" y="436"/>
                    </a:cxn>
                    <a:cxn ang="0">
                      <a:pos x="16" y="378"/>
                    </a:cxn>
                    <a:cxn ang="0">
                      <a:pos x="0" y="321"/>
                    </a:cxn>
                  </a:cxnLst>
                  <a:rect l="0" t="0" r="r" b="b"/>
                  <a:pathLst>
                    <a:path w="1853" h="642">
                      <a:moveTo>
                        <a:pt x="0" y="321"/>
                      </a:moveTo>
                      <a:lnTo>
                        <a:pt x="16" y="263"/>
                      </a:lnTo>
                      <a:lnTo>
                        <a:pt x="58" y="206"/>
                      </a:lnTo>
                      <a:lnTo>
                        <a:pt x="140" y="148"/>
                      </a:lnTo>
                      <a:lnTo>
                        <a:pt x="239" y="107"/>
                      </a:lnTo>
                      <a:lnTo>
                        <a:pt x="362" y="66"/>
                      </a:lnTo>
                      <a:lnTo>
                        <a:pt x="510" y="33"/>
                      </a:lnTo>
                      <a:lnTo>
                        <a:pt x="667" y="8"/>
                      </a:lnTo>
                      <a:lnTo>
                        <a:pt x="840" y="0"/>
                      </a:lnTo>
                      <a:lnTo>
                        <a:pt x="1012" y="0"/>
                      </a:lnTo>
                      <a:lnTo>
                        <a:pt x="1177" y="8"/>
                      </a:lnTo>
                      <a:lnTo>
                        <a:pt x="1333" y="33"/>
                      </a:lnTo>
                      <a:lnTo>
                        <a:pt x="1482" y="66"/>
                      </a:lnTo>
                      <a:lnTo>
                        <a:pt x="1605" y="107"/>
                      </a:lnTo>
                      <a:lnTo>
                        <a:pt x="1712" y="148"/>
                      </a:lnTo>
                      <a:lnTo>
                        <a:pt x="1786" y="206"/>
                      </a:lnTo>
                      <a:lnTo>
                        <a:pt x="1835" y="263"/>
                      </a:lnTo>
                      <a:lnTo>
                        <a:pt x="1852" y="321"/>
                      </a:lnTo>
                      <a:lnTo>
                        <a:pt x="1835" y="378"/>
                      </a:lnTo>
                      <a:lnTo>
                        <a:pt x="1786" y="436"/>
                      </a:lnTo>
                      <a:lnTo>
                        <a:pt x="1712" y="493"/>
                      </a:lnTo>
                      <a:lnTo>
                        <a:pt x="1605" y="542"/>
                      </a:lnTo>
                      <a:lnTo>
                        <a:pt x="1482" y="584"/>
                      </a:lnTo>
                      <a:lnTo>
                        <a:pt x="1333" y="608"/>
                      </a:lnTo>
                      <a:lnTo>
                        <a:pt x="1177" y="633"/>
                      </a:lnTo>
                      <a:lnTo>
                        <a:pt x="1012" y="641"/>
                      </a:lnTo>
                      <a:lnTo>
                        <a:pt x="840" y="641"/>
                      </a:lnTo>
                      <a:lnTo>
                        <a:pt x="667" y="633"/>
                      </a:lnTo>
                      <a:lnTo>
                        <a:pt x="510" y="608"/>
                      </a:lnTo>
                      <a:lnTo>
                        <a:pt x="362" y="584"/>
                      </a:lnTo>
                      <a:lnTo>
                        <a:pt x="239" y="542"/>
                      </a:lnTo>
                      <a:lnTo>
                        <a:pt x="140" y="493"/>
                      </a:lnTo>
                      <a:lnTo>
                        <a:pt x="58" y="436"/>
                      </a:lnTo>
                      <a:lnTo>
                        <a:pt x="16" y="378"/>
                      </a:lnTo>
                      <a:lnTo>
                        <a:pt x="0" y="32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3137" y="2880"/>
                  <a:ext cx="1672" cy="494"/>
                </a:xfrm>
                <a:custGeom>
                  <a:avLst/>
                  <a:gdLst/>
                  <a:ahLst/>
                  <a:cxnLst>
                    <a:cxn ang="0">
                      <a:pos x="0" y="246"/>
                    </a:cxn>
                    <a:cxn ang="0">
                      <a:pos x="17" y="197"/>
                    </a:cxn>
                    <a:cxn ang="0">
                      <a:pos x="66" y="156"/>
                    </a:cxn>
                    <a:cxn ang="0">
                      <a:pos x="140" y="115"/>
                    </a:cxn>
                    <a:cxn ang="0">
                      <a:pos x="247" y="74"/>
                    </a:cxn>
                    <a:cxn ang="0">
                      <a:pos x="371" y="41"/>
                    </a:cxn>
                    <a:cxn ang="0">
                      <a:pos x="519" y="24"/>
                    </a:cxn>
                    <a:cxn ang="0">
                      <a:pos x="675" y="8"/>
                    </a:cxn>
                    <a:cxn ang="0">
                      <a:pos x="832" y="0"/>
                    </a:cxn>
                    <a:cxn ang="0">
                      <a:pos x="996" y="8"/>
                    </a:cxn>
                    <a:cxn ang="0">
                      <a:pos x="1153" y="24"/>
                    </a:cxn>
                    <a:cxn ang="0">
                      <a:pos x="1301" y="41"/>
                    </a:cxn>
                    <a:cxn ang="0">
                      <a:pos x="1424" y="74"/>
                    </a:cxn>
                    <a:cxn ang="0">
                      <a:pos x="1523" y="115"/>
                    </a:cxn>
                    <a:cxn ang="0">
                      <a:pos x="1606" y="156"/>
                    </a:cxn>
                    <a:cxn ang="0">
                      <a:pos x="1655" y="197"/>
                    </a:cxn>
                    <a:cxn ang="0">
                      <a:pos x="1671" y="246"/>
                    </a:cxn>
                    <a:cxn ang="0">
                      <a:pos x="1655" y="295"/>
                    </a:cxn>
                    <a:cxn ang="0">
                      <a:pos x="1606" y="345"/>
                    </a:cxn>
                    <a:cxn ang="0">
                      <a:pos x="1523" y="386"/>
                    </a:cxn>
                    <a:cxn ang="0">
                      <a:pos x="1424" y="427"/>
                    </a:cxn>
                    <a:cxn ang="0">
                      <a:pos x="1301" y="452"/>
                    </a:cxn>
                    <a:cxn ang="0">
                      <a:pos x="1153" y="476"/>
                    </a:cxn>
                    <a:cxn ang="0">
                      <a:pos x="996" y="493"/>
                    </a:cxn>
                    <a:cxn ang="0">
                      <a:pos x="832" y="493"/>
                    </a:cxn>
                    <a:cxn ang="0">
                      <a:pos x="675" y="493"/>
                    </a:cxn>
                    <a:cxn ang="0">
                      <a:pos x="519" y="476"/>
                    </a:cxn>
                    <a:cxn ang="0">
                      <a:pos x="371" y="452"/>
                    </a:cxn>
                    <a:cxn ang="0">
                      <a:pos x="247" y="427"/>
                    </a:cxn>
                    <a:cxn ang="0">
                      <a:pos x="140" y="386"/>
                    </a:cxn>
                    <a:cxn ang="0">
                      <a:pos x="66" y="345"/>
                    </a:cxn>
                    <a:cxn ang="0">
                      <a:pos x="17" y="295"/>
                    </a:cxn>
                    <a:cxn ang="0">
                      <a:pos x="0" y="246"/>
                    </a:cxn>
                  </a:cxnLst>
                  <a:rect l="0" t="0" r="r" b="b"/>
                  <a:pathLst>
                    <a:path w="1672" h="494">
                      <a:moveTo>
                        <a:pt x="0" y="246"/>
                      </a:moveTo>
                      <a:lnTo>
                        <a:pt x="17" y="197"/>
                      </a:lnTo>
                      <a:lnTo>
                        <a:pt x="66" y="156"/>
                      </a:lnTo>
                      <a:lnTo>
                        <a:pt x="140" y="115"/>
                      </a:lnTo>
                      <a:lnTo>
                        <a:pt x="247" y="74"/>
                      </a:lnTo>
                      <a:lnTo>
                        <a:pt x="371" y="41"/>
                      </a:lnTo>
                      <a:lnTo>
                        <a:pt x="519" y="24"/>
                      </a:lnTo>
                      <a:lnTo>
                        <a:pt x="675" y="8"/>
                      </a:lnTo>
                      <a:lnTo>
                        <a:pt x="832" y="0"/>
                      </a:lnTo>
                      <a:lnTo>
                        <a:pt x="996" y="8"/>
                      </a:lnTo>
                      <a:lnTo>
                        <a:pt x="1153" y="24"/>
                      </a:lnTo>
                      <a:lnTo>
                        <a:pt x="1301" y="41"/>
                      </a:lnTo>
                      <a:lnTo>
                        <a:pt x="1424" y="74"/>
                      </a:lnTo>
                      <a:lnTo>
                        <a:pt x="1523" y="115"/>
                      </a:lnTo>
                      <a:lnTo>
                        <a:pt x="1606" y="156"/>
                      </a:lnTo>
                      <a:lnTo>
                        <a:pt x="1655" y="197"/>
                      </a:lnTo>
                      <a:lnTo>
                        <a:pt x="1671" y="246"/>
                      </a:lnTo>
                      <a:lnTo>
                        <a:pt x="1655" y="295"/>
                      </a:lnTo>
                      <a:lnTo>
                        <a:pt x="1606" y="345"/>
                      </a:lnTo>
                      <a:lnTo>
                        <a:pt x="1523" y="386"/>
                      </a:lnTo>
                      <a:lnTo>
                        <a:pt x="1424" y="427"/>
                      </a:lnTo>
                      <a:lnTo>
                        <a:pt x="1301" y="452"/>
                      </a:lnTo>
                      <a:lnTo>
                        <a:pt x="1153" y="476"/>
                      </a:lnTo>
                      <a:lnTo>
                        <a:pt x="996" y="493"/>
                      </a:lnTo>
                      <a:lnTo>
                        <a:pt x="832" y="493"/>
                      </a:lnTo>
                      <a:lnTo>
                        <a:pt x="675" y="493"/>
                      </a:lnTo>
                      <a:lnTo>
                        <a:pt x="519" y="476"/>
                      </a:lnTo>
                      <a:lnTo>
                        <a:pt x="371" y="452"/>
                      </a:lnTo>
                      <a:lnTo>
                        <a:pt x="247" y="427"/>
                      </a:lnTo>
                      <a:lnTo>
                        <a:pt x="140" y="386"/>
                      </a:lnTo>
                      <a:lnTo>
                        <a:pt x="66" y="345"/>
                      </a:lnTo>
                      <a:lnTo>
                        <a:pt x="17" y="295"/>
                      </a:lnTo>
                      <a:lnTo>
                        <a:pt x="0" y="24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5" name="Group 23"/>
              <p:cNvGrpSpPr>
                <a:grpSpLocks/>
              </p:cNvGrpSpPr>
              <p:nvPr/>
            </p:nvGrpSpPr>
            <p:grpSpPr bwMode="auto">
              <a:xfrm>
                <a:off x="3788" y="669"/>
                <a:ext cx="429" cy="2516"/>
                <a:chOff x="3788" y="669"/>
                <a:chExt cx="429" cy="2516"/>
              </a:xfrm>
            </p:grpSpPr>
            <p:sp>
              <p:nvSpPr>
                <p:cNvPr id="16" name="Freeform 24"/>
                <p:cNvSpPr>
                  <a:spLocks/>
                </p:cNvSpPr>
                <p:nvPr/>
              </p:nvSpPr>
              <p:spPr bwMode="auto">
                <a:xfrm>
                  <a:off x="3845" y="784"/>
                  <a:ext cx="248" cy="741"/>
                </a:xfrm>
                <a:custGeom>
                  <a:avLst/>
                  <a:gdLst/>
                  <a:ahLst/>
                  <a:cxnLst>
                    <a:cxn ang="0">
                      <a:pos x="247" y="649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649"/>
                    </a:cxn>
                    <a:cxn ang="0">
                      <a:pos x="0" y="657"/>
                    </a:cxn>
                    <a:cxn ang="0">
                      <a:pos x="17" y="699"/>
                    </a:cxn>
                    <a:cxn ang="0">
                      <a:pos x="50" y="723"/>
                    </a:cxn>
                    <a:cxn ang="0">
                      <a:pos x="99" y="740"/>
                    </a:cxn>
                    <a:cxn ang="0">
                      <a:pos x="157" y="740"/>
                    </a:cxn>
                    <a:cxn ang="0">
                      <a:pos x="206" y="723"/>
                    </a:cxn>
                    <a:cxn ang="0">
                      <a:pos x="239" y="699"/>
                    </a:cxn>
                    <a:cxn ang="0">
                      <a:pos x="247" y="657"/>
                    </a:cxn>
                    <a:cxn ang="0">
                      <a:pos x="247" y="649"/>
                    </a:cxn>
                  </a:cxnLst>
                  <a:rect l="0" t="0" r="r" b="b"/>
                  <a:pathLst>
                    <a:path w="248" h="741">
                      <a:moveTo>
                        <a:pt x="247" y="649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649"/>
                      </a:lnTo>
                      <a:lnTo>
                        <a:pt x="0" y="657"/>
                      </a:lnTo>
                      <a:lnTo>
                        <a:pt x="17" y="699"/>
                      </a:lnTo>
                      <a:lnTo>
                        <a:pt x="50" y="723"/>
                      </a:lnTo>
                      <a:lnTo>
                        <a:pt x="99" y="740"/>
                      </a:lnTo>
                      <a:lnTo>
                        <a:pt x="157" y="740"/>
                      </a:lnTo>
                      <a:lnTo>
                        <a:pt x="206" y="723"/>
                      </a:lnTo>
                      <a:lnTo>
                        <a:pt x="239" y="699"/>
                      </a:lnTo>
                      <a:lnTo>
                        <a:pt x="247" y="657"/>
                      </a:lnTo>
                      <a:lnTo>
                        <a:pt x="247" y="649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25"/>
                <p:cNvSpPr>
                  <a:spLocks/>
                </p:cNvSpPr>
                <p:nvPr/>
              </p:nvSpPr>
              <p:spPr bwMode="auto">
                <a:xfrm>
                  <a:off x="3845" y="669"/>
                  <a:ext cx="248" cy="157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17" y="41"/>
                    </a:cxn>
                    <a:cxn ang="0">
                      <a:pos x="50" y="8"/>
                    </a:cxn>
                    <a:cxn ang="0">
                      <a:pos x="99" y="0"/>
                    </a:cxn>
                    <a:cxn ang="0">
                      <a:pos x="157" y="0"/>
                    </a:cxn>
                    <a:cxn ang="0">
                      <a:pos x="206" y="8"/>
                    </a:cxn>
                    <a:cxn ang="0">
                      <a:pos x="239" y="41"/>
                    </a:cxn>
                    <a:cxn ang="0">
                      <a:pos x="247" y="74"/>
                    </a:cxn>
                    <a:cxn ang="0">
                      <a:pos x="239" y="115"/>
                    </a:cxn>
                    <a:cxn ang="0">
                      <a:pos x="206" y="140"/>
                    </a:cxn>
                    <a:cxn ang="0">
                      <a:pos x="157" y="156"/>
                    </a:cxn>
                    <a:cxn ang="0">
                      <a:pos x="99" y="156"/>
                    </a:cxn>
                    <a:cxn ang="0">
                      <a:pos x="50" y="140"/>
                    </a:cxn>
                    <a:cxn ang="0">
                      <a:pos x="17" y="115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248" h="157">
                      <a:moveTo>
                        <a:pt x="0" y="74"/>
                      </a:moveTo>
                      <a:lnTo>
                        <a:pt x="17" y="41"/>
                      </a:lnTo>
                      <a:lnTo>
                        <a:pt x="50" y="8"/>
                      </a:lnTo>
                      <a:lnTo>
                        <a:pt x="99" y="0"/>
                      </a:lnTo>
                      <a:lnTo>
                        <a:pt x="157" y="0"/>
                      </a:lnTo>
                      <a:lnTo>
                        <a:pt x="206" y="8"/>
                      </a:lnTo>
                      <a:lnTo>
                        <a:pt x="239" y="41"/>
                      </a:lnTo>
                      <a:lnTo>
                        <a:pt x="247" y="74"/>
                      </a:lnTo>
                      <a:lnTo>
                        <a:pt x="239" y="115"/>
                      </a:lnTo>
                      <a:lnTo>
                        <a:pt x="206" y="140"/>
                      </a:lnTo>
                      <a:lnTo>
                        <a:pt x="157" y="156"/>
                      </a:lnTo>
                      <a:lnTo>
                        <a:pt x="99" y="156"/>
                      </a:lnTo>
                      <a:lnTo>
                        <a:pt x="50" y="140"/>
                      </a:lnTo>
                      <a:lnTo>
                        <a:pt x="17" y="115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26"/>
                <p:cNvSpPr>
                  <a:spLocks/>
                </p:cNvSpPr>
                <p:nvPr/>
              </p:nvSpPr>
              <p:spPr bwMode="auto">
                <a:xfrm>
                  <a:off x="3845" y="2263"/>
                  <a:ext cx="248" cy="922"/>
                </a:xfrm>
                <a:custGeom>
                  <a:avLst/>
                  <a:gdLst/>
                  <a:ahLst/>
                  <a:cxnLst>
                    <a:cxn ang="0">
                      <a:pos x="247" y="814"/>
                    </a:cxn>
                    <a:cxn ang="0">
                      <a:pos x="247" y="0"/>
                    </a:cxn>
                    <a:cxn ang="0">
                      <a:pos x="0" y="0"/>
                    </a:cxn>
                    <a:cxn ang="0">
                      <a:pos x="0" y="814"/>
                    </a:cxn>
                    <a:cxn ang="0">
                      <a:pos x="0" y="822"/>
                    </a:cxn>
                    <a:cxn ang="0">
                      <a:pos x="17" y="871"/>
                    </a:cxn>
                    <a:cxn ang="0">
                      <a:pos x="50" y="904"/>
                    </a:cxn>
                    <a:cxn ang="0">
                      <a:pos x="99" y="921"/>
                    </a:cxn>
                    <a:cxn ang="0">
                      <a:pos x="157" y="921"/>
                    </a:cxn>
                    <a:cxn ang="0">
                      <a:pos x="206" y="904"/>
                    </a:cxn>
                    <a:cxn ang="0">
                      <a:pos x="239" y="871"/>
                    </a:cxn>
                    <a:cxn ang="0">
                      <a:pos x="247" y="822"/>
                    </a:cxn>
                    <a:cxn ang="0">
                      <a:pos x="247" y="814"/>
                    </a:cxn>
                  </a:cxnLst>
                  <a:rect l="0" t="0" r="r" b="b"/>
                  <a:pathLst>
                    <a:path w="248" h="922">
                      <a:moveTo>
                        <a:pt x="247" y="814"/>
                      </a:moveTo>
                      <a:lnTo>
                        <a:pt x="247" y="0"/>
                      </a:lnTo>
                      <a:lnTo>
                        <a:pt x="0" y="0"/>
                      </a:lnTo>
                      <a:lnTo>
                        <a:pt x="0" y="814"/>
                      </a:lnTo>
                      <a:lnTo>
                        <a:pt x="0" y="822"/>
                      </a:lnTo>
                      <a:lnTo>
                        <a:pt x="17" y="871"/>
                      </a:lnTo>
                      <a:lnTo>
                        <a:pt x="50" y="904"/>
                      </a:lnTo>
                      <a:lnTo>
                        <a:pt x="99" y="921"/>
                      </a:lnTo>
                      <a:lnTo>
                        <a:pt x="157" y="921"/>
                      </a:lnTo>
                      <a:lnTo>
                        <a:pt x="206" y="904"/>
                      </a:lnTo>
                      <a:lnTo>
                        <a:pt x="239" y="871"/>
                      </a:lnTo>
                      <a:lnTo>
                        <a:pt x="247" y="822"/>
                      </a:lnTo>
                      <a:lnTo>
                        <a:pt x="247" y="814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27"/>
                <p:cNvSpPr>
                  <a:spLocks/>
                </p:cNvSpPr>
                <p:nvPr/>
              </p:nvSpPr>
              <p:spPr bwMode="auto">
                <a:xfrm>
                  <a:off x="3788" y="850"/>
                  <a:ext cx="429" cy="247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6" y="49"/>
                    </a:cxn>
                    <a:cxn ang="0">
                      <a:pos x="0" y="98"/>
                    </a:cxn>
                    <a:cxn ang="0">
                      <a:pos x="16" y="156"/>
                    </a:cxn>
                    <a:cxn ang="0">
                      <a:pos x="66" y="205"/>
                    </a:cxn>
                    <a:cxn ang="0">
                      <a:pos x="131" y="230"/>
                    </a:cxn>
                    <a:cxn ang="0">
                      <a:pos x="214" y="246"/>
                    </a:cxn>
                    <a:cxn ang="0">
                      <a:pos x="296" y="230"/>
                    </a:cxn>
                    <a:cxn ang="0">
                      <a:pos x="362" y="205"/>
                    </a:cxn>
                    <a:cxn ang="0">
                      <a:pos x="411" y="156"/>
                    </a:cxn>
                    <a:cxn ang="0">
                      <a:pos x="428" y="98"/>
                    </a:cxn>
                    <a:cxn ang="0">
                      <a:pos x="411" y="49"/>
                    </a:cxn>
                  </a:cxnLst>
                  <a:rect l="0" t="0" r="r" b="b"/>
                  <a:pathLst>
                    <a:path w="429" h="247">
                      <a:moveTo>
                        <a:pt x="57" y="0"/>
                      </a:moveTo>
                      <a:lnTo>
                        <a:pt x="16" y="49"/>
                      </a:lnTo>
                      <a:lnTo>
                        <a:pt x="0" y="98"/>
                      </a:lnTo>
                      <a:lnTo>
                        <a:pt x="16" y="156"/>
                      </a:lnTo>
                      <a:lnTo>
                        <a:pt x="66" y="205"/>
                      </a:lnTo>
                      <a:lnTo>
                        <a:pt x="131" y="230"/>
                      </a:lnTo>
                      <a:lnTo>
                        <a:pt x="214" y="246"/>
                      </a:lnTo>
                      <a:lnTo>
                        <a:pt x="296" y="230"/>
                      </a:lnTo>
                      <a:lnTo>
                        <a:pt x="362" y="205"/>
                      </a:lnTo>
                      <a:lnTo>
                        <a:pt x="411" y="156"/>
                      </a:lnTo>
                      <a:lnTo>
                        <a:pt x="428" y="98"/>
                      </a:lnTo>
                      <a:lnTo>
                        <a:pt x="411" y="49"/>
                      </a:lnTo>
                    </a:path>
                  </a:pathLst>
                </a:custGeom>
                <a:noFill/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8574088" y="2344738"/>
              <a:ext cx="171450" cy="171450"/>
            </a:xfrm>
            <a:custGeom>
              <a:avLst/>
              <a:gdLst/>
              <a:ahLst/>
              <a:cxnLst>
                <a:cxn ang="0">
                  <a:pos x="25" y="107"/>
                </a:cxn>
                <a:cxn ang="0">
                  <a:pos x="0" y="0"/>
                </a:cxn>
                <a:cxn ang="0">
                  <a:pos x="107" y="41"/>
                </a:cxn>
                <a:cxn ang="0">
                  <a:pos x="25" y="107"/>
                </a:cxn>
              </a:cxnLst>
              <a:rect l="0" t="0" r="r" b="b"/>
              <a:pathLst>
                <a:path w="108" h="108">
                  <a:moveTo>
                    <a:pt x="25" y="107"/>
                  </a:moveTo>
                  <a:lnTo>
                    <a:pt x="0" y="0"/>
                  </a:lnTo>
                  <a:lnTo>
                    <a:pt x="107" y="41"/>
                  </a:lnTo>
                  <a:lnTo>
                    <a:pt x="25" y="107"/>
                  </a:lnTo>
                </a:path>
              </a:pathLst>
            </a:custGeom>
            <a:solidFill>
              <a:srgbClr val="000000"/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6118226" y="3322638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6118226" y="3935413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6118226" y="6022975"/>
              <a:ext cx="78422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6118225" y="4497389"/>
              <a:ext cx="0" cy="1565275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 flipV="1">
              <a:off x="6118225" y="3322638"/>
              <a:ext cx="0" cy="117475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4" descr="Light vertical"/>
            <p:cNvSpPr>
              <a:spLocks/>
            </p:cNvSpPr>
            <p:nvPr/>
          </p:nvSpPr>
          <p:spPr bwMode="auto">
            <a:xfrm>
              <a:off x="6902451" y="5984876"/>
              <a:ext cx="157163" cy="79375"/>
            </a:xfrm>
            <a:custGeom>
              <a:avLst/>
              <a:gdLst/>
              <a:ahLst/>
              <a:cxnLst>
                <a:cxn ang="0">
                  <a:pos x="0" y="49"/>
                </a:cxn>
                <a:cxn ang="0">
                  <a:pos x="98" y="49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9"/>
                </a:cxn>
              </a:cxnLst>
              <a:rect l="0" t="0" r="r" b="b"/>
              <a:pathLst>
                <a:path w="99" h="50">
                  <a:moveTo>
                    <a:pt x="0" y="49"/>
                  </a:moveTo>
                  <a:lnTo>
                    <a:pt x="98" y="49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9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5" descr="Light vertical"/>
            <p:cNvSpPr>
              <a:spLocks/>
            </p:cNvSpPr>
            <p:nvPr/>
          </p:nvSpPr>
          <p:spPr bwMode="auto">
            <a:xfrm>
              <a:off x="6902451" y="3282951"/>
              <a:ext cx="157163" cy="68263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98" y="42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2"/>
                </a:cxn>
              </a:cxnLst>
              <a:rect l="0" t="0" r="r" b="b"/>
              <a:pathLst>
                <a:path w="99" h="43">
                  <a:moveTo>
                    <a:pt x="0" y="42"/>
                  </a:moveTo>
                  <a:lnTo>
                    <a:pt x="98" y="42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2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6" descr="Light vertical"/>
            <p:cNvSpPr>
              <a:spLocks/>
            </p:cNvSpPr>
            <p:nvPr/>
          </p:nvSpPr>
          <p:spPr bwMode="auto">
            <a:xfrm>
              <a:off x="6902451" y="3910014"/>
              <a:ext cx="157163" cy="66675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98" y="41"/>
                </a:cxn>
                <a:cxn ang="0">
                  <a:pos x="98" y="0"/>
                </a:cxn>
                <a:cxn ang="0">
                  <a:pos x="0" y="0"/>
                </a:cxn>
                <a:cxn ang="0">
                  <a:pos x="0" y="41"/>
                </a:cxn>
              </a:cxnLst>
              <a:rect l="0" t="0" r="r" b="b"/>
              <a:pathLst>
                <a:path w="99" h="42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  <a:lnTo>
                    <a:pt x="0" y="0"/>
                  </a:lnTo>
                  <a:lnTo>
                    <a:pt x="0" y="41"/>
                  </a:lnTo>
                </a:path>
              </a:pathLst>
            </a:custGeom>
            <a:pattFill prst="ltVert">
              <a:fgClr>
                <a:srgbClr val="FFFFFF"/>
              </a:fgClr>
              <a:bgClr>
                <a:srgbClr val="000000"/>
              </a:bgClr>
            </a:patt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9764714" y="4776788"/>
              <a:ext cx="83837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Platters</a:t>
              </a: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9645651" y="4300539"/>
              <a:ext cx="392113" cy="484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V="1">
              <a:off x="9645651" y="5084764"/>
              <a:ext cx="392113" cy="585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9104313" y="2049463"/>
              <a:ext cx="83035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Spindle</a:t>
              </a: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8470901" y="2184401"/>
              <a:ext cx="695325" cy="117475"/>
            </a:xfrm>
            <a:custGeom>
              <a:avLst/>
              <a:gdLst/>
              <a:ahLst/>
              <a:cxnLst>
                <a:cxn ang="0">
                  <a:pos x="437" y="8"/>
                </a:cxn>
                <a:cxn ang="0">
                  <a:pos x="288" y="0"/>
                </a:cxn>
                <a:cxn ang="0">
                  <a:pos x="140" y="24"/>
                </a:cxn>
                <a:cxn ang="0">
                  <a:pos x="0" y="73"/>
                </a:cxn>
              </a:cxnLst>
              <a:rect l="0" t="0" r="r" b="b"/>
              <a:pathLst>
                <a:path w="438" h="74">
                  <a:moveTo>
                    <a:pt x="437" y="8"/>
                  </a:moveTo>
                  <a:lnTo>
                    <a:pt x="288" y="0"/>
                  </a:lnTo>
                  <a:lnTo>
                    <a:pt x="140" y="24"/>
                  </a:lnTo>
                  <a:lnTo>
                    <a:pt x="0" y="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6092826" y="2365375"/>
              <a:ext cx="1043555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Disk head</a:t>
              </a:r>
            </a:p>
          </p:txBody>
        </p:sp>
        <p:grpSp>
          <p:nvGrpSpPr>
            <p:cNvPr id="47" name="Group 43"/>
            <p:cNvGrpSpPr>
              <a:grpSpLocks/>
            </p:cNvGrpSpPr>
            <p:nvPr/>
          </p:nvGrpSpPr>
          <p:grpSpPr bwMode="auto">
            <a:xfrm>
              <a:off x="6415090" y="4708525"/>
              <a:ext cx="1490663" cy="522288"/>
              <a:chOff x="2798" y="2339"/>
              <a:chExt cx="939" cy="329"/>
            </a:xfrm>
          </p:grpSpPr>
          <p:sp>
            <p:nvSpPr>
              <p:cNvPr id="48" name="Freeform 44"/>
              <p:cNvSpPr>
                <a:spLocks/>
              </p:cNvSpPr>
              <p:nvPr/>
            </p:nvSpPr>
            <p:spPr bwMode="auto">
              <a:xfrm>
                <a:off x="2831" y="2339"/>
                <a:ext cx="865" cy="124"/>
              </a:xfrm>
              <a:custGeom>
                <a:avLst/>
                <a:gdLst/>
                <a:ahLst/>
                <a:cxnLst>
                  <a:cxn ang="0">
                    <a:pos x="0" y="65"/>
                  </a:cxn>
                  <a:cxn ang="0">
                    <a:pos x="41" y="0"/>
                  </a:cxn>
                  <a:cxn ang="0">
                    <a:pos x="41" y="41"/>
                  </a:cxn>
                  <a:cxn ang="0">
                    <a:pos x="831" y="41"/>
                  </a:cxn>
                  <a:cxn ang="0">
                    <a:pos x="831" y="0"/>
                  </a:cxn>
                  <a:cxn ang="0">
                    <a:pos x="864" y="65"/>
                  </a:cxn>
                  <a:cxn ang="0">
                    <a:pos x="831" y="123"/>
                  </a:cxn>
                  <a:cxn ang="0">
                    <a:pos x="831" y="82"/>
                  </a:cxn>
                  <a:cxn ang="0">
                    <a:pos x="41" y="82"/>
                  </a:cxn>
                  <a:cxn ang="0">
                    <a:pos x="41" y="123"/>
                  </a:cxn>
                  <a:cxn ang="0">
                    <a:pos x="0" y="65"/>
                  </a:cxn>
                </a:cxnLst>
                <a:rect l="0" t="0" r="r" b="b"/>
                <a:pathLst>
                  <a:path w="865" h="124">
                    <a:moveTo>
                      <a:pt x="0" y="65"/>
                    </a:moveTo>
                    <a:lnTo>
                      <a:pt x="41" y="0"/>
                    </a:lnTo>
                    <a:lnTo>
                      <a:pt x="41" y="41"/>
                    </a:lnTo>
                    <a:lnTo>
                      <a:pt x="831" y="41"/>
                    </a:lnTo>
                    <a:lnTo>
                      <a:pt x="831" y="0"/>
                    </a:lnTo>
                    <a:lnTo>
                      <a:pt x="864" y="65"/>
                    </a:lnTo>
                    <a:lnTo>
                      <a:pt x="831" y="123"/>
                    </a:lnTo>
                    <a:lnTo>
                      <a:pt x="831" y="82"/>
                    </a:lnTo>
                    <a:lnTo>
                      <a:pt x="41" y="82"/>
                    </a:lnTo>
                    <a:lnTo>
                      <a:pt x="41" y="123"/>
                    </a:lnTo>
                    <a:lnTo>
                      <a:pt x="0" y="65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2798" y="2464"/>
                <a:ext cx="939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movement</a:t>
                </a:r>
              </a:p>
            </p:txBody>
          </p:sp>
        </p:grpSp>
        <p:grpSp>
          <p:nvGrpSpPr>
            <p:cNvPr id="50" name="Group 46"/>
            <p:cNvGrpSpPr>
              <a:grpSpLocks/>
            </p:cNvGrpSpPr>
            <p:nvPr/>
          </p:nvGrpSpPr>
          <p:grpSpPr bwMode="auto">
            <a:xfrm>
              <a:off x="5257801" y="5670550"/>
              <a:ext cx="1406525" cy="801688"/>
              <a:chOff x="2069" y="2945"/>
              <a:chExt cx="886" cy="505"/>
            </a:xfrm>
          </p:grpSpPr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2069" y="3246"/>
                <a:ext cx="886" cy="2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defTabSz="457200" eaLnBrk="0" hangingPunct="0"/>
                <a:r>
                  <a:rPr lang="en-US" sz="1500">
                    <a:solidFill>
                      <a:srgbClr val="000000"/>
                    </a:solidFill>
                    <a:latin typeface="Arial" charset="0"/>
                  </a:rPr>
                  <a:t>Arm assembly</a:t>
                </a:r>
              </a:p>
            </p:txBody>
          </p:sp>
          <p:sp>
            <p:nvSpPr>
              <p:cNvPr id="52" name="Freeform 48"/>
              <p:cNvSpPr>
                <a:spLocks/>
              </p:cNvSpPr>
              <p:nvPr/>
            </p:nvSpPr>
            <p:spPr bwMode="auto">
              <a:xfrm>
                <a:off x="2357" y="2945"/>
                <a:ext cx="256" cy="305"/>
              </a:xfrm>
              <a:custGeom>
                <a:avLst/>
                <a:gdLst/>
                <a:ahLst/>
                <a:cxnLst>
                  <a:cxn ang="0">
                    <a:pos x="8" y="304"/>
                  </a:cxn>
                  <a:cxn ang="0">
                    <a:pos x="0" y="230"/>
                  </a:cxn>
                  <a:cxn ang="0">
                    <a:pos x="16" y="156"/>
                  </a:cxn>
                  <a:cxn ang="0">
                    <a:pos x="57" y="91"/>
                  </a:cxn>
                  <a:cxn ang="0">
                    <a:pos x="115" y="41"/>
                  </a:cxn>
                  <a:cxn ang="0">
                    <a:pos x="181" y="9"/>
                  </a:cxn>
                  <a:cxn ang="0">
                    <a:pos x="255" y="0"/>
                  </a:cxn>
                </a:cxnLst>
                <a:rect l="0" t="0" r="r" b="b"/>
                <a:pathLst>
                  <a:path w="256" h="305">
                    <a:moveTo>
                      <a:pt x="8" y="304"/>
                    </a:moveTo>
                    <a:lnTo>
                      <a:pt x="0" y="230"/>
                    </a:lnTo>
                    <a:lnTo>
                      <a:pt x="16" y="156"/>
                    </a:lnTo>
                    <a:lnTo>
                      <a:pt x="57" y="91"/>
                    </a:lnTo>
                    <a:lnTo>
                      <a:pt x="115" y="41"/>
                    </a:lnTo>
                    <a:lnTo>
                      <a:pt x="181" y="9"/>
                    </a:lnTo>
                    <a:lnTo>
                      <a:pt x="255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6707189" y="2592389"/>
              <a:ext cx="288925" cy="731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" y="66"/>
                </a:cxn>
                <a:cxn ang="0">
                  <a:pos x="140" y="156"/>
                </a:cxn>
                <a:cxn ang="0">
                  <a:pos x="173" y="255"/>
                </a:cxn>
                <a:cxn ang="0">
                  <a:pos x="181" y="353"/>
                </a:cxn>
                <a:cxn ang="0">
                  <a:pos x="165" y="460"/>
                </a:cxn>
              </a:cxnLst>
              <a:rect l="0" t="0" r="r" b="b"/>
              <a:pathLst>
                <a:path w="182" h="461">
                  <a:moveTo>
                    <a:pt x="0" y="0"/>
                  </a:moveTo>
                  <a:lnTo>
                    <a:pt x="82" y="66"/>
                  </a:lnTo>
                  <a:lnTo>
                    <a:pt x="140" y="156"/>
                  </a:lnTo>
                  <a:lnTo>
                    <a:pt x="173" y="255"/>
                  </a:lnTo>
                  <a:lnTo>
                    <a:pt x="181" y="353"/>
                  </a:lnTo>
                  <a:lnTo>
                    <a:pt x="165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54" name="Group 50"/>
            <p:cNvGrpSpPr>
              <a:grpSpLocks/>
            </p:cNvGrpSpPr>
            <p:nvPr/>
          </p:nvGrpSpPr>
          <p:grpSpPr bwMode="auto">
            <a:xfrm>
              <a:off x="9199563" y="2255838"/>
              <a:ext cx="1289050" cy="792162"/>
              <a:chOff x="4552" y="794"/>
              <a:chExt cx="812" cy="499"/>
            </a:xfrm>
          </p:grpSpPr>
          <p:sp>
            <p:nvSpPr>
              <p:cNvPr id="55" name="Freeform 51"/>
              <p:cNvSpPr>
                <a:spLocks/>
              </p:cNvSpPr>
              <p:nvPr/>
            </p:nvSpPr>
            <p:spPr bwMode="auto">
              <a:xfrm>
                <a:off x="4609" y="988"/>
                <a:ext cx="372" cy="305"/>
              </a:xfrm>
              <a:custGeom>
                <a:avLst/>
                <a:gdLst/>
                <a:ahLst/>
                <a:cxnLst>
                  <a:cxn ang="0">
                    <a:pos x="371" y="0"/>
                  </a:cxn>
                  <a:cxn ang="0">
                    <a:pos x="255" y="33"/>
                  </a:cxn>
                  <a:cxn ang="0">
                    <a:pos x="148" y="107"/>
                  </a:cxn>
                  <a:cxn ang="0">
                    <a:pos x="58" y="197"/>
                  </a:cxn>
                  <a:cxn ang="0">
                    <a:pos x="0" y="304"/>
                  </a:cxn>
                </a:cxnLst>
                <a:rect l="0" t="0" r="r" b="b"/>
                <a:pathLst>
                  <a:path w="372" h="305">
                    <a:moveTo>
                      <a:pt x="371" y="0"/>
                    </a:moveTo>
                    <a:lnTo>
                      <a:pt x="255" y="33"/>
                    </a:lnTo>
                    <a:lnTo>
                      <a:pt x="148" y="107"/>
                    </a:lnTo>
                    <a:lnTo>
                      <a:pt x="58" y="197"/>
                    </a:lnTo>
                    <a:lnTo>
                      <a:pt x="0" y="304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defTabSz="457200"/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2"/>
              <p:cNvGrpSpPr>
                <a:grpSpLocks/>
              </p:cNvGrpSpPr>
              <p:nvPr/>
            </p:nvGrpSpPr>
            <p:grpSpPr bwMode="auto">
              <a:xfrm>
                <a:off x="4552" y="794"/>
                <a:ext cx="812" cy="442"/>
                <a:chOff x="4552" y="794"/>
                <a:chExt cx="812" cy="442"/>
              </a:xfrm>
            </p:grpSpPr>
            <p:sp>
              <p:nvSpPr>
                <p:cNvPr id="57" name="Rectangle 53"/>
                <p:cNvSpPr>
                  <a:spLocks noChangeArrowheads="1"/>
                </p:cNvSpPr>
                <p:nvPr/>
              </p:nvSpPr>
              <p:spPr bwMode="auto">
                <a:xfrm>
                  <a:off x="4888" y="794"/>
                  <a:ext cx="476" cy="2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defTabSz="457200" eaLnBrk="0" hangingPunct="0"/>
                  <a:r>
                    <a:rPr lang="en-US" sz="1500">
                      <a:solidFill>
                        <a:srgbClr val="000000"/>
                      </a:solidFill>
                      <a:latin typeface="Arial" charset="0"/>
                    </a:rPr>
                    <a:t>Tracks</a:t>
                  </a:r>
                </a:p>
              </p:txBody>
            </p:sp>
            <p:sp>
              <p:nvSpPr>
                <p:cNvPr id="58" name="Freeform 54"/>
                <p:cNvSpPr>
                  <a:spLocks/>
                </p:cNvSpPr>
                <p:nvPr/>
              </p:nvSpPr>
              <p:spPr bwMode="auto">
                <a:xfrm>
                  <a:off x="4552" y="988"/>
                  <a:ext cx="305" cy="248"/>
                </a:xfrm>
                <a:custGeom>
                  <a:avLst/>
                  <a:gdLst/>
                  <a:ahLst/>
                  <a:cxnLst>
                    <a:cxn ang="0">
                      <a:pos x="304" y="0"/>
                    </a:cxn>
                    <a:cxn ang="0">
                      <a:pos x="222" y="0"/>
                    </a:cxn>
                    <a:cxn ang="0">
                      <a:pos x="139" y="33"/>
                    </a:cxn>
                    <a:cxn ang="0">
                      <a:pos x="74" y="90"/>
                    </a:cxn>
                    <a:cxn ang="0">
                      <a:pos x="24" y="164"/>
                    </a:cxn>
                    <a:cxn ang="0">
                      <a:pos x="0" y="247"/>
                    </a:cxn>
                  </a:cxnLst>
                  <a:rect l="0" t="0" r="r" b="b"/>
                  <a:pathLst>
                    <a:path w="305" h="248">
                      <a:moveTo>
                        <a:pt x="304" y="0"/>
                      </a:moveTo>
                      <a:lnTo>
                        <a:pt x="222" y="0"/>
                      </a:lnTo>
                      <a:lnTo>
                        <a:pt x="139" y="33"/>
                      </a:lnTo>
                      <a:lnTo>
                        <a:pt x="74" y="90"/>
                      </a:lnTo>
                      <a:lnTo>
                        <a:pt x="24" y="164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defTabSz="457200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9723439" y="3127375"/>
              <a:ext cx="174625" cy="44450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64" y="238"/>
                </a:cxn>
                <a:cxn ang="0">
                  <a:pos x="100" y="181"/>
                </a:cxn>
                <a:cxn ang="0">
                  <a:pos x="109" y="115"/>
                </a:cxn>
                <a:cxn ang="0">
                  <a:pos x="81" y="49"/>
                </a:cxn>
                <a:cxn ang="0">
                  <a:pos x="28" y="0"/>
                </a:cxn>
                <a:cxn ang="0">
                  <a:pos x="55" y="33"/>
                </a:cxn>
              </a:cxnLst>
              <a:rect l="0" t="0" r="r" b="b"/>
              <a:pathLst>
                <a:path w="110" h="280">
                  <a:moveTo>
                    <a:pt x="0" y="279"/>
                  </a:moveTo>
                  <a:lnTo>
                    <a:pt x="64" y="238"/>
                  </a:lnTo>
                  <a:lnTo>
                    <a:pt x="100" y="181"/>
                  </a:lnTo>
                  <a:lnTo>
                    <a:pt x="109" y="115"/>
                  </a:lnTo>
                  <a:lnTo>
                    <a:pt x="81" y="49"/>
                  </a:lnTo>
                  <a:lnTo>
                    <a:pt x="28" y="0"/>
                  </a:lnTo>
                  <a:lnTo>
                    <a:pt x="55" y="33"/>
                  </a:lnTo>
                </a:path>
              </a:pathLst>
            </a:custGeom>
            <a:noFill/>
            <a:ln w="50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9932989" y="3200400"/>
              <a:ext cx="742191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Sector</a:t>
              </a:r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9896475" y="3074989"/>
              <a:ext cx="520700" cy="276225"/>
            </a:xfrm>
            <a:custGeom>
              <a:avLst/>
              <a:gdLst/>
              <a:ahLst/>
              <a:cxnLst>
                <a:cxn ang="0">
                  <a:pos x="327" y="33"/>
                </a:cxn>
                <a:cxn ang="0">
                  <a:pos x="264" y="0"/>
                </a:cxn>
                <a:cxn ang="0">
                  <a:pos x="191" y="0"/>
                </a:cxn>
                <a:cxn ang="0">
                  <a:pos x="118" y="16"/>
                </a:cxn>
                <a:cxn ang="0">
                  <a:pos x="64" y="49"/>
                </a:cxn>
                <a:cxn ang="0">
                  <a:pos x="19" y="107"/>
                </a:cxn>
                <a:cxn ang="0">
                  <a:pos x="0" y="173"/>
                </a:cxn>
              </a:cxnLst>
              <a:rect l="0" t="0" r="r" b="b"/>
              <a:pathLst>
                <a:path w="328" h="174">
                  <a:moveTo>
                    <a:pt x="327" y="33"/>
                  </a:moveTo>
                  <a:lnTo>
                    <a:pt x="264" y="0"/>
                  </a:lnTo>
                  <a:lnTo>
                    <a:pt x="191" y="0"/>
                  </a:lnTo>
                  <a:lnTo>
                    <a:pt x="118" y="16"/>
                  </a:lnTo>
                  <a:lnTo>
                    <a:pt x="64" y="49"/>
                  </a:lnTo>
                  <a:lnTo>
                    <a:pt x="19" y="107"/>
                  </a:lnTo>
                  <a:lnTo>
                    <a:pt x="0" y="17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6934200" y="1676400"/>
              <a:ext cx="894476" cy="323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457200" eaLnBrk="0" hangingPunct="0"/>
              <a:r>
                <a:rPr lang="en-US" sz="1500">
                  <a:solidFill>
                    <a:srgbClr val="000000"/>
                  </a:solidFill>
                  <a:latin typeface="Arial" charset="0"/>
                </a:rPr>
                <a:t>Cylinder</a:t>
              </a:r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7467600" y="2057400"/>
              <a:ext cx="76200" cy="3505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457200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54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&amp;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173280" cy="4351338"/>
          </a:xfrm>
        </p:spPr>
        <p:txBody>
          <a:bodyPr>
            <a:noAutofit/>
          </a:bodyPr>
          <a:lstStyle/>
          <a:p>
            <a:r>
              <a:rPr lang="en-US" dirty="0" smtClean="0"/>
              <a:t>The DBMS has </a:t>
            </a:r>
            <a:r>
              <a:rPr lang="en-US" dirty="0"/>
              <a:t>freedom to </a:t>
            </a:r>
            <a:r>
              <a:rPr lang="en-US" dirty="0" smtClean="0"/>
              <a:t>interleave TXNs</a:t>
            </a:r>
          </a:p>
          <a:p>
            <a:endParaRPr lang="en-US" dirty="0"/>
          </a:p>
          <a:p>
            <a:r>
              <a:rPr lang="en-US" dirty="0" smtClean="0"/>
              <a:t>However, it must pick an interleaving or </a:t>
            </a:r>
            <a:r>
              <a:rPr lang="en-US" b="1" dirty="0" smtClean="0"/>
              <a:t>schedule</a:t>
            </a:r>
            <a:r>
              <a:rPr lang="en-US" dirty="0" smtClean="0"/>
              <a:t> such that isolation and consistency are maintained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Must be </a:t>
            </a:r>
            <a:r>
              <a:rPr lang="en-US" i="1" dirty="0" smtClean="0"/>
              <a:t>as if</a:t>
            </a:r>
            <a:r>
              <a:rPr lang="en-US" dirty="0" smtClean="0"/>
              <a:t> the TXNs had executed serially!</a:t>
            </a:r>
            <a:endParaRPr lang="en-US" dirty="0"/>
          </a:p>
          <a:p>
            <a:pPr lvl="1"/>
            <a:endParaRPr lang="en-US" sz="2800" dirty="0" smtClean="0"/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28327" y="5547223"/>
            <a:ext cx="793534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DBMS must pick a schedule which maintains isolation &amp; consistency</a:t>
            </a:r>
            <a:endParaRPr lang="en-US" sz="2800" b="1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06935" y="2223025"/>
            <a:ext cx="25833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“With great power comes great responsibility”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82200" y="4069189"/>
            <a:ext cx="99610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A</a:t>
            </a:r>
            <a:r>
              <a:rPr lang="en-US" sz="3200" b="1" u="sng" dirty="0" smtClean="0">
                <a:latin typeface="+mj-lt"/>
              </a:rPr>
              <a:t>CI</a:t>
            </a:r>
            <a:r>
              <a:rPr lang="en-US" sz="3200" dirty="0" smtClean="0">
                <a:latin typeface="+mj-lt"/>
              </a:rPr>
              <a:t>D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450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38200" y="4441766"/>
            <a:ext cx="6410739" cy="1426800"/>
            <a:chOff x="543325" y="2650776"/>
            <a:chExt cx="10367750" cy="1761306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+=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1858" y="2650776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94717" y="3533200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77444" y="3562011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904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00545"/>
              </p:ext>
            </p:extLst>
          </p:nvPr>
        </p:nvGraphicFramePr>
        <p:xfrm>
          <a:off x="8061966" y="5128832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512312" y="3854483"/>
            <a:ext cx="1011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Same result!</a:t>
            </a:r>
            <a:endParaRPr lang="en-US" sz="24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A:</a:t>
            </a:r>
          </a:p>
        </p:txBody>
      </p:sp>
    </p:spTree>
    <p:extLst>
      <p:ext uri="{BB962C8B-B14F-4D97-AF65-F5344CB8AC3E}">
        <p14:creationId xmlns:p14="http://schemas.microsoft.com/office/powerpoint/2010/main" val="83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10082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01858" y="3550698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2448" y="3554575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73782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7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$112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66007" y="3521701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2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922044" y="5414534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T</a:t>
            </a:r>
            <a:r>
              <a:rPr lang="en-US" sz="2400" u="sng" baseline="-25000" dirty="0" smtClean="0">
                <a:latin typeface="+mj-lt"/>
              </a:rPr>
              <a:t>1</a:t>
            </a:r>
            <a:r>
              <a:rPr lang="en-US" sz="2400" u="sng" dirty="0">
                <a:latin typeface="+mj-lt"/>
                <a:sym typeface="Wingdings"/>
              </a:rPr>
              <a:t>,</a:t>
            </a:r>
            <a:r>
              <a:rPr lang="en-US" sz="2400" u="sng" dirty="0" smtClean="0">
                <a:latin typeface="+mj-lt"/>
                <a:sym typeface="Wingdings"/>
              </a:rPr>
              <a:t>T</a:t>
            </a:r>
            <a:r>
              <a:rPr lang="en-US" sz="2400" u="sng" baseline="-25000" dirty="0" smtClean="0">
                <a:latin typeface="+mj-lt"/>
                <a:sym typeface="Wingdings"/>
              </a:rPr>
              <a:t>2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2089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200" y="1983086"/>
            <a:ext cx="6410739" cy="1413919"/>
            <a:chOff x="543325" y="2666677"/>
            <a:chExt cx="10367750" cy="1745405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30672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585000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909" y="3555519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54499" y="3559397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4448206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55313"/>
              </p:ext>
            </p:extLst>
          </p:nvPr>
        </p:nvGraphicFramePr>
        <p:xfrm>
          <a:off x="8079147" y="644053"/>
          <a:ext cx="1853422" cy="81989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i="1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$200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41908"/>
              </p:ext>
            </p:extLst>
          </p:nvPr>
        </p:nvGraphicFramePr>
        <p:xfrm>
          <a:off x="8079147" y="2651550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$153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231198"/>
              </p:ext>
            </p:extLst>
          </p:nvPr>
        </p:nvGraphicFramePr>
        <p:xfrm>
          <a:off x="8061966" y="5122391"/>
          <a:ext cx="1853422" cy="8198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6711"/>
                <a:gridCol w="926711"/>
              </a:tblGrid>
              <a:tr h="409945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0994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$159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$112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836849" y="607513"/>
            <a:ext cx="1166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smtClean="0">
                <a:latin typeface="+mj-lt"/>
              </a:rPr>
              <a:t>Starting Balance</a:t>
            </a:r>
            <a:endParaRPr lang="en-US" sz="2400" i="1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379070" y="3275805"/>
            <a:ext cx="1519013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Different result than serial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>
                <a:latin typeface="+mj-lt"/>
                <a:sym typeface="Wingdings"/>
              </a:rPr>
              <a:t>,</a:t>
            </a:r>
            <a:r>
              <a:rPr lang="en-US" sz="2400" dirty="0" smtClean="0">
                <a:latin typeface="+mj-lt"/>
                <a:sym typeface="Wingdings"/>
              </a:rPr>
              <a:t>T</a:t>
            </a:r>
            <a:r>
              <a:rPr lang="en-US" sz="2400" baseline="-25000" dirty="0" smtClean="0">
                <a:latin typeface="+mj-lt"/>
                <a:sym typeface="Wingdings"/>
              </a:rPr>
              <a:t>1</a:t>
            </a:r>
            <a:r>
              <a:rPr lang="en-US" sz="2400" dirty="0" smtClean="0">
                <a:latin typeface="+mj-lt"/>
                <a:sym typeface="Wingdings"/>
              </a:rPr>
              <a:t> ALSO</a:t>
            </a:r>
            <a:r>
              <a:rPr lang="en-US" sz="2400" dirty="0" smtClean="0">
                <a:latin typeface="+mj-lt"/>
              </a:rPr>
              <a:t>!</a:t>
            </a:r>
            <a:endParaRPr lang="en-US" sz="2400" dirty="0">
              <a:latin typeface="+mj-lt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019562" y="5404332"/>
            <a:ext cx="766777" cy="597702"/>
          </a:xfrm>
          <a:prstGeom prst="ellipse">
            <a:avLst/>
          </a:prstGeom>
          <a:solidFill>
            <a:srgbClr val="FF0000">
              <a:alpha val="15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38200" y="1316653"/>
            <a:ext cx="27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schedule </a:t>
            </a:r>
            <a:r>
              <a:rPr lang="en-US" sz="2400" b="1" i="1" u="sng" dirty="0" smtClean="0">
                <a:latin typeface="+mj-lt"/>
              </a:rPr>
              <a:t>T</a:t>
            </a:r>
            <a:r>
              <a:rPr lang="en-US" sz="2400" b="1" i="1" u="sng" baseline="-25000" dirty="0" smtClean="0">
                <a:latin typeface="+mj-lt"/>
              </a:rPr>
              <a:t>2</a:t>
            </a:r>
            <a:r>
              <a:rPr lang="en-US" sz="2400" b="1" i="1" u="sng" dirty="0" smtClean="0">
                <a:latin typeface="+mj-lt"/>
                <a:sym typeface="Wingdings"/>
              </a:rPr>
              <a:t>,T</a:t>
            </a:r>
            <a:r>
              <a:rPr lang="en-US" sz="2400" b="1" i="1" u="sng" baseline="-25000" dirty="0" smtClean="0">
                <a:latin typeface="+mj-lt"/>
                <a:sym typeface="Wingdings"/>
              </a:rPr>
              <a:t>1</a:t>
            </a:r>
            <a:r>
              <a:rPr lang="en-US" sz="2400" b="1" i="1" u="sng" dirty="0" smtClean="0">
                <a:latin typeface="+mj-lt"/>
              </a:rPr>
              <a:t>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38200" y="3764487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14347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Scheduling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36371" y="2492355"/>
            <a:ext cx="6410739" cy="1413919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053741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A += 100</a:t>
              </a:r>
              <a:endParaRPr lang="en-US" sz="2400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1" y="2666677"/>
              <a:ext cx="1944858" cy="5699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-= 100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2" y="3585352"/>
              <a:ext cx="2175586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A *= 1.06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162625" cy="56990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B</a:t>
              </a:r>
              <a:r>
                <a:rPr lang="en-US" sz="2400" dirty="0" smtClean="0">
                  <a:latin typeface="+mj-lt"/>
                </a:rPr>
                <a:t> *= 1.06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71976" y="4626661"/>
            <a:ext cx="664804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This schedule is different than </a:t>
            </a:r>
            <a:r>
              <a:rPr lang="en-US" sz="3200" b="1" i="1" dirty="0" smtClean="0">
                <a:latin typeface="+mj-lt"/>
              </a:rPr>
              <a:t>any serial order!</a:t>
            </a:r>
            <a:r>
              <a:rPr lang="en-US" sz="3200" dirty="0" smtClean="0">
                <a:latin typeface="+mj-lt"/>
              </a:rPr>
              <a:t>  We say that it is </a:t>
            </a:r>
            <a:r>
              <a:rPr lang="en-US" sz="3200" b="1" u="sng" dirty="0" smtClean="0">
                <a:latin typeface="+mj-lt"/>
              </a:rPr>
              <a:t>not serializable</a:t>
            </a:r>
            <a:endParaRPr lang="en-US" sz="32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36371" y="1808636"/>
            <a:ext cx="3052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</a:t>
            </a:r>
            <a:r>
              <a:rPr lang="en-US" sz="2400" u="sng" dirty="0" smtClean="0">
                <a:latin typeface="+mj-lt"/>
              </a:rPr>
              <a:t>schedule B:</a:t>
            </a:r>
          </a:p>
        </p:txBody>
      </p:sp>
    </p:spTree>
    <p:extLst>
      <p:ext uri="{BB962C8B-B14F-4D97-AF65-F5344CB8AC3E}">
        <p14:creationId xmlns:p14="http://schemas.microsoft.com/office/powerpoint/2010/main" val="377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Scheduling</a:t>
            </a:r>
            <a:r>
              <a:rPr lang="en-US" dirty="0" smtClean="0"/>
              <a:t> Definitions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10515600" cy="4800600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 schedule</a:t>
            </a:r>
            <a:r>
              <a:rPr lang="en-US" dirty="0"/>
              <a:t> </a:t>
            </a:r>
            <a:r>
              <a:rPr lang="en-US" dirty="0" smtClean="0"/>
              <a:t>is one that </a:t>
            </a:r>
            <a:r>
              <a:rPr lang="en-US" dirty="0"/>
              <a:t>does not interleave the actions of different </a:t>
            </a:r>
            <a:r>
              <a:rPr lang="en-US" dirty="0" smtClean="0"/>
              <a:t>transactions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A and B are </a:t>
            </a:r>
            <a:r>
              <a:rPr lang="en-US" b="1" u="sng" dirty="0"/>
              <a:t>e</a:t>
            </a:r>
            <a:r>
              <a:rPr lang="en-US" b="1" u="sng" dirty="0" smtClean="0"/>
              <a:t>quivalent schedules</a:t>
            </a:r>
            <a:r>
              <a:rPr lang="en-US" dirty="0" smtClean="0"/>
              <a:t> if,</a:t>
            </a:r>
            <a:r>
              <a:rPr lang="en-US" i="1" dirty="0" smtClean="0"/>
              <a:t> </a:t>
            </a:r>
            <a:r>
              <a:rPr lang="en-US" b="1" i="1" dirty="0"/>
              <a:t>f</a:t>
            </a:r>
            <a:r>
              <a:rPr lang="en-US" b="1" i="1" dirty="0" smtClean="0"/>
              <a:t>or </a:t>
            </a:r>
            <a:r>
              <a:rPr lang="en-US" b="1" i="1" dirty="0"/>
              <a:t>any database state</a:t>
            </a:r>
            <a:r>
              <a:rPr lang="en-US" dirty="0"/>
              <a:t>, the effect </a:t>
            </a:r>
            <a:r>
              <a:rPr lang="en-US" dirty="0" smtClean="0"/>
              <a:t>on DB of </a:t>
            </a:r>
            <a:r>
              <a:rPr lang="en-US" dirty="0"/>
              <a:t>executing </a:t>
            </a:r>
            <a:r>
              <a:rPr lang="en-US" dirty="0" smtClean="0"/>
              <a:t>A </a:t>
            </a:r>
            <a:r>
              <a:rPr lang="en-US" b="1" dirty="0"/>
              <a:t>is identical to </a:t>
            </a:r>
            <a:r>
              <a:rPr lang="en-US" dirty="0"/>
              <a:t>the effect of executing </a:t>
            </a:r>
            <a:r>
              <a:rPr lang="en-US" dirty="0" smtClean="0"/>
              <a:t>B</a:t>
            </a:r>
            <a:endParaRPr lang="en-US" dirty="0"/>
          </a:p>
          <a:p>
            <a:endParaRPr lang="en-US" i="1" u="sng" dirty="0" smtClean="0">
              <a:solidFill>
                <a:schemeClr val="accent2"/>
              </a:solidFill>
            </a:endParaRPr>
          </a:p>
          <a:p>
            <a:r>
              <a:rPr lang="en-US" i="1" dirty="0" smtClean="0"/>
              <a:t>A </a:t>
            </a:r>
            <a:r>
              <a:rPr lang="en-US" b="1" u="sng" dirty="0"/>
              <a:t>s</a:t>
            </a:r>
            <a:r>
              <a:rPr lang="en-US" b="1" u="sng" dirty="0" smtClean="0"/>
              <a:t>erializable schedule</a:t>
            </a:r>
            <a:r>
              <a:rPr lang="en-US" dirty="0" smtClean="0"/>
              <a:t> is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schedule that is equivalent to </a:t>
            </a:r>
            <a:r>
              <a:rPr lang="en-US" b="1" i="1" dirty="0"/>
              <a:t>some</a:t>
            </a:r>
            <a:r>
              <a:rPr lang="en-US" dirty="0"/>
              <a:t> serial execution of the transactions.</a:t>
            </a:r>
          </a:p>
          <a:p>
            <a:pPr>
              <a:buFont typeface="Wingdings" charset="2"/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349" y="5204479"/>
            <a:ext cx="42804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The word “</a:t>
            </a:r>
            <a:r>
              <a:rPr lang="en-US" sz="2800" b="1" dirty="0">
                <a:latin typeface="+mj-lt"/>
              </a:rPr>
              <a:t>some” </a:t>
            </a:r>
            <a:r>
              <a:rPr lang="en-US" sz="2800" dirty="0">
                <a:latin typeface="+mj-lt"/>
              </a:rPr>
              <a:t>makes this </a:t>
            </a:r>
            <a:r>
              <a:rPr lang="en-US" sz="2800" dirty="0" smtClean="0">
                <a:latin typeface="+mj-lt"/>
              </a:rPr>
              <a:t>definition </a:t>
            </a:r>
            <a:r>
              <a:rPr lang="en-US" sz="2800" dirty="0">
                <a:latin typeface="+mj-lt"/>
              </a:rPr>
              <a:t>powerful </a:t>
            </a:r>
            <a:r>
              <a:rPr lang="en-US" sz="2800" dirty="0">
                <a:latin typeface="+mj-lt"/>
              </a:rPr>
              <a:t>&amp;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tricky!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6129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nimBg="1"/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86442" y="2650774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81159" y="3557633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Same as a serial schedule </a:t>
            </a:r>
            <a:r>
              <a:rPr lang="en-US" sz="2400" b="1" i="1" dirty="0" smtClean="0">
                <a:latin typeface="+mj-lt"/>
              </a:rPr>
              <a:t>for all possible values of A, B =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07784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6630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00729" y="2108711"/>
            <a:ext cx="4174435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84096" y="3899168"/>
            <a:ext cx="3267860" cy="42407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Serializable?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1131" y="2988132"/>
            <a:ext cx="7159843" cy="1707737"/>
            <a:chOff x="543325" y="2639978"/>
            <a:chExt cx="10367750" cy="1772104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43325" y="2697456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3325" y="3585352"/>
              <a:ext cx="694507" cy="54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5754" y="2639978"/>
              <a:ext cx="2110448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A += 100</a:t>
              </a:r>
              <a:endParaRPr lang="en-US" sz="2800"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704809" y="2639978"/>
              <a:ext cx="1996710" cy="542941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-= 100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1974" y="3550697"/>
              <a:ext cx="2238116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A *= 1.06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23050" y="3550697"/>
              <a:ext cx="2224189" cy="542941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B</a:t>
              </a:r>
              <a:r>
                <a:rPr lang="en-US" sz="2800" dirty="0" smtClean="0">
                  <a:latin typeface="+mj-lt"/>
                </a:rPr>
                <a:t> *= 1.06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404227" y="4906677"/>
            <a:ext cx="3368673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 </a:t>
            </a:r>
            <a:r>
              <a:rPr lang="en-US" sz="2400" i="1" dirty="0" smtClean="0">
                <a:latin typeface="+mj-lt"/>
              </a:rPr>
              <a:t>equivalent</a:t>
            </a:r>
            <a:r>
              <a:rPr lang="en-US" sz="2400" dirty="0" smtClean="0">
                <a:latin typeface="+mj-lt"/>
              </a:rPr>
              <a:t> to any serializable schedule</a:t>
            </a:r>
            <a:r>
              <a:rPr lang="en-US" sz="2400" b="1" i="1" dirty="0" smtClean="0">
                <a:latin typeface="+mj-lt"/>
              </a:rPr>
              <a:t> = not </a:t>
            </a:r>
            <a:r>
              <a:rPr lang="en-US" sz="2400" b="1" u="sng" dirty="0" smtClean="0">
                <a:latin typeface="+mj-lt"/>
              </a:rPr>
              <a:t>serializable</a:t>
            </a:r>
            <a:endParaRPr lang="en-US" sz="2400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09586" y="1196509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>
                <a:latin typeface="+mj-lt"/>
              </a:rPr>
              <a:t>Serial </a:t>
            </a:r>
            <a:r>
              <a:rPr lang="en-US" sz="2400" u="sng" smtClean="0">
                <a:latin typeface="+mj-lt"/>
              </a:rPr>
              <a:t>schedules:</a:t>
            </a:r>
            <a:endParaRPr lang="en-US" sz="2400" u="sng" dirty="0" smtClean="0"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3499"/>
              </p:ext>
            </p:extLst>
          </p:nvPr>
        </p:nvGraphicFramePr>
        <p:xfrm>
          <a:off x="7809586" y="1764477"/>
          <a:ext cx="3963314" cy="11125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581"/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1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2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1.06*(B-100)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r>
                        <a:rPr lang="en-US" baseline="0" dirty="0" smtClean="0">
                          <a:sym typeface="Wingdings"/>
                        </a:rPr>
                        <a:t>,</a:t>
                      </a:r>
                      <a:r>
                        <a:rPr lang="en-US" dirty="0" smtClean="0">
                          <a:sym typeface="Wingdings"/>
                        </a:rPr>
                        <a:t>T</a:t>
                      </a:r>
                      <a:r>
                        <a:rPr lang="en-US" baseline="-25000" dirty="0" smtClean="0">
                          <a:sym typeface="Wingdings"/>
                        </a:rPr>
                        <a:t>1</a:t>
                      </a: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1.06*A + 100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035802"/>
              </p:ext>
            </p:extLst>
          </p:nvPr>
        </p:nvGraphicFramePr>
        <p:xfrm>
          <a:off x="8682167" y="3566742"/>
          <a:ext cx="3090733" cy="73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933"/>
                <a:gridCol w="15908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3389">
                <a:tc>
                  <a:txBody>
                    <a:bodyPr/>
                    <a:lstStyle/>
                    <a:p>
                      <a:r>
                        <a:rPr lang="en-US" dirty="0" smtClean="0"/>
                        <a:t>1.06*(A+100)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1.06*B - 100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5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can go wrong with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Various anomalies which break isolation / </a:t>
            </a:r>
            <a:r>
              <a:rPr lang="en-US" sz="3200" dirty="0" err="1" smtClean="0"/>
              <a:t>serializability</a:t>
            </a:r>
            <a:endParaRPr lang="en-US" sz="320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Often </a:t>
            </a:r>
            <a:r>
              <a:rPr lang="en-US" sz="3200" dirty="0"/>
              <a:t>referred to by name…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200" dirty="0" smtClean="0"/>
              <a:t>Occur because of / with certain “conflicts” between interleaved TXNs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927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779"/>
            <a:ext cx="10515600" cy="1325563"/>
          </a:xfrm>
        </p:spPr>
        <p:txBody>
          <a:bodyPr/>
          <a:lstStyle/>
          <a:p>
            <a:r>
              <a:rPr lang="en-US" dirty="0" smtClean="0"/>
              <a:t>The DBMS’s view of the schedule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8200" y="1529121"/>
            <a:ext cx="4727713" cy="1379065"/>
            <a:chOff x="543325" y="2666677"/>
            <a:chExt cx="10367750" cy="174540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192697" y="4399722"/>
              <a:ext cx="9718378" cy="1236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43325" y="2697456"/>
              <a:ext cx="4812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8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8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325" y="3585352"/>
              <a:ext cx="479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8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755754" y="2666678"/>
              <a:ext cx="2197792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mtClean="0">
                  <a:latin typeface="+mj-lt"/>
                </a:rPr>
                <a:t>A += 100</a:t>
              </a:r>
              <a:endParaRPr lang="en-US"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631332" y="2666677"/>
              <a:ext cx="2085301" cy="467443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-= 100</a:t>
              </a:r>
              <a:endParaRPr lang="en-US" dirty="0"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10083" y="3585352"/>
              <a:ext cx="2320831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A *= 1.06</a:t>
              </a:r>
              <a:endParaRPr lang="en-US" dirty="0"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30672" y="3589229"/>
              <a:ext cx="2306769" cy="467443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B</a:t>
              </a:r>
              <a:r>
                <a:rPr lang="en-US" dirty="0" smtClean="0">
                  <a:latin typeface="+mj-lt"/>
                </a:rPr>
                <a:t> *= 1.06</a:t>
              </a:r>
              <a:endParaRPr lang="en-US" dirty="0">
                <a:latin typeface="+mj-lt"/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1467074" y="5793391"/>
            <a:ext cx="8133396" cy="1468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74643" y="4202857"/>
            <a:ext cx="402739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74643" y="5016222"/>
            <a:ext cx="401397" cy="621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67074" y="4251972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366210" y="5020827"/>
            <a:ext cx="792205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48971" y="4253623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W(A)</a:t>
            </a:r>
            <a:endParaRPr lang="en-US" sz="2800" dirty="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287570" y="5020827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33964" y="5016222"/>
            <a:ext cx="782587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55324" y="5016222"/>
            <a:ext cx="917239" cy="5232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85382" y="4250321"/>
            <a:ext cx="782587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R(B)</a:t>
            </a:r>
            <a:endParaRPr lang="en-US" sz="2800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67279" y="4251972"/>
            <a:ext cx="907621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W(B)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231" y="956642"/>
            <a:ext cx="5916094" cy="22263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43498" y="1432072"/>
            <a:ext cx="341906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Each action in the TXNs </a:t>
            </a:r>
            <a:r>
              <a:rPr lang="en-US" sz="2400" i="1" dirty="0" smtClean="0">
                <a:latin typeface="+mj-lt"/>
              </a:rPr>
              <a:t>reads a value from global memory</a:t>
            </a:r>
            <a:r>
              <a:rPr lang="en-US" sz="2400" dirty="0" smtClean="0">
                <a:latin typeface="+mj-lt"/>
              </a:rPr>
              <a:t> and then </a:t>
            </a:r>
            <a:r>
              <a:rPr lang="en-US" sz="2400" i="1" dirty="0" smtClean="0">
                <a:latin typeface="+mj-lt"/>
              </a:rPr>
              <a:t>writes one back to it</a:t>
            </a:r>
          </a:p>
          <a:p>
            <a:endParaRPr lang="en-US" sz="2400" i="1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Scheduling order matters!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0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Random Access Memory (RAM) or </a:t>
            </a:r>
            <a:r>
              <a:rPr lang="en-US" b="1" dirty="0" smtClean="0"/>
              <a:t>Main Memory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Fast</a:t>
            </a:r>
          </a:p>
          <a:p>
            <a:pPr lvl="2"/>
            <a:r>
              <a:rPr lang="en-US" dirty="0"/>
              <a:t>Random access, byte </a:t>
            </a:r>
            <a:r>
              <a:rPr lang="en-US" dirty="0" smtClean="0"/>
              <a:t>addressable</a:t>
            </a:r>
          </a:p>
          <a:p>
            <a:pPr lvl="3"/>
            <a:r>
              <a:rPr lang="en-US" dirty="0" smtClean="0"/>
              <a:t>~10x faster for </a:t>
            </a:r>
            <a:r>
              <a:rPr lang="en-US" u="sng" dirty="0" smtClean="0"/>
              <a:t>sequential access</a:t>
            </a:r>
          </a:p>
          <a:p>
            <a:pPr lvl="3"/>
            <a:r>
              <a:rPr lang="en-US" dirty="0" smtClean="0"/>
              <a:t>~100,000x faster for </a:t>
            </a:r>
            <a:r>
              <a:rPr lang="en-US" u="sng" dirty="0" smtClean="0"/>
              <a:t>random access!</a:t>
            </a:r>
          </a:p>
          <a:p>
            <a:pPr lvl="2"/>
            <a:endParaRPr lang="en-US" u="sng" dirty="0"/>
          </a:p>
          <a:p>
            <a:pPr lvl="1"/>
            <a:r>
              <a:rPr lang="en-US" i="1" dirty="0" smtClean="0"/>
              <a:t>Volatile</a:t>
            </a:r>
          </a:p>
          <a:p>
            <a:pPr lvl="2"/>
            <a:r>
              <a:rPr lang="en-US" dirty="0" smtClean="0"/>
              <a:t>Data can be lost if e.g. crash occurs, power goes out, 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</a:p>
          <a:p>
            <a:pPr lvl="2"/>
            <a:endParaRPr lang="en-US" u="sng" dirty="0"/>
          </a:p>
          <a:p>
            <a:pPr lvl="1"/>
            <a:r>
              <a:rPr lang="en-US" dirty="0" smtClean="0"/>
              <a:t>Expensive</a:t>
            </a:r>
          </a:p>
          <a:p>
            <a:pPr lvl="2"/>
            <a:r>
              <a:rPr lang="en-US" dirty="0" smtClean="0"/>
              <a:t>For $100, get 16GB of RAM vs. 2TB of disk!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48" y="2426486"/>
            <a:ext cx="3297504" cy="219833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38200" y="37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High-level: Disk vs. </a:t>
            </a:r>
            <a:r>
              <a:rPr lang="en-US" dirty="0" smtClean="0"/>
              <a:t>Main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7105183" cy="2464265"/>
          </a:xfrm>
        </p:spPr>
        <p:txBody>
          <a:bodyPr>
            <a:normAutofit/>
          </a:bodyPr>
          <a:lstStyle/>
          <a:p>
            <a:pPr lvl="1"/>
            <a:endParaRPr lang="en-US" dirty="0" smtClean="0"/>
          </a:p>
          <a:p>
            <a:r>
              <a:rPr lang="en-US" dirty="0" smtClean="0"/>
              <a:t>Thus, there are three types of conflicts:</a:t>
            </a:r>
          </a:p>
          <a:p>
            <a:pPr lvl="1"/>
            <a:r>
              <a:rPr lang="en-US" dirty="0" smtClean="0"/>
              <a:t>Read-Write </a:t>
            </a:r>
            <a:r>
              <a:rPr lang="en-US" dirty="0"/>
              <a:t>conflicts (RW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Write-Read conflicts (WR) </a:t>
            </a:r>
            <a:endParaRPr lang="en-US" dirty="0" smtClean="0"/>
          </a:p>
          <a:p>
            <a:pPr lvl="1"/>
            <a:r>
              <a:rPr lang="en-US" dirty="0"/>
              <a:t>Write-Write conflicts (WW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34668" y="3282834"/>
            <a:ext cx="29191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 no “RR Conflict”?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2083" y="5011521"/>
            <a:ext cx="1039171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Interleaving anomalies occur with / because of these conflicts between TXNs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latin typeface="+mj-lt"/>
              </a:rPr>
              <a:t>(but these conflicts can occur without causing anomalies!)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8452" y="6202964"/>
            <a:ext cx="33753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+mj-lt"/>
              </a:rPr>
              <a:t>See </a:t>
            </a:r>
            <a:r>
              <a:rPr lang="en-US" sz="2400" b="1" i="1" smtClean="0">
                <a:latin typeface="+mj-lt"/>
              </a:rPr>
              <a:t>next section for more!</a:t>
            </a:r>
            <a:endParaRPr lang="en-US" sz="2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45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655" y="5933614"/>
            <a:ext cx="612270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</a:t>
            </a:r>
            <a:r>
              <a:rPr lang="en-US" sz="2800" i="1" dirty="0" smtClean="0">
                <a:latin typeface="+mj-lt"/>
              </a:rPr>
              <a:t>with </a:t>
            </a:r>
            <a:r>
              <a:rPr lang="en-US" sz="2800" i="1" smtClean="0">
                <a:latin typeface="+mj-lt"/>
              </a:rPr>
              <a:t>/ because of a </a:t>
            </a:r>
            <a:r>
              <a:rPr lang="en-US" sz="2800" b="1" i="1" dirty="0" smtClean="0">
                <a:latin typeface="+mj-lt"/>
              </a:rPr>
              <a:t>RW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7062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“Unrepeatable read”: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787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3390" y="3582236"/>
            <a:ext cx="792205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>
                <a:latin typeface="+mj-lt"/>
              </a:rPr>
              <a:t>reads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some </a:t>
            </a:r>
            <a:r>
              <a:rPr lang="en-US" sz="2400" dirty="0" smtClean="0">
                <a:latin typeface="+mj-lt"/>
              </a:rPr>
              <a:t>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from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Then, </a:t>
            </a:r>
            <a:r>
              <a:rPr lang="en-US" sz="2400" dirty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>
                <a:latin typeface="+mj-lt"/>
              </a:rPr>
              <a:t> reads </a:t>
            </a:r>
            <a:r>
              <a:rPr lang="en-US" sz="2400" dirty="0" smtClean="0">
                <a:latin typeface="+mj-lt"/>
              </a:rPr>
              <a:t>from A again </a:t>
            </a:r>
            <a:r>
              <a:rPr lang="en-US" sz="2400" i="1" dirty="0" smtClean="0">
                <a:latin typeface="+mj-lt"/>
              </a:rPr>
              <a:t>and now gets </a:t>
            </a:r>
            <a:r>
              <a:rPr lang="en-US" sz="2400" i="1" dirty="0">
                <a:latin typeface="+mj-lt"/>
              </a:rPr>
              <a:t>a different / inconsistent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692474" y="4437882"/>
            <a:ext cx="2549434" cy="528557"/>
            <a:chOff x="2692474" y="4437882"/>
            <a:chExt cx="2549434" cy="528557"/>
          </a:xfrm>
        </p:grpSpPr>
        <p:sp>
          <p:nvSpPr>
            <p:cNvPr id="19" name="TextBox 18"/>
            <p:cNvSpPr txBox="1"/>
            <p:nvPr/>
          </p:nvSpPr>
          <p:spPr>
            <a:xfrm>
              <a:off x="2692474" y="4443219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6161" y="4442140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4882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17041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2153" y="5933614"/>
            <a:ext cx="612770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</a:t>
            </a:r>
            <a:r>
              <a:rPr lang="en-US" sz="2800" i="1" dirty="0" smtClean="0">
                <a:latin typeface="+mj-lt"/>
              </a:rPr>
              <a:t>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0605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“Dirty read” / Reading uncommitted data: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811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65645" y="3588095"/>
            <a:ext cx="386644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032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A, then writes back to A &amp; commits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aborts-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obsolete / inconsistent </a:t>
            </a:r>
            <a:r>
              <a:rPr lang="en-US" sz="2400" i="1" dirty="0">
                <a:latin typeface="+mj-lt"/>
              </a:rPr>
              <a:t>value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63331" y="4437882"/>
            <a:ext cx="2497032" cy="523220"/>
            <a:chOff x="2763331" y="4437882"/>
            <a:chExt cx="2497032" cy="523220"/>
          </a:xfrm>
        </p:grpSpPr>
        <p:sp>
          <p:nvSpPr>
            <p:cNvPr id="19" name="TextBox 18"/>
            <p:cNvSpPr txBox="1"/>
            <p:nvPr/>
          </p:nvSpPr>
          <p:spPr>
            <a:xfrm>
              <a:off x="2763331" y="4437882"/>
              <a:ext cx="792205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+mj-lt"/>
                </a:rPr>
                <a:t>R(A)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081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8333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6004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0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77831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“Inconsistent read” / Reading partial commits: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397833" y="5211506"/>
            <a:ext cx="6538003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75489" y="3526846"/>
            <a:ext cx="811441" cy="461665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W</a:t>
            </a:r>
            <a:r>
              <a:rPr lang="en-US" sz="2400" dirty="0" smtClean="0">
                <a:latin typeface="+mj-lt"/>
              </a:rPr>
              <a:t>(A)</a:t>
            </a:r>
            <a:endParaRPr lang="en-US" sz="24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23778" y="2469221"/>
            <a:ext cx="3804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u="sng" dirty="0" smtClean="0">
                <a:latin typeface="+mj-lt"/>
              </a:rPr>
              <a:t>reads</a:t>
            </a:r>
            <a:r>
              <a:rPr lang="en-US" sz="2400" dirty="0" smtClean="0">
                <a:latin typeface="+mj-lt"/>
              </a:rPr>
              <a:t> from A </a:t>
            </a:r>
            <a:r>
              <a:rPr lang="en-US" sz="2400" i="1" dirty="0" smtClean="0">
                <a:latin typeface="+mj-lt"/>
              </a:rPr>
              <a:t>and B</a:t>
            </a:r>
            <a:r>
              <a:rPr lang="en-US" sz="2400" dirty="0" smtClean="0">
                <a:latin typeface="+mj-lt"/>
              </a:rPr>
              <a:t>, and then writes some value which depends on A &amp;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writes to B- </a:t>
            </a:r>
            <a:r>
              <a:rPr lang="en-US" sz="2400" i="1" dirty="0" smtClean="0">
                <a:latin typeface="+mj-lt"/>
              </a:rPr>
              <a:t>now T</a:t>
            </a:r>
            <a:r>
              <a:rPr lang="en-US" sz="2400" i="1" baseline="-25000" dirty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’s result is based on an incomplete commit</a:t>
            </a:r>
            <a:endParaRPr lang="en-US" sz="2400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04264" y="3526846"/>
            <a:ext cx="1293015" cy="461666"/>
            <a:chOff x="5181455" y="3526845"/>
            <a:chExt cx="1293015" cy="461666"/>
          </a:xfrm>
        </p:grpSpPr>
        <p:sp>
          <p:nvSpPr>
            <p:cNvPr id="18" name="TextBox 17"/>
            <p:cNvSpPr txBox="1"/>
            <p:nvPr/>
          </p:nvSpPr>
          <p:spPr>
            <a:xfrm>
              <a:off x="5181455" y="3526846"/>
              <a:ext cx="803425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4694" y="3526845"/>
              <a:ext cx="349776" cy="461665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98115" y="4393320"/>
            <a:ext cx="3526579" cy="461665"/>
            <a:chOff x="2486930" y="4404486"/>
            <a:chExt cx="3526579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2486930" y="4404486"/>
              <a:ext cx="704039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63733" y="4404486"/>
              <a:ext cx="34977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06044" y="4404486"/>
              <a:ext cx="696024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17143" y="4404486"/>
              <a:ext cx="1449436" cy="461665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W(C=A*B)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63622" y="6065406"/>
            <a:ext cx="706475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>
                <a:latin typeface="+mj-lt"/>
              </a:rPr>
              <a:t>Again, </a:t>
            </a:r>
            <a:r>
              <a:rPr lang="en-US" sz="2800" i="1" dirty="0">
                <a:latin typeface="+mj-lt"/>
              </a:rPr>
              <a:t>o</a:t>
            </a:r>
            <a:r>
              <a:rPr lang="en-US" sz="2800" i="1" dirty="0" smtClean="0">
                <a:latin typeface="+mj-lt"/>
              </a:rPr>
              <a:t>ccurring with / because of a </a:t>
            </a:r>
            <a:r>
              <a:rPr lang="en-US" sz="2800" b="1" i="1" dirty="0" smtClean="0">
                <a:latin typeface="+mj-lt"/>
              </a:rPr>
              <a:t>WR 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2163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21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1  &gt;  Interleaving &amp; scheduling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838200" y="361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Classic Anomalies with Interleaved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85738"/>
            <a:ext cx="357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Partially-lost update:</a:t>
            </a:r>
            <a:endParaRPr lang="en-US" sz="3200" b="1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286648" y="5222672"/>
            <a:ext cx="520144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8200" y="3582236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200" y="4437882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8663" y="3582236"/>
            <a:ext cx="917239" cy="5232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</a:t>
            </a:r>
            <a:r>
              <a:rPr lang="en-US" sz="2800" dirty="0" smtClean="0">
                <a:latin typeface="+mj-lt"/>
              </a:rPr>
              <a:t>(A)</a:t>
            </a:r>
            <a:endParaRPr lang="en-US" sz="28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21526" y="2672946"/>
            <a:ext cx="441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some data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to 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i="1" u="sng" dirty="0" smtClean="0">
                <a:latin typeface="+mj-lt"/>
              </a:rPr>
              <a:t>blind </a:t>
            </a:r>
            <a:r>
              <a:rPr lang="en-US" sz="2400" u="sng" dirty="0" smtClean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A </a:t>
            </a:r>
            <a:r>
              <a:rPr lang="en-US" sz="2400" i="1" dirty="0" smtClean="0">
                <a:latin typeface="+mj-lt"/>
              </a:rPr>
              <a:t>and B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+mj-lt"/>
              </a:rPr>
              <a:t>T</a:t>
            </a:r>
            <a:r>
              <a:rPr lang="en-US" sz="2400" baseline="-25000" dirty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then </a:t>
            </a:r>
            <a:r>
              <a:rPr lang="en-US" sz="2400" i="1" u="sng" dirty="0">
                <a:latin typeface="+mj-lt"/>
              </a:rPr>
              <a:t>blind </a:t>
            </a:r>
            <a:r>
              <a:rPr lang="en-US" sz="2400" u="sng" dirty="0">
                <a:latin typeface="+mj-lt"/>
              </a:rPr>
              <a:t>writes</a:t>
            </a:r>
            <a:r>
              <a:rPr lang="en-US" sz="2400" dirty="0" smtClean="0">
                <a:latin typeface="+mj-lt"/>
              </a:rPr>
              <a:t> to B; now we have T</a:t>
            </a:r>
            <a:r>
              <a:rPr lang="en-US" sz="2400" baseline="-25000" dirty="0" smtClean="0">
                <a:latin typeface="+mj-lt"/>
              </a:rPr>
              <a:t>2</a:t>
            </a:r>
            <a:r>
              <a:rPr lang="en-US" sz="2400" dirty="0" smtClean="0">
                <a:latin typeface="+mj-lt"/>
              </a:rPr>
              <a:t>’s value for B and T</a:t>
            </a:r>
            <a:r>
              <a:rPr lang="en-US" sz="2400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’s value for A-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b="1" i="1" dirty="0" smtClean="0">
                <a:latin typeface="+mj-lt"/>
              </a:rPr>
              <a:t>not equivalent to any serial schedule!</a:t>
            </a:r>
            <a:endParaRPr lang="en-US" sz="2400" b="1" i="1" dirty="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200" y="2672946"/>
            <a:ext cx="1323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+mj-lt"/>
              </a:rPr>
              <a:t>Example:</a:t>
            </a:r>
            <a:endParaRPr lang="en-US" sz="240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60608" y="3582236"/>
            <a:ext cx="1405353" cy="523220"/>
            <a:chOff x="5260608" y="3582236"/>
            <a:chExt cx="1405353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5260608" y="3582236"/>
              <a:ext cx="907621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W(B)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88935" y="3582236"/>
              <a:ext cx="377026" cy="52322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96607" y="4437882"/>
            <a:ext cx="2443296" cy="528009"/>
            <a:chOff x="2696607" y="4437882"/>
            <a:chExt cx="2443296" cy="528009"/>
          </a:xfrm>
        </p:grpSpPr>
        <p:sp>
          <p:nvSpPr>
            <p:cNvPr id="19" name="TextBox 18"/>
            <p:cNvSpPr txBox="1"/>
            <p:nvPr/>
          </p:nvSpPr>
          <p:spPr>
            <a:xfrm>
              <a:off x="2696607" y="4437882"/>
              <a:ext cx="917239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(A)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62877" y="4437882"/>
              <a:ext cx="377026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+mj-lt"/>
                </a:rPr>
                <a:t>C</a:t>
              </a:r>
              <a:endParaRPr lang="en-US" sz="28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4551" y="4442671"/>
              <a:ext cx="907621" cy="523220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j-lt"/>
                </a:rPr>
                <a:t>W</a:t>
              </a:r>
              <a:r>
                <a:rPr lang="en-US" sz="2800" dirty="0" smtClean="0">
                  <a:latin typeface="+mj-lt"/>
                </a:rPr>
                <a:t>(B)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974792" y="6016932"/>
            <a:ext cx="624241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smtClean="0">
                <a:latin typeface="+mj-lt"/>
              </a:rPr>
              <a:t>Occurring with / because of a </a:t>
            </a:r>
            <a:r>
              <a:rPr lang="en-US" sz="2800" b="1" i="1" smtClean="0">
                <a:latin typeface="+mj-lt"/>
              </a:rPr>
              <a:t>WW </a:t>
            </a:r>
            <a:r>
              <a:rPr lang="en-US" sz="2800" b="1" i="1" dirty="0" smtClean="0">
                <a:latin typeface="+mj-lt"/>
              </a:rPr>
              <a:t>conflict</a:t>
            </a:r>
            <a:endParaRPr lang="en-US" sz="28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66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uiExpand="1" build="p"/>
      <p:bldP spid="2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Activity-9-1.ipynb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26384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Conflict </a:t>
            </a:r>
            <a:r>
              <a:rPr lang="en-US" dirty="0" smtClean="0"/>
              <a:t>Serializability, Locking </a:t>
            </a:r>
            <a:r>
              <a:rPr lang="en-US" dirty="0" smtClean="0"/>
              <a:t>&amp; Deadlock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9  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1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RECAP: Concurrency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Conflict Serializability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DAGs &amp; Topological Orderings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Strict 2PL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+mj-lt"/>
              </a:rPr>
              <a:t>Deadlocks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7524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4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Concurrency as Interleaving TXNs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426" y="1825624"/>
            <a:ext cx="4381435" cy="3806825"/>
          </a:xfrm>
        </p:spPr>
        <p:txBody>
          <a:bodyPr>
            <a:noAutofit/>
          </a:bodyPr>
          <a:lstStyle/>
          <a:p>
            <a:r>
              <a:rPr lang="en-US" dirty="0" smtClean="0"/>
              <a:t>For our purposes, having TXNs occur concurrently means </a:t>
            </a:r>
            <a:r>
              <a:rPr lang="en-US" b="1" dirty="0" smtClean="0"/>
              <a:t>interleaving their component actions (R/W)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26076" y="4239066"/>
            <a:ext cx="352772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call the particular order of interleaving </a:t>
            </a:r>
            <a:r>
              <a:rPr lang="en-US" sz="2800" smtClean="0">
                <a:latin typeface="+mj-lt"/>
              </a:rPr>
              <a:t>a </a:t>
            </a:r>
            <a:r>
              <a:rPr lang="en-US" sz="2800" b="1" u="sng" smtClean="0">
                <a:latin typeface="+mj-lt"/>
              </a:rPr>
              <a:t>schedule</a:t>
            </a:r>
            <a:endParaRPr lang="en-US" sz="2800" b="1" i="1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95464" y="3454313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725" y="2286922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5725" y="2837070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  <a:latin typeface="+mj-lt"/>
              </a:rPr>
              <a:t>2</a:t>
            </a:r>
            <a:endParaRPr lang="en-US" sz="2800" b="1" baseline="-25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95464" y="2375357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04289" y="2375357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4881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07278" y="2375357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09081" y="2860811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7906" y="2860811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8498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20895" y="2860811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95464" y="6098955"/>
            <a:ext cx="6009210" cy="1001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5725" y="4931564"/>
            <a:ext cx="297556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  <a:latin typeface="+mj-lt"/>
              </a:rPr>
              <a:t>1</a:t>
            </a:r>
            <a:endParaRPr lang="en-US" sz="2800" b="1" baseline="-25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5725" y="5481712"/>
            <a:ext cx="296564" cy="423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T</a:t>
            </a:r>
            <a:r>
              <a:rPr lang="en-US" sz="2800" b="1" baseline="-25000" dirty="0">
                <a:solidFill>
                  <a:srgbClr val="0070C0"/>
                </a:solidFill>
                <a:latin typeface="+mj-lt"/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5464" y="5019999"/>
            <a:ext cx="620622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081" y="5019999"/>
            <a:ext cx="614194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04881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2070" y="5019999"/>
            <a:ext cx="710613" cy="4001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25" y="4335330"/>
            <a:ext cx="27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04289" y="5505453"/>
            <a:ext cx="620622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R(A)</a:t>
            </a:r>
            <a:endParaRPr lang="en-US" sz="2000" dirty="0"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906" y="5505453"/>
            <a:ext cx="614194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+mj-lt"/>
              </a:rPr>
              <a:t>R(B)</a:t>
            </a:r>
            <a:endParaRPr lang="en-US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13706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W</a:t>
            </a:r>
            <a:r>
              <a:rPr lang="en-US" sz="2000" dirty="0" smtClean="0">
                <a:latin typeface="+mj-lt"/>
              </a:rPr>
              <a:t>(A)</a:t>
            </a:r>
            <a:endParaRPr lang="en-US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20895" y="5505453"/>
            <a:ext cx="710613" cy="40011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W(B)</a:t>
            </a:r>
            <a:endParaRPr lang="en-US" sz="2000" dirty="0">
              <a:latin typeface="+mj-lt"/>
            </a:endParaRPr>
          </a:p>
        </p:txBody>
      </p:sp>
      <p:sp>
        <p:nvSpPr>
          <p:cNvPr id="57" name="Down Arrow 56"/>
          <p:cNvSpPr/>
          <p:nvPr/>
        </p:nvSpPr>
        <p:spPr>
          <a:xfrm>
            <a:off x="3825551" y="3657718"/>
            <a:ext cx="597159" cy="6996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517" y="5742027"/>
            <a:ext cx="1114696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We want to develop ways of discerning “good” vs. “bad” schedules</a:t>
            </a:r>
            <a:endParaRPr lang="en-US" sz="32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62678" y="3956907"/>
            <a:ext cx="112421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Why?</a:t>
            </a:r>
            <a:endParaRPr lang="en-US" sz="3200" b="1" i="1" dirty="0">
              <a:latin typeface="+mj-lt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8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257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Our model: Three Types of Regions 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656443" cy="5032375"/>
          </a:xfrm>
        </p:spPr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Local: </a:t>
            </a:r>
            <a:r>
              <a:rPr lang="en-US" dirty="0" smtClean="0"/>
              <a:t> In our model each process in a DBMS has its own local memory, where it stores values that only it “sees”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Global:  </a:t>
            </a:r>
            <a:r>
              <a:rPr lang="en-US" dirty="0" smtClean="0"/>
              <a:t>Each process can read from / write to shared data in main memory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Disk:  </a:t>
            </a:r>
            <a:r>
              <a:rPr lang="en-US" dirty="0" smtClean="0"/>
              <a:t>Global memory can read from / flush to disk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i="1" dirty="0" smtClean="0"/>
              <a:t>Log: </a:t>
            </a:r>
            <a:r>
              <a:rPr lang="en-US" i="1" dirty="0" smtClean="0"/>
              <a:t>Assume on stable disk storage- spans both main memory and disk…</a:t>
            </a:r>
            <a:endParaRPr lang="en-US" b="1" i="1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91122"/>
              </p:ext>
            </p:extLst>
          </p:nvPr>
        </p:nvGraphicFramePr>
        <p:xfrm>
          <a:off x="8587408" y="1027905"/>
          <a:ext cx="3233531" cy="2465103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41224"/>
                <a:gridCol w="832104"/>
                <a:gridCol w="1360203"/>
              </a:tblGrid>
              <a:tr h="6271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25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Main</a:t>
                      </a:r>
                      <a:r>
                        <a:rPr lang="en-US" baseline="0" dirty="0" smtClean="0"/>
                        <a:t> Memory (RAM)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3544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Disk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26368" y="4982207"/>
            <a:ext cx="311426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+mj-lt"/>
              </a:rPr>
              <a:t>“Flushing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smtClean="0">
                <a:latin typeface="+mj-lt"/>
              </a:rPr>
              <a:t>to disk” = writing </a:t>
            </a:r>
            <a:r>
              <a:rPr lang="en-US" sz="2400" dirty="0" smtClean="0">
                <a:latin typeface="+mj-lt"/>
              </a:rPr>
              <a:t>to </a:t>
            </a:r>
            <a:r>
              <a:rPr lang="en-US" sz="2400" smtClean="0">
                <a:latin typeface="+mj-lt"/>
              </a:rPr>
              <a:t>disk + </a:t>
            </a:r>
            <a:r>
              <a:rPr lang="en-US" sz="2400" dirty="0" smtClean="0">
                <a:latin typeface="+mj-lt"/>
              </a:rPr>
              <a:t>erasing (“evicting”) from main memory</a:t>
            </a:r>
            <a:endParaRPr lang="en-US" sz="2400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55053" y="18213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1</a:t>
            </a:r>
            <a:endParaRPr lang="en-US" sz="28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31493" y="1821376"/>
            <a:ext cx="37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31493" y="2751234"/>
            <a:ext cx="515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latin typeface="+mj-lt"/>
              </a:rPr>
              <a:t>3</a:t>
            </a:r>
            <a:endParaRPr lang="en-US" sz="2800" b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2759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8  &gt;  Section 3  &gt;  Our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842987" y="3899646"/>
            <a:ext cx="29779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Log </a:t>
            </a:r>
            <a:r>
              <a:rPr lang="en-US" sz="2400" dirty="0" smtClean="0">
                <a:latin typeface="+mj-lt"/>
              </a:rPr>
              <a:t>is a </a:t>
            </a:r>
            <a:r>
              <a:rPr lang="en-US" sz="2400" i="1" dirty="0" smtClean="0">
                <a:latin typeface="+mj-lt"/>
              </a:rPr>
              <a:t>sequence</a:t>
            </a:r>
            <a:r>
              <a:rPr lang="en-US" sz="2400" dirty="0" smtClean="0">
                <a:latin typeface="+mj-lt"/>
              </a:rPr>
              <a:t> from main memory -&gt; disk</a:t>
            </a:r>
            <a:endParaRPr lang="en-US" sz="2400" dirty="0"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265127" y="1821376"/>
            <a:ext cx="466875" cy="1342917"/>
            <a:chOff x="11265127" y="1821376"/>
            <a:chExt cx="466875" cy="1342917"/>
          </a:xfrm>
        </p:grpSpPr>
        <p:sp>
          <p:nvSpPr>
            <p:cNvPr id="16" name="TextBox 15"/>
            <p:cNvSpPr txBox="1"/>
            <p:nvPr/>
          </p:nvSpPr>
          <p:spPr>
            <a:xfrm>
              <a:off x="11265127" y="1821376"/>
              <a:ext cx="466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>
                  <a:latin typeface="+mj-lt"/>
                </a:rPr>
                <a:t>4</a:t>
              </a:r>
              <a:endParaRPr lang="en-US" sz="2800" b="1" i="1" dirty="0">
                <a:latin typeface="+mj-lt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>
              <a:off x="11306289" y="2338175"/>
              <a:ext cx="298204" cy="826118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150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/>
      <p:bldP spid="11" grpId="0"/>
      <p:bldP spid="12" grpId="0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Ways of Defining “Good” vs. “Bad” Schedules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786311"/>
          </a:xfrm>
          <a:noFill/>
          <a:ln/>
        </p:spPr>
        <p:txBody>
          <a:bodyPr>
            <a:normAutofit/>
          </a:bodyPr>
          <a:lstStyle/>
          <a:p>
            <a:r>
              <a:rPr lang="en-US" dirty="0" smtClean="0"/>
              <a:t>Recall from last time: we call a schedule </a:t>
            </a:r>
            <a:r>
              <a:rPr lang="en-US" b="1" i="1" dirty="0" smtClean="0"/>
              <a:t>serializable</a:t>
            </a:r>
            <a:r>
              <a:rPr lang="en-US" dirty="0" smtClean="0"/>
              <a:t> if it is equivalent to </a:t>
            </a:r>
            <a:r>
              <a:rPr lang="en-US" i="1" dirty="0" smtClean="0"/>
              <a:t>some</a:t>
            </a:r>
            <a:r>
              <a:rPr lang="en-US" dirty="0" smtClean="0"/>
              <a:t> serial schedule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 smtClean="0"/>
              <a:t>We used this as a notion of a “good” interleaved schedule, since </a:t>
            </a:r>
            <a:r>
              <a:rPr lang="en-US" sz="2800" b="1" dirty="0" smtClean="0"/>
              <a:t>a serializable schedule will maintain isolation &amp; consistency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we’ll define a stricter, but very useful variant:</a:t>
            </a:r>
          </a:p>
          <a:p>
            <a:pPr lvl="1"/>
            <a:endParaRPr lang="en-US" dirty="0"/>
          </a:p>
          <a:p>
            <a:pPr lvl="1"/>
            <a:r>
              <a:rPr lang="en-US" sz="2800" b="1" i="1" u="sng" dirty="0" smtClean="0"/>
              <a:t>Conflict </a:t>
            </a:r>
            <a:r>
              <a:rPr lang="en-US" sz="2800" b="1" i="1" u="sng" dirty="0" err="1" smtClean="0"/>
              <a:t>serializability</a:t>
            </a:r>
            <a:endParaRPr lang="en-US" sz="2800" b="1" i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4610" y="5218150"/>
            <a:ext cx="27829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need to define </a:t>
            </a:r>
            <a:r>
              <a:rPr lang="en-US" sz="2400" b="1" i="1" dirty="0" smtClean="0">
                <a:latin typeface="+mj-lt"/>
              </a:rPr>
              <a:t>conflicts</a:t>
            </a:r>
            <a:r>
              <a:rPr lang="en-US" sz="2400" dirty="0" smtClean="0">
                <a:latin typeface="+mj-lt"/>
              </a:rPr>
              <a:t> first..</a:t>
            </a:r>
            <a:endParaRPr lang="en-US" sz="2400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8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Concurrency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650554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76494" y="4484208"/>
            <a:ext cx="1710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latin typeface="+mj-lt"/>
              </a:rPr>
              <a:t>W-R Conflict</a:t>
            </a:r>
            <a:endParaRPr lang="en-US" sz="240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81136" y="3855344"/>
            <a:ext cx="181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W-W Conflict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2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62083" y="1686034"/>
            <a:ext cx="1039171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Two actions </a:t>
            </a:r>
            <a:r>
              <a:rPr lang="en-US" sz="2800" b="1" u="sng" dirty="0">
                <a:latin typeface="+mj-lt"/>
              </a:rPr>
              <a:t>conflict</a:t>
            </a:r>
            <a:r>
              <a:rPr lang="en-US" sz="2800" dirty="0">
                <a:latin typeface="+mj-lt"/>
              </a:rPr>
              <a:t> if they are part of different TXNs, involve the same variable, and at least one of them is a write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94770" y="3606618"/>
            <a:ext cx="7989502" cy="1646518"/>
            <a:chOff x="2201260" y="3886535"/>
            <a:chExt cx="6507961" cy="1026204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00011" y="4902726"/>
              <a:ext cx="6009210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01260" y="3886535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sz="2400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sz="2400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1260" y="4436683"/>
              <a:ext cx="356730" cy="28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sz="2400" b="1" baseline="-25000" dirty="0">
                  <a:solidFill>
                    <a:srgbClr val="0070C0"/>
                  </a:solidFill>
                  <a:latin typeface="+mj-lt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90999" y="3974970"/>
              <a:ext cx="620622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04616" y="3974970"/>
              <a:ext cx="614194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0416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7605" y="3974970"/>
              <a:ext cx="710613" cy="287736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99824" y="4460424"/>
              <a:ext cx="620622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13441" y="4460424"/>
              <a:ext cx="614194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+mj-lt"/>
                </a:rPr>
                <a:t>R(B)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9241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W</a:t>
              </a:r>
              <a:r>
                <a:rPr lang="en-US" sz="2400" dirty="0" smtClean="0">
                  <a:latin typeface="+mj-lt"/>
                </a:rPr>
                <a:t>(A)</a:t>
              </a:r>
              <a:endParaRPr lang="en-US" sz="24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16430" y="4460424"/>
              <a:ext cx="710613" cy="287736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W(B)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13740" y="5638317"/>
            <a:ext cx="1931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All “conflicts”!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9" name="Straight Arrow Connector 28"/>
          <p:cNvCxnSpPr>
            <a:stCxn id="17" idx="2"/>
            <a:endCxn id="19" idx="1"/>
          </p:cNvCxnSpPr>
          <p:nvPr/>
        </p:nvCxnSpPr>
        <p:spPr>
          <a:xfrm>
            <a:off x="3503107" y="4210175"/>
            <a:ext cx="545201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21" idx="1"/>
          </p:cNvCxnSpPr>
          <p:nvPr/>
        </p:nvCxnSpPr>
        <p:spPr>
          <a:xfrm>
            <a:off x="2576952" y="4210175"/>
            <a:ext cx="2342272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1" idx="1"/>
          </p:cNvCxnSpPr>
          <p:nvPr/>
        </p:nvCxnSpPr>
        <p:spPr>
          <a:xfrm>
            <a:off x="3503107" y="4210175"/>
            <a:ext cx="141611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2" idx="1"/>
          </p:cNvCxnSpPr>
          <p:nvPr/>
        </p:nvCxnSpPr>
        <p:spPr>
          <a:xfrm>
            <a:off x="6272675" y="4210175"/>
            <a:ext cx="2338327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20" idx="1"/>
          </p:cNvCxnSpPr>
          <p:nvPr/>
        </p:nvCxnSpPr>
        <p:spPr>
          <a:xfrm>
            <a:off x="7194884" y="4210175"/>
            <a:ext cx="553093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2"/>
            <a:endCxn id="22" idx="1"/>
          </p:cNvCxnSpPr>
          <p:nvPr/>
        </p:nvCxnSpPr>
        <p:spPr>
          <a:xfrm>
            <a:off x="7194884" y="4210175"/>
            <a:ext cx="1416118" cy="54806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432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dirty="0"/>
              <a:t>Conflict </a:t>
            </a:r>
            <a:r>
              <a:rPr lang="en-US" dirty="0" smtClean="0"/>
              <a:t>Serializability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629122" cy="4525963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dirty="0"/>
              <a:t>Two schedules are </a:t>
            </a:r>
            <a:r>
              <a:rPr lang="en-US" b="1" dirty="0"/>
              <a:t>conflict equivalent </a:t>
            </a:r>
            <a:r>
              <a:rPr lang="en-US" dirty="0"/>
              <a:t>if:</a:t>
            </a:r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They involve </a:t>
            </a:r>
            <a:r>
              <a:rPr lang="en-US" i="1" dirty="0"/>
              <a:t>the same actions of the same </a:t>
            </a:r>
            <a:r>
              <a:rPr lang="en-US" i="1" dirty="0" smtClean="0"/>
              <a:t>TXNs</a:t>
            </a:r>
            <a:endParaRPr lang="en-US" i="1" dirty="0"/>
          </a:p>
          <a:p>
            <a:pPr lvl="1">
              <a:buSzPct val="75000"/>
            </a:pP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Every </a:t>
            </a:r>
            <a:r>
              <a:rPr lang="en-US" i="1" dirty="0"/>
              <a:t>pair of conflicting actions</a:t>
            </a:r>
            <a:r>
              <a:rPr lang="en-US" dirty="0"/>
              <a:t> </a:t>
            </a:r>
            <a:r>
              <a:rPr lang="en-US" dirty="0" smtClean="0"/>
              <a:t>of two TXNs are </a:t>
            </a:r>
            <a:r>
              <a:rPr lang="en-US" i="1" dirty="0" smtClean="0"/>
              <a:t>ordered in the same way</a:t>
            </a: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Schedule </a:t>
            </a:r>
            <a:r>
              <a:rPr lang="en-US" dirty="0"/>
              <a:t>S is </a:t>
            </a:r>
            <a:r>
              <a:rPr lang="en-US" b="1" dirty="0"/>
              <a:t>conflict serializable </a:t>
            </a:r>
            <a:r>
              <a:rPr lang="en-US" dirty="0"/>
              <a:t>if S is </a:t>
            </a:r>
            <a:r>
              <a:rPr lang="en-US" i="1" dirty="0"/>
              <a:t>conflict equivalent</a:t>
            </a:r>
            <a:r>
              <a:rPr lang="en-US" dirty="0"/>
              <a:t> to some 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+mj-lt"/>
                  </a:rPr>
                  <a:t>Conflict serializable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⇒</m:t>
                    </m:r>
                  </m:oMath>
                </a14:m>
                <a:r>
                  <a:rPr lang="en-US" sz="2800" b="1" dirty="0" smtClean="0">
                    <a:latin typeface="+mj-lt"/>
                  </a:rPr>
                  <a:t> serializable</a:t>
                </a:r>
              </a:p>
              <a:p>
                <a:pPr algn="ctr"/>
                <a:r>
                  <a:rPr lang="en-US" sz="2800" dirty="0">
                    <a:latin typeface="+mj-lt"/>
                  </a:rPr>
                  <a:t>S</a:t>
                </a:r>
                <a:r>
                  <a:rPr lang="en-US" sz="2800" dirty="0" smtClean="0">
                    <a:latin typeface="+mj-lt"/>
                  </a:rPr>
                  <a:t>o if we have conflict serializable, we have consistency &amp; isolation! 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9" y="5584860"/>
                <a:ext cx="9813264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6182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“Good” vs. “bad” schedules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42725" y="5671295"/>
            <a:ext cx="848550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Conflict </a:t>
            </a:r>
            <a:r>
              <a:rPr lang="en-US" sz="2800" dirty="0" err="1" smtClean="0">
                <a:latin typeface="+mj-lt"/>
              </a:rPr>
              <a:t>serializability</a:t>
            </a:r>
            <a:r>
              <a:rPr lang="en-US" sz="2800" dirty="0" smtClean="0">
                <a:latin typeface="+mj-lt"/>
              </a:rPr>
              <a:t> also provides us with an operative notion of “good” vs. “bad” schedules!</a:t>
            </a:r>
            <a:endParaRPr lang="en-US" sz="2800" b="1" i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25" y="1690688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299162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299162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091868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2629774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535713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366452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1690688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51422" y="3863574"/>
            <a:ext cx="4933440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in the “bad</a:t>
            </a:r>
            <a:r>
              <a:rPr lang="en-US" sz="2400" smtClean="0">
                <a:latin typeface="+mj-lt"/>
              </a:rPr>
              <a:t>” schedule, the </a:t>
            </a:r>
            <a:r>
              <a:rPr lang="en-US" sz="2400" b="1" i="1" dirty="0" smtClean="0">
                <a:latin typeface="+mj-lt"/>
              </a:rPr>
              <a:t>order of conflicting actions is different than the above (or any) serial schedule!</a:t>
            </a:r>
            <a:endParaRPr lang="en-US" sz="2400" b="1" i="1" dirty="0">
              <a:latin typeface="+mj-lt"/>
            </a:endParaRPr>
          </a:p>
        </p:txBody>
      </p:sp>
      <p:cxnSp>
        <p:nvCxnSpPr>
          <p:cNvPr id="72" name="Straight Arrow Connector 71"/>
          <p:cNvCxnSpPr>
            <a:stCxn id="66" idx="0"/>
            <a:endCxn id="64" idx="2"/>
          </p:cNvCxnSpPr>
          <p:nvPr/>
        </p:nvCxnSpPr>
        <p:spPr>
          <a:xfrm flipV="1">
            <a:off x="9637556" y="4422480"/>
            <a:ext cx="1678760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2"/>
            <a:endCxn id="54" idx="0"/>
          </p:cNvCxnSpPr>
          <p:nvPr/>
        </p:nvCxnSpPr>
        <p:spPr>
          <a:xfrm>
            <a:off x="10167520" y="2629774"/>
            <a:ext cx="554164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2"/>
            <a:endCxn id="30" idx="0"/>
          </p:cNvCxnSpPr>
          <p:nvPr/>
        </p:nvCxnSpPr>
        <p:spPr>
          <a:xfrm>
            <a:off x="2859873" y="2629774"/>
            <a:ext cx="1638292" cy="21405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23223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9823141" y="2187018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971937" y="3991755"/>
            <a:ext cx="669104" cy="584450"/>
          </a:xfrm>
          <a:prstGeom prst="ellipse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148505" y="2687553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381259" y="2686418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300812" y="4450275"/>
            <a:ext cx="669104" cy="584450"/>
          </a:xfrm>
          <a:prstGeom prst="ellipse">
            <a:avLst/>
          </a:prstGeom>
          <a:solidFill>
            <a:srgbClr val="0070C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4" name="Rectangle 7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8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Conflicts vs. Anomalies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Conflicts</a:t>
            </a:r>
            <a:r>
              <a:rPr lang="en-US" dirty="0" smtClean="0"/>
              <a:t> are things we talk about to help us characterize different schedules</a:t>
            </a:r>
          </a:p>
          <a:p>
            <a:pPr lvl="1"/>
            <a:r>
              <a:rPr lang="en-US" dirty="0" smtClean="0"/>
              <a:t>Present in both “good” and “bad” schedules</a:t>
            </a:r>
          </a:p>
          <a:p>
            <a:endParaRPr lang="en-US" dirty="0"/>
          </a:p>
          <a:p>
            <a:r>
              <a:rPr lang="en-US" b="1" dirty="0" smtClean="0"/>
              <a:t>Anomalies</a:t>
            </a:r>
            <a:r>
              <a:rPr lang="en-US" dirty="0" smtClean="0"/>
              <a:t> are instances where isolation and/or consistency is broken because of a “bad” schedule</a:t>
            </a:r>
            <a:endParaRPr lang="en-US" dirty="0"/>
          </a:p>
          <a:p>
            <a:pPr lvl="1"/>
            <a:r>
              <a:rPr lang="en-US" dirty="0" smtClean="0"/>
              <a:t>We often characterize different anomaly types by what types of conflicts predicated them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Conflict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7740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consider looking at conflicts </a:t>
            </a:r>
            <a:r>
              <a:rPr lang="en-US" b="1" dirty="0" smtClean="0"/>
              <a:t>at the TXN level</a:t>
            </a:r>
          </a:p>
          <a:p>
            <a:endParaRPr lang="en-US" b="1" dirty="0"/>
          </a:p>
          <a:p>
            <a:r>
              <a:rPr lang="en-US" dirty="0" smtClean="0"/>
              <a:t>Consider a graph where the </a:t>
            </a:r>
            <a:r>
              <a:rPr lang="en-US" b="1" dirty="0" smtClean="0"/>
              <a:t>nodes are TXNs</a:t>
            </a:r>
            <a:r>
              <a:rPr lang="en-US" dirty="0" smtClean="0"/>
              <a:t>, and there is an edge from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err="1" smtClean="0">
                <a:sym typeface="Wingdings"/>
              </a:rPr>
              <a:t>T</a:t>
            </a:r>
            <a:r>
              <a:rPr lang="en-US" baseline="-25000" dirty="0" err="1" smtClean="0">
                <a:sym typeface="Wingdings"/>
              </a:rPr>
              <a:t>j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if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i</a:t>
            </a:r>
            <a:r>
              <a:rPr lang="en-US" b="1" dirty="0" smtClean="0">
                <a:sym typeface="Wingdings"/>
              </a:rPr>
              <a:t> </a:t>
            </a:r>
            <a:r>
              <a:rPr lang="en-US" b="1" u="sng" dirty="0" smtClean="0">
                <a:sym typeface="Wingdings"/>
              </a:rPr>
              <a:t>precede and conflict with</a:t>
            </a:r>
            <a:r>
              <a:rPr lang="en-US" b="1" dirty="0" smtClean="0">
                <a:sym typeface="Wingdings"/>
              </a:rPr>
              <a:t> any actions in </a:t>
            </a:r>
            <a:r>
              <a:rPr lang="en-US" b="1" dirty="0" err="1" smtClean="0">
                <a:sym typeface="Wingdings"/>
              </a:rPr>
              <a:t>T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aseline="-25000" dirty="0"/>
          </a:p>
        </p:txBody>
      </p:sp>
      <p:grpSp>
        <p:nvGrpSpPr>
          <p:cNvPr id="159" name="Group 158"/>
          <p:cNvGrpSpPr/>
          <p:nvPr/>
        </p:nvGrpSpPr>
        <p:grpSpPr>
          <a:xfrm>
            <a:off x="7742944" y="5183156"/>
            <a:ext cx="632697" cy="632697"/>
            <a:chOff x="7435034" y="4492691"/>
            <a:chExt cx="632697" cy="632697"/>
          </a:xfrm>
        </p:grpSpPr>
        <p:sp>
          <p:nvSpPr>
            <p:cNvPr id="156" name="Oval 155"/>
            <p:cNvSpPr/>
            <p:nvPr/>
          </p:nvSpPr>
          <p:spPr>
            <a:xfrm>
              <a:off x="7435034" y="4492691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582333" y="461504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9270791" y="5193886"/>
            <a:ext cx="632697" cy="632697"/>
            <a:chOff x="8962881" y="4512752"/>
            <a:chExt cx="632697" cy="632697"/>
          </a:xfrm>
        </p:grpSpPr>
        <p:sp>
          <p:nvSpPr>
            <p:cNvPr id="157" name="Oval 156"/>
            <p:cNvSpPr/>
            <p:nvPr/>
          </p:nvSpPr>
          <p:spPr>
            <a:xfrm>
              <a:off x="8962881" y="4512752"/>
              <a:ext cx="632697" cy="632697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9105830" y="4624373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296462" y="4974896"/>
            <a:ext cx="4861978" cy="976527"/>
            <a:chOff x="988552" y="4284431"/>
            <a:chExt cx="4861978" cy="976527"/>
          </a:xfrm>
        </p:grpSpPr>
        <p:cxnSp>
          <p:nvCxnSpPr>
            <p:cNvPr id="16" name="Straight Arrow Connector 15"/>
            <p:cNvCxnSpPr>
              <a:stCxn id="45" idx="2"/>
              <a:endCxn id="47" idx="1"/>
            </p:cNvCxnSpPr>
            <p:nvPr/>
          </p:nvCxnSpPr>
          <p:spPr>
            <a:xfrm>
              <a:off x="2186940" y="4615043"/>
              <a:ext cx="359895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3" idx="2"/>
              <a:endCxn id="49" idx="1"/>
            </p:cNvCxnSpPr>
            <p:nvPr/>
          </p:nvCxnSpPr>
          <p:spPr>
            <a:xfrm>
              <a:off x="1626796" y="4615043"/>
              <a:ext cx="1445676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5" idx="2"/>
              <a:endCxn id="49" idx="1"/>
            </p:cNvCxnSpPr>
            <p:nvPr/>
          </p:nvCxnSpPr>
          <p:spPr>
            <a:xfrm>
              <a:off x="2186940" y="4615043"/>
              <a:ext cx="885532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398038" y="5250829"/>
              <a:ext cx="4452492" cy="1012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88552" y="4284431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88552" y="4736768"/>
              <a:ext cx="375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98038" y="4338044"/>
              <a:ext cx="45751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00121" y="4338044"/>
              <a:ext cx="475363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3677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56600" y="4338044"/>
              <a:ext cx="526525" cy="276999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46835" y="4829101"/>
              <a:ext cx="459846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48917" y="4829101"/>
              <a:ext cx="450220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72472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69793" y="4829101"/>
              <a:ext cx="526525" cy="276999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cxnSp>
          <p:nvCxnSpPr>
            <p:cNvPr id="144" name="Straight Arrow Connector 143"/>
            <p:cNvCxnSpPr>
              <a:stCxn id="44" idx="2"/>
              <a:endCxn id="50" idx="1"/>
            </p:cNvCxnSpPr>
            <p:nvPr/>
          </p:nvCxnSpPr>
          <p:spPr>
            <a:xfrm>
              <a:off x="3837803" y="4615043"/>
              <a:ext cx="143199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46" idx="2"/>
              <a:endCxn id="48" idx="1"/>
            </p:cNvCxnSpPr>
            <p:nvPr/>
          </p:nvCxnSpPr>
          <p:spPr>
            <a:xfrm>
              <a:off x="4419863" y="4615043"/>
              <a:ext cx="329054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stCxn id="46" idx="2"/>
              <a:endCxn id="50" idx="1"/>
            </p:cNvCxnSpPr>
            <p:nvPr/>
          </p:nvCxnSpPr>
          <p:spPr>
            <a:xfrm>
              <a:off x="4419863" y="4615043"/>
              <a:ext cx="849930" cy="35255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ight Arrow 152"/>
          <p:cNvSpPr/>
          <p:nvPr/>
        </p:nvSpPr>
        <p:spPr>
          <a:xfrm>
            <a:off x="6488817" y="5236258"/>
            <a:ext cx="678024" cy="491057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>
            <a:stCxn id="156" idx="6"/>
            <a:endCxn id="157" idx="2"/>
          </p:cNvCxnSpPr>
          <p:nvPr/>
        </p:nvCxnSpPr>
        <p:spPr>
          <a:xfrm>
            <a:off x="8375641" y="5499505"/>
            <a:ext cx="895150" cy="1073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92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97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12690" y="2706328"/>
            <a:ext cx="4861978" cy="976527"/>
            <a:chOff x="542809" y="2322356"/>
            <a:chExt cx="6561865" cy="965384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0428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5532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09083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18498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736209" y="2706328"/>
            <a:ext cx="4861978" cy="976527"/>
            <a:chOff x="542809" y="2322356"/>
            <a:chExt cx="6561865" cy="965384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67457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818497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17906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20895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736209" y="4499034"/>
            <a:ext cx="4861978" cy="976527"/>
            <a:chOff x="542809" y="2322356"/>
            <a:chExt cx="6561865" cy="965384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1095463" y="3277727"/>
              <a:ext cx="6009211" cy="10013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42809" y="2322356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C00000"/>
                  </a:solidFill>
                  <a:latin typeface="+mj-lt"/>
                </a:rPr>
                <a:t>1</a:t>
              </a:r>
              <a:endParaRPr lang="en-US" b="1" baseline="-250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2809" y="2769531"/>
              <a:ext cx="506683" cy="3651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  <a:latin typeface="+mj-lt"/>
                </a:rPr>
                <a:t>T</a:t>
              </a:r>
              <a:r>
                <a:rPr lang="en-US" b="1" baseline="-25000" dirty="0" smtClean="0">
                  <a:solidFill>
                    <a:srgbClr val="0070C0"/>
                  </a:solidFill>
                  <a:latin typeface="+mj-lt"/>
                </a:rPr>
                <a:t>2</a:t>
              </a:r>
              <a:endParaRPr lang="en-US" b="1" baseline="-25000" dirty="0">
                <a:solidFill>
                  <a:srgbClr val="0070C0"/>
                </a:solidFill>
                <a:latin typeface="+mj-l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463" y="2375357"/>
              <a:ext cx="617475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617905" y="2375357"/>
              <a:ext cx="641564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804881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368946" y="2375357"/>
              <a:ext cx="710613" cy="27383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45912" y="2860811"/>
              <a:ext cx="620621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54735" y="2860811"/>
              <a:ext cx="607630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latin typeface="+mj-lt"/>
                </a:rPr>
                <a:t>R(B)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55327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+mj-lt"/>
                </a:rPr>
                <a:t>W</a:t>
              </a:r>
              <a:r>
                <a:rPr lang="en-US" sz="1200" dirty="0" smtClean="0">
                  <a:latin typeface="+mj-lt"/>
                </a:rPr>
                <a:t>(A)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57724" y="2860811"/>
              <a:ext cx="710613" cy="27383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+mj-lt"/>
                </a:rPr>
                <a:t>W(B)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cxnSp>
        <p:nvCxnSpPr>
          <p:cNvPr id="72" name="Straight Arrow Connector 71"/>
          <p:cNvCxnSpPr>
            <a:stCxn id="21" idx="2"/>
            <a:endCxn id="31" idx="1"/>
          </p:cNvCxnSpPr>
          <p:nvPr/>
        </p:nvCxnSpPr>
        <p:spPr>
          <a:xfrm>
            <a:off x="1150934" y="3036940"/>
            <a:ext cx="252980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27" idx="2"/>
            <a:endCxn id="29" idx="1"/>
          </p:cNvCxnSpPr>
          <p:nvPr/>
        </p:nvCxnSpPr>
        <p:spPr>
          <a:xfrm>
            <a:off x="1711078" y="3036940"/>
            <a:ext cx="1444023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7" idx="2"/>
            <a:endCxn id="31" idx="1"/>
          </p:cNvCxnSpPr>
          <p:nvPr/>
        </p:nvCxnSpPr>
        <p:spPr>
          <a:xfrm>
            <a:off x="1711078" y="3036940"/>
            <a:ext cx="196966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2" idx="2"/>
            <a:endCxn id="32" idx="1"/>
          </p:cNvCxnSpPr>
          <p:nvPr/>
        </p:nvCxnSpPr>
        <p:spPr>
          <a:xfrm>
            <a:off x="2277813" y="3036940"/>
            <a:ext cx="251611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2"/>
            <a:endCxn id="30" idx="1"/>
          </p:cNvCxnSpPr>
          <p:nvPr/>
        </p:nvCxnSpPr>
        <p:spPr>
          <a:xfrm>
            <a:off x="2859873" y="3036940"/>
            <a:ext cx="141318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8" idx="2"/>
            <a:endCxn id="32" idx="1"/>
          </p:cNvCxnSpPr>
          <p:nvPr/>
        </p:nvCxnSpPr>
        <p:spPr>
          <a:xfrm>
            <a:off x="2859873" y="3036940"/>
            <a:ext cx="1934058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9" idx="2"/>
            <a:endCxn id="55" idx="1"/>
          </p:cNvCxnSpPr>
          <p:nvPr/>
        </p:nvCxnSpPr>
        <p:spPr>
          <a:xfrm>
            <a:off x="7374453" y="3036940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1" idx="2"/>
            <a:endCxn id="53" idx="1"/>
          </p:cNvCxnSpPr>
          <p:nvPr/>
        </p:nvCxnSpPr>
        <p:spPr>
          <a:xfrm>
            <a:off x="7934597" y="3036940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2"/>
            <a:endCxn id="55" idx="1"/>
          </p:cNvCxnSpPr>
          <p:nvPr/>
        </p:nvCxnSpPr>
        <p:spPr>
          <a:xfrm>
            <a:off x="7934597" y="3036940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0" idx="2"/>
            <a:endCxn id="56" idx="1"/>
          </p:cNvCxnSpPr>
          <p:nvPr/>
        </p:nvCxnSpPr>
        <p:spPr>
          <a:xfrm>
            <a:off x="9585460" y="3036940"/>
            <a:ext cx="143199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2" idx="2"/>
            <a:endCxn id="54" idx="1"/>
          </p:cNvCxnSpPr>
          <p:nvPr/>
        </p:nvCxnSpPr>
        <p:spPr>
          <a:xfrm>
            <a:off x="10167520" y="3036940"/>
            <a:ext cx="329054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2" idx="2"/>
            <a:endCxn id="56" idx="1"/>
          </p:cNvCxnSpPr>
          <p:nvPr/>
        </p:nvCxnSpPr>
        <p:spPr>
          <a:xfrm>
            <a:off x="10167520" y="3036940"/>
            <a:ext cx="84993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1" idx="2"/>
            <a:endCxn id="67" idx="1"/>
          </p:cNvCxnSpPr>
          <p:nvPr/>
        </p:nvCxnSpPr>
        <p:spPr>
          <a:xfrm>
            <a:off x="7374453" y="4829646"/>
            <a:ext cx="1445676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63" idx="2"/>
            <a:endCxn id="65" idx="1"/>
          </p:cNvCxnSpPr>
          <p:nvPr/>
        </p:nvCxnSpPr>
        <p:spPr>
          <a:xfrm>
            <a:off x="7934597" y="4829646"/>
            <a:ext cx="359895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63" idx="2"/>
            <a:endCxn id="67" idx="1"/>
          </p:cNvCxnSpPr>
          <p:nvPr/>
        </p:nvCxnSpPr>
        <p:spPr>
          <a:xfrm>
            <a:off x="7934597" y="4829646"/>
            <a:ext cx="885532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6" idx="3"/>
            <a:endCxn id="64" idx="2"/>
          </p:cNvCxnSpPr>
          <p:nvPr/>
        </p:nvCxnSpPr>
        <p:spPr>
          <a:xfrm flipV="1">
            <a:off x="9862666" y="4829646"/>
            <a:ext cx="1453650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68" idx="3"/>
            <a:endCxn id="62" idx="2"/>
          </p:cNvCxnSpPr>
          <p:nvPr/>
        </p:nvCxnSpPr>
        <p:spPr>
          <a:xfrm flipV="1">
            <a:off x="10459847" y="4829646"/>
            <a:ext cx="27440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68" idx="3"/>
            <a:endCxn id="64" idx="2"/>
          </p:cNvCxnSpPr>
          <p:nvPr/>
        </p:nvCxnSpPr>
        <p:spPr>
          <a:xfrm flipV="1">
            <a:off x="10459847" y="4829646"/>
            <a:ext cx="856469" cy="3525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196055" y="4513538"/>
            <a:ext cx="302640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smtClean="0">
                <a:latin typeface="+mj-lt"/>
              </a:rPr>
              <a:t>bit complicated…</a:t>
            </a:r>
            <a:endParaRPr lang="en-US" sz="2800" b="1" dirty="0">
              <a:latin typeface="+mj-l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6" name="Rectangle 7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0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98</a:t>
            </a:fld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725" y="2097854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Serial Schedule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812971" y="3036940"/>
            <a:ext cx="718458" cy="214058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2307267">
            <a:off x="5736769" y="3942879"/>
            <a:ext cx="718458" cy="214058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48124" y="4071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rgbClr val="FF0000"/>
                </a:solidFill>
                <a:latin typeface="+mj-lt"/>
              </a:rPr>
              <a:t>X</a:t>
            </a:r>
            <a:endParaRPr lang="en-US" sz="3200" b="1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5270" y="2097854"/>
            <a:ext cx="2914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 smtClean="0">
                <a:latin typeface="+mj-lt"/>
              </a:rPr>
              <a:t>Interleaved Schedules</a:t>
            </a:r>
            <a:r>
              <a:rPr lang="en-US" sz="2400" u="sng" dirty="0" smtClean="0">
                <a:latin typeface="+mj-lt"/>
              </a:rPr>
              <a:t>:</a:t>
            </a:r>
          </a:p>
        </p:txBody>
      </p:sp>
      <p:sp>
        <p:nvSpPr>
          <p:cNvPr id="73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What can we say about “good” vs. “bad” conflict graphs?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62764" y="2833780"/>
            <a:ext cx="3869962" cy="1152505"/>
            <a:chOff x="1566079" y="3036940"/>
            <a:chExt cx="2160544" cy="643427"/>
          </a:xfrm>
        </p:grpSpPr>
        <p:grpSp>
          <p:nvGrpSpPr>
            <p:cNvPr id="71" name="Group 7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141189" y="2678631"/>
            <a:ext cx="3869962" cy="1152505"/>
            <a:chOff x="1566079" y="3036940"/>
            <a:chExt cx="2160544" cy="643427"/>
          </a:xfrm>
        </p:grpSpPr>
        <p:grpSp>
          <p:nvGrpSpPr>
            <p:cNvPr id="112" name="Group 111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14" name="Straight Arrow Connector 113"/>
            <p:cNvCxnSpPr/>
            <p:nvPr/>
          </p:nvCxnSpPr>
          <p:spPr>
            <a:xfrm>
              <a:off x="2198776" y="3353289"/>
              <a:ext cx="895150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7141190" y="4178064"/>
            <a:ext cx="3869962" cy="1152505"/>
            <a:chOff x="1566079" y="3036940"/>
            <a:chExt cx="2160544" cy="643427"/>
          </a:xfrm>
        </p:grpSpPr>
        <p:grpSp>
          <p:nvGrpSpPr>
            <p:cNvPr id="121" name="Group 120"/>
            <p:cNvGrpSpPr/>
            <p:nvPr/>
          </p:nvGrpSpPr>
          <p:grpSpPr>
            <a:xfrm>
              <a:off x="1566079" y="3036940"/>
              <a:ext cx="632697" cy="632697"/>
              <a:chOff x="7435034" y="4492691"/>
              <a:chExt cx="632697" cy="632697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7435034" y="4492691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7582333" y="461504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C0000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C00000"/>
                    </a:solidFill>
                    <a:latin typeface="+mj-lt"/>
                  </a:rPr>
                  <a:t>1</a:t>
                </a:r>
                <a:endParaRPr lang="en-US" sz="3600" b="1" baseline="-25000" dirty="0">
                  <a:solidFill>
                    <a:srgbClr val="C00000"/>
                  </a:solidFill>
                  <a:latin typeface="+mj-lt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093926" y="3047670"/>
              <a:ext cx="632697" cy="632697"/>
              <a:chOff x="8962881" y="4512752"/>
              <a:chExt cx="632697" cy="632697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8962881" y="4512752"/>
                <a:ext cx="632697" cy="632697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9105830" y="4624373"/>
                <a:ext cx="314301" cy="3608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0070C0"/>
                    </a:solidFill>
                    <a:latin typeface="+mj-lt"/>
                  </a:rPr>
                  <a:t>T</a:t>
                </a:r>
                <a:r>
                  <a:rPr lang="en-US" sz="3600" b="1" baseline="-25000" dirty="0" smtClean="0">
                    <a:solidFill>
                      <a:srgbClr val="0070C0"/>
                    </a:solidFill>
                    <a:latin typeface="+mj-lt"/>
                  </a:rPr>
                  <a:t>2</a:t>
                </a:r>
                <a:endParaRPr lang="en-US" sz="3600" b="1" baseline="-25000" dirty="0">
                  <a:solidFill>
                    <a:srgbClr val="0070C0"/>
                  </a:solidFill>
                  <a:latin typeface="+mj-lt"/>
                </a:endParaRPr>
              </a:p>
            </p:txBody>
          </p:sp>
        </p:grpSp>
        <p:cxnSp>
          <p:nvCxnSpPr>
            <p:cNvPr id="123" name="Straight Arrow Connector 122"/>
            <p:cNvCxnSpPr>
              <a:stCxn id="126" idx="7"/>
              <a:endCxn id="124" idx="1"/>
            </p:cNvCxnSpPr>
            <p:nvPr/>
          </p:nvCxnSpPr>
          <p:spPr>
            <a:xfrm>
              <a:off x="2106120" y="3129596"/>
              <a:ext cx="1080462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4" idx="3"/>
              <a:endCxn id="126" idx="5"/>
            </p:cNvCxnSpPr>
            <p:nvPr/>
          </p:nvCxnSpPr>
          <p:spPr>
            <a:xfrm flipH="1" flipV="1">
              <a:off x="2106119" y="3576981"/>
              <a:ext cx="1080464" cy="1073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/>
          <p:cNvSpPr/>
          <p:nvPr/>
        </p:nvSpPr>
        <p:spPr>
          <a:xfrm>
            <a:off x="2431394" y="5677497"/>
            <a:ext cx="732920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u="sng" dirty="0" smtClean="0">
                <a:latin typeface="+mj-lt"/>
              </a:rPr>
              <a:t>Theorem</a:t>
            </a:r>
            <a:r>
              <a:rPr lang="en-US" sz="2800" dirty="0">
                <a:latin typeface="+mj-lt"/>
              </a:rPr>
              <a:t>: Schedule is </a:t>
            </a:r>
            <a:r>
              <a:rPr lang="en-US" sz="2800" b="1" dirty="0">
                <a:latin typeface="+mj-lt"/>
              </a:rPr>
              <a:t>conflict serializable</a:t>
            </a:r>
            <a:r>
              <a:rPr lang="en-US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>
                <a:latin typeface="+mj-lt"/>
              </a:rPr>
              <a:t>if and only if its </a:t>
            </a:r>
            <a:r>
              <a:rPr lang="en-US" sz="2800" dirty="0" smtClean="0">
                <a:latin typeface="+mj-lt"/>
              </a:rPr>
              <a:t>conflict graph </a:t>
            </a:r>
            <a:r>
              <a:rPr lang="en-US" sz="2800" dirty="0">
                <a:latin typeface="+mj-lt"/>
              </a:rPr>
              <a:t>is </a:t>
            </a:r>
            <a:r>
              <a:rPr lang="en-US" sz="2800" b="1" u="sng" dirty="0">
                <a:latin typeface="+mj-lt"/>
              </a:rPr>
              <a:t>acyclic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93532" y="4525347"/>
            <a:ext cx="13206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smtClean="0">
                <a:latin typeface="+mj-lt"/>
              </a:rPr>
              <a:t>Simple!</a:t>
            </a:r>
            <a:endParaRPr lang="en-US" sz="2800" b="1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0" name="Rectangle 3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46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142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Let’s unpack this notion of acyclic conflict graphs…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533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9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Section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  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&gt;  Conflict Serializability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6324</Words>
  <Application>Microsoft Macintosh PowerPoint</Application>
  <PresentationFormat>Widescreen</PresentationFormat>
  <Paragraphs>1380</Paragraphs>
  <Slides>116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6" baseType="lpstr">
      <vt:lpstr>Book Antiqua</vt:lpstr>
      <vt:lpstr>Calibri</vt:lpstr>
      <vt:lpstr>Calibri Light</vt:lpstr>
      <vt:lpstr>Cambria Math</vt:lpstr>
      <vt:lpstr>Cooper Black</vt:lpstr>
      <vt:lpstr>Courier</vt:lpstr>
      <vt:lpstr>Menlo</vt:lpstr>
      <vt:lpstr>Wingdings</vt:lpstr>
      <vt:lpstr>Arial</vt:lpstr>
      <vt:lpstr>Office Theme</vt:lpstr>
      <vt:lpstr>Lectures 8 &amp; 9: Transactions</vt:lpstr>
      <vt:lpstr>Goals for this pair of lectures</vt:lpstr>
      <vt:lpstr>Lecture 8: Intro to Transactions &amp; Logging</vt:lpstr>
      <vt:lpstr>Today’s Lecture</vt:lpstr>
      <vt:lpstr>1. Transactions</vt:lpstr>
      <vt:lpstr>What you will learn about in this section</vt:lpstr>
      <vt:lpstr>High-level: Disk vs. Main Memory</vt:lpstr>
      <vt:lpstr>PowerPoint Presentation</vt:lpstr>
      <vt:lpstr>Our model: Three Types of Regions of Memory</vt:lpstr>
      <vt:lpstr>PowerPoint Presentation</vt:lpstr>
      <vt:lpstr>Transactions</vt:lpstr>
      <vt:lpstr>Transactions: Basic Definition</vt:lpstr>
      <vt:lpstr>Transactions: Basic Definition</vt:lpstr>
      <vt:lpstr>Transactions in SQL</vt:lpstr>
      <vt:lpstr>Model of Transaction for CS 145</vt:lpstr>
      <vt:lpstr>Motivation for Transactions</vt:lpstr>
      <vt:lpstr>Motivation</vt:lpstr>
      <vt:lpstr>Protection against crashes / aborts</vt:lpstr>
      <vt:lpstr>Protection against crashes / aborts</vt:lpstr>
      <vt:lpstr>Motivation</vt:lpstr>
      <vt:lpstr>Multiple users: single statements</vt:lpstr>
      <vt:lpstr>Multiple users: single statements</vt:lpstr>
      <vt:lpstr>ACTIVITY: Aborts &amp; TXNs in SQLite</vt:lpstr>
      <vt:lpstr>2. Properties of Transactions</vt:lpstr>
      <vt:lpstr>What you will learn about in this section</vt:lpstr>
      <vt:lpstr>Transaction Properties: ACID</vt:lpstr>
      <vt:lpstr>ACID: Atomicity</vt:lpstr>
      <vt:lpstr>ACID: Consistency</vt:lpstr>
      <vt:lpstr>ACID: Isolation</vt:lpstr>
      <vt:lpstr>ACID: Durability</vt:lpstr>
      <vt:lpstr>Challenges for ACID properties</vt:lpstr>
      <vt:lpstr>A Note: ACID is contentious!</vt:lpstr>
      <vt:lpstr>Goal for this lecture: Ensuring Atomicity &amp; Durability</vt:lpstr>
      <vt:lpstr>The Log</vt:lpstr>
      <vt:lpstr>Basic Idea: (Physical) Logging</vt:lpstr>
      <vt:lpstr>Why do we need logging for atomicity?</vt:lpstr>
      <vt:lpstr>READ ABOUT Bitcoins &amp; TXNs (or lack thereof…): http://hackingdistributed.com/2014/04/06/another-one-bites-the-dust-flexcoin/  and/or time to ask CAs questions!</vt:lpstr>
      <vt:lpstr>3. Atomicity &amp; Durability via Logging</vt:lpstr>
      <vt:lpstr>What you will learn about in this section</vt:lpstr>
      <vt:lpstr>A Picture of Logging</vt:lpstr>
      <vt:lpstr>A picture of logging</vt:lpstr>
      <vt:lpstr>A picture of logging</vt:lpstr>
      <vt:lpstr>A picture of logging</vt:lpstr>
      <vt:lpstr>Let’s figure out WAL by making a bunch of mistakes without it!  (What can go wrong…)</vt:lpstr>
      <vt:lpstr>Faulty scenario #1:   DBMS Writes A to disk without WAL… </vt:lpstr>
      <vt:lpstr>A picture of logging, without WAL…</vt:lpstr>
      <vt:lpstr>With WAL!</vt:lpstr>
      <vt:lpstr>WAL TXN Commit Protocol</vt:lpstr>
      <vt:lpstr>Transaction Commit Process</vt:lpstr>
      <vt:lpstr>Incorrect Commit Protocol #1</vt:lpstr>
      <vt:lpstr>Incorrect Commit Protocol #2</vt:lpstr>
      <vt:lpstr>Improved Commit Protocol (WAL)</vt:lpstr>
      <vt:lpstr>Write-ahead Logging (WAL) Commit Protocol</vt:lpstr>
      <vt:lpstr>Write-ahead Logging (WAL) Commit Protocol</vt:lpstr>
      <vt:lpstr>Write-Ahead Logging (WAL)</vt:lpstr>
      <vt:lpstr>Logging Summary</vt:lpstr>
      <vt:lpstr>Lecture 9: Concurrency &amp; Locking</vt:lpstr>
      <vt:lpstr>Today’s Lecture</vt:lpstr>
      <vt:lpstr>1. Concurrency, Scheduling &amp; Anomalies</vt:lpstr>
      <vt:lpstr>What you will learn about in this section</vt:lpstr>
      <vt:lpstr>Concurrency: Isolation &amp; Consistency</vt:lpstr>
      <vt:lpstr>Note the hard part…</vt:lpstr>
      <vt:lpstr>Example- consider two TXNs:</vt:lpstr>
      <vt:lpstr>Example- consider two TXNs:</vt:lpstr>
      <vt:lpstr>Example- consider two TXNs:</vt:lpstr>
      <vt:lpstr>Example- consider two TXNs:</vt:lpstr>
      <vt:lpstr>Example- consider two TXNs:</vt:lpstr>
      <vt:lpstr>Recall: Three Types of Regions of Memory</vt:lpstr>
      <vt:lpstr>Why Interleave TXNs?</vt:lpstr>
      <vt:lpstr>Interleaving &amp; Isolation</vt:lpstr>
      <vt:lpstr>Scheduling examples</vt:lpstr>
      <vt:lpstr>Scheduling examples</vt:lpstr>
      <vt:lpstr>Scheduling examples</vt:lpstr>
      <vt:lpstr>Scheduling examples</vt:lpstr>
      <vt:lpstr>Scheduling Definitions</vt:lpstr>
      <vt:lpstr>Serializable?</vt:lpstr>
      <vt:lpstr>Serializable?</vt:lpstr>
      <vt:lpstr>What else can go wrong with interleaving?</vt:lpstr>
      <vt:lpstr>The DBMS’s view of the schedule</vt:lpstr>
      <vt:lpstr>Conflict Types</vt:lpstr>
      <vt:lpstr>PowerPoint Presentation</vt:lpstr>
      <vt:lpstr>PowerPoint Presentation</vt:lpstr>
      <vt:lpstr>PowerPoint Presentation</vt:lpstr>
      <vt:lpstr>PowerPoint Presentation</vt:lpstr>
      <vt:lpstr>Activity-9-1.ipynb</vt:lpstr>
      <vt:lpstr>2. Conflict Serializability, Locking &amp; Deadlock</vt:lpstr>
      <vt:lpstr>What you will learn about in this section</vt:lpstr>
      <vt:lpstr>Recall: Concurrency as Interleaving TXNs</vt:lpstr>
      <vt:lpstr>Recall: “Good” vs. “bad” schedules</vt:lpstr>
      <vt:lpstr>Ways of Defining “Good” vs. “Bad” Schedules</vt:lpstr>
      <vt:lpstr>Conflicts</vt:lpstr>
      <vt:lpstr>Conflicts</vt:lpstr>
      <vt:lpstr>Conflict Serializability</vt:lpstr>
      <vt:lpstr>Recall: “Good” vs. “bad” schedules</vt:lpstr>
      <vt:lpstr>Note: Conflicts vs. Anomalies</vt:lpstr>
      <vt:lpstr>The Conflict Graph</vt:lpstr>
      <vt:lpstr>PowerPoint Presentation</vt:lpstr>
      <vt:lpstr>PowerPoint Presentation</vt:lpstr>
      <vt:lpstr>Let’s unpack this notion of acyclic conflict graphs…</vt:lpstr>
      <vt:lpstr>DAGs &amp; Topological Orderings</vt:lpstr>
      <vt:lpstr>DAGs &amp; Topological Orderings</vt:lpstr>
      <vt:lpstr>DAGs &amp; Topological Orderings</vt:lpstr>
      <vt:lpstr>Connection to conflict serializability</vt:lpstr>
      <vt:lpstr>Strict Two-Phase Locking</vt:lpstr>
      <vt:lpstr>Strict Two-phase Locking (Strict 2PL) Protocol:</vt:lpstr>
      <vt:lpstr>Picture of 2-Phase Locking (2PL)</vt:lpstr>
      <vt:lpstr>Strict 2PL</vt:lpstr>
      <vt:lpstr>Strict 2PL</vt:lpstr>
      <vt:lpstr>Deadlock Detection: Example</vt:lpstr>
      <vt:lpstr>Deadlock Detection: Example</vt:lpstr>
      <vt:lpstr>Deadlock Detection: Example</vt:lpstr>
      <vt:lpstr>Deadlock Detection: Example</vt:lpstr>
      <vt:lpstr>The problem? Deadlock!??!</vt:lpstr>
      <vt:lpstr>Deadlocks</vt:lpstr>
      <vt:lpstr>Deadlock Detection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Alex Ratner</cp:lastModifiedBy>
  <cp:revision>256</cp:revision>
  <dcterms:created xsi:type="dcterms:W3CDTF">2015-09-11T05:09:33Z</dcterms:created>
  <dcterms:modified xsi:type="dcterms:W3CDTF">2015-12-28T02:14:57Z</dcterms:modified>
</cp:coreProperties>
</file>