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EC216-507A-D14E-87F2-6EB96DC03A92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A4D80-F4DE-FE40-AB09-DCF41F71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3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5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33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12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8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9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4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7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3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5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8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1C6F-D0D4-064C-9110-9201FDA08A4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47E3-CA7E-CA45-AAFE-F30CFEF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6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1C6F-D0D4-064C-9110-9201FDA08A4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47E3-CA7E-CA45-AAFE-F30CFEF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1C6F-D0D4-064C-9110-9201FDA08A4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47E3-CA7E-CA45-AAFE-F30CFEF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1C6F-D0D4-064C-9110-9201FDA08A4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47E3-CA7E-CA45-AAFE-F30CFEF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0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1C6F-D0D4-064C-9110-9201FDA08A4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47E3-CA7E-CA45-AAFE-F30CFEF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1C6F-D0D4-064C-9110-9201FDA08A4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47E3-CA7E-CA45-AAFE-F30CFEF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1C6F-D0D4-064C-9110-9201FDA08A4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47E3-CA7E-CA45-AAFE-F30CFEF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1C6F-D0D4-064C-9110-9201FDA08A4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47E3-CA7E-CA45-AAFE-F30CFEF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1C6F-D0D4-064C-9110-9201FDA08A4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47E3-CA7E-CA45-AAFE-F30CFEF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9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1C6F-D0D4-064C-9110-9201FDA08A4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47E3-CA7E-CA45-AAFE-F30CFEF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1C6F-D0D4-064C-9110-9201FDA08A4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47E3-CA7E-CA45-AAFE-F30CFEF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61C6F-D0D4-064C-9110-9201FDA08A4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47E3-CA7E-CA45-AAFE-F30CFEF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PS1 Recap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Stanford CS145 Fall 2015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22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4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638"/>
            <a:ext cx="10515600" cy="514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Nesting + EXISTS / ANY / ALL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186911"/>
            <a:ext cx="743393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p3.precip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(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precip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 AS p1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&gt; 0 AND NOT EXISTS 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p2.precip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 AS p2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p2.sid = p1.sid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AND p2.precip &gt; 0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AND p2.precip &lt; p1.precip)) AS p3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NOT EXISTS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p4.precip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 AS p4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p4.precip – 400 &gt; p3.precip);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39323" y="2186911"/>
            <a:ext cx="2618424" cy="16763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More complex, but again just </a:t>
            </a:r>
            <a:r>
              <a:rPr lang="en-US" smtClean="0">
                <a:latin typeface="+mj-lt"/>
              </a:rPr>
              <a:t>think about </a:t>
            </a:r>
            <a:r>
              <a:rPr lang="en-US" b="1" smtClean="0">
                <a:latin typeface="+mj-lt"/>
              </a:rPr>
              <a:t>order!</a:t>
            </a:r>
            <a:r>
              <a:rPr lang="en-US" smtClean="0">
                <a:latin typeface="+mj-lt"/>
              </a:rPr>
              <a:t> 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67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&amp; recursion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664688" y="1657132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70791" y="272038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8298" y="377655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7480" y="4102620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3847" y="5683327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1841" y="306771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3246" y="525802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5569913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3"/>
            <a:endCxn id="10" idx="7"/>
          </p:cNvCxnSpPr>
          <p:nvPr/>
        </p:nvCxnSpPr>
        <p:spPr>
          <a:xfrm flipH="1">
            <a:off x="3064401" y="1850742"/>
            <a:ext cx="633505" cy="90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1" idx="7"/>
          </p:cNvCxnSpPr>
          <p:nvPr/>
        </p:nvCxnSpPr>
        <p:spPr>
          <a:xfrm flipH="1">
            <a:off x="1901908" y="2913998"/>
            <a:ext cx="1002101" cy="895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3" idx="7"/>
          </p:cNvCxnSpPr>
          <p:nvPr/>
        </p:nvCxnSpPr>
        <p:spPr>
          <a:xfrm flipH="1">
            <a:off x="1107457" y="3970165"/>
            <a:ext cx="634059" cy="1746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2" idx="1"/>
          </p:cNvCxnSpPr>
          <p:nvPr/>
        </p:nvCxnSpPr>
        <p:spPr>
          <a:xfrm>
            <a:off x="2984205" y="2947216"/>
            <a:ext cx="536493" cy="1188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4" idx="1"/>
          </p:cNvCxnSpPr>
          <p:nvPr/>
        </p:nvCxnSpPr>
        <p:spPr>
          <a:xfrm>
            <a:off x="3858298" y="1850742"/>
            <a:ext cx="1696761" cy="125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0"/>
          </p:cNvCxnSpPr>
          <p:nvPr/>
        </p:nvCxnSpPr>
        <p:spPr>
          <a:xfrm flipH="1">
            <a:off x="5266660" y="3294546"/>
            <a:ext cx="368595" cy="1963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6" idx="2"/>
          </p:cNvCxnSpPr>
          <p:nvPr/>
        </p:nvCxnSpPr>
        <p:spPr>
          <a:xfrm>
            <a:off x="5346856" y="5451635"/>
            <a:ext cx="749144" cy="23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4"/>
            <a:endCxn id="12" idx="0"/>
          </p:cNvCxnSpPr>
          <p:nvPr/>
        </p:nvCxnSpPr>
        <p:spPr>
          <a:xfrm flipH="1">
            <a:off x="3600894" y="1883960"/>
            <a:ext cx="177208" cy="22186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02173" y="144167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A</a:t>
            </a:r>
            <a:endParaRPr lang="en-US" sz="2400" b="1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4233" y="236876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67997" y="1903339"/>
            <a:ext cx="481001" cy="674942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70647" y="1276204"/>
            <a:ext cx="3324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fixed-length paths</a:t>
            </a:r>
            <a:endParaRPr lang="en-US" sz="2800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970647" y="1903339"/>
            <a:ext cx="4921075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A, B, d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1013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&amp; recursion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664688" y="1657132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70791" y="272038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8298" y="377655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7480" y="4102620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3847" y="5683327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1841" y="306771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3246" y="525802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5569913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3"/>
            <a:endCxn id="10" idx="7"/>
          </p:cNvCxnSpPr>
          <p:nvPr/>
        </p:nvCxnSpPr>
        <p:spPr>
          <a:xfrm flipH="1">
            <a:off x="3064401" y="1850742"/>
            <a:ext cx="633505" cy="90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1" idx="7"/>
          </p:cNvCxnSpPr>
          <p:nvPr/>
        </p:nvCxnSpPr>
        <p:spPr>
          <a:xfrm flipH="1">
            <a:off x="1901908" y="2913998"/>
            <a:ext cx="1002101" cy="895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3" idx="7"/>
          </p:cNvCxnSpPr>
          <p:nvPr/>
        </p:nvCxnSpPr>
        <p:spPr>
          <a:xfrm flipH="1">
            <a:off x="1107457" y="3970165"/>
            <a:ext cx="634059" cy="1746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2" idx="1"/>
          </p:cNvCxnSpPr>
          <p:nvPr/>
        </p:nvCxnSpPr>
        <p:spPr>
          <a:xfrm>
            <a:off x="2984205" y="2947216"/>
            <a:ext cx="536493" cy="1188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4" idx="1"/>
          </p:cNvCxnSpPr>
          <p:nvPr/>
        </p:nvCxnSpPr>
        <p:spPr>
          <a:xfrm>
            <a:off x="3858298" y="1850742"/>
            <a:ext cx="1696761" cy="125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0"/>
          </p:cNvCxnSpPr>
          <p:nvPr/>
        </p:nvCxnSpPr>
        <p:spPr>
          <a:xfrm flipH="1">
            <a:off x="5266660" y="3294546"/>
            <a:ext cx="368595" cy="1963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6" idx="2"/>
          </p:cNvCxnSpPr>
          <p:nvPr/>
        </p:nvCxnSpPr>
        <p:spPr>
          <a:xfrm>
            <a:off x="5346856" y="5451635"/>
            <a:ext cx="749144" cy="23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4"/>
            <a:endCxn id="12" idx="0"/>
          </p:cNvCxnSpPr>
          <p:nvPr/>
        </p:nvCxnSpPr>
        <p:spPr>
          <a:xfrm flipH="1">
            <a:off x="3600894" y="1883960"/>
            <a:ext cx="177208" cy="22186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02173" y="144167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+mj-lt"/>
              </a:rPr>
              <a:t>A</a:t>
            </a:r>
            <a:endParaRPr lang="en-US" sz="2400" b="1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89420" y="339946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67997" y="1903339"/>
            <a:ext cx="481001" cy="674942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798519" y="2763368"/>
            <a:ext cx="944682" cy="865879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70647" y="1276204"/>
            <a:ext cx="3324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fixed-length paths</a:t>
            </a:r>
            <a:endParaRPr lang="en-US" sz="2800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970647" y="1903339"/>
            <a:ext cx="4921075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A, B, d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edges</a:t>
            </a:r>
          </a:p>
          <a:p>
            <a:pPr eaLnBrk="0" hangingPunct="0"/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e1.A, e2.B,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e1.d + e2.d AS d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edges e1, edges e2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e1.B = e2.A </a:t>
            </a:r>
          </a:p>
          <a:p>
            <a:pPr eaLnBrk="0" hangingPunct="0"/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 e2.B &lt;&gt; e1.A</a:t>
            </a:r>
            <a:endParaRPr lang="en-US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608807" y="1665623"/>
            <a:ext cx="632605" cy="741396"/>
            <a:chOff x="2608807" y="1665623"/>
            <a:chExt cx="632605" cy="741396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696422" y="1665623"/>
              <a:ext cx="544990" cy="741396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y 8"/>
            <p:cNvSpPr/>
            <p:nvPr/>
          </p:nvSpPr>
          <p:spPr>
            <a:xfrm>
              <a:off x="2608807" y="1773587"/>
              <a:ext cx="293168" cy="293168"/>
            </a:xfrm>
            <a:prstGeom prst="mathMultiply">
              <a:avLst>
                <a:gd name="adj1" fmla="val 65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7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&amp; recursion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664688" y="1657132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70791" y="272038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8298" y="377655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7480" y="4102620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3847" y="5683327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1841" y="306771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3246" y="525802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5569913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3"/>
            <a:endCxn id="10" idx="7"/>
          </p:cNvCxnSpPr>
          <p:nvPr/>
        </p:nvCxnSpPr>
        <p:spPr>
          <a:xfrm flipH="1">
            <a:off x="3064401" y="1850742"/>
            <a:ext cx="633505" cy="90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1" idx="7"/>
          </p:cNvCxnSpPr>
          <p:nvPr/>
        </p:nvCxnSpPr>
        <p:spPr>
          <a:xfrm flipH="1">
            <a:off x="1901908" y="2913998"/>
            <a:ext cx="1002101" cy="895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3" idx="7"/>
          </p:cNvCxnSpPr>
          <p:nvPr/>
        </p:nvCxnSpPr>
        <p:spPr>
          <a:xfrm flipH="1">
            <a:off x="1107457" y="3970165"/>
            <a:ext cx="634059" cy="1746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2" idx="1"/>
          </p:cNvCxnSpPr>
          <p:nvPr/>
        </p:nvCxnSpPr>
        <p:spPr>
          <a:xfrm>
            <a:off x="2984205" y="2947216"/>
            <a:ext cx="536493" cy="1188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4" idx="1"/>
          </p:cNvCxnSpPr>
          <p:nvPr/>
        </p:nvCxnSpPr>
        <p:spPr>
          <a:xfrm>
            <a:off x="3858298" y="1850742"/>
            <a:ext cx="1696761" cy="125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0"/>
          </p:cNvCxnSpPr>
          <p:nvPr/>
        </p:nvCxnSpPr>
        <p:spPr>
          <a:xfrm flipH="1">
            <a:off x="5266660" y="3294546"/>
            <a:ext cx="368595" cy="1963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6" idx="2"/>
          </p:cNvCxnSpPr>
          <p:nvPr/>
        </p:nvCxnSpPr>
        <p:spPr>
          <a:xfrm>
            <a:off x="5346856" y="5451635"/>
            <a:ext cx="749144" cy="23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4"/>
            <a:endCxn id="12" idx="0"/>
          </p:cNvCxnSpPr>
          <p:nvPr/>
        </p:nvCxnSpPr>
        <p:spPr>
          <a:xfrm flipH="1">
            <a:off x="3600894" y="1883960"/>
            <a:ext cx="177208" cy="22186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02173" y="144167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+mj-lt"/>
              </a:rPr>
              <a:t>A</a:t>
            </a:r>
            <a:endParaRPr lang="en-US" sz="2400" b="1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4071" y="525802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67997" y="1903339"/>
            <a:ext cx="481001" cy="674942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798519" y="2763368"/>
            <a:ext cx="944682" cy="865879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83062" y="3960867"/>
            <a:ext cx="611822" cy="1606614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70647" y="1276204"/>
            <a:ext cx="3324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fixed-length paths</a:t>
            </a:r>
            <a:endParaRPr lang="en-US" sz="2800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970647" y="1903339"/>
            <a:ext cx="4921075" cy="4801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A, B, d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edges</a:t>
            </a:r>
          </a:p>
          <a:p>
            <a:pPr eaLnBrk="0" hangingPunct="0"/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e1.A, e2.B,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e1.d + e2.d AS d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edges e1, edges e2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e1.B = e2.A </a:t>
            </a:r>
          </a:p>
          <a:p>
            <a:pPr eaLnBrk="0" hangingPunct="0"/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 e2.B &lt;&gt; e1.A</a:t>
            </a:r>
            <a:endParaRPr lang="en-US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e1.A,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e3.B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e1.d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e2.d + e3.d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AS d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edges e1, edges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e2, edges e3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e1.B 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e2.A</a:t>
            </a:r>
          </a:p>
          <a:p>
            <a:pPr eaLnBrk="0" hangingPunct="0"/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e2.B =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e3.A</a:t>
            </a:r>
          </a:p>
          <a:p>
            <a:pPr eaLnBrk="0" hangingPunct="0"/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 e2.B &lt;&gt; e1.A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AND e3.B &lt;&gt; e2.A</a:t>
            </a:r>
          </a:p>
          <a:p>
            <a:pPr eaLnBrk="0" hangingPunct="0"/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 AMD e3.B &lt;&gt; e1.A</a:t>
            </a:r>
            <a:endParaRPr lang="en-US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71587" y="1665623"/>
            <a:ext cx="1569825" cy="1691833"/>
            <a:chOff x="1671587" y="1665623"/>
            <a:chExt cx="1569825" cy="1691833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696422" y="1665623"/>
              <a:ext cx="544990" cy="741396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Multiply 32"/>
            <p:cNvSpPr/>
            <p:nvPr/>
          </p:nvSpPr>
          <p:spPr>
            <a:xfrm>
              <a:off x="2608807" y="1773587"/>
              <a:ext cx="293168" cy="293168"/>
            </a:xfrm>
            <a:prstGeom prst="mathMultiply">
              <a:avLst>
                <a:gd name="adj1" fmla="val 65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759202" y="2616060"/>
              <a:ext cx="808309" cy="741396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Multiply 35"/>
            <p:cNvSpPr/>
            <p:nvPr/>
          </p:nvSpPr>
          <p:spPr>
            <a:xfrm>
              <a:off x="1671587" y="2724024"/>
              <a:ext cx="293168" cy="293168"/>
            </a:xfrm>
            <a:prstGeom prst="mathMultiply">
              <a:avLst>
                <a:gd name="adj1" fmla="val 65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97619" y="2592784"/>
            <a:ext cx="545659" cy="872149"/>
            <a:chOff x="3097619" y="2592784"/>
            <a:chExt cx="545659" cy="872149"/>
          </a:xfrm>
        </p:grpSpPr>
        <p:sp>
          <p:nvSpPr>
            <p:cNvPr id="39" name="Multiply 38"/>
            <p:cNvSpPr/>
            <p:nvPr/>
          </p:nvSpPr>
          <p:spPr>
            <a:xfrm>
              <a:off x="3282730" y="3171765"/>
              <a:ext cx="293168" cy="293168"/>
            </a:xfrm>
            <a:prstGeom prst="mathMultiply">
              <a:avLst>
                <a:gd name="adj1" fmla="val 65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ircular Arrow 16"/>
            <p:cNvSpPr/>
            <p:nvPr/>
          </p:nvSpPr>
          <p:spPr>
            <a:xfrm rot="10800000" flipH="1">
              <a:off x="3097619" y="2592784"/>
              <a:ext cx="545659" cy="628759"/>
            </a:xfrm>
            <a:prstGeom prst="circularArrow">
              <a:avLst>
                <a:gd name="adj1" fmla="val 1427"/>
                <a:gd name="adj2" fmla="val 1142319"/>
                <a:gd name="adj3" fmla="val 959750"/>
                <a:gd name="adj4" fmla="val 7208575"/>
                <a:gd name="adj5" fmla="val 125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63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&amp; recursion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664688" y="1657132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70791" y="272038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8298" y="377655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7480" y="4102620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3847" y="5683327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1841" y="306771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3246" y="525802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5569913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3"/>
            <a:endCxn id="10" idx="7"/>
          </p:cNvCxnSpPr>
          <p:nvPr/>
        </p:nvCxnSpPr>
        <p:spPr>
          <a:xfrm flipH="1">
            <a:off x="3064401" y="1850742"/>
            <a:ext cx="633505" cy="90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1" idx="7"/>
          </p:cNvCxnSpPr>
          <p:nvPr/>
        </p:nvCxnSpPr>
        <p:spPr>
          <a:xfrm flipH="1">
            <a:off x="1901908" y="2913998"/>
            <a:ext cx="1002101" cy="895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3" idx="7"/>
          </p:cNvCxnSpPr>
          <p:nvPr/>
        </p:nvCxnSpPr>
        <p:spPr>
          <a:xfrm flipH="1">
            <a:off x="1107457" y="3970165"/>
            <a:ext cx="634059" cy="1746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2" idx="1"/>
          </p:cNvCxnSpPr>
          <p:nvPr/>
        </p:nvCxnSpPr>
        <p:spPr>
          <a:xfrm>
            <a:off x="2984205" y="2947216"/>
            <a:ext cx="536493" cy="1188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4" idx="1"/>
          </p:cNvCxnSpPr>
          <p:nvPr/>
        </p:nvCxnSpPr>
        <p:spPr>
          <a:xfrm>
            <a:off x="3858298" y="1850742"/>
            <a:ext cx="1696761" cy="125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0"/>
          </p:cNvCxnSpPr>
          <p:nvPr/>
        </p:nvCxnSpPr>
        <p:spPr>
          <a:xfrm flipH="1">
            <a:off x="5266660" y="3294546"/>
            <a:ext cx="368595" cy="1963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6" idx="2"/>
          </p:cNvCxnSpPr>
          <p:nvPr/>
        </p:nvCxnSpPr>
        <p:spPr>
          <a:xfrm>
            <a:off x="5346856" y="5451635"/>
            <a:ext cx="749144" cy="23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47632" y="510581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+mj-lt"/>
              </a:rPr>
              <a:t>A</a:t>
            </a:r>
            <a:endParaRPr lang="en-US" sz="2400" b="1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4071" y="525802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67997" y="1903339"/>
            <a:ext cx="481001" cy="674942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798519" y="2763368"/>
            <a:ext cx="944682" cy="865879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83062" y="3960867"/>
            <a:ext cx="611822" cy="1606614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70647" y="1276204"/>
            <a:ext cx="5037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variable-length paths on trees</a:t>
            </a:r>
            <a:endParaRPr lang="en-US" sz="2800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7126036" y="2169320"/>
            <a:ext cx="4543647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WITH RECURSIVE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paths(a, b,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b_prev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d) AS 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A, B, A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edges</a:t>
            </a:r>
          </a:p>
          <a:p>
            <a:pPr eaLnBrk="0" hangingPunct="0"/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e.A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+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.d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 p, edges e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e.A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s.B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&lt;&gt; </a:t>
            </a:r>
            <a:r>
              <a:rPr lang="en-US" sz="20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p.b_prev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a, b, MAX(d)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paths;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448181" y="5258025"/>
            <a:ext cx="637692" cy="201245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60270" y="3361885"/>
            <a:ext cx="326618" cy="1743931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035506" y="1758027"/>
            <a:ext cx="1599749" cy="1199918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7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&amp; recursion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664688" y="1657132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70791" y="272038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8298" y="377655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7480" y="4102620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3847" y="5683327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21841" y="3067718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3246" y="5258025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5569913"/>
            <a:ext cx="226828" cy="22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3"/>
            <a:endCxn id="10" idx="7"/>
          </p:cNvCxnSpPr>
          <p:nvPr/>
        </p:nvCxnSpPr>
        <p:spPr>
          <a:xfrm flipH="1">
            <a:off x="3064401" y="1850742"/>
            <a:ext cx="633505" cy="902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1" idx="7"/>
          </p:cNvCxnSpPr>
          <p:nvPr/>
        </p:nvCxnSpPr>
        <p:spPr>
          <a:xfrm flipH="1">
            <a:off x="1901908" y="2913998"/>
            <a:ext cx="1002101" cy="895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3" idx="7"/>
          </p:cNvCxnSpPr>
          <p:nvPr/>
        </p:nvCxnSpPr>
        <p:spPr>
          <a:xfrm flipH="1">
            <a:off x="1107457" y="3970165"/>
            <a:ext cx="634059" cy="1746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2" idx="1"/>
          </p:cNvCxnSpPr>
          <p:nvPr/>
        </p:nvCxnSpPr>
        <p:spPr>
          <a:xfrm>
            <a:off x="2984205" y="2947216"/>
            <a:ext cx="536493" cy="1188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14" idx="1"/>
          </p:cNvCxnSpPr>
          <p:nvPr/>
        </p:nvCxnSpPr>
        <p:spPr>
          <a:xfrm>
            <a:off x="3858298" y="1850742"/>
            <a:ext cx="1696761" cy="125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4"/>
            <a:endCxn id="15" idx="0"/>
          </p:cNvCxnSpPr>
          <p:nvPr/>
        </p:nvCxnSpPr>
        <p:spPr>
          <a:xfrm flipH="1">
            <a:off x="5266660" y="3294546"/>
            <a:ext cx="368595" cy="1963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6" idx="2"/>
          </p:cNvCxnSpPr>
          <p:nvPr/>
        </p:nvCxnSpPr>
        <p:spPr>
          <a:xfrm>
            <a:off x="5346856" y="5451635"/>
            <a:ext cx="749144" cy="23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4071" y="525802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697610" y="2667996"/>
            <a:ext cx="944682" cy="865879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70647" y="1276204"/>
            <a:ext cx="5037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variable-length paths on trees</a:t>
            </a:r>
            <a:endParaRPr lang="en-US" sz="2800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7126036" y="2169320"/>
            <a:ext cx="4543647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WITH RECURSIVE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paths(a, b,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b_prev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d) AS 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A, B, A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edges</a:t>
            </a:r>
          </a:p>
          <a:p>
            <a:pPr eaLnBrk="0" hangingPunct="0"/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e.A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+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.d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 p, edges e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e.A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.B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&lt;&gt; </a:t>
            </a:r>
            <a:r>
              <a:rPr lang="en-US" sz="20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p.b_prev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a, b, MAX(d)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paths;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02684" y="1412150"/>
            <a:ext cx="4009526" cy="4155331"/>
            <a:chOff x="2802684" y="1412150"/>
            <a:chExt cx="4009526" cy="4155331"/>
          </a:xfrm>
        </p:grpSpPr>
        <p:sp>
          <p:nvSpPr>
            <p:cNvPr id="40" name="TextBox 39"/>
            <p:cNvSpPr txBox="1"/>
            <p:nvPr/>
          </p:nvSpPr>
          <p:spPr>
            <a:xfrm>
              <a:off x="6247632" y="5105816"/>
              <a:ext cx="564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+mj-lt"/>
                </a:rPr>
                <a:t>p.a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802684" y="1412150"/>
              <a:ext cx="3496158" cy="3972205"/>
            </a:xfrm>
            <a:custGeom>
              <a:avLst/>
              <a:gdLst>
                <a:gd name="connsiteX0" fmla="*/ 3496158 w 3496158"/>
                <a:gd name="connsiteY0" fmla="*/ 3853697 h 3972205"/>
                <a:gd name="connsiteX1" fmla="*/ 2822763 w 3496158"/>
                <a:gd name="connsiteY1" fmla="*/ 3733194 h 3972205"/>
                <a:gd name="connsiteX2" fmla="*/ 3205535 w 3496158"/>
                <a:gd name="connsiteY2" fmla="*/ 1705920 h 3972205"/>
                <a:gd name="connsiteX3" fmla="*/ 1057758 w 3496158"/>
                <a:gd name="connsiteY3" fmla="*/ 11799 h 3972205"/>
                <a:gd name="connsiteX4" fmla="*/ 143358 w 3496158"/>
                <a:gd name="connsiteY4" fmla="*/ 961641 h 3972205"/>
                <a:gd name="connsiteX5" fmla="*/ 15768 w 3496158"/>
                <a:gd name="connsiteY5" fmla="*/ 1110497 h 397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6158" h="3972205">
                  <a:moveTo>
                    <a:pt x="3496158" y="3853697"/>
                  </a:moveTo>
                  <a:cubicBezTo>
                    <a:pt x="3183679" y="3972427"/>
                    <a:pt x="2871200" y="4091157"/>
                    <a:pt x="2822763" y="3733194"/>
                  </a:cubicBezTo>
                  <a:cubicBezTo>
                    <a:pt x="2774326" y="3375231"/>
                    <a:pt x="3499703" y="2326152"/>
                    <a:pt x="3205535" y="1705920"/>
                  </a:cubicBezTo>
                  <a:cubicBezTo>
                    <a:pt x="2911367" y="1085687"/>
                    <a:pt x="1568121" y="135845"/>
                    <a:pt x="1057758" y="11799"/>
                  </a:cubicBezTo>
                  <a:cubicBezTo>
                    <a:pt x="547395" y="-112247"/>
                    <a:pt x="317023" y="778525"/>
                    <a:pt x="143358" y="961641"/>
                  </a:cubicBezTo>
                  <a:cubicBezTo>
                    <a:pt x="-30307" y="1144757"/>
                    <a:pt x="-7270" y="1127627"/>
                    <a:pt x="15768" y="1110497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94947" y="2102923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p</a:t>
              </a:r>
              <a:endParaRPr lang="en-US" sz="2800"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70881" y="2525636"/>
              <a:ext cx="644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+mj-lt"/>
                </a:rPr>
                <a:t>p.b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71163" y="2015188"/>
              <a:ext cx="1071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+mj-lt"/>
                </a:rPr>
                <a:t>p.b</a:t>
              </a:r>
              <a:r>
                <a:rPr lang="en-US" sz="2800" baseline="-25000" dirty="0" err="1" smtClean="0">
                  <a:latin typeface="+mj-lt"/>
                </a:rPr>
                <a:t>prev</a:t>
              </a:r>
              <a:endParaRPr lang="en-US" sz="2800" baseline="-25000" dirty="0"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08807" y="1537814"/>
            <a:ext cx="611841" cy="770473"/>
            <a:chOff x="2608807" y="1537814"/>
            <a:chExt cx="611841" cy="770473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723454" y="1537814"/>
              <a:ext cx="497194" cy="77047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Multiply 38"/>
            <p:cNvSpPr/>
            <p:nvPr/>
          </p:nvSpPr>
          <p:spPr>
            <a:xfrm>
              <a:off x="2608807" y="1773587"/>
              <a:ext cx="293168" cy="293168"/>
            </a:xfrm>
            <a:prstGeom prst="mathMultiply">
              <a:avLst>
                <a:gd name="adj1" fmla="val 65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22716" y="556748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A</a:t>
            </a:r>
            <a:endParaRPr lang="en-US" sz="2400" b="1" dirty="0">
              <a:latin typeface="+mj-lt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229044" y="3008636"/>
            <a:ext cx="542523" cy="1027965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PS1: What you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was a </a:t>
            </a:r>
            <a:r>
              <a:rPr lang="en-US" b="1" dirty="0" smtClean="0"/>
              <a:t>tough</a:t>
            </a:r>
            <a:r>
              <a:rPr lang="en-US" dirty="0" smtClean="0"/>
              <a:t> problem set- congratulations on doing so well!</a:t>
            </a:r>
          </a:p>
          <a:p>
            <a:endParaRPr lang="en-US" dirty="0"/>
          </a:p>
          <a:p>
            <a:r>
              <a:rPr lang="en-US" dirty="0" smtClean="0"/>
              <a:t>You used a </a:t>
            </a:r>
            <a:r>
              <a:rPr lang="en-US" b="1" dirty="0" smtClean="0"/>
              <a:t>declarative </a:t>
            </a:r>
            <a:r>
              <a:rPr lang="en-US" dirty="0" smtClean="0"/>
              <a:t>programming language (SQL) to</a:t>
            </a:r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linear algebra</a:t>
            </a:r>
          </a:p>
          <a:p>
            <a:pPr lvl="1"/>
            <a:r>
              <a:rPr lang="en-US" dirty="0"/>
              <a:t>answer </a:t>
            </a:r>
            <a:r>
              <a:rPr lang="en-US" i="1" dirty="0"/>
              <a:t>questions</a:t>
            </a:r>
            <a:r>
              <a:rPr lang="en-US" dirty="0"/>
              <a:t> about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graph</a:t>
            </a:r>
            <a:r>
              <a:rPr lang="en-US" dirty="0" smtClean="0"/>
              <a:t> operations</a:t>
            </a:r>
          </a:p>
          <a:p>
            <a:pPr lvl="2"/>
            <a:r>
              <a:rPr lang="en-US" dirty="0" smtClean="0"/>
              <a:t>Cool stuff!  However the point is not these </a:t>
            </a:r>
            <a:r>
              <a:rPr lang="en-US" u="sng" dirty="0" smtClean="0"/>
              <a:t>specific</a:t>
            </a:r>
            <a:r>
              <a:rPr lang="en-US" dirty="0" smtClean="0"/>
              <a:t> applications…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Less tricky </a:t>
            </a:r>
            <a:r>
              <a:rPr lang="en-US" dirty="0" smtClean="0"/>
              <a:t>versions of these same types of queries will be fair game for exams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22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08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Algebra, Declaratively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2305"/>
          </a:xfrm>
        </p:spPr>
        <p:txBody>
          <a:bodyPr/>
          <a:lstStyle/>
          <a:p>
            <a:r>
              <a:rPr lang="en-US" dirty="0" smtClean="0"/>
              <a:t>Matrix multiplication &amp; other operations = just </a:t>
            </a:r>
            <a:r>
              <a:rPr lang="en-US" b="1" dirty="0" smtClean="0"/>
              <a:t>joins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The shift from </a:t>
            </a:r>
            <a:r>
              <a:rPr lang="en-US" b="1" dirty="0" smtClean="0"/>
              <a:t>procedural </a:t>
            </a:r>
            <a:r>
              <a:rPr lang="en-US" dirty="0" smtClean="0"/>
              <a:t>to </a:t>
            </a:r>
            <a:r>
              <a:rPr lang="en-US" b="1" dirty="0" smtClean="0"/>
              <a:t>declarative </a:t>
            </a:r>
            <a:r>
              <a:rPr lang="en-US" dirty="0" smtClean="0"/>
              <a:t>programming</a:t>
            </a:r>
          </a:p>
          <a:p>
            <a:endParaRPr lang="en-US" b="1" dirty="0" smtClean="0"/>
          </a:p>
          <a:p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427919" y="476435"/>
            <a:ext cx="2764081" cy="2941495"/>
            <a:chOff x="9427919" y="476435"/>
            <a:chExt cx="2764081" cy="2941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7919" y="476435"/>
              <a:ext cx="2764081" cy="24285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880666" y="3118617"/>
                  <a:ext cx="1858586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666" y="3118617"/>
                  <a:ext cx="1858586" cy="299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84" t="-2041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356191" y="3969711"/>
            <a:ext cx="5442097" cy="2644661"/>
            <a:chOff x="356191" y="3969711"/>
            <a:chExt cx="5442097" cy="2644661"/>
          </a:xfrm>
        </p:grpSpPr>
        <p:sp>
          <p:nvSpPr>
            <p:cNvPr id="11" name="Rectangle 10"/>
            <p:cNvSpPr/>
            <p:nvPr/>
          </p:nvSpPr>
          <p:spPr>
            <a:xfrm>
              <a:off x="356191" y="3969711"/>
              <a:ext cx="5442097" cy="193899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C = [[0]*p for </a:t>
              </a:r>
              <a:r>
                <a:rPr lang="en-US" sz="20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i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in range(n)]</a:t>
              </a:r>
            </a:p>
            <a:p>
              <a:endPara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for </a:t>
              </a:r>
              <a:r>
                <a:rPr lang="en-US" sz="20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i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in range(n):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for j in range(p):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  for k in range(m):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     C[</a:t>
              </a:r>
              <a:r>
                <a:rPr lang="en-US" sz="20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i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][j] += A[</a:t>
              </a:r>
              <a:r>
                <a:rPr lang="en-US" sz="20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i</a:t>
              </a:r>
              <a:r>
                <a:rPr lang="en-US" sz="2000" dirty="0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][k] * B[k][j]</a:t>
              </a:r>
              <a:endPara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7577" y="6152707"/>
              <a:ext cx="50602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smtClean="0">
                  <a:latin typeface="+mj-lt"/>
                </a:rPr>
                <a:t>Proceed </a:t>
              </a:r>
              <a:r>
                <a:rPr lang="en-US" sz="2400" dirty="0" smtClean="0">
                  <a:latin typeface="+mj-lt"/>
                </a:rPr>
                <a:t>through a series of instructions</a:t>
              </a:r>
              <a:endParaRPr lang="en-US" sz="2400" i="1" dirty="0"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94312" y="4277487"/>
            <a:ext cx="5811208" cy="2092881"/>
            <a:chOff x="6094312" y="4277487"/>
            <a:chExt cx="5811208" cy="209288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6950317" y="4277487"/>
              <a:ext cx="4955203" cy="13234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A.i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,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B.j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, SUM(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A.x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 *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B.x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)</a:t>
              </a:r>
            </a:p>
            <a:p>
              <a:pPr eaLnBrk="0" hangingPunct="0"/>
              <a:r>
                <a:rPr lang="en-US" sz="20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 A, B</a:t>
              </a:r>
              <a:endParaRPr lang="en-US" sz="2000" dirty="0">
                <a:latin typeface="Menlo" charset="0"/>
                <a:ea typeface="Menlo" charset="0"/>
                <a:cs typeface="Menlo" charset="0"/>
              </a:endParaRPr>
            </a:p>
            <a:p>
              <a:pPr eaLnBrk="0" hangingPunct="0"/>
              <a:r>
                <a:rPr lang="en-US" sz="20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WHERE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A.j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 =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B.i</a:t>
              </a:r>
              <a:endParaRPr lang="en-US" sz="2000" dirty="0">
                <a:latin typeface="Menlo" charset="0"/>
                <a:ea typeface="Menlo" charset="0"/>
                <a:cs typeface="Menlo" charset="0"/>
              </a:endParaRPr>
            </a:p>
            <a:p>
              <a:pPr eaLnBrk="0" hangingPunct="0"/>
              <a:r>
                <a:rPr lang="en-US" sz="2000" dirty="0" smtClean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GROUP BY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A.i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, </a:t>
              </a:r>
              <a:r>
                <a:rPr lang="en-US" sz="2000" dirty="0" err="1" smtClean="0">
                  <a:latin typeface="Menlo" charset="0"/>
                  <a:ea typeface="Menlo" charset="0"/>
                  <a:cs typeface="Menlo" charset="0"/>
                </a:rPr>
                <a:t>B.j</a:t>
              </a:r>
              <a:r>
                <a:rPr lang="en-US" sz="2000" dirty="0" smtClean="0">
                  <a:latin typeface="Menlo" charset="0"/>
                  <a:ea typeface="Menlo" charset="0"/>
                  <a:cs typeface="Menlo" charset="0"/>
                </a:rPr>
                <a:t>;</a:t>
              </a:r>
              <a:endPara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6094312" y="4712378"/>
              <a:ext cx="559981" cy="4536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679" y="5908703"/>
              <a:ext cx="3662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smtClean="0">
                  <a:latin typeface="+mj-lt"/>
                </a:rPr>
                <a:t>Declare </a:t>
              </a:r>
              <a:r>
                <a:rPr lang="en-US" sz="2400" smtClean="0">
                  <a:latin typeface="+mj-lt"/>
                </a:rPr>
                <a:t>a desired output set</a:t>
              </a:r>
              <a:endParaRPr lang="en-US" sz="2400" i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51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4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GROUP BY / HAVING + Aggregators + Nested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598000"/>
            <a:ext cx="6239456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station_id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COUNT(day) AS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nbd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precipitation,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(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day, MAX(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day) AS m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day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m.day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m.precip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station_id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COUNT(day) &gt; 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nbd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DESC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910623" y="2667033"/>
            <a:ext cx="3997842" cy="1947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Think about </a:t>
            </a:r>
            <a:r>
              <a:rPr lang="en-US" b="1" dirty="0" smtClean="0">
                <a:latin typeface="+mj-lt"/>
              </a:rPr>
              <a:t>order*!</a:t>
            </a: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Font typeface="Arial"/>
              <a:buNone/>
            </a:pPr>
            <a:endParaRPr lang="en-US" i="1" dirty="0">
              <a:latin typeface="+mj-lt"/>
            </a:endParaRPr>
          </a:p>
          <a:p>
            <a:pPr marL="0" indent="0">
              <a:buFont typeface="Arial"/>
              <a:buNone/>
            </a:pPr>
            <a:r>
              <a:rPr lang="en-US" i="1" dirty="0" smtClean="0">
                <a:latin typeface="+mj-lt"/>
              </a:rPr>
              <a:t>*of the semantics, not the actual execution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179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239456" cy="514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GROUP BY / HAVING + Aggregators + Nested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598000"/>
            <a:ext cx="6239456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COUNT(day) AS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precipitation,</a:t>
            </a: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   (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day, MAX(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precipitation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day) AS m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day =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m.day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m.precip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HAVING COUNT(day) &gt; 1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ORDER BY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DESC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22" name="Multidocument 21"/>
          <p:cNvSpPr/>
          <p:nvPr/>
        </p:nvSpPr>
        <p:spPr>
          <a:xfrm>
            <a:off x="7889357" y="2402888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23" name="Can 22"/>
          <p:cNvSpPr/>
          <p:nvPr/>
        </p:nvSpPr>
        <p:spPr>
          <a:xfrm>
            <a:off x="7981506" y="1271073"/>
            <a:ext cx="992372" cy="435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8280946" y="1812274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706789" y="1791480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9335384" y="1708449"/>
            <a:ext cx="265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</a:t>
            </a:r>
            <a:r>
              <a:rPr lang="en-US" sz="2400" smtClean="0">
                <a:latin typeface="+mj-lt"/>
              </a:rPr>
              <a:t>max precipitation </a:t>
            </a:r>
            <a:r>
              <a:rPr lang="en-US" sz="2400" b="1" smtClean="0">
                <a:latin typeface="+mj-lt"/>
              </a:rPr>
              <a:t>by day</a:t>
            </a:r>
            <a:r>
              <a:rPr lang="en-US" sz="2400" smtClean="0">
                <a:latin typeface="+mj-lt"/>
              </a:rPr>
              <a:t> 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2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866861" cy="5141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GROUP BY / HAVING + Aggregators + Nested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598000"/>
            <a:ext cx="6239456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station_id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COUNT(day)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nbd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precipitation,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(SELECT day, MAX(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FROM precipitation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GROUP BY day) AS m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day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m.day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m.precip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HAVING COUNT(day) &gt; 1</a:t>
            </a: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ORDER BY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DESC;</a:t>
            </a:r>
          </a:p>
        </p:txBody>
      </p:sp>
      <p:sp>
        <p:nvSpPr>
          <p:cNvPr id="17" name="Multidocument 16"/>
          <p:cNvSpPr/>
          <p:nvPr/>
        </p:nvSpPr>
        <p:spPr>
          <a:xfrm>
            <a:off x="7889357" y="2402888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18" name="Can 17"/>
          <p:cNvSpPr/>
          <p:nvPr/>
        </p:nvSpPr>
        <p:spPr>
          <a:xfrm>
            <a:off x="7981506" y="1271073"/>
            <a:ext cx="992372" cy="435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8280946" y="1812274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335384" y="3244406"/>
            <a:ext cx="265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station, day pairs where / when </a:t>
            </a:r>
            <a:r>
              <a:rPr lang="en-US" sz="2400" smtClean="0">
                <a:latin typeface="+mj-lt"/>
              </a:rPr>
              <a:t>this happened</a:t>
            </a:r>
            <a:endParaRPr lang="en-US" sz="2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6789" y="1791480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22" name="Down Arrow 21"/>
          <p:cNvSpPr/>
          <p:nvPr/>
        </p:nvSpPr>
        <p:spPr>
          <a:xfrm>
            <a:off x="8280946" y="3111312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706789" y="3090518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24" name="Manual Operation 23"/>
          <p:cNvSpPr/>
          <p:nvPr/>
        </p:nvSpPr>
        <p:spPr>
          <a:xfrm>
            <a:off x="7868092" y="3660099"/>
            <a:ext cx="1219200" cy="56707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WHERE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335384" y="1708449"/>
            <a:ext cx="265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</a:t>
            </a:r>
            <a:r>
              <a:rPr lang="en-US" sz="2400" smtClean="0">
                <a:latin typeface="+mj-lt"/>
              </a:rPr>
              <a:t>max precipitation </a:t>
            </a:r>
            <a:r>
              <a:rPr lang="en-US" sz="2400" b="1" smtClean="0">
                <a:latin typeface="+mj-lt"/>
              </a:rPr>
              <a:t>by day</a:t>
            </a:r>
            <a:r>
              <a:rPr lang="en-US" sz="2400" smtClean="0">
                <a:latin typeface="+mj-lt"/>
              </a:rPr>
              <a:t> 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84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866861" cy="5141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GROUP BY / HAVING + Aggregators + Nested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598000"/>
            <a:ext cx="6239456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	 COUNT(day) AS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precipitation,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(SELECT day, MAX(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FROM precipitation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GROUP BY day) AS m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day =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m.day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m.precip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station_id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HAVING COUNT(day) &gt; 1</a:t>
            </a: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ORDER BY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DESC;</a:t>
            </a:r>
          </a:p>
        </p:txBody>
      </p:sp>
      <p:sp>
        <p:nvSpPr>
          <p:cNvPr id="20" name="Multidocument 19"/>
          <p:cNvSpPr/>
          <p:nvPr/>
        </p:nvSpPr>
        <p:spPr>
          <a:xfrm>
            <a:off x="7889357" y="2402888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21" name="Can 20"/>
          <p:cNvSpPr/>
          <p:nvPr/>
        </p:nvSpPr>
        <p:spPr>
          <a:xfrm>
            <a:off x="7981506" y="1271073"/>
            <a:ext cx="992372" cy="435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8280946" y="1812274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335384" y="3244406"/>
            <a:ext cx="265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station, day pairs where / when </a:t>
            </a:r>
            <a:r>
              <a:rPr lang="en-US" sz="2400" smtClean="0">
                <a:latin typeface="+mj-lt"/>
              </a:rPr>
              <a:t>this happened</a:t>
            </a:r>
            <a:endParaRPr lang="en-US" sz="24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6789" y="1791480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25" name="Down Arrow 24"/>
          <p:cNvSpPr/>
          <p:nvPr/>
        </p:nvSpPr>
        <p:spPr>
          <a:xfrm>
            <a:off x="8280946" y="3111312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706789" y="3090518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27" name="Manual Operation 26"/>
          <p:cNvSpPr/>
          <p:nvPr/>
        </p:nvSpPr>
        <p:spPr>
          <a:xfrm>
            <a:off x="7868092" y="3660099"/>
            <a:ext cx="1219200" cy="56707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WHERE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335384" y="1708449"/>
            <a:ext cx="265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</a:t>
            </a:r>
            <a:r>
              <a:rPr lang="en-US" sz="2400" smtClean="0">
                <a:latin typeface="+mj-lt"/>
              </a:rPr>
              <a:t>max precipitation </a:t>
            </a:r>
            <a:r>
              <a:rPr lang="en-US" sz="2400" b="1" smtClean="0">
                <a:latin typeface="+mj-lt"/>
              </a:rPr>
              <a:t>by day</a:t>
            </a:r>
            <a:r>
              <a:rPr lang="en-US" sz="2400" smtClean="0">
                <a:latin typeface="+mj-lt"/>
              </a:rPr>
              <a:t> </a:t>
            </a:r>
            <a:endParaRPr lang="en-US" sz="2400">
              <a:latin typeface="+mj-lt"/>
            </a:endParaRPr>
          </a:p>
        </p:txBody>
      </p:sp>
      <p:sp>
        <p:nvSpPr>
          <p:cNvPr id="29" name="Multidocument 28"/>
          <p:cNvSpPr/>
          <p:nvPr/>
        </p:nvSpPr>
        <p:spPr>
          <a:xfrm>
            <a:off x="7889356" y="4866549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30" name="Down Arrow 29"/>
          <p:cNvSpPr/>
          <p:nvPr/>
        </p:nvSpPr>
        <p:spPr>
          <a:xfrm>
            <a:off x="8279217" y="4318905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335384" y="4944060"/>
            <a:ext cx="26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Group </a:t>
            </a:r>
            <a:r>
              <a:rPr lang="en-US" sz="2400" smtClean="0">
                <a:latin typeface="+mj-lt"/>
              </a:rPr>
              <a:t>by stations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24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866861" cy="5141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GROUP BY / HAVING + Aggregators + Nested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598000"/>
            <a:ext cx="6239456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	 COUNT(day) AS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precipitation,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(SELECT day, MAX(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FROM precipitation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GROUP BY day) AS m</a:t>
            </a: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day =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m.day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precip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m.precip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station_id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COUNT(day) &gt; 1</a:t>
            </a:r>
          </a:p>
          <a:p>
            <a:pPr eaLnBrk="0" hangingPunct="0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ORDER BY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nbd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enlo" charset="0"/>
                <a:ea typeface="Menlo" charset="0"/>
                <a:cs typeface="Menlo" charset="0"/>
              </a:rPr>
              <a:t> DESC;</a:t>
            </a:r>
          </a:p>
        </p:txBody>
      </p:sp>
      <p:sp>
        <p:nvSpPr>
          <p:cNvPr id="7" name="Multidocument 6"/>
          <p:cNvSpPr/>
          <p:nvPr/>
        </p:nvSpPr>
        <p:spPr>
          <a:xfrm>
            <a:off x="7889357" y="2402888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7981506" y="1271073"/>
            <a:ext cx="992372" cy="435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8280946" y="1812274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35384" y="3244406"/>
            <a:ext cx="265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station, day pairs where / when </a:t>
            </a:r>
            <a:r>
              <a:rPr lang="en-US" sz="2400" smtClean="0">
                <a:latin typeface="+mj-lt"/>
              </a:rPr>
              <a:t>this happened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6789" y="1791480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13" name="Down Arrow 12"/>
          <p:cNvSpPr/>
          <p:nvPr/>
        </p:nvSpPr>
        <p:spPr>
          <a:xfrm>
            <a:off x="8280946" y="3111312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06789" y="3090518"/>
            <a:ext cx="70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15" name="Manual Operation 14"/>
          <p:cNvSpPr/>
          <p:nvPr/>
        </p:nvSpPr>
        <p:spPr>
          <a:xfrm>
            <a:off x="7868092" y="3660099"/>
            <a:ext cx="1219200" cy="56707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WHERE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335384" y="1708449"/>
            <a:ext cx="265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Get the </a:t>
            </a:r>
            <a:r>
              <a:rPr lang="en-US" sz="2400" smtClean="0">
                <a:latin typeface="+mj-lt"/>
              </a:rPr>
              <a:t>max precipitation </a:t>
            </a:r>
            <a:r>
              <a:rPr lang="en-US" sz="2400" b="1" smtClean="0">
                <a:latin typeface="+mj-lt"/>
              </a:rPr>
              <a:t>by day</a:t>
            </a:r>
            <a:r>
              <a:rPr lang="en-US" sz="2400" smtClean="0">
                <a:latin typeface="+mj-lt"/>
              </a:rPr>
              <a:t> </a:t>
            </a:r>
            <a:endParaRPr lang="en-US" sz="2400">
              <a:latin typeface="+mj-lt"/>
            </a:endParaRPr>
          </a:p>
        </p:txBody>
      </p:sp>
      <p:sp>
        <p:nvSpPr>
          <p:cNvPr id="17" name="Multidocument 16"/>
          <p:cNvSpPr/>
          <p:nvPr/>
        </p:nvSpPr>
        <p:spPr>
          <a:xfrm>
            <a:off x="7889356" y="4866549"/>
            <a:ext cx="1162493" cy="616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BY</a:t>
            </a:r>
            <a:endParaRPr lang="en-US" sz="1400" dirty="0"/>
          </a:p>
        </p:txBody>
      </p:sp>
      <p:sp>
        <p:nvSpPr>
          <p:cNvPr id="18" name="Down Arrow 17"/>
          <p:cNvSpPr/>
          <p:nvPr/>
        </p:nvSpPr>
        <p:spPr>
          <a:xfrm>
            <a:off x="8279217" y="4318905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35384" y="4944060"/>
            <a:ext cx="26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Group </a:t>
            </a:r>
            <a:r>
              <a:rPr lang="en-US" sz="2400" smtClean="0">
                <a:latin typeface="+mj-lt"/>
              </a:rPr>
              <a:t>by stations</a:t>
            </a:r>
            <a:endParaRPr lang="en-US" sz="2400" dirty="0">
              <a:latin typeface="+mj-lt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8280351" y="5572738"/>
            <a:ext cx="396949" cy="457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nual Operation 20"/>
          <p:cNvSpPr/>
          <p:nvPr/>
        </p:nvSpPr>
        <p:spPr>
          <a:xfrm>
            <a:off x="7861002" y="6119290"/>
            <a:ext cx="1219200" cy="56707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HAVING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9335384" y="6119290"/>
            <a:ext cx="26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Having &gt; 1 such day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8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Query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4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Complex correlated queries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903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PS1 Recap  &gt;  Problem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612213"/>
            <a:ext cx="4466097" cy="31700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x1.p AS median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x AS x1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COUNT(*) 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X AS x2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	 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x2.p &gt; x1.p)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=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(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(*)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X AS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x2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x2.p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&lt;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x1.p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);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63359" y="2612213"/>
            <a:ext cx="3048730" cy="2100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This was a tricky problem- but good practice in thinking about </a:t>
            </a:r>
            <a:r>
              <a:rPr lang="en-US" smtClean="0">
                <a:latin typeface="+mj-lt"/>
              </a:rPr>
              <a:t>things declaratively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50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618</Words>
  <Application>Microsoft Macintosh PowerPoint</Application>
  <PresentationFormat>Widescreen</PresentationFormat>
  <Paragraphs>267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Menlo</vt:lpstr>
      <vt:lpstr>Arial</vt:lpstr>
      <vt:lpstr>Office Theme</vt:lpstr>
      <vt:lpstr>PS1 Recap Slides</vt:lpstr>
      <vt:lpstr>PS1: What you learned</vt:lpstr>
      <vt:lpstr>Linear Algebra, Declaratively</vt:lpstr>
      <vt:lpstr>Common SQL Query Paradigms</vt:lpstr>
      <vt:lpstr>Common SQL Query Paradigms</vt:lpstr>
      <vt:lpstr>Common SQL Query Paradigms</vt:lpstr>
      <vt:lpstr>Common SQL Query Paradigms</vt:lpstr>
      <vt:lpstr>Common SQL Query Paradigms</vt:lpstr>
      <vt:lpstr>Common SQL Query Paradigms</vt:lpstr>
      <vt:lpstr>Common SQL Query Paradigms</vt:lpstr>
      <vt:lpstr>Graph traversal &amp; recursion</vt:lpstr>
      <vt:lpstr>Graph traversal &amp; recursion</vt:lpstr>
      <vt:lpstr>Graph traversal &amp; recursion</vt:lpstr>
      <vt:lpstr>Graph traversal &amp; recursion</vt:lpstr>
      <vt:lpstr>Graph traversal &amp; recursion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PS1 Recap Slides</dc:title>
  <dc:creator>Alex Ratner</dc:creator>
  <cp:lastModifiedBy>Alex Ratner</cp:lastModifiedBy>
  <cp:revision>3</cp:revision>
  <dcterms:created xsi:type="dcterms:W3CDTF">2015-12-28T01:29:23Z</dcterms:created>
  <dcterms:modified xsi:type="dcterms:W3CDTF">2015-12-28T01:31:41Z</dcterms:modified>
</cp:coreProperties>
</file>