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793" autoAdjust="0"/>
  </p:normalViewPr>
  <p:slideViewPr>
    <p:cSldViewPr snapToGrid="0">
      <p:cViewPr>
        <p:scale>
          <a:sx n="54" d="100"/>
          <a:sy n="54" d="100"/>
        </p:scale>
        <p:origin x="1148"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98463-429C-40E2-88DD-1D7DB948E5FD}"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0B5E1-A41D-4040-9889-D5F929152340}" type="slidenum">
              <a:rPr lang="en-US" smtClean="0"/>
              <a:t>‹#›</a:t>
            </a:fld>
            <a:endParaRPr lang="en-US"/>
          </a:p>
        </p:txBody>
      </p:sp>
    </p:spTree>
    <p:extLst>
      <p:ext uri="{BB962C8B-B14F-4D97-AF65-F5344CB8AC3E}">
        <p14:creationId xmlns:p14="http://schemas.microsoft.com/office/powerpoint/2010/main" val="3108675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0B5E1-A41D-4040-9889-D5F929152340}" type="slidenum">
              <a:rPr lang="en-US" smtClean="0"/>
              <a:t>1</a:t>
            </a:fld>
            <a:endParaRPr lang="en-US"/>
          </a:p>
        </p:txBody>
      </p:sp>
    </p:spTree>
    <p:extLst>
      <p:ext uri="{BB962C8B-B14F-4D97-AF65-F5344CB8AC3E}">
        <p14:creationId xmlns:p14="http://schemas.microsoft.com/office/powerpoint/2010/main" val="1573948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for Police Department. My simulator predict that engineer department will spend 49.4 </a:t>
            </a:r>
            <a:r>
              <a:rPr lang="en-US" dirty="0" err="1"/>
              <a:t>miilion</a:t>
            </a:r>
            <a:r>
              <a:rPr lang="en-US" dirty="0"/>
              <a:t> dollars in 2020</a:t>
            </a:r>
          </a:p>
          <a:p>
            <a:endParaRPr lang="en-US" dirty="0"/>
          </a:p>
        </p:txBody>
      </p:sp>
      <p:sp>
        <p:nvSpPr>
          <p:cNvPr id="4" name="Slide Number Placeholder 3"/>
          <p:cNvSpPr>
            <a:spLocks noGrp="1"/>
          </p:cNvSpPr>
          <p:nvPr>
            <p:ph type="sldNum" sz="quarter" idx="5"/>
          </p:nvPr>
        </p:nvSpPr>
        <p:spPr/>
        <p:txBody>
          <a:bodyPr/>
          <a:lstStyle/>
          <a:p>
            <a:fld id="{6750B5E1-A41D-4040-9889-D5F929152340}" type="slidenum">
              <a:rPr lang="en-US" smtClean="0"/>
              <a:t>10</a:t>
            </a:fld>
            <a:endParaRPr lang="en-US"/>
          </a:p>
        </p:txBody>
      </p:sp>
    </p:spTree>
    <p:extLst>
      <p:ext uri="{BB962C8B-B14F-4D97-AF65-F5344CB8AC3E}">
        <p14:creationId xmlns:p14="http://schemas.microsoft.com/office/powerpoint/2010/main" val="899694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for finance department. My simulator predict that finance department will spend 3.4 </a:t>
            </a:r>
            <a:r>
              <a:rPr lang="en-US" dirty="0" err="1"/>
              <a:t>miilion</a:t>
            </a:r>
            <a:r>
              <a:rPr lang="en-US" dirty="0"/>
              <a:t> dollars in 2020</a:t>
            </a:r>
          </a:p>
          <a:p>
            <a:endParaRPr lang="en-US" dirty="0"/>
          </a:p>
        </p:txBody>
      </p:sp>
      <p:sp>
        <p:nvSpPr>
          <p:cNvPr id="4" name="Slide Number Placeholder 3"/>
          <p:cNvSpPr>
            <a:spLocks noGrp="1"/>
          </p:cNvSpPr>
          <p:nvPr>
            <p:ph type="sldNum" sz="quarter" idx="5"/>
          </p:nvPr>
        </p:nvSpPr>
        <p:spPr/>
        <p:txBody>
          <a:bodyPr/>
          <a:lstStyle/>
          <a:p>
            <a:fld id="{6750B5E1-A41D-4040-9889-D5F929152340}" type="slidenum">
              <a:rPr lang="en-US" smtClean="0"/>
              <a:t>11</a:t>
            </a:fld>
            <a:endParaRPr lang="en-US"/>
          </a:p>
        </p:txBody>
      </p:sp>
    </p:spTree>
    <p:extLst>
      <p:ext uri="{BB962C8B-B14F-4D97-AF65-F5344CB8AC3E}">
        <p14:creationId xmlns:p14="http://schemas.microsoft.com/office/powerpoint/2010/main" val="2535654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project is to make a salary budget simulator to predict future salary budget for city of Madison. This is the data set provided by City of Madison. It contains many information of individual employees, such as Current Salary, employee#, and job description. However, this data set is very complex. For example, the month information is provided in the first row. One employee can have slightly different job title. Therefore, using this data set directly will not allow me to do data analysis.</a:t>
            </a:r>
          </a:p>
        </p:txBody>
      </p:sp>
      <p:sp>
        <p:nvSpPr>
          <p:cNvPr id="4" name="Slide Number Placeholder 3"/>
          <p:cNvSpPr>
            <a:spLocks noGrp="1"/>
          </p:cNvSpPr>
          <p:nvPr>
            <p:ph type="sldNum" sz="quarter" idx="5"/>
          </p:nvPr>
        </p:nvSpPr>
        <p:spPr/>
        <p:txBody>
          <a:bodyPr/>
          <a:lstStyle/>
          <a:p>
            <a:fld id="{6750B5E1-A41D-4040-9889-D5F929152340}" type="slidenum">
              <a:rPr lang="en-US" smtClean="0"/>
              <a:t>2</a:t>
            </a:fld>
            <a:endParaRPr lang="en-US"/>
          </a:p>
        </p:txBody>
      </p:sp>
    </p:spTree>
    <p:extLst>
      <p:ext uri="{BB962C8B-B14F-4D97-AF65-F5344CB8AC3E}">
        <p14:creationId xmlns:p14="http://schemas.microsoft.com/office/powerpoint/2010/main" val="4050052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python codes, I create a new data table. I can do data analysis easier with this new table. </a:t>
            </a:r>
          </a:p>
        </p:txBody>
      </p:sp>
      <p:sp>
        <p:nvSpPr>
          <p:cNvPr id="4" name="Slide Number Placeholder 3"/>
          <p:cNvSpPr>
            <a:spLocks noGrp="1"/>
          </p:cNvSpPr>
          <p:nvPr>
            <p:ph type="sldNum" sz="quarter" idx="5"/>
          </p:nvPr>
        </p:nvSpPr>
        <p:spPr/>
        <p:txBody>
          <a:bodyPr/>
          <a:lstStyle/>
          <a:p>
            <a:fld id="{6750B5E1-A41D-4040-9889-D5F929152340}" type="slidenum">
              <a:rPr lang="en-US" smtClean="0"/>
              <a:t>3</a:t>
            </a:fld>
            <a:endParaRPr lang="en-US"/>
          </a:p>
        </p:txBody>
      </p:sp>
    </p:spTree>
    <p:extLst>
      <p:ext uri="{BB962C8B-B14F-4D97-AF65-F5344CB8AC3E}">
        <p14:creationId xmlns:p14="http://schemas.microsoft.com/office/powerpoint/2010/main" val="1758967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some data analysis, I decide to include six variables into my budget simulator. They are: ………</a:t>
            </a:r>
          </a:p>
          <a:p>
            <a:r>
              <a:rPr lang="en-US" dirty="0"/>
              <a:t>For hire rates and retire rates, because I only have two years data, it hard to calculate retire and hire rates for every positions. Therefore, for positions which have less than 24 available data, I used overall average rates for their hire and retire rates. I use the number of salary increases in a year to represent salary growth probability</a:t>
            </a:r>
          </a:p>
        </p:txBody>
      </p:sp>
      <p:sp>
        <p:nvSpPr>
          <p:cNvPr id="4" name="Slide Number Placeholder 3"/>
          <p:cNvSpPr>
            <a:spLocks noGrp="1"/>
          </p:cNvSpPr>
          <p:nvPr>
            <p:ph type="sldNum" sz="quarter" idx="5"/>
          </p:nvPr>
        </p:nvSpPr>
        <p:spPr/>
        <p:txBody>
          <a:bodyPr/>
          <a:lstStyle/>
          <a:p>
            <a:fld id="{6750B5E1-A41D-4040-9889-D5F929152340}" type="slidenum">
              <a:rPr lang="en-US" smtClean="0"/>
              <a:t>4</a:t>
            </a:fld>
            <a:endParaRPr lang="en-US"/>
          </a:p>
        </p:txBody>
      </p:sp>
    </p:spTree>
    <p:extLst>
      <p:ext uri="{BB962C8B-B14F-4D97-AF65-F5344CB8AC3E}">
        <p14:creationId xmlns:p14="http://schemas.microsoft.com/office/powerpoint/2010/main" val="2106714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to generate a salary budget simulator. I use 2017 as the base year. I used data from 2017 to generate simulations. For every employees, my simulator will do these three steps. The python will generate a random number, if this number is below the hire rates: the simulator will hire an employee, and the starting salary is based on the average salary for this position in the previous year. The python will generate another random variable, if this number is less than the retire rates, the current employee will retire. As I mention before, the hire rates and retire rates will either on depend the position of employees or using the overall average rates. The last </a:t>
            </a:r>
            <a:r>
              <a:rPr lang="en-US" dirty="0" err="1"/>
              <a:t>methemical</a:t>
            </a:r>
            <a:r>
              <a:rPr lang="en-US" dirty="0"/>
              <a:t> formula here is to predict the salary of individual employee for next year. </a:t>
            </a:r>
          </a:p>
        </p:txBody>
      </p:sp>
      <p:sp>
        <p:nvSpPr>
          <p:cNvPr id="4" name="Slide Number Placeholder 3"/>
          <p:cNvSpPr>
            <a:spLocks noGrp="1"/>
          </p:cNvSpPr>
          <p:nvPr>
            <p:ph type="sldNum" sz="quarter" idx="5"/>
          </p:nvPr>
        </p:nvSpPr>
        <p:spPr/>
        <p:txBody>
          <a:bodyPr/>
          <a:lstStyle/>
          <a:p>
            <a:fld id="{6750B5E1-A41D-4040-9889-D5F929152340}" type="slidenum">
              <a:rPr lang="en-US" smtClean="0"/>
              <a:t>5</a:t>
            </a:fld>
            <a:endParaRPr lang="en-US"/>
          </a:p>
        </p:txBody>
      </p:sp>
    </p:spTree>
    <p:extLst>
      <p:ext uri="{BB962C8B-B14F-4D97-AF65-F5344CB8AC3E}">
        <p14:creationId xmlns:p14="http://schemas.microsoft.com/office/powerpoint/2010/main" val="3615245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 those steps for 1000 times.</a:t>
            </a:r>
          </a:p>
        </p:txBody>
      </p:sp>
      <p:sp>
        <p:nvSpPr>
          <p:cNvPr id="4" name="Slide Number Placeholder 3"/>
          <p:cNvSpPr>
            <a:spLocks noGrp="1"/>
          </p:cNvSpPr>
          <p:nvPr>
            <p:ph type="sldNum" sz="quarter" idx="5"/>
          </p:nvPr>
        </p:nvSpPr>
        <p:spPr/>
        <p:txBody>
          <a:bodyPr/>
          <a:lstStyle/>
          <a:p>
            <a:fld id="{6750B5E1-A41D-4040-9889-D5F929152340}" type="slidenum">
              <a:rPr lang="en-US" smtClean="0"/>
              <a:t>6</a:t>
            </a:fld>
            <a:endParaRPr lang="en-US"/>
          </a:p>
        </p:txBody>
      </p:sp>
    </p:spTree>
    <p:extLst>
      <p:ext uri="{BB962C8B-B14F-4D97-AF65-F5344CB8AC3E}">
        <p14:creationId xmlns:p14="http://schemas.microsoft.com/office/powerpoint/2010/main" val="244451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that I realize is that some data can go crazy. One person who has salary about $170 thousands recently. My simulator predicts that this person will earn about $400 thousands dollar per year 10 years later if I allow this person’s salary to growth forever. Therefore, I set some upper limits for salaries based on my intuition. For example, for job position which earn more than 100,000 dollar / year , the highest salary this position </a:t>
            </a:r>
            <a:r>
              <a:rPr lang="en-US"/>
              <a:t>can reach is $250,000 /year</a:t>
            </a:r>
            <a:endParaRPr lang="en-US" dirty="0"/>
          </a:p>
        </p:txBody>
      </p:sp>
      <p:sp>
        <p:nvSpPr>
          <p:cNvPr id="4" name="Slide Number Placeholder 3"/>
          <p:cNvSpPr>
            <a:spLocks noGrp="1"/>
          </p:cNvSpPr>
          <p:nvPr>
            <p:ph type="sldNum" sz="quarter" idx="5"/>
          </p:nvPr>
        </p:nvSpPr>
        <p:spPr/>
        <p:txBody>
          <a:bodyPr/>
          <a:lstStyle/>
          <a:p>
            <a:fld id="{6750B5E1-A41D-4040-9889-D5F929152340}" type="slidenum">
              <a:rPr lang="en-US" smtClean="0"/>
              <a:t>7</a:t>
            </a:fld>
            <a:endParaRPr lang="en-US"/>
          </a:p>
        </p:txBody>
      </p:sp>
    </p:spTree>
    <p:extLst>
      <p:ext uri="{BB962C8B-B14F-4D97-AF65-F5344CB8AC3E}">
        <p14:creationId xmlns:p14="http://schemas.microsoft.com/office/powerpoint/2010/main" val="93632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shows the results of one single simulation from 2018 to 2028 for engineer department. As I mention before, I use data from 2017 as the base year. The red dot represents the actual salary budget in 2018 and 2019. For 2019, I only have data for first 2 months. Therefore, I calculated the average salary spending for one month and multiply the number by 12 to predict actual budget. You can see that the result predicted by my simulator is very close to the actual budget for 2018 and 2019. </a:t>
            </a:r>
          </a:p>
        </p:txBody>
      </p:sp>
      <p:sp>
        <p:nvSpPr>
          <p:cNvPr id="4" name="Slide Number Placeholder 3"/>
          <p:cNvSpPr>
            <a:spLocks noGrp="1"/>
          </p:cNvSpPr>
          <p:nvPr>
            <p:ph type="sldNum" sz="quarter" idx="5"/>
          </p:nvPr>
        </p:nvSpPr>
        <p:spPr/>
        <p:txBody>
          <a:bodyPr/>
          <a:lstStyle/>
          <a:p>
            <a:fld id="{6750B5E1-A41D-4040-9889-D5F929152340}" type="slidenum">
              <a:rPr lang="en-US" smtClean="0"/>
              <a:t>8</a:t>
            </a:fld>
            <a:endParaRPr lang="en-US"/>
          </a:p>
        </p:txBody>
      </p:sp>
    </p:spTree>
    <p:extLst>
      <p:ext uri="{BB962C8B-B14F-4D97-AF65-F5344CB8AC3E}">
        <p14:creationId xmlns:p14="http://schemas.microsoft.com/office/powerpoint/2010/main" val="2614729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two plots shows the distribution and </a:t>
            </a:r>
            <a:r>
              <a:rPr lang="en-US" dirty="0" err="1"/>
              <a:t>cdf</a:t>
            </a:r>
            <a:r>
              <a:rPr lang="en-US" dirty="0"/>
              <a:t> of 1000 simulations for engineer department. Cumulative Distribution Function is  probability that a variable is less than or equal to certain value. My simulator predict that engineer department will spend 8.8 </a:t>
            </a:r>
            <a:r>
              <a:rPr lang="en-US" dirty="0" err="1"/>
              <a:t>miilion</a:t>
            </a:r>
            <a:r>
              <a:rPr lang="en-US" dirty="0"/>
              <a:t> dollars in 2020</a:t>
            </a:r>
          </a:p>
          <a:p>
            <a:endParaRPr lang="en-US" dirty="0"/>
          </a:p>
          <a:p>
            <a:endParaRPr lang="en-US" dirty="0"/>
          </a:p>
        </p:txBody>
      </p:sp>
      <p:sp>
        <p:nvSpPr>
          <p:cNvPr id="4" name="Slide Number Placeholder 3"/>
          <p:cNvSpPr>
            <a:spLocks noGrp="1"/>
          </p:cNvSpPr>
          <p:nvPr>
            <p:ph type="sldNum" sz="quarter" idx="5"/>
          </p:nvPr>
        </p:nvSpPr>
        <p:spPr/>
        <p:txBody>
          <a:bodyPr/>
          <a:lstStyle/>
          <a:p>
            <a:fld id="{6750B5E1-A41D-4040-9889-D5F929152340}" type="slidenum">
              <a:rPr lang="en-US" smtClean="0"/>
              <a:t>9</a:t>
            </a:fld>
            <a:endParaRPr lang="en-US"/>
          </a:p>
        </p:txBody>
      </p:sp>
    </p:spTree>
    <p:extLst>
      <p:ext uri="{BB962C8B-B14F-4D97-AF65-F5344CB8AC3E}">
        <p14:creationId xmlns:p14="http://schemas.microsoft.com/office/powerpoint/2010/main" val="319976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251D-CF1B-4F7B-8807-01A29BEB4421}"/>
              </a:ext>
            </a:extLst>
          </p:cNvPr>
          <p:cNvSpPr>
            <a:spLocks noGrp="1"/>
          </p:cNvSpPr>
          <p:nvPr>
            <p:ph type="ctrTitle"/>
          </p:nvPr>
        </p:nvSpPr>
        <p:spPr/>
        <p:txBody>
          <a:bodyPr/>
          <a:lstStyle/>
          <a:p>
            <a:r>
              <a:rPr lang="en-US" sz="5400" dirty="0">
                <a:latin typeface="Times New Roman" panose="02020603050405020304" pitchFamily="18" charset="0"/>
                <a:cs typeface="Times New Roman" panose="02020603050405020304" pitchFamily="18" charset="0"/>
              </a:rPr>
              <a:t>Salary Budget Simulator for City of Madison</a:t>
            </a:r>
          </a:p>
        </p:txBody>
      </p:sp>
      <p:sp>
        <p:nvSpPr>
          <p:cNvPr id="3" name="Subtitle 2">
            <a:extLst>
              <a:ext uri="{FF2B5EF4-FFF2-40B4-BE49-F238E27FC236}">
                <a16:creationId xmlns:a16="http://schemas.microsoft.com/office/drawing/2014/main" id="{B1EDDB6D-A74A-42A1-9F35-B16B2C4B01DF}"/>
              </a:ext>
            </a:extLst>
          </p:cNvPr>
          <p:cNvSpPr>
            <a:spLocks noGrp="1"/>
          </p:cNvSpPr>
          <p:nvPr>
            <p:ph type="subTitle" idx="1"/>
          </p:nvPr>
        </p:nvSpPr>
        <p:spPr/>
        <p:txBody>
          <a:bodyPr>
            <a:normAutofit/>
          </a:bodyPr>
          <a:lstStyle/>
          <a:p>
            <a:pPr algn="r"/>
            <a:r>
              <a:rPr lang="en-US" sz="3600" dirty="0"/>
              <a:t>-By Xi He</a:t>
            </a:r>
          </a:p>
        </p:txBody>
      </p:sp>
    </p:spTree>
    <p:extLst>
      <p:ext uri="{BB962C8B-B14F-4D97-AF65-F5344CB8AC3E}">
        <p14:creationId xmlns:p14="http://schemas.microsoft.com/office/powerpoint/2010/main" val="3700749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2E0F-B679-42D5-995B-FA7DE47129F7}"/>
              </a:ext>
            </a:extLst>
          </p:cNvPr>
          <p:cNvSpPr>
            <a:spLocks noGrp="1"/>
          </p:cNvSpPr>
          <p:nvPr>
            <p:ph type="title"/>
          </p:nvPr>
        </p:nvSpPr>
        <p:spPr>
          <a:xfrm>
            <a:off x="7863839" y="596765"/>
            <a:ext cx="4061861" cy="1372803"/>
          </a:xfrm>
        </p:spPr>
        <p:txBody>
          <a:bodyPr>
            <a:normAutofit fontScale="90000"/>
          </a:bodyPr>
          <a:lstStyle/>
          <a:p>
            <a:r>
              <a:rPr lang="en-US" sz="5400" b="1" dirty="0">
                <a:solidFill>
                  <a:srgbClr val="FF0000"/>
                </a:solidFill>
              </a:rPr>
              <a:t>Police Department</a:t>
            </a:r>
          </a:p>
        </p:txBody>
      </p:sp>
      <p:pic>
        <p:nvPicPr>
          <p:cNvPr id="6" name="Content Placeholder 5">
            <a:extLst>
              <a:ext uri="{FF2B5EF4-FFF2-40B4-BE49-F238E27FC236}">
                <a16:creationId xmlns:a16="http://schemas.microsoft.com/office/drawing/2014/main" id="{903A1027-0893-4E06-BC20-526F998B47D4}"/>
              </a:ext>
            </a:extLst>
          </p:cNvPr>
          <p:cNvPicPr>
            <a:picLocks noGrp="1" noChangeAspect="1"/>
          </p:cNvPicPr>
          <p:nvPr>
            <p:ph idx="1"/>
          </p:nvPr>
        </p:nvPicPr>
        <p:blipFill>
          <a:blip r:embed="rId3"/>
          <a:stretch>
            <a:fillRect/>
          </a:stretch>
        </p:blipFill>
        <p:spPr>
          <a:xfrm>
            <a:off x="769343" y="37698"/>
            <a:ext cx="5766212" cy="3456928"/>
          </a:xfrm>
        </p:spPr>
      </p:pic>
      <p:pic>
        <p:nvPicPr>
          <p:cNvPr id="8" name="Picture 7" descr="A picture containing bird&#10;&#10;Description automatically generated">
            <a:extLst>
              <a:ext uri="{FF2B5EF4-FFF2-40B4-BE49-F238E27FC236}">
                <a16:creationId xmlns:a16="http://schemas.microsoft.com/office/drawing/2014/main" id="{D08A0CF8-B22E-44A9-8868-631ABCAB46FE}"/>
              </a:ext>
            </a:extLst>
          </p:cNvPr>
          <p:cNvPicPr>
            <a:picLocks noChangeAspect="1"/>
          </p:cNvPicPr>
          <p:nvPr/>
        </p:nvPicPr>
        <p:blipFill>
          <a:blip r:embed="rId4"/>
          <a:stretch>
            <a:fillRect/>
          </a:stretch>
        </p:blipFill>
        <p:spPr>
          <a:xfrm>
            <a:off x="6321850" y="2698429"/>
            <a:ext cx="5770877" cy="3456928"/>
          </a:xfrm>
          <a:prstGeom prst="rect">
            <a:avLst/>
          </a:prstGeom>
        </p:spPr>
      </p:pic>
    </p:spTree>
    <p:extLst>
      <p:ext uri="{BB962C8B-B14F-4D97-AF65-F5344CB8AC3E}">
        <p14:creationId xmlns:p14="http://schemas.microsoft.com/office/powerpoint/2010/main" val="1735035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EF63-B7F2-4F87-8027-96CB0D5B16D5}"/>
              </a:ext>
            </a:extLst>
          </p:cNvPr>
          <p:cNvSpPr>
            <a:spLocks noGrp="1"/>
          </p:cNvSpPr>
          <p:nvPr>
            <p:ph type="title"/>
          </p:nvPr>
        </p:nvSpPr>
        <p:spPr>
          <a:xfrm>
            <a:off x="7767586" y="269507"/>
            <a:ext cx="3205213" cy="1902193"/>
          </a:xfrm>
        </p:spPr>
        <p:txBody>
          <a:bodyPr/>
          <a:lstStyle/>
          <a:p>
            <a:r>
              <a:rPr lang="en-US" b="1" dirty="0">
                <a:solidFill>
                  <a:srgbClr val="FF0000"/>
                </a:solidFill>
              </a:rPr>
              <a:t>Finance Department</a:t>
            </a:r>
          </a:p>
        </p:txBody>
      </p:sp>
      <p:pic>
        <p:nvPicPr>
          <p:cNvPr id="5" name="Content Placeholder 4" descr="A close up of a logo&#10;&#10;Description automatically generated">
            <a:extLst>
              <a:ext uri="{FF2B5EF4-FFF2-40B4-BE49-F238E27FC236}">
                <a16:creationId xmlns:a16="http://schemas.microsoft.com/office/drawing/2014/main" id="{0A3E782D-A5B4-4BC9-97A8-A0CAE3DB05A9}"/>
              </a:ext>
            </a:extLst>
          </p:cNvPr>
          <p:cNvPicPr>
            <a:picLocks noGrp="1" noChangeAspect="1"/>
          </p:cNvPicPr>
          <p:nvPr>
            <p:ph idx="1"/>
          </p:nvPr>
        </p:nvPicPr>
        <p:blipFill>
          <a:blip r:embed="rId3"/>
          <a:stretch>
            <a:fillRect/>
          </a:stretch>
        </p:blipFill>
        <p:spPr>
          <a:xfrm>
            <a:off x="740466" y="101065"/>
            <a:ext cx="5973833" cy="3581400"/>
          </a:xfrm>
        </p:spPr>
      </p:pic>
      <p:pic>
        <p:nvPicPr>
          <p:cNvPr id="7" name="Picture 6" descr="A close up of a mans face&#10;&#10;Description automatically generated">
            <a:extLst>
              <a:ext uri="{FF2B5EF4-FFF2-40B4-BE49-F238E27FC236}">
                <a16:creationId xmlns:a16="http://schemas.microsoft.com/office/drawing/2014/main" id="{0012B7A2-FE5F-4D2A-806A-07379E845BE1}"/>
              </a:ext>
            </a:extLst>
          </p:cNvPr>
          <p:cNvPicPr>
            <a:picLocks noChangeAspect="1"/>
          </p:cNvPicPr>
          <p:nvPr/>
        </p:nvPicPr>
        <p:blipFill>
          <a:blip r:embed="rId4"/>
          <a:stretch>
            <a:fillRect/>
          </a:stretch>
        </p:blipFill>
        <p:spPr>
          <a:xfrm>
            <a:off x="6541577" y="2897203"/>
            <a:ext cx="5471183" cy="3277402"/>
          </a:xfrm>
          <a:prstGeom prst="rect">
            <a:avLst/>
          </a:prstGeom>
        </p:spPr>
      </p:pic>
    </p:spTree>
    <p:extLst>
      <p:ext uri="{BB962C8B-B14F-4D97-AF65-F5344CB8AC3E}">
        <p14:creationId xmlns:p14="http://schemas.microsoft.com/office/powerpoint/2010/main" val="361336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C2EE-4CD7-414C-85D6-B54061F32C6F}"/>
              </a:ext>
            </a:extLst>
          </p:cNvPr>
          <p:cNvSpPr>
            <a:spLocks noGrp="1"/>
          </p:cNvSpPr>
          <p:nvPr>
            <p:ph type="title"/>
          </p:nvPr>
        </p:nvSpPr>
        <p:spPr/>
        <p:txBody>
          <a:bodyPr>
            <a:normAutofit/>
          </a:bodyPr>
          <a:lstStyle/>
          <a:p>
            <a:pPr algn="ctr"/>
            <a:r>
              <a:rPr lang="en-US" sz="9600" dirty="0"/>
              <a:t>Thank You</a:t>
            </a:r>
          </a:p>
        </p:txBody>
      </p:sp>
      <p:sp>
        <p:nvSpPr>
          <p:cNvPr id="3" name="Text Placeholder 2">
            <a:extLst>
              <a:ext uri="{FF2B5EF4-FFF2-40B4-BE49-F238E27FC236}">
                <a16:creationId xmlns:a16="http://schemas.microsoft.com/office/drawing/2014/main" id="{2C6422A5-5A15-45B1-866F-5D39ADCE4CE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868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1B4F-7A5B-41AC-81D1-7BF504CFE00C}"/>
              </a:ext>
            </a:extLst>
          </p:cNvPr>
          <p:cNvSpPr>
            <a:spLocks noGrp="1"/>
          </p:cNvSpPr>
          <p:nvPr>
            <p:ph type="title"/>
          </p:nvPr>
        </p:nvSpPr>
        <p:spPr/>
        <p:txBody>
          <a:bodyPr/>
          <a:lstStyle/>
          <a:p>
            <a:r>
              <a:rPr lang="en-US" dirty="0"/>
              <a:t>R</a:t>
            </a:r>
            <a:r>
              <a:rPr lang="en-US" altLang="zh-CN" dirty="0"/>
              <a:t>eading Complex Data Set</a:t>
            </a:r>
            <a:endParaRPr lang="en-US" dirty="0"/>
          </a:p>
        </p:txBody>
      </p:sp>
      <p:sp>
        <p:nvSpPr>
          <p:cNvPr id="5" name="TextBox 4">
            <a:extLst>
              <a:ext uri="{FF2B5EF4-FFF2-40B4-BE49-F238E27FC236}">
                <a16:creationId xmlns:a16="http://schemas.microsoft.com/office/drawing/2014/main" id="{2A9B0872-7797-4FDE-AB47-F4495C6F1807}"/>
              </a:ext>
            </a:extLst>
          </p:cNvPr>
          <p:cNvSpPr txBox="1"/>
          <p:nvPr/>
        </p:nvSpPr>
        <p:spPr>
          <a:xfrm>
            <a:off x="1463040" y="1568918"/>
            <a:ext cx="7421078"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Month information is in the first row</a:t>
            </a:r>
          </a:p>
          <a:p>
            <a:pPr marL="285750" indent="-285750">
              <a:buFont typeface="Arial" panose="020B0604020202020204" pitchFamily="34" charset="0"/>
              <a:buChar char="•"/>
            </a:pPr>
            <a:r>
              <a:rPr lang="en-US" sz="2800" dirty="0"/>
              <a:t>Data recorded horizontally</a:t>
            </a:r>
          </a:p>
          <a:p>
            <a:pPr marL="285750" indent="-285750">
              <a:buFont typeface="Arial" panose="020B0604020202020204" pitchFamily="34" charset="0"/>
              <a:buChar char="•"/>
            </a:pPr>
            <a:r>
              <a:rPr lang="en-US" sz="2800" dirty="0"/>
              <a:t>Inconsistent Position Names</a:t>
            </a:r>
          </a:p>
        </p:txBody>
      </p:sp>
      <p:pic>
        <p:nvPicPr>
          <p:cNvPr id="7" name="Content Placeholder 6">
            <a:extLst>
              <a:ext uri="{FF2B5EF4-FFF2-40B4-BE49-F238E27FC236}">
                <a16:creationId xmlns:a16="http://schemas.microsoft.com/office/drawing/2014/main" id="{DDA94527-9EF5-4879-A866-057872AAAC6D}"/>
              </a:ext>
            </a:extLst>
          </p:cNvPr>
          <p:cNvPicPr>
            <a:picLocks noGrp="1" noChangeAspect="1"/>
          </p:cNvPicPr>
          <p:nvPr>
            <p:ph idx="1"/>
          </p:nvPr>
        </p:nvPicPr>
        <p:blipFill>
          <a:blip r:embed="rId3"/>
          <a:stretch>
            <a:fillRect/>
          </a:stretch>
        </p:blipFill>
        <p:spPr>
          <a:xfrm>
            <a:off x="1295400" y="3054818"/>
            <a:ext cx="9601200" cy="3381554"/>
          </a:xfrm>
          <a:prstGeom prst="rect">
            <a:avLst/>
          </a:prstGeom>
        </p:spPr>
      </p:pic>
    </p:spTree>
    <p:extLst>
      <p:ext uri="{BB962C8B-B14F-4D97-AF65-F5344CB8AC3E}">
        <p14:creationId xmlns:p14="http://schemas.microsoft.com/office/powerpoint/2010/main" val="158630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32EF-728B-4382-8E0C-49F48CB5B3E8}"/>
              </a:ext>
            </a:extLst>
          </p:cNvPr>
          <p:cNvSpPr>
            <a:spLocks noGrp="1"/>
          </p:cNvSpPr>
          <p:nvPr>
            <p:ph type="title"/>
          </p:nvPr>
        </p:nvSpPr>
        <p:spPr/>
        <p:txBody>
          <a:bodyPr/>
          <a:lstStyle/>
          <a:p>
            <a:r>
              <a:rPr lang="en-US" dirty="0"/>
              <a:t>Reading Complex Data Set</a:t>
            </a:r>
          </a:p>
        </p:txBody>
      </p:sp>
      <p:pic>
        <p:nvPicPr>
          <p:cNvPr id="4" name="Content Placeholder 3">
            <a:extLst>
              <a:ext uri="{FF2B5EF4-FFF2-40B4-BE49-F238E27FC236}">
                <a16:creationId xmlns:a16="http://schemas.microsoft.com/office/drawing/2014/main" id="{5EE0362C-CB84-443F-A2EE-8501434894BB}"/>
              </a:ext>
            </a:extLst>
          </p:cNvPr>
          <p:cNvPicPr>
            <a:picLocks noGrp="1" noChangeAspect="1"/>
          </p:cNvPicPr>
          <p:nvPr>
            <p:ph idx="1"/>
          </p:nvPr>
        </p:nvPicPr>
        <p:blipFill>
          <a:blip r:embed="rId3"/>
          <a:stretch>
            <a:fillRect/>
          </a:stretch>
        </p:blipFill>
        <p:spPr>
          <a:xfrm>
            <a:off x="4725892" y="1672588"/>
            <a:ext cx="7466108" cy="4797994"/>
          </a:xfrm>
          <a:prstGeom prst="rect">
            <a:avLst/>
          </a:prstGeom>
        </p:spPr>
      </p:pic>
      <p:sp>
        <p:nvSpPr>
          <p:cNvPr id="5" name="TextBox 4">
            <a:extLst>
              <a:ext uri="{FF2B5EF4-FFF2-40B4-BE49-F238E27FC236}">
                <a16:creationId xmlns:a16="http://schemas.microsoft.com/office/drawing/2014/main" id="{90E6A56F-5B0F-4CC0-9387-3F1AF32803DA}"/>
              </a:ext>
            </a:extLst>
          </p:cNvPr>
          <p:cNvSpPr txBox="1"/>
          <p:nvPr/>
        </p:nvSpPr>
        <p:spPr>
          <a:xfrm>
            <a:off x="871087" y="1672588"/>
            <a:ext cx="4095549" cy="954107"/>
          </a:xfrm>
          <a:prstGeom prst="rect">
            <a:avLst/>
          </a:prstGeom>
          <a:noFill/>
        </p:spPr>
        <p:txBody>
          <a:bodyPr wrap="square" rtlCol="0">
            <a:spAutoFit/>
          </a:bodyPr>
          <a:lstStyle/>
          <a:p>
            <a:pPr marL="285750" indent="-285750">
              <a:buFont typeface="Arial" panose="020B0604020202020204" pitchFamily="34" charset="0"/>
              <a:buChar char="•"/>
            </a:pPr>
            <a:r>
              <a:rPr lang="en-US" sz="2800" b="1" dirty="0"/>
              <a:t>Python Codes</a:t>
            </a:r>
          </a:p>
          <a:p>
            <a:pPr marL="285750" indent="-285750">
              <a:buFont typeface="Arial" panose="020B0604020202020204" pitchFamily="34" charset="0"/>
              <a:buChar char="•"/>
            </a:pPr>
            <a:r>
              <a:rPr lang="en-US" sz="2800" b="1" dirty="0"/>
              <a:t>Easy for data analysis</a:t>
            </a:r>
          </a:p>
        </p:txBody>
      </p:sp>
    </p:spTree>
    <p:extLst>
      <p:ext uri="{BB962C8B-B14F-4D97-AF65-F5344CB8AC3E}">
        <p14:creationId xmlns:p14="http://schemas.microsoft.com/office/powerpoint/2010/main" val="234040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78EA-64B7-463C-957E-2CA8C6D18A2E}"/>
              </a:ext>
            </a:extLst>
          </p:cNvPr>
          <p:cNvSpPr>
            <a:spLocks noGrp="1"/>
          </p:cNvSpPr>
          <p:nvPr>
            <p:ph type="title"/>
          </p:nvPr>
        </p:nvSpPr>
        <p:spPr/>
        <p:txBody>
          <a:bodyPr/>
          <a:lstStyle/>
          <a:p>
            <a:r>
              <a:rPr lang="en-US" dirty="0"/>
              <a:t>Variables in the Budget Simulator </a:t>
            </a:r>
          </a:p>
        </p:txBody>
      </p:sp>
      <p:sp>
        <p:nvSpPr>
          <p:cNvPr id="3" name="Content Placeholder 2">
            <a:extLst>
              <a:ext uri="{FF2B5EF4-FFF2-40B4-BE49-F238E27FC236}">
                <a16:creationId xmlns:a16="http://schemas.microsoft.com/office/drawing/2014/main" id="{FA98E0B5-6091-4EF3-84DE-638B87A4BB0F}"/>
              </a:ext>
            </a:extLst>
          </p:cNvPr>
          <p:cNvSpPr>
            <a:spLocks noGrp="1"/>
          </p:cNvSpPr>
          <p:nvPr>
            <p:ph idx="1"/>
          </p:nvPr>
        </p:nvSpPr>
        <p:spPr>
          <a:xfrm>
            <a:off x="1097280" y="1655545"/>
            <a:ext cx="9875520" cy="4831882"/>
          </a:xfrm>
        </p:spPr>
        <p:txBody>
          <a:bodyPr>
            <a:normAutofit fontScale="92500" lnSpcReduction="20000"/>
          </a:bodyPr>
          <a:lstStyle/>
          <a:p>
            <a:r>
              <a:rPr lang="en-US" sz="3100" dirty="0"/>
              <a:t>Hire Rates</a:t>
            </a:r>
          </a:p>
          <a:p>
            <a:pPr lvl="1"/>
            <a:r>
              <a:rPr lang="en-US" sz="3100" dirty="0"/>
              <a:t>Overall Average(&lt;= 24 available data)</a:t>
            </a:r>
          </a:p>
          <a:p>
            <a:pPr lvl="1"/>
            <a:r>
              <a:rPr lang="en-US" sz="3100" dirty="0"/>
              <a:t>Based on Positions(&gt;24 available data)</a:t>
            </a:r>
          </a:p>
          <a:p>
            <a:r>
              <a:rPr lang="en-US" sz="3100" dirty="0"/>
              <a:t>Retire Rates</a:t>
            </a:r>
          </a:p>
          <a:p>
            <a:pPr lvl="1"/>
            <a:r>
              <a:rPr lang="en-US" sz="3100" dirty="0"/>
              <a:t>Overall Average(&lt;= 24 available data)</a:t>
            </a:r>
          </a:p>
          <a:p>
            <a:pPr lvl="1"/>
            <a:r>
              <a:rPr lang="en-US" sz="3100" dirty="0"/>
              <a:t>Based on Positions(&gt;24 available data)</a:t>
            </a:r>
          </a:p>
          <a:p>
            <a:r>
              <a:rPr lang="en-US" sz="3100" dirty="0"/>
              <a:t>Position of Employees</a:t>
            </a:r>
          </a:p>
          <a:p>
            <a:r>
              <a:rPr lang="en-US" sz="3100" dirty="0"/>
              <a:t>S</a:t>
            </a:r>
            <a:r>
              <a:rPr lang="en-US" altLang="zh-CN" sz="3100" dirty="0"/>
              <a:t>alary Growth Rates (Depends on positions)</a:t>
            </a:r>
          </a:p>
          <a:p>
            <a:r>
              <a:rPr lang="en-US" sz="3100" dirty="0"/>
              <a:t>Salary Growth Probability(The number of times salary increased in a year)</a:t>
            </a:r>
          </a:p>
          <a:p>
            <a:r>
              <a:rPr lang="en-US" sz="3100" dirty="0"/>
              <a:t>Current Salary</a:t>
            </a:r>
          </a:p>
          <a:p>
            <a:pPr lvl="1"/>
            <a:endParaRPr lang="en-US" dirty="0"/>
          </a:p>
        </p:txBody>
      </p:sp>
    </p:spTree>
    <p:extLst>
      <p:ext uri="{BB962C8B-B14F-4D97-AF65-F5344CB8AC3E}">
        <p14:creationId xmlns:p14="http://schemas.microsoft.com/office/powerpoint/2010/main" val="368267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72B4-F39A-4824-9203-A3FBB8B6585C}"/>
              </a:ext>
            </a:extLst>
          </p:cNvPr>
          <p:cNvSpPr>
            <a:spLocks noGrp="1"/>
          </p:cNvSpPr>
          <p:nvPr>
            <p:ph type="title"/>
          </p:nvPr>
        </p:nvSpPr>
        <p:spPr>
          <a:xfrm>
            <a:off x="1176866" y="346075"/>
            <a:ext cx="9601200" cy="1485900"/>
          </a:xfrm>
        </p:spPr>
        <p:txBody>
          <a:bodyPr/>
          <a:lstStyle/>
          <a:p>
            <a:r>
              <a:rPr lang="en-US" dirty="0"/>
              <a:t>How To Generate A Salary Budget Simulator</a:t>
            </a:r>
          </a:p>
        </p:txBody>
      </p:sp>
      <p:sp>
        <p:nvSpPr>
          <p:cNvPr id="3" name="Content Placeholder 2">
            <a:extLst>
              <a:ext uri="{FF2B5EF4-FFF2-40B4-BE49-F238E27FC236}">
                <a16:creationId xmlns:a16="http://schemas.microsoft.com/office/drawing/2014/main" id="{477D6934-7445-4014-87C7-E2763AFC7039}"/>
              </a:ext>
            </a:extLst>
          </p:cNvPr>
          <p:cNvSpPr>
            <a:spLocks noGrp="1"/>
          </p:cNvSpPr>
          <p:nvPr>
            <p:ph idx="1"/>
          </p:nvPr>
        </p:nvSpPr>
        <p:spPr/>
        <p:txBody>
          <a:bodyPr/>
          <a:lstStyle/>
          <a:p>
            <a:endParaRPr lang="en-US" dirty="0">
              <a:ln w="0"/>
              <a:solidFill>
                <a:schemeClr val="accent1"/>
              </a:solidFill>
              <a:effectLst>
                <a:outerShdw blurRad="38100" dist="25400" dir="5400000" algn="ctr" rotWithShape="0">
                  <a:srgbClr val="6E747A">
                    <a:alpha val="43000"/>
                  </a:srgbClr>
                </a:outerShdw>
              </a:effectLst>
            </a:endParaRPr>
          </a:p>
        </p:txBody>
      </p:sp>
      <p:sp>
        <p:nvSpPr>
          <p:cNvPr id="4" name="Rectangle 3">
            <a:extLst>
              <a:ext uri="{FF2B5EF4-FFF2-40B4-BE49-F238E27FC236}">
                <a16:creationId xmlns:a16="http://schemas.microsoft.com/office/drawing/2014/main" id="{E78D2C81-C135-4098-ADCB-6394C8BAE54E}"/>
              </a:ext>
            </a:extLst>
          </p:cNvPr>
          <p:cNvSpPr/>
          <p:nvPr/>
        </p:nvSpPr>
        <p:spPr>
          <a:xfrm>
            <a:off x="939799" y="3429000"/>
            <a:ext cx="2269067" cy="1041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2017 Data </a:t>
            </a:r>
          </a:p>
        </p:txBody>
      </p:sp>
      <p:sp>
        <p:nvSpPr>
          <p:cNvPr id="10" name="Rectangle: Rounded Corners 9">
            <a:extLst>
              <a:ext uri="{FF2B5EF4-FFF2-40B4-BE49-F238E27FC236}">
                <a16:creationId xmlns:a16="http://schemas.microsoft.com/office/drawing/2014/main" id="{4B1CA061-79EA-4187-A2A0-D7D03B26A226}"/>
              </a:ext>
            </a:extLst>
          </p:cNvPr>
          <p:cNvSpPr/>
          <p:nvPr/>
        </p:nvSpPr>
        <p:spPr>
          <a:xfrm>
            <a:off x="999067" y="2171700"/>
            <a:ext cx="2777066" cy="8001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Current Salary, Position</a:t>
            </a:r>
          </a:p>
        </p:txBody>
      </p:sp>
      <p:cxnSp>
        <p:nvCxnSpPr>
          <p:cNvPr id="13" name="Straight Connector 12">
            <a:extLst>
              <a:ext uri="{FF2B5EF4-FFF2-40B4-BE49-F238E27FC236}">
                <a16:creationId xmlns:a16="http://schemas.microsoft.com/office/drawing/2014/main" id="{203095C4-CB23-45DF-8FA6-D1352C60E9C7}"/>
              </a:ext>
            </a:extLst>
          </p:cNvPr>
          <p:cNvCxnSpPr>
            <a:cxnSpLocks/>
          </p:cNvCxnSpPr>
          <p:nvPr/>
        </p:nvCxnSpPr>
        <p:spPr>
          <a:xfrm flipH="1">
            <a:off x="1930400" y="2965451"/>
            <a:ext cx="296333" cy="476250"/>
          </a:xfrm>
          <a:prstGeom prst="line">
            <a:avLst/>
          </a:prstGeom>
          <a:ln w="57150"/>
        </p:spPr>
        <p:style>
          <a:lnRef idx="1">
            <a:schemeClr val="dk1"/>
          </a:lnRef>
          <a:fillRef idx="0">
            <a:schemeClr val="dk1"/>
          </a:fillRef>
          <a:effectRef idx="0">
            <a:schemeClr val="dk1"/>
          </a:effectRef>
          <a:fontRef idx="minor">
            <a:schemeClr val="tx1"/>
          </a:fontRef>
        </p:style>
      </p:cxnSp>
      <p:sp>
        <p:nvSpPr>
          <p:cNvPr id="15" name="Arrow: Right 14">
            <a:extLst>
              <a:ext uri="{FF2B5EF4-FFF2-40B4-BE49-F238E27FC236}">
                <a16:creationId xmlns:a16="http://schemas.microsoft.com/office/drawing/2014/main" id="{82DA86C5-26C7-4443-BA1D-F038A301640B}"/>
              </a:ext>
            </a:extLst>
          </p:cNvPr>
          <p:cNvSpPr/>
          <p:nvPr/>
        </p:nvSpPr>
        <p:spPr>
          <a:xfrm rot="20299941">
            <a:off x="3081867" y="3281033"/>
            <a:ext cx="1964266" cy="23812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7E6B973-BDC3-4E45-A55E-31C196FCC0B5}"/>
              </a:ext>
            </a:extLst>
          </p:cNvPr>
          <p:cNvSpPr/>
          <p:nvPr/>
        </p:nvSpPr>
        <p:spPr>
          <a:xfrm>
            <a:off x="4999528" y="1747823"/>
            <a:ext cx="5740401" cy="15492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rgbClr val="FF0000"/>
                </a:solidFill>
              </a:rPr>
              <a:t>Random Number &lt; Hire Rates:</a:t>
            </a:r>
          </a:p>
          <a:p>
            <a:pPr marL="285750" indent="-285750" algn="ctr">
              <a:buFont typeface="Arial" panose="020B0604020202020204" pitchFamily="34" charset="0"/>
              <a:buChar char="•"/>
            </a:pPr>
            <a:r>
              <a:rPr lang="en-US" sz="2200" dirty="0"/>
              <a:t>Hire a new employee with same position</a:t>
            </a:r>
          </a:p>
          <a:p>
            <a:pPr marL="285750" indent="-285750" algn="ctr">
              <a:buFont typeface="Arial" panose="020B0604020202020204" pitchFamily="34" charset="0"/>
              <a:buChar char="•"/>
            </a:pPr>
            <a:r>
              <a:rPr lang="en-US" sz="2200" dirty="0"/>
              <a:t>Starting Salary based on the average salary for this position in the previous year </a:t>
            </a:r>
          </a:p>
        </p:txBody>
      </p:sp>
      <p:sp>
        <p:nvSpPr>
          <p:cNvPr id="17" name="Arrow: Right 16">
            <a:extLst>
              <a:ext uri="{FF2B5EF4-FFF2-40B4-BE49-F238E27FC236}">
                <a16:creationId xmlns:a16="http://schemas.microsoft.com/office/drawing/2014/main" id="{26E544A0-CC53-4655-BD14-4680B9B6CD8A}"/>
              </a:ext>
            </a:extLst>
          </p:cNvPr>
          <p:cNvSpPr/>
          <p:nvPr/>
        </p:nvSpPr>
        <p:spPr>
          <a:xfrm>
            <a:off x="3208866" y="3692528"/>
            <a:ext cx="1913394" cy="3884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DC9A6E8-E511-4BBA-A3B7-A95FEE33620A}"/>
              </a:ext>
            </a:extLst>
          </p:cNvPr>
          <p:cNvSpPr/>
          <p:nvPr/>
        </p:nvSpPr>
        <p:spPr>
          <a:xfrm>
            <a:off x="5020696" y="3400095"/>
            <a:ext cx="5596503" cy="12308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FF0000"/>
                </a:solidFill>
              </a:rPr>
              <a:t>Random Number &lt; Retire Rates:</a:t>
            </a:r>
          </a:p>
          <a:p>
            <a:pPr algn="ctr"/>
            <a:r>
              <a:rPr lang="en-US" sz="2400" dirty="0"/>
              <a:t>Lay off the current employee</a:t>
            </a:r>
          </a:p>
        </p:txBody>
      </p:sp>
      <p:sp>
        <p:nvSpPr>
          <p:cNvPr id="19" name="TextBox 18">
            <a:extLst>
              <a:ext uri="{FF2B5EF4-FFF2-40B4-BE49-F238E27FC236}">
                <a16:creationId xmlns:a16="http://schemas.microsoft.com/office/drawing/2014/main" id="{DB0F6BBD-8519-4410-AADF-E81D3CF0BF0B}"/>
              </a:ext>
            </a:extLst>
          </p:cNvPr>
          <p:cNvSpPr txBox="1"/>
          <p:nvPr/>
        </p:nvSpPr>
        <p:spPr>
          <a:xfrm>
            <a:off x="6282230" y="1320064"/>
            <a:ext cx="3699970" cy="523220"/>
          </a:xfrm>
          <a:prstGeom prst="rect">
            <a:avLst/>
          </a:prstGeom>
          <a:noFill/>
        </p:spPr>
        <p:txBody>
          <a:bodyPr wrap="square" rtlCol="0">
            <a:spAutoFit/>
          </a:bodyPr>
          <a:lstStyle/>
          <a:p>
            <a:r>
              <a:rPr lang="en-US" sz="2800" b="1" dirty="0"/>
              <a:t>For Every Employee </a:t>
            </a:r>
          </a:p>
        </p:txBody>
      </p:sp>
      <p:sp>
        <p:nvSpPr>
          <p:cNvPr id="20" name="Arrow: Right 19">
            <a:extLst>
              <a:ext uri="{FF2B5EF4-FFF2-40B4-BE49-F238E27FC236}">
                <a16:creationId xmlns:a16="http://schemas.microsoft.com/office/drawing/2014/main" id="{EDB81932-C01E-4F89-BEE5-B9A4B1621E98}"/>
              </a:ext>
            </a:extLst>
          </p:cNvPr>
          <p:cNvSpPr/>
          <p:nvPr/>
        </p:nvSpPr>
        <p:spPr>
          <a:xfrm rot="1677179">
            <a:off x="3050939" y="4386742"/>
            <a:ext cx="2212425" cy="3101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F3549ED-55D3-4A9A-9A3B-2B11BB3E2C22}"/>
              </a:ext>
            </a:extLst>
          </p:cNvPr>
          <p:cNvSpPr/>
          <p:nvPr/>
        </p:nvSpPr>
        <p:spPr>
          <a:xfrm>
            <a:off x="4597400" y="4733928"/>
            <a:ext cx="7382933" cy="11334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a:t>
            </a:r>
            <a:r>
              <a:rPr lang="en-US" altLang="zh-CN" sz="2400" dirty="0"/>
              <a:t>urrent Salary* </a:t>
            </a:r>
            <a:r>
              <a:rPr lang="en-US" sz="2400" dirty="0"/>
              <a:t>(</a:t>
            </a:r>
            <a:r>
              <a:rPr lang="en-US" altLang="zh-CN" sz="2400" dirty="0"/>
              <a:t>1+</a:t>
            </a:r>
            <a:r>
              <a:rPr lang="en-US" sz="2400" dirty="0"/>
              <a:t>Salary Growth Rates)^</a:t>
            </a:r>
            <a:r>
              <a:rPr lang="en-US" sz="2800" baseline="30000" dirty="0"/>
              <a:t>Growth Times</a:t>
            </a:r>
            <a:endParaRPr lang="en-US" sz="2400" baseline="30000" dirty="0"/>
          </a:p>
        </p:txBody>
      </p:sp>
      <p:sp>
        <p:nvSpPr>
          <p:cNvPr id="22" name="Arrow: Right 21">
            <a:extLst>
              <a:ext uri="{FF2B5EF4-FFF2-40B4-BE49-F238E27FC236}">
                <a16:creationId xmlns:a16="http://schemas.microsoft.com/office/drawing/2014/main" id="{5E4BEB5F-F434-4110-9032-CD9556FD0AC4}"/>
              </a:ext>
            </a:extLst>
          </p:cNvPr>
          <p:cNvSpPr/>
          <p:nvPr/>
        </p:nvSpPr>
        <p:spPr>
          <a:xfrm flipV="1">
            <a:off x="11057430" y="2693867"/>
            <a:ext cx="1134569" cy="13216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59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1B15-1D23-4919-B2B4-AE890D6DDEE6}"/>
              </a:ext>
            </a:extLst>
          </p:cNvPr>
          <p:cNvSpPr>
            <a:spLocks noGrp="1"/>
          </p:cNvSpPr>
          <p:nvPr>
            <p:ph type="title"/>
          </p:nvPr>
        </p:nvSpPr>
        <p:spPr>
          <a:xfrm>
            <a:off x="1295400" y="127000"/>
            <a:ext cx="9601200" cy="1485900"/>
          </a:xfrm>
        </p:spPr>
        <p:txBody>
          <a:bodyPr/>
          <a:lstStyle/>
          <a:p>
            <a:r>
              <a:rPr lang="en-US" dirty="0"/>
              <a:t>How To Generate A Salary Budget Simulator</a:t>
            </a:r>
          </a:p>
        </p:txBody>
      </p:sp>
      <p:pic>
        <p:nvPicPr>
          <p:cNvPr id="7" name="Content Placeholder 6">
            <a:extLst>
              <a:ext uri="{FF2B5EF4-FFF2-40B4-BE49-F238E27FC236}">
                <a16:creationId xmlns:a16="http://schemas.microsoft.com/office/drawing/2014/main" id="{4A6807A3-3017-4724-96E5-5C942D22E1B0}"/>
              </a:ext>
            </a:extLst>
          </p:cNvPr>
          <p:cNvPicPr>
            <a:picLocks noGrp="1" noChangeAspect="1"/>
          </p:cNvPicPr>
          <p:nvPr>
            <p:ph idx="1"/>
          </p:nvPr>
        </p:nvPicPr>
        <p:blipFill>
          <a:blip r:embed="rId3"/>
          <a:stretch>
            <a:fillRect/>
          </a:stretch>
        </p:blipFill>
        <p:spPr>
          <a:xfrm>
            <a:off x="1854200" y="1844146"/>
            <a:ext cx="5779509" cy="1359526"/>
          </a:xfrm>
          <a:prstGeom prst="rect">
            <a:avLst/>
          </a:prstGeom>
        </p:spPr>
      </p:pic>
      <p:sp>
        <p:nvSpPr>
          <p:cNvPr id="8" name="Rectangle 7">
            <a:extLst>
              <a:ext uri="{FF2B5EF4-FFF2-40B4-BE49-F238E27FC236}">
                <a16:creationId xmlns:a16="http://schemas.microsoft.com/office/drawing/2014/main" id="{B0EB2C0D-C5B8-48DE-AE9E-CA3893EE3529}"/>
              </a:ext>
            </a:extLst>
          </p:cNvPr>
          <p:cNvSpPr/>
          <p:nvPr/>
        </p:nvSpPr>
        <p:spPr>
          <a:xfrm>
            <a:off x="1854200" y="3406877"/>
            <a:ext cx="5596503" cy="12308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Random Number &lt; Retire Rates:</a:t>
            </a:r>
          </a:p>
          <a:p>
            <a:pPr algn="ctr"/>
            <a:r>
              <a:rPr lang="en-US" dirty="0"/>
              <a:t>Lay off a current employee</a:t>
            </a:r>
          </a:p>
        </p:txBody>
      </p:sp>
      <p:sp>
        <p:nvSpPr>
          <p:cNvPr id="10" name="TextBox 9">
            <a:extLst>
              <a:ext uri="{FF2B5EF4-FFF2-40B4-BE49-F238E27FC236}">
                <a16:creationId xmlns:a16="http://schemas.microsoft.com/office/drawing/2014/main" id="{3D1D887B-E51F-4466-94E2-7A9B8420705E}"/>
              </a:ext>
            </a:extLst>
          </p:cNvPr>
          <p:cNvSpPr txBox="1"/>
          <p:nvPr/>
        </p:nvSpPr>
        <p:spPr>
          <a:xfrm>
            <a:off x="7814732" y="2370667"/>
            <a:ext cx="4478867" cy="769441"/>
          </a:xfrm>
          <a:prstGeom prst="rect">
            <a:avLst/>
          </a:prstGeom>
          <a:noFill/>
        </p:spPr>
        <p:txBody>
          <a:bodyPr wrap="square" rtlCol="0">
            <a:spAutoFit/>
          </a:bodyPr>
          <a:lstStyle/>
          <a:p>
            <a:pPr marL="285750" indent="-285750">
              <a:buFont typeface="Arial" panose="020B0604020202020204" pitchFamily="34" charset="0"/>
              <a:buChar char="•"/>
            </a:pPr>
            <a:r>
              <a:rPr lang="en-US" sz="4400" dirty="0">
                <a:solidFill>
                  <a:srgbClr val="FF0000"/>
                </a:solidFill>
              </a:rPr>
              <a:t>Run 1000 Times </a:t>
            </a:r>
          </a:p>
        </p:txBody>
      </p:sp>
      <p:sp>
        <p:nvSpPr>
          <p:cNvPr id="11" name="Rectangle 10">
            <a:extLst>
              <a:ext uri="{FF2B5EF4-FFF2-40B4-BE49-F238E27FC236}">
                <a16:creationId xmlns:a16="http://schemas.microsoft.com/office/drawing/2014/main" id="{28B0F115-1475-43A4-B43B-2EB7AC1CCE84}"/>
              </a:ext>
            </a:extLst>
          </p:cNvPr>
          <p:cNvSpPr/>
          <p:nvPr/>
        </p:nvSpPr>
        <p:spPr>
          <a:xfrm>
            <a:off x="1363312" y="5032311"/>
            <a:ext cx="7382933" cy="11334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a:t>
            </a:r>
            <a:r>
              <a:rPr lang="en-US" altLang="zh-CN" sz="2400" dirty="0"/>
              <a:t>urrent Salary* </a:t>
            </a:r>
            <a:r>
              <a:rPr lang="en-US" sz="2400" dirty="0"/>
              <a:t>(</a:t>
            </a:r>
            <a:r>
              <a:rPr lang="en-US" altLang="zh-CN" sz="2400" dirty="0"/>
              <a:t>1+</a:t>
            </a:r>
            <a:r>
              <a:rPr lang="en-US" sz="2400" dirty="0"/>
              <a:t>Salary Growth Rates)^</a:t>
            </a:r>
            <a:r>
              <a:rPr lang="en-US" sz="2800" baseline="30000" dirty="0"/>
              <a:t>Growth Times</a:t>
            </a:r>
            <a:endParaRPr lang="en-US" sz="2400" baseline="30000" dirty="0"/>
          </a:p>
        </p:txBody>
      </p:sp>
    </p:spTree>
    <p:extLst>
      <p:ext uri="{BB962C8B-B14F-4D97-AF65-F5344CB8AC3E}">
        <p14:creationId xmlns:p14="http://schemas.microsoft.com/office/powerpoint/2010/main" val="22471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66BD-84B6-4F46-9335-C1DA9E45C781}"/>
              </a:ext>
            </a:extLst>
          </p:cNvPr>
          <p:cNvSpPr>
            <a:spLocks noGrp="1"/>
          </p:cNvSpPr>
          <p:nvPr>
            <p:ph type="title"/>
          </p:nvPr>
        </p:nvSpPr>
        <p:spPr/>
        <p:txBody>
          <a:bodyPr/>
          <a:lstStyle/>
          <a:p>
            <a:r>
              <a:rPr lang="en-US" dirty="0"/>
              <a:t>How To Generate A Salary Budget Simulator</a:t>
            </a:r>
          </a:p>
        </p:txBody>
      </p:sp>
      <p:sp>
        <p:nvSpPr>
          <p:cNvPr id="3" name="Content Placeholder 2">
            <a:extLst>
              <a:ext uri="{FF2B5EF4-FFF2-40B4-BE49-F238E27FC236}">
                <a16:creationId xmlns:a16="http://schemas.microsoft.com/office/drawing/2014/main" id="{F8EA4997-C2A3-4C3C-B89E-E6418E4C88DF}"/>
              </a:ext>
            </a:extLst>
          </p:cNvPr>
          <p:cNvSpPr>
            <a:spLocks noGrp="1"/>
          </p:cNvSpPr>
          <p:nvPr>
            <p:ph idx="1"/>
          </p:nvPr>
        </p:nvSpPr>
        <p:spPr/>
        <p:txBody>
          <a:bodyPr>
            <a:normAutofit/>
          </a:bodyPr>
          <a:lstStyle/>
          <a:p>
            <a:r>
              <a:rPr lang="en-US" sz="2800" dirty="0"/>
              <a:t>Some Data Go Crazy</a:t>
            </a:r>
          </a:p>
          <a:p>
            <a:r>
              <a:rPr lang="en-US" sz="2800" dirty="0"/>
              <a:t>$170 thousands </a:t>
            </a:r>
            <a:r>
              <a:rPr lang="zh-CN" altLang="en-US" sz="2800" dirty="0"/>
              <a:t>→ </a:t>
            </a:r>
            <a:r>
              <a:rPr lang="en-US" altLang="zh-CN" sz="2800" dirty="0"/>
              <a:t>$400 thousands 10 years later</a:t>
            </a:r>
          </a:p>
          <a:p>
            <a:r>
              <a:rPr lang="en-US" sz="2800" dirty="0"/>
              <a:t>Set Limit:</a:t>
            </a:r>
          </a:p>
          <a:p>
            <a:pPr lvl="1"/>
            <a:r>
              <a:rPr lang="en-US" sz="2800" dirty="0"/>
              <a:t>Current Salary &lt; $50,000  </a:t>
            </a:r>
            <a:r>
              <a:rPr lang="zh-CN" altLang="en-US" sz="2800" dirty="0"/>
              <a:t>→ </a:t>
            </a:r>
            <a:r>
              <a:rPr lang="en-US" altLang="zh-CN" sz="2800" dirty="0"/>
              <a:t>$100,000</a:t>
            </a:r>
          </a:p>
          <a:p>
            <a:pPr lvl="1"/>
            <a:r>
              <a:rPr lang="en-US" sz="2800" dirty="0"/>
              <a:t>$50,000&lt;Current Salary &lt; $100,000 </a:t>
            </a:r>
            <a:r>
              <a:rPr lang="zh-CN" altLang="en-US" sz="2800" dirty="0"/>
              <a:t>→</a:t>
            </a:r>
            <a:r>
              <a:rPr lang="en-US" altLang="zh-CN" sz="2800" dirty="0"/>
              <a:t>$150,000</a:t>
            </a:r>
          </a:p>
          <a:p>
            <a:pPr lvl="1"/>
            <a:r>
              <a:rPr lang="en-US" sz="2800" dirty="0"/>
              <a:t>Current Salary &gt; $100,000 </a:t>
            </a:r>
            <a:r>
              <a:rPr lang="zh-CN" altLang="en-US" sz="2800" dirty="0"/>
              <a:t>→</a:t>
            </a:r>
            <a:r>
              <a:rPr lang="en-US" altLang="zh-CN" sz="2800" dirty="0"/>
              <a:t>$250,000</a:t>
            </a:r>
            <a:endParaRPr lang="en-US" sz="2800" dirty="0"/>
          </a:p>
        </p:txBody>
      </p:sp>
    </p:spTree>
    <p:extLst>
      <p:ext uri="{BB962C8B-B14F-4D97-AF65-F5344CB8AC3E}">
        <p14:creationId xmlns:p14="http://schemas.microsoft.com/office/powerpoint/2010/main" val="288392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0CD6-07E6-4BD5-A7D7-45BF6FB7590A}"/>
              </a:ext>
            </a:extLst>
          </p:cNvPr>
          <p:cNvSpPr>
            <a:spLocks noGrp="1"/>
          </p:cNvSpPr>
          <p:nvPr>
            <p:ph type="title"/>
          </p:nvPr>
        </p:nvSpPr>
        <p:spPr>
          <a:xfrm>
            <a:off x="1111541" y="392186"/>
            <a:ext cx="9601200" cy="1049867"/>
          </a:xfrm>
        </p:spPr>
        <p:txBody>
          <a:bodyPr/>
          <a:lstStyle/>
          <a:p>
            <a:r>
              <a:rPr lang="en-US" dirty="0"/>
              <a:t>Result(Engineer Department)</a:t>
            </a:r>
          </a:p>
        </p:txBody>
      </p:sp>
      <p:pic>
        <p:nvPicPr>
          <p:cNvPr id="24" name="Content Placeholder 23" descr="A close up of a colorful background&#10;&#10;Description automatically generated">
            <a:extLst>
              <a:ext uri="{FF2B5EF4-FFF2-40B4-BE49-F238E27FC236}">
                <a16:creationId xmlns:a16="http://schemas.microsoft.com/office/drawing/2014/main" id="{296ADE8F-BF94-49F4-9CA3-BB45219CFAB3}"/>
              </a:ext>
            </a:extLst>
          </p:cNvPr>
          <p:cNvPicPr>
            <a:picLocks noGrp="1" noChangeAspect="1"/>
          </p:cNvPicPr>
          <p:nvPr>
            <p:ph idx="1"/>
          </p:nvPr>
        </p:nvPicPr>
        <p:blipFill>
          <a:blip r:embed="rId3"/>
          <a:stretch>
            <a:fillRect/>
          </a:stretch>
        </p:blipFill>
        <p:spPr>
          <a:xfrm>
            <a:off x="1737360" y="1351301"/>
            <a:ext cx="8352282" cy="5267943"/>
          </a:xfrm>
        </p:spPr>
      </p:pic>
      <p:cxnSp>
        <p:nvCxnSpPr>
          <p:cNvPr id="26" name="Straight Arrow Connector 25">
            <a:extLst>
              <a:ext uri="{FF2B5EF4-FFF2-40B4-BE49-F238E27FC236}">
                <a16:creationId xmlns:a16="http://schemas.microsoft.com/office/drawing/2014/main" id="{A430F1A2-F009-4B49-A7AF-A0604B568B1F}"/>
              </a:ext>
            </a:extLst>
          </p:cNvPr>
          <p:cNvCxnSpPr/>
          <p:nvPr/>
        </p:nvCxnSpPr>
        <p:spPr>
          <a:xfrm flipH="1">
            <a:off x="3137836" y="3003082"/>
            <a:ext cx="279132" cy="5390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7DDA43AF-5967-4843-B515-B102A7BB0102}"/>
              </a:ext>
            </a:extLst>
          </p:cNvPr>
          <p:cNvSpPr txBox="1"/>
          <p:nvPr/>
        </p:nvSpPr>
        <p:spPr>
          <a:xfrm>
            <a:off x="3416968" y="2666198"/>
            <a:ext cx="2473693" cy="369332"/>
          </a:xfrm>
          <a:prstGeom prst="rect">
            <a:avLst/>
          </a:prstGeom>
          <a:noFill/>
        </p:spPr>
        <p:txBody>
          <a:bodyPr wrap="square" rtlCol="0">
            <a:spAutoFit/>
          </a:bodyPr>
          <a:lstStyle/>
          <a:p>
            <a:r>
              <a:rPr lang="en-US" dirty="0"/>
              <a:t>2 month data /2* 12</a:t>
            </a:r>
          </a:p>
        </p:txBody>
      </p:sp>
    </p:spTree>
    <p:extLst>
      <p:ext uri="{BB962C8B-B14F-4D97-AF65-F5344CB8AC3E}">
        <p14:creationId xmlns:p14="http://schemas.microsoft.com/office/powerpoint/2010/main" val="68291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4EDD-1002-418D-A565-07FF21EDAE61}"/>
              </a:ext>
            </a:extLst>
          </p:cNvPr>
          <p:cNvSpPr>
            <a:spLocks noGrp="1"/>
          </p:cNvSpPr>
          <p:nvPr>
            <p:ph type="title"/>
          </p:nvPr>
        </p:nvSpPr>
        <p:spPr/>
        <p:txBody>
          <a:bodyPr/>
          <a:lstStyle/>
          <a:p>
            <a:endParaRPr lang="en-US" dirty="0"/>
          </a:p>
        </p:txBody>
      </p:sp>
      <p:pic>
        <p:nvPicPr>
          <p:cNvPr id="23" name="Picture 22" descr="A close up of a logo&#10;&#10;Description automatically generated">
            <a:extLst>
              <a:ext uri="{FF2B5EF4-FFF2-40B4-BE49-F238E27FC236}">
                <a16:creationId xmlns:a16="http://schemas.microsoft.com/office/drawing/2014/main" id="{B6582120-B3FA-4EEF-8513-711D268C7B0D}"/>
              </a:ext>
            </a:extLst>
          </p:cNvPr>
          <p:cNvPicPr>
            <a:picLocks noChangeAspect="1"/>
          </p:cNvPicPr>
          <p:nvPr/>
        </p:nvPicPr>
        <p:blipFill>
          <a:blip r:embed="rId3"/>
          <a:stretch>
            <a:fillRect/>
          </a:stretch>
        </p:blipFill>
        <p:spPr>
          <a:xfrm>
            <a:off x="5974705" y="3359218"/>
            <a:ext cx="6081554" cy="3498782"/>
          </a:xfrm>
          <a:prstGeom prst="rect">
            <a:avLst/>
          </a:prstGeom>
        </p:spPr>
      </p:pic>
      <p:pic>
        <p:nvPicPr>
          <p:cNvPr id="27" name="Content Placeholder 26" descr="A close up of a logo&#10;&#10;Description automatically generated">
            <a:extLst>
              <a:ext uri="{FF2B5EF4-FFF2-40B4-BE49-F238E27FC236}">
                <a16:creationId xmlns:a16="http://schemas.microsoft.com/office/drawing/2014/main" id="{F5ADAB6F-DD1E-4BBE-A163-4C8B17304840}"/>
              </a:ext>
            </a:extLst>
          </p:cNvPr>
          <p:cNvPicPr>
            <a:picLocks noGrp="1" noChangeAspect="1"/>
          </p:cNvPicPr>
          <p:nvPr>
            <p:ph idx="1"/>
          </p:nvPr>
        </p:nvPicPr>
        <p:blipFill>
          <a:blip r:embed="rId4"/>
          <a:stretch>
            <a:fillRect/>
          </a:stretch>
        </p:blipFill>
        <p:spPr>
          <a:xfrm>
            <a:off x="788593" y="216569"/>
            <a:ext cx="5973833" cy="3581400"/>
          </a:xfrm>
        </p:spPr>
      </p:pic>
      <p:sp>
        <p:nvSpPr>
          <p:cNvPr id="28" name="TextBox 27">
            <a:extLst>
              <a:ext uri="{FF2B5EF4-FFF2-40B4-BE49-F238E27FC236}">
                <a16:creationId xmlns:a16="http://schemas.microsoft.com/office/drawing/2014/main" id="{25911AEB-BED8-4FD5-B2C2-D319D3DEB2FA}"/>
              </a:ext>
            </a:extLst>
          </p:cNvPr>
          <p:cNvSpPr txBox="1"/>
          <p:nvPr/>
        </p:nvSpPr>
        <p:spPr>
          <a:xfrm>
            <a:off x="6910939" y="685800"/>
            <a:ext cx="5005137" cy="707886"/>
          </a:xfrm>
          <a:prstGeom prst="rect">
            <a:avLst/>
          </a:prstGeom>
          <a:noFill/>
        </p:spPr>
        <p:txBody>
          <a:bodyPr wrap="square" rtlCol="0">
            <a:spAutoFit/>
          </a:bodyPr>
          <a:lstStyle/>
          <a:p>
            <a:r>
              <a:rPr lang="en-US" sz="4000" b="1" dirty="0">
                <a:solidFill>
                  <a:srgbClr val="FF0000"/>
                </a:solidFill>
              </a:rPr>
              <a:t>Engineer Department</a:t>
            </a:r>
          </a:p>
        </p:txBody>
      </p:sp>
    </p:spTree>
    <p:extLst>
      <p:ext uri="{BB962C8B-B14F-4D97-AF65-F5344CB8AC3E}">
        <p14:creationId xmlns:p14="http://schemas.microsoft.com/office/powerpoint/2010/main" val="335338481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1255</TotalTime>
  <Words>927</Words>
  <Application>Microsoft Office PowerPoint</Application>
  <PresentationFormat>Widescreen</PresentationFormat>
  <Paragraphs>70</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Franklin Gothic Book</vt:lpstr>
      <vt:lpstr>Times New Roman</vt:lpstr>
      <vt:lpstr>Crop</vt:lpstr>
      <vt:lpstr>Salary Budget Simulator for City of Madison</vt:lpstr>
      <vt:lpstr>Reading Complex Data Set</vt:lpstr>
      <vt:lpstr>Reading Complex Data Set</vt:lpstr>
      <vt:lpstr>Variables in the Budget Simulator </vt:lpstr>
      <vt:lpstr>How To Generate A Salary Budget Simulator</vt:lpstr>
      <vt:lpstr>How To Generate A Salary Budget Simulator</vt:lpstr>
      <vt:lpstr>How To Generate A Salary Budget Simulator</vt:lpstr>
      <vt:lpstr>Result(Engineer Department)</vt:lpstr>
      <vt:lpstr>PowerPoint Presentation</vt:lpstr>
      <vt:lpstr>Police Department</vt:lpstr>
      <vt:lpstr>Finance Department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Budget Simulator for City of Madison</dc:title>
  <dc:creator>Xi He</dc:creator>
  <cp:lastModifiedBy>Xi He</cp:lastModifiedBy>
  <cp:revision>36</cp:revision>
  <dcterms:created xsi:type="dcterms:W3CDTF">2019-12-05T05:42:58Z</dcterms:created>
  <dcterms:modified xsi:type="dcterms:W3CDTF">2019-12-06T03:05:27Z</dcterms:modified>
</cp:coreProperties>
</file>