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0" r:id="rId4"/>
    <p:sldId id="267" r:id="rId5"/>
    <p:sldId id="268" r:id="rId6"/>
    <p:sldId id="273" r:id="rId7"/>
    <p:sldId id="270" r:id="rId8"/>
    <p:sldId id="275" r:id="rId9"/>
    <p:sldId id="27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7"/>
    <p:restoredTop sz="94685"/>
  </p:normalViewPr>
  <p:slideViewPr>
    <p:cSldViewPr snapToGrid="0" snapToObjects="1">
      <p:cViewPr varScale="1">
        <p:scale>
          <a:sx n="82" d="100"/>
          <a:sy n="82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39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18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Arrhythmia Pattern Recognition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-Lyra Wu, Albert Zhang, Todd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73050" y="1186100"/>
            <a:ext cx="7688700" cy="369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dirty="0">
                <a:latin typeface="Raleway"/>
                <a:ea typeface="Raleway"/>
                <a:cs typeface="Raleway"/>
                <a:sym typeface="Raleway"/>
              </a:rPr>
              <a:t>Electrocardiogram(EKG</a:t>
            </a:r>
            <a:r>
              <a:rPr lang="en" sz="1800" dirty="0" smtClean="0"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-US" sz="18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smtClean="0">
                <a:latin typeface="Raleway"/>
                <a:ea typeface="Raleway"/>
                <a:cs typeface="Raleway"/>
                <a:sym typeface="Raleway"/>
              </a:rPr>
              <a:t>Arrhythmia Patterns</a:t>
            </a:r>
            <a:endParaRPr lang="en-US" sz="1800" dirty="0" smtClean="0">
              <a:latin typeface="Raleway"/>
              <a:ea typeface="Raleway"/>
              <a:cs typeface="Raleway"/>
              <a:sym typeface="Raleway"/>
            </a:endParaRPr>
          </a:p>
          <a:p>
            <a:pPr indent="-342900">
              <a:spcBef>
                <a:spcPts val="1600"/>
              </a:spcBef>
              <a:buSzPts val="1800"/>
              <a:buFont typeface="Raleway"/>
              <a:buChar char="●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Past study: 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S.Y. Foo, G. Stuart, B. Harvey, A. Meyer-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Baesea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-US" sz="1800" i="1" dirty="0">
                <a:latin typeface="Raleway"/>
                <a:ea typeface="Raleway"/>
                <a:cs typeface="Raleway"/>
                <a:sym typeface="Raleway"/>
              </a:rPr>
              <a:t>Neural network-based EKG pattern recognition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Eng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Appl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Artif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Intell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, 15 (3) (2002), pp. 253-260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Raleway"/>
              <a:buChar char="●"/>
            </a:pPr>
            <a:endParaRPr lang="en-US" sz="1800" dirty="0" smtClean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EKG Data </a:t>
            </a:r>
            <a:r>
              <a:rPr lang="en-US" dirty="0" smtClean="0"/>
              <a:t>Description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27650" y="2288175"/>
            <a:ext cx="76887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MIT-BIH Data Arrhythmia Database</a:t>
            </a:r>
            <a:endParaRPr sz="20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48 half-hour excerpts of two-channel EKG recordings</a:t>
            </a:r>
            <a:endParaRPr sz="20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○"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Selected 18 most representative </a:t>
            </a:r>
            <a:r>
              <a:rPr lang="en" sz="2000" dirty="0" smtClean="0">
                <a:latin typeface="Raleway"/>
                <a:ea typeface="Raleway"/>
                <a:cs typeface="Raleway"/>
                <a:sym typeface="Raleway"/>
              </a:rPr>
              <a:t>excerpts</a:t>
            </a:r>
            <a:endParaRPr lang="en-US" sz="20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○"/>
            </a:pPr>
            <a:r>
              <a:rPr lang="en-US" sz="2000" dirty="0" smtClean="0">
                <a:latin typeface="Raleway"/>
                <a:ea typeface="Raleway"/>
                <a:cs typeface="Raleway"/>
                <a:sym typeface="Raleway"/>
              </a:rPr>
              <a:t>7 patterns (N, R, L, V, A, E, F)</a:t>
            </a:r>
            <a:endParaRPr lang="en-US" sz="2000" dirty="0">
              <a:latin typeface="Raleway"/>
              <a:ea typeface="Raleway"/>
              <a:cs typeface="Raleway"/>
              <a:sym typeface="Raleway"/>
            </a:endParaRPr>
          </a:p>
          <a:p>
            <a:pPr marL="444500" indent="-355600">
              <a:buSzPts val="2000"/>
              <a:buFont typeface="Raleway"/>
            </a:pP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Annotation 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files</a:t>
            </a:r>
          </a:p>
          <a:p>
            <a:pPr marL="901700" lvl="1" indent="-355600">
              <a:spcBef>
                <a:spcPts val="0"/>
              </a:spcBef>
              <a:buSzPts val="2000"/>
              <a:buFont typeface="Raleway"/>
            </a:pP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Beat-by-beat annotation</a:t>
            </a:r>
            <a:endParaRPr lang="en-US" sz="20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of EKG data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381000">
              <a:lnSpc>
                <a:spcPct val="100000"/>
              </a:lnSpc>
              <a:buClrTx/>
              <a:buSzPts val="2400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Convert annotation file to matrices</a:t>
            </a:r>
          </a:p>
          <a:p>
            <a:pPr marL="0" indent="-381000">
              <a:lnSpc>
                <a:spcPct val="100000"/>
              </a:lnSpc>
              <a:buClrTx/>
              <a:buSzPts val="2400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Extract heartbeat vectors and convert to 262 long</a:t>
            </a:r>
          </a:p>
          <a:p>
            <a:pPr marL="0" indent="-381000">
              <a:lnSpc>
                <a:spcPct val="100000"/>
              </a:lnSpc>
              <a:buClrTx/>
              <a:buSzPts val="2400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Normalize baseline level</a:t>
            </a:r>
          </a:p>
          <a:p>
            <a:pPr marL="0" indent="-381000">
              <a:lnSpc>
                <a:spcPct val="100000"/>
              </a:lnSpc>
              <a:buClrTx/>
              <a:buSzPts val="2400"/>
            </a:pPr>
            <a:endParaRPr lang="en-US" sz="2400" dirty="0">
              <a:latin typeface="Raleway"/>
              <a:ea typeface="Raleway"/>
              <a:cs typeface="Raleway"/>
              <a:sym typeface="Raleway"/>
            </a:endParaRPr>
          </a:p>
          <a:p>
            <a:pPr marL="0" indent="-381000">
              <a:lnSpc>
                <a:spcPct val="100000"/>
              </a:lnSpc>
              <a:buClrTx/>
              <a:buSzPts val="2400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Final output file (43735 rows*263 cols)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Keras running on Tensorflow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24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 dirty="0">
                <a:latin typeface="Raleway"/>
                <a:ea typeface="Raleway"/>
                <a:cs typeface="Raleway"/>
                <a:sym typeface="Raleway"/>
              </a:rPr>
              <a:t>Hidden layer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90% </a:t>
            </a:r>
            <a:r>
              <a:rPr lang="en-US" sz="2400" dirty="0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 sz="2400" dirty="0" smtClean="0">
                <a:latin typeface="Raleway"/>
                <a:ea typeface="Raleway"/>
                <a:cs typeface="Raleway"/>
                <a:sym typeface="Raleway"/>
              </a:rPr>
              <a:t>raining set</a:t>
            </a: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  -&gt; 10% validation set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10% </a:t>
            </a:r>
            <a:r>
              <a:rPr lang="en-US" sz="2400" dirty="0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 sz="2400" dirty="0" err="1" smtClean="0">
                <a:latin typeface="Raleway"/>
                <a:ea typeface="Raleway"/>
                <a:cs typeface="Raleway"/>
                <a:sym typeface="Raleway"/>
              </a:rPr>
              <a:t>esting</a:t>
            </a:r>
            <a:r>
              <a:rPr lang="en" sz="24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 dirty="0">
                <a:latin typeface="Raleway"/>
                <a:ea typeface="Raleway"/>
                <a:cs typeface="Raleway"/>
                <a:sym typeface="Raleway"/>
              </a:rPr>
              <a:t>set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29450" y="1853849"/>
            <a:ext cx="7688700" cy="2888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Choose the  best model using cross validation:</a:t>
            </a:r>
          </a:p>
          <a:p>
            <a:pPr lvl="1" indent="-381000">
              <a:spcBef>
                <a:spcPts val="0"/>
              </a:spcBef>
              <a:buSzPts val="2400"/>
              <a:buFont typeface="Raleway"/>
              <a:buChar char="●"/>
            </a:pPr>
            <a:r>
              <a:rPr lang="en-US" sz="2200" dirty="0" smtClean="0">
                <a:latin typeface="Raleway"/>
                <a:ea typeface="Raleway"/>
                <a:cs typeface="Raleway"/>
                <a:sym typeface="Raleway"/>
              </a:rPr>
              <a:t>3 hidden layers</a:t>
            </a:r>
          </a:p>
          <a:p>
            <a:pPr lvl="1" indent="-381000">
              <a:spcBef>
                <a:spcPts val="0"/>
              </a:spcBef>
              <a:buSzPts val="2400"/>
              <a:buFont typeface="Raleway"/>
              <a:buChar char="●"/>
            </a:pPr>
            <a:r>
              <a:rPr lang="en-US" sz="2200" dirty="0" smtClean="0">
                <a:latin typeface="Raleway"/>
                <a:ea typeface="Raleway"/>
                <a:cs typeface="Raleway"/>
                <a:sym typeface="Raleway"/>
              </a:rPr>
              <a:t>8 nodes, 16 nodes, 32 nodes</a:t>
            </a:r>
          </a:p>
          <a:p>
            <a:pPr lvl="1" indent="-381000">
              <a:spcBef>
                <a:spcPts val="0"/>
              </a:spcBef>
              <a:buSzPts val="2400"/>
              <a:buFont typeface="Raleway"/>
              <a:buChar char="●"/>
            </a:pPr>
            <a:r>
              <a:rPr lang="en-US" sz="2200" dirty="0" smtClean="0">
                <a:latin typeface="Raleway"/>
                <a:ea typeface="Raleway"/>
                <a:cs typeface="Raleway"/>
                <a:sym typeface="Raleway"/>
              </a:rPr>
              <a:t>Accuracy rate in cross validation: 97.03%</a:t>
            </a:r>
          </a:p>
          <a:p>
            <a:pPr indent="-381000">
              <a:buSzPts val="2400"/>
              <a:buFont typeface="Raleway"/>
              <a:buChar char="●"/>
            </a:pPr>
            <a:r>
              <a:rPr lang="en-US" sz="2400" dirty="0">
                <a:latin typeface="Raleway"/>
                <a:ea typeface="Raleway"/>
                <a:cs typeface="Raleway"/>
                <a:sym typeface="Raleway"/>
              </a:rPr>
              <a:t>Accuracy rate on testing set:</a:t>
            </a:r>
          </a:p>
          <a:p>
            <a:pPr lvl="1" indent="-381000">
              <a:spcBef>
                <a:spcPts val="0"/>
              </a:spcBef>
              <a:buSzPts val="2400"/>
              <a:buFont typeface="Raleway"/>
              <a:buChar char="●"/>
            </a:pPr>
            <a:r>
              <a:rPr lang="en-US" sz="22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97.07%</a:t>
            </a:r>
          </a:p>
        </p:txBody>
      </p:sp>
    </p:spTree>
    <p:extLst>
      <p:ext uri="{BB962C8B-B14F-4D97-AF65-F5344CB8AC3E}">
        <p14:creationId xmlns:p14="http://schemas.microsoft.com/office/powerpoint/2010/main" val="137527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 dirty="0" smtClean="0">
                <a:latin typeface="Raleway"/>
                <a:ea typeface="Raleway"/>
                <a:cs typeface="Raleway"/>
                <a:sym typeface="Raleway"/>
              </a:rPr>
              <a:t>Information </a:t>
            </a:r>
            <a:r>
              <a:rPr lang="en" sz="2400" dirty="0">
                <a:latin typeface="Raleway"/>
                <a:ea typeface="Raleway"/>
                <a:cs typeface="Raleway"/>
                <a:sym typeface="Raleway"/>
              </a:rPr>
              <a:t>loss along x </a:t>
            </a:r>
            <a:r>
              <a:rPr lang="en" sz="2400" dirty="0" smtClean="0">
                <a:latin typeface="Raleway"/>
                <a:ea typeface="Raleway"/>
                <a:cs typeface="Raleway"/>
                <a:sym typeface="Raleway"/>
              </a:rPr>
              <a:t>axis</a:t>
            </a:r>
            <a:endParaRPr lang="en-US" sz="24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Inefficient Data</a:t>
            </a: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Relied on highly-organized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Discussion: </a:t>
            </a:r>
            <a:r>
              <a:rPr lang="en-US" dirty="0"/>
              <a:t>Improvement upon Foo et al.’s study</a:t>
            </a:r>
            <a:br>
              <a:rPr lang="en-US" dirty="0"/>
            </a:br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1600"/>
              </a:spcBef>
              <a:buSzPts val="2400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Greater generalizability</a:t>
            </a:r>
          </a:p>
          <a:p>
            <a:pPr marL="419100" indent="-342900">
              <a:spcBef>
                <a:spcPts val="1600"/>
              </a:spcBef>
              <a:buSzPts val="2400"/>
            </a:pPr>
            <a:r>
              <a:rPr lang="en-US" sz="2400" dirty="0" smtClean="0">
                <a:latin typeface="Raleway"/>
                <a:ea typeface="Raleway"/>
                <a:cs typeface="Raleway"/>
                <a:sym typeface="Raleway"/>
              </a:rPr>
              <a:t>Higher accuracy rate</a:t>
            </a:r>
          </a:p>
        </p:txBody>
      </p:sp>
    </p:spTree>
    <p:extLst>
      <p:ext uri="{BB962C8B-B14F-4D97-AF65-F5344CB8AC3E}">
        <p14:creationId xmlns:p14="http://schemas.microsoft.com/office/powerpoint/2010/main" val="136036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Discussion</a:t>
            </a:r>
            <a:r>
              <a:rPr lang="en-US" dirty="0" smtClean="0"/>
              <a:t>: </a:t>
            </a:r>
            <a:r>
              <a:rPr lang="en-US" dirty="0">
                <a:solidFill>
                  <a:srgbClr val="000000"/>
                </a:solidFill>
              </a:rPr>
              <a:t>State-of-the-Art Program</a:t>
            </a:r>
            <a:br>
              <a:rPr lang="en-US" dirty="0">
                <a:solidFill>
                  <a:srgbClr val="000000"/>
                </a:solidFill>
              </a:rPr>
            </a:b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220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Arrhythmia </a:t>
            </a:r>
            <a:r>
              <a:rPr lang="en" sz="2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Detection With Convolutional Neural </a:t>
            </a:r>
            <a:r>
              <a:rPr lang="en" sz="220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Networks</a:t>
            </a:r>
            <a:endParaRPr lang="en-US" sz="2200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endParaRPr sz="2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220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Apple </a:t>
            </a:r>
            <a:r>
              <a:rPr lang="en" sz="2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heart </a:t>
            </a:r>
            <a:r>
              <a:rPr lang="en" sz="220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study</a:t>
            </a:r>
            <a:endParaRPr sz="2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224</Words>
  <Application>Microsoft Macintosh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Streamline</vt:lpstr>
      <vt:lpstr>Arrhythmia Pattern Recognition</vt:lpstr>
      <vt:lpstr>Background</vt:lpstr>
      <vt:lpstr>EKG Data Description</vt:lpstr>
      <vt:lpstr>Preprocessing of EKG data</vt:lpstr>
      <vt:lpstr>Method</vt:lpstr>
      <vt:lpstr>Result</vt:lpstr>
      <vt:lpstr>Limitation</vt:lpstr>
      <vt:lpstr>Discussion: Improvement upon Foo et al.’s study </vt:lpstr>
      <vt:lpstr>Discussion: State-of-the-Art Program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Arrhythmia Pattern Recognition</dc:title>
  <cp:lastModifiedBy>Lyra Wu</cp:lastModifiedBy>
  <cp:revision>24</cp:revision>
  <dcterms:modified xsi:type="dcterms:W3CDTF">2018-03-23T21:14:52Z</dcterms:modified>
</cp:coreProperties>
</file>