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85" r:id="rId5"/>
    <p:sldId id="286" r:id="rId6"/>
    <p:sldId id="287" r:id="rId7"/>
    <p:sldId id="289" r:id="rId8"/>
    <p:sldId id="293" r:id="rId9"/>
    <p:sldId id="281" r:id="rId10"/>
    <p:sldId id="292" r:id="rId11"/>
    <p:sldId id="283" r:id="rId12"/>
    <p:sldId id="294"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87"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2021/11/29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2021/11/29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49072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145680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309003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54548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311198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2021/11/29</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2021/11/29</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6B824C4-521F-499C-9ACA-92A4016B5828}"/>
              </a:ext>
            </a:extLst>
          </p:cNvPr>
          <p:cNvSpPr txBox="1"/>
          <p:nvPr/>
        </p:nvSpPr>
        <p:spPr>
          <a:xfrm>
            <a:off x="45372" y="100995"/>
            <a:ext cx="4636936" cy="1569660"/>
          </a:xfrm>
          <a:prstGeom prst="rect">
            <a:avLst/>
          </a:prstGeom>
          <a:noFill/>
        </p:spPr>
        <p:txBody>
          <a:bodyPr wrap="square" rtlCol="0">
            <a:spAutoFit/>
          </a:bodyPr>
          <a:lstStyle/>
          <a:p>
            <a:pPr algn="ctr"/>
            <a:r>
              <a:rPr lang="zh-CN" altLang="en-US" sz="4800" dirty="0">
                <a:latin typeface="Microsoft YaHei UI" panose="020B0503020204020204" pitchFamily="34" charset="-122"/>
                <a:ea typeface="Microsoft YaHei UI" panose="020B0503020204020204" pitchFamily="34" charset="-122"/>
                <a:cs typeface="+mj-cs"/>
              </a:rPr>
              <a:t>教室资源调控系统</a:t>
            </a:r>
          </a:p>
        </p:txBody>
      </p:sp>
      <p:sp>
        <p:nvSpPr>
          <p:cNvPr id="9" name="副标题 2">
            <a:extLst>
              <a:ext uri="{FF2B5EF4-FFF2-40B4-BE49-F238E27FC236}">
                <a16:creationId xmlns:a16="http://schemas.microsoft.com/office/drawing/2014/main" id="{D58E6367-770C-4B67-B2AA-7C44EBA8504D}"/>
              </a:ext>
            </a:extLst>
          </p:cNvPr>
          <p:cNvSpPr txBox="1">
            <a:spLocks/>
          </p:cNvSpPr>
          <p:nvPr/>
        </p:nvSpPr>
        <p:spPr>
          <a:xfrm>
            <a:off x="249736" y="2231392"/>
            <a:ext cx="2376956" cy="74042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t>产品背景</a:t>
            </a:r>
          </a:p>
        </p:txBody>
      </p:sp>
      <p:sp>
        <p:nvSpPr>
          <p:cNvPr id="10" name="副标题 2">
            <a:extLst>
              <a:ext uri="{FF2B5EF4-FFF2-40B4-BE49-F238E27FC236}">
                <a16:creationId xmlns:a16="http://schemas.microsoft.com/office/drawing/2014/main" id="{66A95E55-FF9E-44B4-95EB-4342D406376C}"/>
              </a:ext>
            </a:extLst>
          </p:cNvPr>
          <p:cNvSpPr txBox="1">
            <a:spLocks/>
          </p:cNvSpPr>
          <p:nvPr/>
        </p:nvSpPr>
        <p:spPr>
          <a:xfrm>
            <a:off x="198937" y="3305082"/>
            <a:ext cx="2478555" cy="87193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t>产品应用前景</a:t>
            </a:r>
          </a:p>
        </p:txBody>
      </p:sp>
      <p:sp>
        <p:nvSpPr>
          <p:cNvPr id="11" name="副标题 2">
            <a:extLst>
              <a:ext uri="{FF2B5EF4-FFF2-40B4-BE49-F238E27FC236}">
                <a16:creationId xmlns:a16="http://schemas.microsoft.com/office/drawing/2014/main" id="{72C5019C-E6F6-4691-BAA0-B9FEB5EA31B4}"/>
              </a:ext>
            </a:extLst>
          </p:cNvPr>
          <p:cNvSpPr txBox="1">
            <a:spLocks/>
          </p:cNvSpPr>
          <p:nvPr/>
        </p:nvSpPr>
        <p:spPr>
          <a:xfrm>
            <a:off x="249737" y="4382947"/>
            <a:ext cx="2287524" cy="84784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t>产品创新点</a:t>
            </a:r>
          </a:p>
        </p:txBody>
      </p:sp>
      <p:sp>
        <p:nvSpPr>
          <p:cNvPr id="12" name="副标题 2">
            <a:extLst>
              <a:ext uri="{FF2B5EF4-FFF2-40B4-BE49-F238E27FC236}">
                <a16:creationId xmlns:a16="http://schemas.microsoft.com/office/drawing/2014/main" id="{9E4BF04C-9FBB-4DE6-84E6-42E8CAE14973}"/>
              </a:ext>
            </a:extLst>
          </p:cNvPr>
          <p:cNvSpPr txBox="1">
            <a:spLocks/>
          </p:cNvSpPr>
          <p:nvPr/>
        </p:nvSpPr>
        <p:spPr>
          <a:xfrm>
            <a:off x="249737" y="5439115"/>
            <a:ext cx="2185034" cy="93991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400" dirty="0"/>
              <a:t>设计与实现</a:t>
            </a:r>
          </a:p>
        </p:txBody>
      </p:sp>
    </p:spTree>
    <p:extLst>
      <p:ext uri="{BB962C8B-B14F-4D97-AF65-F5344CB8AC3E}">
        <p14:creationId xmlns:p14="http://schemas.microsoft.com/office/powerpoint/2010/main" val="34927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46B01-B8E1-457B-B26E-58557B06F424}"/>
              </a:ext>
            </a:extLst>
          </p:cNvPr>
          <p:cNvSpPr>
            <a:spLocks noGrp="1"/>
          </p:cNvSpPr>
          <p:nvPr>
            <p:ph type="title"/>
          </p:nvPr>
        </p:nvSpPr>
        <p:spPr/>
        <p:txBody>
          <a:bodyPr/>
          <a:lstStyle/>
          <a:p>
            <a:r>
              <a:rPr lang="zh-CN" altLang="en-US" dirty="0"/>
              <a:t>产品背景</a:t>
            </a:r>
          </a:p>
        </p:txBody>
      </p:sp>
      <p:sp>
        <p:nvSpPr>
          <p:cNvPr id="7" name="文本框 6">
            <a:extLst>
              <a:ext uri="{FF2B5EF4-FFF2-40B4-BE49-F238E27FC236}">
                <a16:creationId xmlns:a16="http://schemas.microsoft.com/office/drawing/2014/main" id="{3ADCCFE3-2DD9-4709-BF22-23B254E3F075}"/>
              </a:ext>
            </a:extLst>
          </p:cNvPr>
          <p:cNvSpPr txBox="1"/>
          <p:nvPr/>
        </p:nvSpPr>
        <p:spPr>
          <a:xfrm>
            <a:off x="521207" y="1694848"/>
            <a:ext cx="10894045" cy="36922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a:solidFill>
                  <a:schemeClr val="tx1">
                    <a:lumMod val="75000"/>
                    <a:lumOff val="25000"/>
                  </a:schemeClr>
                </a:solidFill>
              </a:rPr>
              <a:t>高校学生在自习或上课高峰阶段常奔波于各教室却找不到心仪教室和座位。</a:t>
            </a: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sz="2000" dirty="0">
                <a:solidFill>
                  <a:schemeClr val="tx1">
                    <a:lumMod val="75000"/>
                    <a:lumOff val="25000"/>
                  </a:schemeClr>
                </a:solidFill>
              </a:rPr>
              <a:t>当前用户主要使用产品教务系统和“郑大小侦探”存在空教室查询繁琐且经常出现异常，存在没有经常维护系统和改进系统的现象。</a:t>
            </a: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sz="2000" dirty="0">
                <a:solidFill>
                  <a:schemeClr val="tx1">
                    <a:lumMod val="75000"/>
                    <a:lumOff val="25000"/>
                  </a:schemeClr>
                </a:solidFill>
              </a:rPr>
              <a:t>高校考研和爱自习的学生日益增多，教室资源难以维护、学生自习问题愈发突出。</a:t>
            </a:r>
            <a:endParaRPr lang="en-US" altLang="zh-CN" sz="2000" dirty="0">
              <a:solidFill>
                <a:schemeClr val="tx1">
                  <a:lumMod val="75000"/>
                  <a:lumOff val="25000"/>
                </a:schemeClr>
              </a:solidFill>
            </a:endParaRPr>
          </a:p>
        </p:txBody>
      </p:sp>
    </p:spTree>
    <p:extLst>
      <p:ext uri="{BB962C8B-B14F-4D97-AF65-F5344CB8AC3E}">
        <p14:creationId xmlns:p14="http://schemas.microsoft.com/office/powerpoint/2010/main" val="41873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09376-C0B2-488B-AB6C-A63DE500B738}"/>
              </a:ext>
            </a:extLst>
          </p:cNvPr>
          <p:cNvSpPr>
            <a:spLocks noGrp="1"/>
          </p:cNvSpPr>
          <p:nvPr>
            <p:ph type="title"/>
          </p:nvPr>
        </p:nvSpPr>
        <p:spPr/>
        <p:txBody>
          <a:bodyPr/>
          <a:lstStyle/>
          <a:p>
            <a:r>
              <a:rPr lang="zh-CN" altLang="en-US" dirty="0"/>
              <a:t>产品应用前景</a:t>
            </a:r>
          </a:p>
        </p:txBody>
      </p:sp>
      <p:sp>
        <p:nvSpPr>
          <p:cNvPr id="6" name="文本框 5">
            <a:extLst>
              <a:ext uri="{FF2B5EF4-FFF2-40B4-BE49-F238E27FC236}">
                <a16:creationId xmlns:a16="http://schemas.microsoft.com/office/drawing/2014/main" id="{578B62B1-AC5B-48CE-BCFE-8AD237B8C411}"/>
              </a:ext>
            </a:extLst>
          </p:cNvPr>
          <p:cNvSpPr txBox="1"/>
          <p:nvPr/>
        </p:nvSpPr>
        <p:spPr>
          <a:xfrm>
            <a:off x="521207" y="1694848"/>
            <a:ext cx="10894045" cy="430778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b="1" dirty="0">
                <a:solidFill>
                  <a:schemeClr val="tx1">
                    <a:lumMod val="75000"/>
                    <a:lumOff val="25000"/>
                  </a:schemeClr>
                </a:solidFill>
              </a:rPr>
              <a:t>产品目的：</a:t>
            </a:r>
            <a:r>
              <a:rPr lang="zh-CN" altLang="en-US" sz="2000" dirty="0">
                <a:solidFill>
                  <a:schemeClr val="tx1">
                    <a:lumMod val="75000"/>
                    <a:lumOff val="25000"/>
                  </a:schemeClr>
                </a:solidFill>
              </a:rPr>
              <a:t>针对高校学生在自习高峰时段常奔波于各教室却苦于找不到心仪教室以及座位等问题进行初步解决。</a:t>
            </a: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sz="2000" b="1" dirty="0">
                <a:solidFill>
                  <a:schemeClr val="tx1">
                    <a:lumMod val="75000"/>
                    <a:lumOff val="25000"/>
                  </a:schemeClr>
                </a:solidFill>
              </a:rPr>
              <a:t>产品针对用户：</a:t>
            </a:r>
            <a:r>
              <a:rPr lang="zh-CN" altLang="en-US" sz="2000" dirty="0">
                <a:solidFill>
                  <a:schemeClr val="tx1">
                    <a:lumMod val="75000"/>
                    <a:lumOff val="25000"/>
                  </a:schemeClr>
                </a:solidFill>
              </a:rPr>
              <a:t>各大高校热爱自习的学生。</a:t>
            </a: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endParaRPr lang="en-US" altLang="zh-CN" sz="2000"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sz="2000" b="1" dirty="0">
                <a:solidFill>
                  <a:schemeClr val="tx1">
                    <a:lumMod val="75000"/>
                    <a:lumOff val="25000"/>
                  </a:schemeClr>
                </a:solidFill>
              </a:rPr>
              <a:t>产品价值：</a:t>
            </a:r>
            <a:r>
              <a:rPr lang="zh-CN" altLang="en-US" sz="2000" dirty="0">
                <a:solidFill>
                  <a:schemeClr val="tx1">
                    <a:lumMod val="75000"/>
                    <a:lumOff val="25000"/>
                  </a:schemeClr>
                </a:solidFill>
              </a:rPr>
              <a:t>节省学生自习时寻找教室的大量时间，为学生进行智能自习教室方案推荐，使得教室资源得到充分利用。</a:t>
            </a:r>
            <a:endParaRPr lang="zh-CN" altLang="en-US" dirty="0"/>
          </a:p>
        </p:txBody>
      </p:sp>
    </p:spTree>
    <p:extLst>
      <p:ext uri="{BB962C8B-B14F-4D97-AF65-F5344CB8AC3E}">
        <p14:creationId xmlns:p14="http://schemas.microsoft.com/office/powerpoint/2010/main" val="144649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46B01-B8E1-457B-B26E-58557B06F424}"/>
              </a:ext>
            </a:extLst>
          </p:cNvPr>
          <p:cNvSpPr>
            <a:spLocks noGrp="1"/>
          </p:cNvSpPr>
          <p:nvPr>
            <p:ph type="title"/>
          </p:nvPr>
        </p:nvSpPr>
        <p:spPr/>
        <p:txBody>
          <a:bodyPr/>
          <a:lstStyle/>
          <a:p>
            <a:r>
              <a:rPr lang="zh-CN" altLang="en-US" dirty="0"/>
              <a:t>产品创新点</a:t>
            </a:r>
          </a:p>
        </p:txBody>
      </p:sp>
      <p:sp>
        <p:nvSpPr>
          <p:cNvPr id="3" name="矩形 2">
            <a:extLst>
              <a:ext uri="{FF2B5EF4-FFF2-40B4-BE49-F238E27FC236}">
                <a16:creationId xmlns:a16="http://schemas.microsoft.com/office/drawing/2014/main" id="{FFC6A628-6D8D-4877-9444-395653E24742}"/>
              </a:ext>
            </a:extLst>
          </p:cNvPr>
          <p:cNvSpPr/>
          <p:nvPr/>
        </p:nvSpPr>
        <p:spPr>
          <a:xfrm>
            <a:off x="521207" y="1066977"/>
            <a:ext cx="11149586" cy="554825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b="1" dirty="0">
                <a:solidFill>
                  <a:schemeClr val="tx1">
                    <a:lumMod val="75000"/>
                    <a:lumOff val="25000"/>
                  </a:schemeClr>
                </a:solidFill>
              </a:rPr>
              <a:t>教室查询多样化和智能化（已完全实现）：</a:t>
            </a:r>
            <a:r>
              <a:rPr lang="zh-CN" altLang="en-US" dirty="0">
                <a:solidFill>
                  <a:schemeClr val="tx1">
                    <a:lumMod val="75000"/>
                    <a:lumOff val="25000"/>
                  </a:schemeClr>
                </a:solidFill>
              </a:rPr>
              <a:t>可根据教室名称进行模糊查询、可根据当前日期时间和学期初始计划自动化推算当前周次、周几、节次进行表单信息自动填充方便查询空教室，且所有教室查询的结果都包含了识别到的人数</a:t>
            </a:r>
            <a:r>
              <a:rPr lang="en-US" altLang="zh-CN" dirty="0">
                <a:solidFill>
                  <a:schemeClr val="tx1">
                    <a:lumMod val="75000"/>
                    <a:lumOff val="25000"/>
                  </a:schemeClr>
                </a:solidFill>
              </a:rPr>
              <a:t>/</a:t>
            </a:r>
            <a:r>
              <a:rPr lang="zh-CN" altLang="en-US" dirty="0">
                <a:solidFill>
                  <a:schemeClr val="tx1">
                    <a:lumMod val="75000"/>
                    <a:lumOff val="25000"/>
                  </a:schemeClr>
                </a:solidFill>
              </a:rPr>
              <a:t>座位数（拥挤度通过进度条来展示，</a:t>
            </a:r>
            <a:r>
              <a:rPr lang="en-US" altLang="zh-CN" dirty="0">
                <a:solidFill>
                  <a:schemeClr val="tx1">
                    <a:lumMod val="75000"/>
                    <a:lumOff val="25000"/>
                  </a:schemeClr>
                </a:solidFill>
              </a:rPr>
              <a:t>30%</a:t>
            </a:r>
            <a:r>
              <a:rPr lang="zh-CN" altLang="en-US" dirty="0">
                <a:solidFill>
                  <a:schemeClr val="tx1">
                    <a:lumMod val="75000"/>
                    <a:lumOff val="25000"/>
                  </a:schemeClr>
                </a:solidFill>
              </a:rPr>
              <a:t>以下为绿色，</a:t>
            </a:r>
            <a:r>
              <a:rPr lang="en-US" altLang="zh-CN" dirty="0">
                <a:solidFill>
                  <a:schemeClr val="tx1">
                    <a:lumMod val="75000"/>
                    <a:lumOff val="25000"/>
                  </a:schemeClr>
                </a:solidFill>
              </a:rPr>
              <a:t>30%-60%</a:t>
            </a:r>
            <a:r>
              <a:rPr lang="zh-CN" altLang="en-US" dirty="0">
                <a:solidFill>
                  <a:schemeClr val="tx1">
                    <a:lumMod val="75000"/>
                    <a:lumOff val="25000"/>
                  </a:schemeClr>
                </a:solidFill>
              </a:rPr>
              <a:t>为橙色、</a:t>
            </a:r>
            <a:r>
              <a:rPr lang="en-US" altLang="zh-CN" dirty="0">
                <a:solidFill>
                  <a:schemeClr val="tx1">
                    <a:lumMod val="75000"/>
                    <a:lumOff val="25000"/>
                  </a:schemeClr>
                </a:solidFill>
              </a:rPr>
              <a:t>60%</a:t>
            </a:r>
            <a:r>
              <a:rPr lang="zh-CN" altLang="en-US" dirty="0">
                <a:solidFill>
                  <a:schemeClr val="tx1">
                    <a:lumMod val="75000"/>
                    <a:lumOff val="25000"/>
                  </a:schemeClr>
                </a:solidFill>
              </a:rPr>
              <a:t>以上为红色）、以及是否订阅、当前时间点是否有课等大量信息。</a:t>
            </a:r>
            <a:endParaRPr lang="en-US" altLang="zh-CN"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b="1" dirty="0">
                <a:solidFill>
                  <a:schemeClr val="tx1">
                    <a:lumMod val="75000"/>
                    <a:lumOff val="25000"/>
                  </a:schemeClr>
                </a:solidFill>
              </a:rPr>
              <a:t>人数识别（已实现）</a:t>
            </a:r>
            <a:r>
              <a:rPr lang="zh-CN" altLang="en-US" dirty="0">
                <a:solidFill>
                  <a:schemeClr val="tx1">
                    <a:lumMod val="75000"/>
                    <a:lumOff val="25000"/>
                  </a:schemeClr>
                </a:solidFill>
              </a:rPr>
              <a:t>：采用</a:t>
            </a:r>
            <a:r>
              <a:rPr lang="en-US" altLang="zh-CN" dirty="0">
                <a:solidFill>
                  <a:schemeClr val="tx1">
                    <a:lumMod val="75000"/>
                    <a:lumOff val="25000"/>
                  </a:schemeClr>
                </a:solidFill>
              </a:rPr>
              <a:t>Yolov5</a:t>
            </a:r>
            <a:r>
              <a:rPr lang="zh-CN" altLang="en-US" dirty="0">
                <a:solidFill>
                  <a:schemeClr val="tx1">
                    <a:lumMod val="75000"/>
                    <a:lumOff val="25000"/>
                  </a:schemeClr>
                </a:solidFill>
              </a:rPr>
              <a:t>深度学习模型对人头特征进行训练以实现人头计数来统计教室实时人数。</a:t>
            </a:r>
            <a:endParaRPr lang="en-US" altLang="zh-CN"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b="1" dirty="0">
                <a:solidFill>
                  <a:schemeClr val="tx1">
                    <a:lumMod val="75000"/>
                    <a:lumOff val="25000"/>
                  </a:schemeClr>
                </a:solidFill>
              </a:rPr>
              <a:t>自习教室推荐和教室订阅（已实现）：</a:t>
            </a:r>
            <a:r>
              <a:rPr lang="zh-CN" altLang="en-US" dirty="0">
                <a:solidFill>
                  <a:schemeClr val="tx1">
                    <a:lumMod val="75000"/>
                    <a:lumOff val="25000"/>
                  </a:schemeClr>
                </a:solidFill>
              </a:rPr>
              <a:t>我们提供的查询功能仅是从用户的个性化需求来考虑的，但我们产品最大的亮点在于我们提出了一种教室推荐的概念，用户可订阅教室、对给定标签打权重，我们结合这些信息以及每个教室所含标签、当前时间点教室是否在上课、教室拥挤度等大量信息为用户可推荐能会最感兴趣的三个教室。</a:t>
            </a:r>
            <a:endParaRPr lang="en-US" altLang="zh-CN" dirty="0">
              <a:solidFill>
                <a:schemeClr val="tx1">
                  <a:lumMod val="75000"/>
                  <a:lumOff val="25000"/>
                </a:schemeClr>
              </a:solidFill>
            </a:endParaRPr>
          </a:p>
          <a:p>
            <a:pPr marL="285750" indent="-285750">
              <a:lnSpc>
                <a:spcPct val="200000"/>
              </a:lnSpc>
              <a:buFont typeface="Arial" panose="020B0604020202020204" pitchFamily="34" charset="0"/>
              <a:buChar char="•"/>
            </a:pPr>
            <a:r>
              <a:rPr lang="zh-CN" altLang="en-US" b="1" dirty="0">
                <a:solidFill>
                  <a:schemeClr val="tx1">
                    <a:lumMod val="75000"/>
                    <a:lumOff val="25000"/>
                  </a:schemeClr>
                </a:solidFill>
              </a:rPr>
              <a:t>报表统计（已实现）</a:t>
            </a:r>
            <a:r>
              <a:rPr lang="zh-CN" altLang="en-US" dirty="0">
                <a:solidFill>
                  <a:schemeClr val="tx1">
                    <a:lumMod val="75000"/>
                    <a:lumOff val="25000"/>
                  </a:schemeClr>
                </a:solidFill>
              </a:rPr>
              <a:t>：同时结合各教室人数情况进行总体报表统计，生成教室人数动态排序柱形图。</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130767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设计与实现</a:t>
            </a:r>
            <a:r>
              <a:rPr lang="en-US" altLang="zh-CN" dirty="0">
                <a:cs typeface="Segoe UI Light" panose="020B0502040204020203" pitchFamily="34" charset="0"/>
              </a:rPr>
              <a:t>-</a:t>
            </a:r>
            <a:r>
              <a:rPr lang="zh-CN" altLang="en-US" dirty="0">
                <a:cs typeface="Segoe UI Light" panose="020B0502040204020203" pitchFamily="34" charset="0"/>
              </a:rPr>
              <a:t>开发环境介绍</a:t>
            </a:r>
          </a:p>
        </p:txBody>
      </p:sp>
      <p:sp>
        <p:nvSpPr>
          <p:cNvPr id="5" name="内容占位符 4"/>
          <p:cNvSpPr>
            <a:spLocks noGrp="1"/>
          </p:cNvSpPr>
          <p:nvPr>
            <p:ph sz="half" idx="4294967295"/>
          </p:nvPr>
        </p:nvSpPr>
        <p:spPr>
          <a:xfrm>
            <a:off x="635415" y="1348748"/>
            <a:ext cx="10897824" cy="5061195"/>
          </a:xfrm>
        </p:spPr>
        <p:txBody>
          <a:bodyPr vert="horz" lIns="91440" tIns="45720" rIns="91440" bIns="45720" rtlCol="0">
            <a:normAutofit fontScale="85000" lnSpcReduction="10000"/>
          </a:bodyPr>
          <a:lstStyle/>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人数识别模块：</a:t>
            </a:r>
            <a:r>
              <a:rPr lang="zh-CN" altLang="en-US" sz="2000" dirty="0">
                <a:solidFill>
                  <a:schemeClr val="tx1">
                    <a:lumMod val="75000"/>
                    <a:lumOff val="25000"/>
                  </a:schemeClr>
                </a:solidFill>
                <a:latin typeface="+mn-lt"/>
                <a:ea typeface="+mn-ea"/>
              </a:rPr>
              <a:t>采用</a:t>
            </a:r>
            <a:r>
              <a:rPr lang="en-US" altLang="zh-CN" sz="2000" b="1" dirty="0">
                <a:solidFill>
                  <a:schemeClr val="tx1">
                    <a:lumMod val="75000"/>
                    <a:lumOff val="25000"/>
                  </a:schemeClr>
                </a:solidFill>
                <a:latin typeface="+mn-lt"/>
                <a:ea typeface="+mn-ea"/>
              </a:rPr>
              <a:t>PyCharm</a:t>
            </a:r>
            <a:r>
              <a:rPr lang="en-US" altLang="zh-CN" sz="2000" dirty="0">
                <a:solidFill>
                  <a:schemeClr val="tx1">
                    <a:lumMod val="75000"/>
                    <a:lumOff val="25000"/>
                  </a:schemeClr>
                </a:solidFill>
                <a:latin typeface="+mn-lt"/>
                <a:ea typeface="+mn-ea"/>
              </a:rPr>
              <a:t>(Python3.8:pytorch+cv2+sshtunnel+pymysql)</a:t>
            </a:r>
          </a:p>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数据传输模块：</a:t>
            </a:r>
            <a:r>
              <a:rPr lang="zh-CN" altLang="en-US" sz="2000" dirty="0">
                <a:solidFill>
                  <a:schemeClr val="tx1">
                    <a:lumMod val="75000"/>
                    <a:lumOff val="25000"/>
                  </a:schemeClr>
                </a:solidFill>
                <a:latin typeface="+mn-lt"/>
                <a:ea typeface="+mn-ea"/>
              </a:rPr>
              <a:t>采用</a:t>
            </a:r>
            <a:r>
              <a:rPr lang="en-US" altLang="zh-CN" sz="2000" b="1" dirty="0">
                <a:solidFill>
                  <a:schemeClr val="tx1">
                    <a:lumMod val="75000"/>
                    <a:lumOff val="25000"/>
                  </a:schemeClr>
                </a:solidFill>
                <a:latin typeface="+mn-lt"/>
                <a:ea typeface="+mn-ea"/>
              </a:rPr>
              <a:t>IDEA</a:t>
            </a:r>
            <a:r>
              <a:rPr lang="zh-CN" altLang="en-US" sz="2000" dirty="0">
                <a:solidFill>
                  <a:schemeClr val="tx1">
                    <a:lumMod val="75000"/>
                    <a:lumOff val="25000"/>
                  </a:schemeClr>
                </a:solidFill>
                <a:latin typeface="+mn-lt"/>
                <a:ea typeface="+mn-ea"/>
              </a:rPr>
              <a:t>开发</a:t>
            </a:r>
            <a:r>
              <a:rPr lang="en-US" altLang="zh-CN" sz="2000" dirty="0">
                <a:solidFill>
                  <a:schemeClr val="tx1">
                    <a:lumMod val="75000"/>
                    <a:lumOff val="25000"/>
                  </a:schemeClr>
                </a:solidFill>
                <a:latin typeface="+mn-lt"/>
                <a:ea typeface="+mn-ea"/>
              </a:rPr>
              <a:t>SSM</a:t>
            </a:r>
            <a:r>
              <a:rPr lang="zh-CN" altLang="en-US" sz="2000" dirty="0">
                <a:solidFill>
                  <a:schemeClr val="tx1">
                    <a:lumMod val="75000"/>
                    <a:lumOff val="25000"/>
                  </a:schemeClr>
                </a:solidFill>
                <a:latin typeface="+mn-lt"/>
                <a:ea typeface="+mn-ea"/>
              </a:rPr>
              <a:t>项目，仅提供后端接口供前端查询</a:t>
            </a:r>
            <a:r>
              <a:rPr lang="en-US" altLang="zh-CN" sz="2000" dirty="0">
                <a:solidFill>
                  <a:schemeClr val="tx1">
                    <a:lumMod val="75000"/>
                    <a:lumOff val="25000"/>
                  </a:schemeClr>
                </a:solidFill>
                <a:latin typeface="+mn-lt"/>
                <a:ea typeface="+mn-ea"/>
              </a:rPr>
              <a:t>JSON</a:t>
            </a:r>
            <a:r>
              <a:rPr lang="zh-CN" altLang="en-US" sz="2000" dirty="0">
                <a:solidFill>
                  <a:schemeClr val="tx1">
                    <a:lumMod val="75000"/>
                    <a:lumOff val="25000"/>
                  </a:schemeClr>
                </a:solidFill>
                <a:latin typeface="+mn-lt"/>
                <a:ea typeface="+mn-ea"/>
              </a:rPr>
              <a:t>格式数据，在本地</a:t>
            </a:r>
            <a:r>
              <a:rPr lang="en-US" altLang="zh-CN" sz="2000" b="1" dirty="0">
                <a:solidFill>
                  <a:schemeClr val="tx1">
                    <a:lumMod val="75000"/>
                    <a:lumOff val="25000"/>
                  </a:schemeClr>
                </a:solidFill>
                <a:latin typeface="+mn-lt"/>
                <a:ea typeface="+mn-ea"/>
              </a:rPr>
              <a:t>Postman</a:t>
            </a:r>
            <a:r>
              <a:rPr lang="zh-CN" altLang="en-US" sz="2000" dirty="0">
                <a:solidFill>
                  <a:schemeClr val="tx1">
                    <a:lumMod val="75000"/>
                    <a:lumOff val="25000"/>
                  </a:schemeClr>
                </a:solidFill>
                <a:latin typeface="+mn-lt"/>
                <a:ea typeface="+mn-ea"/>
              </a:rPr>
              <a:t>测试好</a:t>
            </a:r>
            <a:r>
              <a:rPr lang="en-US" altLang="zh-CN" sz="2000" dirty="0">
                <a:solidFill>
                  <a:schemeClr val="tx1">
                    <a:lumMod val="75000"/>
                    <a:lumOff val="25000"/>
                  </a:schemeClr>
                </a:solidFill>
                <a:latin typeface="+mn-lt"/>
                <a:ea typeface="+mn-ea"/>
              </a:rPr>
              <a:t>URL</a:t>
            </a:r>
            <a:r>
              <a:rPr lang="zh-CN" altLang="en-US" sz="2000" dirty="0">
                <a:solidFill>
                  <a:schemeClr val="tx1">
                    <a:lumMod val="75000"/>
                    <a:lumOff val="25000"/>
                  </a:schemeClr>
                </a:solidFill>
                <a:latin typeface="+mn-lt"/>
                <a:ea typeface="+mn-ea"/>
              </a:rPr>
              <a:t>各增删改查接口后，使用</a:t>
            </a:r>
            <a:r>
              <a:rPr lang="en-US" altLang="zh-CN" sz="2000" b="1" dirty="0">
                <a:solidFill>
                  <a:schemeClr val="tx1">
                    <a:lumMod val="75000"/>
                    <a:lumOff val="25000"/>
                  </a:schemeClr>
                </a:solidFill>
                <a:latin typeface="+mn-lt"/>
                <a:ea typeface="+mn-ea"/>
              </a:rPr>
              <a:t>Maven</a:t>
            </a:r>
            <a:r>
              <a:rPr lang="en-US" altLang="zh-CN" sz="2000" dirty="0">
                <a:solidFill>
                  <a:schemeClr val="tx1">
                    <a:lumMod val="75000"/>
                    <a:lumOff val="25000"/>
                  </a:schemeClr>
                </a:solidFill>
                <a:latin typeface="+mn-lt"/>
                <a:ea typeface="+mn-ea"/>
              </a:rPr>
              <a:t>(</a:t>
            </a:r>
            <a:r>
              <a:rPr lang="en-US" altLang="zh-CN" sz="2000" dirty="0" err="1">
                <a:solidFill>
                  <a:schemeClr val="tx1">
                    <a:lumMod val="75000"/>
                    <a:lumOff val="25000"/>
                  </a:schemeClr>
                </a:solidFill>
                <a:latin typeface="+mn-lt"/>
                <a:ea typeface="+mn-ea"/>
              </a:rPr>
              <a:t>clean+install</a:t>
            </a:r>
            <a:r>
              <a:rPr lang="en-US" altLang="zh-CN" sz="2000" dirty="0">
                <a:solidFill>
                  <a:schemeClr val="tx1">
                    <a:lumMod val="75000"/>
                    <a:lumOff val="25000"/>
                  </a:schemeClr>
                </a:solidFill>
                <a:latin typeface="+mn-lt"/>
                <a:ea typeface="+mn-ea"/>
              </a:rPr>
              <a:t>)</a:t>
            </a:r>
            <a:r>
              <a:rPr lang="zh-CN" altLang="en-US" sz="2000" dirty="0">
                <a:solidFill>
                  <a:schemeClr val="tx1">
                    <a:lumMod val="75000"/>
                    <a:lumOff val="25000"/>
                  </a:schemeClr>
                </a:solidFill>
                <a:latin typeface="+mn-lt"/>
                <a:ea typeface="+mn-ea"/>
              </a:rPr>
              <a:t>进行项目打包为</a:t>
            </a:r>
            <a:r>
              <a:rPr lang="en-US" altLang="zh-CN" sz="2000" dirty="0">
                <a:solidFill>
                  <a:schemeClr val="tx1">
                    <a:lumMod val="75000"/>
                    <a:lumOff val="25000"/>
                  </a:schemeClr>
                </a:solidFill>
                <a:latin typeface="+mn-lt"/>
                <a:ea typeface="+mn-ea"/>
              </a:rPr>
              <a:t>jar</a:t>
            </a:r>
            <a:r>
              <a:rPr lang="zh-CN" altLang="en-US" sz="2000" dirty="0">
                <a:solidFill>
                  <a:schemeClr val="tx1">
                    <a:lumMod val="75000"/>
                    <a:lumOff val="25000"/>
                  </a:schemeClr>
                </a:solidFill>
                <a:latin typeface="+mn-lt"/>
                <a:ea typeface="+mn-ea"/>
              </a:rPr>
              <a:t>包，通过</a:t>
            </a:r>
            <a:r>
              <a:rPr lang="en-US" altLang="zh-CN" sz="2000" b="1" dirty="0">
                <a:solidFill>
                  <a:schemeClr val="tx1">
                    <a:lumMod val="75000"/>
                    <a:lumOff val="25000"/>
                  </a:schemeClr>
                </a:solidFill>
                <a:latin typeface="+mn-lt"/>
                <a:ea typeface="+mn-ea"/>
              </a:rPr>
              <a:t>WinSCP</a:t>
            </a:r>
            <a:r>
              <a:rPr lang="zh-CN" altLang="en-US" sz="2000" dirty="0">
                <a:solidFill>
                  <a:schemeClr val="tx1">
                    <a:lumMod val="75000"/>
                    <a:lumOff val="25000"/>
                  </a:schemeClr>
                </a:solidFill>
                <a:latin typeface="+mn-lt"/>
                <a:ea typeface="+mn-ea"/>
              </a:rPr>
              <a:t>上传</a:t>
            </a:r>
            <a:r>
              <a:rPr lang="en-US" altLang="zh-CN" sz="2000" dirty="0">
                <a:solidFill>
                  <a:schemeClr val="tx1">
                    <a:lumMod val="75000"/>
                    <a:lumOff val="25000"/>
                  </a:schemeClr>
                </a:solidFill>
                <a:latin typeface="+mn-lt"/>
                <a:ea typeface="+mn-ea"/>
              </a:rPr>
              <a:t>jar</a:t>
            </a:r>
            <a:r>
              <a:rPr lang="zh-CN" altLang="en-US" sz="2000" dirty="0">
                <a:solidFill>
                  <a:schemeClr val="tx1">
                    <a:lumMod val="75000"/>
                    <a:lumOff val="25000"/>
                  </a:schemeClr>
                </a:solidFill>
                <a:latin typeface="+mn-lt"/>
                <a:ea typeface="+mn-ea"/>
              </a:rPr>
              <a:t>包到远程服务器对应目录下，打开</a:t>
            </a:r>
            <a:r>
              <a:rPr lang="en-US" altLang="zh-CN" sz="2000" b="1" dirty="0" err="1">
                <a:solidFill>
                  <a:schemeClr val="tx1">
                    <a:lumMod val="75000"/>
                    <a:lumOff val="25000"/>
                  </a:schemeClr>
                </a:solidFill>
                <a:latin typeface="+mn-lt"/>
                <a:ea typeface="+mn-ea"/>
              </a:rPr>
              <a:t>XShell</a:t>
            </a:r>
            <a:r>
              <a:rPr lang="zh-CN" altLang="en-US" sz="2000" dirty="0">
                <a:solidFill>
                  <a:schemeClr val="tx1">
                    <a:lumMod val="75000"/>
                    <a:lumOff val="25000"/>
                  </a:schemeClr>
                </a:solidFill>
                <a:latin typeface="+mn-lt"/>
                <a:ea typeface="+mn-ea"/>
              </a:rPr>
              <a:t> </a:t>
            </a:r>
            <a:r>
              <a:rPr lang="en-US" altLang="zh-CN" sz="2000" dirty="0" err="1">
                <a:solidFill>
                  <a:schemeClr val="tx1">
                    <a:lumMod val="75000"/>
                    <a:lumOff val="25000"/>
                  </a:schemeClr>
                </a:solidFill>
                <a:latin typeface="+mn-lt"/>
                <a:ea typeface="+mn-ea"/>
              </a:rPr>
              <a:t>ssh</a:t>
            </a:r>
            <a:r>
              <a:rPr lang="zh-CN" altLang="en-US" sz="2000" dirty="0">
                <a:solidFill>
                  <a:schemeClr val="tx1">
                    <a:lumMod val="75000"/>
                    <a:lumOff val="25000"/>
                  </a:schemeClr>
                </a:solidFill>
                <a:latin typeface="+mn-lt"/>
                <a:ea typeface="+mn-ea"/>
              </a:rPr>
              <a:t>远程连接服务器终端，通过</a:t>
            </a:r>
            <a:r>
              <a:rPr lang="en-US" altLang="zh-CN" sz="2000" dirty="0" err="1">
                <a:solidFill>
                  <a:schemeClr val="tx1">
                    <a:lumMod val="75000"/>
                    <a:lumOff val="25000"/>
                  </a:schemeClr>
                </a:solidFill>
                <a:latin typeface="+mn-lt"/>
                <a:ea typeface="+mn-ea"/>
              </a:rPr>
              <a:t>nohup</a:t>
            </a:r>
            <a:r>
              <a:rPr lang="zh-CN" altLang="en-US" sz="2000" dirty="0">
                <a:solidFill>
                  <a:schemeClr val="tx1">
                    <a:lumMod val="75000"/>
                    <a:lumOff val="25000"/>
                  </a:schemeClr>
                </a:solidFill>
                <a:latin typeface="+mn-lt"/>
                <a:ea typeface="+mn-ea"/>
              </a:rPr>
              <a:t>命令后台挂起</a:t>
            </a:r>
            <a:r>
              <a:rPr lang="en-US" altLang="zh-CN" sz="2000" dirty="0">
                <a:solidFill>
                  <a:schemeClr val="tx1">
                    <a:lumMod val="75000"/>
                    <a:lumOff val="25000"/>
                  </a:schemeClr>
                </a:solidFill>
                <a:latin typeface="+mn-lt"/>
                <a:ea typeface="+mn-ea"/>
              </a:rPr>
              <a:t>java –jar</a:t>
            </a:r>
            <a:r>
              <a:rPr lang="zh-CN" altLang="en-US" sz="2000" dirty="0">
                <a:solidFill>
                  <a:schemeClr val="tx1">
                    <a:lumMod val="75000"/>
                    <a:lumOff val="25000"/>
                  </a:schemeClr>
                </a:solidFill>
                <a:latin typeface="+mn-lt"/>
                <a:ea typeface="+mn-ea"/>
              </a:rPr>
              <a:t>执行</a:t>
            </a:r>
            <a:r>
              <a:rPr lang="en-US" altLang="zh-CN" sz="2000" dirty="0">
                <a:solidFill>
                  <a:schemeClr val="tx1">
                    <a:lumMod val="75000"/>
                    <a:lumOff val="25000"/>
                  </a:schemeClr>
                </a:solidFill>
                <a:latin typeface="+mn-lt"/>
                <a:ea typeface="+mn-ea"/>
              </a:rPr>
              <a:t>jar</a:t>
            </a:r>
            <a:r>
              <a:rPr lang="zh-CN" altLang="en-US" sz="2000" dirty="0">
                <a:solidFill>
                  <a:schemeClr val="tx1">
                    <a:lumMod val="75000"/>
                    <a:lumOff val="25000"/>
                  </a:schemeClr>
                </a:solidFill>
                <a:latin typeface="+mn-lt"/>
                <a:ea typeface="+mn-ea"/>
              </a:rPr>
              <a:t>包，从而通过</a:t>
            </a:r>
            <a:r>
              <a:rPr lang="en-US" altLang="zh-CN" sz="2000" dirty="0">
                <a:solidFill>
                  <a:schemeClr val="tx1">
                    <a:lumMod val="75000"/>
                    <a:lumOff val="25000"/>
                  </a:schemeClr>
                </a:solidFill>
                <a:latin typeface="+mn-lt"/>
                <a:ea typeface="+mn-ea"/>
              </a:rPr>
              <a:t>https://emm.ink </a:t>
            </a:r>
            <a:r>
              <a:rPr lang="zh-CN" altLang="en-US" sz="2000" dirty="0">
                <a:latin typeface="+mn-lt"/>
                <a:ea typeface="+mn-ea"/>
              </a:rPr>
              <a:t>为小程序提供含</a:t>
            </a:r>
            <a:r>
              <a:rPr lang="en-US" altLang="zh-CN" sz="2000" dirty="0">
                <a:latin typeface="+mn-lt"/>
                <a:ea typeface="+mn-ea"/>
              </a:rPr>
              <a:t>SSL</a:t>
            </a:r>
            <a:r>
              <a:rPr lang="zh-CN" altLang="en-US" sz="2000" dirty="0">
                <a:solidFill>
                  <a:schemeClr val="tx1">
                    <a:lumMod val="75000"/>
                    <a:lumOff val="25000"/>
                  </a:schemeClr>
                </a:solidFill>
                <a:latin typeface="+mn-lt"/>
                <a:ea typeface="+mn-ea"/>
              </a:rPr>
              <a:t>证书的安全域名访问</a:t>
            </a:r>
            <a:r>
              <a:rPr lang="en-US" altLang="zh-CN" sz="2000" dirty="0">
                <a:solidFill>
                  <a:schemeClr val="tx1">
                    <a:lumMod val="75000"/>
                    <a:lumOff val="25000"/>
                  </a:schemeClr>
                </a:solidFill>
                <a:latin typeface="+mn-lt"/>
                <a:ea typeface="+mn-ea"/>
              </a:rPr>
              <a:t>URL(</a:t>
            </a:r>
            <a:r>
              <a:rPr lang="zh-CN" altLang="en-US" sz="2000" dirty="0">
                <a:solidFill>
                  <a:schemeClr val="tx1">
                    <a:lumMod val="75000"/>
                    <a:lumOff val="25000"/>
                  </a:schemeClr>
                </a:solidFill>
                <a:latin typeface="+mn-lt"/>
                <a:ea typeface="+mn-ea"/>
              </a:rPr>
              <a:t>为小程序提供后端服务所必须</a:t>
            </a:r>
            <a:r>
              <a:rPr lang="en-US" altLang="zh-CN" sz="2000" dirty="0">
                <a:solidFill>
                  <a:schemeClr val="tx1">
                    <a:lumMod val="75000"/>
                    <a:lumOff val="25000"/>
                  </a:schemeClr>
                </a:solidFill>
                <a:latin typeface="+mn-lt"/>
                <a:ea typeface="+mn-ea"/>
              </a:rPr>
              <a:t>)</a:t>
            </a:r>
            <a:r>
              <a:rPr lang="zh-CN" altLang="en-US" sz="2000" dirty="0">
                <a:solidFill>
                  <a:schemeClr val="tx1">
                    <a:lumMod val="75000"/>
                    <a:lumOff val="25000"/>
                  </a:schemeClr>
                </a:solidFill>
                <a:latin typeface="+mn-lt"/>
                <a:ea typeface="+mn-ea"/>
              </a:rPr>
              <a:t>。</a:t>
            </a:r>
          </a:p>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智能推荐模块：</a:t>
            </a:r>
            <a:r>
              <a:rPr lang="zh-CN" altLang="en-US" sz="2000" dirty="0">
                <a:solidFill>
                  <a:schemeClr val="tx1">
                    <a:lumMod val="75000"/>
                    <a:lumOff val="25000"/>
                  </a:schemeClr>
                </a:solidFill>
                <a:latin typeface="+mn-lt"/>
                <a:ea typeface="+mn-ea"/>
              </a:rPr>
              <a:t>采用</a:t>
            </a:r>
            <a:r>
              <a:rPr lang="zh-CN" altLang="en-US" sz="2000" b="1" dirty="0">
                <a:solidFill>
                  <a:schemeClr val="tx1">
                    <a:lumMod val="75000"/>
                    <a:lumOff val="25000"/>
                  </a:schemeClr>
                </a:solidFill>
                <a:latin typeface="+mn-lt"/>
                <a:ea typeface="+mn-ea"/>
              </a:rPr>
              <a:t>微信开发者工具</a:t>
            </a:r>
            <a:r>
              <a:rPr lang="zh-CN" altLang="en-US" sz="2000" dirty="0">
                <a:solidFill>
                  <a:schemeClr val="tx1">
                    <a:lumMod val="75000"/>
                    <a:lumOff val="25000"/>
                  </a:schemeClr>
                </a:solidFill>
                <a:latin typeface="+mn-lt"/>
                <a:ea typeface="+mn-ea"/>
              </a:rPr>
              <a:t>开发微信小程序，使用</a:t>
            </a:r>
            <a:r>
              <a:rPr lang="en-US" altLang="zh-CN" sz="2000" b="1" dirty="0" err="1">
                <a:solidFill>
                  <a:schemeClr val="tx1">
                    <a:lumMod val="75000"/>
                    <a:lumOff val="25000"/>
                  </a:schemeClr>
                </a:solidFill>
                <a:latin typeface="+mn-lt"/>
                <a:ea typeface="+mn-ea"/>
              </a:rPr>
              <a:t>Vant</a:t>
            </a:r>
            <a:r>
              <a:rPr lang="en-US" altLang="zh-CN" sz="2000" b="1" dirty="0">
                <a:solidFill>
                  <a:schemeClr val="tx1">
                    <a:lumMod val="75000"/>
                    <a:lumOff val="25000"/>
                  </a:schemeClr>
                </a:solidFill>
                <a:latin typeface="+mn-lt"/>
                <a:ea typeface="+mn-ea"/>
              </a:rPr>
              <a:t> </a:t>
            </a:r>
            <a:r>
              <a:rPr lang="en-US" altLang="zh-CN" sz="2000" b="1" dirty="0" err="1">
                <a:solidFill>
                  <a:schemeClr val="tx1">
                    <a:lumMod val="75000"/>
                    <a:lumOff val="25000"/>
                  </a:schemeClr>
                </a:solidFill>
                <a:latin typeface="+mn-lt"/>
                <a:ea typeface="+mn-ea"/>
              </a:rPr>
              <a:t>Weapp</a:t>
            </a:r>
            <a:r>
              <a:rPr lang="zh-CN" altLang="en-US" sz="2000" dirty="0">
                <a:solidFill>
                  <a:schemeClr val="tx1">
                    <a:lumMod val="75000"/>
                    <a:lumOff val="25000"/>
                  </a:schemeClr>
                </a:solidFill>
                <a:latin typeface="+mn-lt"/>
                <a:ea typeface="+mn-ea"/>
              </a:rPr>
              <a:t>基于</a:t>
            </a:r>
            <a:r>
              <a:rPr lang="en-US" altLang="zh-CN" sz="2000" dirty="0">
                <a:solidFill>
                  <a:schemeClr val="tx1">
                    <a:lumMod val="75000"/>
                    <a:lumOff val="25000"/>
                  </a:schemeClr>
                </a:solidFill>
                <a:latin typeface="+mn-lt"/>
                <a:ea typeface="+mn-ea"/>
              </a:rPr>
              <a:t>Vue</a:t>
            </a:r>
            <a:r>
              <a:rPr lang="zh-CN" altLang="en-US" sz="2000" dirty="0">
                <a:solidFill>
                  <a:schemeClr val="tx1">
                    <a:lumMod val="75000"/>
                    <a:lumOff val="25000"/>
                  </a:schemeClr>
                </a:solidFill>
                <a:latin typeface="+mn-lt"/>
                <a:ea typeface="+mn-ea"/>
              </a:rPr>
              <a:t>的前端框架集合</a:t>
            </a:r>
            <a:r>
              <a:rPr lang="en-US" altLang="zh-CN" sz="2000" b="1" dirty="0" err="1">
                <a:solidFill>
                  <a:schemeClr val="tx1">
                    <a:lumMod val="75000"/>
                    <a:lumOff val="25000"/>
                  </a:schemeClr>
                </a:solidFill>
                <a:latin typeface="+mn-lt"/>
                <a:ea typeface="+mn-ea"/>
              </a:rPr>
              <a:t>ColorUI</a:t>
            </a:r>
            <a:r>
              <a:rPr lang="zh-CN" altLang="en-US" sz="2000" dirty="0">
                <a:solidFill>
                  <a:schemeClr val="tx1">
                    <a:lumMod val="75000"/>
                    <a:lumOff val="25000"/>
                  </a:schemeClr>
                </a:solidFill>
                <a:latin typeface="+mn-lt"/>
                <a:ea typeface="+mn-ea"/>
              </a:rPr>
              <a:t>集成常用样式库便于界面开发，使用</a:t>
            </a:r>
            <a:r>
              <a:rPr lang="en-US" altLang="zh-CN" sz="2000" dirty="0" err="1">
                <a:solidFill>
                  <a:schemeClr val="tx1">
                    <a:lumMod val="75000"/>
                    <a:lumOff val="25000"/>
                  </a:schemeClr>
                </a:solidFill>
                <a:latin typeface="+mn-lt"/>
                <a:ea typeface="+mn-ea"/>
              </a:rPr>
              <a:t>wxml+wxss+javasript</a:t>
            </a:r>
            <a:r>
              <a:rPr lang="zh-CN" altLang="en-US" sz="2000" dirty="0">
                <a:solidFill>
                  <a:schemeClr val="tx1">
                    <a:lumMod val="75000"/>
                    <a:lumOff val="25000"/>
                  </a:schemeClr>
                </a:solidFill>
                <a:latin typeface="+mn-lt"/>
                <a:ea typeface="+mn-ea"/>
              </a:rPr>
              <a:t>结合开发微信小程序，使用</a:t>
            </a:r>
            <a:r>
              <a:rPr lang="en-US" altLang="zh-CN" sz="2000" b="1" dirty="0" err="1">
                <a:solidFill>
                  <a:schemeClr val="tx1">
                    <a:lumMod val="75000"/>
                    <a:lumOff val="25000"/>
                  </a:schemeClr>
                </a:solidFill>
                <a:latin typeface="+mn-lt"/>
                <a:ea typeface="+mn-ea"/>
              </a:rPr>
              <a:t>echarts</a:t>
            </a:r>
            <a:r>
              <a:rPr lang="zh-CN" altLang="en-US" sz="2000" dirty="0">
                <a:solidFill>
                  <a:schemeClr val="tx1">
                    <a:lumMod val="75000"/>
                    <a:lumOff val="25000"/>
                  </a:schemeClr>
                </a:solidFill>
                <a:latin typeface="+mn-lt"/>
                <a:ea typeface="+mn-ea"/>
              </a:rPr>
              <a:t>进行报表统计的绘制，使用</a:t>
            </a:r>
            <a:r>
              <a:rPr lang="zh-CN" altLang="en-US" sz="2000" b="1" dirty="0">
                <a:solidFill>
                  <a:schemeClr val="tx1">
                    <a:lumMod val="75000"/>
                    <a:lumOff val="25000"/>
                  </a:schemeClr>
                </a:solidFill>
                <a:latin typeface="+mn-lt"/>
                <a:ea typeface="+mn-ea"/>
              </a:rPr>
              <a:t>开发者工具模拟器和真机调试</a:t>
            </a:r>
            <a:r>
              <a:rPr lang="zh-CN" altLang="en-US" sz="2000" dirty="0">
                <a:solidFill>
                  <a:schemeClr val="tx1">
                    <a:lumMod val="75000"/>
                    <a:lumOff val="25000"/>
                  </a:schemeClr>
                </a:solidFill>
                <a:latin typeface="+mn-lt"/>
                <a:ea typeface="+mn-ea"/>
              </a:rPr>
              <a:t>相结合进行调试，通过</a:t>
            </a:r>
            <a:r>
              <a:rPr lang="zh-CN" altLang="en-US" sz="2000" b="1" dirty="0">
                <a:solidFill>
                  <a:schemeClr val="tx1">
                    <a:lumMod val="75000"/>
                    <a:lumOff val="25000"/>
                  </a:schemeClr>
                </a:solidFill>
                <a:latin typeface="+mn-lt"/>
                <a:ea typeface="+mn-ea"/>
              </a:rPr>
              <a:t>微信公众平台小程序</a:t>
            </a:r>
            <a:r>
              <a:rPr lang="zh-CN" altLang="en-US" sz="2000" dirty="0">
                <a:solidFill>
                  <a:schemeClr val="tx1">
                    <a:lumMod val="75000"/>
                    <a:lumOff val="25000"/>
                  </a:schemeClr>
                </a:solidFill>
                <a:latin typeface="+mn-lt"/>
                <a:ea typeface="+mn-ea"/>
              </a:rPr>
              <a:t>进行小程序上线使用。</a:t>
            </a:r>
          </a:p>
        </p:txBody>
      </p:sp>
    </p:spTree>
    <p:extLst>
      <p:ext uri="{BB962C8B-B14F-4D97-AF65-F5344CB8AC3E}">
        <p14:creationId xmlns:p14="http://schemas.microsoft.com/office/powerpoint/2010/main" val="934654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设计与实现</a:t>
            </a:r>
            <a:r>
              <a:rPr lang="en-US" altLang="zh-CN" dirty="0">
                <a:cs typeface="Segoe UI Light" panose="020B0502040204020203" pitchFamily="34" charset="0"/>
              </a:rPr>
              <a:t>-</a:t>
            </a:r>
            <a:r>
              <a:rPr lang="zh-CN" altLang="en-US" dirty="0">
                <a:cs typeface="Segoe UI Light" panose="020B0502040204020203" pitchFamily="34" charset="0"/>
              </a:rPr>
              <a:t>项目架构图</a:t>
            </a:r>
          </a:p>
        </p:txBody>
      </p:sp>
      <p:sp>
        <p:nvSpPr>
          <p:cNvPr id="5" name="内容占位符 4"/>
          <p:cNvSpPr>
            <a:spLocks noGrp="1"/>
          </p:cNvSpPr>
          <p:nvPr>
            <p:ph sz="half" idx="4294967295"/>
          </p:nvPr>
        </p:nvSpPr>
        <p:spPr>
          <a:xfrm>
            <a:off x="635415" y="1348749"/>
            <a:ext cx="4460459" cy="4790886"/>
          </a:xfrm>
        </p:spPr>
        <p:txBody>
          <a:bodyPr vert="horz" lIns="91440" tIns="45720" rIns="91440" bIns="45720" rtlCol="0">
            <a:normAutofit/>
          </a:bodyPr>
          <a:lstStyle/>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人数识别模块（</a:t>
            </a:r>
            <a:r>
              <a:rPr lang="en-US" altLang="zh-CN" sz="2000" b="1" dirty="0">
                <a:solidFill>
                  <a:schemeClr val="tx1">
                    <a:lumMod val="75000"/>
                    <a:lumOff val="25000"/>
                  </a:schemeClr>
                </a:solidFill>
                <a:latin typeface="+mn-lt"/>
                <a:ea typeface="+mn-ea"/>
              </a:rPr>
              <a:t>YOLOv5</a:t>
            </a:r>
            <a:r>
              <a:rPr lang="zh-CN" altLang="en-US" sz="2000" b="1" dirty="0">
                <a:solidFill>
                  <a:schemeClr val="tx1">
                    <a:lumMod val="75000"/>
                    <a:lumOff val="25000"/>
                  </a:schemeClr>
                </a:solidFill>
                <a:latin typeface="+mn-lt"/>
                <a:ea typeface="+mn-ea"/>
              </a:rPr>
              <a:t>人头识别）</a:t>
            </a:r>
            <a:endParaRPr lang="en-US" altLang="zh-CN" sz="2000" b="1" dirty="0">
              <a:solidFill>
                <a:schemeClr val="tx1">
                  <a:lumMod val="75000"/>
                  <a:lumOff val="25000"/>
                </a:schemeClr>
              </a:solidFill>
              <a:latin typeface="+mn-lt"/>
              <a:ea typeface="+mn-ea"/>
            </a:endParaRPr>
          </a:p>
          <a:p>
            <a:pPr>
              <a:lnSpc>
                <a:spcPct val="200000"/>
              </a:lnSpc>
              <a:spcAft>
                <a:spcPts val="1000"/>
              </a:spcAft>
            </a:pPr>
            <a:endParaRPr lang="en-US" altLang="zh-CN" sz="2000" b="1" dirty="0">
              <a:solidFill>
                <a:schemeClr val="tx1">
                  <a:lumMod val="75000"/>
                  <a:lumOff val="25000"/>
                </a:schemeClr>
              </a:solidFill>
              <a:latin typeface="+mn-lt"/>
              <a:ea typeface="+mn-ea"/>
            </a:endParaRPr>
          </a:p>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数据传输模块（</a:t>
            </a:r>
            <a:r>
              <a:rPr lang="en-US" altLang="zh-CN" sz="2000" b="1" dirty="0">
                <a:solidFill>
                  <a:schemeClr val="tx1">
                    <a:lumMod val="75000"/>
                    <a:lumOff val="25000"/>
                  </a:schemeClr>
                </a:solidFill>
                <a:latin typeface="+mn-lt"/>
                <a:ea typeface="+mn-ea"/>
              </a:rPr>
              <a:t>SSM</a:t>
            </a:r>
            <a:r>
              <a:rPr lang="zh-CN" altLang="en-US" sz="2000" b="1" dirty="0">
                <a:solidFill>
                  <a:schemeClr val="tx1">
                    <a:lumMod val="75000"/>
                    <a:lumOff val="25000"/>
                  </a:schemeClr>
                </a:solidFill>
                <a:latin typeface="+mn-lt"/>
                <a:ea typeface="+mn-ea"/>
              </a:rPr>
              <a:t>）</a:t>
            </a:r>
            <a:endParaRPr lang="en-US" altLang="zh-CN" sz="2000" b="1" dirty="0">
              <a:solidFill>
                <a:schemeClr val="tx1">
                  <a:lumMod val="75000"/>
                  <a:lumOff val="25000"/>
                </a:schemeClr>
              </a:solidFill>
              <a:latin typeface="+mn-lt"/>
              <a:ea typeface="+mn-ea"/>
            </a:endParaRPr>
          </a:p>
          <a:p>
            <a:pPr marL="228600" indent="-228600">
              <a:lnSpc>
                <a:spcPct val="200000"/>
              </a:lnSpc>
              <a:spcAft>
                <a:spcPts val="1000"/>
              </a:spcAft>
              <a:buFont typeface="Arial" panose="020B0604020202020204" pitchFamily="34" charset="0"/>
              <a:buChar char="•"/>
            </a:pPr>
            <a:endParaRPr lang="zh-CN" altLang="en-US" sz="2000" dirty="0">
              <a:solidFill>
                <a:schemeClr val="tx1">
                  <a:lumMod val="75000"/>
                  <a:lumOff val="25000"/>
                </a:schemeClr>
              </a:solidFill>
              <a:latin typeface="+mn-lt"/>
              <a:ea typeface="+mn-ea"/>
            </a:endParaRPr>
          </a:p>
          <a:p>
            <a:pPr marL="228600" indent="-228600">
              <a:lnSpc>
                <a:spcPct val="200000"/>
              </a:lnSpc>
              <a:spcAft>
                <a:spcPts val="1000"/>
              </a:spcAft>
              <a:buFont typeface="Arial" panose="020B0604020202020204" pitchFamily="34" charset="0"/>
              <a:buChar char="•"/>
            </a:pPr>
            <a:r>
              <a:rPr lang="zh-CN" altLang="en-US" sz="2000" b="1" dirty="0">
                <a:solidFill>
                  <a:schemeClr val="tx1">
                    <a:lumMod val="75000"/>
                    <a:lumOff val="25000"/>
                  </a:schemeClr>
                </a:solidFill>
                <a:latin typeface="+mn-lt"/>
                <a:ea typeface="+mn-ea"/>
              </a:rPr>
              <a:t>智能推荐模块（基于内容传统推荐</a:t>
            </a:r>
            <a:r>
              <a:rPr lang="zh-CN" altLang="en-US" sz="2000" dirty="0">
                <a:solidFill>
                  <a:schemeClr val="tx1">
                    <a:lumMod val="75000"/>
                    <a:lumOff val="25000"/>
                  </a:schemeClr>
                </a:solidFill>
                <a:latin typeface="+mn-lt"/>
                <a:ea typeface="+mn-ea"/>
              </a:rPr>
              <a:t>）</a:t>
            </a:r>
          </a:p>
        </p:txBody>
      </p:sp>
      <p:pic>
        <p:nvPicPr>
          <p:cNvPr id="7" name="图片 6">
            <a:extLst>
              <a:ext uri="{FF2B5EF4-FFF2-40B4-BE49-F238E27FC236}">
                <a16:creationId xmlns:a16="http://schemas.microsoft.com/office/drawing/2014/main" id="{C43C69E7-45C0-4038-98AC-1F76B75466B7}"/>
              </a:ext>
            </a:extLst>
          </p:cNvPr>
          <p:cNvPicPr>
            <a:picLocks noChangeAspect="1"/>
          </p:cNvPicPr>
          <p:nvPr/>
        </p:nvPicPr>
        <p:blipFill>
          <a:blip r:embed="rId3"/>
          <a:stretch>
            <a:fillRect/>
          </a:stretch>
        </p:blipFill>
        <p:spPr>
          <a:xfrm>
            <a:off x="3777421" y="1088136"/>
            <a:ext cx="7690680" cy="565029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设计与实现</a:t>
            </a:r>
            <a:r>
              <a:rPr lang="en-US" altLang="zh-CN" dirty="0">
                <a:cs typeface="Segoe UI Light" panose="020B0502040204020203" pitchFamily="34" charset="0"/>
              </a:rPr>
              <a:t>-</a:t>
            </a:r>
            <a:r>
              <a:rPr lang="zh-CN" altLang="en-US" dirty="0">
                <a:cs typeface="Segoe UI Light" panose="020B0502040204020203" pitchFamily="34" charset="0"/>
              </a:rPr>
              <a:t>业务流图</a:t>
            </a:r>
          </a:p>
        </p:txBody>
      </p:sp>
      <p:pic>
        <p:nvPicPr>
          <p:cNvPr id="8" name="图片 7">
            <a:extLst>
              <a:ext uri="{FF2B5EF4-FFF2-40B4-BE49-F238E27FC236}">
                <a16:creationId xmlns:a16="http://schemas.microsoft.com/office/drawing/2014/main" id="{938F1434-2B84-4DA5-92B3-40BA4C5BCDE8}"/>
              </a:ext>
            </a:extLst>
          </p:cNvPr>
          <p:cNvPicPr>
            <a:picLocks noChangeAspect="1"/>
          </p:cNvPicPr>
          <p:nvPr/>
        </p:nvPicPr>
        <p:blipFill>
          <a:blip r:embed="rId3"/>
          <a:stretch>
            <a:fillRect/>
          </a:stretch>
        </p:blipFill>
        <p:spPr>
          <a:xfrm>
            <a:off x="734281" y="1277383"/>
            <a:ext cx="10733820" cy="5271800"/>
          </a:xfrm>
          <a:prstGeom prst="rect">
            <a:avLst/>
          </a:prstGeom>
          <a:solidFill>
            <a:srgbClr val="F5F5F5"/>
          </a:solidFill>
        </p:spPr>
      </p:pic>
    </p:spTree>
    <p:extLst>
      <p:ext uri="{BB962C8B-B14F-4D97-AF65-F5344CB8AC3E}">
        <p14:creationId xmlns:p14="http://schemas.microsoft.com/office/powerpoint/2010/main" val="81405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a:bodyPr>
          <a:lstStyle/>
          <a:p>
            <a:r>
              <a:rPr lang="zh-CN" altLang="en-US" dirty="0">
                <a:cs typeface="Segoe UI Light" panose="020B0502040204020203" pitchFamily="34" charset="0"/>
              </a:rPr>
              <a:t>设计与实现</a:t>
            </a:r>
            <a:r>
              <a:rPr lang="en-US" altLang="zh-CN" dirty="0">
                <a:cs typeface="Segoe UI Light" panose="020B0502040204020203" pitchFamily="34" charset="0"/>
              </a:rPr>
              <a:t>-</a:t>
            </a:r>
            <a:r>
              <a:rPr lang="zh-CN" altLang="en-US" dirty="0">
                <a:cs typeface="Segoe UI Light" panose="020B0502040204020203" pitchFamily="34" charset="0"/>
              </a:rPr>
              <a:t>人数识别模型训练指标和效果</a:t>
            </a:r>
          </a:p>
        </p:txBody>
      </p:sp>
      <p:pic>
        <p:nvPicPr>
          <p:cNvPr id="9" name="图片 8">
            <a:extLst>
              <a:ext uri="{FF2B5EF4-FFF2-40B4-BE49-F238E27FC236}">
                <a16:creationId xmlns:a16="http://schemas.microsoft.com/office/drawing/2014/main" id="{E868B948-9C6A-498F-99B1-E63096D1467E}"/>
              </a:ext>
            </a:extLst>
          </p:cNvPr>
          <p:cNvPicPr>
            <a:picLocks noChangeAspect="1"/>
          </p:cNvPicPr>
          <p:nvPr/>
        </p:nvPicPr>
        <p:blipFill>
          <a:blip r:embed="rId3"/>
          <a:stretch>
            <a:fillRect/>
          </a:stretch>
        </p:blipFill>
        <p:spPr>
          <a:xfrm>
            <a:off x="3805021" y="1222278"/>
            <a:ext cx="7710632" cy="5342853"/>
          </a:xfrm>
          <a:prstGeom prst="rect">
            <a:avLst/>
          </a:prstGeom>
        </p:spPr>
      </p:pic>
      <p:sp>
        <p:nvSpPr>
          <p:cNvPr id="10" name="文本框 9">
            <a:extLst>
              <a:ext uri="{FF2B5EF4-FFF2-40B4-BE49-F238E27FC236}">
                <a16:creationId xmlns:a16="http://schemas.microsoft.com/office/drawing/2014/main" id="{B59E412E-B162-4E2E-B3E2-EBE9E0C1253F}"/>
              </a:ext>
            </a:extLst>
          </p:cNvPr>
          <p:cNvSpPr txBox="1"/>
          <p:nvPr/>
        </p:nvSpPr>
        <p:spPr>
          <a:xfrm>
            <a:off x="304799" y="2119596"/>
            <a:ext cx="3500221" cy="3108543"/>
          </a:xfrm>
          <a:prstGeom prst="rect">
            <a:avLst/>
          </a:prstGeom>
          <a:noFill/>
        </p:spPr>
        <p:txBody>
          <a:bodyPr wrap="square" rtlCol="0">
            <a:spAutoFit/>
          </a:bodyPr>
          <a:lstStyle/>
          <a:p>
            <a:endParaRPr lang="zh-CN" altLang="en-US" sz="2800" b="1" dirty="0"/>
          </a:p>
          <a:p>
            <a:r>
              <a:rPr lang="en-US" altLang="zh-CN" sz="2400" b="1" dirty="0" err="1">
                <a:solidFill>
                  <a:schemeClr val="tx1">
                    <a:lumMod val="75000"/>
                    <a:lumOff val="25000"/>
                  </a:schemeClr>
                </a:solidFill>
              </a:rPr>
              <a:t>precison</a:t>
            </a:r>
            <a:r>
              <a:rPr lang="en-US" altLang="zh-CN" sz="2400" b="1" dirty="0">
                <a:solidFill>
                  <a:schemeClr val="tx1">
                    <a:lumMod val="75000"/>
                    <a:lumOff val="25000"/>
                  </a:schemeClr>
                </a:solidFill>
              </a:rPr>
              <a:t>: 93.28%</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		</a:t>
            </a:r>
          </a:p>
          <a:p>
            <a:r>
              <a:rPr lang="en-US" altLang="zh-CN" sz="2400" b="1" dirty="0">
                <a:solidFill>
                  <a:schemeClr val="tx1">
                    <a:lumMod val="75000"/>
                    <a:lumOff val="25000"/>
                  </a:schemeClr>
                </a:solidFill>
              </a:rPr>
              <a:t>recall: 89.34%</a:t>
            </a:r>
          </a:p>
          <a:p>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mAP_0.5:</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0.9199</a:t>
            </a:r>
            <a:r>
              <a:rPr lang="zh-CN" altLang="en-US" sz="2400" b="1" dirty="0">
                <a:solidFill>
                  <a:schemeClr val="tx1">
                    <a:lumMod val="75000"/>
                    <a:lumOff val="25000"/>
                  </a:schemeClr>
                </a:solidFill>
              </a:rPr>
              <a:t>    </a:t>
            </a:r>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	</a:t>
            </a:r>
          </a:p>
          <a:p>
            <a:r>
              <a:rPr lang="en-US" altLang="zh-CN" sz="2400" b="1" dirty="0">
                <a:solidFill>
                  <a:schemeClr val="tx1">
                    <a:lumMod val="75000"/>
                    <a:lumOff val="25000"/>
                  </a:schemeClr>
                </a:solidFill>
              </a:rPr>
              <a:t>mAP_0.5:0.95:</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0.3898 </a:t>
            </a:r>
            <a:endParaRPr lang="zh-CN" altLang="en-US" sz="2400" b="1" dirty="0">
              <a:solidFill>
                <a:schemeClr val="tx1">
                  <a:lumMod val="75000"/>
                  <a:lumOff val="25000"/>
                </a:schemeClr>
              </a:solidFill>
            </a:endParaRPr>
          </a:p>
        </p:txBody>
      </p:sp>
      <p:pic>
        <p:nvPicPr>
          <p:cNvPr id="4" name="图片 3">
            <a:extLst>
              <a:ext uri="{FF2B5EF4-FFF2-40B4-BE49-F238E27FC236}">
                <a16:creationId xmlns:a16="http://schemas.microsoft.com/office/drawing/2014/main" id="{80E616EF-526E-48EB-87AB-11121A454370}"/>
              </a:ext>
            </a:extLst>
          </p:cNvPr>
          <p:cNvPicPr>
            <a:picLocks noChangeAspect="1"/>
          </p:cNvPicPr>
          <p:nvPr/>
        </p:nvPicPr>
        <p:blipFill>
          <a:blip r:embed="rId4"/>
          <a:stretch>
            <a:fillRect/>
          </a:stretch>
        </p:blipFill>
        <p:spPr>
          <a:xfrm>
            <a:off x="3454400" y="1276156"/>
            <a:ext cx="8432801" cy="5235095"/>
          </a:xfrm>
          <a:prstGeom prst="rect">
            <a:avLst/>
          </a:prstGeom>
        </p:spPr>
      </p:pic>
    </p:spTree>
    <p:extLst>
      <p:ext uri="{BB962C8B-B14F-4D97-AF65-F5344CB8AC3E}">
        <p14:creationId xmlns:p14="http://schemas.microsoft.com/office/powerpoint/2010/main" val="3908482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0EC28-3085-41EC-BFCE-A8C1B717BDCC}"/>
              </a:ext>
            </a:extLst>
          </p:cNvPr>
          <p:cNvSpPr>
            <a:spLocks noGrp="1"/>
          </p:cNvSpPr>
          <p:nvPr>
            <p:ph type="title"/>
          </p:nvPr>
        </p:nvSpPr>
        <p:spPr/>
        <p:txBody>
          <a:bodyPr/>
          <a:lstStyle/>
          <a:p>
            <a:r>
              <a:rPr lang="zh-CN" altLang="en-US" dirty="0">
                <a:cs typeface="Segoe UI Light" panose="020B0502040204020203" pitchFamily="34" charset="0"/>
              </a:rPr>
              <a:t>设计与实现</a:t>
            </a:r>
            <a:r>
              <a:rPr lang="en-US" altLang="zh-CN" dirty="0">
                <a:cs typeface="Segoe UI Light" panose="020B0502040204020203" pitchFamily="34" charset="0"/>
              </a:rPr>
              <a:t>-</a:t>
            </a:r>
            <a:r>
              <a:rPr lang="zh-CN" altLang="en-US" dirty="0">
                <a:cs typeface="Segoe UI Light" panose="020B0502040204020203" pitchFamily="34" charset="0"/>
              </a:rPr>
              <a:t>小程序界面</a:t>
            </a:r>
            <a:endParaRPr lang="zh-CN" altLang="en-US" dirty="0"/>
          </a:p>
        </p:txBody>
      </p:sp>
      <p:pic>
        <p:nvPicPr>
          <p:cNvPr id="6" name="图片 5">
            <a:extLst>
              <a:ext uri="{FF2B5EF4-FFF2-40B4-BE49-F238E27FC236}">
                <a16:creationId xmlns:a16="http://schemas.microsoft.com/office/drawing/2014/main" id="{295798BF-5244-480B-8DDD-E0F6AC38CC3E}"/>
              </a:ext>
            </a:extLst>
          </p:cNvPr>
          <p:cNvPicPr>
            <a:picLocks noChangeAspect="1"/>
          </p:cNvPicPr>
          <p:nvPr/>
        </p:nvPicPr>
        <p:blipFill>
          <a:blip r:embed="rId2"/>
          <a:stretch>
            <a:fillRect/>
          </a:stretch>
        </p:blipFill>
        <p:spPr>
          <a:xfrm>
            <a:off x="2595101" y="1335209"/>
            <a:ext cx="2263863" cy="4779268"/>
          </a:xfrm>
          <a:prstGeom prst="rect">
            <a:avLst/>
          </a:prstGeom>
        </p:spPr>
      </p:pic>
      <p:pic>
        <p:nvPicPr>
          <p:cNvPr id="8" name="图片 7">
            <a:extLst>
              <a:ext uri="{FF2B5EF4-FFF2-40B4-BE49-F238E27FC236}">
                <a16:creationId xmlns:a16="http://schemas.microsoft.com/office/drawing/2014/main" id="{AD6CF9B7-C73D-479C-B4AB-D4EF52978F2D}"/>
              </a:ext>
            </a:extLst>
          </p:cNvPr>
          <p:cNvPicPr>
            <a:picLocks noChangeAspect="1"/>
          </p:cNvPicPr>
          <p:nvPr/>
        </p:nvPicPr>
        <p:blipFill>
          <a:blip r:embed="rId3"/>
          <a:stretch>
            <a:fillRect/>
          </a:stretch>
        </p:blipFill>
        <p:spPr>
          <a:xfrm>
            <a:off x="7364089" y="1335209"/>
            <a:ext cx="2263862" cy="4779264"/>
          </a:xfrm>
          <a:prstGeom prst="rect">
            <a:avLst/>
          </a:prstGeom>
        </p:spPr>
      </p:pic>
      <p:pic>
        <p:nvPicPr>
          <p:cNvPr id="10" name="图片 9">
            <a:extLst>
              <a:ext uri="{FF2B5EF4-FFF2-40B4-BE49-F238E27FC236}">
                <a16:creationId xmlns:a16="http://schemas.microsoft.com/office/drawing/2014/main" id="{F9964C32-0C3C-4CDB-834B-D27E89098B5D}"/>
              </a:ext>
            </a:extLst>
          </p:cNvPr>
          <p:cNvPicPr>
            <a:picLocks noChangeAspect="1"/>
          </p:cNvPicPr>
          <p:nvPr/>
        </p:nvPicPr>
        <p:blipFill>
          <a:blip r:embed="rId4"/>
          <a:stretch>
            <a:fillRect/>
          </a:stretch>
        </p:blipFill>
        <p:spPr>
          <a:xfrm>
            <a:off x="9725485" y="1335208"/>
            <a:ext cx="2263862" cy="4779265"/>
          </a:xfrm>
          <a:prstGeom prst="rect">
            <a:avLst/>
          </a:prstGeom>
        </p:spPr>
      </p:pic>
      <p:pic>
        <p:nvPicPr>
          <p:cNvPr id="12" name="图片 11">
            <a:extLst>
              <a:ext uri="{FF2B5EF4-FFF2-40B4-BE49-F238E27FC236}">
                <a16:creationId xmlns:a16="http://schemas.microsoft.com/office/drawing/2014/main" id="{2631DB37-77BA-4B10-BF54-42611562E23F}"/>
              </a:ext>
            </a:extLst>
          </p:cNvPr>
          <p:cNvPicPr>
            <a:picLocks noChangeAspect="1"/>
          </p:cNvPicPr>
          <p:nvPr/>
        </p:nvPicPr>
        <p:blipFill>
          <a:blip r:embed="rId5"/>
          <a:stretch>
            <a:fillRect/>
          </a:stretch>
        </p:blipFill>
        <p:spPr>
          <a:xfrm>
            <a:off x="4974975" y="1335209"/>
            <a:ext cx="2263863" cy="4779266"/>
          </a:xfrm>
          <a:prstGeom prst="rect">
            <a:avLst/>
          </a:prstGeom>
        </p:spPr>
      </p:pic>
      <p:pic>
        <p:nvPicPr>
          <p:cNvPr id="14" name="图片 13">
            <a:extLst>
              <a:ext uri="{FF2B5EF4-FFF2-40B4-BE49-F238E27FC236}">
                <a16:creationId xmlns:a16="http://schemas.microsoft.com/office/drawing/2014/main" id="{4D604EAB-1C29-4CF1-BE73-32F85AF9E2D0}"/>
              </a:ext>
            </a:extLst>
          </p:cNvPr>
          <p:cNvPicPr>
            <a:picLocks noChangeAspect="1"/>
          </p:cNvPicPr>
          <p:nvPr/>
        </p:nvPicPr>
        <p:blipFill>
          <a:blip r:embed="rId6"/>
          <a:stretch>
            <a:fillRect/>
          </a:stretch>
        </p:blipFill>
        <p:spPr>
          <a:xfrm>
            <a:off x="224462" y="1335208"/>
            <a:ext cx="2263862" cy="4779265"/>
          </a:xfrm>
          <a:prstGeom prst="rect">
            <a:avLst/>
          </a:prstGeom>
        </p:spPr>
      </p:pic>
    </p:spTree>
    <p:extLst>
      <p:ext uri="{BB962C8B-B14F-4D97-AF65-F5344CB8AC3E}">
        <p14:creationId xmlns:p14="http://schemas.microsoft.com/office/powerpoint/2010/main" val="1979497498"/>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openxmlformats.org/package/2006/metadata/core-properties"/>
    <ds:schemaRef ds:uri="http://purl.org/dc/terms/"/>
    <ds:schemaRef ds:uri="16c05727-aa75-4e4a-9b5f-8a80a1165891"/>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欢迎使用 PowerPoint 2016</Template>
  <TotalTime>0</TotalTime>
  <Words>714</Words>
  <Application>Microsoft Office PowerPoint</Application>
  <PresentationFormat>宽屏</PresentationFormat>
  <Paragraphs>47</Paragraphs>
  <Slides>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Microsoft YaHei UI</vt:lpstr>
      <vt:lpstr>Arial</vt:lpstr>
      <vt:lpstr>Segoe UI</vt:lpstr>
      <vt:lpstr>欢迎文档</vt:lpstr>
      <vt:lpstr>PowerPoint 演示文稿</vt:lpstr>
      <vt:lpstr>产品背景</vt:lpstr>
      <vt:lpstr>产品应用前景</vt:lpstr>
      <vt:lpstr>产品创新点</vt:lpstr>
      <vt:lpstr>设计与实现-开发环境介绍</vt:lpstr>
      <vt:lpstr>设计与实现-项目架构图</vt:lpstr>
      <vt:lpstr>设计与实现-业务流图</vt:lpstr>
      <vt:lpstr>设计与实现-人数识别模型训练指标和效果</vt:lpstr>
      <vt:lpstr>设计与实现-小程序界面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2021-07-02T15:49:49Z</dcterms:created>
  <dcterms:modified xsi:type="dcterms:W3CDTF">2021-11-29T13:16:01Z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