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7" r:id="rId2"/>
    <p:sldId id="256" r:id="rId3"/>
    <p:sldId id="268" r:id="rId4"/>
    <p:sldId id="283" r:id="rId5"/>
    <p:sldId id="284" r:id="rId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35"/>
  </p:normalViewPr>
  <p:slideViewPr>
    <p:cSldViewPr showGuides="1">
      <p:cViewPr varScale="1">
        <p:scale>
          <a:sx n="86" d="100"/>
          <a:sy n="86" d="100"/>
        </p:scale>
        <p:origin x="1524" y="84"/>
      </p:cViewPr>
      <p:guideLst>
        <p:guide orient="horz" pos="2199"/>
        <p:guide pos="28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2021-10-11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051" name="组合 15"/>
          <p:cNvGrpSpPr/>
          <p:nvPr/>
        </p:nvGrpSpPr>
        <p:grpSpPr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2" name="任意多边形 1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任意多边形 18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任意多边形 19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3" name="日期占位符 2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页脚占位符 18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accent1">
                  <a:tint val="2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/>
            <a:fld id="{9A0DB2DC-4C9A-4742-B13C-FB6460FD3503}" type="slidenum">
              <a:rPr lang="en-US" altLang="zh-CN">
                <a:solidFill>
                  <a:srgbClr val="FFFFFF"/>
                </a:solidFill>
              </a:r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3636963" y="3005138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燕尾形 15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3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直角三角形 16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燕尾形 19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燕尾形 20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 vert="horz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3" name="日期占位符 4"/>
          <p:cNvSpPr>
            <a:spLocks noGrp="1"/>
          </p:cNvSpPr>
          <p:nvPr>
            <p:ph type="dt" sz="half" idx="1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/>
          <a:p>
            <a:pPr algn="r"/>
            <a:fld id="{9A0DB2DC-4C9A-4742-B13C-FB6460FD350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blinds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8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3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/>
            </a:lvl1pPr>
          </a:lstStyle>
          <a:p>
            <a:pPr lvl="0" eaLnBrk="1" hangingPunct="1"/>
            <a:fld id="{9A0DB2DC-4C9A-4742-B13C-FB6460FD3503}" type="slidenum">
              <a:rPr lang="en-US" altLang="zh-CN">
                <a:latin typeface="Times New Roman" panose="02020603050405020304" pitchFamily="18" charset="0"/>
              </a:rPr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blinds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file:///E:\&#35821;&#25991;&#25945;&#23398;&#35838;&#20214;&#25945;&#26696;&#23548;&#23398;&#26696;&#26391;&#35835;&#32032;&#26448;\&#26032;&#20154;&#25945;&#29256;&#35821;&#25991;&#25945;&#23398;&#35838;&#20214;&#25945;&#26696;&#23548;&#23398;&#26696;&#26391;&#35835;&#32032;&#26448;\2016&#24180;&#31179;&#20154;&#25945;&#29256;&#26032;&#29256;&#19971;&#24180;&#32423;&#19978;&#20876;&#35821;&#25991;&#25945;&#23398;PPT%20&#35838;&#20214;&#25945;&#26696;&#23548;&#23398;&#26696;&#26391;&#35835;&#32032;&#26448;&#32451;&#20064;&#21367;\16%20%20&#35819;&#23376;&#20070;\16&#35819;&#23376;&#20070;.mp3" TargetMode="External"/><Relationship Id="rId1" Type="http://schemas.microsoft.com/office/2007/relationships/media" Target="file:///E:\&#35821;&#25991;&#25945;&#23398;&#35838;&#20214;&#25945;&#26696;&#23548;&#23398;&#26696;&#26391;&#35835;&#32032;&#26448;\&#26032;&#20154;&#25945;&#29256;&#35821;&#25991;&#25945;&#23398;&#35838;&#20214;&#25945;&#26696;&#23548;&#23398;&#26696;&#26391;&#35835;&#32032;&#26448;\2016&#24180;&#31179;&#20154;&#25945;&#29256;&#26032;&#29256;&#19971;&#24180;&#32423;&#19978;&#20876;&#35821;&#25991;&#25945;&#23398;PPT%20&#35838;&#20214;&#25945;&#26696;&#23548;&#23398;&#26696;&#26391;&#35835;&#32032;&#26448;&#32451;&#20064;&#21367;\16%20%20&#35819;&#23376;&#20070;\16&#35819;&#23376;&#20070;.mp3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/>
          <p:nvPr/>
        </p:nvSpPr>
        <p:spPr>
          <a:xfrm>
            <a:off x="179388" y="260350"/>
            <a:ext cx="8763000" cy="6269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230000"/>
              </a:lnSpc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</a:rPr>
              <a:t>　　</a:t>
            </a:r>
            <a:r>
              <a:rPr lang="zh-CN" altLang="en-US" sz="2800" b="1" dirty="0">
                <a:latin typeface="Times New Roman" panose="02020603050405020304" pitchFamily="18" charset="0"/>
              </a:rPr>
              <a:t>千古良相诸葛亮不但是陆游笔下的精英忠魂，更是后人眼中的智慧化身。他一生立志“兴复汉室，还于旧都”，为此鞠躬尽瘁，死而后已；他更以淡泊明志，宁静致远的高风亮节言传身教，惠及子女。今天让我们一起走进他的</a:t>
            </a:r>
            <a:r>
              <a:rPr lang="en-US" altLang="zh-CN" sz="2800" b="1" dirty="0">
                <a:latin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</a:rPr>
              <a:t>诫子书</a:t>
            </a:r>
            <a:r>
              <a:rPr lang="en-US" altLang="zh-CN" sz="2800" b="1" dirty="0">
                <a:latin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，聆听他对子女、后人的谆谆教诲。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WordArt 4"/>
          <p:cNvSpPr>
            <a:spLocks noTextEdit="1"/>
          </p:cNvSpPr>
          <p:nvPr/>
        </p:nvSpPr>
        <p:spPr>
          <a:xfrm>
            <a:off x="2971800" y="1524000"/>
            <a:ext cx="2757488" cy="8413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/>
            <a:r>
              <a:rPr lang="zh-CN" altLang="en-US" sz="3600" b="1">
                <a:ln w="12700" cap="flat" cmpd="sng">
                  <a:solidFill>
                    <a:srgbClr val="EAEAEA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A603AB">
                        <a:alpha val="100000"/>
                      </a:srgbClr>
                    </a:gs>
                    <a:gs pos="12000">
                      <a:srgbClr val="E81766">
                        <a:alpha val="100000"/>
                      </a:srgbClr>
                    </a:gs>
                    <a:gs pos="27000">
                      <a:srgbClr val="EE3F17">
                        <a:alpha val="100000"/>
                      </a:srgbClr>
                    </a:gs>
                    <a:gs pos="48000">
                      <a:srgbClr val="FFFF00">
                        <a:alpha val="100000"/>
                      </a:srgbClr>
                    </a:gs>
                    <a:gs pos="64999">
                      <a:srgbClr val="1A8D48">
                        <a:alpha val="100000"/>
                      </a:srgbClr>
                    </a:gs>
                    <a:gs pos="78999">
                      <a:srgbClr val="0819FB">
                        <a:alpha val="100000"/>
                      </a:srgbClr>
                    </a:gs>
                    <a:gs pos="100000">
                      <a:srgbClr val="A603AB">
                        <a:alpha val="100000"/>
                      </a:srgbClr>
                    </a:gs>
                  </a:gsLst>
                  <a:lin ang="0" scaled="1"/>
                  <a:tileRect/>
                </a:gradFill>
                <a:effectLst>
                  <a:outerShdw dist="35921" dir="2699999" sy="50000" kx="2115830" algn="bl" rotWithShape="0">
                    <a:srgbClr val="C0C0C0"/>
                  </a:outerShdw>
                </a:effectLst>
                <a:latin typeface="隶书" charset="0"/>
                <a:ea typeface="隶书" charset="0"/>
              </a:rPr>
              <a:t>诫子书</a:t>
            </a:r>
          </a:p>
        </p:txBody>
      </p:sp>
      <p:sp>
        <p:nvSpPr>
          <p:cNvPr id="9219" name="WordArt 5" descr="纸袋"/>
          <p:cNvSpPr>
            <a:spLocks noTextEdit="1"/>
          </p:cNvSpPr>
          <p:nvPr/>
        </p:nvSpPr>
        <p:spPr>
          <a:xfrm>
            <a:off x="6477000" y="3505200"/>
            <a:ext cx="1400175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77500" lnSpcReduction="20000"/>
          </a:bodyPr>
          <a:lstStyle/>
          <a:p>
            <a:pPr algn="ctr"/>
            <a:r>
              <a:rPr lang="zh-CN" altLang="en-US" sz="3600" b="1">
                <a:ln w="9525" cap="flat" cmpd="sng">
                  <a:solidFill>
                    <a:srgbClr val="008000"/>
                  </a:solidFill>
                  <a:prstDash val="solid"/>
                  <a:headEnd type="none" w="med" len="med"/>
                  <a:tailEnd type="none" w="med" len="med"/>
                </a:ln>
                <a:blipFill rotWithShape="0">
                  <a:blip r:embed="rId2"/>
                </a:blipFill>
                <a:effectLst>
                  <a:outerShdw dist="563972" dir="14049740" sx="125000" sy="125000" algn="tl" rotWithShape="0">
                    <a:srgbClr val="C7DFD3"/>
                  </a:outerShdw>
                </a:effectLst>
                <a:latin typeface="隶书" charset="0"/>
                <a:ea typeface="隶书" charset="0"/>
              </a:rPr>
              <a:t>诸葛亮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/>
          <p:nvPr/>
        </p:nvSpPr>
        <p:spPr>
          <a:xfrm>
            <a:off x="2362200" y="762000"/>
            <a:ext cx="43434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ahoma" panose="020B0604030504040204" pitchFamily="34" charset="0"/>
              </a:rPr>
              <a:t>           </a:t>
            </a:r>
            <a:r>
              <a:rPr lang="zh-CN" altLang="en-US" sz="3600" b="1" dirty="0">
                <a:solidFill>
                  <a:srgbClr val="FF0000"/>
                </a:solidFill>
                <a:latin typeface="Tahoma" panose="020B0604030504040204" pitchFamily="34" charset="0"/>
              </a:rPr>
              <a:t>诫子书</a:t>
            </a:r>
            <a:endParaRPr lang="en-US" altLang="zh-CN" sz="36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13315" name="Text Box 3"/>
          <p:cNvSpPr txBox="1"/>
          <p:nvPr/>
        </p:nvSpPr>
        <p:spPr>
          <a:xfrm>
            <a:off x="539750" y="1628775"/>
            <a:ext cx="7938135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latin typeface="宋体" panose="02010600030101010101" pitchFamily="2" charset="-122"/>
              </a:rPr>
              <a:t>   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夫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君子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之行，静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以修身，俭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以养德。非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淡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泊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无以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明志，非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宁静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无以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致远。夫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学须静也，才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须学也，非学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无以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广才，非志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无以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成学。淫慢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则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不能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励精，险躁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则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不能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治性。年</a:t>
            </a:r>
            <a:r>
              <a:rPr lang="en-US" altLang="zh-CN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与时驰，意</a:t>
            </a:r>
            <a:r>
              <a:rPr lang="en-US" altLang="zh-CN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与日去，遂成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枯落，多不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接世，悲守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穷庐，将复</a:t>
            </a:r>
            <a:r>
              <a:rPr lang="en-US" altLang="zh-CN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/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何及！</a:t>
            </a:r>
          </a:p>
        </p:txBody>
      </p:sp>
      <p:sp>
        <p:nvSpPr>
          <p:cNvPr id="13316" name="Rectangle 4"/>
          <p:cNvSpPr/>
          <p:nvPr/>
        </p:nvSpPr>
        <p:spPr>
          <a:xfrm>
            <a:off x="0" y="3276600"/>
            <a:ext cx="91440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317" name="Rectangle 5"/>
          <p:cNvSpPr/>
          <p:nvPr/>
        </p:nvSpPr>
        <p:spPr>
          <a:xfrm>
            <a:off x="0" y="3276600"/>
            <a:ext cx="91440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318" name="Rectangle 6"/>
          <p:cNvSpPr/>
          <p:nvPr/>
        </p:nvSpPr>
        <p:spPr>
          <a:xfrm>
            <a:off x="0" y="3276600"/>
            <a:ext cx="91440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</a:rPr>
              <a:t>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3319" name="AutoShape 7"/>
          <p:cNvSpPr/>
          <p:nvPr/>
        </p:nvSpPr>
        <p:spPr>
          <a:xfrm>
            <a:off x="762000" y="457200"/>
            <a:ext cx="2801938" cy="762000"/>
          </a:xfrm>
          <a:prstGeom prst="homePlate">
            <a:avLst>
              <a:gd name="adj" fmla="val 91927"/>
            </a:avLst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sz="4400" b="1" dirty="0">
                <a:solidFill>
                  <a:srgbClr val="FF0000"/>
                </a:solidFill>
                <a:latin typeface="宋体" panose="02010600030101010101" pitchFamily="2" charset="-122"/>
              </a:rPr>
              <a:t>放声朗读</a:t>
            </a:r>
          </a:p>
        </p:txBody>
      </p:sp>
      <p:pic>
        <p:nvPicPr>
          <p:cNvPr id="13322" name="16诫子书.mp3">
            <a:hlinkClick r:id="" action="ppaction://media"/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16688" y="566738"/>
            <a:ext cx="719137" cy="719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3"/>
          <p:cNvSpPr txBox="1"/>
          <p:nvPr/>
        </p:nvSpPr>
        <p:spPr>
          <a:xfrm>
            <a:off x="372745" y="2131060"/>
            <a:ext cx="8459470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夫君子之行，静以修身，俭以养德。非淡泊无以明志，非宁静无以致远。夫学须静也，才须学也，非学无以广才，非志无以成学。淫慢则不能励精，险躁则不能治性。年与时驰，意与日去，遂成枯落，多不接世，悲守穷庐，将复何及！</a:t>
            </a:r>
          </a:p>
          <a:p>
            <a:pPr>
              <a:spcBef>
                <a:spcPct val="50000"/>
              </a:spcBef>
            </a:pPr>
            <a:endParaRPr lang="zh-CN" altLang="en-US" sz="36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3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58151" fill="hold"/>
                                        <p:tgtEl>
                                          <p:spTgt spid="133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22"/>
                  </p:tgtEl>
                </p:cond>
              </p:nextCondLst>
            </p:seq>
            <p:audi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322"/>
                </p:tgtEl>
              </p:cMediaNode>
            </p:audio>
          </p:childTnLst>
        </p:cTn>
      </p:par>
    </p:tnLst>
    <p:bldLst>
      <p:bldP spid="13315" grpId="0"/>
      <p:bldP spid="13315" grpId="1"/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800327" y="1869381"/>
            <a:ext cx="936015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004048" y="1836051"/>
            <a:ext cx="936015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72200" y="1804293"/>
            <a:ext cx="449627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290145" y="1804293"/>
            <a:ext cx="1026271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279328" y="2633870"/>
            <a:ext cx="449627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215950" y="3429000"/>
            <a:ext cx="449627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242016" y="3499146"/>
            <a:ext cx="449627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386158" y="4287808"/>
            <a:ext cx="449627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635896" y="4287808"/>
            <a:ext cx="449627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372200" y="5157192"/>
            <a:ext cx="449627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736342" y="5949280"/>
            <a:ext cx="449627" cy="5760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86157" y="1836051"/>
            <a:ext cx="414169" cy="609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210675" y="1852716"/>
            <a:ext cx="414169" cy="609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589879" y="2633870"/>
            <a:ext cx="918225" cy="609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407658" y="3429000"/>
            <a:ext cx="414169" cy="609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406258" y="4241514"/>
            <a:ext cx="414169" cy="609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67544" y="5123862"/>
            <a:ext cx="414169" cy="609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221727" y="5121143"/>
            <a:ext cx="414169" cy="609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472055" y="5157192"/>
            <a:ext cx="468008" cy="5733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4567185" y="1807012"/>
            <a:ext cx="468008" cy="5733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43" name="Text Box 3"/>
          <p:cNvSpPr txBox="1"/>
          <p:nvPr/>
        </p:nvSpPr>
        <p:spPr>
          <a:xfrm>
            <a:off x="1095375" y="1700213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13314" name="Text Box 2"/>
          <p:cNvSpPr txBox="1"/>
          <p:nvPr/>
        </p:nvSpPr>
        <p:spPr>
          <a:xfrm>
            <a:off x="1835785" y="332105"/>
            <a:ext cx="43434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ahoma" panose="020B0604030504040204" pitchFamily="34" charset="0"/>
              </a:rPr>
              <a:t>           </a:t>
            </a:r>
            <a:r>
              <a:rPr lang="zh-CN" altLang="en-US" sz="4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诫子书</a:t>
            </a:r>
          </a:p>
        </p:txBody>
      </p:sp>
      <p:sp>
        <p:nvSpPr>
          <p:cNvPr id="3" name="Text Box 3"/>
          <p:cNvSpPr txBox="1"/>
          <p:nvPr/>
        </p:nvSpPr>
        <p:spPr>
          <a:xfrm>
            <a:off x="342265" y="1628775"/>
            <a:ext cx="845947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夫君子之行，静以修身，俭以养德。非淡泊无以明志，非宁静无以致远。夫学须静也，才须学也，非学无以广才，非志无以成学。淫慢则不能励精，险躁则不能治性。年与时驰，意与日去，遂成枯落，多不接世，悲守穷庐，将复何及！</a:t>
            </a:r>
          </a:p>
        </p:txBody>
      </p:sp>
      <p:sp>
        <p:nvSpPr>
          <p:cNvPr id="4" name="Text Box 2"/>
          <p:cNvSpPr txBox="1"/>
          <p:nvPr/>
        </p:nvSpPr>
        <p:spPr>
          <a:xfrm>
            <a:off x="3203575" y="980440"/>
            <a:ext cx="43434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ahoma" panose="020B0604030504040204" pitchFamily="34" charset="0"/>
              </a:rPr>
              <a:t>           </a:t>
            </a:r>
            <a:r>
              <a:rPr lang="zh-CN" altLang="en-US" sz="36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诸葛亮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5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6" grpId="0" animBg="1"/>
      <p:bldP spid="28" grpId="0" animBg="1"/>
      <p:bldP spid="3" grpId="1"/>
      <p:bldP spid="3" grpId="2"/>
      <p:bldP spid="3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/>
          <p:nvPr/>
        </p:nvSpPr>
        <p:spPr>
          <a:xfrm>
            <a:off x="1095375" y="1700213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13314" name="Text Box 2"/>
          <p:cNvSpPr txBox="1"/>
          <p:nvPr/>
        </p:nvSpPr>
        <p:spPr>
          <a:xfrm>
            <a:off x="1835785" y="332105"/>
            <a:ext cx="43434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ahoma" panose="020B0604030504040204" pitchFamily="34" charset="0"/>
              </a:rPr>
              <a:t>           </a:t>
            </a:r>
            <a:r>
              <a:rPr lang="zh-CN" altLang="en-US" sz="4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诫子书</a:t>
            </a:r>
          </a:p>
        </p:txBody>
      </p:sp>
      <p:sp>
        <p:nvSpPr>
          <p:cNvPr id="3" name="Text Box 3"/>
          <p:cNvSpPr txBox="1"/>
          <p:nvPr/>
        </p:nvSpPr>
        <p:spPr>
          <a:xfrm>
            <a:off x="342265" y="1628775"/>
            <a:ext cx="8459470" cy="50774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夫君子之行，静以修身，俭以养德。非淡泊无以明志，非宁静无以致远。夫学须静也，才须学也，非学无以广才，非志无以成学。淫慢则不能励精，险躁则不能治性。年与时驰，意与日去，遂成枯落，多不接世，悲守穷庐，将复何及！</a:t>
            </a:r>
          </a:p>
        </p:txBody>
      </p:sp>
      <p:sp>
        <p:nvSpPr>
          <p:cNvPr id="4" name="Text Box 2"/>
          <p:cNvSpPr txBox="1"/>
          <p:nvPr/>
        </p:nvSpPr>
        <p:spPr>
          <a:xfrm>
            <a:off x="3203575" y="980440"/>
            <a:ext cx="43434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ahoma" panose="020B0604030504040204" pitchFamily="34" charset="0"/>
              </a:rPr>
              <a:t>           </a:t>
            </a:r>
            <a:r>
              <a:rPr lang="zh-CN" altLang="en-US" sz="36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诸葛亮</a:t>
            </a:r>
          </a:p>
        </p:txBody>
      </p:sp>
    </p:spTree>
    <p:extLst>
      <p:ext uri="{BB962C8B-B14F-4D97-AF65-F5344CB8AC3E}">
        <p14:creationId xmlns:p14="http://schemas.microsoft.com/office/powerpoint/2010/main" val="2648753647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3" grpId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53</TotalTime>
  <Words>503</Words>
  <Application>Microsoft Office PowerPoint</Application>
  <PresentationFormat>全屏显示(4:3)</PresentationFormat>
  <Paragraphs>16</Paragraphs>
  <Slides>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黑体</vt:lpstr>
      <vt:lpstr>楷体</vt:lpstr>
      <vt:lpstr>隶书</vt:lpstr>
      <vt:lpstr>宋体</vt:lpstr>
      <vt:lpstr>Calibri</vt:lpstr>
      <vt:lpstr>Lucida Sans Unicode</vt:lpstr>
      <vt:lpstr>Tahoma</vt:lpstr>
      <vt:lpstr>Times New Roman</vt:lpstr>
      <vt:lpstr>Verdana</vt:lpstr>
      <vt:lpstr>Wingdings 2</vt:lpstr>
      <vt:lpstr>Wingdings 3</vt:lpstr>
      <vt:lpstr>聚合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A20</cp:lastModifiedBy>
  <cp:revision>28</cp:revision>
  <dcterms:created xsi:type="dcterms:W3CDTF">2008-07-17T03:04:10Z</dcterms:created>
  <dcterms:modified xsi:type="dcterms:W3CDTF">2021-10-11T02:40:52Z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A795E8F4A8984EB6B274E0A47402E972</vt:lpwstr>
  </property>
  <property fmtid="{D5CDD505-2E9C-101B-9397-08002B2CF9AE}" pid="3" name="KSOProductBuildVer">
    <vt:lpwstr>2052-11.1.0.10463</vt:lpwstr>
  </property>
</Properties>
</file>