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39" r:id="rId2"/>
  </p:sldMasterIdLst>
  <p:notesMasterIdLst>
    <p:notesMasterId r:id="rId31"/>
  </p:notesMasterIdLst>
  <p:sldIdLst>
    <p:sldId id="350" r:id="rId3"/>
    <p:sldId id="314" r:id="rId4"/>
    <p:sldId id="340" r:id="rId5"/>
    <p:sldId id="341" r:id="rId6"/>
    <p:sldId id="342" r:id="rId7"/>
    <p:sldId id="346" r:id="rId8"/>
    <p:sldId id="344" r:id="rId9"/>
    <p:sldId id="343" r:id="rId10"/>
    <p:sldId id="345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12" r:id="rId19"/>
    <p:sldId id="339" r:id="rId20"/>
    <p:sldId id="325" r:id="rId21"/>
    <p:sldId id="308" r:id="rId22"/>
    <p:sldId id="319" r:id="rId23"/>
    <p:sldId id="326" r:id="rId24"/>
    <p:sldId id="317" r:id="rId25"/>
    <p:sldId id="334" r:id="rId26"/>
    <p:sldId id="333" r:id="rId27"/>
    <p:sldId id="347" r:id="rId28"/>
    <p:sldId id="348" r:id="rId29"/>
    <p:sldId id="349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0066FF"/>
    <a:srgbClr val="FF3399"/>
    <a:srgbClr val="FF0066"/>
    <a:srgbClr val="A50021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2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0E36DDC-9C94-4E34-B622-8077922ED213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2762E3-D565-4FDD-BB78-7FBB93F3C7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1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0B6A-FAC5-4FE0-8910-48EC55EDDE0A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754B-196A-43B2-9481-3C9624EAC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5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47EF7-174E-40D7-B656-BDB49332E011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EB4F6-0974-40D9-A456-AECB212660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9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77398-D1C2-4A00-9DD6-D3EE74F03DBF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6E3D2-4FA7-4188-9FFC-8CC53E8E60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32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03D58C-39A1-48C1-9E57-CE9761F4F405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C499B-D548-4EAA-893C-79E0F53839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4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90AFC-2277-479B-9ABF-5F1648DEB9DD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0BC9E-FFD9-47E0-82FD-FA930E1E03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83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饼形 2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同心圆 4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E8C31D-51E8-415F-A190-7E35A5609453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EED-1C38-4E53-ACA8-07A362E15F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11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饼形 3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同心圆 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5D29B5-E74C-427A-9E23-BC1A9709AA71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897E-3035-4B66-80D2-1657E3DA79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78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饼形 3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同心圆 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E4B008-B693-4CC6-9003-836FC194FE7A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124CE-D9D7-4F84-AC97-B71DE64AD6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4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A6D37-57BC-4FF1-8C4F-E7ED49EF6763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9778-46BD-4950-A577-D16EF36BDF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C06DD-55BC-47CA-8A0D-91343DB18A9A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57E2B-6373-42DA-BF7A-E839EE9E8B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84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8A97-4FE4-40A2-97DC-7B8DE477CF6E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E1CC7-708D-49B6-995C-68836F2DFD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9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9E989-DE43-48D4-8558-EE875236912C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0CF8B-2860-4320-B515-2590BCB0E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63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F154C-7CDC-4795-A85B-84C7C21A6A03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CD64-0D3E-4A28-A4CB-9A1DCC8741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8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21431-D5FF-4F85-89B5-ACC9651AEB67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B2ABF-3E81-4D0B-BE57-BB8F836F0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26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5C2A0-F90D-40D9-8601-FD8F8551CC9E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678CB-6387-49C9-8D4D-8361D77905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5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8EB6F-6D26-4EB2-AB3D-4BC9295F734E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E3365-2A7A-4755-9669-3AC65AC1B5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22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71B628-B397-40D3-B053-892FBE735AD2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EC1B6B-74B6-4BF5-823D-CA23FEA934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51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hangingPunct="1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25AFB72B-441E-4B6F-8161-EC2A2C6756A9}" type="datetimeFigureOut">
              <a:rPr lang="zh-CN" altLang="en-US"/>
              <a:pPr>
                <a:defRPr/>
              </a:pPr>
              <a:t>2022-09-23</a:t>
            </a:fld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hangingPunct="1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B9EBF4D1-772B-4778-A701-7A1D2A6B91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07" r:id="rId2"/>
    <p:sldLayoutId id="2147484110" r:id="rId3"/>
    <p:sldLayoutId id="2147484111" r:id="rId4"/>
    <p:sldLayoutId id="214748411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anose="020B0604020202020204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anose="020B0604020202020204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anose="020B0604020202020204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anose="020B0604020202020204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2276872"/>
            <a:ext cx="67687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b="1" dirty="0"/>
              <a:t>作  文  </a:t>
            </a:r>
            <a:r>
              <a:rPr lang="zh-CN" altLang="en-US" sz="8800" b="1" dirty="0" smtClean="0"/>
              <a:t>提  纲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7293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9406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  </a:t>
            </a:r>
            <a:r>
              <a:rPr lang="zh-CN" altLang="en-US" sz="2800" b="1"/>
              <a:t>作文提纲一般包含三部分内容：</a:t>
            </a:r>
          </a:p>
          <a:p>
            <a:r>
              <a:rPr kumimoji="1" lang="zh-CN" altLang="en-US" sz="2800" b="1">
                <a:solidFill>
                  <a:schemeClr val="hlink"/>
                </a:solidFill>
                <a:latin typeface="仿宋" pitchFamily="49" charset="-122"/>
                <a:ea typeface="仿宋" pitchFamily="49" charset="-122"/>
                <a:hlinkClick r:id="rId2" action="ppaction://hlinksldjump"/>
              </a:rPr>
              <a:t>（</a:t>
            </a:r>
            <a:r>
              <a:rPr kumimoji="1" lang="en-US" altLang="zh-CN" sz="2800" b="1">
                <a:solidFill>
                  <a:schemeClr val="hlink"/>
                </a:solidFill>
                <a:latin typeface="仿宋" pitchFamily="49" charset="-122"/>
                <a:ea typeface="仿宋" pitchFamily="49" charset="-122"/>
                <a:hlinkClick r:id="rId2" action="ppaction://hlinksldjump"/>
              </a:rPr>
              <a:t>1</a:t>
            </a:r>
            <a:r>
              <a:rPr kumimoji="1" lang="zh-CN" altLang="en-US" sz="2800" b="1">
                <a:solidFill>
                  <a:schemeClr val="hlink"/>
                </a:solidFill>
                <a:latin typeface="仿宋" pitchFamily="49" charset="-122"/>
                <a:ea typeface="仿宋" pitchFamily="49" charset="-122"/>
                <a:hlinkClick r:id="rId2" action="ppaction://hlinksldjump"/>
              </a:rPr>
              <a:t>）审题。</a:t>
            </a:r>
            <a:endParaRPr kumimoji="1" lang="zh-CN" altLang="en-US" sz="2800" b="1">
              <a:solidFill>
                <a:schemeClr val="hlink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 </a:t>
            </a:r>
          </a:p>
          <a:p>
            <a:endParaRPr kumimoji="1" lang="en-US" altLang="zh-CN" sz="2800" b="1"/>
          </a:p>
        </p:txBody>
      </p:sp>
      <p:pic>
        <p:nvPicPr>
          <p:cNvPr id="21507" name="Picture 3" descr="20088301411499693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333375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3068638"/>
            <a:ext cx="820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hlinkClick r:id="rId4" action="ppaction://hlinksldjump"/>
              </a:rPr>
              <a:t>（</a:t>
            </a:r>
            <a:r>
              <a:rPr kumimoji="1" lang="en-US" altLang="zh-CN" sz="2800" b="1">
                <a:hlinkClick r:id="rId4" action="ppaction://hlinksldjump"/>
              </a:rPr>
              <a:t>2</a:t>
            </a:r>
            <a:r>
              <a:rPr kumimoji="1" lang="zh-CN" altLang="en-US" sz="2800" b="1">
                <a:hlinkClick r:id="rId4" action="ppaction://hlinksldjump"/>
              </a:rPr>
              <a:t>）材料和中心。</a:t>
            </a:r>
            <a:endParaRPr kumimoji="1" lang="zh-CN" altLang="en-US" sz="2800" b="1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3850" y="5013325"/>
            <a:ext cx="829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/>
              <a:t> </a:t>
            </a:r>
            <a:r>
              <a:rPr kumimoji="1" lang="zh-CN" altLang="en-US" sz="2800" b="1">
                <a:hlinkClick r:id="rId5" action="ppaction://hlinksldjump"/>
              </a:rPr>
              <a:t>（</a:t>
            </a:r>
            <a:r>
              <a:rPr kumimoji="1" lang="en-US" altLang="zh-CN" sz="2800" b="1">
                <a:hlinkClick r:id="rId5" action="ppaction://hlinksldjump"/>
              </a:rPr>
              <a:t>3</a:t>
            </a:r>
            <a:r>
              <a:rPr kumimoji="1" lang="zh-CN" altLang="en-US" sz="2800" b="1">
                <a:hlinkClick r:id="rId5" action="ppaction://hlinksldjump"/>
              </a:rPr>
              <a:t>）</a:t>
            </a:r>
            <a:r>
              <a:rPr lang="zh-CN" altLang="en-US" sz="2800" b="1">
                <a:hlinkClick r:id="rId5" action="ppaction://hlinksldjump"/>
              </a:rPr>
              <a:t>结构。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8442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60350"/>
            <a:ext cx="8540750" cy="1143000"/>
          </a:xfrm>
        </p:spPr>
        <p:txBody>
          <a:bodyPr/>
          <a:lstStyle/>
          <a:p>
            <a:r>
              <a:rPr lang="en-US" altLang="zh-CN" sz="6000" b="1">
                <a:latin typeface="Arial"/>
                <a:ea typeface="隶书" pitchFamily="49" charset="-122"/>
              </a:rPr>
              <a:t>“</a:t>
            </a:r>
            <a:r>
              <a:rPr lang="zh-CN" altLang="en-US" sz="6000" b="1">
                <a:latin typeface="隶书" pitchFamily="49" charset="-122"/>
                <a:ea typeface="隶书" pitchFamily="49" charset="-122"/>
              </a:rPr>
              <a:t>提问分析</a:t>
            </a:r>
            <a:r>
              <a:rPr lang="zh-CN" altLang="en-US" sz="6000" b="1">
                <a:latin typeface="Arial"/>
                <a:ea typeface="隶书" pitchFamily="49" charset="-122"/>
              </a:rPr>
              <a:t>”</a:t>
            </a:r>
            <a:r>
              <a:rPr lang="zh-CN" altLang="en-US" sz="6000" b="1">
                <a:latin typeface="隶书" pitchFamily="49" charset="-122"/>
                <a:ea typeface="隶书" pitchFamily="49" charset="-122"/>
              </a:rPr>
              <a:t>法</a:t>
            </a:r>
            <a:r>
              <a:rPr lang="zh-CN" altLang="en-US"/>
              <a:t>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060575"/>
            <a:ext cx="8540750" cy="1871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5400" b="1"/>
              <a:t>“</a:t>
            </a:r>
            <a:r>
              <a:rPr lang="zh-CN" altLang="en-US" sz="5400" b="1"/>
              <a:t>谁”或者“什么”、“为什么”、“怎么样”？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/>
              <a:t>    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95288" y="4035425"/>
            <a:ext cx="835183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rgbClr val="2D091E"/>
                </a:solidFill>
                <a:ea typeface="华文行楷" pitchFamily="2" charset="-122"/>
                <a:hlinkClick r:id="rId2" action="ppaction://hlinksldjump"/>
              </a:rPr>
              <a:t>如：</a:t>
            </a:r>
            <a:r>
              <a:rPr lang="en-US" altLang="zh-CN" sz="3600" b="1">
                <a:solidFill>
                  <a:srgbClr val="2D091E"/>
                </a:solidFill>
                <a:ea typeface="华文行楷" pitchFamily="2" charset="-122"/>
                <a:hlinkClick r:id="rId2" action="ppaction://hlinksldjump"/>
              </a:rPr>
              <a:t>《</a:t>
            </a:r>
            <a:r>
              <a:rPr lang="zh-CN" altLang="en-US" sz="3600" b="1">
                <a:solidFill>
                  <a:srgbClr val="2D091E"/>
                </a:solidFill>
                <a:ea typeface="华文行楷" pitchFamily="2" charset="-122"/>
                <a:hlinkClick r:id="rId2" action="ppaction://hlinksldjump"/>
              </a:rPr>
              <a:t>那一件事让我难忘</a:t>
            </a:r>
            <a:r>
              <a:rPr lang="en-US" altLang="zh-CN" sz="3600" b="1">
                <a:solidFill>
                  <a:srgbClr val="2D091E"/>
                </a:solidFill>
                <a:ea typeface="华文行楷" pitchFamily="2" charset="-122"/>
                <a:hlinkClick r:id="rId2" action="ppaction://hlinksldjump"/>
              </a:rPr>
              <a:t>》</a:t>
            </a:r>
            <a:r>
              <a:rPr lang="zh-CN" altLang="en-US" sz="3600" b="1">
                <a:solidFill>
                  <a:srgbClr val="2D091E"/>
                </a:solidFill>
                <a:ea typeface="华文行楷" pitchFamily="2" charset="-122"/>
                <a:hlinkClick r:id="rId2" action="ppaction://hlinksldjump"/>
              </a:rPr>
              <a:t>，那一件事是什么事？（材料）为什么使我难忘？（中心）</a:t>
            </a:r>
          </a:p>
        </p:txBody>
      </p:sp>
    </p:spTree>
    <p:extLst>
      <p:ext uri="{BB962C8B-B14F-4D97-AF65-F5344CB8AC3E}">
        <p14:creationId xmlns:p14="http://schemas.microsoft.com/office/powerpoint/2010/main" val="15688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>
                <a:latin typeface="隶书" pitchFamily="49" charset="-122"/>
                <a:ea typeface="隶书" pitchFamily="49" charset="-122"/>
              </a:rPr>
              <a:t>材料和中心 ：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349500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000" b="1"/>
              <a:t>材料：谁（主要人物）</a:t>
            </a:r>
            <a:r>
              <a:rPr lang="en-US" altLang="zh-CN" sz="4000" b="1"/>
              <a:t>-------</a:t>
            </a:r>
            <a:r>
              <a:rPr lang="zh-CN" altLang="en-US" sz="4000" b="1"/>
              <a:t>做了什么事（怎样做）</a:t>
            </a:r>
            <a:r>
              <a:rPr lang="en-US" altLang="zh-CN" sz="4000" b="1"/>
              <a:t>------</a:t>
            </a:r>
            <a:r>
              <a:rPr lang="zh-CN" altLang="en-US" sz="4000" b="1"/>
              <a:t>结果</a:t>
            </a:r>
          </a:p>
          <a:p>
            <a:pPr>
              <a:lnSpc>
                <a:spcPct val="90000"/>
              </a:lnSpc>
            </a:pPr>
            <a:r>
              <a:rPr lang="zh-CN" altLang="en-US" sz="4000" b="1"/>
              <a:t>中心：故事告诉我们什么道理？我从中得到了什么收获？</a:t>
            </a:r>
            <a:endParaRPr lang="zh-CN" altLang="en-US" sz="4000" b="1">
              <a:hlinkClick r:id="rId2" action="ppaction://hlinksldjump"/>
            </a:endParaRPr>
          </a:p>
          <a:p>
            <a:pPr>
              <a:lnSpc>
                <a:spcPct val="90000"/>
              </a:lnSpc>
            </a:pPr>
            <a:endParaRPr lang="zh-CN" altLang="en-US" sz="2400" b="1">
              <a:hlinkClick r:id="rId2" action="ppaction://hlinksldjump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4000" b="1"/>
          </a:p>
        </p:txBody>
      </p:sp>
    </p:spTree>
    <p:extLst>
      <p:ext uri="{BB962C8B-B14F-4D97-AF65-F5344CB8AC3E}">
        <p14:creationId xmlns:p14="http://schemas.microsoft.com/office/powerpoint/2010/main" val="8334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9250" y="549275"/>
            <a:ext cx="7056438" cy="1143000"/>
          </a:xfrm>
        </p:spPr>
        <p:txBody>
          <a:bodyPr/>
          <a:lstStyle/>
          <a:p>
            <a:r>
              <a:rPr lang="zh-CN" altLang="en-US" sz="7200">
                <a:solidFill>
                  <a:srgbClr val="F42D28"/>
                </a:solidFill>
              </a:rPr>
              <a:t>怎么安排</a:t>
            </a:r>
            <a:r>
              <a:rPr lang="zh-CN" altLang="en-US" sz="6600">
                <a:solidFill>
                  <a:srgbClr val="F42D28"/>
                </a:solidFill>
              </a:rPr>
              <a:t>结构</a:t>
            </a:r>
            <a:r>
              <a:rPr lang="zh-CN" altLang="en-US" sz="7200">
                <a:solidFill>
                  <a:srgbClr val="F42D28"/>
                </a:solidFill>
              </a:rPr>
              <a:t>？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116013" y="1989138"/>
            <a:ext cx="5616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hlinkClick r:id="rId2" action="ppaction://hlinksldjump"/>
              </a:rPr>
              <a:t>1</a:t>
            </a:r>
            <a:r>
              <a:rPr lang="zh-CN" altLang="en-US" sz="4800">
                <a:hlinkClick r:id="rId2" action="ppaction://hlinksldjump"/>
              </a:rPr>
              <a:t>、纵式</a:t>
            </a:r>
            <a:r>
              <a:rPr lang="zh-CN" altLang="en-US" sz="4800">
                <a:hlinkClick r:id="rId3" action="ppaction://hlinksldjump"/>
              </a:rPr>
              <a:t>结构</a:t>
            </a:r>
            <a:endParaRPr lang="zh-CN" altLang="en-US" sz="4800"/>
          </a:p>
        </p:txBody>
      </p:sp>
      <p:pic>
        <p:nvPicPr>
          <p:cNvPr id="24585" name="Picture 9" descr="20088301411499693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92150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187450" y="3068638"/>
            <a:ext cx="561657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/>
              <a:t>2</a:t>
            </a:r>
            <a:r>
              <a:rPr lang="zh-CN" altLang="en-US" sz="4400"/>
              <a:t>、横式结构</a:t>
            </a:r>
          </a:p>
          <a:p>
            <a:pPr>
              <a:spcBef>
                <a:spcPct val="50000"/>
              </a:spcBef>
            </a:pPr>
            <a:r>
              <a:rPr lang="en-US" altLang="zh-CN" sz="4400"/>
              <a:t>3</a:t>
            </a:r>
            <a:r>
              <a:rPr lang="zh-CN" altLang="en-US" sz="4400"/>
              <a:t>、对照式结构</a:t>
            </a:r>
          </a:p>
        </p:txBody>
      </p:sp>
      <p:pic>
        <p:nvPicPr>
          <p:cNvPr id="24589" name="Picture 13" descr="菊花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716338"/>
            <a:ext cx="2752725" cy="31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188913"/>
            <a:ext cx="8540750" cy="882650"/>
          </a:xfrm>
        </p:spPr>
        <p:txBody>
          <a:bodyPr/>
          <a:lstStyle/>
          <a:p>
            <a:pPr algn="l"/>
            <a:r>
              <a:rPr lang="zh-CN" altLang="en-US" sz="3200" b="1"/>
              <a:t>开头</a:t>
            </a:r>
            <a:r>
              <a:rPr lang="en-US" altLang="zh-CN" sz="3200" b="1"/>
              <a:t>---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403350" y="981075"/>
            <a:ext cx="66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320B04"/>
                </a:solidFill>
              </a:rPr>
              <a:t>起</a:t>
            </a:r>
            <a:r>
              <a:rPr lang="en-US" altLang="zh-CN" sz="2800" b="1">
                <a:solidFill>
                  <a:srgbClr val="320B04"/>
                </a:solidFill>
              </a:rPr>
              <a:t>: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79388" y="2636838"/>
            <a:ext cx="1712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</a:rPr>
              <a:t>正文</a:t>
            </a:r>
            <a:r>
              <a:rPr lang="en-US" altLang="zh-CN" sz="4000" b="1">
                <a:solidFill>
                  <a:srgbClr val="000000"/>
                </a:solidFill>
              </a:rPr>
              <a:t>---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403350" y="32131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转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403350" y="1916113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承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51275" y="9810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20B04"/>
                </a:solidFill>
              </a:rPr>
              <a:t>（交代背景等）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6227763" y="98107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20B04"/>
                </a:solidFill>
              </a:rPr>
              <a:t>(</a:t>
            </a:r>
            <a:r>
              <a:rPr lang="zh-CN" altLang="en-US" sz="2800" b="1">
                <a:solidFill>
                  <a:srgbClr val="320B04"/>
                </a:solidFill>
              </a:rPr>
              <a:t>第二段</a:t>
            </a:r>
            <a:r>
              <a:rPr lang="en-US" altLang="zh-CN" sz="2800" b="1">
                <a:solidFill>
                  <a:srgbClr val="320B04"/>
                </a:solidFill>
              </a:rPr>
              <a:t>)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23850" y="5445125"/>
            <a:ext cx="153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</a:rPr>
              <a:t>结尾</a:t>
            </a:r>
            <a:r>
              <a:rPr lang="en-US" altLang="zh-CN" sz="3200" b="1">
                <a:solidFill>
                  <a:schemeClr val="tx2"/>
                </a:solidFill>
              </a:rPr>
              <a:t>----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331913" y="4530725"/>
            <a:ext cx="66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合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908175" y="551656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首尾呼应，突出中心，回扣题目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2124075" y="19161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事情发展的过程。</a:t>
            </a:r>
            <a:endParaRPr lang="zh-CN" alt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908175" y="6070600"/>
            <a:ext cx="1725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（第八段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124075" y="32131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事件的转机。</a:t>
            </a:r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051050" y="45085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事件的结局。</a:t>
            </a:r>
            <a:endParaRPr lang="zh-CN" alt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195513" y="2492375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20B04"/>
                </a:solidFill>
              </a:rPr>
              <a:t>(</a:t>
            </a:r>
            <a:r>
              <a:rPr lang="zh-CN" altLang="en-US" sz="2800" b="1">
                <a:solidFill>
                  <a:srgbClr val="320B04"/>
                </a:solidFill>
              </a:rPr>
              <a:t>第三段</a:t>
            </a:r>
            <a:r>
              <a:rPr lang="en-US" altLang="zh-CN" sz="2800" b="1">
                <a:solidFill>
                  <a:srgbClr val="320B04"/>
                </a:solidFill>
              </a:rPr>
              <a:t>)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268538" y="3933825"/>
            <a:ext cx="1928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四、五段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en-US" altLang="zh-CN"/>
              <a:t> 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195513" y="5084763"/>
            <a:ext cx="1928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六、七段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en-US" altLang="zh-CN"/>
              <a:t> 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6732588" y="2492375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C70B18"/>
                </a:solidFill>
              </a:rPr>
              <a:t>次详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7019925" y="3429000"/>
            <a:ext cx="69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70B18"/>
                </a:solidFill>
              </a:rPr>
              <a:t>详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2124075" y="9810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20B04"/>
                </a:solidFill>
              </a:rPr>
              <a:t>事件的起因。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1692275" y="333375"/>
            <a:ext cx="446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点题，引发回忆 </a:t>
            </a:r>
            <a:r>
              <a:rPr lang="en-US" altLang="zh-CN" sz="2800" b="1">
                <a:solidFill>
                  <a:schemeClr val="tx2"/>
                </a:solidFill>
              </a:rPr>
              <a:t>(</a:t>
            </a:r>
            <a:r>
              <a:rPr lang="zh-CN" altLang="en-US" sz="2800" b="1">
                <a:solidFill>
                  <a:schemeClr val="tx2"/>
                </a:solidFill>
              </a:rPr>
              <a:t>第一段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4932363" y="19161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产生的困难、挫折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211638" y="314166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1.</a:t>
            </a:r>
            <a:r>
              <a:rPr lang="zh-CN" altLang="en-US" b="1">
                <a:solidFill>
                  <a:srgbClr val="000000"/>
                </a:solidFill>
              </a:rPr>
              <a:t>谁使事情转变</a:t>
            </a:r>
            <a:endParaRPr lang="zh-CN" alt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211638" y="3573463"/>
            <a:ext cx="265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2.</a:t>
            </a:r>
            <a:r>
              <a:rPr lang="zh-CN" altLang="en-US" b="1">
                <a:solidFill>
                  <a:srgbClr val="000000"/>
                </a:solidFill>
              </a:rPr>
              <a:t>我转变后的行动</a:t>
            </a:r>
            <a:r>
              <a:rPr lang="zh-CN" altLang="en-US"/>
              <a:t> 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4140200" y="4581525"/>
            <a:ext cx="457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写出中心道理感悟</a:t>
            </a:r>
          </a:p>
          <a:p>
            <a:r>
              <a:rPr lang="zh-CN" altLang="en-US" sz="2800" b="1">
                <a:solidFill>
                  <a:srgbClr val="000000"/>
                </a:solidFill>
              </a:rPr>
              <a:t>（议论、抒情句）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0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7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3" grpId="0"/>
      <p:bldP spid="37895" grpId="0"/>
      <p:bldP spid="37897" grpId="0"/>
      <p:bldP spid="37900" grpId="0"/>
      <p:bldP spid="37906" grpId="0"/>
      <p:bldP spid="37907" grpId="0"/>
      <p:bldP spid="37914" grpId="0"/>
      <p:bldP spid="37915" grpId="0"/>
      <p:bldP spid="37916" grpId="0"/>
      <p:bldP spid="37917" grpId="0"/>
      <p:bldP spid="37918" grpId="0"/>
      <p:bldP spid="37919" grpId="0"/>
      <p:bldP spid="379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5846" name="Picture 6" descr="D{89)9(GSMKPK[]5H[X_W)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0"/>
            <a:ext cx="8845550" cy="6858000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36891" name="Picture 27" descr="JO125KDU$T{K@5J_XT52~C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468313" y="404813"/>
            <a:ext cx="8072437" cy="983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                        </a:t>
            </a:r>
            <a:r>
              <a:rPr lang="zh-CN" altLang="en-US" b="1">
                <a:solidFill>
                  <a:srgbClr val="FF0000"/>
                </a:solidFill>
              </a:rPr>
              <a:t>作文提纲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选材：通过</a:t>
            </a:r>
            <a:r>
              <a:rPr lang="zh-CN" altLang="en-US" b="1" u="sng">
                <a:solidFill>
                  <a:srgbClr val="FF0000"/>
                </a:solidFill>
              </a:rPr>
              <a:t>                                  </a:t>
            </a:r>
            <a:r>
              <a:rPr lang="zh-CN" altLang="en-US" b="1">
                <a:solidFill>
                  <a:srgbClr val="FF0000"/>
                </a:solidFill>
              </a:rPr>
              <a:t>，（事）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中心：表达</a:t>
            </a:r>
            <a:r>
              <a:rPr lang="zh-CN" altLang="en-US" b="1" u="sng">
                <a:solidFill>
                  <a:srgbClr val="FF0000"/>
                </a:solidFill>
              </a:rPr>
              <a:t>                                  </a:t>
            </a:r>
            <a:r>
              <a:rPr lang="zh-CN" altLang="en-US" b="1">
                <a:solidFill>
                  <a:srgbClr val="FF0000"/>
                </a:solidFill>
              </a:rPr>
              <a:t>。（情）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线索 ：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开头：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中间：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结尾：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</a:t>
            </a:r>
          </a:p>
        </p:txBody>
      </p:sp>
      <p:sp>
        <p:nvSpPr>
          <p:cNvPr id="14339" name="AutoShape 47"/>
          <p:cNvSpPr>
            <a:spLocks/>
          </p:cNvSpPr>
          <p:nvPr/>
        </p:nvSpPr>
        <p:spPr bwMode="auto">
          <a:xfrm>
            <a:off x="1643063" y="3643313"/>
            <a:ext cx="214312" cy="1808162"/>
          </a:xfrm>
          <a:prstGeom prst="leftBrace">
            <a:avLst>
              <a:gd name="adj1" fmla="val 4534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0" name="矩形 7"/>
          <p:cNvSpPr>
            <a:spLocks noChangeArrowheads="1"/>
          </p:cNvSpPr>
          <p:nvPr/>
        </p:nvSpPr>
        <p:spPr bwMode="auto">
          <a:xfrm>
            <a:off x="1928813" y="3500438"/>
            <a:ext cx="66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</a:p>
        </p:txBody>
      </p:sp>
      <p:sp>
        <p:nvSpPr>
          <p:cNvPr id="14341" name="矩形 8"/>
          <p:cNvSpPr>
            <a:spLocks noChangeArrowheads="1"/>
          </p:cNvSpPr>
          <p:nvPr/>
        </p:nvSpPr>
        <p:spPr bwMode="auto">
          <a:xfrm>
            <a:off x="1928813" y="400050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</a:p>
        </p:txBody>
      </p:sp>
      <p:sp>
        <p:nvSpPr>
          <p:cNvPr id="14342" name="TextBox 10"/>
          <p:cNvSpPr txBox="1">
            <a:spLocks noChangeArrowheads="1"/>
          </p:cNvSpPr>
          <p:nvPr/>
        </p:nvSpPr>
        <p:spPr bwMode="auto">
          <a:xfrm>
            <a:off x="1857375" y="4429125"/>
            <a:ext cx="7381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… …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2852738"/>
            <a:ext cx="10064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5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背影</a:t>
            </a:r>
            <a:endParaRPr lang="en-US" altLang="zh-CN" sz="54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219" name="Rectangle 46"/>
          <p:cNvSpPr>
            <a:spLocks noChangeArrowheads="1"/>
          </p:cNvSpPr>
          <p:nvPr/>
        </p:nvSpPr>
        <p:spPr bwMode="auto">
          <a:xfrm>
            <a:off x="1547813" y="5373688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结尾：读信感悟后泪光中的</a:t>
            </a:r>
            <a:r>
              <a:rPr lang="en-US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背影</a:t>
            </a:r>
            <a:endParaRPr lang="zh-CN" altLang="en-US" sz="28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220" name="AutoShape 47"/>
          <p:cNvSpPr>
            <a:spLocks/>
          </p:cNvSpPr>
          <p:nvPr/>
        </p:nvSpPr>
        <p:spPr bwMode="auto">
          <a:xfrm>
            <a:off x="1187450" y="2349500"/>
            <a:ext cx="360363" cy="3455988"/>
          </a:xfrm>
          <a:prstGeom prst="leftBrace">
            <a:avLst>
              <a:gd name="adj1" fmla="val 8280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9221" name="Rectangle 49"/>
          <p:cNvSpPr>
            <a:spLocks noChangeArrowheads="1"/>
          </p:cNvSpPr>
          <p:nvPr/>
        </p:nvSpPr>
        <p:spPr bwMode="auto">
          <a:xfrm>
            <a:off x="539750" y="620713"/>
            <a:ext cx="79930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通过描述父亲送别远行儿子的经过，父亲车站表达父亲对儿子无微不至的关爱和儿子对父亲的百般怀念。</a:t>
            </a: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222" name="矩形 14"/>
          <p:cNvSpPr>
            <a:spLocks noChangeArrowheads="1"/>
          </p:cNvSpPr>
          <p:nvPr/>
        </p:nvSpPr>
        <p:spPr bwMode="auto">
          <a:xfrm>
            <a:off x="2484438" y="3068638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爬月台买橘子时的背影</a:t>
            </a:r>
          </a:p>
        </p:txBody>
      </p:sp>
      <p:sp>
        <p:nvSpPr>
          <p:cNvPr id="9223" name="矩形 15"/>
          <p:cNvSpPr>
            <a:spLocks noChangeArrowheads="1"/>
          </p:cNvSpPr>
          <p:nvPr/>
        </p:nvSpPr>
        <p:spPr bwMode="auto">
          <a:xfrm>
            <a:off x="2555875" y="45085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混入人群中的背影</a:t>
            </a:r>
          </a:p>
        </p:txBody>
      </p:sp>
      <p:sp>
        <p:nvSpPr>
          <p:cNvPr id="9224" name="矩形 15"/>
          <p:cNvSpPr>
            <a:spLocks noChangeArrowheads="1"/>
          </p:cNvSpPr>
          <p:nvPr/>
        </p:nvSpPr>
        <p:spPr bwMode="auto">
          <a:xfrm>
            <a:off x="1547813" y="2205038"/>
            <a:ext cx="445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开头：点出背影，引出回忆</a:t>
            </a:r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6732588" y="2205038"/>
            <a:ext cx="11525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 怀念</a:t>
            </a: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6659563" y="3141663"/>
            <a:ext cx="2484437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感激（愧疚）</a:t>
            </a:r>
          </a:p>
        </p:txBody>
      </p: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6732588" y="4508500"/>
            <a:ext cx="2159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伤感、不舍</a:t>
            </a: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6732588" y="5373688"/>
            <a:ext cx="21590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怅惘</a:t>
            </a:r>
            <a:r>
              <a:rPr lang="zh-CN" altLang="en-US" sz="2800">
                <a:solidFill>
                  <a:srgbClr val="FF0000"/>
                </a:solidFill>
                <a:ea typeface="华文中宋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怀念</a:t>
            </a:r>
          </a:p>
        </p:txBody>
      </p:sp>
      <p:pic>
        <p:nvPicPr>
          <p:cNvPr id="9229" name="Picture 16" descr="getCAARLN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10810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0" name="AutoShape 47"/>
          <p:cNvSpPr>
            <a:spLocks/>
          </p:cNvSpPr>
          <p:nvPr/>
        </p:nvSpPr>
        <p:spPr bwMode="auto">
          <a:xfrm>
            <a:off x="2339975" y="3284538"/>
            <a:ext cx="215900" cy="1582737"/>
          </a:xfrm>
          <a:prstGeom prst="leftBrace">
            <a:avLst>
              <a:gd name="adj1" fmla="val 6329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9231" name="Rectangle 18"/>
          <p:cNvSpPr>
            <a:spLocks noChangeArrowheads="1"/>
          </p:cNvSpPr>
          <p:nvPr/>
        </p:nvSpPr>
        <p:spPr bwMode="auto">
          <a:xfrm>
            <a:off x="1403350" y="37893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中间：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179388" y="3573463"/>
            <a:ext cx="8569325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itchFamily="18" charset="0"/>
                <a:cs typeface="Arial" charset="0"/>
              </a:rPr>
              <a:t>【</a:t>
            </a:r>
            <a:r>
              <a:rPr lang="zh-CN" altLang="en-US" sz="2800" b="1">
                <a:latin typeface="Times New Roman" pitchFamily="18" charset="0"/>
                <a:cs typeface="Arial" charset="0"/>
              </a:rPr>
              <a:t>技巧解读</a:t>
            </a:r>
            <a:r>
              <a:rPr lang="zh-CN" altLang="zh-CN" sz="2800" b="1">
                <a:latin typeface="Times New Roman" pitchFamily="18" charset="0"/>
                <a:cs typeface="Arial" charset="0"/>
              </a:rPr>
              <a:t>】</a:t>
            </a:r>
            <a:endParaRPr lang="zh-CN" altLang="zh-CN" sz="2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 在写人叙事的过程中，让某一物品在事件的各个阶段重复出现，并通过各种手段加强它的形象。这种物件往往起过渡作用或象征和点明中心思想作用。</a:t>
            </a:r>
            <a:r>
              <a:rPr lang="zh-CN" altLang="en-US" sz="3600" b="1">
                <a:latin typeface="Times New Roman" pitchFamily="18" charset="0"/>
                <a:cs typeface="Arial" charset="0"/>
              </a:rPr>
              <a:t> </a:t>
            </a:r>
            <a:endParaRPr lang="zh-CN" altLang="en-US" sz="3600" b="1"/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1042988" y="1412875"/>
            <a:ext cx="292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以物为线</a:t>
            </a:r>
            <a:endParaRPr lang="zh-CN" altLang="en-US" sz="5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72000" y="1412875"/>
            <a:ext cx="292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>
                <a:solidFill>
                  <a:srgbClr val="FF0000"/>
                </a:solidFill>
              </a:rPr>
              <a:t>传递情感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strator\AppData\Roaming\Tencent\Users\498505623\QQ\WinTemp\RichOle\2IQ$X]X}$P}]%QQ~RLVN_3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" y="188640"/>
            <a:ext cx="9108232" cy="645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68538" y="1412875"/>
            <a:ext cx="18415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1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 u="sng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 u="sng">
              <a:solidFill>
                <a:srgbClr val="FF0066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 u="sng">
              <a:solidFill>
                <a:srgbClr val="FF0066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 u="sng">
              <a:solidFill>
                <a:srgbClr val="FF0066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 u="sng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1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243" name="AutoShape 10"/>
          <p:cNvSpPr>
            <a:spLocks/>
          </p:cNvSpPr>
          <p:nvPr/>
        </p:nvSpPr>
        <p:spPr bwMode="auto">
          <a:xfrm>
            <a:off x="1403350" y="2060575"/>
            <a:ext cx="576263" cy="3455988"/>
          </a:xfrm>
          <a:prstGeom prst="leftBrace">
            <a:avLst>
              <a:gd name="adj1" fmla="val 6372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10244" name="Text Box 17"/>
          <p:cNvSpPr txBox="1">
            <a:spLocks noChangeArrowheads="1"/>
          </p:cNvSpPr>
          <p:nvPr/>
        </p:nvSpPr>
        <p:spPr bwMode="auto">
          <a:xfrm>
            <a:off x="900113" y="620713"/>
            <a:ext cx="77771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通过写友人要几颗故乡的枣核试种的事，表达了游子的思乡之情。</a:t>
            </a:r>
          </a:p>
        </p:txBody>
      </p:sp>
      <p:sp>
        <p:nvSpPr>
          <p:cNvPr id="10245" name="TextBox 14"/>
          <p:cNvSpPr txBox="1">
            <a:spLocks noChangeArrowheads="1"/>
          </p:cNvSpPr>
          <p:nvPr/>
        </p:nvSpPr>
        <p:spPr bwMode="auto">
          <a:xfrm>
            <a:off x="611188" y="2852738"/>
            <a:ext cx="100647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枣核</a:t>
            </a:r>
          </a:p>
        </p:txBody>
      </p:sp>
      <p:pic>
        <p:nvPicPr>
          <p:cNvPr id="10246" name="图片 7" descr="200852123018168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563"/>
            <a:ext cx="17859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979613" y="1844675"/>
            <a:ext cx="4105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开头：索枣核  设制悬念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          引出下文</a:t>
            </a:r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3419475" y="31416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见枣核</a:t>
            </a:r>
          </a:p>
        </p:txBody>
      </p:sp>
      <p:sp>
        <p:nvSpPr>
          <p:cNvPr id="10249" name="Rectangle 14"/>
          <p:cNvSpPr>
            <a:spLocks noChangeArrowheads="1"/>
          </p:cNvSpPr>
          <p:nvPr/>
        </p:nvSpPr>
        <p:spPr bwMode="auto">
          <a:xfrm>
            <a:off x="3348038" y="40767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话枣核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6156325" y="3068638"/>
            <a:ext cx="24479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 欣喜、珍惜</a:t>
            </a:r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6156325" y="1989138"/>
            <a:ext cx="23749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 急切、渴盼</a:t>
            </a:r>
          </a:p>
        </p:txBody>
      </p:sp>
      <p:sp>
        <p:nvSpPr>
          <p:cNvPr id="10252" name="Text Box 17"/>
          <p:cNvSpPr txBox="1">
            <a:spLocks noChangeArrowheads="1"/>
          </p:cNvSpPr>
          <p:nvPr/>
        </p:nvSpPr>
        <p:spPr bwMode="auto">
          <a:xfrm>
            <a:off x="6227763" y="4292600"/>
            <a:ext cx="11525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 思念</a:t>
            </a:r>
          </a:p>
        </p:txBody>
      </p: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2051050" y="5157788"/>
            <a:ext cx="396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结尾：议枣核  点明主题</a:t>
            </a:r>
          </a:p>
        </p:txBody>
      </p:sp>
      <p:sp>
        <p:nvSpPr>
          <p:cNvPr id="10254" name="Rectangle 20"/>
          <p:cNvSpPr>
            <a:spLocks noChangeArrowheads="1"/>
          </p:cNvSpPr>
          <p:nvPr/>
        </p:nvSpPr>
        <p:spPr bwMode="auto">
          <a:xfrm>
            <a:off x="1835150" y="35734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中间：</a:t>
            </a:r>
          </a:p>
        </p:txBody>
      </p:sp>
      <p:sp>
        <p:nvSpPr>
          <p:cNvPr id="10255" name="AutoShape 10"/>
          <p:cNvSpPr>
            <a:spLocks/>
          </p:cNvSpPr>
          <p:nvPr/>
        </p:nvSpPr>
        <p:spPr bwMode="auto">
          <a:xfrm>
            <a:off x="3132138" y="3213100"/>
            <a:ext cx="215900" cy="1439863"/>
          </a:xfrm>
          <a:prstGeom prst="leftBrace">
            <a:avLst>
              <a:gd name="adj1" fmla="val 7085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214313" y="2286000"/>
            <a:ext cx="9239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口琴往事</a:t>
            </a:r>
          </a:p>
        </p:txBody>
      </p:sp>
      <p:sp>
        <p:nvSpPr>
          <p:cNvPr id="12291" name="AutoShape 47"/>
          <p:cNvSpPr>
            <a:spLocks/>
          </p:cNvSpPr>
          <p:nvPr/>
        </p:nvSpPr>
        <p:spPr bwMode="auto">
          <a:xfrm>
            <a:off x="971550" y="1844675"/>
            <a:ext cx="500063" cy="4429125"/>
          </a:xfrm>
          <a:prstGeom prst="leftBrace">
            <a:avLst>
              <a:gd name="adj1" fmla="val 7606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403350" y="1558925"/>
            <a:ext cx="1357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开篇：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874963" y="5006975"/>
            <a:ext cx="3349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1638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294" name="矩形 19"/>
          <p:cNvSpPr>
            <a:spLocks noChangeArrowheads="1"/>
          </p:cNvSpPr>
          <p:nvPr/>
        </p:nvSpPr>
        <p:spPr bwMode="auto">
          <a:xfrm>
            <a:off x="2087563" y="0"/>
            <a:ext cx="5653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表达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我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”</a:t>
            </a:r>
            <a:r>
              <a:rPr lang="zh-CN" altLang="en-US" sz="2800" b="1">
                <a:solidFill>
                  <a:srgbClr val="FF0000"/>
                </a:solidFill>
                <a:ea typeface="华文中宋" pitchFamily="2" charset="-122"/>
              </a:rPr>
              <a:t>对老师的怀念、敬仰与感激之情，对少年生活的怀念。</a:t>
            </a:r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1214438" y="3787775"/>
            <a:ext cx="1357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中间：</a:t>
            </a:r>
          </a:p>
        </p:txBody>
      </p:sp>
      <p:sp>
        <p:nvSpPr>
          <p:cNvPr id="12296" name="Rectangle 2"/>
          <p:cNvSpPr>
            <a:spLocks noChangeArrowheads="1"/>
          </p:cNvSpPr>
          <p:nvPr/>
        </p:nvSpPr>
        <p:spPr bwMode="auto">
          <a:xfrm>
            <a:off x="2771775" y="1484313"/>
            <a:ext cx="597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听到琴声   </a:t>
            </a:r>
            <a:r>
              <a:rPr lang="zh-CN" altLang="en-US" sz="2800" b="1" u="sng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     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(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引发回忆）</a:t>
            </a:r>
          </a:p>
        </p:txBody>
      </p:sp>
      <p:sp>
        <p:nvSpPr>
          <p:cNvPr id="12297" name="Rectangle 33"/>
          <p:cNvSpPr>
            <a:spLocks noChangeArrowheads="1"/>
          </p:cNvSpPr>
          <p:nvPr/>
        </p:nvSpPr>
        <p:spPr bwMode="auto">
          <a:xfrm>
            <a:off x="1428750" y="5929313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结尾：</a:t>
            </a:r>
          </a:p>
        </p:txBody>
      </p:sp>
      <p:sp>
        <p:nvSpPr>
          <p:cNvPr id="12298" name="AutoShape 47"/>
          <p:cNvSpPr>
            <a:spLocks/>
          </p:cNvSpPr>
          <p:nvPr/>
        </p:nvSpPr>
        <p:spPr bwMode="auto">
          <a:xfrm>
            <a:off x="2268538" y="2492375"/>
            <a:ext cx="500062" cy="3094038"/>
          </a:xfrm>
          <a:prstGeom prst="leftBrace">
            <a:avLst>
              <a:gd name="adj1" fmla="val 4534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299" name="Rectangle 2"/>
          <p:cNvSpPr>
            <a:spLocks noChangeArrowheads="1"/>
          </p:cNvSpPr>
          <p:nvPr/>
        </p:nvSpPr>
        <p:spPr bwMode="auto">
          <a:xfrm>
            <a:off x="2700338" y="2205038"/>
            <a:ext cx="5472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lang="zh-CN" altLang="en-US" sz="2800" u="sng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       </a:t>
            </a:r>
            <a:r>
              <a:rPr lang="zh-CN" altLang="en-US" sz="2800" b="1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心中倾慕</a:t>
            </a:r>
          </a:p>
        </p:txBody>
      </p:sp>
      <p:sp>
        <p:nvSpPr>
          <p:cNvPr id="12300" name="Rectangle 2"/>
          <p:cNvSpPr>
            <a:spLocks noChangeArrowheads="1"/>
          </p:cNvSpPr>
          <p:nvPr/>
        </p:nvSpPr>
        <p:spPr bwMode="auto">
          <a:xfrm>
            <a:off x="2843213" y="2982913"/>
            <a:ext cx="4897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u="sng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       </a:t>
            </a:r>
            <a:r>
              <a:rPr lang="zh-CN" altLang="en-US" sz="2800" b="1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心中伤心</a:t>
            </a:r>
          </a:p>
        </p:txBody>
      </p:sp>
      <p:sp>
        <p:nvSpPr>
          <p:cNvPr id="12301" name="Rectangle 2"/>
          <p:cNvSpPr>
            <a:spLocks noChangeArrowheads="1"/>
          </p:cNvSpPr>
          <p:nvPr/>
        </p:nvSpPr>
        <p:spPr bwMode="auto">
          <a:xfrm>
            <a:off x="2843213" y="3784600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获得口琴    </a:t>
            </a:r>
            <a:r>
              <a:rPr lang="zh-CN" altLang="en-US" sz="2800" b="1" u="sng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       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.</a:t>
            </a:r>
            <a:r>
              <a:rPr lang="zh-CN" altLang="en-US" sz="2800" b="1" u="sng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2316" name="Rectangle 2"/>
          <p:cNvSpPr>
            <a:spLocks noChangeArrowheads="1"/>
          </p:cNvSpPr>
          <p:nvPr/>
        </p:nvSpPr>
        <p:spPr bwMode="auto">
          <a:xfrm>
            <a:off x="2855913" y="4357688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学吹口琴   高兴着魔</a:t>
            </a:r>
          </a:p>
        </p:txBody>
      </p:sp>
      <p:sp>
        <p:nvSpPr>
          <p:cNvPr id="12318" name="Rectangle 2"/>
          <p:cNvSpPr>
            <a:spLocks noChangeArrowheads="1"/>
          </p:cNvSpPr>
          <p:nvPr/>
        </p:nvSpPr>
        <p:spPr bwMode="auto">
          <a:xfrm>
            <a:off x="2771775" y="589438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买到口琴   体会幸福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43438" y="13446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心里感伤</a:t>
            </a:r>
            <a:endParaRPr lang="zh-CN" altLang="en-US" sz="1800"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00363" y="20907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听师吹琴</a:t>
            </a:r>
            <a:endParaRPr lang="zh-CN" altLang="en-US" sz="1800"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43225" y="2874963"/>
            <a:ext cx="1736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企盼口琴 </a:t>
            </a:r>
            <a:endParaRPr lang="zh-CN" altLang="en-US" sz="1800"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08525" y="36433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兴奋异常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900363" y="5056188"/>
            <a:ext cx="340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还掉口琴   依依不舍</a:t>
            </a:r>
          </a:p>
        </p:txBody>
      </p:sp>
      <p:sp>
        <p:nvSpPr>
          <p:cNvPr id="12309" name="文本框 8"/>
          <p:cNvSpPr txBox="1">
            <a:spLocks noChangeArrowheads="1"/>
          </p:cNvSpPr>
          <p:nvPr/>
        </p:nvSpPr>
        <p:spPr bwMode="auto">
          <a:xfrm>
            <a:off x="2855913" y="5276850"/>
            <a:ext cx="339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solidFill>
                  <a:srgbClr val="FF0000"/>
                </a:solidFill>
              </a:rPr>
              <a:t>                        .</a:t>
            </a:r>
            <a:r>
              <a:rPr lang="en-US" altLang="zh-CN" sz="1800">
                <a:solidFill>
                  <a:srgbClr val="FF0000"/>
                </a:solidFill>
              </a:rPr>
              <a:t>    </a:t>
            </a:r>
            <a:r>
              <a:rPr lang="en-US" altLang="zh-CN" sz="1800" u="sng">
                <a:solidFill>
                  <a:srgbClr val="FF0000"/>
                </a:solidFill>
              </a:rPr>
              <a:t>                    </a:t>
            </a:r>
            <a:r>
              <a:rPr lang="en-US" altLang="zh-CN" sz="1800">
                <a:solidFill>
                  <a:srgbClr val="FF0000"/>
                </a:solidFill>
              </a:rPr>
              <a:t>.</a:t>
            </a:r>
            <a:endParaRPr lang="zh-CN" altLang="en-US" sz="1800" u="sng">
              <a:solidFill>
                <a:srgbClr val="FF0000"/>
              </a:solidFill>
            </a:endParaRPr>
          </a:p>
        </p:txBody>
      </p:sp>
      <p:sp>
        <p:nvSpPr>
          <p:cNvPr id="12310" name="文本框 24"/>
          <p:cNvSpPr txBox="1">
            <a:spLocks noChangeArrowheads="1"/>
          </p:cNvSpPr>
          <p:nvPr/>
        </p:nvSpPr>
        <p:spPr bwMode="auto">
          <a:xfrm>
            <a:off x="2767013" y="6088063"/>
            <a:ext cx="339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solidFill>
                  <a:srgbClr val="FF0000"/>
                </a:solidFill>
              </a:rPr>
              <a:t>                        .</a:t>
            </a:r>
            <a:r>
              <a:rPr lang="en-US" altLang="zh-CN" sz="1800"/>
              <a:t>   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 u="sng">
                <a:solidFill>
                  <a:srgbClr val="FF0000"/>
                </a:solidFill>
              </a:rPr>
              <a:t>                    </a:t>
            </a:r>
            <a:r>
              <a:rPr lang="en-US" altLang="zh-CN" sz="1800"/>
              <a:t>.</a:t>
            </a:r>
            <a:endParaRPr lang="zh-CN" altLang="en-US" sz="1800" u="sng"/>
          </a:p>
        </p:txBody>
      </p:sp>
      <p:sp>
        <p:nvSpPr>
          <p:cNvPr id="12311" name="文本框 26"/>
          <p:cNvSpPr txBox="1">
            <a:spLocks noChangeArrowheads="1"/>
          </p:cNvSpPr>
          <p:nvPr/>
        </p:nvSpPr>
        <p:spPr bwMode="auto">
          <a:xfrm>
            <a:off x="2900363" y="4618038"/>
            <a:ext cx="3465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solidFill>
                  <a:srgbClr val="FF0000"/>
                </a:solidFill>
              </a:rPr>
              <a:t>                      .</a:t>
            </a:r>
            <a:r>
              <a:rPr lang="en-US" altLang="zh-CN" sz="1800">
                <a:solidFill>
                  <a:srgbClr val="FF0000"/>
                </a:solidFill>
              </a:rPr>
              <a:t>    </a:t>
            </a:r>
            <a:r>
              <a:rPr lang="en-US" altLang="zh-CN" sz="1800" u="sng">
                <a:solidFill>
                  <a:srgbClr val="FF0000"/>
                </a:solidFill>
              </a:rPr>
              <a:t>                       </a:t>
            </a:r>
            <a:r>
              <a:rPr lang="en-US" altLang="zh-CN" sz="1800">
                <a:solidFill>
                  <a:srgbClr val="FF0000"/>
                </a:solidFill>
              </a:rPr>
              <a:t>.</a:t>
            </a:r>
            <a:endParaRPr lang="zh-CN" altLang="en-US" sz="18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/>
      <p:bldP spid="12318" grpId="0"/>
      <p:bldP spid="2" grpId="0"/>
      <p:bldP spid="3" grpId="0"/>
      <p:bldP spid="4" grpId="0"/>
      <p:bldP spid="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214313" y="2286000"/>
            <a:ext cx="9239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口琴往事</a:t>
            </a:r>
          </a:p>
        </p:txBody>
      </p:sp>
      <p:sp>
        <p:nvSpPr>
          <p:cNvPr id="17411" name="AutoShape 47"/>
          <p:cNvSpPr>
            <a:spLocks/>
          </p:cNvSpPr>
          <p:nvPr/>
        </p:nvSpPr>
        <p:spPr bwMode="auto">
          <a:xfrm>
            <a:off x="1000125" y="1857375"/>
            <a:ext cx="500063" cy="4429125"/>
          </a:xfrm>
          <a:prstGeom prst="leftBrace">
            <a:avLst>
              <a:gd name="adj1" fmla="val 7606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1428750" y="171450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开篇：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643438" y="5229225"/>
            <a:ext cx="3240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1638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7414" name="矩形 19"/>
          <p:cNvSpPr>
            <a:spLocks noChangeArrowheads="1"/>
          </p:cNvSpPr>
          <p:nvPr/>
        </p:nvSpPr>
        <p:spPr bwMode="auto">
          <a:xfrm>
            <a:off x="5857875" y="714375"/>
            <a:ext cx="2101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华文中宋" pitchFamily="2" charset="-122"/>
              </a:rPr>
              <a:t>物的描写</a:t>
            </a: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1214438" y="3787775"/>
            <a:ext cx="1357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中间：</a:t>
            </a:r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2843213" y="1628775"/>
            <a:ext cx="300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听到琴声   心中感伤</a:t>
            </a:r>
          </a:p>
        </p:txBody>
      </p:sp>
      <p:sp>
        <p:nvSpPr>
          <p:cNvPr id="17417" name="Rectangle 33"/>
          <p:cNvSpPr>
            <a:spLocks noChangeArrowheads="1"/>
          </p:cNvSpPr>
          <p:nvPr/>
        </p:nvSpPr>
        <p:spPr bwMode="auto">
          <a:xfrm>
            <a:off x="1428750" y="5929313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结尾：</a:t>
            </a:r>
          </a:p>
        </p:txBody>
      </p:sp>
      <p:sp>
        <p:nvSpPr>
          <p:cNvPr id="17418" name="AutoShape 47"/>
          <p:cNvSpPr>
            <a:spLocks/>
          </p:cNvSpPr>
          <p:nvPr/>
        </p:nvSpPr>
        <p:spPr bwMode="auto">
          <a:xfrm>
            <a:off x="2268538" y="2492375"/>
            <a:ext cx="500062" cy="3094038"/>
          </a:xfrm>
          <a:prstGeom prst="leftBrace">
            <a:avLst>
              <a:gd name="adj1" fmla="val 4534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9" name="Rectangle 2"/>
          <p:cNvSpPr>
            <a:spLocks noChangeArrowheads="1"/>
          </p:cNvSpPr>
          <p:nvPr/>
        </p:nvSpPr>
        <p:spPr bwMode="auto">
          <a:xfrm>
            <a:off x="2843213" y="2276475"/>
            <a:ext cx="300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老师吹琴   心中倾慕</a:t>
            </a:r>
          </a:p>
        </p:txBody>
      </p:sp>
      <p:sp>
        <p:nvSpPr>
          <p:cNvPr id="17420" name="Rectangle 2"/>
          <p:cNvSpPr>
            <a:spLocks noChangeArrowheads="1"/>
          </p:cNvSpPr>
          <p:nvPr/>
        </p:nvSpPr>
        <p:spPr bwMode="auto">
          <a:xfrm>
            <a:off x="2771775" y="2997200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企盼 口琴   心中伤心</a:t>
            </a:r>
          </a:p>
        </p:txBody>
      </p:sp>
      <p:sp>
        <p:nvSpPr>
          <p:cNvPr id="17421" name="Rectangle 2"/>
          <p:cNvSpPr>
            <a:spLocks noChangeArrowheads="1"/>
          </p:cNvSpPr>
          <p:nvPr/>
        </p:nvSpPr>
        <p:spPr bwMode="auto">
          <a:xfrm>
            <a:off x="2771775" y="3716338"/>
            <a:ext cx="300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获得口琴   兴奋异常</a:t>
            </a:r>
          </a:p>
        </p:txBody>
      </p:sp>
      <p:sp>
        <p:nvSpPr>
          <p:cNvPr id="17422" name="Rectangle 2"/>
          <p:cNvSpPr>
            <a:spLocks noChangeArrowheads="1"/>
          </p:cNvSpPr>
          <p:nvPr/>
        </p:nvSpPr>
        <p:spPr bwMode="auto">
          <a:xfrm>
            <a:off x="2771775" y="4508500"/>
            <a:ext cx="300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学吹口琴   高兴着魔</a:t>
            </a:r>
          </a:p>
        </p:txBody>
      </p:sp>
      <p:sp>
        <p:nvSpPr>
          <p:cNvPr id="17423" name="Rectangle 2"/>
          <p:cNvSpPr>
            <a:spLocks noChangeArrowheads="1"/>
          </p:cNvSpPr>
          <p:nvPr/>
        </p:nvSpPr>
        <p:spPr bwMode="auto">
          <a:xfrm>
            <a:off x="2843213" y="5157788"/>
            <a:ext cx="300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还掉口琴   依依不舍</a:t>
            </a:r>
          </a:p>
        </p:txBody>
      </p:sp>
      <p:sp>
        <p:nvSpPr>
          <p:cNvPr id="17424" name="Rectangle 2"/>
          <p:cNvSpPr>
            <a:spLocks noChangeArrowheads="1"/>
          </p:cNvSpPr>
          <p:nvPr/>
        </p:nvSpPr>
        <p:spPr bwMode="auto">
          <a:xfrm>
            <a:off x="2771775" y="5949950"/>
            <a:ext cx="300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买到口琴   体会幸福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227763" y="1700213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857875" y="157162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（琴声）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80063" y="3644900"/>
            <a:ext cx="3563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（琴的类型、琴声）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/>
      <p:bldP spid="174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285750" y="2357438"/>
            <a:ext cx="9239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0066FF"/>
                </a:solidFill>
                <a:latin typeface="华文中宋" pitchFamily="2" charset="-122"/>
                <a:ea typeface="华文中宋" pitchFamily="2" charset="-122"/>
              </a:rPr>
              <a:t>履痕</a:t>
            </a:r>
          </a:p>
        </p:txBody>
      </p:sp>
      <p:sp>
        <p:nvSpPr>
          <p:cNvPr id="20484" name="AutoShape 47"/>
          <p:cNvSpPr>
            <a:spLocks/>
          </p:cNvSpPr>
          <p:nvPr/>
        </p:nvSpPr>
        <p:spPr bwMode="auto">
          <a:xfrm>
            <a:off x="1143000" y="1857375"/>
            <a:ext cx="500063" cy="4429125"/>
          </a:xfrm>
          <a:prstGeom prst="leftBrace">
            <a:avLst>
              <a:gd name="adj1" fmla="val 76065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1643063" y="142875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开篇： 由眼前的脚引出鞋的回忆</a:t>
            </a:r>
            <a:endParaRPr lang="zh-CN" altLang="en-US" sz="2400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2214563" y="2071688"/>
            <a:ext cx="4897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婴儿时，妈妈给我做的是</a:t>
            </a:r>
            <a:r>
              <a:rPr lang="zh-CN" altLang="en-US" sz="2400" b="1" u="sng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/>
          </a:p>
        </p:txBody>
      </p:sp>
      <p:sp>
        <p:nvSpPr>
          <p:cNvPr id="20487" name="矩形 9"/>
          <p:cNvSpPr>
            <a:spLocks noChangeArrowheads="1"/>
          </p:cNvSpPr>
          <p:nvPr/>
        </p:nvSpPr>
        <p:spPr bwMode="auto">
          <a:xfrm>
            <a:off x="5643563" y="1928813"/>
            <a:ext cx="121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手帕</a:t>
            </a:r>
            <a:r>
              <a:rPr lang="zh-CN" altLang="en-US" b="1">
                <a:solidFill>
                  <a:srgbClr val="FF0000"/>
                </a:solidFill>
              </a:rPr>
              <a:t>鞋</a:t>
            </a:r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2143125" y="2786063"/>
            <a:ext cx="568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幼儿时，妈妈给我做的是</a:t>
            </a:r>
            <a:r>
              <a:rPr lang="zh-CN" altLang="en-US" sz="2800" b="1" u="sng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/>
          </a:p>
        </p:txBody>
      </p:sp>
      <p:sp>
        <p:nvSpPr>
          <p:cNvPr id="20489" name="Rectangle 3"/>
          <p:cNvSpPr>
            <a:spLocks noChangeArrowheads="1"/>
          </p:cNvSpPr>
          <p:nvPr/>
        </p:nvSpPr>
        <p:spPr bwMode="auto">
          <a:xfrm>
            <a:off x="2214563" y="3500438"/>
            <a:ext cx="492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少年时，半夜看妈妈给我纳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鞋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底。</a:t>
            </a:r>
            <a:endParaRPr lang="zh-CN" altLang="en-US" sz="2400"/>
          </a:p>
        </p:txBody>
      </p:sp>
      <p:sp>
        <p:nvSpPr>
          <p:cNvPr id="20490" name="Rectangle 3"/>
          <p:cNvSpPr>
            <a:spLocks noChangeArrowheads="1"/>
          </p:cNvSpPr>
          <p:nvPr/>
        </p:nvSpPr>
        <p:spPr bwMode="auto">
          <a:xfrm>
            <a:off x="2143125" y="4357688"/>
            <a:ext cx="4897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大学时，妈妈给我做的是</a:t>
            </a:r>
            <a:r>
              <a:rPr lang="zh-CN" altLang="en-US" sz="2400" b="1" u="sng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/>
          </a:p>
        </p:txBody>
      </p:sp>
      <p:sp>
        <p:nvSpPr>
          <p:cNvPr id="20491" name="Rectangle 3"/>
          <p:cNvSpPr>
            <a:spLocks noChangeArrowheads="1"/>
          </p:cNvSpPr>
          <p:nvPr/>
        </p:nvSpPr>
        <p:spPr bwMode="auto">
          <a:xfrm>
            <a:off x="2214563" y="5072063"/>
            <a:ext cx="492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壮年时，想再穿妈妈给我做的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鞋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/>
          </a:p>
        </p:txBody>
      </p:sp>
      <p:sp>
        <p:nvSpPr>
          <p:cNvPr id="20492" name="矩形 14"/>
          <p:cNvSpPr>
            <a:spLocks noChangeArrowheads="1"/>
          </p:cNvSpPr>
          <p:nvPr/>
        </p:nvSpPr>
        <p:spPr bwMode="auto">
          <a:xfrm>
            <a:off x="6072188" y="2643188"/>
            <a:ext cx="121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虎头</a:t>
            </a:r>
            <a:r>
              <a:rPr lang="zh-CN" altLang="en-US" b="1">
                <a:solidFill>
                  <a:srgbClr val="FF0000"/>
                </a:solidFill>
              </a:rPr>
              <a:t>鞋</a:t>
            </a:r>
          </a:p>
        </p:txBody>
      </p:sp>
      <p:sp>
        <p:nvSpPr>
          <p:cNvPr id="20493" name="Rectangle 4"/>
          <p:cNvSpPr>
            <a:spLocks noChangeArrowheads="1"/>
          </p:cNvSpPr>
          <p:nvPr/>
        </p:nvSpPr>
        <p:spPr bwMode="auto">
          <a:xfrm>
            <a:off x="1214438" y="5715000"/>
            <a:ext cx="7000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01638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结尾：抒发感悟：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鞋子是人生的印记，母爱伴随儿女成长</a:t>
            </a:r>
            <a:endParaRPr lang="zh-CN" altLang="en-US" sz="2400"/>
          </a:p>
        </p:txBody>
      </p:sp>
      <p:sp>
        <p:nvSpPr>
          <p:cNvPr id="20494" name="AutoShape 47"/>
          <p:cNvSpPr>
            <a:spLocks/>
          </p:cNvSpPr>
          <p:nvPr/>
        </p:nvSpPr>
        <p:spPr bwMode="auto">
          <a:xfrm>
            <a:off x="1857375" y="2428875"/>
            <a:ext cx="428625" cy="3143250"/>
          </a:xfrm>
          <a:prstGeom prst="leftBrace">
            <a:avLst>
              <a:gd name="adj1" fmla="val 76083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495" name="TextBox 18"/>
          <p:cNvSpPr txBox="1">
            <a:spLocks noChangeArrowheads="1"/>
          </p:cNvSpPr>
          <p:nvPr/>
        </p:nvSpPr>
        <p:spPr bwMode="auto">
          <a:xfrm>
            <a:off x="5357813" y="4214813"/>
            <a:ext cx="3786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“冲福尼”面的布</a:t>
            </a:r>
            <a:r>
              <a:rPr lang="zh-CN" altLang="en-US" b="1">
                <a:solidFill>
                  <a:srgbClr val="FF0000"/>
                </a:solidFill>
              </a:rPr>
              <a:t>鞋</a:t>
            </a:r>
          </a:p>
        </p:txBody>
      </p:sp>
      <p:sp>
        <p:nvSpPr>
          <p:cNvPr id="20496" name="矩形 19"/>
          <p:cNvSpPr>
            <a:spLocks noChangeArrowheads="1"/>
          </p:cNvSpPr>
          <p:nvPr/>
        </p:nvSpPr>
        <p:spPr bwMode="auto">
          <a:xfrm>
            <a:off x="1928813" y="714375"/>
            <a:ext cx="70008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回忆人生的不同阶段穿鞋的经历，突出母爱伴随儿女成长的主旨。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323850" y="260350"/>
            <a:ext cx="8569325" cy="990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                           </a:t>
            </a:r>
            <a:r>
              <a:rPr lang="zh-CN" altLang="en-US" b="1">
                <a:solidFill>
                  <a:srgbClr val="FF0000"/>
                </a:solidFill>
              </a:rPr>
              <a:t>作文提纲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选材：通过回忆妈妈给我煮姜汤的事，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中心：表达妈妈对我的关爱和我对妈妈的感激之情。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线索 ：姜汤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开头： 闻姜汤味  引出回忆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           1</a:t>
            </a:r>
            <a:r>
              <a:rPr lang="zh-CN" altLang="en-US" sz="2800" b="1">
                <a:solidFill>
                  <a:srgbClr val="FF0000"/>
                </a:solidFill>
              </a:rPr>
              <a:t>、看妈妈做姜汤，   心中感动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           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、我喝姜汤，          体会幸福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结尾：抒发情感，感悟母爱。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    （妈妈把担心、关心都熬进了姜汤，</a:t>
            </a:r>
            <a:r>
              <a:rPr lang="zh-CN" altLang="zh-CN" sz="2800" b="1">
                <a:solidFill>
                  <a:srgbClr val="FF0000"/>
                </a:solidFill>
              </a:rPr>
              <a:t>一碗姜汤灌注的是母亲的爱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  <a:r>
              <a:rPr lang="zh-CN" altLang="zh-CN" sz="2800" b="1">
                <a:solidFill>
                  <a:srgbClr val="FF0000"/>
                </a:solidFill>
              </a:rPr>
              <a:t>牵动的是孩儿的心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250825" y="36449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中间：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539750" y="188913"/>
            <a:ext cx="8072438" cy="874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                        </a:t>
            </a:r>
            <a:r>
              <a:rPr lang="zh-CN" altLang="en-US" b="1">
                <a:solidFill>
                  <a:srgbClr val="FF0000"/>
                </a:solidFill>
              </a:rPr>
              <a:t>作文提纲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选材：通过   </a:t>
            </a:r>
            <a:r>
              <a:rPr lang="zh-CN" altLang="en-US" sz="2800" b="1" u="sng">
                <a:solidFill>
                  <a:srgbClr val="FF0000"/>
                </a:solidFill>
              </a:rPr>
              <a:t>回忆爷爷给我煮食物、熬中药等事，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中心：表达   </a:t>
            </a:r>
            <a:r>
              <a:rPr lang="zh-CN" altLang="en-US" sz="2800" b="1" u="sng">
                <a:solidFill>
                  <a:srgbClr val="FF0000"/>
                </a:solidFill>
              </a:rPr>
              <a:t>爷爷对我无微不至的关怀 。                                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线索 ：锅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开头： </a:t>
            </a:r>
            <a:r>
              <a:rPr lang="zh-CN" altLang="en-US" sz="2400" b="1">
                <a:solidFill>
                  <a:srgbClr val="FF0000"/>
                </a:solidFill>
              </a:rPr>
              <a:t>睹物（锅）思人 ，引出下文。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          1</a:t>
            </a:r>
            <a:r>
              <a:rPr lang="zh-CN" altLang="en-US" sz="2400" b="1">
                <a:solidFill>
                  <a:srgbClr val="FF0000"/>
                </a:solidFill>
              </a:rPr>
              <a:t>、幼儿时，爷爷用锅给我煮牛奶。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             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、小学时，爷爷用锅给我煮食物。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             </a:t>
            </a: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、中学里（我生病）时，爷爷用锅给我煮中药。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结尾：思考感悟：爷爷的关爱伴我成长。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9750" y="34290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中间：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00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67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Roaming\Tencent\Users\498505623\QQ\WinTemp\RichOle\}2RI)$QREVR93I}1Q4MPRM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16566" cy="6309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7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Roaming\Tencent\Users\498505623\QQ\WinTemp\RichOle\G$I]$E]{AM[JO`$8@~ZR{T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074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1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Roaming\Tencent\Users\498505623\QQ\WinTemp\RichOle\4S`1RE`3Z19~VRMGZUVO@PQ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486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9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Roaming\Tencent\Users\498505623\QQ\WinTemp\RichOle\EIAGH)RHB0)5[FL~OUSOPM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157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51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Roaming\Tencent\Users\498505623\QQ\WinTemp\RichOle\9C4T)AH%8V{5`[{J[~7M}{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6215980" cy="666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34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Roaming\Tencent\Users\498505623\QQ\WinTemp\RichOle\~PUOH_[}~S9PD35(`}NH9Y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" y="620688"/>
            <a:ext cx="9144000" cy="5445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Roaming\Tencent\Users\498505623\QQ\WinTemp\RichOle\8}7%3ZD)K${_5)IEQ$FC@Y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964488" cy="587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0468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12_夏至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893</Words>
  <Application>Microsoft Office PowerPoint</Application>
  <PresentationFormat>全屏显示(4:3)</PresentationFormat>
  <Paragraphs>190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古瓶荷花</vt:lpstr>
      <vt:lpstr>12_夏至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“提问分析”法 </vt:lpstr>
      <vt:lpstr>材料和中心 ：</vt:lpstr>
      <vt:lpstr>怎么安排结构？</vt:lpstr>
      <vt:lpstr>开头---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User</cp:lastModifiedBy>
  <cp:revision>76</cp:revision>
  <dcterms:created xsi:type="dcterms:W3CDTF">2013-12-02T09:52:58Z</dcterms:created>
  <dcterms:modified xsi:type="dcterms:W3CDTF">2022-09-23T00:10:56Z</dcterms:modified>
</cp:coreProperties>
</file>