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8" r:id="rId7"/>
    <p:sldId id="269" r:id="rId8"/>
    <p:sldId id="270" r:id="rId9"/>
    <p:sldId id="272" r:id="rId10"/>
    <p:sldId id="275" r:id="rId11"/>
    <p:sldId id="277" r:id="rId12"/>
    <p:sldId id="278" r:id="rId13"/>
    <p:sldId id="279" r:id="rId14"/>
    <p:sldId id="257" r:id="rId15"/>
    <p:sldId id="258" r:id="rId16"/>
    <p:sldId id="259" r:id="rId17"/>
    <p:sldId id="26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55" d="100"/>
          <a:sy n="55" d="100"/>
        </p:scale>
        <p:origin x="-73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8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10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9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70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5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7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8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11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87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9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68AF-BD99-4BE7-864D-171580DEDC24}" type="datetimeFigureOut">
              <a:rPr lang="zh-CN" altLang="en-US" smtClean="0"/>
              <a:t>2022-09-23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A1FA6-3A2E-48B5-BCD3-EFA0A4B7BB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9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93012" y="198027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叙事的背景、主体、介入与后续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641028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9626"/>
            <a:ext cx="82296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插入感想”实例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57517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3600" dirty="0">
                <a:solidFill>
                  <a:srgbClr val="FF33CC"/>
                </a:solidFill>
                <a:latin typeface="Courier New" panose="02070309020205020404" pitchFamily="49" charset="0"/>
              </a:rPr>
              <a:t>“</a:t>
            </a:r>
            <a:r>
              <a:rPr lang="zh-CN" altLang="en-US" sz="3600" dirty="0">
                <a:solidFill>
                  <a:srgbClr val="FF33CC"/>
                </a:solidFill>
                <a:latin typeface="宋体" panose="02010600030101010101" pitchFamily="2" charset="-122"/>
              </a:rPr>
              <a:t>不，我不去！</a:t>
            </a:r>
            <a:r>
              <a:rPr lang="zh-CN" altLang="en-US" sz="3600" dirty="0">
                <a:solidFill>
                  <a:srgbClr val="FF33CC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sz="3600" dirty="0">
                <a:solidFill>
                  <a:srgbClr val="FF33CC"/>
                </a:solidFill>
                <a:latin typeface="宋体" panose="02010600030101010101" pitchFamily="2" charset="-122"/>
              </a:rPr>
              <a:t>我狠命地捶打这两条可恨的腿，喊着：</a:t>
            </a:r>
            <a:r>
              <a:rPr lang="zh-CN" altLang="en-US" sz="3600" dirty="0">
                <a:solidFill>
                  <a:srgbClr val="FF33CC"/>
                </a:solidFill>
                <a:latin typeface="Courier New" panose="02070309020205020404" pitchFamily="49" charset="0"/>
              </a:rPr>
              <a:t>“</a:t>
            </a:r>
            <a:r>
              <a:rPr lang="zh-CN" altLang="en-US" sz="3600" dirty="0">
                <a:solidFill>
                  <a:srgbClr val="FF33CC"/>
                </a:solidFill>
                <a:latin typeface="宋体" panose="02010600030101010101" pitchFamily="2" charset="-122"/>
              </a:rPr>
              <a:t>我活着有什么劲！</a:t>
            </a:r>
            <a:r>
              <a:rPr lang="zh-CN" altLang="en-US" sz="3600" dirty="0">
                <a:solidFill>
                  <a:srgbClr val="FF33CC"/>
                </a:solidFill>
                <a:latin typeface="Courier New" panose="02070309020205020404" pitchFamily="49" charset="0"/>
              </a:rPr>
              <a:t>”</a:t>
            </a:r>
            <a:r>
              <a:rPr lang="zh-CN" altLang="en-US" sz="3600" dirty="0">
                <a:solidFill>
                  <a:srgbClr val="FF33CC"/>
                </a:solidFill>
                <a:latin typeface="宋体" panose="02010600030101010101" pitchFamily="2" charset="-122"/>
              </a:rPr>
              <a:t>母亲扑过来抓住我的手，忍住哭声说：</a:t>
            </a:r>
            <a:r>
              <a:rPr lang="zh-CN" altLang="en-US" sz="3600" dirty="0">
                <a:solidFill>
                  <a:srgbClr val="FF33CC"/>
                </a:solidFill>
                <a:latin typeface="Courier New" panose="02070309020205020404" pitchFamily="49" charset="0"/>
              </a:rPr>
              <a:t>“</a:t>
            </a:r>
            <a:r>
              <a:rPr lang="zh-CN" altLang="en-US" sz="3600" dirty="0">
                <a:solidFill>
                  <a:srgbClr val="FF33CC"/>
                </a:solidFill>
                <a:latin typeface="宋体" panose="02010600030101010101" pitchFamily="2" charset="-122"/>
              </a:rPr>
              <a:t>咱娘儿俩在一块儿，好好儿活，好好儿活</a:t>
            </a:r>
            <a:r>
              <a:rPr lang="en-US" altLang="zh-CN" sz="3600" dirty="0">
                <a:solidFill>
                  <a:srgbClr val="FF33CC"/>
                </a:solidFill>
              </a:rPr>
              <a:t>……”</a:t>
            </a:r>
            <a:r>
              <a:rPr lang="zh-CN" altLang="en-US" sz="3600" dirty="0">
                <a:solidFill>
                  <a:srgbClr val="000099"/>
                </a:solidFill>
                <a:latin typeface="宋体" panose="02010600030101010101" pitchFamily="2" charset="-122"/>
              </a:rPr>
              <a:t>可我却一直都不知道，她的病已经到了那步田地</a:t>
            </a:r>
            <a:r>
              <a:rPr lang="zh-CN" altLang="en-US" sz="3600" dirty="0" smtClean="0">
                <a:solidFill>
                  <a:srgbClr val="000099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3600" dirty="0" smtClean="0">
                <a:solidFill>
                  <a:srgbClr val="000099"/>
                </a:solidFill>
              </a:rPr>
              <a:t>      </a:t>
            </a:r>
            <a:r>
              <a:rPr lang="en-US" altLang="zh-CN" sz="3600" dirty="0"/>
              <a:t>〈</a:t>
            </a:r>
            <a:r>
              <a:rPr lang="zh-CN" altLang="en-US" sz="3600" dirty="0"/>
              <a:t>秋天的怀念</a:t>
            </a:r>
            <a:r>
              <a:rPr lang="en-US" altLang="zh-CN" sz="3600" dirty="0"/>
              <a:t>〉</a:t>
            </a:r>
            <a:r>
              <a:rPr lang="en-US" altLang="zh-CN" sz="3600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01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9626"/>
            <a:ext cx="82296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把结局延伸到目前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不要很呆板地写“这件事使我懂得</a:t>
            </a:r>
            <a:r>
              <a:rPr lang="en-US" altLang="zh-CN" sz="3200" dirty="0"/>
              <a:t>……”</a:t>
            </a:r>
            <a:r>
              <a:rPr lang="zh-CN" altLang="en-US" sz="3200" dirty="0"/>
              <a:t>这样写容易让人觉得矫饰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让事件的意义用故事结局的形式表现出来，让读者从具体的叙述中知道你已经懂得了这个道理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这样写可以让读者觉得揭示中心很自然</a:t>
            </a:r>
          </a:p>
        </p:txBody>
      </p:sp>
    </p:spTree>
    <p:extLst>
      <p:ext uri="{BB962C8B-B14F-4D97-AF65-F5344CB8AC3E}">
        <p14:creationId xmlns:p14="http://schemas.microsoft.com/office/powerpoint/2010/main" val="266412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9626"/>
            <a:ext cx="82296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把结局延伸到目前”示例之一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936" y="1446063"/>
            <a:ext cx="10515600" cy="516177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70000"/>
              </a:lnSpc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3600" dirty="0">
                <a:solidFill>
                  <a:srgbClr val="FF33CC"/>
                </a:solidFill>
                <a:latin typeface="宋体" panose="02010600030101010101" pitchFamily="2" charset="-122"/>
              </a:rPr>
              <a:t>别人告诉我，她昏迷前的最后一句话是：</a:t>
            </a:r>
            <a:r>
              <a:rPr lang="zh-CN" altLang="en-US" sz="3600" dirty="0">
                <a:solidFill>
                  <a:srgbClr val="FF33CC"/>
                </a:solidFill>
                <a:latin typeface="Courier New" panose="02070309020205020404" pitchFamily="49" charset="0"/>
              </a:rPr>
              <a:t>“</a:t>
            </a:r>
            <a:r>
              <a:rPr lang="zh-CN" altLang="en-US" sz="3600" dirty="0">
                <a:solidFill>
                  <a:srgbClr val="FF33CC"/>
                </a:solidFill>
                <a:latin typeface="宋体" panose="02010600030101010101" pitchFamily="2" charset="-122"/>
              </a:rPr>
              <a:t>我那个有病的儿子和我那个还未成年的女儿</a:t>
            </a:r>
            <a:r>
              <a:rPr lang="en-US" altLang="zh-CN" sz="3600" dirty="0">
                <a:solidFill>
                  <a:srgbClr val="FF33CC"/>
                </a:solidFill>
                <a:latin typeface="Courier New" panose="02070309020205020404" pitchFamily="49" charset="0"/>
              </a:rPr>
              <a:t>……”</a:t>
            </a:r>
            <a:endParaRPr lang="en-US" altLang="zh-CN" sz="3600" dirty="0">
              <a:solidFill>
                <a:srgbClr val="FF33CC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buFontTx/>
              <a:buNone/>
            </a:pPr>
            <a:r>
              <a:rPr lang="en-US" altLang="zh-CN" sz="3600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3600" dirty="0">
                <a:solidFill>
                  <a:srgbClr val="000099"/>
                </a:solidFill>
                <a:latin typeface="宋体" panose="02010600030101010101" pitchFamily="2" charset="-122"/>
              </a:rPr>
              <a:t>又是秋天，妹妹推我去北海看了菊花。黄色的花淡雅、白色的花高洁、紫红色的花热烈而深沉，泼泼洒洒，秋风中正开得烂漫。我懂得母亲</a:t>
            </a:r>
            <a:r>
              <a:rPr lang="zh-CN" altLang="en-US" sz="3600" dirty="0">
                <a:solidFill>
                  <a:srgbClr val="000099"/>
                </a:solidFill>
              </a:rPr>
              <a:t> </a:t>
            </a:r>
            <a:r>
              <a:rPr lang="zh-CN" altLang="en-US" sz="3600" dirty="0">
                <a:solidFill>
                  <a:srgbClr val="000099"/>
                </a:solidFill>
                <a:latin typeface="宋体" panose="02010600030101010101" pitchFamily="2" charset="-122"/>
              </a:rPr>
              <a:t>没有说完的话。妹妹也懂。我俩在一块儿，要好好儿活</a:t>
            </a:r>
            <a:r>
              <a:rPr lang="en-US" altLang="zh-CN" sz="3600" dirty="0">
                <a:solidFill>
                  <a:srgbClr val="000099"/>
                </a:solidFill>
              </a:rPr>
              <a:t>……</a:t>
            </a:r>
            <a:endParaRPr lang="en-US" altLang="zh-CN" sz="3600" dirty="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747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9626"/>
            <a:ext cx="82296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把结局延伸到目前”示例之二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33967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200" dirty="0"/>
              <a:t>后来怎么样了，我已经不记得，因为那是六年以前的事了。只记得，从那以后，到今天，每天早晨我都是等待着校工开大铁栅栏校门的学生之一。冬天的清晨站在校门前，戴着露出五个手指头的那种手套，举了一块热乎乎的烤白薯在吃着；夏天的早晨站在校门前，手里举着从花池里摘下的玉簪花，送给亲爱的韩老师，是她教我跳舞的。</a:t>
            </a:r>
            <a:r>
              <a:rPr lang="en-US" altLang="zh-CN" sz="3200" dirty="0"/>
              <a:t>〈</a:t>
            </a:r>
            <a:r>
              <a:rPr lang="zh-CN" altLang="en-US" sz="3200" dirty="0"/>
              <a:t>爸爸的花儿落了</a:t>
            </a:r>
            <a:r>
              <a:rPr lang="en-US" altLang="zh-CN" sz="3200" dirty="0"/>
              <a:t>〉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151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5671" y="502007"/>
            <a:ext cx="10566242" cy="5898793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sz="3600" dirty="0" smtClean="0"/>
              <a:t>    </a:t>
            </a:r>
            <a:r>
              <a:rPr lang="zh-CN" altLang="zh-CN" sz="3600" dirty="0" smtClean="0"/>
              <a:t>我</a:t>
            </a:r>
            <a:r>
              <a:rPr lang="zh-CN" altLang="zh-CN" sz="3600" dirty="0"/>
              <a:t>看见他戴着黑布小帽，穿着黑布大马褂，深青布棉袍，蹒跚地走到铁道边，慢慢探身下去，尚不大难。可是他穿过铁道，要爬上那边月台，就不容易了。他用两手攀着上面，两脚再向上缩；他肥胖的身子向左微倾，显出努力的样子，这时我看见他的背影，我的泪很快地流下来了。</a:t>
            </a:r>
            <a:endParaRPr lang="en-US" altLang="zh-CN" sz="3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5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2706" y="623917"/>
            <a:ext cx="10515600" cy="58118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 smtClean="0"/>
              <a:t>    </a:t>
            </a:r>
            <a:r>
              <a:rPr lang="zh-CN" altLang="zh-CN" sz="3600" dirty="0" smtClean="0"/>
              <a:t>那年冬天</a:t>
            </a:r>
            <a:r>
              <a:rPr lang="zh-CN" altLang="zh-CN" sz="3600" dirty="0"/>
              <a:t>，祖母死了，父亲的差使也交卸了，正是祸不单行的日子。我从北京到徐州，打算跟着父亲奔丧回家。到徐州见着父亲，看见满院狼籍的东西，又想起祖母，不禁簌簌地流下眼泪。父亲说：“事已如此，不必难过，好在天无绝人之路！”</a:t>
            </a:r>
            <a:r>
              <a:rPr lang="en-US" altLang="zh-CN" sz="3600" dirty="0"/>
              <a:t> </a:t>
            </a:r>
            <a:endParaRPr lang="zh-CN" altLang="zh-CN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dirty="0"/>
              <a:t> </a:t>
            </a:r>
            <a:r>
              <a:rPr lang="en-US" altLang="zh-CN" sz="3600" dirty="0" smtClean="0"/>
              <a:t>    </a:t>
            </a:r>
            <a:r>
              <a:rPr lang="zh-CN" altLang="zh-CN" sz="3600" dirty="0" smtClean="0"/>
              <a:t>回家</a:t>
            </a:r>
            <a:r>
              <a:rPr lang="zh-CN" altLang="zh-CN" sz="3600" dirty="0"/>
              <a:t>变卖典质，父亲还了亏空；又借钱办了丧事</a:t>
            </a:r>
            <a:r>
              <a:rPr lang="zh-CN" altLang="zh-CN" sz="3600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403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211" y="589412"/>
            <a:ext cx="10515600" cy="58118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       </a:t>
            </a:r>
            <a:r>
              <a:rPr lang="zh-CN" altLang="zh-CN" sz="3200" b="1" dirty="0"/>
              <a:t>他再三嘱咐茶房，甚是仔细。但他终于不放心，怕茶房不妥贴；颇踌躇了一会。</a:t>
            </a:r>
            <a:r>
              <a:rPr lang="zh-CN" altLang="zh-CN" sz="3200" b="1" dirty="0">
                <a:solidFill>
                  <a:srgbClr val="FF0000"/>
                </a:solidFill>
              </a:rPr>
              <a:t>其实我那年已二十岁，北京已来往过两三次，是没有什么要紧的了。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b="1" dirty="0"/>
          </a:p>
          <a:p>
            <a:r>
              <a:rPr lang="en-US" altLang="zh-CN" sz="3200" b="1" dirty="0"/>
              <a:t>       </a:t>
            </a:r>
            <a:r>
              <a:rPr lang="zh-CN" altLang="zh-CN" sz="3200" b="1" dirty="0"/>
              <a:t>我买票，他忙着照看行李。行李太多了，得向脚夫行些小费才可过去。他便又忙着和他们讲价钱。</a:t>
            </a:r>
            <a:r>
              <a:rPr lang="zh-CN" altLang="zh-CN" sz="3200" b="1" dirty="0">
                <a:solidFill>
                  <a:srgbClr val="FF0000"/>
                </a:solidFill>
              </a:rPr>
              <a:t>我那时真是聪明过分，总觉他说话不大漂亮，非自己插嘴不可，</a:t>
            </a:r>
            <a:endParaRPr lang="en-US" altLang="zh-CN" sz="3200" b="1" dirty="0"/>
          </a:p>
          <a:p>
            <a:endParaRPr lang="en-US" altLang="zh-CN" sz="3200" b="1" dirty="0"/>
          </a:p>
          <a:p>
            <a:r>
              <a:rPr lang="en-US" altLang="zh-CN" sz="3200" b="1" dirty="0"/>
              <a:t>        </a:t>
            </a:r>
            <a:r>
              <a:rPr lang="zh-CN" altLang="zh-CN" sz="3200" b="1" dirty="0"/>
              <a:t>他给我拣定了靠车门的一张椅子；我将他给我做的紫毛大衣铺好座位。他嘱我路上小心，夜里要警醒些，不要受凉。又嘱托茶房好好照应我。</a:t>
            </a:r>
            <a:r>
              <a:rPr lang="zh-CN" altLang="zh-CN" sz="3200" b="1" dirty="0">
                <a:solidFill>
                  <a:srgbClr val="FF0000"/>
                </a:solidFill>
              </a:rPr>
              <a:t>我心里暗笑他的迂；他们只认得钱，托他们只是白托！而且我这样大年纪的人，难道还不能料理自己么？唉，我现在想想，那时真是太聪明了！ 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146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947" y="754238"/>
            <a:ext cx="10515600" cy="5008207"/>
          </a:xfrm>
        </p:spPr>
        <p:txBody>
          <a:bodyPr/>
          <a:lstStyle/>
          <a:p>
            <a:r>
              <a:rPr lang="en-US" altLang="zh-CN" sz="3200" dirty="0" smtClean="0"/>
              <a:t>    </a:t>
            </a:r>
            <a:r>
              <a:rPr lang="zh-CN" altLang="zh-CN" sz="3200" dirty="0" smtClean="0"/>
              <a:t>近几年来</a:t>
            </a:r>
            <a:r>
              <a:rPr lang="zh-CN" altLang="zh-CN" sz="3200" dirty="0"/>
              <a:t>，父亲和我都是东奔西走，家中光景是一日不如一日。他少年出外谋生，独立支持，做了许多大事。哪知老境却如此颓唐！他触目伤怀，自然情不能自已。情郁于中，自然要发之于外；家庭琐屑便往往触他之怒。他待我渐渐不同往日。但最近两年不见，他终于忘却我的不好，只是惦记着我，惦记着我的儿子。我北来后，他写了一信给我，信中说道：“我身体平安，惟膀子疼痛厉害，举箸提笔，诸多不便，大约大去之期不远矣。”我读到此处，在晶莹的泪光中，又看见那肥胖的、青布棉袍黑布马褂的背影。唉！我不知何时再能与他相见</a:t>
            </a:r>
            <a:r>
              <a:rPr lang="zh-CN" altLang="zh-CN" sz="3200" dirty="0" smtClean="0"/>
              <a:t>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415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9626"/>
            <a:ext cx="82296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体贴读者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2713" y="1808372"/>
            <a:ext cx="6459747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dirty="0"/>
              <a:t>让他有具体的感觉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dirty="0"/>
              <a:t>让他觉得事情很合理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dirty="0"/>
              <a:t>让他觉得作者很懂事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dirty="0"/>
              <a:t>让他觉得揭示中心很自然</a:t>
            </a:r>
          </a:p>
        </p:txBody>
      </p:sp>
    </p:spTree>
    <p:extLst>
      <p:ext uri="{BB962C8B-B14F-4D97-AF65-F5344CB8AC3E}">
        <p14:creationId xmlns:p14="http://schemas.microsoft.com/office/powerpoint/2010/main" val="3266506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8321" y="1308040"/>
            <a:ext cx="5390072" cy="391956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 dirty="0"/>
              <a:t>一拖两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dirty="0"/>
              <a:t>叙述背景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dirty="0"/>
              <a:t>插入感想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600" dirty="0"/>
              <a:t>把结局延伸到目前</a:t>
            </a:r>
          </a:p>
          <a:p>
            <a:pPr marL="0" indent="0" eaLnBrk="1" hangingPunct="1">
              <a:buNone/>
            </a:pPr>
            <a:endParaRPr lang="zh-CN" altLang="en-US" sz="3600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0477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9626"/>
            <a:ext cx="82296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一拖两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不要满足于概括的叙述，概括的叙述不能给人具体的印象。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一句概括的叙述加两句具体的叙述，读者获得了具体的印象。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“一拖两”的写法让读者有具体的感觉</a:t>
            </a:r>
          </a:p>
        </p:txBody>
      </p:sp>
    </p:spTree>
    <p:extLst>
      <p:ext uri="{BB962C8B-B14F-4D97-AF65-F5344CB8AC3E}">
        <p14:creationId xmlns:p14="http://schemas.microsoft.com/office/powerpoint/2010/main" val="291843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9626"/>
            <a:ext cx="82296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“</a:t>
            </a:r>
            <a:r>
              <a:rPr lang="zh-CN" altLang="en-US" dirty="0"/>
              <a:t>一拖两”实例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dirty="0">
                <a:solidFill>
                  <a:srgbClr val="FF33CC"/>
                </a:solidFill>
                <a:latin typeface="Arial Unicode MS" pitchFamily="34" charset="-122"/>
              </a:rPr>
              <a:t>双腿瘫痪后，我的脾气变得暴怒无常。</a:t>
            </a:r>
            <a:r>
              <a:rPr lang="zh-CN" altLang="en-US" sz="4000" dirty="0">
                <a:solidFill>
                  <a:srgbClr val="000099"/>
                </a:solidFill>
                <a:latin typeface="Arial Unicode MS" pitchFamily="34" charset="-122"/>
              </a:rPr>
              <a:t>望着望着天上北归的雁阵，我会突然把面前的玻璃砸碎；听着听着李谷一甜美的歌声，我会猛地把手边的东西摔向四</a:t>
            </a:r>
            <a:r>
              <a:rPr lang="zh-CN" altLang="en-US" sz="4000" dirty="0">
                <a:solidFill>
                  <a:srgbClr val="000099"/>
                </a:solidFill>
              </a:rPr>
              <a:t>周的墙壁</a:t>
            </a:r>
            <a:r>
              <a:rPr lang="zh-CN" altLang="en-US" sz="4000" dirty="0" smtClean="0">
                <a:solidFill>
                  <a:srgbClr val="000099"/>
                </a:solidFill>
              </a:rPr>
              <a:t>。</a:t>
            </a:r>
            <a:endParaRPr lang="en-US" altLang="zh-CN" sz="4000" dirty="0" smtClean="0">
              <a:solidFill>
                <a:srgbClr val="000099"/>
              </a:solidFill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 smtClean="0"/>
              <a:t>《</a:t>
            </a:r>
            <a:r>
              <a:rPr lang="zh-CN" altLang="en-US" dirty="0"/>
              <a:t>秋天的怀念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0175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9626"/>
            <a:ext cx="82296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叙述背景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有些事如果没有背景的交代会显得不合理甚至不可信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叙述背景可以使文章显得从容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叙述背景可以使文章内容丰富和</a:t>
            </a:r>
            <a:r>
              <a:rPr lang="zh-CN" altLang="en-US" sz="3200" dirty="0" smtClean="0"/>
              <a:t>厚重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99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9626"/>
            <a:ext cx="82296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叙述背景”实例之一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70008"/>
            <a:ext cx="10515600" cy="5020573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33CC"/>
                </a:solidFill>
              </a:rPr>
              <a:t>    当</a:t>
            </a:r>
            <a:r>
              <a:rPr lang="zh-CN" altLang="en-US" dirty="0">
                <a:solidFill>
                  <a:srgbClr val="FF33CC"/>
                </a:solidFill>
              </a:rPr>
              <a:t>我在一年级的时候，就有早晨赖在床上不起的毛病。每天早晨醒来，看到阳光照到玻璃窗上了，我的心里就是一阵愁：已经这么晚了，等起来洗脸，扎辫子，换制服，再到学校去，准又是一进教室就被罚站在门边。同学们的眼光，会一个个向你投过来，我虽然很懒惰，却也知道害羞呀</a:t>
            </a:r>
            <a:r>
              <a:rPr lang="en-US" altLang="zh-CN" dirty="0">
                <a:solidFill>
                  <a:srgbClr val="FF33CC"/>
                </a:solidFill>
              </a:rPr>
              <a:t>!</a:t>
            </a:r>
            <a:r>
              <a:rPr lang="zh-CN" altLang="en-US" dirty="0">
                <a:solidFill>
                  <a:srgbClr val="FF33CC"/>
                </a:solidFill>
              </a:rPr>
              <a:t>所以又愁又怕，每天都是怀着恐惧的心情，奔向学校去。最糟的是爸爸不许小孩子上学乘车的，他不管你晚不晚。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  有一天，</a:t>
            </a:r>
            <a:r>
              <a:rPr lang="en-US" altLang="zh-CN" dirty="0"/>
              <a:t>……</a:t>
            </a:r>
            <a:r>
              <a:rPr lang="en-US" altLang="zh-CN" dirty="0">
                <a:latin typeface="宋体" panose="02010600030101010101" pitchFamily="2" charset="-122"/>
              </a:rPr>
              <a:t>      《</a:t>
            </a:r>
            <a:r>
              <a:rPr lang="zh-CN" altLang="en-US" dirty="0">
                <a:latin typeface="宋体" panose="02010600030101010101" pitchFamily="2" charset="-122"/>
              </a:rPr>
              <a:t>爸爸的花儿落了</a:t>
            </a:r>
            <a:r>
              <a:rPr lang="en-US" altLang="zh-CN" dirty="0">
                <a:latin typeface="宋体" panose="02010600030101010101" pitchFamily="2" charset="-122"/>
              </a:rPr>
              <a:t>》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4901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“</a:t>
            </a:r>
            <a:r>
              <a:rPr lang="zh-CN" altLang="en-US"/>
              <a:t>叙述背景”实例之二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solidFill>
                  <a:srgbClr val="FF33CC"/>
                </a:solidFill>
              </a:rPr>
              <a:t>           </a:t>
            </a:r>
            <a:r>
              <a:rPr lang="zh-CN" altLang="en-US" sz="3600" dirty="0" smtClean="0">
                <a:solidFill>
                  <a:srgbClr val="FF33CC"/>
                </a:solidFill>
              </a:rPr>
              <a:t>我</a:t>
            </a:r>
            <a:r>
              <a:rPr lang="zh-CN" altLang="en-US" sz="3600" dirty="0">
                <a:solidFill>
                  <a:srgbClr val="FF33CC"/>
                </a:solidFill>
              </a:rPr>
              <a:t>和我的妻子珍妮特抛下我们自己的诊所，离开我们舒适可爱的家，来到八千公里外的加拿大西部，这个名叫奥克斯的荒凉小镇。这里十分偏僻，天气很冷，但是我们感觉到：我们生活的地方是辽阔无垠，这里有的是温暖、友谊和乐观。 </a:t>
            </a:r>
          </a:p>
          <a:p>
            <a:pPr eaLnBrk="1" hangingPunct="1"/>
            <a:r>
              <a:rPr lang="zh-CN" altLang="en-US" sz="3600" dirty="0" smtClean="0"/>
              <a:t>        我记得一</a:t>
            </a:r>
            <a:r>
              <a:rPr lang="zh-CN" altLang="en-US" sz="3600" dirty="0"/>
              <a:t>个冬日之夜</a:t>
            </a:r>
            <a:r>
              <a:rPr lang="zh-CN" altLang="en-US" sz="3600" dirty="0" smtClean="0"/>
              <a:t>，</a:t>
            </a:r>
            <a:r>
              <a:rPr lang="en-US" altLang="zh-CN" sz="3600" dirty="0" smtClean="0"/>
              <a:t>……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8014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809626"/>
            <a:ext cx="8229600" cy="6080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/>
              <a:t>插入感想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作者懂不懂事，就看插入的话有多少水平，是提高文章思想水平的机会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叙述中插入感想，可以使文章避免单调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dirty="0"/>
              <a:t>叙述中插入感想，与读者对话的意味就浓，是“文中有我”的表现</a:t>
            </a:r>
          </a:p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640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1350</Words>
  <Application>Microsoft Office PowerPoint</Application>
  <PresentationFormat>自定义</PresentationFormat>
  <Paragraphs>53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PowerPoint 演示文稿</vt:lpstr>
      <vt:lpstr>体贴读者</vt:lpstr>
      <vt:lpstr>PowerPoint 演示文稿</vt:lpstr>
      <vt:lpstr>一拖两</vt:lpstr>
      <vt:lpstr>“一拖两”实例</vt:lpstr>
      <vt:lpstr>叙述背景</vt:lpstr>
      <vt:lpstr>“叙述背景”实例之一</vt:lpstr>
      <vt:lpstr>“叙述背景”实例之二</vt:lpstr>
      <vt:lpstr>插入感想</vt:lpstr>
      <vt:lpstr>“插入感想”实例</vt:lpstr>
      <vt:lpstr>把结局延伸到目前</vt:lpstr>
      <vt:lpstr>“把结局延伸到目前”示例之一</vt:lpstr>
      <vt:lpstr>“把结局延伸到目前”示例之二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曹刚</dc:creator>
  <cp:lastModifiedBy>User</cp:lastModifiedBy>
  <cp:revision>20</cp:revision>
  <dcterms:created xsi:type="dcterms:W3CDTF">2016-11-06T14:14:39Z</dcterms:created>
  <dcterms:modified xsi:type="dcterms:W3CDTF">2022-09-23T00:02:36Z</dcterms:modified>
</cp:coreProperties>
</file>