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292" r:id="rId3"/>
    <p:sldId id="296" r:id="rId4"/>
    <p:sldId id="297" r:id="rId5"/>
    <p:sldId id="298" r:id="rId6"/>
    <p:sldId id="299" r:id="rId7"/>
    <p:sldId id="300" r:id="rId8"/>
    <p:sldId id="307" r:id="rId9"/>
    <p:sldId id="301" r:id="rId10"/>
    <p:sldId id="306" r:id="rId11"/>
    <p:sldId id="302" r:id="rId12"/>
    <p:sldId id="305" r:id="rId13"/>
    <p:sldId id="293" r:id="rId14"/>
  </p:sldIdLst>
  <p:sldSz cx="12192000" cy="6858000"/>
  <p:notesSz cx="6858000" cy="9144000"/>
  <p:custDataLst>
    <p:tags r:id="rId17"/>
  </p:custDataLst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301"/>
    <a:srgbClr val="F9FCFB"/>
    <a:srgbClr val="D13910"/>
    <a:srgbClr val="F2F2F2"/>
    <a:srgbClr val="239071"/>
    <a:srgbClr val="FCA821"/>
    <a:srgbClr val="DC5389"/>
    <a:srgbClr val="57C0D5"/>
    <a:srgbClr val="F2EFEE"/>
    <a:srgbClr val="005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2" autoAdjust="0"/>
    <p:restoredTop sz="91244" autoAdjust="0"/>
  </p:normalViewPr>
  <p:slideViewPr>
    <p:cSldViewPr snapToGrid="0">
      <p:cViewPr varScale="1">
        <p:scale>
          <a:sx n="81" d="100"/>
          <a:sy n="81" d="100"/>
        </p:scale>
        <p:origin x="-79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52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2022-10-25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92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3649B75-C036-43A6-B586-D4D3956B9750}" type="datetimeFigureOut">
              <a:rPr lang="zh-CN" altLang="en-US"/>
              <a:t>2022-10-25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模板来自于 </a:t>
            </a:r>
            <a:r>
              <a:rPr lang="en-US" altLang="zh-CN" noProof="0" dirty="0"/>
              <a:t>http://docer.mysoeasy.com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7F35CC-AECF-450E-A632-155F605872F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260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217295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04AECACE-C708-43AA-9ADF-9E0A79DBA94A}" type="slidenum">
              <a:rPr lang="zh-CN" altLang="en-US" smtClean="0">
                <a:solidFill>
                  <a:schemeClr val="tx1"/>
                </a:solidFill>
              </a:rPr>
              <a:t>1</a:t>
            </a:fld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35CC-AECF-450E-A632-155F605872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7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4423" y="2160366"/>
            <a:ext cx="8812677" cy="2933324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 i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227B1-864B-47CB-B8FD-7D024961E14C}" type="datetimeFigureOut">
              <a:rPr lang="zh-CN" altLang="en-US"/>
              <a:t>2022-10-25</a:t>
            </a:fld>
            <a:endParaRPr lang="zh-CN" altLang="en-US"/>
          </a:p>
        </p:txBody>
      </p:sp>
      <p:sp>
        <p:nvSpPr>
          <p:cNvPr id="1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7EE4C-9BF1-4250-B807-668456CE46A3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295734" y="5230216"/>
            <a:ext cx="8896266" cy="877696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CAE8C-B19C-4977-8BCA-B32C13833C88}" type="datetimeFigureOut">
              <a:rPr lang="zh-CN" altLang="en-US"/>
              <a:t>2022-10-25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A551E-31EC-4F7A-A252-B2FCA315F68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D3A26-0640-4C70-A709-B1491CCE26F4}" type="datetimeFigureOut">
              <a:rPr lang="zh-CN" altLang="en-US"/>
              <a:t>2022-10-25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31408-E647-409A-B508-321AFC4E7C0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0927B-1B04-493F-AC7A-09604EB75522}" type="datetimeFigureOut">
              <a:rPr lang="zh-CN" altLang="en-US" smtClean="0"/>
              <a:t>2022-10-25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E8B6-D607-4EA4-A0D6-862CA9A03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0553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29D4B-2CA7-47A8-86E5-FE890B1AEF36}" type="datetimeFigureOut">
              <a:rPr lang="zh-CN" altLang="en-US"/>
              <a:t>2022-10-25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27CC-6915-48A9-B008-AF3C75820C2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171" y="2631615"/>
            <a:ext cx="7474629" cy="2467282"/>
          </a:xfrm>
        </p:spPr>
        <p:txBody>
          <a:bodyPr anchor="ctr"/>
          <a:lstStyle>
            <a:lvl1pPr algn="ctr">
              <a:lnSpc>
                <a:spcPct val="15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693" y="5157407"/>
            <a:ext cx="7359584" cy="855891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1990E-E653-4FD8-923B-A2D860A8A90E}" type="datetimeFigureOut">
              <a:rPr lang="zh-CN" altLang="en-US"/>
              <a:t>2022-10-25</a:t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B55DE-A138-432A-8102-1E3083C6FAC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03295-1E4B-43CB-ACE7-ED4E99C07012}" type="datetimeFigureOut">
              <a:rPr lang="zh-CN" altLang="en-US"/>
              <a:t>2022-10-25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F0ABD-4112-4B46-AE5F-F7B3FCC1514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170D5-879E-4918-AA43-1581FF74425B}" type="datetimeFigureOut">
              <a:rPr lang="zh-CN" altLang="en-US"/>
              <a:t>2022-10-25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F617F-1FAF-4B1F-8DA8-C199C45268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857CE-0B02-4E23-8C71-0AC50F027A2D}" type="datetimeFigureOut">
              <a:rPr lang="zh-CN" altLang="en-US"/>
              <a:t>2022-10-25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37C59-ACF1-46EC-AA2B-C1494FFFC09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C2F33-1B8F-49A4-B81C-5C1A866997DB}" type="datetimeFigureOut">
              <a:rPr lang="zh-CN" altLang="en-US"/>
              <a:t>2022-10-25</a:t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47A2D-2746-4C2C-8659-5794A5D30568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2" cy="6858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lvl="0" algn="ctr" defTabSz="914400" eaLnBrk="1" latinLnBrk="0" hangingPunct="1"/>
            <a:endParaRPr lang="zh-CN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EF24E-7ACB-4130-A95E-31B492E4DC89}" type="datetimeFigureOut">
              <a:rPr lang="zh-CN" altLang="en-US"/>
              <a:t>2022-10-25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9992-9A03-4D74-B6F7-FDB10D1C509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34395-4959-4A0C-96FB-5F242B3DEB06}" type="datetimeFigureOut">
              <a:rPr lang="zh-CN" altLang="en-US"/>
              <a:t>2022-10-25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EBC8F-9660-4E80-9F8E-C4E5D79BDAB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12192002" cy="6858001"/>
          </a:xfrm>
          <a:prstGeom prst="rect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4063" y="1312148"/>
            <a:ext cx="10680700" cy="504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9557E7-78E4-435A-A3A8-EB5A40A4B307}" type="datetimeFigureOut">
              <a:rPr lang="zh-CN" altLang="en-US"/>
              <a:t>2022-10-25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3DC92C-287B-43BD-8FAB-B84E3B43B89E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754063" y="106974"/>
            <a:ext cx="10680700" cy="93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accent1"/>
          </a:solidFill>
          <a:effectLst/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 2" panose="05020102010507070707" pitchFamily="18" charset="2"/>
        <a:buChar char="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ê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</p:nvPr>
        </p:nvSpPr>
        <p:spPr>
          <a:xfrm>
            <a:off x="3587105" y="2999830"/>
            <a:ext cx="8812677" cy="857769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latin typeface="+mj-ea"/>
              </a:rPr>
              <a:t>课题</a:t>
            </a:r>
            <a:r>
              <a:rPr lang="zh-CN" altLang="en-US" sz="3600" dirty="0">
                <a:latin typeface="+mj-ea"/>
              </a:rPr>
              <a:t>：植树的牧羊人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150298" y="4812319"/>
            <a:ext cx="8896266" cy="580990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学校：奉贤区钱桥学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校  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教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：吴杰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2022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26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75015" y="4092703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学科：语文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年级：七年级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1265"/>
          <p:cNvSpPr txBox="1">
            <a:spLocks noChangeArrowheads="1"/>
          </p:cNvSpPr>
          <p:nvPr/>
        </p:nvSpPr>
        <p:spPr bwMode="auto">
          <a:xfrm>
            <a:off x="893235" y="767977"/>
            <a:ext cx="10722056" cy="21175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2.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探究植树意义：</a:t>
            </a:r>
            <a:endParaRPr lang="en-US" altLang="zh-CN" sz="2800" b="1" dirty="0" smtClean="0">
              <a:solidFill>
                <a:schemeClr val="tx1"/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老人植树后带来了怎样的结果？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请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结合之前分析的表现荒原前后状况的语句，提炼关键词填空并阐述理由。</a:t>
            </a:r>
            <a:endParaRPr lang="zh-CN" altLang="en-US" sz="2800" b="1" dirty="0">
              <a:solidFill>
                <a:schemeClr val="tx1"/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</a:endParaRPr>
          </a:p>
        </p:txBody>
      </p:sp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752559" y="3083616"/>
            <a:ext cx="577719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老人让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变为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</a:endParaRPr>
          </a:p>
        </p:txBody>
      </p:sp>
      <p:grpSp>
        <p:nvGrpSpPr>
          <p:cNvPr id="7" name="Group 19"/>
          <p:cNvGrpSpPr/>
          <p:nvPr/>
        </p:nvGrpSpPr>
        <p:grpSpPr bwMode="auto">
          <a:xfrm>
            <a:off x="513928" y="296545"/>
            <a:ext cx="3052233" cy="565896"/>
            <a:chOff x="138" y="461"/>
            <a:chExt cx="1461" cy="616"/>
          </a:xfrm>
        </p:grpSpPr>
        <p:pic>
          <p:nvPicPr>
            <p:cNvPr id="8" name="Picture 18" descr="未标题-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8" y="461"/>
              <a:ext cx="1461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文本框 8"/>
            <p:cNvSpPr txBox="1">
              <a:spLocks noChangeArrowheads="1"/>
            </p:cNvSpPr>
            <p:nvPr/>
          </p:nvSpPr>
          <p:spPr bwMode="auto">
            <a:xfrm>
              <a:off x="426" y="509"/>
              <a:ext cx="1080" cy="5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 i="1" dirty="0" smtClean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讨论交流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63863" y="2690994"/>
            <a:ext cx="43118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让荒原变为绿洲，环境改变。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让荒凉变为</a:t>
            </a:r>
            <a:r>
              <a:rPr lang="zh-CN" altLang="en-US" b="1" dirty="0" smtClean="0">
                <a:solidFill>
                  <a:srgbClr val="FF0000"/>
                </a:solidFill>
              </a:rPr>
              <a:t>活力，氛围改变。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让</a:t>
            </a:r>
            <a:r>
              <a:rPr lang="zh-CN" altLang="en-US" b="1" dirty="0" smtClean="0">
                <a:solidFill>
                  <a:srgbClr val="FF0000"/>
                </a:solidFill>
              </a:rPr>
              <a:t>痛苦变为幸福，心情改变。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让</a:t>
            </a:r>
            <a:r>
              <a:rPr lang="zh-CN" altLang="en-US" b="1" dirty="0" smtClean="0">
                <a:solidFill>
                  <a:srgbClr val="FF0000"/>
                </a:solidFill>
              </a:rPr>
              <a:t>灰色变为绿色，色调转变。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让</a:t>
            </a:r>
            <a:r>
              <a:rPr lang="zh-CN" altLang="en-US" b="1" dirty="0" smtClean="0">
                <a:solidFill>
                  <a:srgbClr val="FF0000"/>
                </a:solidFill>
              </a:rPr>
              <a:t>逃离变为归来，方向转变。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让</a:t>
            </a:r>
            <a:r>
              <a:rPr lang="zh-CN" altLang="en-US" b="1" dirty="0" smtClean="0">
                <a:solidFill>
                  <a:srgbClr val="FF0000"/>
                </a:solidFill>
              </a:rPr>
              <a:t>抱怨变为感恩，关系改变。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……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465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243735" y="1108539"/>
            <a:ext cx="7498142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206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老人因助人变得更加充实，重获幸福</a:t>
            </a:r>
            <a:r>
              <a:rPr lang="zh-CN" altLang="en-US" sz="3200" b="1" dirty="0" smtClean="0">
                <a:solidFill>
                  <a:srgbClr val="00206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；</a:t>
            </a:r>
            <a:endParaRPr lang="en-US" altLang="zh-CN" sz="3200" b="1" dirty="0" smtClean="0">
              <a:solidFill>
                <a:srgbClr val="002060"/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206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荒原</a:t>
            </a:r>
            <a:r>
              <a:rPr lang="zh-CN" altLang="en-US" sz="3200" b="1" dirty="0">
                <a:solidFill>
                  <a:srgbClr val="00206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因老人再次成为家园，重拾</a:t>
            </a:r>
            <a:r>
              <a:rPr lang="zh-CN" altLang="en-US" sz="3200" b="1" dirty="0" smtClean="0">
                <a:solidFill>
                  <a:srgbClr val="00206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活力。</a:t>
            </a:r>
            <a:endParaRPr lang="zh-CN" altLang="en-US" sz="3200" dirty="0">
              <a:solidFill>
                <a:srgbClr val="00206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7" name="Group 19"/>
          <p:cNvGrpSpPr/>
          <p:nvPr/>
        </p:nvGrpSpPr>
        <p:grpSpPr bwMode="auto">
          <a:xfrm>
            <a:off x="513928" y="296545"/>
            <a:ext cx="3052233" cy="565896"/>
            <a:chOff x="138" y="461"/>
            <a:chExt cx="1461" cy="616"/>
          </a:xfrm>
        </p:grpSpPr>
        <p:pic>
          <p:nvPicPr>
            <p:cNvPr id="8" name="Picture 18" descr="未标题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" y="461"/>
              <a:ext cx="1461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文本框 8"/>
            <p:cNvSpPr txBox="1">
              <a:spLocks noChangeArrowheads="1"/>
            </p:cNvSpPr>
            <p:nvPr/>
          </p:nvSpPr>
          <p:spPr bwMode="auto">
            <a:xfrm>
              <a:off x="426" y="509"/>
              <a:ext cx="1080" cy="5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 i="1" dirty="0" smtClean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讨论交流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13719" y="3610708"/>
            <a:ext cx="7158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自私自利，漠视生命，人间即地狱；</a:t>
            </a:r>
            <a:endParaRPr lang="en-US" altLang="zh-CN" sz="3200" b="1" dirty="0">
              <a:solidFill>
                <a:srgbClr val="FF0000"/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无私奉献，珍爱生命，人间即天堂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。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424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051" y="2017713"/>
            <a:ext cx="11137900" cy="293157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3200" b="1" dirty="0">
                <a:latin typeface="黑体" panose="02010600030101010101" charset="-122"/>
                <a:ea typeface="黑体" panose="02010600030101010101" charset="-122"/>
              </a:rPr>
              <a:t>文章以第一人称的手法，记叙一个牧羊人以一己之力将一个荒原变成绿洲的故事。牧羊人始终默默无闻，不求名利和回报，慷慨无私地奉献自己，他的奉献精神和坚持不懈、乐观向上的生活态度在当今社会依然有着重大的现实意义。</a:t>
            </a:r>
          </a:p>
        </p:txBody>
      </p:sp>
      <p:grpSp>
        <p:nvGrpSpPr>
          <p:cNvPr id="7" name="Group 19"/>
          <p:cNvGrpSpPr/>
          <p:nvPr/>
        </p:nvGrpSpPr>
        <p:grpSpPr bwMode="auto">
          <a:xfrm>
            <a:off x="513928" y="296545"/>
            <a:ext cx="3052233" cy="565896"/>
            <a:chOff x="138" y="461"/>
            <a:chExt cx="1461" cy="616"/>
          </a:xfrm>
        </p:grpSpPr>
        <p:pic>
          <p:nvPicPr>
            <p:cNvPr id="8" name="Picture 18" descr="未标题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" y="461"/>
              <a:ext cx="1461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文本框 8"/>
            <p:cNvSpPr txBox="1">
              <a:spLocks noChangeArrowheads="1"/>
            </p:cNvSpPr>
            <p:nvPr/>
          </p:nvSpPr>
          <p:spPr bwMode="auto">
            <a:xfrm>
              <a:off x="426" y="509"/>
              <a:ext cx="1080" cy="5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 i="1" noProof="0" dirty="0" smtClean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课堂小结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80196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6021" y="3066784"/>
            <a:ext cx="44500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拍摄时间：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2022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26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906021" y="225164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拍摄单位：奉贤区钱桥学校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55647" y="3707474"/>
            <a:ext cx="295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 smtClean="0">
                <a:solidFill>
                  <a:schemeClr val="accent1"/>
                </a:solidFill>
                <a:latin typeface="+mj-ea"/>
                <a:ea typeface="+mj-ea"/>
              </a:rPr>
              <a:t>教学目标</a:t>
            </a:r>
            <a:endParaRPr lang="zh-CN" altLang="en-US" sz="5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321904" y="4610024"/>
            <a:ext cx="339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zh-CN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/>
              </a:rPr>
              <a:t>Teaching aims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637034" y="974574"/>
            <a:ext cx="6862197" cy="349018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 smtClean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默读</a:t>
            </a:r>
            <a:r>
              <a:rPr lang="zh-CN" altLang="en-US" b="1" dirty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课文</a:t>
            </a:r>
            <a:r>
              <a:rPr lang="zh-CN" altLang="en-US" b="1" dirty="0" smtClean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，</a:t>
            </a:r>
            <a:r>
              <a:rPr lang="zh-CN" altLang="en-US" b="1" dirty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整体感知</a:t>
            </a:r>
            <a:r>
              <a:rPr lang="zh-CN" altLang="en-US" b="1" dirty="0" smtClean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课文，了解</a:t>
            </a:r>
            <a:r>
              <a:rPr lang="zh-CN" altLang="en-US" b="1" dirty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牧羊人的故事，理清文章思路</a:t>
            </a:r>
            <a:r>
              <a:rPr lang="zh-CN" altLang="en-US" b="1" dirty="0" smtClean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。</a:t>
            </a:r>
            <a:endParaRPr lang="en-US" altLang="zh-CN" b="1" dirty="0" smtClean="0"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 smtClean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结合</a:t>
            </a:r>
            <a:r>
              <a:rPr lang="zh-CN" altLang="en-US" b="1" dirty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关键词句，了解牧羊人这个人形象，感受人物精神和人格魅力</a:t>
            </a:r>
            <a:r>
              <a:rPr lang="zh-CN" altLang="en-US" b="1" dirty="0" smtClean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。</a:t>
            </a:r>
            <a:endParaRPr lang="en-US" altLang="zh-CN" b="1" dirty="0" smtClean="0"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 smtClean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体会</a:t>
            </a:r>
            <a:r>
              <a:rPr lang="zh-CN" altLang="en-US" b="1" dirty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文章精巧的构思，了解对比手法的作用。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 smtClean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结合</a:t>
            </a:r>
            <a:r>
              <a:rPr lang="zh-CN" altLang="en-US" b="1" dirty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自己的生活体验，思考牧羊人植树行为的意义，理解牧羊人精神的现实意义</a:t>
            </a:r>
            <a:r>
              <a:rPr lang="zh-CN" altLang="en-US" b="1" dirty="0" smtClean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。</a:t>
            </a:r>
            <a:endParaRPr lang="zh-CN" altLang="en-US" sz="2000" b="1" dirty="0"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22" name="KSO_Shape"/>
          <p:cNvSpPr/>
          <p:nvPr/>
        </p:nvSpPr>
        <p:spPr>
          <a:xfrm>
            <a:off x="943897" y="859249"/>
            <a:ext cx="534246" cy="5333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8" name="KSO_Shape"/>
          <p:cNvSpPr/>
          <p:nvPr/>
        </p:nvSpPr>
        <p:spPr>
          <a:xfrm>
            <a:off x="943897" y="1983512"/>
            <a:ext cx="534246" cy="5333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</a:rPr>
              <a:t>2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81" name="KSO_Shape"/>
          <p:cNvSpPr/>
          <p:nvPr/>
        </p:nvSpPr>
        <p:spPr>
          <a:xfrm>
            <a:off x="943897" y="3107775"/>
            <a:ext cx="534246" cy="5333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</a:rPr>
              <a:t>3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84" name="KSO_Shape"/>
          <p:cNvSpPr/>
          <p:nvPr/>
        </p:nvSpPr>
        <p:spPr>
          <a:xfrm>
            <a:off x="943897" y="4232038"/>
            <a:ext cx="534246" cy="5333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</a:rPr>
              <a:t>4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87" name="KSO_Shape"/>
          <p:cNvSpPr/>
          <p:nvPr/>
        </p:nvSpPr>
        <p:spPr>
          <a:xfrm>
            <a:off x="943897" y="5356301"/>
            <a:ext cx="534246" cy="5333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</a:rPr>
              <a:t>5</a:t>
            </a:r>
            <a:endParaRPr lang="en-US" sz="2800" b="1" dirty="0">
              <a:solidFill>
                <a:srgbClr val="FFFFFF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 rot="10800000">
            <a:off x="9171155" y="-12808"/>
            <a:ext cx="942338" cy="2724647"/>
            <a:chOff x="0" y="0"/>
            <a:chExt cx="759735" cy="2199030"/>
          </a:xfrm>
        </p:grpSpPr>
        <p:grpSp>
          <p:nvGrpSpPr>
            <p:cNvPr id="42" name="组合 41"/>
            <p:cNvGrpSpPr/>
            <p:nvPr/>
          </p:nvGrpSpPr>
          <p:grpSpPr>
            <a:xfrm>
              <a:off x="0" y="0"/>
              <a:ext cx="759735" cy="1176842"/>
              <a:chOff x="0" y="0"/>
              <a:chExt cx="759735" cy="1176842"/>
            </a:xfrm>
          </p:grpSpPr>
          <p:sp>
            <p:nvSpPr>
              <p:cNvPr id="57" name="任意多边形 193"/>
              <p:cNvSpPr/>
              <p:nvPr/>
            </p:nvSpPr>
            <p:spPr>
              <a:xfrm>
                <a:off x="0" y="247270"/>
                <a:ext cx="759735" cy="929572"/>
              </a:xfrm>
              <a:custGeom>
                <a:avLst/>
                <a:gdLst>
                  <a:gd name="txL" fmla="*/ 0 w 756000"/>
                  <a:gd name="txT" fmla="*/ 0 h 929572"/>
                  <a:gd name="txR" fmla="*/ 756000 w 756000"/>
                  <a:gd name="txB" fmla="*/ 929572 h 929572"/>
                </a:gdLst>
                <a:ahLst/>
                <a:cxnLst>
                  <a:cxn ang="0">
                    <a:pos x="275004" y="0"/>
                  </a:cxn>
                  <a:cxn ang="0">
                    <a:pos x="480996" y="0"/>
                  </a:cxn>
                  <a:cxn ang="0">
                    <a:pos x="756000" y="708634"/>
                  </a:cxn>
                  <a:cxn ang="0">
                    <a:pos x="378000" y="929572"/>
                  </a:cxn>
                  <a:cxn ang="0">
                    <a:pos x="0" y="708634"/>
                  </a:cxn>
                </a:cxnLst>
                <a:rect l="txL" t="txT" r="txR" b="txB"/>
                <a:pathLst>
                  <a:path w="756000" h="929572">
                    <a:moveTo>
                      <a:pt x="275004" y="0"/>
                    </a:moveTo>
                    <a:lnTo>
                      <a:pt x="480996" y="0"/>
                    </a:lnTo>
                    <a:lnTo>
                      <a:pt x="756000" y="708634"/>
                    </a:lnTo>
                    <a:lnTo>
                      <a:pt x="378000" y="929572"/>
                    </a:lnTo>
                    <a:lnTo>
                      <a:pt x="0" y="708634"/>
                    </a:lnTo>
                    <a:close/>
                  </a:path>
                </a:pathLst>
              </a:custGeom>
              <a:solidFill>
                <a:srgbClr val="E2D4BC"/>
              </a:solidFill>
              <a:ln w="9525">
                <a:noFill/>
              </a:ln>
            </p:spPr>
            <p:txBody>
              <a:bodyPr vert="horz" wrap="square" lIns="68580" tIns="34290" rIns="68580" bIns="34290" anchor="ctr"/>
              <a:lstStyle>
                <a:lvl1pPr marL="0" lvl="0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lvl="1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lvl="2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lvl="3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lvl="4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</a:pPr>
                <a:endParaRPr sz="100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58" name="任意多边形 194"/>
              <p:cNvSpPr/>
              <p:nvPr/>
            </p:nvSpPr>
            <p:spPr>
              <a:xfrm>
                <a:off x="274519" y="0"/>
                <a:ext cx="210697" cy="247270"/>
              </a:xfrm>
              <a:custGeom>
                <a:avLst/>
                <a:gdLst>
                  <a:gd name="txL" fmla="*/ 0 w 209661"/>
                  <a:gd name="txT" fmla="*/ 0 h 247270"/>
                  <a:gd name="txR" fmla="*/ 209661 w 209661"/>
                  <a:gd name="txB" fmla="*/ 247270 h 247270"/>
                </a:gdLst>
                <a:ahLst/>
                <a:cxnLst>
                  <a:cxn ang="0">
                    <a:pos x="95959" y="0"/>
                  </a:cxn>
                  <a:cxn ang="0">
                    <a:pos x="113701" y="0"/>
                  </a:cxn>
                  <a:cxn ang="0">
                    <a:pos x="209661" y="247270"/>
                  </a:cxn>
                  <a:cxn ang="0">
                    <a:pos x="0" y="247270"/>
                  </a:cxn>
                </a:cxnLst>
                <a:rect l="txL" t="txT" r="txR" b="txB"/>
                <a:pathLst>
                  <a:path w="209661" h="247270">
                    <a:moveTo>
                      <a:pt x="95959" y="0"/>
                    </a:moveTo>
                    <a:lnTo>
                      <a:pt x="113701" y="0"/>
                    </a:lnTo>
                    <a:lnTo>
                      <a:pt x="209661" y="247270"/>
                    </a:lnTo>
                    <a:lnTo>
                      <a:pt x="0" y="247270"/>
                    </a:lnTo>
                    <a:close/>
                  </a:path>
                </a:pathLst>
              </a:custGeom>
              <a:solidFill>
                <a:srgbClr val="ED5326"/>
              </a:solidFill>
              <a:ln w="9525">
                <a:noFill/>
              </a:ln>
            </p:spPr>
            <p:txBody>
              <a:bodyPr vert="horz" wrap="square" lIns="68580" tIns="34290" rIns="68580" bIns="34290" anchor="ctr"/>
              <a:lstStyle>
                <a:lvl1pPr marL="0" lvl="0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lvl="1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lvl="2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lvl="3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lvl="4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</a:pPr>
                <a:endParaRPr sz="100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216" y="822629"/>
              <a:ext cx="759303" cy="1376401"/>
              <a:chOff x="0" y="0"/>
              <a:chExt cx="759303" cy="1376401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16323" y="162003"/>
                <a:ext cx="325601" cy="1213969"/>
              </a:xfrm>
              <a:prstGeom prst="rect">
                <a:avLst/>
              </a:prstGeom>
              <a:solidFill>
                <a:srgbClr val="ED5326"/>
              </a:solidFill>
              <a:ln w="9525">
                <a:noFill/>
              </a:ln>
            </p:spPr>
            <p:txBody>
              <a:bodyPr vert="horz" wrap="square" lIns="68580" tIns="34290" rIns="68580" bIns="34290" anchor="ctr"/>
              <a:lstStyle>
                <a:lvl1pPr marL="0" lvl="0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lvl="1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lvl="2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lvl="3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lvl="4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</a:pPr>
                <a:endParaRPr sz="100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42236" y="162001"/>
                <a:ext cx="217067" cy="1214400"/>
              </a:xfrm>
              <a:prstGeom prst="rect">
                <a:avLst/>
              </a:prstGeom>
              <a:solidFill>
                <a:srgbClr val="D13A11"/>
              </a:solidFill>
              <a:ln w="9525">
                <a:noFill/>
              </a:ln>
            </p:spPr>
            <p:txBody>
              <a:bodyPr vert="horz" wrap="square" lIns="68580" tIns="34290" rIns="68580" bIns="34290" anchor="ctr"/>
              <a:lstStyle>
                <a:lvl1pPr marL="0" lvl="0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lvl="1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lvl="2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lvl="3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lvl="4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</a:pPr>
                <a:endParaRPr sz="100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0" y="162001"/>
                <a:ext cx="217067" cy="1214400"/>
              </a:xfrm>
              <a:prstGeom prst="rect">
                <a:avLst/>
              </a:prstGeom>
              <a:solidFill>
                <a:srgbClr val="F38D71"/>
              </a:solidFill>
              <a:ln w="9525">
                <a:noFill/>
              </a:ln>
            </p:spPr>
            <p:txBody>
              <a:bodyPr vert="horz" wrap="square" lIns="68580" tIns="34290" rIns="68580" bIns="34290" anchor="ctr"/>
              <a:lstStyle>
                <a:lvl1pPr marL="0" lvl="0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lvl="1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lvl="2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lvl="3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lvl="4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</a:pPr>
                <a:endParaRPr sz="100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0" y="54002"/>
                <a:ext cx="217067" cy="216000"/>
              </a:xfrm>
              <a:prstGeom prst="ellipse">
                <a:avLst/>
              </a:prstGeom>
              <a:solidFill>
                <a:srgbClr val="F38D71"/>
              </a:solidFill>
              <a:ln w="9525">
                <a:noFill/>
              </a:ln>
            </p:spPr>
            <p:txBody>
              <a:bodyPr vert="horz" wrap="square" lIns="68580" tIns="34290" rIns="68580" bIns="34290" anchor="ctr"/>
              <a:lstStyle>
                <a:lvl1pPr marL="0" lvl="0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lvl="1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lvl="2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lvl="3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lvl="4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</a:pPr>
                <a:endParaRPr sz="100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42236" y="54002"/>
                <a:ext cx="217067" cy="216000"/>
              </a:xfrm>
              <a:prstGeom prst="ellipse">
                <a:avLst/>
              </a:prstGeom>
              <a:solidFill>
                <a:srgbClr val="D13A11"/>
              </a:solidFill>
              <a:ln w="9525">
                <a:noFill/>
              </a:ln>
            </p:spPr>
            <p:txBody>
              <a:bodyPr vert="horz" wrap="square" lIns="68580" tIns="34290" rIns="68580" bIns="34290" anchor="ctr"/>
              <a:lstStyle>
                <a:lvl1pPr marL="0" lvl="0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lvl="1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lvl="2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lvl="3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lvl="4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</a:pPr>
                <a:endParaRPr sz="100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17124" y="0"/>
                <a:ext cx="324000" cy="324000"/>
              </a:xfrm>
              <a:prstGeom prst="ellipse">
                <a:avLst/>
              </a:prstGeom>
              <a:solidFill>
                <a:srgbClr val="ED5326"/>
              </a:solidFill>
              <a:ln w="9525">
                <a:noFill/>
              </a:ln>
            </p:spPr>
            <p:txBody>
              <a:bodyPr vert="horz" wrap="square" lIns="68580" tIns="34290" rIns="68580" bIns="34290" anchor="ctr"/>
              <a:lstStyle>
                <a:lvl1pPr marL="0" lvl="0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lvl="1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lvl="2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lvl="3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lvl="4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</a:pPr>
                <a:endParaRPr sz="100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 rot="10800000">
            <a:off x="10402750" y="-717"/>
            <a:ext cx="1174483" cy="3395864"/>
            <a:chOff x="0" y="0"/>
            <a:chExt cx="759735" cy="2199030"/>
          </a:xfrm>
        </p:grpSpPr>
        <p:grpSp>
          <p:nvGrpSpPr>
            <p:cNvPr id="60" name="组合 59"/>
            <p:cNvGrpSpPr/>
            <p:nvPr/>
          </p:nvGrpSpPr>
          <p:grpSpPr>
            <a:xfrm>
              <a:off x="0" y="0"/>
              <a:ext cx="759735" cy="1176842"/>
              <a:chOff x="0" y="0"/>
              <a:chExt cx="759735" cy="1176842"/>
            </a:xfrm>
          </p:grpSpPr>
          <p:sp>
            <p:nvSpPr>
              <p:cNvPr id="68" name="任意多边形 193"/>
              <p:cNvSpPr/>
              <p:nvPr/>
            </p:nvSpPr>
            <p:spPr>
              <a:xfrm>
                <a:off x="0" y="247270"/>
                <a:ext cx="759735" cy="929572"/>
              </a:xfrm>
              <a:custGeom>
                <a:avLst/>
                <a:gdLst>
                  <a:gd name="txL" fmla="*/ 0 w 756000"/>
                  <a:gd name="txT" fmla="*/ 0 h 929572"/>
                  <a:gd name="txR" fmla="*/ 756000 w 756000"/>
                  <a:gd name="txB" fmla="*/ 929572 h 929572"/>
                </a:gdLst>
                <a:ahLst/>
                <a:cxnLst>
                  <a:cxn ang="0">
                    <a:pos x="275004" y="0"/>
                  </a:cxn>
                  <a:cxn ang="0">
                    <a:pos x="480996" y="0"/>
                  </a:cxn>
                  <a:cxn ang="0">
                    <a:pos x="756000" y="708634"/>
                  </a:cxn>
                  <a:cxn ang="0">
                    <a:pos x="378000" y="929572"/>
                  </a:cxn>
                  <a:cxn ang="0">
                    <a:pos x="0" y="708634"/>
                  </a:cxn>
                </a:cxnLst>
                <a:rect l="txL" t="txT" r="txR" b="txB"/>
                <a:pathLst>
                  <a:path w="756000" h="929572">
                    <a:moveTo>
                      <a:pt x="275004" y="0"/>
                    </a:moveTo>
                    <a:lnTo>
                      <a:pt x="480996" y="0"/>
                    </a:lnTo>
                    <a:lnTo>
                      <a:pt x="756000" y="708634"/>
                    </a:lnTo>
                    <a:lnTo>
                      <a:pt x="378000" y="929572"/>
                    </a:lnTo>
                    <a:lnTo>
                      <a:pt x="0" y="708634"/>
                    </a:lnTo>
                    <a:close/>
                  </a:path>
                </a:pathLst>
              </a:custGeom>
              <a:solidFill>
                <a:srgbClr val="E2D4BC"/>
              </a:solidFill>
              <a:ln w="9525">
                <a:noFill/>
              </a:ln>
            </p:spPr>
            <p:txBody>
              <a:bodyPr vert="horz" wrap="square" lIns="68580" tIns="34290" rIns="68580" bIns="34290" anchor="ctr"/>
              <a:lstStyle>
                <a:lvl1pPr marL="0" lvl="0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lvl="1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lvl="2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lvl="3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lvl="4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</a:pPr>
                <a:endParaRPr sz="100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69" name="任意多边形 194"/>
              <p:cNvSpPr/>
              <p:nvPr/>
            </p:nvSpPr>
            <p:spPr>
              <a:xfrm>
                <a:off x="274519" y="0"/>
                <a:ext cx="210697" cy="247270"/>
              </a:xfrm>
              <a:custGeom>
                <a:avLst/>
                <a:gdLst>
                  <a:gd name="txL" fmla="*/ 0 w 209661"/>
                  <a:gd name="txT" fmla="*/ 0 h 247270"/>
                  <a:gd name="txR" fmla="*/ 209661 w 209661"/>
                  <a:gd name="txB" fmla="*/ 247270 h 247270"/>
                </a:gdLst>
                <a:ahLst/>
                <a:cxnLst>
                  <a:cxn ang="0">
                    <a:pos x="95959" y="0"/>
                  </a:cxn>
                  <a:cxn ang="0">
                    <a:pos x="113701" y="0"/>
                  </a:cxn>
                  <a:cxn ang="0">
                    <a:pos x="209661" y="247270"/>
                  </a:cxn>
                  <a:cxn ang="0">
                    <a:pos x="0" y="247270"/>
                  </a:cxn>
                </a:cxnLst>
                <a:rect l="txL" t="txT" r="txR" b="txB"/>
                <a:pathLst>
                  <a:path w="209661" h="247270">
                    <a:moveTo>
                      <a:pt x="95959" y="0"/>
                    </a:moveTo>
                    <a:lnTo>
                      <a:pt x="113701" y="0"/>
                    </a:lnTo>
                    <a:lnTo>
                      <a:pt x="209661" y="247270"/>
                    </a:lnTo>
                    <a:lnTo>
                      <a:pt x="0" y="247270"/>
                    </a:lnTo>
                    <a:close/>
                  </a:path>
                </a:pathLst>
              </a:custGeom>
              <a:solidFill>
                <a:srgbClr val="ED5326"/>
              </a:solidFill>
              <a:ln w="9525">
                <a:noFill/>
              </a:ln>
            </p:spPr>
            <p:txBody>
              <a:bodyPr vert="horz" wrap="square" lIns="68580" tIns="34290" rIns="68580" bIns="34290" anchor="ctr"/>
              <a:lstStyle>
                <a:lvl1pPr marL="0" lvl="0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lvl="1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lvl="2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lvl="3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lvl="4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</a:pPr>
                <a:endParaRPr sz="100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216" y="822629"/>
              <a:ext cx="759303" cy="1376401"/>
              <a:chOff x="0" y="0"/>
              <a:chExt cx="759303" cy="1376401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216323" y="162003"/>
                <a:ext cx="325601" cy="1213969"/>
              </a:xfrm>
              <a:prstGeom prst="rect">
                <a:avLst/>
              </a:prstGeom>
              <a:solidFill>
                <a:srgbClr val="ED5326"/>
              </a:solidFill>
              <a:ln w="9525">
                <a:noFill/>
              </a:ln>
            </p:spPr>
            <p:txBody>
              <a:bodyPr vert="horz" wrap="square" lIns="68580" tIns="34290" rIns="68580" bIns="34290" anchor="ctr"/>
              <a:lstStyle>
                <a:lvl1pPr marL="0" lvl="0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lvl="1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lvl="2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lvl="3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lvl="4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</a:pPr>
                <a:endParaRPr sz="100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42236" y="162001"/>
                <a:ext cx="217067" cy="1214400"/>
              </a:xfrm>
              <a:prstGeom prst="rect">
                <a:avLst/>
              </a:prstGeom>
              <a:solidFill>
                <a:srgbClr val="D13A11"/>
              </a:solidFill>
              <a:ln w="9525">
                <a:noFill/>
              </a:ln>
            </p:spPr>
            <p:txBody>
              <a:bodyPr vert="horz" wrap="square" lIns="68580" tIns="34290" rIns="68580" bIns="34290" anchor="ctr"/>
              <a:lstStyle>
                <a:lvl1pPr marL="0" lvl="0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lvl="1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lvl="2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lvl="3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lvl="4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</a:pPr>
                <a:endParaRPr sz="100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0" y="162001"/>
                <a:ext cx="217067" cy="1214400"/>
              </a:xfrm>
              <a:prstGeom prst="rect">
                <a:avLst/>
              </a:prstGeom>
              <a:solidFill>
                <a:srgbClr val="F38D71"/>
              </a:solidFill>
              <a:ln w="9525">
                <a:noFill/>
              </a:ln>
            </p:spPr>
            <p:txBody>
              <a:bodyPr vert="horz" wrap="square" lIns="68580" tIns="34290" rIns="68580" bIns="34290" anchor="ctr"/>
              <a:lstStyle>
                <a:lvl1pPr marL="0" lvl="0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lvl="1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lvl="2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lvl="3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lvl="4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</a:pPr>
                <a:endParaRPr sz="100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0" y="54002"/>
                <a:ext cx="217067" cy="216000"/>
              </a:xfrm>
              <a:prstGeom prst="ellipse">
                <a:avLst/>
              </a:prstGeom>
              <a:solidFill>
                <a:srgbClr val="F38D71"/>
              </a:solidFill>
              <a:ln w="9525">
                <a:noFill/>
              </a:ln>
            </p:spPr>
            <p:txBody>
              <a:bodyPr vert="horz" wrap="square" lIns="68580" tIns="34290" rIns="68580" bIns="34290" anchor="ctr"/>
              <a:lstStyle>
                <a:lvl1pPr marL="0" lvl="0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lvl="1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lvl="2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lvl="3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lvl="4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</a:pPr>
                <a:endParaRPr sz="100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542236" y="54002"/>
                <a:ext cx="217067" cy="216000"/>
              </a:xfrm>
              <a:prstGeom prst="ellipse">
                <a:avLst/>
              </a:prstGeom>
              <a:solidFill>
                <a:srgbClr val="D13A11"/>
              </a:solidFill>
              <a:ln w="9525">
                <a:noFill/>
              </a:ln>
            </p:spPr>
            <p:txBody>
              <a:bodyPr vert="horz" wrap="square" lIns="68580" tIns="34290" rIns="68580" bIns="34290" anchor="ctr"/>
              <a:lstStyle>
                <a:lvl1pPr marL="0" lvl="0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lvl="1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lvl="2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lvl="3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lvl="4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</a:pPr>
                <a:endParaRPr sz="100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217124" y="0"/>
                <a:ext cx="324000" cy="324000"/>
              </a:xfrm>
              <a:prstGeom prst="ellipse">
                <a:avLst/>
              </a:prstGeom>
              <a:solidFill>
                <a:srgbClr val="ED5326"/>
              </a:solidFill>
              <a:ln w="9525">
                <a:noFill/>
              </a:ln>
            </p:spPr>
            <p:txBody>
              <a:bodyPr vert="horz" wrap="square" lIns="68580" tIns="34290" rIns="68580" bIns="34290" anchor="ctr"/>
              <a:lstStyle>
                <a:lvl1pPr marL="0" lvl="0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lvl="1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lvl="2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lvl="3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lvl="4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6858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3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</a:pPr>
                <a:endParaRPr sz="100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621114" y="4544595"/>
            <a:ext cx="658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教学重难点：</a:t>
            </a:r>
            <a:endParaRPr lang="en-US" altLang="zh-CN" b="1" dirty="0">
              <a:latin typeface="黑体" panose="02010600030101010101" charset="-122"/>
              <a:ea typeface="黑体" panose="02010600030101010101" charset="-122"/>
              <a:cs typeface="黑体" panose="02010600030101010101" charset="-122"/>
            </a:endParaRPr>
          </a:p>
          <a:p>
            <a:r>
              <a:rPr lang="zh-CN" altLang="en-US" b="1" dirty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默读课文，整体感知课文</a:t>
            </a:r>
            <a:r>
              <a:rPr lang="zh-CN" altLang="en-US" b="1" dirty="0" smtClean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，理</a:t>
            </a:r>
            <a:r>
              <a:rPr lang="zh-CN" altLang="en-US" b="1" dirty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清文章思路</a:t>
            </a:r>
            <a:r>
              <a:rPr lang="zh-CN" altLang="en-US" b="1" dirty="0" smtClean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。</a:t>
            </a:r>
            <a:endParaRPr lang="en-US" altLang="zh-CN" b="1" dirty="0" smtClean="0"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Arial" panose="020B0604020202020204" pitchFamily="34" charset="0"/>
            </a:endParaRPr>
          </a:p>
          <a:p>
            <a:r>
              <a:rPr lang="zh-CN" altLang="en-US" b="1" dirty="0" smtClean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体会</a:t>
            </a:r>
            <a:r>
              <a:rPr lang="zh-CN" altLang="en-US" b="1" dirty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文章精巧的构思，了解对比手法的作用</a:t>
            </a:r>
            <a:r>
              <a:rPr lang="zh-CN" altLang="en-US" b="1" dirty="0" smtClean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Arial" panose="020B0604020202020204" pitchFamily="34" charset="0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2907" y="1456690"/>
            <a:ext cx="6776214" cy="6832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indent="0" defTabSz="914400" eaLnBrk="1" hangingPunct="1">
              <a:lnSpc>
                <a:spcPct val="120000"/>
              </a:lnSpc>
              <a:buClrTx/>
              <a:buSzTx/>
              <a:buFont typeface="+mj-lt"/>
              <a:buNone/>
              <a:defRPr/>
            </a:pPr>
            <a:r>
              <a:rPr kumimoji="0" lang="zh-CN" altLang="en-US" sz="3200" b="1" kern="1200" cap="none" spc="0" normalizeH="0" baseline="0" noProof="0" dirty="0">
                <a:latin typeface="黑体" panose="02010600030101010101" charset="-122"/>
                <a:ea typeface="黑体" panose="02010600030101010101" charset="-122"/>
                <a:cs typeface="+mn-cs"/>
              </a:rPr>
              <a:t>用简洁的语言概括本文所讲的故事。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6967" y="2636838"/>
            <a:ext cx="10957984" cy="186512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通过“我”的回忆，讲述了一个荒漠中的牧羊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人数十年如一日默默无闻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地植树，让一片荒原变成绿洲而造福众人的故事。</a:t>
            </a:r>
          </a:p>
        </p:txBody>
      </p:sp>
      <p:grpSp>
        <p:nvGrpSpPr>
          <p:cNvPr id="7" name="Group 19"/>
          <p:cNvGrpSpPr/>
          <p:nvPr/>
        </p:nvGrpSpPr>
        <p:grpSpPr bwMode="auto">
          <a:xfrm>
            <a:off x="513928" y="296545"/>
            <a:ext cx="3052233" cy="565896"/>
            <a:chOff x="138" y="461"/>
            <a:chExt cx="1461" cy="616"/>
          </a:xfrm>
        </p:grpSpPr>
        <p:pic>
          <p:nvPicPr>
            <p:cNvPr id="8" name="Picture 18" descr="未标题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" y="461"/>
              <a:ext cx="1461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文本框 8"/>
            <p:cNvSpPr txBox="1">
              <a:spLocks noChangeArrowheads="1"/>
            </p:cNvSpPr>
            <p:nvPr/>
          </p:nvSpPr>
          <p:spPr bwMode="auto">
            <a:xfrm>
              <a:off x="426" y="509"/>
              <a:ext cx="1080" cy="5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 i="1" dirty="0" smtClean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整体感知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9888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81051" y="1598614"/>
            <a:ext cx="10606616" cy="1124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第一部分（第</a:t>
            </a:r>
            <a:r>
              <a:rPr lang="en-US" altLang="zh-CN" sz="2800" b="1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段）：</a:t>
            </a:r>
            <a:r>
              <a:rPr lang="zh-CN" altLang="en-US" sz="2800" b="1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运用议论，对</a:t>
            </a:r>
            <a:r>
              <a:rPr lang="en-US" altLang="zh-CN" sz="2800" b="1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“</a:t>
            </a:r>
            <a:r>
              <a:rPr lang="zh-CN" altLang="en-US" sz="2800" b="1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牧羊人</a:t>
            </a:r>
            <a:r>
              <a:rPr lang="en-US" altLang="zh-CN" sz="2800" b="1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”</a:t>
            </a:r>
            <a:r>
              <a:rPr lang="zh-CN" altLang="en-US" sz="2800" b="1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这一形象进行高度概括，提挈全篇。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83167" y="2990851"/>
            <a:ext cx="10460567" cy="1124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第二部分（第</a:t>
            </a:r>
            <a:r>
              <a:rPr lang="en-US" altLang="zh-CN" sz="2800" b="1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2—20</a:t>
            </a:r>
            <a:r>
              <a:rPr lang="zh-CN" altLang="en-US" sz="2800" b="1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段）：</a:t>
            </a:r>
            <a:r>
              <a:rPr lang="zh-CN" altLang="en-US" sz="2800" b="1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记叙和描写“牧羊人”通过植树，使废墟变为绿洲的伟大壮举。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783167" y="4591051"/>
            <a:ext cx="10604500" cy="1124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第三部分（第</a:t>
            </a:r>
            <a:r>
              <a:rPr lang="en-US" altLang="zh-CN" sz="2800" b="1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21</a:t>
            </a:r>
            <a:r>
              <a:rPr lang="zh-CN" altLang="en-US" sz="2800" b="1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段）：</a:t>
            </a:r>
            <a:r>
              <a:rPr lang="zh-CN" altLang="en-US" sz="2800" b="1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通过议论，揭示主题，表达对老人的赞美之情。</a:t>
            </a:r>
          </a:p>
        </p:txBody>
      </p:sp>
      <p:grpSp>
        <p:nvGrpSpPr>
          <p:cNvPr id="7" name="Group 19"/>
          <p:cNvGrpSpPr/>
          <p:nvPr/>
        </p:nvGrpSpPr>
        <p:grpSpPr bwMode="auto">
          <a:xfrm>
            <a:off x="513928" y="296545"/>
            <a:ext cx="3052233" cy="565896"/>
            <a:chOff x="138" y="461"/>
            <a:chExt cx="1461" cy="616"/>
          </a:xfrm>
        </p:grpSpPr>
        <p:pic>
          <p:nvPicPr>
            <p:cNvPr id="8" name="Picture 18" descr="未标题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" y="461"/>
              <a:ext cx="1461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文本框 8"/>
            <p:cNvSpPr txBox="1">
              <a:spLocks noChangeArrowheads="1"/>
            </p:cNvSpPr>
            <p:nvPr/>
          </p:nvSpPr>
          <p:spPr bwMode="auto">
            <a:xfrm>
              <a:off x="426" y="509"/>
              <a:ext cx="1080" cy="5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 i="1" dirty="0" smtClean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整体感知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2928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8393" y="270511"/>
            <a:ext cx="7396480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defTabSz="914400" eaLnBrk="1" hangingPunct="1">
              <a:lnSpc>
                <a:spcPct val="120000"/>
              </a:lnSpc>
              <a:buClrTx/>
              <a:buSzTx/>
              <a:buFont typeface="+mj-lt"/>
              <a:buNone/>
              <a:defRPr/>
            </a:pPr>
            <a:r>
              <a:rPr kumimoji="0" lang="en-US" altLang="zh-CN" sz="2800" b="1" kern="1200" cap="none" spc="0" normalizeH="0" baseline="0" noProof="0" dirty="0">
                <a:latin typeface="黑体" panose="02010600030101010101" charset="-122"/>
                <a:ea typeface="黑体" panose="02010600030101010101" charset="-122"/>
                <a:cs typeface="+mn-cs"/>
              </a:rPr>
              <a:t>1.</a:t>
            </a:r>
            <a:r>
              <a:rPr kumimoji="0" lang="zh-CN" altLang="en-US" sz="2800" b="1" kern="1200" cap="none" spc="0" normalizeH="0" baseline="0" noProof="0" dirty="0">
                <a:latin typeface="黑体" panose="02010600030101010101" charset="-122"/>
                <a:ea typeface="黑体" panose="02010600030101010101" charset="-122"/>
                <a:cs typeface="+mn-cs"/>
              </a:rPr>
              <a:t>本文是以什么顺序叙述的？详写了哪些内容？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7051" y="1395096"/>
            <a:ext cx="11137900" cy="267765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时间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顺序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。</a:t>
            </a:r>
            <a:endParaRPr lang="en-US" altLang="zh-CN" sz="2800" b="1" dirty="0" smtClean="0">
              <a:solidFill>
                <a:srgbClr val="FF0000"/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详细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写了“我”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三次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遇见牧羊人的经历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：</a:t>
            </a:r>
            <a:endParaRPr lang="en-US" altLang="zh-CN" sz="2800" b="1" dirty="0" smtClean="0">
              <a:solidFill>
                <a:srgbClr val="0000FF"/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初遇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牧羊人，看到他在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种树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；</a:t>
            </a:r>
            <a:endParaRPr lang="en-US" altLang="zh-CN" sz="2800" b="1" dirty="0" smtClean="0">
              <a:solidFill>
                <a:srgbClr val="0000FF"/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第二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次见到牧羊人，发现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树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都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长大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了，他还在种树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；</a:t>
            </a:r>
            <a:endParaRPr lang="en-US" altLang="zh-CN" sz="2800" b="1" dirty="0" smtClean="0">
              <a:solidFill>
                <a:srgbClr val="0000FF"/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最后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一次遇见牧羊人，看到种树的地方变成人们的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幸福家园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2260" y="4413153"/>
            <a:ext cx="10372513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文章先总起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议论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，奠定“这是一个难得的好人”的叙述基调，然后展开叙事，以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时间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为顺序，详细叙述“我”与牧羊人之间三次相遇的事件，最后又高度赞美牧羊人的精神，升华主题。</a:t>
            </a:r>
          </a:p>
        </p:txBody>
      </p:sp>
      <p:grpSp>
        <p:nvGrpSpPr>
          <p:cNvPr id="7" name="Group 19"/>
          <p:cNvGrpSpPr/>
          <p:nvPr/>
        </p:nvGrpSpPr>
        <p:grpSpPr bwMode="auto">
          <a:xfrm>
            <a:off x="513928" y="296545"/>
            <a:ext cx="3052233" cy="565896"/>
            <a:chOff x="138" y="461"/>
            <a:chExt cx="1461" cy="616"/>
          </a:xfrm>
        </p:grpSpPr>
        <p:pic>
          <p:nvPicPr>
            <p:cNvPr id="8" name="Picture 18" descr="未标题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" y="461"/>
              <a:ext cx="1461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文本框 8"/>
            <p:cNvSpPr txBox="1">
              <a:spLocks noChangeArrowheads="1"/>
            </p:cNvSpPr>
            <p:nvPr/>
          </p:nvSpPr>
          <p:spPr bwMode="auto">
            <a:xfrm>
              <a:off x="426" y="509"/>
              <a:ext cx="1080" cy="5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 i="1" dirty="0" smtClean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课文研读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8545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框 10242"/>
          <p:cNvSpPr txBox="1">
            <a:spLocks noChangeArrowheads="1"/>
          </p:cNvSpPr>
          <p:nvPr/>
        </p:nvSpPr>
        <p:spPr bwMode="auto">
          <a:xfrm>
            <a:off x="624418" y="1468438"/>
            <a:ext cx="11233149" cy="695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en-US" sz="2800" b="1">
                <a:solidFill>
                  <a:srgbClr val="00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2.</a:t>
            </a:r>
            <a:r>
              <a:rPr lang="zh-CN" altLang="en-US" sz="2800" b="1">
                <a:solidFill>
                  <a:srgbClr val="00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文章写“我”三次拜访牧羊人，各自看到一幅怎样的画面。</a:t>
            </a:r>
          </a:p>
        </p:txBody>
      </p:sp>
      <p:sp>
        <p:nvSpPr>
          <p:cNvPr id="6" name="文本框 1"/>
          <p:cNvSpPr txBox="1">
            <a:spLocks noChangeArrowheads="1"/>
          </p:cNvSpPr>
          <p:nvPr/>
        </p:nvSpPr>
        <p:spPr bwMode="auto">
          <a:xfrm>
            <a:off x="1738110" y="2721441"/>
            <a:ext cx="7019029" cy="2030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一访牧羊人，画面一：被弃置的村庄；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二访牧羊人，画面二：绵延的森林；         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三访牧羊人，画面三：充满活力的田野。 </a:t>
            </a:r>
          </a:p>
        </p:txBody>
      </p:sp>
      <p:grpSp>
        <p:nvGrpSpPr>
          <p:cNvPr id="7" name="Group 19"/>
          <p:cNvGrpSpPr/>
          <p:nvPr/>
        </p:nvGrpSpPr>
        <p:grpSpPr bwMode="auto">
          <a:xfrm>
            <a:off x="513928" y="296545"/>
            <a:ext cx="3052233" cy="565896"/>
            <a:chOff x="138" y="461"/>
            <a:chExt cx="1461" cy="616"/>
          </a:xfrm>
        </p:grpSpPr>
        <p:pic>
          <p:nvPicPr>
            <p:cNvPr id="8" name="Picture 18" descr="未标题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" y="461"/>
              <a:ext cx="1461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文本框 8"/>
            <p:cNvSpPr txBox="1">
              <a:spLocks noChangeArrowheads="1"/>
            </p:cNvSpPr>
            <p:nvPr/>
          </p:nvSpPr>
          <p:spPr bwMode="auto">
            <a:xfrm>
              <a:off x="426" y="509"/>
              <a:ext cx="1080" cy="5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 i="1" dirty="0" smtClean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课文研读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603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10242"/>
          <p:cNvSpPr txBox="1">
            <a:spLocks noChangeArrowheads="1"/>
          </p:cNvSpPr>
          <p:nvPr/>
        </p:nvSpPr>
        <p:spPr bwMode="auto">
          <a:xfrm>
            <a:off x="3566161" y="115644"/>
            <a:ext cx="720090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．阅读相关语段，完成下面表格。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837768"/>
              </p:ext>
            </p:extLst>
          </p:nvPr>
        </p:nvGraphicFramePr>
        <p:xfrm>
          <a:off x="831850" y="862441"/>
          <a:ext cx="10403840" cy="52457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1781"/>
                <a:gridCol w="1852246"/>
                <a:gridCol w="3692769"/>
                <a:gridCol w="3897044"/>
              </a:tblGrid>
              <a:tr h="5161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600" b="1" baseline="0" dirty="0" smtClean="0">
                          <a:solidFill>
                            <a:schemeClr val="tx1"/>
                          </a:solidFill>
                          <a:latin typeface="黑体" panose="02010600030101010101" charset="-122"/>
                          <a:ea typeface="黑体" panose="02010600030101010101" charset="-122"/>
                        </a:rPr>
                        <a:t>段落</a:t>
                      </a:r>
                      <a:endParaRPr lang="zh-CN" altLang="en-US" sz="2600" b="1" baseline="0" dirty="0">
                        <a:solidFill>
                          <a:schemeClr val="tx1"/>
                        </a:solidFill>
                        <a:latin typeface="黑体" panose="02010600030101010101" charset="-122"/>
                        <a:ea typeface="黑体" panose="02010600030101010101" charset="-122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600" b="1" baseline="0" dirty="0">
                          <a:solidFill>
                            <a:schemeClr val="tx1"/>
                          </a:solidFill>
                          <a:latin typeface="黑体" panose="02010600030101010101" charset="-122"/>
                          <a:ea typeface="黑体" panose="02010600030101010101" charset="-122"/>
                        </a:rPr>
                        <a:t>层次内容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600" b="1" dirty="0" smtClean="0">
                          <a:solidFill>
                            <a:schemeClr val="tx1"/>
                          </a:solidFill>
                          <a:latin typeface="黑体" panose="02010600030101010101" charset="-122"/>
                          <a:ea typeface="黑体" panose="02010600030101010101" charset="-122"/>
                        </a:rPr>
                        <a:t>牧羊人的情况</a:t>
                      </a:r>
                      <a:endParaRPr lang="zh-CN" altLang="en-US" sz="2600" b="1" dirty="0" smtClean="0">
                        <a:solidFill>
                          <a:schemeClr val="tx1"/>
                        </a:solidFill>
                        <a:latin typeface="黑体" panose="02010600030101010101" charset="-122"/>
                        <a:ea typeface="黑体" panose="02010600030101010101" charset="-122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600" b="1" dirty="0" smtClean="0">
                          <a:solidFill>
                            <a:schemeClr val="tx1"/>
                          </a:solidFill>
                          <a:latin typeface="黑体" panose="02010600030101010101" charset="-122"/>
                          <a:ea typeface="黑体" panose="02010600030101010101" charset="-122"/>
                        </a:rPr>
                        <a:t>高原的情况</a:t>
                      </a:r>
                      <a:endParaRPr lang="zh-CN" altLang="en-US" sz="2600" b="1" dirty="0">
                        <a:solidFill>
                          <a:schemeClr val="tx1"/>
                        </a:solidFill>
                        <a:latin typeface="黑体" panose="02010600030101010101" charset="-122"/>
                        <a:ea typeface="黑体" panose="02010600030101010101" charset="-122"/>
                      </a:endParaRPr>
                    </a:p>
                  </a:txBody>
                  <a:tcPr marL="121920" marR="121920"/>
                </a:tc>
              </a:tr>
              <a:tr h="10335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黑体" panose="02010600030101010101" charset="-122"/>
                          <a:ea typeface="黑体" panose="02010600030101010101" charset="-122"/>
                          <a:cs typeface="黑体" panose="02010600030101010101" charset="-122"/>
                        </a:rPr>
                        <a:t>2-12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黑体" panose="02010600030101010101" charset="-122"/>
                        <a:ea typeface="黑体" panose="02010600030101010101" charset="-122"/>
                        <a:cs typeface="黑体" panose="02010600030101010101" charset="-122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黑体" panose="02010600030101010101" charset="-122"/>
                          <a:ea typeface="黑体" panose="02010600030101010101" charset="-122"/>
                          <a:cs typeface="黑体" panose="02010600030101010101" charset="-122"/>
                        </a:rPr>
                        <a:t>1913年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黑体" panose="02010600030101010101" charset="-122"/>
                        <a:ea typeface="黑体" panose="02010600030101010101" charset="-122"/>
                        <a:cs typeface="黑体" panose="0201060003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黑体" panose="02010600030101010101" charset="-122"/>
                          <a:ea typeface="黑体" panose="02010600030101010101" charset="-122"/>
                          <a:cs typeface="黑体" panose="02010600030101010101" charset="-122"/>
                        </a:rPr>
                        <a:t>初见牧羊人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黑体" panose="02010600030101010101" charset="-122"/>
                        <a:ea typeface="黑体" panose="02010600030101010101" charset="-122"/>
                        <a:cs typeface="黑体" panose="02010600030101010101" charset="-122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 b="1" dirty="0">
                        <a:solidFill>
                          <a:schemeClr val="tx1"/>
                        </a:solidFill>
                        <a:latin typeface="黑体" panose="02010600030101010101" charset="-122"/>
                        <a:ea typeface="黑体" panose="02010600030101010101" charset="-122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 b="1" dirty="0">
                        <a:solidFill>
                          <a:schemeClr val="tx1"/>
                        </a:solidFill>
                        <a:latin typeface="黑体" panose="02010600030101010101" charset="-122"/>
                        <a:ea typeface="黑体" panose="02010600030101010101" charset="-122"/>
                      </a:endParaRPr>
                    </a:p>
                  </a:txBody>
                  <a:tcPr marL="121920" marR="121920"/>
                </a:tc>
              </a:tr>
              <a:tr h="10335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黑体" panose="02010600030101010101" charset="-122"/>
                          <a:ea typeface="黑体" panose="02010600030101010101" charset="-122"/>
                          <a:cs typeface="黑体" panose="02010600030101010101" charset="-122"/>
                        </a:rPr>
                        <a:t>13-17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黑体" panose="02010600030101010101" charset="-122"/>
                        <a:ea typeface="黑体" panose="02010600030101010101" charset="-122"/>
                        <a:cs typeface="黑体" panose="02010600030101010101" charset="-122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黑体" panose="02010600030101010101" charset="-122"/>
                          <a:ea typeface="黑体" panose="02010600030101010101" charset="-122"/>
                          <a:cs typeface="黑体" panose="02010600030101010101" charset="-122"/>
                        </a:rPr>
                        <a:t>一次大战后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黑体" panose="02010600030101010101" charset="-122"/>
                        <a:ea typeface="黑体" panose="02010600030101010101" charset="-122"/>
                        <a:cs typeface="黑体" panose="0201060003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黑体" panose="02010600030101010101" charset="-122"/>
                          <a:ea typeface="黑体" panose="02010600030101010101" charset="-122"/>
                          <a:cs typeface="黑体" panose="02010600030101010101" charset="-122"/>
                        </a:rPr>
                        <a:t>再见牧羊人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黑体" panose="02010600030101010101" charset="-122"/>
                        <a:ea typeface="黑体" panose="02010600030101010101" charset="-122"/>
                        <a:cs typeface="黑体" panose="02010600030101010101" charset="-122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 b="1">
                        <a:solidFill>
                          <a:schemeClr val="tx1"/>
                        </a:solidFill>
                        <a:latin typeface="黑体" panose="02010600030101010101" charset="-122"/>
                        <a:ea typeface="黑体" panose="02010600030101010101" charset="-122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 b="1" dirty="0">
                        <a:solidFill>
                          <a:schemeClr val="tx1"/>
                        </a:solidFill>
                        <a:latin typeface="黑体" panose="02010600030101010101" charset="-122"/>
                        <a:ea typeface="黑体" panose="02010600030101010101" charset="-122"/>
                      </a:endParaRPr>
                    </a:p>
                  </a:txBody>
                  <a:tcPr marL="121920" marR="121920"/>
                </a:tc>
              </a:tr>
              <a:tr h="10335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黑体" panose="02010600030101010101" charset="-122"/>
                          <a:ea typeface="黑体" panose="02010600030101010101" charset="-122"/>
                          <a:cs typeface="黑体" panose="02010600030101010101" charset="-122"/>
                        </a:rPr>
                        <a:t>18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黑体" panose="02010600030101010101" charset="-122"/>
                        <a:ea typeface="黑体" panose="02010600030101010101" charset="-122"/>
                        <a:cs typeface="黑体" panose="02010600030101010101" charset="-122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黑体" panose="02010600030101010101" charset="-122"/>
                          <a:ea typeface="黑体" panose="02010600030101010101" charset="-122"/>
                          <a:cs typeface="黑体" panose="02010600030101010101" charset="-122"/>
                        </a:rPr>
                        <a:t>1920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黑体" panose="02010600030101010101" charset="-122"/>
                          <a:ea typeface="黑体" panose="02010600030101010101" charset="-122"/>
                          <a:cs typeface="黑体" panose="02010600030101010101" charset="-122"/>
                        </a:rPr>
                        <a:t>年开始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黑体" panose="02010600030101010101" charset="-122"/>
                        <a:ea typeface="黑体" panose="02010600030101010101" charset="-122"/>
                        <a:cs typeface="黑体" panose="0201060003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黑体" panose="02010600030101010101" charset="-122"/>
                          <a:ea typeface="黑体" panose="02010600030101010101" charset="-122"/>
                          <a:cs typeface="黑体" panose="02010600030101010101" charset="-122"/>
                        </a:rPr>
                        <a:t>屡见牧羊人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黑体" panose="02010600030101010101" charset="-122"/>
                        <a:ea typeface="黑体" panose="02010600030101010101" charset="-122"/>
                        <a:cs typeface="黑体" panose="02010600030101010101" charset="-122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 b="1" dirty="0">
                        <a:solidFill>
                          <a:schemeClr val="tx1"/>
                        </a:solidFill>
                        <a:latin typeface="黑体" panose="02010600030101010101" charset="-122"/>
                        <a:ea typeface="黑体" panose="02010600030101010101" charset="-122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 b="1" dirty="0">
                        <a:solidFill>
                          <a:schemeClr val="tx1"/>
                        </a:solidFill>
                        <a:latin typeface="黑体" panose="02010600030101010101" charset="-122"/>
                        <a:ea typeface="黑体" panose="02010600030101010101" charset="-122"/>
                      </a:endParaRPr>
                    </a:p>
                  </a:txBody>
                  <a:tcPr marL="121920" marR="121920"/>
                </a:tc>
              </a:tr>
              <a:tr h="14593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黑体" panose="02010600030101010101" charset="-122"/>
                          <a:ea typeface="黑体" panose="02010600030101010101" charset="-122"/>
                          <a:cs typeface="黑体" panose="02010600030101010101" charset="-122"/>
                        </a:rPr>
                        <a:t>19-20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黑体" panose="02010600030101010101" charset="-122"/>
                        <a:ea typeface="黑体" panose="02010600030101010101" charset="-122"/>
                        <a:cs typeface="黑体" panose="02010600030101010101" charset="-122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黑体" panose="02010600030101010101" charset="-122"/>
                          <a:ea typeface="黑体" panose="02010600030101010101" charset="-122"/>
                          <a:cs typeface="黑体" panose="02010600030101010101" charset="-122"/>
                        </a:rPr>
                        <a:t>1945年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黑体" panose="02010600030101010101" charset="-122"/>
                          <a:ea typeface="黑体" panose="02010600030101010101" charset="-122"/>
                          <a:cs typeface="黑体" panose="02010600030101010101" charset="-122"/>
                        </a:rPr>
                        <a:t>6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黑体" panose="02010600030101010101" charset="-122"/>
                          <a:ea typeface="黑体" panose="02010600030101010101" charset="-122"/>
                          <a:cs typeface="黑体" panose="02010600030101010101" charset="-122"/>
                        </a:rPr>
                        <a:t>月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黑体" panose="02010600030101010101" charset="-122"/>
                        <a:ea typeface="黑体" panose="02010600030101010101" charset="-122"/>
                        <a:cs typeface="黑体" panose="0201060003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黑体" panose="02010600030101010101" charset="-122"/>
                          <a:ea typeface="黑体" panose="02010600030101010101" charset="-122"/>
                          <a:cs typeface="黑体" panose="02010600030101010101" charset="-122"/>
                        </a:rPr>
                        <a:t>最后一次见牧羊人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黑体" panose="02010600030101010101" charset="-122"/>
                        <a:ea typeface="黑体" panose="02010600030101010101" charset="-122"/>
                        <a:cs typeface="黑体" panose="02010600030101010101" charset="-122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黑体" panose="02010600030101010101" charset="-122"/>
                          <a:ea typeface="黑体" panose="02010600030101010101" charset="-122"/>
                        </a:rPr>
                        <a:t>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 b="1" dirty="0">
                        <a:solidFill>
                          <a:schemeClr val="tx1"/>
                        </a:solidFill>
                        <a:latin typeface="黑体" panose="02010600030101010101" charset="-122"/>
                        <a:ea typeface="黑体" panose="0201060003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2800" b="1" dirty="0">
                        <a:solidFill>
                          <a:schemeClr val="tx1"/>
                        </a:solidFill>
                        <a:latin typeface="黑体" panose="02010600030101010101" charset="-122"/>
                        <a:ea typeface="黑体" panose="0201060003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2800" b="1" dirty="0">
                        <a:solidFill>
                          <a:schemeClr val="tx1"/>
                        </a:solidFill>
                        <a:latin typeface="黑体" panose="02010600030101010101" charset="-122"/>
                        <a:ea typeface="黑体" panose="02010600030101010101" charset="-122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697540" y="1511009"/>
            <a:ext cx="3605824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sym typeface="Arial" panose="020B0604020202020204" pitchFamily="34" charset="0"/>
              </a:rPr>
              <a:t>独自住在石房子里，牧羊同时种树；生活一丝不苟</a:t>
            </a:r>
            <a:endParaRPr lang="zh-CN" altLang="en-US" b="1" dirty="0">
              <a:solidFill>
                <a:srgbClr val="FF0000"/>
              </a:solidFill>
              <a:latin typeface="黑体" panose="02010600030101010101" charset="-122"/>
              <a:ea typeface="黑体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7387523" y="1533625"/>
            <a:ext cx="3820977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sym typeface="Arial" panose="020B0604020202020204" pitchFamily="34" charset="0"/>
              </a:rPr>
              <a:t>毫无生气；一片废墟；狂风呼啸；干旱缺水</a:t>
            </a:r>
            <a:endParaRPr lang="zh-CN" altLang="en-US" b="1" dirty="0">
              <a:solidFill>
                <a:srgbClr val="FF0000"/>
              </a:solidFill>
              <a:latin typeface="黑体" panose="02010600030101010101" charset="-122"/>
              <a:ea typeface="黑体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643794" y="2570892"/>
            <a:ext cx="3713316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sym typeface="Arial" panose="020B0604020202020204" pitchFamily="34" charset="0"/>
              </a:rPr>
              <a:t>身体更矫健了；减少羊的数量，开始养蜂；一直在种树</a:t>
            </a:r>
            <a:endParaRPr lang="zh-CN" altLang="en-US" b="1" dirty="0">
              <a:solidFill>
                <a:srgbClr val="FF0000"/>
              </a:solidFill>
              <a:latin typeface="黑体" panose="02010600030101010101" charset="-122"/>
              <a:ea typeface="黑体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7336499" y="2570892"/>
            <a:ext cx="375920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sym typeface="Arial" panose="020B0604020202020204" pitchFamily="34" charset="0"/>
              </a:rPr>
              <a:t>树木成片；鲜嫩挺拔的桦树富有生机；有了溪水</a:t>
            </a:r>
            <a:endParaRPr lang="zh-CN" altLang="en-US" b="1" dirty="0">
              <a:solidFill>
                <a:srgbClr val="FF0000"/>
              </a:solidFill>
              <a:latin typeface="黑体" panose="02010600030101010101" charset="-122"/>
              <a:ea typeface="黑体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8" name="文本框 6"/>
          <p:cNvSpPr txBox="1">
            <a:spLocks noChangeArrowheads="1"/>
          </p:cNvSpPr>
          <p:nvPr/>
        </p:nvSpPr>
        <p:spPr bwMode="auto">
          <a:xfrm>
            <a:off x="3674207" y="4709634"/>
            <a:ext cx="371331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sym typeface="Arial" panose="020B0604020202020204" pitchFamily="34" charset="0"/>
              </a:rPr>
              <a:t>他已经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sym typeface="Arial" panose="020B0604020202020204" pitchFamily="34" charset="0"/>
              </a:rPr>
              <a:t>87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sym typeface="Arial" panose="020B0604020202020204" pitchFamily="34" charset="0"/>
              </a:rPr>
              <a:t>岁了，和一万多人共同生活在家园</a:t>
            </a:r>
            <a:endParaRPr lang="zh-CN" altLang="en-US" b="1" dirty="0">
              <a:solidFill>
                <a:srgbClr val="FF0000"/>
              </a:solidFill>
              <a:latin typeface="黑体" panose="02010600030101010101" charset="-122"/>
              <a:ea typeface="黑体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7357110" y="4713786"/>
            <a:ext cx="3820977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sym typeface="Arial" panose="020B0604020202020204" pitchFamily="34" charset="0"/>
              </a:rPr>
              <a:t>微风飘着香气；泉水源源不断；到处洋溢着青春活力；人们幸福地生活着</a:t>
            </a:r>
            <a:endParaRPr lang="zh-CN" altLang="en-US" b="1" dirty="0">
              <a:solidFill>
                <a:srgbClr val="FF0000"/>
              </a:solidFill>
              <a:latin typeface="黑体" panose="02010600030101010101" charset="-122"/>
              <a:ea typeface="黑体" panose="02010600030101010101" charset="-122"/>
              <a:sym typeface="Arial" panose="020B0604020202020204" pitchFamily="34" charset="0"/>
            </a:endParaRPr>
          </a:p>
        </p:txBody>
      </p:sp>
      <p:grpSp>
        <p:nvGrpSpPr>
          <p:cNvPr id="12" name="Group 19"/>
          <p:cNvGrpSpPr/>
          <p:nvPr/>
        </p:nvGrpSpPr>
        <p:grpSpPr bwMode="auto">
          <a:xfrm>
            <a:off x="513928" y="296545"/>
            <a:ext cx="3052233" cy="565896"/>
            <a:chOff x="138" y="461"/>
            <a:chExt cx="1461" cy="616"/>
          </a:xfrm>
        </p:grpSpPr>
        <p:pic>
          <p:nvPicPr>
            <p:cNvPr id="13" name="Picture 18" descr="未标题-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8" y="461"/>
              <a:ext cx="1461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文本框 13"/>
            <p:cNvSpPr txBox="1">
              <a:spLocks noChangeArrowheads="1"/>
            </p:cNvSpPr>
            <p:nvPr/>
          </p:nvSpPr>
          <p:spPr bwMode="auto">
            <a:xfrm>
              <a:off x="426" y="509"/>
              <a:ext cx="1080" cy="5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 i="1" dirty="0" smtClean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课文研读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43794" y="3943419"/>
            <a:ext cx="294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一直种树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6499" y="3943419"/>
            <a:ext cx="3430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没有提及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05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2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10242"/>
          <p:cNvSpPr txBox="1">
            <a:spLocks noChangeArrowheads="1"/>
          </p:cNvSpPr>
          <p:nvPr/>
        </p:nvSpPr>
        <p:spPr bwMode="auto">
          <a:xfrm>
            <a:off x="3011856" y="835630"/>
            <a:ext cx="684725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高原上的这些变化说明了什么？</a:t>
            </a:r>
            <a:endParaRPr lang="zh-CN" altLang="en-US" sz="3200" b="1" dirty="0">
              <a:solidFill>
                <a:srgbClr val="000000"/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1711569" y="1792636"/>
            <a:ext cx="9097108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sym typeface="Arial" panose="020B0604020202020204" pitchFamily="34" charset="0"/>
              </a:rPr>
              <a:t>所有这些变化都归功于这位默默奉献的牧羊人，他把永恒的精神奉献给了这片土地，创造了伟大的奇迹，使得在这里安家的人过上了无比幸福的生活。</a:t>
            </a:r>
            <a:endParaRPr lang="zh-CN" altLang="en-US" sz="3600" b="1" dirty="0">
              <a:solidFill>
                <a:srgbClr val="FF0000"/>
              </a:solidFill>
              <a:latin typeface="黑体" panose="02010600030101010101" charset="-122"/>
              <a:ea typeface="黑体" panose="02010600030101010101" charset="-122"/>
              <a:sym typeface="Arial" panose="020B0604020202020204" pitchFamily="34" charset="0"/>
            </a:endParaRPr>
          </a:p>
        </p:txBody>
      </p:sp>
      <p:grpSp>
        <p:nvGrpSpPr>
          <p:cNvPr id="12" name="Group 19"/>
          <p:cNvGrpSpPr/>
          <p:nvPr/>
        </p:nvGrpSpPr>
        <p:grpSpPr bwMode="auto">
          <a:xfrm>
            <a:off x="513928" y="296545"/>
            <a:ext cx="3052233" cy="565896"/>
            <a:chOff x="138" y="461"/>
            <a:chExt cx="1461" cy="616"/>
          </a:xfrm>
        </p:grpSpPr>
        <p:pic>
          <p:nvPicPr>
            <p:cNvPr id="13" name="Picture 18" descr="未标题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" y="461"/>
              <a:ext cx="1461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文本框 13"/>
            <p:cNvSpPr txBox="1">
              <a:spLocks noChangeArrowheads="1"/>
            </p:cNvSpPr>
            <p:nvPr/>
          </p:nvSpPr>
          <p:spPr bwMode="auto">
            <a:xfrm>
              <a:off x="426" y="509"/>
              <a:ext cx="1080" cy="5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 i="1" dirty="0" smtClean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课文研读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770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1265"/>
          <p:cNvSpPr txBox="1">
            <a:spLocks noChangeArrowheads="1"/>
          </p:cNvSpPr>
          <p:nvPr/>
        </p:nvSpPr>
        <p:spPr bwMode="auto">
          <a:xfrm>
            <a:off x="893235" y="767977"/>
            <a:ext cx="10722056" cy="14240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1.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探究种树原因：</a:t>
            </a:r>
            <a:endParaRPr lang="en-US" altLang="zh-CN" sz="2800" b="1" dirty="0" smtClean="0">
              <a:solidFill>
                <a:schemeClr val="tx1"/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牧羊人为何要选择种树？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请结合具体语句分析。</a:t>
            </a:r>
            <a:endParaRPr lang="zh-CN" altLang="en-US" sz="2800" b="1" dirty="0">
              <a:solidFill>
                <a:schemeClr val="tx1"/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</a:endParaRPr>
          </a:p>
        </p:txBody>
      </p:sp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1453663" y="2708478"/>
            <a:ext cx="9601200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他说，这地方缺少树；没有树，就不会有生命。他决定，既然没有重要的事情做，就动手种树吧。</a:t>
            </a:r>
            <a:endParaRPr lang="zh-CN" altLang="en-US" sz="2800" b="1" dirty="0">
              <a:solidFill>
                <a:srgbClr val="0000FF"/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</a:endParaRPr>
          </a:p>
        </p:txBody>
      </p:sp>
      <p:grpSp>
        <p:nvGrpSpPr>
          <p:cNvPr id="7" name="Group 19"/>
          <p:cNvGrpSpPr/>
          <p:nvPr/>
        </p:nvGrpSpPr>
        <p:grpSpPr bwMode="auto">
          <a:xfrm>
            <a:off x="513928" y="296545"/>
            <a:ext cx="3052233" cy="565896"/>
            <a:chOff x="138" y="461"/>
            <a:chExt cx="1461" cy="616"/>
          </a:xfrm>
        </p:grpSpPr>
        <p:pic>
          <p:nvPicPr>
            <p:cNvPr id="8" name="Picture 18" descr="未标题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" y="461"/>
              <a:ext cx="1461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文本框 8"/>
            <p:cNvSpPr txBox="1">
              <a:spLocks noChangeArrowheads="1"/>
            </p:cNvSpPr>
            <p:nvPr/>
          </p:nvSpPr>
          <p:spPr bwMode="auto">
            <a:xfrm>
              <a:off x="426" y="509"/>
              <a:ext cx="1080" cy="5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 i="1" dirty="0" smtClean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讨论交流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93235" y="4185138"/>
            <a:ext cx="10360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老人种树的动力来自于对生命的呵护，对美好的向往</a:t>
            </a:r>
            <a:r>
              <a:rPr lang="zh-CN" altLang="en-US" b="1" dirty="0" smtClean="0">
                <a:solidFill>
                  <a:srgbClr val="FF0000"/>
                </a:solidFill>
              </a:rPr>
              <a:t>。因为儿子与妻子的相继离世，老人对生命更加珍视；老人内心恬淡，认为没有什么比种树更重要的事，这与其他人所认为的重要的事是索取、破坏与战争形成对比。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26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ba355b9-ed0f-4ce1-9fb1-7fd91b3a94b0"/>
  <p:tag name="COMMONDATA" val="eyJoZGlkIjoiMWJjNDlkMTdjOThjOTY4MjcwYjMxNmI5Mjk1NzIyYW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e27d037-9d95-412c-beb1-a30dc5954c75}"/>
</p:tagLst>
</file>

<file path=ppt/theme/theme1.xml><?xml version="1.0" encoding="utf-8"?>
<a:theme xmlns:a="http://schemas.openxmlformats.org/drawingml/2006/main" name="更多模板亮亮图文旗舰店：https://liangliangtuwen.tmall.com">
  <a:themeElements>
    <a:clrScheme name="自定义 116">
      <a:dk1>
        <a:srgbClr val="585858"/>
      </a:dk1>
      <a:lt1>
        <a:sysClr val="window" lastClr="FFFFFF"/>
      </a:lt1>
      <a:dk2>
        <a:srgbClr val="585858"/>
      </a:dk2>
      <a:lt2>
        <a:srgbClr val="FFFFFF"/>
      </a:lt2>
      <a:accent1>
        <a:srgbClr val="D13910"/>
      </a:accent1>
      <a:accent2>
        <a:srgbClr val="DC5389"/>
      </a:accent2>
      <a:accent3>
        <a:srgbClr val="CC9900"/>
      </a:accent3>
      <a:accent4>
        <a:srgbClr val="42ADCA"/>
      </a:accent4>
      <a:accent5>
        <a:srgbClr val="4670B4"/>
      </a:accent5>
      <a:accent6>
        <a:srgbClr val="239071"/>
      </a:accent6>
      <a:hlink>
        <a:srgbClr val="C684AB"/>
      </a:hlink>
      <a:folHlink>
        <a:srgbClr val="93523E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560293</Template>
  <TotalTime>127</TotalTime>
  <Words>951</Words>
  <Application>Microsoft Office PowerPoint</Application>
  <PresentationFormat>自定义</PresentationFormat>
  <Paragraphs>95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更多模板亮亮图文旗舰店：https://liangliangtuwen.tmall.com</vt:lpstr>
      <vt:lpstr>课题：植树的牧羊人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寒假教育教学 培训铅笔小清新模板</dc:title>
  <dc:creator/>
  <cp:keywords>更多模版：亮亮图文旗舰店https:/liangliangtuwen.tmall.com</cp:keywords>
  <dc:description>更多模版：亮亮图文旗舰店https://liangliangtuwen.tmall.com</dc:description>
  <cp:lastModifiedBy>User</cp:lastModifiedBy>
  <cp:revision>23</cp:revision>
  <dcterms:created xsi:type="dcterms:W3CDTF">2017-11-29T05:38:00Z</dcterms:created>
  <dcterms:modified xsi:type="dcterms:W3CDTF">2022-10-25T01:31:55Z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1B323F4CB55D4D109F66CD5890ACC62E</vt:lpwstr>
  </property>
</Properties>
</file>