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68.xml" ContentType="application/vnd.openxmlformats-officedocument.presentationml.slide+xml"/>
  <Default Extension="gif" ContentType="image/gif"/>
  <Override PartName="/ppt/notesSlides/notesSlide2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66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slides/slide62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1.xml" ContentType="application/vnd.openxmlformats-officedocument.presentationml.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55.xml" ContentType="application/vnd.openxmlformats-officedocument.presentationml.slide+xml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slides/slide69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50.xml" ContentType="application/vnd.openxmlformats-officedocument.presentationml.slide+xml"/>
  <Override PartName="/ppt/slides/slide54.xml" ContentType="application/vnd.openxmlformats-officedocument.presentationml.slide+xml"/>
  <Override PartName="/ppt/slides/slide5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58.xml" ContentType="application/vnd.openxmlformats-officedocument.presentationml.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docProps/custom.xml" ContentType="application/vnd.openxmlformats-officedocument.custom-properties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63.xml" ContentType="application/vnd.openxmlformats-officedocument.presentationml.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70.xml" ContentType="application/vnd.openxmlformats-officedocument.presentationml.slide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59.xml" ContentType="application/vnd.openxmlformats-officedocument.presentationml.slide+xml"/>
  <Override PartName="/ppt/slides/slide64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71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38.xml" ContentType="application/vnd.openxmlformats-officedocument.presentationml.slide+xml"/>
  <Default Extension="pdf" ContentType="application/pdf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51" r:id="rId1"/>
  </p:sldMasterIdLst>
  <p:notesMasterIdLst>
    <p:notesMasterId r:id="rId73"/>
  </p:notesMasterIdLst>
  <p:handoutMasterIdLst>
    <p:handoutMasterId r:id="rId74"/>
  </p:handoutMasterIdLst>
  <p:sldIdLst>
    <p:sldId id="419" r:id="rId2"/>
    <p:sldId id="466" r:id="rId3"/>
    <p:sldId id="415" r:id="rId4"/>
    <p:sldId id="458" r:id="rId5"/>
    <p:sldId id="365" r:id="rId6"/>
    <p:sldId id="462" r:id="rId7"/>
    <p:sldId id="366" r:id="rId8"/>
    <p:sldId id="367" r:id="rId9"/>
    <p:sldId id="368" r:id="rId10"/>
    <p:sldId id="369" r:id="rId11"/>
    <p:sldId id="482" r:id="rId12"/>
    <p:sldId id="370" r:id="rId13"/>
    <p:sldId id="371" r:id="rId14"/>
    <p:sldId id="372" r:id="rId15"/>
    <p:sldId id="373" r:id="rId16"/>
    <p:sldId id="374" r:id="rId17"/>
    <p:sldId id="474" r:id="rId18"/>
    <p:sldId id="378" r:id="rId19"/>
    <p:sldId id="417" r:id="rId20"/>
    <p:sldId id="418" r:id="rId21"/>
    <p:sldId id="416" r:id="rId22"/>
    <p:sldId id="379" r:id="rId23"/>
    <p:sldId id="380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84" r:id="rId36"/>
    <p:sldId id="485" r:id="rId37"/>
    <p:sldId id="486" r:id="rId38"/>
    <p:sldId id="487" r:id="rId39"/>
    <p:sldId id="483" r:id="rId40"/>
    <p:sldId id="500" r:id="rId41"/>
    <p:sldId id="381" r:id="rId42"/>
    <p:sldId id="401" r:id="rId43"/>
    <p:sldId id="402" r:id="rId44"/>
    <p:sldId id="405" r:id="rId45"/>
    <p:sldId id="406" r:id="rId46"/>
    <p:sldId id="414" r:id="rId47"/>
    <p:sldId id="489" r:id="rId48"/>
    <p:sldId id="525" r:id="rId49"/>
    <p:sldId id="526" r:id="rId50"/>
    <p:sldId id="527" r:id="rId51"/>
    <p:sldId id="528" r:id="rId52"/>
    <p:sldId id="529" r:id="rId53"/>
    <p:sldId id="530" r:id="rId54"/>
    <p:sldId id="531" r:id="rId55"/>
    <p:sldId id="532" r:id="rId56"/>
    <p:sldId id="533" r:id="rId57"/>
    <p:sldId id="535" r:id="rId58"/>
    <p:sldId id="540" r:id="rId59"/>
    <p:sldId id="536" r:id="rId60"/>
    <p:sldId id="537" r:id="rId61"/>
    <p:sldId id="539" r:id="rId62"/>
    <p:sldId id="538" r:id="rId63"/>
    <p:sldId id="467" r:id="rId64"/>
    <p:sldId id="442" r:id="rId65"/>
    <p:sldId id="440" r:id="rId66"/>
    <p:sldId id="441" r:id="rId67"/>
    <p:sldId id="470" r:id="rId68"/>
    <p:sldId id="472" r:id="rId69"/>
    <p:sldId id="471" r:id="rId70"/>
    <p:sldId id="488" r:id="rId71"/>
    <p:sldId id="473" r:id="rId7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  <p:clrMru>
    <a:srgbClr val="808000"/>
    <a:srgbClr val="7C7C7C"/>
    <a:srgbClr val="FF0080"/>
    <a:srgbClr val="00FF00"/>
    <a:srgbClr val="FFFFFF"/>
    <a:srgbClr val="0080FF"/>
    <a:srgbClr val="6666FF"/>
    <a:srgbClr val="0000FF"/>
    <a:srgbClr val="800080"/>
    <a:srgbClr val="CC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 showComments="0">
  <p:normalViewPr showOutlineIcons="0">
    <p:restoredLeft sz="16601" autoAdjust="0"/>
    <p:restoredTop sz="90851" autoAdjust="0"/>
  </p:normalViewPr>
  <p:slideViewPr>
    <p:cSldViewPr snapToObjects="1">
      <p:cViewPr>
        <p:scale>
          <a:sx n="75" d="100"/>
          <a:sy n="75" d="100"/>
        </p:scale>
        <p:origin x="-1264" y="-1352"/>
      </p:cViewPr>
      <p:guideLst>
        <p:guide orient="horz" pos="18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3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slide" Target="slides/slide63.xml"/><Relationship Id="rId60" Type="http://schemas.openxmlformats.org/officeDocument/2006/relationships/slide" Target="slides/slide59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74" Type="http://schemas.openxmlformats.org/officeDocument/2006/relationships/handoutMaster" Target="handoutMasters/handoutMaster1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77" Type="http://schemas.openxmlformats.org/officeDocument/2006/relationships/viewProps" Target="viewProps.xml"/><Relationship Id="rId63" Type="http://schemas.openxmlformats.org/officeDocument/2006/relationships/slide" Target="slides/slide62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slide" Target="slides/slide70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slide" Target="slides/slide57.xml"/><Relationship Id="rId42" Type="http://schemas.openxmlformats.org/officeDocument/2006/relationships/slide" Target="slides/slide41.xml"/><Relationship Id="rId73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69" Type="http://schemas.openxmlformats.org/officeDocument/2006/relationships/slide" Target="slides/slide68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slide" Target="slides/slide56.xml"/><Relationship Id="rId59" Type="http://schemas.openxmlformats.org/officeDocument/2006/relationships/slide" Target="slides/slide58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slide" Target="slides/slide61.xml"/><Relationship Id="rId66" Type="http://schemas.openxmlformats.org/officeDocument/2006/relationships/slide" Target="slides/slide65.xml"/><Relationship Id="rId36" Type="http://schemas.openxmlformats.org/officeDocument/2006/relationships/slide" Target="slides/slide35.xml"/><Relationship Id="rId72" Type="http://schemas.openxmlformats.org/officeDocument/2006/relationships/slide" Target="slides/slide7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75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slide" Target="slides/slide64.xml"/><Relationship Id="rId67" Type="http://schemas.openxmlformats.org/officeDocument/2006/relationships/slide" Target="slides/slide66.xml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76" Type="http://schemas.openxmlformats.org/officeDocument/2006/relationships/presProps" Target="presProps.xml"/><Relationship Id="rId79" Type="http://schemas.openxmlformats.org/officeDocument/2006/relationships/tableStyles" Target="tableStyles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slide" Target="slides/slide60.xml"/><Relationship Id="rId53" Type="http://schemas.openxmlformats.org/officeDocument/2006/relationships/slide" Target="slides/slide5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slide" Target="slides/slide67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78" Type="http://schemas.openxmlformats.org/officeDocument/2006/relationships/theme" Target="theme/theme1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fld id="{72E60D7E-C73C-6A4B-942E-CBC6E4E0932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fld id="{954D2C50-382C-F54B-8EDE-85BF768364F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9687F-75F3-8C48-B4D6-3F41368E2CA9}" type="slidenum">
              <a:rPr lang="en-US"/>
              <a:pPr/>
              <a:t>1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E0B902-7FF4-5D49-B89D-8A95244BB6BA}" type="slidenum">
              <a:rPr lang="en-US"/>
              <a:pPr/>
              <a:t>32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6D0BAB-F076-F04F-8ABD-F67FB44EF3E4}" type="slidenum">
              <a:rPr lang="en-US"/>
              <a:pPr/>
              <a:t>33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F6D371-F920-4A47-B8BB-05665C7C241C}" type="slidenum">
              <a:rPr lang="en-US"/>
              <a:pPr/>
              <a:t>35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6543B-5DDB-2541-86C3-6A54A0ADB4CC}" type="slidenum">
              <a:rPr lang="en-US"/>
              <a:pPr/>
              <a:t>36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5E5CE-864C-CA49-BCD2-35206F60CC11}" type="slidenum">
              <a:rPr lang="en-US"/>
              <a:pPr/>
              <a:t>37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5E5CE-864C-CA49-BCD2-35206F60CC11}" type="slidenum">
              <a:rPr lang="en-US"/>
              <a:pPr/>
              <a:t>38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6821C8-2B13-8D41-93D1-E9277AD4CCA9}" type="slidenum">
              <a:rPr lang="en-US"/>
              <a:pPr/>
              <a:t>39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D05A5D-5D60-5D46-91BF-F391E024010D}" type="slidenum">
              <a:rPr lang="en-US"/>
              <a:pPr/>
              <a:t>40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AF7EA-E78F-0C4A-8943-F91FF8AC8586}" type="slidenum">
              <a:rPr lang="en-US"/>
              <a:pPr/>
              <a:t>42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761C4A-2993-1E44-8C58-A01A0A3D7041}" type="slidenum">
              <a:rPr lang="en-US"/>
              <a:pPr/>
              <a:t>43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236FAE-3AC9-0547-8932-7EF8B6A11EC0}" type="slidenum">
              <a:rPr lang="en-US"/>
              <a:pPr/>
              <a:t>24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6EDBD-71A9-CA4D-AACE-111428646D06}" type="slidenum">
              <a:rPr lang="en-US"/>
              <a:pPr/>
              <a:t>44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4C0E76-1830-7442-9F46-4AB3795DEE82}" type="slidenum">
              <a:rPr lang="en-US"/>
              <a:pPr/>
              <a:t>45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49BC1C-663D-B44F-9861-A99DDA5386D8}" type="slidenum">
              <a:rPr lang="en-US"/>
              <a:pPr/>
              <a:t>47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0397ED-F475-A549-A6F0-E82592473C09}" type="slidenum">
              <a:rPr lang="en-US"/>
              <a:pPr/>
              <a:t>48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A6605C-553D-0348-8FFE-1B4EEAE751D2}" type="slidenum">
              <a:rPr lang="en-US"/>
              <a:pPr/>
              <a:t>49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01600-CAD9-CA43-A6AE-1EC84F7C2268}" type="slidenum">
              <a:rPr lang="en-US"/>
              <a:pPr/>
              <a:t>50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AB2BD0-35C0-2846-9782-28D7E7E52710}" type="slidenum">
              <a:rPr lang="en-US"/>
              <a:pPr/>
              <a:t>51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2FC5D6-7CE7-C940-ABA7-0989AD6E0D69}" type="slidenum">
              <a:rPr lang="en-US"/>
              <a:pPr/>
              <a:t>52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22F36-D909-3547-AFC2-06DAE5004650}" type="slidenum">
              <a:rPr lang="en-US"/>
              <a:pPr/>
              <a:t>53</a:t>
            </a:fld>
            <a:endParaRPr lang="en-US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AD73F9-218F-F54D-8D38-BE3EC59A2C74}" type="slidenum">
              <a:rPr lang="en-US"/>
              <a:pPr/>
              <a:t>54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1C3B80-453D-F74C-86F4-FBD8C4D0B244}" type="slidenum">
              <a:rPr lang="en-US"/>
              <a:pPr/>
              <a:t>25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1F52E-6137-C94F-BF78-59A6A34D05AA}" type="slidenum">
              <a:rPr lang="en-US"/>
              <a:pPr/>
              <a:t>55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E55882-ECDB-7C4F-8DFB-49FDE6EE2137}" type="slidenum">
              <a:rPr lang="en-US"/>
              <a:pPr/>
              <a:t>56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F898F-E62D-6343-8F6C-DAA2DB0DE25B}" type="slidenum">
              <a:rPr lang="en-US"/>
              <a:pPr/>
              <a:t>57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F898F-E62D-6343-8F6C-DAA2DB0DE25B}" type="slidenum">
              <a:rPr lang="en-US"/>
              <a:pPr/>
              <a:t>58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6BC83C-0804-3843-820F-0CE3533D5FBB}" type="slidenum">
              <a:rPr lang="en-US"/>
              <a:pPr/>
              <a:t>59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913DE4-0044-F54A-B4B6-DEBFC6B7FB24}" type="slidenum">
              <a:rPr lang="en-US"/>
              <a:pPr/>
              <a:t>60</a:t>
            </a:fld>
            <a:endParaRPr 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D05A5D-5D60-5D46-91BF-F391E024010D}" type="slidenum">
              <a:rPr lang="en-US"/>
              <a:pPr/>
              <a:t>61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08BC33-7962-034C-9DBD-A6E1C326261B}" type="slidenum">
              <a:rPr lang="en-US"/>
              <a:pPr/>
              <a:t>62</a:t>
            </a:fld>
            <a:endParaRPr 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F6D371-F920-4A47-B8BB-05665C7C241C}" type="slidenum">
              <a:rPr lang="en-US"/>
              <a:pPr/>
              <a:t>67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F6D371-F920-4A47-B8BB-05665C7C241C}" type="slidenum">
              <a:rPr lang="en-US"/>
              <a:pPr/>
              <a:t>68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1884D-EB8A-704E-8312-B42015E6210B}" type="slidenum">
              <a:rPr lang="en-US"/>
              <a:pPr/>
              <a:t>26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F6D371-F920-4A47-B8BB-05665C7C241C}" type="slidenum">
              <a:rPr lang="en-US"/>
              <a:pPr/>
              <a:t>69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F6D371-F920-4A47-B8BB-05665C7C241C}" type="slidenum">
              <a:rPr lang="en-US"/>
              <a:pPr/>
              <a:t>70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582B8-D0FD-BC42-80F8-456B019314E2}" type="slidenum">
              <a:rPr lang="en-US"/>
              <a:pPr/>
              <a:t>27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C085D0-99A1-CA4F-BDBB-F59E9C4D169A}" type="slidenum">
              <a:rPr lang="en-US"/>
              <a:pPr/>
              <a:t>28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0482F-1C52-6545-9471-4D8F775D01EA}" type="slidenum">
              <a:rPr lang="en-US"/>
              <a:pPr/>
              <a:t>29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63C736-0718-5B4A-9131-B7A795EFED70}" type="slidenum">
              <a:rPr lang="en-US"/>
              <a:pPr/>
              <a:t>30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DA2D3E-6EC7-2A44-B688-729EF28F8EED}" type="slidenum">
              <a:rPr lang="en-US"/>
              <a:pPr/>
              <a:t>31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2A0C840-FF73-C543-9358-B13D2FF952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5850BED-0588-984E-9B43-78E7BCB222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658201E-B205-3B4D-AD9B-183A206123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E1B87972-2C0C-694D-8EE2-A8F471DE23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020F5C60-64CC-2F45-9832-64D610095E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48C0F5B9-D257-5A4D-83C8-85FFE2EE37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A230558-4B16-A544-AD83-E730C4A3F2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EFA5C72-9F26-D84B-ACDD-F9AB1249C5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5850CF-73E4-3243-9FB0-26398FEB60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3CA15FA-C8BB-6045-8440-5DFA67FEA6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DFED314-1B9E-5247-83B8-ADEAEDD5F6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845784-B666-C84A-B28A-7AAFF27395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739883F-065C-5747-A381-99A701997E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A69F80-051F-5649-A6C6-3A81F72638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+mn-ea"/>
                <a:cs typeface="+mn-cs"/>
              </a:defRPr>
            </a:lvl1pPr>
          </a:lstStyle>
          <a:p>
            <a:fld id="{93752688-F49E-8945-B253-320878481E4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df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df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d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d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9" Type="http://schemas.openxmlformats.org/officeDocument/2006/relationships/image" Target="../media/image20.png"/><Relationship Id="rId3" Type="http://schemas.openxmlformats.org/officeDocument/2006/relationships/image" Target="../media/image13.png"/><Relationship Id="rId6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image" Target="../media/image23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5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image" Target="../media/image27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9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d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29.pn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df"/><Relationship Id="rId5" Type="http://schemas.openxmlformats.org/officeDocument/2006/relationships/image" Target="../media/image31.png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df"/><Relationship Id="rId5" Type="http://schemas.openxmlformats.org/officeDocument/2006/relationships/image" Target="../media/image31.pn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df"/><Relationship Id="rId5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df"/><Relationship Id="rId5" Type="http://schemas.openxmlformats.org/officeDocument/2006/relationships/image" Target="../media/image3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 rot="1182682" flipH="1">
            <a:off x="1300030" y="4704680"/>
            <a:ext cx="3025958" cy="2266839"/>
            <a:chOff x="0" y="3733800"/>
            <a:chExt cx="5301342" cy="27432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3733800"/>
              <a:ext cx="4920342" cy="2743200"/>
            </a:xfrm>
            <a:prstGeom prst="rect">
              <a:avLst/>
            </a:prstGeom>
          </p:spPr>
        </p:pic>
        <p:sp>
          <p:nvSpPr>
            <p:cNvPr id="11" name="Right Triangle 10"/>
            <p:cNvSpPr/>
            <p:nvPr/>
          </p:nvSpPr>
          <p:spPr bwMode="auto">
            <a:xfrm>
              <a:off x="0" y="5105400"/>
              <a:ext cx="2743200" cy="13716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0" y="388937"/>
            <a:ext cx="9144000" cy="1470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</a:rPr>
              <a:t>Domino </a:t>
            </a:r>
            <a:r>
              <a:rPr lang="en-US" dirty="0" err="1" smtClean="0">
                <a:solidFill>
                  <a:srgbClr val="0000FF"/>
                </a:solidFill>
              </a:rPr>
              <a:t>Tilings</a:t>
            </a:r>
            <a:r>
              <a:rPr lang="en-US" dirty="0" smtClean="0">
                <a:solidFill>
                  <a:srgbClr val="0000FF"/>
                </a:solidFill>
              </a:rPr>
              <a:t> of the Chessboard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2097617" y="1804766"/>
            <a:ext cx="5869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An Introduction to Sampling </a:t>
            </a:r>
          </a:p>
          <a:p>
            <a:r>
              <a:rPr lang="en-US" sz="3600" dirty="0" smtClean="0">
                <a:solidFill>
                  <a:srgbClr val="0000FF"/>
                </a:solidFill>
              </a:rPr>
              <a:t>and Counting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3319671"/>
            <a:ext cx="4648200" cy="1752600"/>
          </a:xfrm>
        </p:spPr>
        <p:txBody>
          <a:bodyPr/>
          <a:lstStyle/>
          <a:p>
            <a:r>
              <a:rPr lang="en-US" dirty="0">
                <a:solidFill>
                  <a:srgbClr val="FF6B13"/>
                </a:solidFill>
              </a:rPr>
              <a:t>Dana Randall</a:t>
            </a:r>
            <a:endParaRPr lang="en-US" dirty="0" smtClean="0">
              <a:solidFill>
                <a:srgbClr val="FF6B13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6B13"/>
                </a:solidFill>
              </a:rPr>
              <a:t>Schools of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6B13"/>
                </a:solidFill>
              </a:rPr>
              <a:t>Computer Science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6B13"/>
                </a:solidFill>
              </a:rPr>
              <a:t>and Mathematics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6B13"/>
                </a:solidFill>
              </a:rPr>
              <a:t>Georgia </a:t>
            </a:r>
            <a:r>
              <a:rPr lang="en-US" sz="2400" dirty="0">
                <a:solidFill>
                  <a:srgbClr val="FF6B13"/>
                </a:solidFill>
              </a:rPr>
              <a:t>Tech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0" y="2404931"/>
            <a:ext cx="2097617" cy="2667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37" y="-57514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80"/>
                </a:solidFill>
              </a:rPr>
              <a:t>The Fibonacci Numbers</a:t>
            </a:r>
            <a:endParaRPr lang="en-US" dirty="0">
              <a:solidFill>
                <a:srgbClr val="FF0080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806430"/>
            <a:ext cx="1600200" cy="16129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04102" y="789916"/>
            <a:ext cx="7342875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dirty="0" smtClean="0"/>
              <a:t>The number of walls equals:</a:t>
            </a:r>
          </a:p>
          <a:p>
            <a:pPr algn="l">
              <a:spcAft>
                <a:spcPts val="600"/>
              </a:spcAft>
            </a:pPr>
            <a:r>
              <a:rPr lang="en-US" sz="3200" dirty="0" smtClean="0">
                <a:solidFill>
                  <a:srgbClr val="FF0080"/>
                </a:solidFill>
              </a:rPr>
              <a:t>     </a:t>
            </a:r>
            <a:r>
              <a:rPr lang="en-US" sz="3200" b="1" dirty="0" smtClean="0">
                <a:solidFill>
                  <a:srgbClr val="FF0080"/>
                </a:solidFill>
              </a:rPr>
              <a:t>f</a:t>
            </a:r>
            <a:r>
              <a:rPr lang="en-US" sz="3200" b="1" baseline="-25000" dirty="0" smtClean="0">
                <a:solidFill>
                  <a:srgbClr val="FF0080"/>
                </a:solidFill>
              </a:rPr>
              <a:t>n</a:t>
            </a:r>
            <a:r>
              <a:rPr lang="en-US" sz="3200" dirty="0" smtClean="0">
                <a:solidFill>
                  <a:srgbClr val="FF0080"/>
                </a:solidFill>
              </a:rPr>
              <a:t> </a:t>
            </a:r>
            <a:r>
              <a:rPr lang="en-US" sz="3200" dirty="0" smtClean="0"/>
              <a:t>=   1,  1,  2,  3,  5,  8,  13,  21,  . . .</a:t>
            </a:r>
            <a:endParaRPr lang="en-US" sz="32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1971185" y="2062275"/>
            <a:ext cx="4084609" cy="1708181"/>
            <a:chOff x="1925394" y="2275835"/>
            <a:chExt cx="5178166" cy="2249994"/>
          </a:xfrm>
        </p:grpSpPr>
        <p:sp>
          <p:nvSpPr>
            <p:cNvPr id="67" name="Rectangle 66"/>
            <p:cNvSpPr/>
            <p:nvPr/>
          </p:nvSpPr>
          <p:spPr bwMode="auto">
            <a:xfrm>
              <a:off x="1930509" y="2275835"/>
              <a:ext cx="5173051" cy="914400"/>
            </a:xfrm>
            <a:prstGeom prst="rect">
              <a:avLst/>
            </a:prstGeom>
            <a:solidFill>
              <a:schemeClr val="accent1">
                <a:alpha val="12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1925394" y="3571235"/>
              <a:ext cx="5173051" cy="9144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930509" y="2275835"/>
              <a:ext cx="436681" cy="914400"/>
            </a:xfrm>
            <a:prstGeom prst="rect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 rot="16200000">
              <a:off x="2146293" y="3787018"/>
              <a:ext cx="477723" cy="919512"/>
            </a:xfrm>
            <a:prstGeom prst="rect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 rot="16200000">
              <a:off x="2169370" y="3332374"/>
              <a:ext cx="436681" cy="914400"/>
            </a:xfrm>
            <a:prstGeom prst="rect">
              <a:avLst/>
            </a:prstGeom>
            <a:solidFill>
              <a:srgbClr val="3366FF">
                <a:alpha val="22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367190" y="2275835"/>
              <a:ext cx="4736370" cy="914400"/>
            </a:xfrm>
            <a:prstGeom prst="rect">
              <a:avLst/>
            </a:prstGeom>
            <a:solidFill>
              <a:srgbClr val="FF8000">
                <a:alpha val="38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844910" y="3571235"/>
              <a:ext cx="4253535" cy="914400"/>
            </a:xfrm>
            <a:prstGeom prst="rect">
              <a:avLst/>
            </a:prstGeom>
            <a:solidFill>
              <a:srgbClr val="FF8000">
                <a:alpha val="38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917791" y="2405405"/>
              <a:ext cx="1299610" cy="770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F0080"/>
                  </a:solidFill>
                </a:rPr>
                <a:t>f</a:t>
              </a:r>
              <a:r>
                <a:rPr lang="en-US" sz="3200" b="1" baseline="-25000" dirty="0" smtClean="0">
                  <a:solidFill>
                    <a:srgbClr val="FF0080"/>
                  </a:solidFill>
                </a:rPr>
                <a:t>n-1</a:t>
              </a:r>
              <a:r>
                <a:rPr lang="en-US" sz="3200" b="1" dirty="0" smtClean="0">
                  <a:solidFill>
                    <a:srgbClr val="FF0080"/>
                  </a:solidFill>
                </a:rPr>
                <a:t> </a:t>
              </a:r>
              <a:endParaRPr lang="en-US" sz="2400" b="1" dirty="0">
                <a:solidFill>
                  <a:srgbClr val="FF008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17791" y="3674490"/>
              <a:ext cx="1010964" cy="851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FF0080"/>
                  </a:solidFill>
                </a:rPr>
                <a:t>f</a:t>
              </a:r>
              <a:r>
                <a:rPr lang="en-US" sz="3600" b="1" baseline="-25000" dirty="0" smtClean="0">
                  <a:solidFill>
                    <a:srgbClr val="FF0080"/>
                  </a:solidFill>
                </a:rPr>
                <a:t>n-2</a:t>
              </a:r>
              <a:r>
                <a:rPr lang="en-US" sz="3600" b="1" dirty="0" smtClean="0">
                  <a:solidFill>
                    <a:srgbClr val="FF6FCF"/>
                  </a:solidFill>
                </a:rPr>
                <a:t> </a:t>
              </a:r>
              <a:endParaRPr lang="en-US" b="1" dirty="0"/>
            </a:p>
          </p:txBody>
        </p:sp>
      </p:grpSp>
      <p:grpSp>
        <p:nvGrpSpPr>
          <p:cNvPr id="49" name="Group 78"/>
          <p:cNvGrpSpPr/>
          <p:nvPr/>
        </p:nvGrpSpPr>
        <p:grpSpPr>
          <a:xfrm>
            <a:off x="304102" y="1554465"/>
            <a:ext cx="1677784" cy="2215991"/>
            <a:chOff x="10269" y="3451845"/>
            <a:chExt cx="2126971" cy="2918875"/>
          </a:xfrm>
        </p:grpSpPr>
        <p:sp>
          <p:nvSpPr>
            <p:cNvPr id="80" name="TextBox 79"/>
            <p:cNvSpPr txBox="1"/>
            <p:nvPr/>
          </p:nvSpPr>
          <p:spPr>
            <a:xfrm>
              <a:off x="10269" y="4767590"/>
              <a:ext cx="1603094" cy="851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FF0080"/>
                  </a:solidFill>
                </a:rPr>
                <a:t>f</a:t>
              </a:r>
              <a:r>
                <a:rPr lang="en-US" sz="3600" b="1" baseline="-25000" dirty="0" smtClean="0">
                  <a:solidFill>
                    <a:srgbClr val="FF0080"/>
                  </a:solidFill>
                </a:rPr>
                <a:t>n</a:t>
              </a:r>
              <a:r>
                <a:rPr lang="en-US" sz="3600" b="1" dirty="0" smtClean="0">
                  <a:solidFill>
                    <a:srgbClr val="FF0080"/>
                  </a:solidFill>
                </a:rPr>
                <a:t> </a:t>
              </a:r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244759" y="3451845"/>
              <a:ext cx="892481" cy="29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dirty="0" smtClean="0">
                  <a:solidFill>
                    <a:srgbClr val="FF0080"/>
                  </a:solidFill>
                  <a:latin typeface="Baskerville Old Face"/>
                  <a:cs typeface="Baskerville Old Face"/>
                </a:rPr>
                <a:t>{</a:t>
              </a:r>
              <a:endParaRPr lang="en-US" sz="13800" dirty="0">
                <a:solidFill>
                  <a:srgbClr val="FF0080"/>
                </a:solidFill>
                <a:latin typeface="Baskerville Old Face"/>
                <a:cs typeface="Baskerville Old Face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895544" y="3962400"/>
            <a:ext cx="733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80"/>
                </a:solidFill>
              </a:rPr>
              <a:t>f</a:t>
            </a:r>
            <a:r>
              <a:rPr lang="en-US" sz="4000" b="1" baseline="-25000" dirty="0" smtClean="0">
                <a:solidFill>
                  <a:srgbClr val="FF0080"/>
                </a:solidFill>
              </a:rPr>
              <a:t>n</a:t>
            </a:r>
            <a:r>
              <a:rPr lang="en-US" sz="4000" b="1" dirty="0" smtClean="0">
                <a:solidFill>
                  <a:srgbClr val="FF0080"/>
                </a:solidFill>
              </a:rPr>
              <a:t> </a:t>
            </a:r>
            <a:r>
              <a:rPr lang="en-US" sz="4000" dirty="0" smtClean="0">
                <a:solidFill>
                  <a:srgbClr val="FF0080"/>
                </a:solidFill>
              </a:rPr>
              <a:t>=  </a:t>
            </a:r>
            <a:r>
              <a:rPr lang="en-US" sz="4000" b="1" dirty="0" smtClean="0">
                <a:solidFill>
                  <a:srgbClr val="FF0080"/>
                </a:solidFill>
              </a:rPr>
              <a:t>f</a:t>
            </a:r>
            <a:r>
              <a:rPr lang="en-US" sz="4000" b="1" baseline="-25000" dirty="0" smtClean="0">
                <a:solidFill>
                  <a:srgbClr val="FF0080"/>
                </a:solidFill>
              </a:rPr>
              <a:t>n-1</a:t>
            </a:r>
            <a:r>
              <a:rPr lang="en-US" sz="4000" b="1" dirty="0" smtClean="0">
                <a:solidFill>
                  <a:srgbClr val="FF0080"/>
                </a:solidFill>
              </a:rPr>
              <a:t> </a:t>
            </a:r>
            <a:r>
              <a:rPr lang="en-US" sz="4000" dirty="0" smtClean="0">
                <a:solidFill>
                  <a:srgbClr val="FF0080"/>
                </a:solidFill>
              </a:rPr>
              <a:t>+ </a:t>
            </a:r>
            <a:r>
              <a:rPr lang="en-US" sz="4000" b="1" dirty="0" smtClean="0">
                <a:solidFill>
                  <a:srgbClr val="FF0080"/>
                </a:solidFill>
              </a:rPr>
              <a:t>f</a:t>
            </a:r>
            <a:r>
              <a:rPr lang="en-US" sz="4000" b="1" baseline="-25000" dirty="0" smtClean="0">
                <a:solidFill>
                  <a:srgbClr val="FF0080"/>
                </a:solidFill>
              </a:rPr>
              <a:t>n-2</a:t>
            </a:r>
            <a:r>
              <a:rPr lang="en-US" sz="4000" b="1" dirty="0" smtClean="0">
                <a:solidFill>
                  <a:srgbClr val="FF0080"/>
                </a:solidFill>
              </a:rPr>
              <a:t> ,</a:t>
            </a:r>
            <a:r>
              <a:rPr lang="en-US" sz="4000" b="1" baseline="-25000" dirty="0" smtClean="0">
                <a:solidFill>
                  <a:srgbClr val="FF0080"/>
                </a:solidFill>
              </a:rPr>
              <a:t>     </a:t>
            </a:r>
            <a:r>
              <a:rPr lang="en-US" sz="4000" b="1" dirty="0" smtClean="0">
                <a:solidFill>
                  <a:srgbClr val="FF0080"/>
                </a:solidFill>
              </a:rPr>
              <a:t>f</a:t>
            </a:r>
            <a:r>
              <a:rPr lang="en-US" sz="4000" b="1" baseline="-25000" dirty="0" smtClean="0">
                <a:solidFill>
                  <a:srgbClr val="FF0080"/>
                </a:solidFill>
              </a:rPr>
              <a:t>0 </a:t>
            </a:r>
            <a:r>
              <a:rPr lang="en-US" sz="4000" b="1" dirty="0" smtClean="0">
                <a:solidFill>
                  <a:srgbClr val="FF0080"/>
                </a:solidFill>
              </a:rPr>
              <a:t>= f</a:t>
            </a:r>
            <a:r>
              <a:rPr lang="en-US" sz="4000" b="1" baseline="-25000" dirty="0" smtClean="0">
                <a:solidFill>
                  <a:srgbClr val="FF0080"/>
                </a:solidFill>
              </a:rPr>
              <a:t>1 </a:t>
            </a:r>
            <a:r>
              <a:rPr lang="en-US" sz="4000" b="1" dirty="0" smtClean="0">
                <a:solidFill>
                  <a:srgbClr val="FF0080"/>
                </a:solidFill>
              </a:rPr>
              <a:t>= 1</a:t>
            </a:r>
            <a:endParaRPr lang="en-US" sz="2400" dirty="0" smtClean="0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44" y="5189160"/>
            <a:ext cx="2536655" cy="128784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3574096" y="4835217"/>
            <a:ext cx="6363331" cy="2031325"/>
            <a:chOff x="3574096" y="4835217"/>
            <a:chExt cx="6363331" cy="2031325"/>
          </a:xfrm>
        </p:grpSpPr>
        <p:sp>
          <p:nvSpPr>
            <p:cNvPr id="26" name="TextBox 25"/>
            <p:cNvSpPr txBox="1"/>
            <p:nvPr/>
          </p:nvSpPr>
          <p:spPr>
            <a:xfrm>
              <a:off x="3574096" y="4835217"/>
              <a:ext cx="5601964" cy="20313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>
                <a:spcAft>
                  <a:spcPts val="3600"/>
                </a:spcAft>
              </a:pPr>
              <a:r>
                <a:rPr lang="en-US" sz="3600" b="1" dirty="0" smtClean="0">
                  <a:solidFill>
                    <a:srgbClr val="FF0080"/>
                  </a:solidFill>
                </a:rPr>
                <a:t> </a:t>
              </a:r>
              <a:r>
                <a:rPr lang="en-US" sz="4000" b="1" dirty="0" smtClean="0">
                  <a:solidFill>
                    <a:srgbClr val="FF0080"/>
                  </a:solidFill>
                </a:rPr>
                <a:t>f</a:t>
              </a:r>
              <a:r>
                <a:rPr lang="en-US" sz="4000" b="1" baseline="-25000" dirty="0" smtClean="0">
                  <a:solidFill>
                    <a:srgbClr val="FF0080"/>
                  </a:solidFill>
                </a:rPr>
                <a:t>n</a:t>
              </a:r>
              <a:r>
                <a:rPr lang="en-US" sz="3600" b="1" baseline="-25000" dirty="0" smtClean="0">
                  <a:solidFill>
                    <a:srgbClr val="0000FF"/>
                  </a:solidFill>
                </a:rPr>
                <a:t> </a:t>
              </a:r>
              <a:r>
                <a:rPr lang="en-US" sz="3600" b="1" dirty="0" smtClean="0">
                  <a:solidFill>
                    <a:srgbClr val="0000FF"/>
                  </a:solidFill>
                </a:rPr>
                <a:t>= (</a:t>
              </a:r>
              <a:r>
                <a:rPr lang="en-US" sz="3600" b="1" dirty="0" err="1" smtClean="0">
                  <a:solidFill>
                    <a:srgbClr val="808000"/>
                  </a:solidFill>
                </a:rPr>
                <a:t>φ</a:t>
              </a:r>
              <a:r>
                <a:rPr lang="en-US" sz="3600" b="1" baseline="30000" dirty="0" err="1" smtClean="0">
                  <a:solidFill>
                    <a:srgbClr val="0000FF"/>
                  </a:solidFill>
                </a:rPr>
                <a:t>n</a:t>
              </a:r>
              <a:r>
                <a:rPr lang="en-US" sz="3600" b="1" dirty="0" smtClean="0">
                  <a:solidFill>
                    <a:srgbClr val="0000FF"/>
                  </a:solidFill>
                </a:rPr>
                <a:t> + (1-</a:t>
              </a:r>
              <a:r>
                <a:rPr lang="en-US" sz="3600" b="1" dirty="0" smtClean="0">
                  <a:solidFill>
                    <a:srgbClr val="808000"/>
                  </a:solidFill>
                </a:rPr>
                <a:t>φ</a:t>
              </a:r>
              <a:r>
                <a:rPr lang="en-US" sz="3600" b="1" dirty="0" smtClean="0">
                  <a:solidFill>
                    <a:srgbClr val="0000FF"/>
                  </a:solidFill>
                </a:rPr>
                <a:t>)</a:t>
              </a:r>
              <a:r>
                <a:rPr lang="en-US" sz="3600" b="1" baseline="30000" dirty="0" smtClean="0">
                  <a:solidFill>
                    <a:srgbClr val="0000FF"/>
                  </a:solidFill>
                </a:rPr>
                <a:t>n</a:t>
              </a:r>
              <a:r>
                <a:rPr lang="en-US" sz="3600" b="1" dirty="0" smtClean="0">
                  <a:solidFill>
                    <a:srgbClr val="0000FF"/>
                  </a:solidFill>
                </a:rPr>
                <a:t>) /√5  ,</a:t>
              </a:r>
            </a:p>
            <a:p>
              <a:pPr algn="l">
                <a:spcAft>
                  <a:spcPts val="0"/>
                </a:spcAft>
              </a:pPr>
              <a:r>
                <a:rPr lang="en-US" b="1" dirty="0" smtClean="0"/>
                <a:t>where:                            (“golden</a:t>
              </a:r>
            </a:p>
            <a:p>
              <a:pPr algn="l">
                <a:spcAft>
                  <a:spcPts val="1200"/>
                </a:spcAft>
              </a:pPr>
              <a:r>
                <a:rPr lang="en-US" b="1" dirty="0" smtClean="0"/>
                <a:t>                                           ratio”)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340277" y="5720815"/>
              <a:ext cx="55971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000" b="1" dirty="0" smtClean="0">
                  <a:solidFill>
                    <a:srgbClr val="FF0080"/>
                  </a:solidFill>
                </a:rPr>
                <a:t>      </a:t>
              </a:r>
              <a:r>
                <a:rPr lang="en-US" sz="4000" b="1" dirty="0" err="1" smtClean="0">
                  <a:solidFill>
                    <a:srgbClr val="808000"/>
                  </a:solidFill>
                </a:rPr>
                <a:t>φ</a:t>
              </a:r>
              <a:r>
                <a:rPr lang="en-US" sz="4000" b="1" dirty="0" smtClean="0">
                  <a:solidFill>
                    <a:srgbClr val="808000"/>
                  </a:solidFill>
                </a:rPr>
                <a:t> = </a:t>
              </a:r>
              <a:r>
                <a:rPr lang="en-US" sz="4800" b="1" baseline="30000" dirty="0" smtClean="0">
                  <a:solidFill>
                    <a:srgbClr val="808000"/>
                  </a:solidFill>
                </a:rPr>
                <a:t>1+√5</a:t>
              </a:r>
              <a:endParaRPr lang="en-US" sz="2400" dirty="0" smtClean="0">
                <a:solidFill>
                  <a:srgbClr val="808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80764" y="6074758"/>
              <a:ext cx="13093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smtClean="0">
                  <a:solidFill>
                    <a:srgbClr val="808000"/>
                  </a:solidFill>
                </a:rPr>
                <a:t>  </a:t>
              </a:r>
              <a:r>
                <a:rPr lang="en-US" b="1" dirty="0" smtClean="0">
                  <a:solidFill>
                    <a:srgbClr val="808000"/>
                  </a:solidFill>
                </a:rPr>
                <a:t>2</a:t>
              </a:r>
              <a:endParaRPr lang="en-US" b="1" dirty="0">
                <a:solidFill>
                  <a:srgbClr val="808000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6280764" y="6163850"/>
              <a:ext cx="898439" cy="1588"/>
            </a:xfrm>
            <a:prstGeom prst="line">
              <a:avLst/>
            </a:prstGeom>
            <a:solidFill>
              <a:schemeClr val="accent1"/>
            </a:solidFill>
            <a:ln w="47625" cap="flat" cmpd="sng" algn="ctr">
              <a:solidFill>
                <a:srgbClr val="8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491" y="0"/>
            <a:ext cx="7772400" cy="1143000"/>
          </a:xfrm>
        </p:spPr>
        <p:txBody>
          <a:bodyPr/>
          <a:lstStyle/>
          <a:p>
            <a:r>
              <a:rPr lang="en-US" dirty="0" smtClean="0"/>
              <a:t>Domino </a:t>
            </a:r>
            <a:r>
              <a:rPr lang="en-US" dirty="0" err="1" smtClean="0"/>
              <a:t>Tilings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491" y="1143000"/>
            <a:ext cx="8458200" cy="46482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  Given a region R on the infinite chessboard,</a:t>
            </a:r>
          </a:p>
          <a:p>
            <a:pPr>
              <a:buNone/>
            </a:pPr>
            <a:r>
              <a:rPr lang="en-US" sz="2800" dirty="0" smtClean="0"/>
              <a:t>  cover with non-overlapping 2 </a:t>
            </a:r>
            <a:r>
              <a:rPr lang="en-US" sz="2800" dirty="0" err="1" smtClean="0"/>
              <a:t>x</a:t>
            </a:r>
            <a:r>
              <a:rPr lang="en-US" sz="2800" dirty="0" smtClean="0"/>
              <a:t> 1 dominos.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786390"/>
            <a:ext cx="6710741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Where   </a:t>
            </a:r>
            <a:r>
              <a:rPr lang="en-US" dirty="0" smtClean="0"/>
              <a:t>is a tiling?  Do any even exist?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462010"/>
            <a:ext cx="5233774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00FF00"/>
                </a:solidFill>
              </a:rPr>
              <a:t>How      </a:t>
            </a:r>
            <a:r>
              <a:rPr lang="en-US" dirty="0" smtClean="0"/>
              <a:t>many </a:t>
            </a:r>
            <a:r>
              <a:rPr lang="en-US" dirty="0" err="1" smtClean="0"/>
              <a:t>tilings</a:t>
            </a:r>
            <a:r>
              <a:rPr lang="en-US" dirty="0" smtClean="0"/>
              <a:t> are there?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4137630"/>
            <a:ext cx="642813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What   </a:t>
            </a:r>
            <a:r>
              <a:rPr lang="en-US" sz="800" b="1" dirty="0" smtClean="0">
                <a:solidFill>
                  <a:srgbClr val="FFFF00"/>
                </a:solidFill>
              </a:rPr>
              <a:t>  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does a typical tiling look like?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4813250"/>
            <a:ext cx="597190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FF6600"/>
                </a:solidFill>
              </a:rPr>
              <a:t>When    </a:t>
            </a:r>
            <a:r>
              <a:rPr lang="en-US" dirty="0" smtClean="0"/>
              <a:t>do we stop our algorithms?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5529590"/>
            <a:ext cx="355432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Why  </a:t>
            </a:r>
            <a:r>
              <a:rPr lang="en-US" sz="800" b="1" dirty="0" smtClean="0">
                <a:solidFill>
                  <a:srgbClr val="FF0000"/>
                </a:solidFill>
              </a:rPr>
              <a:t>  </a:t>
            </a: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do we care?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 bwMode="auto">
          <a:xfrm>
            <a:off x="321245" y="2633990"/>
            <a:ext cx="642491" cy="67562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"/>
            <a:ext cx="9144000" cy="1143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Where </a:t>
            </a:r>
            <a:r>
              <a:rPr lang="en-US" dirty="0" smtClean="0"/>
              <a:t>is a tiling?  Do any exist?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62000" y="1447800"/>
            <a:ext cx="2057400" cy="2057400"/>
          </a:xfrm>
          <a:prstGeom prst="rect">
            <a:avLst/>
          </a:prstGeom>
          <a:solidFill>
            <a:schemeClr val="accent2">
              <a:lumMod val="40000"/>
              <a:lumOff val="60000"/>
              <a:alpha val="53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4208" y="3410712"/>
            <a:ext cx="384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2133600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4800" y="2133600"/>
            <a:ext cx="353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Zapf Dingbats"/>
                <a:ea typeface="Zapf Dingbats"/>
                <a:cs typeface="Zapf Dingbats"/>
              </a:rPr>
              <a:t>★</a:t>
            </a:r>
            <a:r>
              <a:rPr lang="en-US" dirty="0" smtClean="0"/>
              <a:t>  Only if  </a:t>
            </a:r>
            <a:r>
              <a:rPr lang="en-US" dirty="0" err="1" smtClean="0"/>
              <a:t>n</a:t>
            </a:r>
            <a:r>
              <a:rPr lang="en-US" dirty="0" smtClean="0"/>
              <a:t>  is even!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"/>
            <a:ext cx="9144000" cy="1143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Where </a:t>
            </a:r>
            <a:r>
              <a:rPr lang="en-US" dirty="0" smtClean="0"/>
              <a:t>is a tiling?  Do any exist?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2344" y="1198900"/>
            <a:ext cx="5871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6B13"/>
                </a:solidFill>
              </a:rPr>
              <a:t>  The  Area of R must be even</a:t>
            </a:r>
            <a:endParaRPr lang="en-US" dirty="0">
              <a:solidFill>
                <a:srgbClr val="FF6B13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17220" y="1722120"/>
            <a:ext cx="2655124" cy="2629905"/>
            <a:chOff x="548641" y="1234441"/>
            <a:chExt cx="2655124" cy="2629905"/>
          </a:xfrm>
        </p:grpSpPr>
        <p:sp>
          <p:nvSpPr>
            <p:cNvPr id="4" name="Rectangle 3"/>
            <p:cNvSpPr/>
            <p:nvPr/>
          </p:nvSpPr>
          <p:spPr bwMode="auto">
            <a:xfrm>
              <a:off x="762000" y="1447800"/>
              <a:ext cx="2057400" cy="2057400"/>
            </a:xfrm>
            <a:prstGeom prst="rect">
              <a:avLst/>
            </a:prstGeom>
            <a:solidFill>
              <a:srgbClr val="A3A3E0">
                <a:alpha val="4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60417" y="3341126"/>
              <a:ext cx="384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2133600"/>
              <a:ext cx="384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545080" y="3230880"/>
              <a:ext cx="274320" cy="274320"/>
            </a:xfrm>
            <a:prstGeom prst="rect">
              <a:avLst/>
            </a:prstGeom>
            <a:solidFill>
              <a:schemeClr val="accent1">
                <a:alpha val="8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62000" y="1447800"/>
              <a:ext cx="274320" cy="274320"/>
            </a:xfrm>
            <a:prstGeom prst="rect">
              <a:avLst/>
            </a:prstGeom>
            <a:solidFill>
              <a:schemeClr val="accent1">
                <a:alpha val="8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551176" y="3236976"/>
              <a:ext cx="365760" cy="36576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48641" y="1234441"/>
              <a:ext cx="480059" cy="480059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"/>
            <a:ext cx="9144000" cy="1143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Where </a:t>
            </a:r>
            <a:r>
              <a:rPr lang="en-US" dirty="0" smtClean="0"/>
              <a:t>is a tiling?  Do any exist?</a:t>
            </a:r>
            <a:endParaRPr lang="en-US" dirty="0"/>
          </a:p>
        </p:txBody>
      </p:sp>
      <p:grpSp>
        <p:nvGrpSpPr>
          <p:cNvPr id="3" name="Group 12"/>
          <p:cNvGrpSpPr/>
          <p:nvPr/>
        </p:nvGrpSpPr>
        <p:grpSpPr>
          <a:xfrm>
            <a:off x="617220" y="1722120"/>
            <a:ext cx="2655124" cy="2793979"/>
            <a:chOff x="548641" y="1234441"/>
            <a:chExt cx="2655124" cy="2793979"/>
          </a:xfrm>
        </p:grpSpPr>
        <p:sp>
          <p:nvSpPr>
            <p:cNvPr id="4" name="Rectangle 3"/>
            <p:cNvSpPr/>
            <p:nvPr/>
          </p:nvSpPr>
          <p:spPr bwMode="auto">
            <a:xfrm>
              <a:off x="762000" y="1447800"/>
              <a:ext cx="2057400" cy="20574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60417" y="3505200"/>
              <a:ext cx="384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2133600"/>
              <a:ext cx="384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545080" y="3230880"/>
              <a:ext cx="274320" cy="274320"/>
            </a:xfrm>
            <a:prstGeom prst="rect">
              <a:avLst/>
            </a:prstGeom>
            <a:solidFill>
              <a:schemeClr val="accent1">
                <a:alpha val="8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62000" y="1447800"/>
              <a:ext cx="274320" cy="274320"/>
            </a:xfrm>
            <a:prstGeom prst="rect">
              <a:avLst/>
            </a:prstGeom>
            <a:solidFill>
              <a:schemeClr val="accent1">
                <a:alpha val="8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551176" y="3236976"/>
              <a:ext cx="365760" cy="36576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48641" y="1234441"/>
              <a:ext cx="480059" cy="480059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alphaModFix amt="21000"/>
            <a:lum bright="-37000" contrast="61000"/>
          </a:blip>
          <a:stretch>
            <a:fillRect/>
          </a:stretch>
        </p:blipFill>
        <p:spPr>
          <a:xfrm>
            <a:off x="830579" y="1935479"/>
            <a:ext cx="2057400" cy="2057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05200" y="2621279"/>
            <a:ext cx="5687174" cy="95410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>
                <a:solidFill>
                  <a:srgbClr val="FFFF00"/>
                </a:solidFill>
                <a:latin typeface="Zapf Dingbats"/>
                <a:ea typeface="Zapf Dingbats"/>
                <a:cs typeface="Zapf Dingbats"/>
              </a:rPr>
              <a:t>★ </a:t>
            </a:r>
            <a:r>
              <a:rPr lang="en-US" dirty="0" smtClean="0"/>
              <a:t>There must be an equal number</a:t>
            </a:r>
          </a:p>
          <a:p>
            <a:pPr algn="l"/>
            <a:r>
              <a:rPr lang="en-US" dirty="0" smtClean="0"/>
              <a:t>    of black and white squares.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72344" y="1198900"/>
            <a:ext cx="5871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6B13"/>
                </a:solidFill>
              </a:rPr>
              <a:t>  The  Area of R must be even</a:t>
            </a:r>
            <a:endParaRPr lang="en-US" dirty="0">
              <a:solidFill>
                <a:srgbClr val="FF6B1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"/>
            <a:ext cx="9144000" cy="1143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Where </a:t>
            </a:r>
            <a:r>
              <a:rPr lang="en-US" dirty="0" smtClean="0"/>
              <a:t>is a tiling?  Do any exist?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2858869"/>
            <a:ext cx="3316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Is this enough?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3581400" y="1198900"/>
            <a:ext cx="55626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dirty="0" smtClean="0">
                <a:solidFill>
                  <a:srgbClr val="FF6B13"/>
                </a:solidFill>
              </a:rPr>
              <a:t>  The  Area of R must be even</a:t>
            </a:r>
          </a:p>
          <a:p>
            <a:pPr algn="l">
              <a:buFont typeface="Arial"/>
              <a:buChar char="•"/>
            </a:pPr>
            <a:r>
              <a:rPr lang="en-US" dirty="0" smtClean="0">
                <a:solidFill>
                  <a:srgbClr val="FF6B13"/>
                </a:solidFill>
              </a:rPr>
              <a:t>  With an equal number of white</a:t>
            </a:r>
          </a:p>
          <a:p>
            <a:pPr algn="l"/>
            <a:r>
              <a:rPr lang="en-US" dirty="0" smtClean="0">
                <a:solidFill>
                  <a:srgbClr val="FF6B13"/>
                </a:solidFill>
              </a:rPr>
              <a:t>            and black squares</a:t>
            </a:r>
            <a:endParaRPr lang="en-US" dirty="0">
              <a:solidFill>
                <a:srgbClr val="FF6B1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858869"/>
            <a:ext cx="1193800" cy="1206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"/>
            <a:ext cx="9144000" cy="1143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Where </a:t>
            </a:r>
            <a:r>
              <a:rPr lang="en-US" dirty="0" smtClean="0"/>
              <a:t>is a tiling?  Do any exist?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2858869"/>
            <a:ext cx="3316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Is this enough?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5209543" y="4009644"/>
            <a:ext cx="480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FF"/>
                </a:solidFill>
                <a:latin typeface="Marker Felt"/>
                <a:cs typeface="Marker Felt"/>
              </a:rPr>
              <a:t>?</a:t>
            </a:r>
            <a:endParaRPr lang="en-US" sz="4800" dirty="0">
              <a:solidFill>
                <a:srgbClr val="FF00FF"/>
              </a:solidFill>
              <a:latin typeface="Marker Felt"/>
              <a:cs typeface="Marker Fe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774447" y="4009644"/>
            <a:ext cx="2608360" cy="838200"/>
            <a:chOff x="1905000" y="4419600"/>
            <a:chExt cx="2608360" cy="838200"/>
          </a:xfrm>
        </p:grpSpPr>
        <p:sp>
          <p:nvSpPr>
            <p:cNvPr id="8" name="Rectangle 7"/>
            <p:cNvSpPr/>
            <p:nvPr/>
          </p:nvSpPr>
          <p:spPr bwMode="auto">
            <a:xfrm>
              <a:off x="1905000" y="4419600"/>
              <a:ext cx="310896" cy="838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202464" y="4419600"/>
              <a:ext cx="310896" cy="8382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905000" y="4690872"/>
              <a:ext cx="260604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905000" y="4690872"/>
              <a:ext cx="310896" cy="3048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562640" y="4690872"/>
              <a:ext cx="310896" cy="3048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191290" y="4690872"/>
              <a:ext cx="342900" cy="3048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891568" y="4690872"/>
              <a:ext cx="310896" cy="3048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 rot="16200000">
            <a:off x="5590138" y="2685369"/>
            <a:ext cx="9685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8000"/>
                </a:solidFill>
              </a:rPr>
              <a:t>. . . </a:t>
            </a:r>
            <a:endParaRPr lang="en-US" sz="4400" dirty="0">
              <a:solidFill>
                <a:srgbClr val="FF8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375" y="5529072"/>
            <a:ext cx="8028334" cy="95410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There is an </a:t>
            </a:r>
            <a:r>
              <a:rPr lang="en-US" dirty="0" smtClean="0">
                <a:solidFill>
                  <a:srgbClr val="FF6600"/>
                </a:solidFill>
              </a:rPr>
              <a:t>efficient algorithm </a:t>
            </a:r>
            <a:r>
              <a:rPr lang="en-US" dirty="0" smtClean="0"/>
              <a:t>to decide if R is </a:t>
            </a:r>
          </a:p>
          <a:p>
            <a:pPr algn="l"/>
            <a:r>
              <a:rPr lang="en-US" dirty="0" err="1" smtClean="0"/>
              <a:t>tileable</a:t>
            </a:r>
            <a:r>
              <a:rPr lang="en-US" dirty="0" smtClean="0"/>
              <a:t> and to find one if it is.                </a:t>
            </a:r>
            <a:r>
              <a:rPr lang="en-US" dirty="0" smtClean="0">
                <a:solidFill>
                  <a:srgbClr val="808000"/>
                </a:solidFill>
              </a:rPr>
              <a:t>[Thurston]</a:t>
            </a:r>
            <a:endParaRPr lang="en-US" dirty="0">
              <a:solidFill>
                <a:srgbClr val="808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81400" y="1198900"/>
            <a:ext cx="55626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dirty="0" smtClean="0">
                <a:solidFill>
                  <a:srgbClr val="FF6B13"/>
                </a:solidFill>
              </a:rPr>
              <a:t>  The  Area of R must be even</a:t>
            </a:r>
          </a:p>
          <a:p>
            <a:pPr algn="l">
              <a:buFont typeface="Arial"/>
              <a:buChar char="•"/>
            </a:pPr>
            <a:r>
              <a:rPr lang="en-US" dirty="0" smtClean="0">
                <a:solidFill>
                  <a:srgbClr val="FF6B13"/>
                </a:solidFill>
              </a:rPr>
              <a:t>  With an equal number of white</a:t>
            </a:r>
          </a:p>
          <a:p>
            <a:pPr algn="l"/>
            <a:r>
              <a:rPr lang="en-US" dirty="0" smtClean="0">
                <a:solidFill>
                  <a:srgbClr val="FF6B13"/>
                </a:solidFill>
              </a:rPr>
              <a:t>            and black squares</a:t>
            </a:r>
            <a:endParaRPr lang="en-US" dirty="0">
              <a:solidFill>
                <a:srgbClr val="FF6B1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491" y="0"/>
            <a:ext cx="7772400" cy="1143000"/>
          </a:xfrm>
        </p:spPr>
        <p:txBody>
          <a:bodyPr/>
          <a:lstStyle/>
          <a:p>
            <a:r>
              <a:rPr lang="en-US" dirty="0" smtClean="0"/>
              <a:t>Domino </a:t>
            </a:r>
            <a:r>
              <a:rPr lang="en-US" dirty="0" err="1" smtClean="0"/>
              <a:t>Tilings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3164" y="1546830"/>
            <a:ext cx="653120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Where   </a:t>
            </a:r>
            <a:r>
              <a:rPr lang="en-US" dirty="0" smtClean="0"/>
              <a:t>is a tiling?  Do any even exist?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3164" y="2222450"/>
            <a:ext cx="5233774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00FF00"/>
                </a:solidFill>
              </a:rPr>
              <a:t>How      </a:t>
            </a:r>
            <a:r>
              <a:rPr lang="en-US" dirty="0" smtClean="0"/>
              <a:t>many </a:t>
            </a:r>
            <a:r>
              <a:rPr lang="en-US" dirty="0" err="1" smtClean="0"/>
              <a:t>tilings</a:t>
            </a:r>
            <a:r>
              <a:rPr lang="en-US" dirty="0" smtClean="0"/>
              <a:t> are there?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3164" y="2898070"/>
            <a:ext cx="642813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What   </a:t>
            </a:r>
            <a:r>
              <a:rPr lang="en-US" sz="800" b="1" dirty="0" smtClean="0">
                <a:solidFill>
                  <a:srgbClr val="FFFF00"/>
                </a:solidFill>
              </a:rPr>
              <a:t>  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does a typical tiling look like?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3164" y="3573690"/>
            <a:ext cx="597190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FF6600"/>
                </a:solidFill>
              </a:rPr>
              <a:t>When    </a:t>
            </a:r>
            <a:r>
              <a:rPr lang="en-US" dirty="0" smtClean="0"/>
              <a:t>do we stop our algorithms?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83164" y="4290030"/>
            <a:ext cx="355432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Why  </a:t>
            </a:r>
            <a:r>
              <a:rPr lang="en-US" sz="800" b="1" dirty="0" smtClean="0">
                <a:solidFill>
                  <a:srgbClr val="FF0000"/>
                </a:solidFill>
              </a:rPr>
              <a:t>  </a:t>
            </a: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do we care?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 bwMode="auto">
          <a:xfrm>
            <a:off x="691582" y="2130552"/>
            <a:ext cx="642491" cy="67562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FF00"/>
                </a:solidFill>
              </a:rPr>
              <a:t>How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many </a:t>
            </a:r>
            <a:r>
              <a:rPr lang="en-US" dirty="0" err="1" smtClean="0">
                <a:solidFill>
                  <a:schemeClr val="tx1"/>
                </a:solidFill>
              </a:rPr>
              <a:t>tilings</a:t>
            </a:r>
            <a:r>
              <a:rPr lang="en-US" dirty="0" smtClean="0">
                <a:solidFill>
                  <a:schemeClr val="tx1"/>
                </a:solidFill>
              </a:rPr>
              <a:t> are there?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200400" y="1338590"/>
            <a:ext cx="2743200" cy="295656"/>
          </a:xfrm>
          <a:prstGeom prst="rect">
            <a:avLst/>
          </a:prstGeom>
          <a:solidFill>
            <a:srgbClr val="80008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0090" y="1181100"/>
            <a:ext cx="105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ymbol" charset="2"/>
                <a:cs typeface="Symbol" charset="2"/>
              </a:rPr>
              <a:t>≈ </a:t>
            </a:r>
            <a:r>
              <a:rPr lang="en-US" sz="3600" dirty="0" err="1" smtClean="0">
                <a:solidFill>
                  <a:srgbClr val="808000"/>
                </a:solidFill>
              </a:rPr>
              <a:t>φ</a:t>
            </a:r>
            <a:r>
              <a:rPr lang="en-US" sz="3600" baseline="30000" dirty="0" err="1" smtClean="0"/>
              <a:t>n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90362"/>
            <a:ext cx="1921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 2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</a:p>
          <a:p>
            <a:r>
              <a:rPr lang="en-US" dirty="0" smtClean="0"/>
              <a:t>walls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FF00"/>
                </a:solidFill>
              </a:rPr>
              <a:t>How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many </a:t>
            </a:r>
            <a:r>
              <a:rPr lang="en-US" dirty="0" err="1" smtClean="0">
                <a:solidFill>
                  <a:schemeClr val="tx1"/>
                </a:solidFill>
              </a:rPr>
              <a:t>tilings</a:t>
            </a:r>
            <a:r>
              <a:rPr lang="en-US" dirty="0" smtClean="0">
                <a:solidFill>
                  <a:schemeClr val="tx1"/>
                </a:solidFill>
              </a:rPr>
              <a:t> are there?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200400" y="1338590"/>
            <a:ext cx="2743200" cy="295656"/>
          </a:xfrm>
          <a:prstGeom prst="rect">
            <a:avLst/>
          </a:prstGeom>
          <a:solidFill>
            <a:srgbClr val="80008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0090" y="1181100"/>
            <a:ext cx="105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ymbol" charset="2"/>
                <a:cs typeface="Symbol" charset="2"/>
              </a:rPr>
              <a:t>≈ </a:t>
            </a:r>
            <a:r>
              <a:rPr lang="en-US" sz="3600" dirty="0" err="1" smtClean="0">
                <a:solidFill>
                  <a:srgbClr val="808000"/>
                </a:solidFill>
              </a:rPr>
              <a:t>φ</a:t>
            </a:r>
            <a:r>
              <a:rPr lang="en-US" sz="3600" baseline="30000" dirty="0" err="1" smtClean="0"/>
              <a:t>n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90362"/>
            <a:ext cx="1921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 2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</a:p>
          <a:p>
            <a:r>
              <a:rPr lang="en-US" dirty="0" smtClean="0"/>
              <a:t>walls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590800"/>
            <a:ext cx="1801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Aztec </a:t>
            </a:r>
          </a:p>
          <a:p>
            <a:r>
              <a:rPr lang="en-US" dirty="0" smtClean="0"/>
              <a:t>Diamonds</a:t>
            </a:r>
            <a:endParaRPr lang="en-US" dirty="0"/>
          </a:p>
        </p:txBody>
      </p:sp>
      <p:grpSp>
        <p:nvGrpSpPr>
          <p:cNvPr id="3" name="Group 14"/>
          <p:cNvGrpSpPr/>
          <p:nvPr/>
        </p:nvGrpSpPr>
        <p:grpSpPr>
          <a:xfrm>
            <a:off x="3956152" y="1954285"/>
            <a:ext cx="1149248" cy="2660904"/>
            <a:chOff x="3956152" y="1954285"/>
            <a:chExt cx="1149248" cy="2660904"/>
          </a:xfrm>
          <a:solidFill>
            <a:srgbClr val="FF6B13"/>
          </a:solidFill>
        </p:grpSpPr>
        <p:sp>
          <p:nvSpPr>
            <p:cNvPr id="12" name="Rectangle 11"/>
            <p:cNvSpPr/>
            <p:nvPr/>
          </p:nvSpPr>
          <p:spPr bwMode="auto">
            <a:xfrm rot="16200000">
              <a:off x="3191255" y="2954030"/>
              <a:ext cx="2660904" cy="661414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956152" y="2194071"/>
              <a:ext cx="1149248" cy="219456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Rectangle 15"/>
          <p:cNvSpPr/>
          <p:nvPr/>
        </p:nvSpPr>
        <p:spPr bwMode="auto">
          <a:xfrm>
            <a:off x="3685032" y="2423160"/>
            <a:ext cx="1645920" cy="1645920"/>
          </a:xfrm>
          <a:prstGeom prst="rect">
            <a:avLst/>
          </a:prstGeom>
          <a:solidFill>
            <a:srgbClr val="FF6B1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oup 16"/>
          <p:cNvGrpSpPr/>
          <p:nvPr/>
        </p:nvGrpSpPr>
        <p:grpSpPr>
          <a:xfrm rot="16200000">
            <a:off x="3956227" y="1939902"/>
            <a:ext cx="1149248" cy="2660904"/>
            <a:chOff x="3956152" y="1954285"/>
            <a:chExt cx="1149248" cy="2660904"/>
          </a:xfrm>
          <a:solidFill>
            <a:srgbClr val="FF6B13"/>
          </a:solidFill>
        </p:grpSpPr>
        <p:sp>
          <p:nvSpPr>
            <p:cNvPr id="18" name="Rectangle 17"/>
            <p:cNvSpPr/>
            <p:nvPr/>
          </p:nvSpPr>
          <p:spPr bwMode="auto">
            <a:xfrm rot="16200000">
              <a:off x="3191255" y="2954030"/>
              <a:ext cx="2660904" cy="661414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956152" y="2194071"/>
              <a:ext cx="1149248" cy="219456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4" name="Left Brace 23"/>
          <p:cNvSpPr/>
          <p:nvPr/>
        </p:nvSpPr>
        <p:spPr bwMode="auto">
          <a:xfrm flipH="1">
            <a:off x="5943600" y="1944469"/>
            <a:ext cx="280690" cy="1252210"/>
          </a:xfrm>
          <a:prstGeom prst="leftBrace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4290" y="2194071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57200" y="4551427"/>
            <a:ext cx="8153400" cy="2146279"/>
            <a:chOff x="457200" y="4551427"/>
            <a:chExt cx="8153400" cy="2146279"/>
          </a:xfrm>
        </p:grpSpPr>
        <p:sp>
          <p:nvSpPr>
            <p:cNvPr id="23" name="Rectangle 22"/>
            <p:cNvSpPr/>
            <p:nvPr/>
          </p:nvSpPr>
          <p:spPr bwMode="auto">
            <a:xfrm>
              <a:off x="2250216" y="5071110"/>
              <a:ext cx="713405" cy="685800"/>
            </a:xfrm>
            <a:prstGeom prst="rect">
              <a:avLst/>
            </a:prstGeom>
            <a:solidFill>
              <a:srgbClr val="FF6B1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191000" y="4856227"/>
              <a:ext cx="661414" cy="1146048"/>
            </a:xfrm>
            <a:prstGeom prst="rect">
              <a:avLst/>
            </a:prstGeom>
            <a:solidFill>
              <a:srgbClr val="FF6B1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 rot="5400000">
              <a:off x="4197096" y="4871467"/>
              <a:ext cx="661414" cy="1146048"/>
            </a:xfrm>
            <a:prstGeom prst="rect">
              <a:avLst/>
            </a:prstGeom>
            <a:solidFill>
              <a:srgbClr val="FF6B1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573286" y="4813553"/>
              <a:ext cx="1147297" cy="1146048"/>
            </a:xfrm>
            <a:prstGeom prst="rect">
              <a:avLst/>
            </a:prstGeom>
            <a:solidFill>
              <a:srgbClr val="FF6B1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 rot="5400000">
              <a:off x="6812280" y="4604560"/>
              <a:ext cx="661414" cy="1594516"/>
            </a:xfrm>
            <a:prstGeom prst="rect">
              <a:avLst/>
            </a:prstGeom>
            <a:solidFill>
              <a:srgbClr val="FF6B1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821424" y="4551427"/>
              <a:ext cx="661414" cy="1623059"/>
            </a:xfrm>
            <a:prstGeom prst="rect">
              <a:avLst/>
            </a:prstGeom>
            <a:solidFill>
              <a:srgbClr val="FF6B1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219200" y="5465827"/>
              <a:ext cx="76200" cy="76200"/>
            </a:xfrm>
            <a:prstGeom prst="rect">
              <a:avLst/>
            </a:prstGeom>
            <a:solidFill>
              <a:srgbClr val="FF6B1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7200" y="6174486"/>
              <a:ext cx="7536832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dirty="0" smtClean="0">
                  <a:solidFill>
                    <a:srgbClr val="0080FF"/>
                  </a:solidFill>
                </a:rPr>
                <a:t># = </a:t>
              </a:r>
              <a:r>
                <a:rPr lang="en-US" dirty="0" smtClean="0"/>
                <a:t>1           2                  8                        64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7200" y="5113784"/>
              <a:ext cx="8153400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dirty="0" err="1" smtClean="0"/>
                <a:t>n</a:t>
              </a:r>
              <a:r>
                <a:rPr lang="en-US" dirty="0" smtClean="0"/>
                <a:t>=0            </a:t>
              </a:r>
              <a:r>
                <a:rPr lang="en-US" dirty="0" err="1" smtClean="0"/>
                <a:t>n</a:t>
              </a:r>
              <a:r>
                <a:rPr lang="en-US" dirty="0" smtClean="0"/>
                <a:t>=1             </a:t>
              </a:r>
              <a:r>
                <a:rPr lang="en-US" dirty="0" err="1" smtClean="0"/>
                <a:t>n</a:t>
              </a:r>
              <a:r>
                <a:rPr lang="en-US" dirty="0" smtClean="0"/>
                <a:t>=2                    </a:t>
              </a:r>
              <a:r>
                <a:rPr lang="en-US" dirty="0" err="1" smtClean="0"/>
                <a:t>n</a:t>
              </a:r>
              <a:r>
                <a:rPr lang="en-US" dirty="0" smtClean="0"/>
                <a:t>=3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910090" y="2550348"/>
            <a:ext cx="19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ymbol" charset="2"/>
                <a:cs typeface="Symbol" charset="2"/>
              </a:rPr>
              <a:t>= 2</a:t>
            </a:r>
            <a:r>
              <a:rPr lang="en-US" sz="3600" baseline="30000" dirty="0" smtClean="0"/>
              <a:t>n(n+1)/2</a:t>
            </a:r>
            <a:endParaRPr lang="en-US" sz="3600" baseline="30000" dirty="0"/>
          </a:p>
        </p:txBody>
      </p:sp>
      <p:sp>
        <p:nvSpPr>
          <p:cNvPr id="39" name="TextBox 38"/>
          <p:cNvSpPr txBox="1"/>
          <p:nvPr/>
        </p:nvSpPr>
        <p:spPr>
          <a:xfrm>
            <a:off x="6573286" y="3160186"/>
            <a:ext cx="25226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804000"/>
                </a:solidFill>
              </a:rPr>
              <a:t>  </a:t>
            </a:r>
            <a:r>
              <a:rPr lang="en-US" sz="2000" dirty="0" smtClean="0">
                <a:solidFill>
                  <a:srgbClr val="804000"/>
                </a:solidFill>
              </a:rPr>
              <a:t>[</a:t>
            </a:r>
            <a:r>
              <a:rPr lang="en-US" sz="2000" dirty="0" err="1" smtClean="0">
                <a:solidFill>
                  <a:srgbClr val="804000"/>
                </a:solidFill>
              </a:rPr>
              <a:t>Elkies</a:t>
            </a:r>
            <a:r>
              <a:rPr lang="en-US" sz="2000" dirty="0" smtClean="0">
                <a:solidFill>
                  <a:srgbClr val="804000"/>
                </a:solidFill>
              </a:rPr>
              <a:t>, </a:t>
            </a:r>
            <a:r>
              <a:rPr lang="en-US" sz="2000" dirty="0" err="1" smtClean="0">
                <a:solidFill>
                  <a:srgbClr val="804000"/>
                </a:solidFill>
              </a:rPr>
              <a:t>Kuperberg</a:t>
            </a:r>
            <a:r>
              <a:rPr lang="en-US" sz="2000" dirty="0" smtClean="0">
                <a:solidFill>
                  <a:srgbClr val="804000"/>
                </a:solidFill>
              </a:rPr>
              <a:t>,</a:t>
            </a:r>
          </a:p>
          <a:p>
            <a:pPr algn="l"/>
            <a:r>
              <a:rPr lang="en-US" sz="2000" dirty="0" smtClean="0">
                <a:solidFill>
                  <a:srgbClr val="804000"/>
                </a:solidFill>
              </a:rPr>
              <a:t>        Larson, </a:t>
            </a:r>
            <a:r>
              <a:rPr lang="en-US" sz="2000" dirty="0" err="1" smtClean="0">
                <a:solidFill>
                  <a:srgbClr val="804000"/>
                </a:solidFill>
              </a:rPr>
              <a:t>Propp</a:t>
            </a:r>
            <a:r>
              <a:rPr lang="en-US" sz="2000" dirty="0" smtClean="0">
                <a:solidFill>
                  <a:srgbClr val="804000"/>
                </a:solidFill>
              </a:rPr>
              <a:t>]</a:t>
            </a:r>
            <a:r>
              <a:rPr lang="en-US" sz="2000" dirty="0" smtClean="0">
                <a:solidFill>
                  <a:srgbClr val="996633"/>
                </a:solidFill>
              </a:rPr>
              <a:t>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504255" y="2533165"/>
            <a:ext cx="4432168" cy="3163975"/>
            <a:chOff x="2504255" y="2533165"/>
            <a:chExt cx="4432168" cy="316397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4600" y="2533165"/>
              <a:ext cx="3886200" cy="2640050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 bwMode="auto">
            <a:xfrm>
              <a:off x="2819400" y="4419600"/>
              <a:ext cx="3108377" cy="753615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Parallelogram 36"/>
            <p:cNvSpPr/>
            <p:nvPr/>
          </p:nvSpPr>
          <p:spPr bwMode="auto">
            <a:xfrm rot="19981516">
              <a:off x="5750185" y="4137315"/>
              <a:ext cx="565928" cy="1116048"/>
            </a:xfrm>
            <a:prstGeom prst="parallelogram">
              <a:avLst>
                <a:gd name="adj" fmla="val 11340"/>
              </a:avLst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Diamond 33"/>
            <p:cNvSpPr/>
            <p:nvPr/>
          </p:nvSpPr>
          <p:spPr bwMode="auto">
            <a:xfrm>
              <a:off x="2971800" y="4191000"/>
              <a:ext cx="914400" cy="1176010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Parallelogram 37"/>
            <p:cNvSpPr/>
            <p:nvPr/>
          </p:nvSpPr>
          <p:spPr bwMode="auto">
            <a:xfrm rot="1791748">
              <a:off x="2504255" y="2591428"/>
              <a:ext cx="384365" cy="1057134"/>
            </a:xfrm>
            <a:prstGeom prst="parallelogram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Parallelogram 38"/>
            <p:cNvSpPr/>
            <p:nvPr/>
          </p:nvSpPr>
          <p:spPr bwMode="auto">
            <a:xfrm rot="19581052" flipH="1">
              <a:off x="6345936" y="3039442"/>
              <a:ext cx="384365" cy="1625535"/>
            </a:xfrm>
            <a:prstGeom prst="parallelogram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Parallelogram 35"/>
            <p:cNvSpPr/>
            <p:nvPr/>
          </p:nvSpPr>
          <p:spPr bwMode="auto">
            <a:xfrm rot="14890048">
              <a:off x="2230576" y="4405207"/>
              <a:ext cx="2057398" cy="526467"/>
            </a:xfrm>
            <a:prstGeom prst="parallelogram">
              <a:avLst>
                <a:gd name="adj" fmla="val 186332"/>
              </a:avLst>
            </a:prstGeom>
            <a:solidFill>
              <a:srgbClr val="FFFFFF">
                <a:alpha val="87000"/>
              </a:srgbClr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ight Triangle 34"/>
            <p:cNvSpPr/>
            <p:nvPr/>
          </p:nvSpPr>
          <p:spPr bwMode="auto">
            <a:xfrm rot="18982912">
              <a:off x="4394267" y="3634431"/>
              <a:ext cx="2542156" cy="1403713"/>
            </a:xfrm>
            <a:prstGeom prst="rtTriangle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82" y="0"/>
            <a:ext cx="7772400" cy="1143000"/>
          </a:xfrm>
        </p:spPr>
        <p:txBody>
          <a:bodyPr/>
          <a:lstStyle/>
          <a:p>
            <a:r>
              <a:rPr lang="en-US" dirty="0" smtClean="0"/>
              <a:t>Building short walls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235333"/>
            <a:ext cx="5692960" cy="95410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How many ways are there to </a:t>
            </a:r>
          </a:p>
          <a:p>
            <a:pPr algn="l"/>
            <a:r>
              <a:rPr lang="en-US" dirty="0" smtClean="0"/>
              <a:t>build a 2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 wall with 1 </a:t>
            </a:r>
            <a:r>
              <a:rPr lang="en-US" dirty="0" err="1" smtClean="0"/>
              <a:t>x</a:t>
            </a:r>
            <a:r>
              <a:rPr lang="en-US" dirty="0" smtClean="0"/>
              <a:t> 2 bricks?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 bwMode="auto">
          <a:xfrm rot="5400000" flipH="1" flipV="1">
            <a:off x="1691041" y="2910239"/>
            <a:ext cx="1853682" cy="11650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16200000" flipH="1">
            <a:off x="5234341" y="2894180"/>
            <a:ext cx="1853680" cy="11971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2035360" y="4419600"/>
          <a:ext cx="4724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025"/>
                <a:gridCol w="590025"/>
                <a:gridCol w="590025"/>
                <a:gridCol w="590025"/>
                <a:gridCol w="590025"/>
                <a:gridCol w="590025"/>
                <a:gridCol w="590025"/>
                <a:gridCol w="594225"/>
              </a:tblGrid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484216" y="4843790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43400" y="5605790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760" y="1666220"/>
            <a:ext cx="1371600" cy="14986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746995" y="1666220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50616" y="1235333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 bwMode="auto">
          <a:xfrm flipV="1">
            <a:off x="3200401" y="2565918"/>
            <a:ext cx="2362199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FF00"/>
                </a:solidFill>
              </a:rPr>
              <a:t>How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many </a:t>
            </a:r>
            <a:r>
              <a:rPr lang="en-US" dirty="0" err="1" smtClean="0">
                <a:solidFill>
                  <a:schemeClr val="tx1"/>
                </a:solidFill>
              </a:rPr>
              <a:t>tilings</a:t>
            </a:r>
            <a:r>
              <a:rPr lang="en-US" dirty="0" smtClean="0">
                <a:solidFill>
                  <a:schemeClr val="tx1"/>
                </a:solidFill>
              </a:rPr>
              <a:t> are there?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200400" y="1338590"/>
            <a:ext cx="2743200" cy="295656"/>
          </a:xfrm>
          <a:prstGeom prst="rect">
            <a:avLst/>
          </a:prstGeom>
          <a:solidFill>
            <a:srgbClr val="80008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0090" y="1181100"/>
            <a:ext cx="105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ymbol" charset="2"/>
                <a:cs typeface="Symbol" charset="2"/>
              </a:rPr>
              <a:t>≈ </a:t>
            </a:r>
            <a:r>
              <a:rPr lang="en-US" sz="3600" dirty="0" err="1" smtClean="0">
                <a:solidFill>
                  <a:srgbClr val="808000"/>
                </a:solidFill>
              </a:rPr>
              <a:t>φ</a:t>
            </a:r>
            <a:r>
              <a:rPr lang="en-US" sz="3600" baseline="30000" dirty="0" err="1" smtClean="0"/>
              <a:t>n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90362"/>
            <a:ext cx="1921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 2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</a:p>
          <a:p>
            <a:r>
              <a:rPr lang="en-US" dirty="0" smtClean="0"/>
              <a:t>walls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590800"/>
            <a:ext cx="1801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Aztec </a:t>
            </a:r>
          </a:p>
          <a:p>
            <a:r>
              <a:rPr lang="en-US" dirty="0" smtClean="0"/>
              <a:t>Diamonds</a:t>
            </a:r>
            <a:endParaRPr lang="en-US" dirty="0"/>
          </a:p>
        </p:txBody>
      </p:sp>
      <p:grpSp>
        <p:nvGrpSpPr>
          <p:cNvPr id="3" name="Group 14"/>
          <p:cNvGrpSpPr/>
          <p:nvPr/>
        </p:nvGrpSpPr>
        <p:grpSpPr>
          <a:xfrm>
            <a:off x="3956152" y="1954285"/>
            <a:ext cx="1149248" cy="2660904"/>
            <a:chOff x="3956152" y="1954285"/>
            <a:chExt cx="1149248" cy="2660904"/>
          </a:xfrm>
          <a:solidFill>
            <a:srgbClr val="FF6B13"/>
          </a:solidFill>
        </p:grpSpPr>
        <p:sp>
          <p:nvSpPr>
            <p:cNvPr id="12" name="Rectangle 11"/>
            <p:cNvSpPr/>
            <p:nvPr/>
          </p:nvSpPr>
          <p:spPr bwMode="auto">
            <a:xfrm rot="16200000">
              <a:off x="3191255" y="2954030"/>
              <a:ext cx="2660904" cy="661414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956152" y="2194071"/>
              <a:ext cx="1149248" cy="219456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Rectangle 15"/>
          <p:cNvSpPr/>
          <p:nvPr/>
        </p:nvSpPr>
        <p:spPr bwMode="auto">
          <a:xfrm>
            <a:off x="3685032" y="2423160"/>
            <a:ext cx="1645920" cy="1645920"/>
          </a:xfrm>
          <a:prstGeom prst="rect">
            <a:avLst/>
          </a:prstGeom>
          <a:solidFill>
            <a:srgbClr val="FF6B1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oup 16"/>
          <p:cNvGrpSpPr/>
          <p:nvPr/>
        </p:nvGrpSpPr>
        <p:grpSpPr>
          <a:xfrm rot="16200000">
            <a:off x="3956227" y="1939902"/>
            <a:ext cx="1149248" cy="2660904"/>
            <a:chOff x="3956152" y="1954285"/>
            <a:chExt cx="1149248" cy="2660904"/>
          </a:xfrm>
          <a:solidFill>
            <a:srgbClr val="FF6B13"/>
          </a:solidFill>
        </p:grpSpPr>
        <p:sp>
          <p:nvSpPr>
            <p:cNvPr id="18" name="Rectangle 17"/>
            <p:cNvSpPr/>
            <p:nvPr/>
          </p:nvSpPr>
          <p:spPr bwMode="auto">
            <a:xfrm rot="16200000">
              <a:off x="3191255" y="2954030"/>
              <a:ext cx="2660904" cy="661414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956152" y="2194071"/>
              <a:ext cx="1149248" cy="219456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4" name="Left Brace 23"/>
          <p:cNvSpPr/>
          <p:nvPr/>
        </p:nvSpPr>
        <p:spPr bwMode="auto">
          <a:xfrm flipH="1">
            <a:off x="5943600" y="1944469"/>
            <a:ext cx="280690" cy="1252210"/>
          </a:xfrm>
          <a:prstGeom prst="leftBrace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4290" y="2194071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10090" y="2550348"/>
            <a:ext cx="19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ymbol" charset="2"/>
                <a:cs typeface="Symbol" charset="2"/>
              </a:rPr>
              <a:t>= 2</a:t>
            </a:r>
            <a:r>
              <a:rPr lang="en-US" sz="3600" baseline="30000" dirty="0" smtClean="0"/>
              <a:t>n(n+1)/2</a:t>
            </a:r>
            <a:endParaRPr lang="en-US" sz="36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FF00"/>
                </a:solidFill>
              </a:rPr>
              <a:t>How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many </a:t>
            </a:r>
            <a:r>
              <a:rPr lang="en-US" dirty="0" err="1" smtClean="0">
                <a:solidFill>
                  <a:schemeClr val="tx1"/>
                </a:solidFill>
              </a:rPr>
              <a:t>tilings</a:t>
            </a:r>
            <a:r>
              <a:rPr lang="en-US" dirty="0" smtClean="0">
                <a:solidFill>
                  <a:schemeClr val="tx1"/>
                </a:solidFill>
              </a:rPr>
              <a:t> are there?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200400" y="1338590"/>
            <a:ext cx="2743200" cy="295656"/>
          </a:xfrm>
          <a:prstGeom prst="rect">
            <a:avLst/>
          </a:prstGeom>
          <a:solidFill>
            <a:srgbClr val="80008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0090" y="1181100"/>
            <a:ext cx="105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ymbol" charset="2"/>
                <a:cs typeface="Symbol" charset="2"/>
              </a:rPr>
              <a:t>≈ </a:t>
            </a:r>
            <a:r>
              <a:rPr lang="en-US" sz="3600" dirty="0" err="1" smtClean="0">
                <a:solidFill>
                  <a:srgbClr val="808000"/>
                </a:solidFill>
              </a:rPr>
              <a:t>φ</a:t>
            </a:r>
            <a:r>
              <a:rPr lang="en-US" sz="3600" baseline="30000" dirty="0" err="1" smtClean="0"/>
              <a:t>n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90362"/>
            <a:ext cx="1921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 2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</a:p>
          <a:p>
            <a:r>
              <a:rPr lang="en-US" dirty="0" smtClean="0"/>
              <a:t>walls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590800"/>
            <a:ext cx="1801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Aztec </a:t>
            </a:r>
          </a:p>
          <a:p>
            <a:r>
              <a:rPr lang="en-US" dirty="0" smtClean="0"/>
              <a:t>Diamonds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552278" y="4800600"/>
            <a:ext cx="1987448" cy="19933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541" y="4615190"/>
            <a:ext cx="22207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 </a:t>
            </a:r>
            <a:r>
              <a:rPr lang="en-US" dirty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endParaRPr lang="en-US" dirty="0" smtClean="0"/>
          </a:p>
          <a:p>
            <a:r>
              <a:rPr lang="en-US" dirty="0" smtClean="0"/>
              <a:t> walls</a:t>
            </a:r>
            <a:endParaRPr lang="en-US" dirty="0"/>
          </a:p>
        </p:txBody>
      </p:sp>
      <p:grpSp>
        <p:nvGrpSpPr>
          <p:cNvPr id="3" name="Group 14"/>
          <p:cNvGrpSpPr/>
          <p:nvPr/>
        </p:nvGrpSpPr>
        <p:grpSpPr>
          <a:xfrm>
            <a:off x="3956152" y="1954285"/>
            <a:ext cx="1149248" cy="2660904"/>
            <a:chOff x="3956152" y="1954285"/>
            <a:chExt cx="1149248" cy="2660904"/>
          </a:xfrm>
          <a:solidFill>
            <a:srgbClr val="FF6B13"/>
          </a:solidFill>
        </p:grpSpPr>
        <p:sp>
          <p:nvSpPr>
            <p:cNvPr id="12" name="Rectangle 11"/>
            <p:cNvSpPr/>
            <p:nvPr/>
          </p:nvSpPr>
          <p:spPr bwMode="auto">
            <a:xfrm rot="16200000">
              <a:off x="3191255" y="2954030"/>
              <a:ext cx="2660904" cy="661414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956152" y="2194071"/>
              <a:ext cx="1149248" cy="219456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Rectangle 15"/>
          <p:cNvSpPr/>
          <p:nvPr/>
        </p:nvSpPr>
        <p:spPr bwMode="auto">
          <a:xfrm>
            <a:off x="3685032" y="2423160"/>
            <a:ext cx="1645920" cy="1645920"/>
          </a:xfrm>
          <a:prstGeom prst="rect">
            <a:avLst/>
          </a:prstGeom>
          <a:solidFill>
            <a:srgbClr val="FF6B1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oup 16"/>
          <p:cNvGrpSpPr/>
          <p:nvPr/>
        </p:nvGrpSpPr>
        <p:grpSpPr>
          <a:xfrm rot="16200000">
            <a:off x="3956227" y="1939902"/>
            <a:ext cx="1149248" cy="2660904"/>
            <a:chOff x="3956152" y="1954285"/>
            <a:chExt cx="1149248" cy="2660904"/>
          </a:xfrm>
          <a:solidFill>
            <a:srgbClr val="FF6B13"/>
          </a:solidFill>
        </p:grpSpPr>
        <p:sp>
          <p:nvSpPr>
            <p:cNvPr id="18" name="Rectangle 17"/>
            <p:cNvSpPr/>
            <p:nvPr/>
          </p:nvSpPr>
          <p:spPr bwMode="auto">
            <a:xfrm rot="16200000">
              <a:off x="3191255" y="2954030"/>
              <a:ext cx="2660904" cy="661414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956152" y="2194071"/>
              <a:ext cx="1149248" cy="219456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4" name="Left Brace 23"/>
          <p:cNvSpPr/>
          <p:nvPr/>
        </p:nvSpPr>
        <p:spPr bwMode="auto">
          <a:xfrm flipH="1">
            <a:off x="5943600" y="1944469"/>
            <a:ext cx="280690" cy="1252210"/>
          </a:xfrm>
          <a:prstGeom prst="leftBrace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4290" y="2194071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221544" y="4800600"/>
            <a:ext cx="480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FF"/>
                </a:solidFill>
                <a:latin typeface="Marker Felt"/>
                <a:cs typeface="Marker Felt"/>
              </a:rPr>
              <a:t>?</a:t>
            </a:r>
            <a:endParaRPr lang="en-US" sz="4800" dirty="0">
              <a:solidFill>
                <a:srgbClr val="FF00FF"/>
              </a:solidFill>
              <a:latin typeface="Marker Felt"/>
              <a:cs typeface="Marker Fe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10090" y="2550348"/>
            <a:ext cx="19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ymbol" charset="2"/>
                <a:cs typeface="Symbol" charset="2"/>
              </a:rPr>
              <a:t>= 2</a:t>
            </a:r>
            <a:r>
              <a:rPr lang="en-US" sz="3600" baseline="30000" dirty="0" smtClean="0"/>
              <a:t>n(n+1)/2</a:t>
            </a:r>
            <a:endParaRPr lang="en-US" sz="36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FF00"/>
                </a:solidFill>
              </a:rPr>
              <a:t>How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many </a:t>
            </a:r>
            <a:r>
              <a:rPr lang="en-US" dirty="0" err="1" smtClean="0">
                <a:solidFill>
                  <a:schemeClr val="tx1"/>
                </a:solidFill>
              </a:rPr>
              <a:t>tilings</a:t>
            </a:r>
            <a:r>
              <a:rPr lang="en-US" dirty="0" smtClean="0">
                <a:solidFill>
                  <a:schemeClr val="tx1"/>
                </a:solidFill>
              </a:rPr>
              <a:t> are there?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5986" y="919490"/>
            <a:ext cx="3417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Square </a:t>
            </a:r>
            <a:r>
              <a:rPr lang="en-US" dirty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 walls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400677" y="2335979"/>
            <a:ext cx="2342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</a:t>
            </a:r>
            <a:r>
              <a:rPr lang="en-US" baseline="30000" dirty="0" smtClean="0"/>
              <a:t>(Area/4)</a:t>
            </a:r>
            <a:r>
              <a:rPr lang="en-US" dirty="0" smtClean="0"/>
              <a:t>  &lt;   </a:t>
            </a:r>
            <a:r>
              <a:rPr lang="en-US" sz="4000" dirty="0" smtClean="0">
                <a:solidFill>
                  <a:srgbClr val="0080FF"/>
                </a:solidFill>
              </a:rPr>
              <a:t>#</a:t>
            </a:r>
            <a:endParaRPr lang="en-US" dirty="0">
              <a:solidFill>
                <a:srgbClr val="0080FF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 flipH="1">
            <a:off x="904886" y="1836182"/>
            <a:ext cx="4775604" cy="1977396"/>
            <a:chOff x="1387475" y="1050925"/>
            <a:chExt cx="6996113" cy="2908300"/>
          </a:xfrm>
        </p:grpSpPr>
        <p:grpSp>
          <p:nvGrpSpPr>
            <p:cNvPr id="61" name="Group 3"/>
            <p:cNvGrpSpPr>
              <a:grpSpLocks/>
            </p:cNvGrpSpPr>
            <p:nvPr/>
          </p:nvGrpSpPr>
          <p:grpSpPr bwMode="auto">
            <a:xfrm>
              <a:off x="1387477" y="1050864"/>
              <a:ext cx="2973388" cy="2882846"/>
              <a:chOff x="1517" y="1256"/>
              <a:chExt cx="1144" cy="1109"/>
            </a:xfrm>
          </p:grpSpPr>
          <p:sp>
            <p:nvSpPr>
              <p:cNvPr id="79" name="Rectangle 4"/>
              <p:cNvSpPr>
                <a:spLocks noChangeArrowheads="1"/>
              </p:cNvSpPr>
              <p:nvPr/>
            </p:nvSpPr>
            <p:spPr bwMode="auto">
              <a:xfrm>
                <a:off x="1517" y="2359"/>
                <a:ext cx="1140" cy="6"/>
              </a:xfrm>
              <a:prstGeom prst="rect">
                <a:avLst/>
              </a:prstGeom>
              <a:solidFill>
                <a:srgbClr val="0000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Rectangle 5"/>
              <p:cNvSpPr>
                <a:spLocks noChangeArrowheads="1"/>
              </p:cNvSpPr>
              <p:nvPr/>
            </p:nvSpPr>
            <p:spPr bwMode="auto">
              <a:xfrm>
                <a:off x="1517" y="2171"/>
                <a:ext cx="380" cy="5"/>
              </a:xfrm>
              <a:prstGeom prst="rect">
                <a:avLst/>
              </a:prstGeom>
              <a:solidFill>
                <a:srgbClr val="0000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Rectangle 6"/>
              <p:cNvSpPr>
                <a:spLocks noChangeArrowheads="1"/>
              </p:cNvSpPr>
              <p:nvPr/>
            </p:nvSpPr>
            <p:spPr bwMode="auto">
              <a:xfrm>
                <a:off x="1517" y="1989"/>
                <a:ext cx="761" cy="6"/>
              </a:xfrm>
              <a:prstGeom prst="rect">
                <a:avLst/>
              </a:prstGeom>
              <a:solidFill>
                <a:srgbClr val="0000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Rectangle 7"/>
              <p:cNvSpPr>
                <a:spLocks noChangeArrowheads="1"/>
              </p:cNvSpPr>
              <p:nvPr/>
            </p:nvSpPr>
            <p:spPr bwMode="auto">
              <a:xfrm>
                <a:off x="1517" y="1627"/>
                <a:ext cx="1140" cy="5"/>
              </a:xfrm>
              <a:prstGeom prst="rect">
                <a:avLst/>
              </a:prstGeom>
              <a:solidFill>
                <a:srgbClr val="0000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Rectangle 8"/>
              <p:cNvSpPr>
                <a:spLocks noChangeArrowheads="1"/>
              </p:cNvSpPr>
              <p:nvPr/>
            </p:nvSpPr>
            <p:spPr bwMode="auto">
              <a:xfrm>
                <a:off x="1705" y="1445"/>
                <a:ext cx="762" cy="6"/>
              </a:xfrm>
              <a:prstGeom prst="rect">
                <a:avLst/>
              </a:prstGeom>
              <a:solidFill>
                <a:srgbClr val="0000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Rectangle 9"/>
              <p:cNvSpPr>
                <a:spLocks noChangeArrowheads="1"/>
              </p:cNvSpPr>
              <p:nvPr/>
            </p:nvSpPr>
            <p:spPr bwMode="auto">
              <a:xfrm>
                <a:off x="1894" y="1808"/>
                <a:ext cx="762" cy="5"/>
              </a:xfrm>
              <a:prstGeom prst="rect">
                <a:avLst/>
              </a:prstGeom>
              <a:solidFill>
                <a:srgbClr val="0000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Rectangle 10"/>
              <p:cNvSpPr>
                <a:spLocks noChangeArrowheads="1"/>
              </p:cNvSpPr>
              <p:nvPr/>
            </p:nvSpPr>
            <p:spPr bwMode="auto">
              <a:xfrm>
                <a:off x="2278" y="2171"/>
                <a:ext cx="381" cy="5"/>
              </a:xfrm>
              <a:prstGeom prst="rect">
                <a:avLst/>
              </a:prstGeom>
              <a:solidFill>
                <a:srgbClr val="0000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Rectangle 11"/>
              <p:cNvSpPr>
                <a:spLocks noChangeArrowheads="1"/>
              </p:cNvSpPr>
              <p:nvPr/>
            </p:nvSpPr>
            <p:spPr bwMode="auto">
              <a:xfrm>
                <a:off x="1517" y="1260"/>
                <a:ext cx="5" cy="1098"/>
              </a:xfrm>
              <a:prstGeom prst="rect">
                <a:avLst/>
              </a:prstGeom>
              <a:solidFill>
                <a:srgbClr val="0000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Rectangle 12"/>
              <p:cNvSpPr>
                <a:spLocks noChangeArrowheads="1"/>
              </p:cNvSpPr>
              <p:nvPr/>
            </p:nvSpPr>
            <p:spPr bwMode="auto">
              <a:xfrm>
                <a:off x="1705" y="1262"/>
                <a:ext cx="6" cy="733"/>
              </a:xfrm>
              <a:prstGeom prst="rect">
                <a:avLst/>
              </a:prstGeom>
              <a:solidFill>
                <a:srgbClr val="0000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13"/>
              <p:cNvSpPr>
                <a:spLocks noChangeArrowheads="1"/>
              </p:cNvSpPr>
              <p:nvPr/>
            </p:nvSpPr>
            <p:spPr bwMode="auto">
              <a:xfrm>
                <a:off x="1894" y="1625"/>
                <a:ext cx="5" cy="733"/>
              </a:xfrm>
              <a:prstGeom prst="rect">
                <a:avLst/>
              </a:prstGeom>
              <a:solidFill>
                <a:srgbClr val="0000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Rectangle 14"/>
              <p:cNvSpPr>
                <a:spLocks noChangeArrowheads="1"/>
              </p:cNvSpPr>
              <p:nvPr/>
            </p:nvSpPr>
            <p:spPr bwMode="auto">
              <a:xfrm>
                <a:off x="2082" y="1991"/>
                <a:ext cx="6" cy="367"/>
              </a:xfrm>
              <a:prstGeom prst="rect">
                <a:avLst/>
              </a:prstGeom>
              <a:solidFill>
                <a:srgbClr val="0000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Rectangle 15"/>
              <p:cNvSpPr>
                <a:spLocks noChangeArrowheads="1"/>
              </p:cNvSpPr>
              <p:nvPr/>
            </p:nvSpPr>
            <p:spPr bwMode="auto">
              <a:xfrm>
                <a:off x="2271" y="1625"/>
                <a:ext cx="6" cy="733"/>
              </a:xfrm>
              <a:prstGeom prst="rect">
                <a:avLst/>
              </a:prstGeom>
              <a:solidFill>
                <a:srgbClr val="0000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Rectangle 16"/>
              <p:cNvSpPr>
                <a:spLocks noChangeArrowheads="1"/>
              </p:cNvSpPr>
              <p:nvPr/>
            </p:nvSpPr>
            <p:spPr bwMode="auto">
              <a:xfrm>
                <a:off x="2082" y="1266"/>
                <a:ext cx="6" cy="366"/>
              </a:xfrm>
              <a:prstGeom prst="rect">
                <a:avLst/>
              </a:prstGeom>
              <a:solidFill>
                <a:srgbClr val="0000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17"/>
              <p:cNvSpPr>
                <a:spLocks noChangeArrowheads="1"/>
              </p:cNvSpPr>
              <p:nvPr/>
            </p:nvSpPr>
            <p:spPr bwMode="auto">
              <a:xfrm>
                <a:off x="2467" y="1810"/>
                <a:ext cx="6" cy="366"/>
              </a:xfrm>
              <a:prstGeom prst="rect">
                <a:avLst/>
              </a:prstGeom>
              <a:solidFill>
                <a:srgbClr val="0000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18"/>
              <p:cNvSpPr>
                <a:spLocks noChangeArrowheads="1"/>
              </p:cNvSpPr>
              <p:nvPr/>
            </p:nvSpPr>
            <p:spPr bwMode="auto">
              <a:xfrm>
                <a:off x="2467" y="1266"/>
                <a:ext cx="6" cy="366"/>
              </a:xfrm>
              <a:prstGeom prst="rect">
                <a:avLst/>
              </a:prstGeom>
              <a:solidFill>
                <a:srgbClr val="0000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Rectangle 19"/>
              <p:cNvSpPr>
                <a:spLocks noChangeArrowheads="1"/>
              </p:cNvSpPr>
              <p:nvPr/>
            </p:nvSpPr>
            <p:spPr bwMode="auto">
              <a:xfrm>
                <a:off x="2656" y="1260"/>
                <a:ext cx="5" cy="1098"/>
              </a:xfrm>
              <a:prstGeom prst="rect">
                <a:avLst/>
              </a:prstGeom>
              <a:solidFill>
                <a:srgbClr val="0000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20"/>
              <p:cNvSpPr>
                <a:spLocks noChangeArrowheads="1"/>
              </p:cNvSpPr>
              <p:nvPr/>
            </p:nvSpPr>
            <p:spPr bwMode="auto">
              <a:xfrm>
                <a:off x="1517" y="1256"/>
                <a:ext cx="1140" cy="6"/>
              </a:xfrm>
              <a:prstGeom prst="rect">
                <a:avLst/>
              </a:prstGeom>
              <a:solidFill>
                <a:srgbClr val="0000FF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2" name="Rectangle 22"/>
            <p:cNvSpPr>
              <a:spLocks noChangeArrowheads="1"/>
            </p:cNvSpPr>
            <p:nvPr/>
          </p:nvSpPr>
          <p:spPr bwMode="auto">
            <a:xfrm>
              <a:off x="5410200" y="3943350"/>
              <a:ext cx="2962275" cy="15875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23"/>
            <p:cNvSpPr>
              <a:spLocks noChangeArrowheads="1"/>
            </p:cNvSpPr>
            <p:nvPr/>
          </p:nvSpPr>
          <p:spPr bwMode="auto">
            <a:xfrm flipV="1">
              <a:off x="5410200" y="2997200"/>
              <a:ext cx="2960688" cy="1905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410200" y="2041525"/>
              <a:ext cx="2962275" cy="127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6389688" y="2511425"/>
              <a:ext cx="1981200" cy="127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7388225" y="3454400"/>
              <a:ext cx="990600" cy="14288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5410200" y="1087438"/>
              <a:ext cx="12700" cy="2854325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28"/>
            <p:cNvSpPr>
              <a:spLocks noChangeArrowheads="1"/>
            </p:cNvSpPr>
            <p:nvPr/>
          </p:nvSpPr>
          <p:spPr bwMode="auto">
            <a:xfrm>
              <a:off x="5899150" y="1092200"/>
              <a:ext cx="15875" cy="1905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29"/>
            <p:cNvSpPr>
              <a:spLocks noChangeArrowheads="1"/>
            </p:cNvSpPr>
            <p:nvPr/>
          </p:nvSpPr>
          <p:spPr bwMode="auto">
            <a:xfrm flipH="1">
              <a:off x="6388100" y="1119188"/>
              <a:ext cx="19050" cy="2840037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30"/>
            <p:cNvSpPr>
              <a:spLocks noChangeArrowheads="1"/>
            </p:cNvSpPr>
            <p:nvPr/>
          </p:nvSpPr>
          <p:spPr bwMode="auto">
            <a:xfrm>
              <a:off x="6878638" y="2987675"/>
              <a:ext cx="15875" cy="954088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31"/>
            <p:cNvSpPr>
              <a:spLocks noChangeArrowheads="1"/>
            </p:cNvSpPr>
            <p:nvPr/>
          </p:nvSpPr>
          <p:spPr bwMode="auto">
            <a:xfrm>
              <a:off x="7369175" y="2035175"/>
              <a:ext cx="15875" cy="1906588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32"/>
            <p:cNvSpPr>
              <a:spLocks noChangeArrowheads="1"/>
            </p:cNvSpPr>
            <p:nvPr/>
          </p:nvSpPr>
          <p:spPr bwMode="auto">
            <a:xfrm>
              <a:off x="6878638" y="1101725"/>
              <a:ext cx="15875" cy="9525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33"/>
            <p:cNvSpPr>
              <a:spLocks noChangeArrowheads="1"/>
            </p:cNvSpPr>
            <p:nvPr/>
          </p:nvSpPr>
          <p:spPr bwMode="auto">
            <a:xfrm>
              <a:off x="7878763" y="1101725"/>
              <a:ext cx="15875" cy="9525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34"/>
            <p:cNvSpPr>
              <a:spLocks noChangeArrowheads="1"/>
            </p:cNvSpPr>
            <p:nvPr/>
          </p:nvSpPr>
          <p:spPr bwMode="auto">
            <a:xfrm>
              <a:off x="8370888" y="1087438"/>
              <a:ext cx="12700" cy="2854325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35"/>
            <p:cNvSpPr>
              <a:spLocks noChangeArrowheads="1"/>
            </p:cNvSpPr>
            <p:nvPr/>
          </p:nvSpPr>
          <p:spPr bwMode="auto">
            <a:xfrm>
              <a:off x="5410200" y="1076325"/>
              <a:ext cx="2962275" cy="15875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36"/>
            <p:cNvSpPr>
              <a:spLocks noChangeArrowheads="1"/>
            </p:cNvSpPr>
            <p:nvPr/>
          </p:nvSpPr>
          <p:spPr bwMode="auto">
            <a:xfrm flipH="1">
              <a:off x="7369175" y="1119188"/>
              <a:ext cx="19050" cy="2840037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37"/>
            <p:cNvSpPr>
              <a:spLocks noChangeArrowheads="1"/>
            </p:cNvSpPr>
            <p:nvPr/>
          </p:nvSpPr>
          <p:spPr bwMode="auto">
            <a:xfrm>
              <a:off x="5432425" y="3030538"/>
              <a:ext cx="974725" cy="92868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47625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38"/>
            <p:cNvSpPr>
              <a:spLocks noChangeArrowheads="1"/>
            </p:cNvSpPr>
            <p:nvPr/>
          </p:nvSpPr>
          <p:spPr bwMode="auto">
            <a:xfrm rot="16200000">
              <a:off x="5409406" y="3436144"/>
              <a:ext cx="987425" cy="14288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2934545" y="2464549"/>
            <a:ext cx="716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&lt;</a:t>
            </a:r>
            <a:endParaRPr lang="en-US" sz="4000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889715" y="4414298"/>
            <a:ext cx="7625426" cy="1972498"/>
            <a:chOff x="889715" y="4414298"/>
            <a:chExt cx="7625426" cy="1972498"/>
          </a:xfrm>
        </p:grpSpPr>
        <p:grpSp>
          <p:nvGrpSpPr>
            <p:cNvPr id="177" name="Group 176"/>
            <p:cNvGrpSpPr/>
            <p:nvPr/>
          </p:nvGrpSpPr>
          <p:grpSpPr>
            <a:xfrm>
              <a:off x="889715" y="4414298"/>
              <a:ext cx="7625426" cy="1972498"/>
              <a:chOff x="889715" y="4414298"/>
              <a:chExt cx="7625426" cy="1972498"/>
            </a:xfrm>
          </p:grpSpPr>
          <p:grpSp>
            <p:nvGrpSpPr>
              <p:cNvPr id="23" name="Group 3"/>
              <p:cNvGrpSpPr>
                <a:grpSpLocks/>
              </p:cNvGrpSpPr>
              <p:nvPr/>
            </p:nvGrpSpPr>
            <p:grpSpPr bwMode="auto">
              <a:xfrm flipH="1">
                <a:off x="889715" y="4426670"/>
                <a:ext cx="2029659" cy="1960126"/>
                <a:chOff x="1517" y="1256"/>
                <a:chExt cx="1144" cy="1109"/>
              </a:xfrm>
            </p:grpSpPr>
            <p:sp>
              <p:nvSpPr>
                <p:cNvPr id="24" name="Rectangle 4"/>
                <p:cNvSpPr>
                  <a:spLocks noChangeArrowheads="1"/>
                </p:cNvSpPr>
                <p:nvPr/>
              </p:nvSpPr>
              <p:spPr bwMode="auto">
                <a:xfrm>
                  <a:off x="1517" y="2359"/>
                  <a:ext cx="1140" cy="6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1517" y="2171"/>
                  <a:ext cx="380" cy="5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1517" y="1989"/>
                  <a:ext cx="761" cy="6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7"/>
                <p:cNvSpPr>
                  <a:spLocks noChangeArrowheads="1"/>
                </p:cNvSpPr>
                <p:nvPr/>
              </p:nvSpPr>
              <p:spPr bwMode="auto">
                <a:xfrm>
                  <a:off x="1517" y="1627"/>
                  <a:ext cx="1140" cy="5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Rectangle 8"/>
                <p:cNvSpPr>
                  <a:spLocks noChangeArrowheads="1"/>
                </p:cNvSpPr>
                <p:nvPr/>
              </p:nvSpPr>
              <p:spPr bwMode="auto">
                <a:xfrm>
                  <a:off x="1705" y="1445"/>
                  <a:ext cx="762" cy="6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9"/>
                <p:cNvSpPr>
                  <a:spLocks noChangeArrowheads="1"/>
                </p:cNvSpPr>
                <p:nvPr/>
              </p:nvSpPr>
              <p:spPr bwMode="auto">
                <a:xfrm>
                  <a:off x="1894" y="1808"/>
                  <a:ext cx="762" cy="5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8" y="2171"/>
                  <a:ext cx="381" cy="5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11"/>
                <p:cNvSpPr>
                  <a:spLocks noChangeArrowheads="1"/>
                </p:cNvSpPr>
                <p:nvPr/>
              </p:nvSpPr>
              <p:spPr bwMode="auto">
                <a:xfrm>
                  <a:off x="1517" y="1260"/>
                  <a:ext cx="5" cy="1098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5" y="1262"/>
                  <a:ext cx="6" cy="733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13"/>
                <p:cNvSpPr>
                  <a:spLocks noChangeArrowheads="1"/>
                </p:cNvSpPr>
                <p:nvPr/>
              </p:nvSpPr>
              <p:spPr bwMode="auto">
                <a:xfrm>
                  <a:off x="1894" y="1625"/>
                  <a:ext cx="5" cy="733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Rectangle 14"/>
                <p:cNvSpPr>
                  <a:spLocks noChangeArrowheads="1"/>
                </p:cNvSpPr>
                <p:nvPr/>
              </p:nvSpPr>
              <p:spPr bwMode="auto">
                <a:xfrm>
                  <a:off x="2082" y="1991"/>
                  <a:ext cx="6" cy="367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15"/>
                <p:cNvSpPr>
                  <a:spLocks noChangeArrowheads="1"/>
                </p:cNvSpPr>
                <p:nvPr/>
              </p:nvSpPr>
              <p:spPr bwMode="auto">
                <a:xfrm>
                  <a:off x="2271" y="1625"/>
                  <a:ext cx="6" cy="733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2082" y="1266"/>
                  <a:ext cx="6" cy="366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2467" y="1810"/>
                  <a:ext cx="6" cy="366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467" y="1266"/>
                  <a:ext cx="6" cy="366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656" y="1260"/>
                  <a:ext cx="5" cy="1098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1517" y="1256"/>
                  <a:ext cx="1140" cy="6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6" name="Group 3"/>
              <p:cNvGrpSpPr>
                <a:grpSpLocks/>
              </p:cNvGrpSpPr>
              <p:nvPr/>
            </p:nvGrpSpPr>
            <p:grpSpPr bwMode="auto">
              <a:xfrm flipH="1">
                <a:off x="3663249" y="4414298"/>
                <a:ext cx="2029659" cy="1960126"/>
                <a:chOff x="1517" y="1256"/>
                <a:chExt cx="1144" cy="1109"/>
              </a:xfrm>
            </p:grpSpPr>
            <p:sp>
              <p:nvSpPr>
                <p:cNvPr id="97" name="Rectangle 4"/>
                <p:cNvSpPr>
                  <a:spLocks noChangeArrowheads="1"/>
                </p:cNvSpPr>
                <p:nvPr/>
              </p:nvSpPr>
              <p:spPr bwMode="auto">
                <a:xfrm>
                  <a:off x="1517" y="2359"/>
                  <a:ext cx="1140" cy="6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Rectangle 5"/>
                <p:cNvSpPr>
                  <a:spLocks noChangeArrowheads="1"/>
                </p:cNvSpPr>
                <p:nvPr/>
              </p:nvSpPr>
              <p:spPr bwMode="auto">
                <a:xfrm>
                  <a:off x="1517" y="2171"/>
                  <a:ext cx="380" cy="5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Rectangle 6"/>
                <p:cNvSpPr>
                  <a:spLocks noChangeArrowheads="1"/>
                </p:cNvSpPr>
                <p:nvPr/>
              </p:nvSpPr>
              <p:spPr bwMode="auto">
                <a:xfrm>
                  <a:off x="1517" y="1989"/>
                  <a:ext cx="761" cy="6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Rectangle 7"/>
                <p:cNvSpPr>
                  <a:spLocks noChangeArrowheads="1"/>
                </p:cNvSpPr>
                <p:nvPr/>
              </p:nvSpPr>
              <p:spPr bwMode="auto">
                <a:xfrm>
                  <a:off x="1517" y="1627"/>
                  <a:ext cx="1140" cy="5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Rectangle 8"/>
                <p:cNvSpPr>
                  <a:spLocks noChangeArrowheads="1"/>
                </p:cNvSpPr>
                <p:nvPr/>
              </p:nvSpPr>
              <p:spPr bwMode="auto">
                <a:xfrm>
                  <a:off x="1705" y="1445"/>
                  <a:ext cx="762" cy="6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Rectangle 9"/>
                <p:cNvSpPr>
                  <a:spLocks noChangeArrowheads="1"/>
                </p:cNvSpPr>
                <p:nvPr/>
              </p:nvSpPr>
              <p:spPr bwMode="auto">
                <a:xfrm>
                  <a:off x="1894" y="1808"/>
                  <a:ext cx="762" cy="5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8" y="2171"/>
                  <a:ext cx="381" cy="5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Rectangle 11"/>
                <p:cNvSpPr>
                  <a:spLocks noChangeArrowheads="1"/>
                </p:cNvSpPr>
                <p:nvPr/>
              </p:nvSpPr>
              <p:spPr bwMode="auto">
                <a:xfrm>
                  <a:off x="1517" y="1260"/>
                  <a:ext cx="5" cy="1098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5" y="1262"/>
                  <a:ext cx="6" cy="733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Rectangle 13"/>
                <p:cNvSpPr>
                  <a:spLocks noChangeArrowheads="1"/>
                </p:cNvSpPr>
                <p:nvPr/>
              </p:nvSpPr>
              <p:spPr bwMode="auto">
                <a:xfrm>
                  <a:off x="1894" y="1625"/>
                  <a:ext cx="5" cy="733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Rectangle 14"/>
                <p:cNvSpPr>
                  <a:spLocks noChangeArrowheads="1"/>
                </p:cNvSpPr>
                <p:nvPr/>
              </p:nvSpPr>
              <p:spPr bwMode="auto">
                <a:xfrm>
                  <a:off x="2082" y="1991"/>
                  <a:ext cx="6" cy="367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Rectangle 15"/>
                <p:cNvSpPr>
                  <a:spLocks noChangeArrowheads="1"/>
                </p:cNvSpPr>
                <p:nvPr/>
              </p:nvSpPr>
              <p:spPr bwMode="auto">
                <a:xfrm>
                  <a:off x="2271" y="1625"/>
                  <a:ext cx="6" cy="733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" name="Rectangle 16"/>
                <p:cNvSpPr>
                  <a:spLocks noChangeArrowheads="1"/>
                </p:cNvSpPr>
                <p:nvPr/>
              </p:nvSpPr>
              <p:spPr bwMode="auto">
                <a:xfrm>
                  <a:off x="2082" y="1266"/>
                  <a:ext cx="6" cy="366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Rectangle 17"/>
                <p:cNvSpPr>
                  <a:spLocks noChangeArrowheads="1"/>
                </p:cNvSpPr>
                <p:nvPr/>
              </p:nvSpPr>
              <p:spPr bwMode="auto">
                <a:xfrm>
                  <a:off x="2467" y="1810"/>
                  <a:ext cx="6" cy="366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Rectangle 18"/>
                <p:cNvSpPr>
                  <a:spLocks noChangeArrowheads="1"/>
                </p:cNvSpPr>
                <p:nvPr/>
              </p:nvSpPr>
              <p:spPr bwMode="auto">
                <a:xfrm>
                  <a:off x="2467" y="1266"/>
                  <a:ext cx="6" cy="366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Rectangle 19"/>
                <p:cNvSpPr>
                  <a:spLocks noChangeArrowheads="1"/>
                </p:cNvSpPr>
                <p:nvPr/>
              </p:nvSpPr>
              <p:spPr bwMode="auto">
                <a:xfrm>
                  <a:off x="2656" y="1260"/>
                  <a:ext cx="5" cy="1098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Rectangle 20"/>
                <p:cNvSpPr>
                  <a:spLocks noChangeArrowheads="1"/>
                </p:cNvSpPr>
                <p:nvPr/>
              </p:nvSpPr>
              <p:spPr bwMode="auto">
                <a:xfrm>
                  <a:off x="1517" y="1256"/>
                  <a:ext cx="1140" cy="6"/>
                </a:xfrm>
                <a:prstGeom prst="rect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6400677" y="4875559"/>
                <a:ext cx="21144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0080FF"/>
                    </a:solidFill>
                  </a:rPr>
                  <a:t>#</a:t>
                </a:r>
                <a:r>
                  <a:rPr lang="en-US" dirty="0" smtClean="0">
                    <a:solidFill>
                      <a:srgbClr val="0080FF"/>
                    </a:solidFill>
                  </a:rPr>
                  <a:t>   </a:t>
                </a:r>
                <a:r>
                  <a:rPr lang="en-US" dirty="0" smtClean="0"/>
                  <a:t>&lt;  4 </a:t>
                </a:r>
                <a:r>
                  <a:rPr lang="en-US" baseline="30000" dirty="0" smtClean="0"/>
                  <a:t>(Area)</a:t>
                </a:r>
                <a:endParaRPr lang="en-US" dirty="0"/>
              </a:p>
            </p:txBody>
          </p:sp>
          <p:grpSp>
            <p:nvGrpSpPr>
              <p:cNvPr id="155" name="Group 154"/>
              <p:cNvGrpSpPr/>
              <p:nvPr/>
            </p:nvGrpSpPr>
            <p:grpSpPr>
              <a:xfrm>
                <a:off x="3733800" y="4535424"/>
                <a:ext cx="228600" cy="417576"/>
                <a:chOff x="3733800" y="4535424"/>
                <a:chExt cx="228600" cy="417576"/>
              </a:xfrm>
              <a:solidFill>
                <a:srgbClr val="FF6B13"/>
              </a:solidFill>
            </p:grpSpPr>
            <p:sp>
              <p:nvSpPr>
                <p:cNvPr id="115" name="Down Arrow 114"/>
                <p:cNvSpPr/>
                <p:nvPr/>
              </p:nvSpPr>
              <p:spPr bwMode="auto">
                <a:xfrm>
                  <a:off x="3733800" y="4535424"/>
                  <a:ext cx="228600" cy="152400"/>
                </a:xfrm>
                <a:prstGeom prst="down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6" name="Down Arrow 115"/>
                <p:cNvSpPr/>
                <p:nvPr/>
              </p:nvSpPr>
              <p:spPr bwMode="auto">
                <a:xfrm flipV="1">
                  <a:off x="3733800" y="4800600"/>
                  <a:ext cx="228600" cy="152400"/>
                </a:xfrm>
                <a:prstGeom prst="down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4783024" y="4495800"/>
                <a:ext cx="457200" cy="228600"/>
                <a:chOff x="4114800" y="4495800"/>
                <a:chExt cx="457200" cy="228600"/>
              </a:xfrm>
              <a:solidFill>
                <a:srgbClr val="FF6B13"/>
              </a:solidFill>
            </p:grpSpPr>
            <p:sp>
              <p:nvSpPr>
                <p:cNvPr id="117" name="Right Arrow 116"/>
                <p:cNvSpPr/>
                <p:nvPr/>
              </p:nvSpPr>
              <p:spPr bwMode="auto">
                <a:xfrm>
                  <a:off x="4114800" y="4495800"/>
                  <a:ext cx="152400" cy="228600"/>
                </a:xfrm>
                <a:prstGeom prst="right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8" name="Right Arrow 117"/>
                <p:cNvSpPr/>
                <p:nvPr/>
              </p:nvSpPr>
              <p:spPr bwMode="auto">
                <a:xfrm flipH="1">
                  <a:off x="4419600" y="4495800"/>
                  <a:ext cx="152400" cy="228600"/>
                </a:xfrm>
                <a:prstGeom prst="right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>
                <a:off x="4774153" y="4800600"/>
                <a:ext cx="457200" cy="228600"/>
                <a:chOff x="4114800" y="4495800"/>
                <a:chExt cx="457200" cy="228600"/>
              </a:xfrm>
              <a:solidFill>
                <a:srgbClr val="FF6B13"/>
              </a:solidFill>
            </p:grpSpPr>
            <p:sp>
              <p:nvSpPr>
                <p:cNvPr id="121" name="Right Arrow 120"/>
                <p:cNvSpPr/>
                <p:nvPr/>
              </p:nvSpPr>
              <p:spPr bwMode="auto">
                <a:xfrm>
                  <a:off x="4114800" y="4495800"/>
                  <a:ext cx="152400" cy="228600"/>
                </a:xfrm>
                <a:prstGeom prst="right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2" name="Right Arrow 121"/>
                <p:cNvSpPr/>
                <p:nvPr/>
              </p:nvSpPr>
              <p:spPr bwMode="auto">
                <a:xfrm flipH="1">
                  <a:off x="4419600" y="4495800"/>
                  <a:ext cx="152400" cy="228600"/>
                </a:xfrm>
                <a:prstGeom prst="right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4114800" y="4495800"/>
                <a:ext cx="457200" cy="228600"/>
                <a:chOff x="4114800" y="4495800"/>
                <a:chExt cx="457200" cy="228600"/>
              </a:xfrm>
              <a:solidFill>
                <a:srgbClr val="FF6B13"/>
              </a:solidFill>
            </p:grpSpPr>
            <p:sp>
              <p:nvSpPr>
                <p:cNvPr id="124" name="Right Arrow 123"/>
                <p:cNvSpPr/>
                <p:nvPr/>
              </p:nvSpPr>
              <p:spPr bwMode="auto">
                <a:xfrm>
                  <a:off x="4114800" y="4495800"/>
                  <a:ext cx="152400" cy="228600"/>
                </a:xfrm>
                <a:prstGeom prst="right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5" name="Right Arrow 124"/>
                <p:cNvSpPr/>
                <p:nvPr/>
              </p:nvSpPr>
              <p:spPr bwMode="auto">
                <a:xfrm flipH="1">
                  <a:off x="4419600" y="4495800"/>
                  <a:ext cx="152400" cy="228600"/>
                </a:xfrm>
                <a:prstGeom prst="right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4126578" y="4800600"/>
                <a:ext cx="457200" cy="228600"/>
                <a:chOff x="4114800" y="4495800"/>
                <a:chExt cx="457200" cy="228600"/>
              </a:xfrm>
              <a:solidFill>
                <a:srgbClr val="FF6B13"/>
              </a:solidFill>
            </p:grpSpPr>
            <p:sp>
              <p:nvSpPr>
                <p:cNvPr id="127" name="Right Arrow 126"/>
                <p:cNvSpPr/>
                <p:nvPr/>
              </p:nvSpPr>
              <p:spPr bwMode="auto">
                <a:xfrm>
                  <a:off x="4114800" y="4495800"/>
                  <a:ext cx="152400" cy="228600"/>
                </a:xfrm>
                <a:prstGeom prst="right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8" name="Right Arrow 127"/>
                <p:cNvSpPr/>
                <p:nvPr/>
              </p:nvSpPr>
              <p:spPr bwMode="auto">
                <a:xfrm flipH="1">
                  <a:off x="4419600" y="4495800"/>
                  <a:ext cx="152400" cy="228600"/>
                </a:xfrm>
                <a:prstGeom prst="right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4469353" y="5120640"/>
                <a:ext cx="457200" cy="228600"/>
                <a:chOff x="4114800" y="4525200"/>
                <a:chExt cx="457200" cy="228600"/>
              </a:xfrm>
              <a:solidFill>
                <a:srgbClr val="FF6B13"/>
              </a:solidFill>
            </p:grpSpPr>
            <p:sp>
              <p:nvSpPr>
                <p:cNvPr id="130" name="Right Arrow 129"/>
                <p:cNvSpPr/>
                <p:nvPr/>
              </p:nvSpPr>
              <p:spPr bwMode="auto">
                <a:xfrm>
                  <a:off x="4114800" y="4525200"/>
                  <a:ext cx="152400" cy="228600"/>
                </a:xfrm>
                <a:prstGeom prst="right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1" name="Right Arrow 130"/>
                <p:cNvSpPr/>
                <p:nvPr/>
              </p:nvSpPr>
              <p:spPr bwMode="auto">
                <a:xfrm flipH="1">
                  <a:off x="4419600" y="4525200"/>
                  <a:ext cx="152400" cy="228600"/>
                </a:xfrm>
                <a:prstGeom prst="right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3778839" y="5120640"/>
                <a:ext cx="457200" cy="228600"/>
                <a:chOff x="4114800" y="4495800"/>
                <a:chExt cx="457200" cy="228600"/>
              </a:xfrm>
              <a:solidFill>
                <a:srgbClr val="FF6B13"/>
              </a:solidFill>
            </p:grpSpPr>
            <p:sp>
              <p:nvSpPr>
                <p:cNvPr id="133" name="Right Arrow 132"/>
                <p:cNvSpPr/>
                <p:nvPr/>
              </p:nvSpPr>
              <p:spPr bwMode="auto">
                <a:xfrm>
                  <a:off x="4114800" y="4495800"/>
                  <a:ext cx="152400" cy="228600"/>
                </a:xfrm>
                <a:prstGeom prst="right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4" name="Right Arrow 133"/>
                <p:cNvSpPr/>
                <p:nvPr/>
              </p:nvSpPr>
              <p:spPr bwMode="auto">
                <a:xfrm flipH="1">
                  <a:off x="4419600" y="4495800"/>
                  <a:ext cx="152400" cy="228600"/>
                </a:xfrm>
                <a:prstGeom prst="right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4469353" y="5449824"/>
                <a:ext cx="457200" cy="228600"/>
                <a:chOff x="4114800" y="4534473"/>
                <a:chExt cx="457200" cy="228600"/>
              </a:xfrm>
              <a:solidFill>
                <a:srgbClr val="FF6B13"/>
              </a:solidFill>
            </p:grpSpPr>
            <p:sp>
              <p:nvSpPr>
                <p:cNvPr id="136" name="Right Arrow 135"/>
                <p:cNvSpPr/>
                <p:nvPr/>
              </p:nvSpPr>
              <p:spPr bwMode="auto">
                <a:xfrm>
                  <a:off x="4114800" y="4534473"/>
                  <a:ext cx="152400" cy="228600"/>
                </a:xfrm>
                <a:prstGeom prst="right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7" name="Right Arrow 136"/>
                <p:cNvSpPr/>
                <p:nvPr/>
              </p:nvSpPr>
              <p:spPr bwMode="auto">
                <a:xfrm flipH="1">
                  <a:off x="4419600" y="4534473"/>
                  <a:ext cx="152400" cy="228600"/>
                </a:xfrm>
                <a:prstGeom prst="right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5130762" y="5779008"/>
                <a:ext cx="457200" cy="228600"/>
                <a:chOff x="4114800" y="4510546"/>
                <a:chExt cx="457200" cy="228600"/>
              </a:xfrm>
              <a:solidFill>
                <a:srgbClr val="FF6B13"/>
              </a:solidFill>
            </p:grpSpPr>
            <p:sp>
              <p:nvSpPr>
                <p:cNvPr id="142" name="Right Arrow 141"/>
                <p:cNvSpPr/>
                <p:nvPr/>
              </p:nvSpPr>
              <p:spPr bwMode="auto">
                <a:xfrm>
                  <a:off x="4114800" y="4510546"/>
                  <a:ext cx="152400" cy="228600"/>
                </a:xfrm>
                <a:prstGeom prst="right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3" name="Right Arrow 142"/>
                <p:cNvSpPr/>
                <p:nvPr/>
              </p:nvSpPr>
              <p:spPr bwMode="auto">
                <a:xfrm flipH="1">
                  <a:off x="4419600" y="4510546"/>
                  <a:ext cx="152400" cy="228600"/>
                </a:xfrm>
                <a:prstGeom prst="right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5130763" y="6089904"/>
                <a:ext cx="457200" cy="228600"/>
                <a:chOff x="4114800" y="4466998"/>
                <a:chExt cx="457200" cy="228600"/>
              </a:xfrm>
              <a:solidFill>
                <a:srgbClr val="FF6B13"/>
              </a:solidFill>
            </p:grpSpPr>
            <p:sp>
              <p:nvSpPr>
                <p:cNvPr id="148" name="Right Arrow 147"/>
                <p:cNvSpPr/>
                <p:nvPr/>
              </p:nvSpPr>
              <p:spPr bwMode="auto">
                <a:xfrm>
                  <a:off x="4114800" y="4466998"/>
                  <a:ext cx="152400" cy="228600"/>
                </a:xfrm>
                <a:prstGeom prst="right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9" name="Right Arrow 148"/>
                <p:cNvSpPr/>
                <p:nvPr/>
              </p:nvSpPr>
              <p:spPr bwMode="auto">
                <a:xfrm flipH="1">
                  <a:off x="4419600" y="4466998"/>
                  <a:ext cx="152400" cy="228600"/>
                </a:xfrm>
                <a:prstGeom prst="right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52" name="Group 151"/>
              <p:cNvGrpSpPr/>
              <p:nvPr/>
            </p:nvGrpSpPr>
            <p:grpSpPr>
              <a:xfrm>
                <a:off x="3778839" y="6089904"/>
                <a:ext cx="457200" cy="228600"/>
                <a:chOff x="4114800" y="4534473"/>
                <a:chExt cx="457200" cy="228600"/>
              </a:xfrm>
              <a:solidFill>
                <a:srgbClr val="FF6B13"/>
              </a:solidFill>
            </p:grpSpPr>
            <p:sp>
              <p:nvSpPr>
                <p:cNvPr id="153" name="Right Arrow 152"/>
                <p:cNvSpPr/>
                <p:nvPr/>
              </p:nvSpPr>
              <p:spPr bwMode="auto">
                <a:xfrm>
                  <a:off x="4114800" y="4534473"/>
                  <a:ext cx="152400" cy="228600"/>
                </a:xfrm>
                <a:prstGeom prst="right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4" name="Right Arrow 153"/>
                <p:cNvSpPr/>
                <p:nvPr/>
              </p:nvSpPr>
              <p:spPr bwMode="auto">
                <a:xfrm flipH="1">
                  <a:off x="4419600" y="4534473"/>
                  <a:ext cx="152400" cy="228600"/>
                </a:xfrm>
                <a:prstGeom prst="right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5413248" y="4535424"/>
                <a:ext cx="228600" cy="417576"/>
                <a:chOff x="3711486" y="4535424"/>
                <a:chExt cx="228600" cy="417576"/>
              </a:xfrm>
              <a:solidFill>
                <a:srgbClr val="FF6B13"/>
              </a:solidFill>
            </p:grpSpPr>
            <p:sp>
              <p:nvSpPr>
                <p:cNvPr id="157" name="Down Arrow 156"/>
                <p:cNvSpPr/>
                <p:nvPr/>
              </p:nvSpPr>
              <p:spPr bwMode="auto">
                <a:xfrm>
                  <a:off x="3711486" y="4535424"/>
                  <a:ext cx="228600" cy="152400"/>
                </a:xfrm>
                <a:prstGeom prst="down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8" name="Down Arrow 157"/>
                <p:cNvSpPr/>
                <p:nvPr/>
              </p:nvSpPr>
              <p:spPr bwMode="auto">
                <a:xfrm flipV="1">
                  <a:off x="3711486" y="4800600"/>
                  <a:ext cx="228600" cy="152400"/>
                </a:xfrm>
                <a:prstGeom prst="down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5413248" y="5189991"/>
                <a:ext cx="228600" cy="417576"/>
                <a:chOff x="3711486" y="4535424"/>
                <a:chExt cx="228600" cy="417576"/>
              </a:xfrm>
              <a:solidFill>
                <a:srgbClr val="FF6B13"/>
              </a:solidFill>
            </p:grpSpPr>
            <p:sp>
              <p:nvSpPr>
                <p:cNvPr id="160" name="Down Arrow 159"/>
                <p:cNvSpPr/>
                <p:nvPr/>
              </p:nvSpPr>
              <p:spPr bwMode="auto">
                <a:xfrm>
                  <a:off x="3711486" y="4535424"/>
                  <a:ext cx="228600" cy="152400"/>
                </a:xfrm>
                <a:prstGeom prst="down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1" name="Down Arrow 160"/>
                <p:cNvSpPr/>
                <p:nvPr/>
              </p:nvSpPr>
              <p:spPr bwMode="auto">
                <a:xfrm flipV="1">
                  <a:off x="3711486" y="4800600"/>
                  <a:ext cx="228600" cy="152400"/>
                </a:xfrm>
                <a:prstGeom prst="down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5054563" y="5189991"/>
                <a:ext cx="230669" cy="417576"/>
                <a:chOff x="3711486" y="4535424"/>
                <a:chExt cx="230669" cy="417576"/>
              </a:xfrm>
              <a:solidFill>
                <a:srgbClr val="FF6B13"/>
              </a:solidFill>
            </p:grpSpPr>
            <p:sp>
              <p:nvSpPr>
                <p:cNvPr id="163" name="Down Arrow 162"/>
                <p:cNvSpPr/>
                <p:nvPr/>
              </p:nvSpPr>
              <p:spPr bwMode="auto">
                <a:xfrm>
                  <a:off x="3713555" y="4535424"/>
                  <a:ext cx="228600" cy="152400"/>
                </a:xfrm>
                <a:prstGeom prst="down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4" name="Down Arrow 163"/>
                <p:cNvSpPr/>
                <p:nvPr/>
              </p:nvSpPr>
              <p:spPr bwMode="auto">
                <a:xfrm flipV="1">
                  <a:off x="3711486" y="4800600"/>
                  <a:ext cx="228600" cy="152400"/>
                </a:xfrm>
                <a:prstGeom prst="down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>
                <a:off x="4050378" y="5494791"/>
                <a:ext cx="228600" cy="417576"/>
                <a:chOff x="3711486" y="4535424"/>
                <a:chExt cx="228600" cy="417576"/>
              </a:xfrm>
              <a:solidFill>
                <a:srgbClr val="FF6B13"/>
              </a:solidFill>
            </p:grpSpPr>
            <p:sp>
              <p:nvSpPr>
                <p:cNvPr id="166" name="Down Arrow 165"/>
                <p:cNvSpPr/>
                <p:nvPr/>
              </p:nvSpPr>
              <p:spPr bwMode="auto">
                <a:xfrm>
                  <a:off x="3711486" y="4535424"/>
                  <a:ext cx="228600" cy="152400"/>
                </a:xfrm>
                <a:prstGeom prst="down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7" name="Down Arrow 166"/>
                <p:cNvSpPr/>
                <p:nvPr/>
              </p:nvSpPr>
              <p:spPr bwMode="auto">
                <a:xfrm flipV="1">
                  <a:off x="3711486" y="4800600"/>
                  <a:ext cx="228600" cy="152400"/>
                </a:xfrm>
                <a:prstGeom prst="down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3702639" y="5494791"/>
                <a:ext cx="228600" cy="417576"/>
                <a:chOff x="3711486" y="4535424"/>
                <a:chExt cx="228600" cy="417576"/>
              </a:xfrm>
              <a:solidFill>
                <a:srgbClr val="FF6B13"/>
              </a:solidFill>
            </p:grpSpPr>
            <p:sp>
              <p:nvSpPr>
                <p:cNvPr id="169" name="Down Arrow 168"/>
                <p:cNvSpPr/>
                <p:nvPr/>
              </p:nvSpPr>
              <p:spPr bwMode="auto">
                <a:xfrm>
                  <a:off x="3711486" y="4535424"/>
                  <a:ext cx="228600" cy="152400"/>
                </a:xfrm>
                <a:prstGeom prst="down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0" name="Down Arrow 169"/>
                <p:cNvSpPr/>
                <p:nvPr/>
              </p:nvSpPr>
              <p:spPr bwMode="auto">
                <a:xfrm flipV="1">
                  <a:off x="3711486" y="4800600"/>
                  <a:ext cx="228600" cy="152400"/>
                </a:xfrm>
                <a:prstGeom prst="down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71" name="Group 170"/>
              <p:cNvGrpSpPr/>
              <p:nvPr/>
            </p:nvGrpSpPr>
            <p:grpSpPr>
              <a:xfrm>
                <a:off x="4419600" y="5843956"/>
                <a:ext cx="228600" cy="417576"/>
                <a:chOff x="3711486" y="4535424"/>
                <a:chExt cx="228600" cy="417576"/>
              </a:xfrm>
              <a:solidFill>
                <a:srgbClr val="FF6B13"/>
              </a:solidFill>
            </p:grpSpPr>
            <p:sp>
              <p:nvSpPr>
                <p:cNvPr id="172" name="Down Arrow 171"/>
                <p:cNvSpPr/>
                <p:nvPr/>
              </p:nvSpPr>
              <p:spPr bwMode="auto">
                <a:xfrm>
                  <a:off x="3711486" y="4535424"/>
                  <a:ext cx="228600" cy="152400"/>
                </a:xfrm>
                <a:prstGeom prst="down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3" name="Down Arrow 172"/>
                <p:cNvSpPr/>
                <p:nvPr/>
              </p:nvSpPr>
              <p:spPr bwMode="auto">
                <a:xfrm flipV="1">
                  <a:off x="3711486" y="4800600"/>
                  <a:ext cx="228600" cy="152400"/>
                </a:xfrm>
                <a:prstGeom prst="down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74" name="Group 173"/>
              <p:cNvGrpSpPr/>
              <p:nvPr/>
            </p:nvGrpSpPr>
            <p:grpSpPr>
              <a:xfrm>
                <a:off x="4754880" y="5843956"/>
                <a:ext cx="228600" cy="417576"/>
                <a:chOff x="3692213" y="4535424"/>
                <a:chExt cx="228600" cy="417576"/>
              </a:xfrm>
              <a:solidFill>
                <a:srgbClr val="FF6B13"/>
              </a:solidFill>
            </p:grpSpPr>
            <p:sp>
              <p:nvSpPr>
                <p:cNvPr id="175" name="Down Arrow 174"/>
                <p:cNvSpPr/>
                <p:nvPr/>
              </p:nvSpPr>
              <p:spPr bwMode="auto">
                <a:xfrm>
                  <a:off x="3692213" y="4535424"/>
                  <a:ext cx="228600" cy="152400"/>
                </a:xfrm>
                <a:prstGeom prst="down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6" name="Down Arrow 175"/>
                <p:cNvSpPr/>
                <p:nvPr/>
              </p:nvSpPr>
              <p:spPr bwMode="auto">
                <a:xfrm flipV="1">
                  <a:off x="3692213" y="4800600"/>
                  <a:ext cx="228600" cy="152400"/>
                </a:xfrm>
                <a:prstGeom prst="downArrow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sp>
          <p:nvSpPr>
            <p:cNvPr id="139" name="TextBox 138"/>
            <p:cNvSpPr txBox="1"/>
            <p:nvPr/>
          </p:nvSpPr>
          <p:spPr>
            <a:xfrm>
              <a:off x="2941642" y="4970538"/>
              <a:ext cx="7162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&lt;</a:t>
              </a:r>
              <a:endParaRPr lang="en-US" sz="4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FF00"/>
                </a:solidFill>
              </a:rPr>
              <a:t>How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many </a:t>
            </a:r>
            <a:r>
              <a:rPr lang="en-US" dirty="0" err="1" smtClean="0">
                <a:solidFill>
                  <a:schemeClr val="tx1"/>
                </a:solidFill>
              </a:rPr>
              <a:t>tilings</a:t>
            </a:r>
            <a:r>
              <a:rPr lang="en-US" dirty="0" smtClean="0">
                <a:solidFill>
                  <a:schemeClr val="tx1"/>
                </a:solidFill>
              </a:rPr>
              <a:t> are there?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200400" y="1338590"/>
            <a:ext cx="2743200" cy="295656"/>
          </a:xfrm>
          <a:prstGeom prst="rect">
            <a:avLst/>
          </a:prstGeom>
          <a:solidFill>
            <a:srgbClr val="80008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9400" y="1181100"/>
            <a:ext cx="1848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0FF"/>
                </a:solidFill>
              </a:rPr>
              <a:t>#</a:t>
            </a:r>
            <a:r>
              <a:rPr lang="en-US" sz="3600" dirty="0" smtClean="0">
                <a:latin typeface="Symbol" charset="2"/>
                <a:cs typeface="Symbol" charset="2"/>
              </a:rPr>
              <a:t>≈ </a:t>
            </a:r>
            <a:r>
              <a:rPr lang="en-US" sz="3600" dirty="0" err="1" smtClean="0">
                <a:solidFill>
                  <a:srgbClr val="808000"/>
                </a:solidFill>
              </a:rPr>
              <a:t>φ</a:t>
            </a:r>
            <a:r>
              <a:rPr lang="en-US" sz="3600" baseline="30000" dirty="0" err="1" smtClean="0"/>
              <a:t>n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90362"/>
            <a:ext cx="1921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 2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</a:p>
          <a:p>
            <a:r>
              <a:rPr lang="en-US" dirty="0" smtClean="0"/>
              <a:t>walls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590800"/>
            <a:ext cx="1801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Aztec </a:t>
            </a:r>
          </a:p>
          <a:p>
            <a:r>
              <a:rPr lang="en-US" dirty="0" smtClean="0"/>
              <a:t>Diamonds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552278" y="4800600"/>
            <a:ext cx="1987448" cy="19933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541" y="4615190"/>
            <a:ext cx="22207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 </a:t>
            </a:r>
            <a:r>
              <a:rPr lang="en-US" dirty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endParaRPr lang="en-US" dirty="0" smtClean="0"/>
          </a:p>
          <a:p>
            <a:r>
              <a:rPr lang="en-US" dirty="0" smtClean="0"/>
              <a:t> walls</a:t>
            </a:r>
            <a:endParaRPr lang="en-US" dirty="0"/>
          </a:p>
        </p:txBody>
      </p:sp>
      <p:grpSp>
        <p:nvGrpSpPr>
          <p:cNvPr id="3" name="Group 14"/>
          <p:cNvGrpSpPr/>
          <p:nvPr/>
        </p:nvGrpSpPr>
        <p:grpSpPr>
          <a:xfrm>
            <a:off x="3956152" y="1954285"/>
            <a:ext cx="1149248" cy="2660904"/>
            <a:chOff x="3956152" y="1954285"/>
            <a:chExt cx="1149248" cy="2660904"/>
          </a:xfrm>
          <a:solidFill>
            <a:srgbClr val="FF6B13"/>
          </a:solidFill>
        </p:grpSpPr>
        <p:sp>
          <p:nvSpPr>
            <p:cNvPr id="12" name="Rectangle 11"/>
            <p:cNvSpPr/>
            <p:nvPr/>
          </p:nvSpPr>
          <p:spPr bwMode="auto">
            <a:xfrm rot="16200000">
              <a:off x="3191255" y="2954030"/>
              <a:ext cx="2660904" cy="661414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956152" y="2194071"/>
              <a:ext cx="1149248" cy="219456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Rectangle 15"/>
          <p:cNvSpPr/>
          <p:nvPr/>
        </p:nvSpPr>
        <p:spPr bwMode="auto">
          <a:xfrm>
            <a:off x="3685032" y="2423160"/>
            <a:ext cx="1645920" cy="1645920"/>
          </a:xfrm>
          <a:prstGeom prst="rect">
            <a:avLst/>
          </a:prstGeom>
          <a:solidFill>
            <a:srgbClr val="FF6B1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oup 16"/>
          <p:cNvGrpSpPr/>
          <p:nvPr/>
        </p:nvGrpSpPr>
        <p:grpSpPr>
          <a:xfrm rot="16200000">
            <a:off x="3956227" y="1939902"/>
            <a:ext cx="1149248" cy="2660904"/>
            <a:chOff x="3956152" y="1954285"/>
            <a:chExt cx="1149248" cy="2660904"/>
          </a:xfrm>
          <a:solidFill>
            <a:srgbClr val="FF6B13"/>
          </a:solidFill>
        </p:grpSpPr>
        <p:sp>
          <p:nvSpPr>
            <p:cNvPr id="18" name="Rectangle 17"/>
            <p:cNvSpPr/>
            <p:nvPr/>
          </p:nvSpPr>
          <p:spPr bwMode="auto">
            <a:xfrm rot="16200000">
              <a:off x="3191255" y="2954030"/>
              <a:ext cx="2660904" cy="661414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956152" y="2194071"/>
              <a:ext cx="1149248" cy="219456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34745" y="4907577"/>
            <a:ext cx="329773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2</a:t>
            </a:r>
            <a:r>
              <a:rPr lang="en-US" baseline="30000" dirty="0" smtClean="0"/>
              <a:t>Area/4</a:t>
            </a:r>
            <a:r>
              <a:rPr lang="en-US" dirty="0" smtClean="0"/>
              <a:t> &lt;  </a:t>
            </a:r>
            <a:r>
              <a:rPr lang="en-US" sz="3600" dirty="0" smtClean="0">
                <a:solidFill>
                  <a:srgbClr val="0080FF"/>
                </a:solidFill>
              </a:rPr>
              <a:t># </a:t>
            </a:r>
            <a:r>
              <a:rPr lang="en-US" dirty="0" smtClean="0"/>
              <a:t>&lt;  4</a:t>
            </a:r>
            <a:r>
              <a:rPr lang="en-US" baseline="30000" dirty="0" smtClean="0"/>
              <a:t>Area</a:t>
            </a:r>
            <a:endParaRPr lang="en-US" sz="4000" dirty="0" smtClean="0"/>
          </a:p>
          <a:p>
            <a:r>
              <a:rPr lang="en-US" sz="4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  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10090" y="2550348"/>
            <a:ext cx="2080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FF"/>
                </a:solidFill>
              </a:rPr>
              <a:t>#</a:t>
            </a:r>
            <a:r>
              <a:rPr lang="en-US" sz="3600" dirty="0" smtClean="0">
                <a:latin typeface="Symbol" charset="2"/>
                <a:cs typeface="Symbol" charset="2"/>
              </a:rPr>
              <a:t>=2</a:t>
            </a:r>
            <a:r>
              <a:rPr lang="en-US" sz="3600" baseline="30000" dirty="0" smtClean="0"/>
              <a:t>n(n+1)/2</a:t>
            </a:r>
            <a:endParaRPr lang="en-US" sz="36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FF00"/>
                </a:solidFill>
              </a:rPr>
              <a:t>How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many: An Algorithm   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235075" y="1511300"/>
            <a:ext cx="2457450" cy="2617788"/>
            <a:chOff x="778" y="952"/>
            <a:chExt cx="1548" cy="1649"/>
          </a:xfrm>
        </p:grpSpPr>
        <p:sp>
          <p:nvSpPr>
            <p:cNvPr id="137223" name="Rectangle 7"/>
            <p:cNvSpPr>
              <a:spLocks noChangeArrowheads="1"/>
            </p:cNvSpPr>
            <p:nvPr/>
          </p:nvSpPr>
          <p:spPr bwMode="auto">
            <a:xfrm>
              <a:off x="778" y="2592"/>
              <a:ext cx="1543" cy="9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24" name="Rectangle 8"/>
            <p:cNvSpPr>
              <a:spLocks noChangeArrowheads="1"/>
            </p:cNvSpPr>
            <p:nvPr/>
          </p:nvSpPr>
          <p:spPr bwMode="auto">
            <a:xfrm>
              <a:off x="778" y="2312"/>
              <a:ext cx="515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25" name="Rectangle 9"/>
            <p:cNvSpPr>
              <a:spLocks noChangeArrowheads="1"/>
            </p:cNvSpPr>
            <p:nvPr/>
          </p:nvSpPr>
          <p:spPr bwMode="auto">
            <a:xfrm>
              <a:off x="778" y="2042"/>
              <a:ext cx="1030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26" name="Rectangle 10"/>
            <p:cNvSpPr>
              <a:spLocks noChangeArrowheads="1"/>
            </p:cNvSpPr>
            <p:nvPr/>
          </p:nvSpPr>
          <p:spPr bwMode="auto">
            <a:xfrm>
              <a:off x="778" y="1502"/>
              <a:ext cx="1543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27" name="Rectangle 11"/>
            <p:cNvSpPr>
              <a:spLocks noChangeArrowheads="1"/>
            </p:cNvSpPr>
            <p:nvPr/>
          </p:nvSpPr>
          <p:spPr bwMode="auto">
            <a:xfrm>
              <a:off x="778" y="952"/>
              <a:ext cx="1543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28" name="Rectangle 12"/>
            <p:cNvSpPr>
              <a:spLocks noChangeArrowheads="1"/>
            </p:cNvSpPr>
            <p:nvPr/>
          </p:nvSpPr>
          <p:spPr bwMode="auto">
            <a:xfrm>
              <a:off x="1033" y="1233"/>
              <a:ext cx="1030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29" name="Rectangle 13"/>
            <p:cNvSpPr>
              <a:spLocks noChangeArrowheads="1"/>
            </p:cNvSpPr>
            <p:nvPr/>
          </p:nvSpPr>
          <p:spPr bwMode="auto">
            <a:xfrm>
              <a:off x="1288" y="1772"/>
              <a:ext cx="1030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30" name="Rectangle 14"/>
            <p:cNvSpPr>
              <a:spLocks noChangeArrowheads="1"/>
            </p:cNvSpPr>
            <p:nvPr/>
          </p:nvSpPr>
          <p:spPr bwMode="auto">
            <a:xfrm>
              <a:off x="1808" y="2312"/>
              <a:ext cx="515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31" name="Rectangle 15"/>
            <p:cNvSpPr>
              <a:spLocks noChangeArrowheads="1"/>
            </p:cNvSpPr>
            <p:nvPr/>
          </p:nvSpPr>
          <p:spPr bwMode="auto">
            <a:xfrm>
              <a:off x="778" y="957"/>
              <a:ext cx="8" cy="1633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32" name="Rectangle 16"/>
            <p:cNvSpPr>
              <a:spLocks noChangeArrowheads="1"/>
            </p:cNvSpPr>
            <p:nvPr/>
          </p:nvSpPr>
          <p:spPr bwMode="auto">
            <a:xfrm>
              <a:off x="1033" y="960"/>
              <a:ext cx="8" cy="1090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33" name="Rectangle 17"/>
            <p:cNvSpPr>
              <a:spLocks noChangeArrowheads="1"/>
            </p:cNvSpPr>
            <p:nvPr/>
          </p:nvSpPr>
          <p:spPr bwMode="auto">
            <a:xfrm>
              <a:off x="1288" y="1511"/>
              <a:ext cx="8" cy="1090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34" name="Rectangle 18"/>
            <p:cNvSpPr>
              <a:spLocks noChangeArrowheads="1"/>
            </p:cNvSpPr>
            <p:nvPr/>
          </p:nvSpPr>
          <p:spPr bwMode="auto">
            <a:xfrm>
              <a:off x="1543" y="2045"/>
              <a:ext cx="8" cy="545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35" name="Rectangle 19"/>
            <p:cNvSpPr>
              <a:spLocks noChangeArrowheads="1"/>
            </p:cNvSpPr>
            <p:nvPr/>
          </p:nvSpPr>
          <p:spPr bwMode="auto">
            <a:xfrm>
              <a:off x="1798" y="1511"/>
              <a:ext cx="8" cy="1090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36" name="Rectangle 20"/>
            <p:cNvSpPr>
              <a:spLocks noChangeArrowheads="1"/>
            </p:cNvSpPr>
            <p:nvPr/>
          </p:nvSpPr>
          <p:spPr bwMode="auto">
            <a:xfrm>
              <a:off x="1543" y="965"/>
              <a:ext cx="8" cy="545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37" name="Rectangle 21"/>
            <p:cNvSpPr>
              <a:spLocks noChangeArrowheads="1"/>
            </p:cNvSpPr>
            <p:nvPr/>
          </p:nvSpPr>
          <p:spPr bwMode="auto">
            <a:xfrm>
              <a:off x="2063" y="1775"/>
              <a:ext cx="8" cy="545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38" name="Rectangle 22"/>
            <p:cNvSpPr>
              <a:spLocks noChangeArrowheads="1"/>
            </p:cNvSpPr>
            <p:nvPr/>
          </p:nvSpPr>
          <p:spPr bwMode="auto">
            <a:xfrm>
              <a:off x="2063" y="965"/>
              <a:ext cx="8" cy="545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39" name="Rectangle 23"/>
            <p:cNvSpPr>
              <a:spLocks noChangeArrowheads="1"/>
            </p:cNvSpPr>
            <p:nvPr/>
          </p:nvSpPr>
          <p:spPr bwMode="auto">
            <a:xfrm>
              <a:off x="2318" y="957"/>
              <a:ext cx="8" cy="1633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130300" y="2095500"/>
            <a:ext cx="2654300" cy="1927225"/>
            <a:chOff x="712" y="1320"/>
            <a:chExt cx="1672" cy="1214"/>
          </a:xfrm>
        </p:grpSpPr>
        <p:sp>
          <p:nvSpPr>
            <p:cNvPr id="137284" name="Oval 68"/>
            <p:cNvSpPr>
              <a:spLocks noChangeArrowheads="1"/>
            </p:cNvSpPr>
            <p:nvPr/>
          </p:nvSpPr>
          <p:spPr bwMode="auto">
            <a:xfrm>
              <a:off x="720" y="1320"/>
              <a:ext cx="132" cy="13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85" name="Oval 69"/>
            <p:cNvSpPr>
              <a:spLocks noChangeArrowheads="1"/>
            </p:cNvSpPr>
            <p:nvPr/>
          </p:nvSpPr>
          <p:spPr bwMode="auto">
            <a:xfrm>
              <a:off x="712" y="1793"/>
              <a:ext cx="132" cy="13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86" name="Oval 70"/>
            <p:cNvSpPr>
              <a:spLocks noChangeArrowheads="1"/>
            </p:cNvSpPr>
            <p:nvPr/>
          </p:nvSpPr>
          <p:spPr bwMode="auto">
            <a:xfrm>
              <a:off x="720" y="2399"/>
              <a:ext cx="132" cy="13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87" name="Oval 71"/>
            <p:cNvSpPr>
              <a:spLocks noChangeArrowheads="1"/>
            </p:cNvSpPr>
            <p:nvPr/>
          </p:nvSpPr>
          <p:spPr bwMode="auto">
            <a:xfrm>
              <a:off x="2252" y="2399"/>
              <a:ext cx="132" cy="13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88" name="Oval 72"/>
            <p:cNvSpPr>
              <a:spLocks noChangeArrowheads="1"/>
            </p:cNvSpPr>
            <p:nvPr/>
          </p:nvSpPr>
          <p:spPr bwMode="auto">
            <a:xfrm>
              <a:off x="2252" y="1838"/>
              <a:ext cx="132" cy="13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89" name="Oval 73"/>
            <p:cNvSpPr>
              <a:spLocks noChangeArrowheads="1"/>
            </p:cNvSpPr>
            <p:nvPr/>
          </p:nvSpPr>
          <p:spPr bwMode="auto">
            <a:xfrm>
              <a:off x="2252" y="1320"/>
              <a:ext cx="132" cy="13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7290" name="Rectangle 74"/>
          <p:cNvSpPr>
            <a:spLocks noChangeArrowheads="1"/>
          </p:cNvSpPr>
          <p:nvPr/>
        </p:nvSpPr>
        <p:spPr bwMode="auto">
          <a:xfrm>
            <a:off x="4495800" y="1531938"/>
            <a:ext cx="41814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buFontTx/>
              <a:buChar char="•"/>
            </a:pPr>
            <a:r>
              <a:rPr lang="en-US"/>
              <a:t>Mark alternating vertical </a:t>
            </a:r>
          </a:p>
          <a:p>
            <a:pPr algn="l"/>
            <a:r>
              <a:rPr lang="en-US"/>
              <a:t>      edges;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FF00"/>
                </a:solidFill>
              </a:rPr>
              <a:t>How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many: An Algorithm 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35075" y="1511300"/>
            <a:ext cx="2457450" cy="2617788"/>
            <a:chOff x="778" y="952"/>
            <a:chExt cx="1548" cy="1649"/>
          </a:xfrm>
        </p:grpSpPr>
        <p:sp>
          <p:nvSpPr>
            <p:cNvPr id="163844" name="Rectangle 4"/>
            <p:cNvSpPr>
              <a:spLocks noChangeArrowheads="1"/>
            </p:cNvSpPr>
            <p:nvPr/>
          </p:nvSpPr>
          <p:spPr bwMode="auto">
            <a:xfrm>
              <a:off x="778" y="2592"/>
              <a:ext cx="1543" cy="9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5" name="Rectangle 5"/>
            <p:cNvSpPr>
              <a:spLocks noChangeArrowheads="1"/>
            </p:cNvSpPr>
            <p:nvPr/>
          </p:nvSpPr>
          <p:spPr bwMode="auto">
            <a:xfrm>
              <a:off x="778" y="2312"/>
              <a:ext cx="515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6" name="Rectangle 6"/>
            <p:cNvSpPr>
              <a:spLocks noChangeArrowheads="1"/>
            </p:cNvSpPr>
            <p:nvPr/>
          </p:nvSpPr>
          <p:spPr bwMode="auto">
            <a:xfrm>
              <a:off x="778" y="2042"/>
              <a:ext cx="1030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7" name="Rectangle 7"/>
            <p:cNvSpPr>
              <a:spLocks noChangeArrowheads="1"/>
            </p:cNvSpPr>
            <p:nvPr/>
          </p:nvSpPr>
          <p:spPr bwMode="auto">
            <a:xfrm>
              <a:off x="778" y="1502"/>
              <a:ext cx="1543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8" name="Rectangle 8"/>
            <p:cNvSpPr>
              <a:spLocks noChangeArrowheads="1"/>
            </p:cNvSpPr>
            <p:nvPr/>
          </p:nvSpPr>
          <p:spPr bwMode="auto">
            <a:xfrm>
              <a:off x="778" y="952"/>
              <a:ext cx="1543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9" name="Rectangle 9"/>
            <p:cNvSpPr>
              <a:spLocks noChangeArrowheads="1"/>
            </p:cNvSpPr>
            <p:nvPr/>
          </p:nvSpPr>
          <p:spPr bwMode="auto">
            <a:xfrm>
              <a:off x="1033" y="1233"/>
              <a:ext cx="1030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50" name="Rectangle 10"/>
            <p:cNvSpPr>
              <a:spLocks noChangeArrowheads="1"/>
            </p:cNvSpPr>
            <p:nvPr/>
          </p:nvSpPr>
          <p:spPr bwMode="auto">
            <a:xfrm>
              <a:off x="1288" y="1772"/>
              <a:ext cx="1030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51" name="Rectangle 11"/>
            <p:cNvSpPr>
              <a:spLocks noChangeArrowheads="1"/>
            </p:cNvSpPr>
            <p:nvPr/>
          </p:nvSpPr>
          <p:spPr bwMode="auto">
            <a:xfrm>
              <a:off x="1808" y="2312"/>
              <a:ext cx="515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52" name="Rectangle 12"/>
            <p:cNvSpPr>
              <a:spLocks noChangeArrowheads="1"/>
            </p:cNvSpPr>
            <p:nvPr/>
          </p:nvSpPr>
          <p:spPr bwMode="auto">
            <a:xfrm>
              <a:off x="778" y="957"/>
              <a:ext cx="8" cy="1633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53" name="Rectangle 13"/>
            <p:cNvSpPr>
              <a:spLocks noChangeArrowheads="1"/>
            </p:cNvSpPr>
            <p:nvPr/>
          </p:nvSpPr>
          <p:spPr bwMode="auto">
            <a:xfrm>
              <a:off x="1033" y="960"/>
              <a:ext cx="8" cy="1090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54" name="Rectangle 14"/>
            <p:cNvSpPr>
              <a:spLocks noChangeArrowheads="1"/>
            </p:cNvSpPr>
            <p:nvPr/>
          </p:nvSpPr>
          <p:spPr bwMode="auto">
            <a:xfrm>
              <a:off x="1288" y="1511"/>
              <a:ext cx="8" cy="1090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55" name="Rectangle 15"/>
            <p:cNvSpPr>
              <a:spLocks noChangeArrowheads="1"/>
            </p:cNvSpPr>
            <p:nvPr/>
          </p:nvSpPr>
          <p:spPr bwMode="auto">
            <a:xfrm>
              <a:off x="1543" y="2045"/>
              <a:ext cx="8" cy="545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56" name="Rectangle 16"/>
            <p:cNvSpPr>
              <a:spLocks noChangeArrowheads="1"/>
            </p:cNvSpPr>
            <p:nvPr/>
          </p:nvSpPr>
          <p:spPr bwMode="auto">
            <a:xfrm>
              <a:off x="1798" y="1511"/>
              <a:ext cx="8" cy="1090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57" name="Rectangle 17"/>
            <p:cNvSpPr>
              <a:spLocks noChangeArrowheads="1"/>
            </p:cNvSpPr>
            <p:nvPr/>
          </p:nvSpPr>
          <p:spPr bwMode="auto">
            <a:xfrm>
              <a:off x="1543" y="965"/>
              <a:ext cx="8" cy="545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58" name="Rectangle 18"/>
            <p:cNvSpPr>
              <a:spLocks noChangeArrowheads="1"/>
            </p:cNvSpPr>
            <p:nvPr/>
          </p:nvSpPr>
          <p:spPr bwMode="auto">
            <a:xfrm>
              <a:off x="2063" y="1775"/>
              <a:ext cx="8" cy="545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59" name="Rectangle 19"/>
            <p:cNvSpPr>
              <a:spLocks noChangeArrowheads="1"/>
            </p:cNvSpPr>
            <p:nvPr/>
          </p:nvSpPr>
          <p:spPr bwMode="auto">
            <a:xfrm>
              <a:off x="2063" y="965"/>
              <a:ext cx="8" cy="545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60" name="Rectangle 20"/>
            <p:cNvSpPr>
              <a:spLocks noChangeArrowheads="1"/>
            </p:cNvSpPr>
            <p:nvPr/>
          </p:nvSpPr>
          <p:spPr bwMode="auto">
            <a:xfrm>
              <a:off x="2318" y="957"/>
              <a:ext cx="8" cy="1633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3892" name="Rectangle 52"/>
          <p:cNvSpPr>
            <a:spLocks noChangeArrowheads="1"/>
          </p:cNvSpPr>
          <p:nvPr/>
        </p:nvSpPr>
        <p:spPr bwMode="auto">
          <a:xfrm>
            <a:off x="1436688" y="4724400"/>
            <a:ext cx="404812" cy="860425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93" name="Rectangle 53"/>
          <p:cNvSpPr>
            <a:spLocks noChangeArrowheads="1"/>
          </p:cNvSpPr>
          <p:nvPr/>
        </p:nvSpPr>
        <p:spPr bwMode="auto">
          <a:xfrm>
            <a:off x="2449513" y="4724400"/>
            <a:ext cx="404812" cy="860425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94" name="Rectangle 54"/>
          <p:cNvSpPr>
            <a:spLocks noChangeArrowheads="1"/>
          </p:cNvSpPr>
          <p:nvPr/>
        </p:nvSpPr>
        <p:spPr bwMode="auto">
          <a:xfrm rot="-5400000">
            <a:off x="3515520" y="4876006"/>
            <a:ext cx="404812" cy="860425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95" name="Rectangle 55"/>
          <p:cNvSpPr>
            <a:spLocks noChangeArrowheads="1"/>
          </p:cNvSpPr>
          <p:nvPr/>
        </p:nvSpPr>
        <p:spPr bwMode="auto">
          <a:xfrm rot="-5400000">
            <a:off x="4953795" y="4876006"/>
            <a:ext cx="404812" cy="860425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96" name="Line 56"/>
          <p:cNvSpPr>
            <a:spLocks noChangeShapeType="1"/>
          </p:cNvSpPr>
          <p:nvPr/>
        </p:nvSpPr>
        <p:spPr bwMode="auto">
          <a:xfrm flipV="1">
            <a:off x="1436688" y="4889500"/>
            <a:ext cx="392112" cy="4270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97" name="Line 57"/>
          <p:cNvSpPr>
            <a:spLocks noChangeShapeType="1"/>
          </p:cNvSpPr>
          <p:nvPr/>
        </p:nvSpPr>
        <p:spPr bwMode="auto">
          <a:xfrm flipH="1" flipV="1">
            <a:off x="2478088" y="4889500"/>
            <a:ext cx="392112" cy="4270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98" name="Line 58"/>
          <p:cNvSpPr>
            <a:spLocks noChangeShapeType="1"/>
          </p:cNvSpPr>
          <p:nvPr/>
        </p:nvSpPr>
        <p:spPr bwMode="auto">
          <a:xfrm flipH="1">
            <a:off x="3309938" y="5316538"/>
            <a:ext cx="8382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1130300" y="2095500"/>
            <a:ext cx="2654300" cy="1927225"/>
            <a:chOff x="712" y="1320"/>
            <a:chExt cx="1672" cy="1214"/>
          </a:xfrm>
        </p:grpSpPr>
        <p:sp>
          <p:nvSpPr>
            <p:cNvPr id="163899" name="Oval 59"/>
            <p:cNvSpPr>
              <a:spLocks noChangeArrowheads="1"/>
            </p:cNvSpPr>
            <p:nvPr/>
          </p:nvSpPr>
          <p:spPr bwMode="auto">
            <a:xfrm>
              <a:off x="720" y="1320"/>
              <a:ext cx="132" cy="13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00" name="Oval 60"/>
            <p:cNvSpPr>
              <a:spLocks noChangeArrowheads="1"/>
            </p:cNvSpPr>
            <p:nvPr/>
          </p:nvSpPr>
          <p:spPr bwMode="auto">
            <a:xfrm>
              <a:off x="712" y="1793"/>
              <a:ext cx="132" cy="13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01" name="Oval 61"/>
            <p:cNvSpPr>
              <a:spLocks noChangeArrowheads="1"/>
            </p:cNvSpPr>
            <p:nvPr/>
          </p:nvSpPr>
          <p:spPr bwMode="auto">
            <a:xfrm>
              <a:off x="720" y="2399"/>
              <a:ext cx="132" cy="13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02" name="Oval 62"/>
            <p:cNvSpPr>
              <a:spLocks noChangeArrowheads="1"/>
            </p:cNvSpPr>
            <p:nvPr/>
          </p:nvSpPr>
          <p:spPr bwMode="auto">
            <a:xfrm>
              <a:off x="2252" y="2399"/>
              <a:ext cx="132" cy="13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03" name="Oval 63"/>
            <p:cNvSpPr>
              <a:spLocks noChangeArrowheads="1"/>
            </p:cNvSpPr>
            <p:nvPr/>
          </p:nvSpPr>
          <p:spPr bwMode="auto">
            <a:xfrm>
              <a:off x="2252" y="1838"/>
              <a:ext cx="132" cy="13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04" name="Oval 64"/>
            <p:cNvSpPr>
              <a:spLocks noChangeArrowheads="1"/>
            </p:cNvSpPr>
            <p:nvPr/>
          </p:nvSpPr>
          <p:spPr bwMode="auto">
            <a:xfrm>
              <a:off x="2252" y="1320"/>
              <a:ext cx="132" cy="13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3905" name="Rectangle 65"/>
          <p:cNvSpPr>
            <a:spLocks noChangeArrowheads="1"/>
          </p:cNvSpPr>
          <p:nvPr/>
        </p:nvSpPr>
        <p:spPr bwMode="auto">
          <a:xfrm>
            <a:off x="4495800" y="1490663"/>
            <a:ext cx="41814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buFontTx/>
              <a:buChar char="•"/>
            </a:pPr>
            <a:r>
              <a:rPr lang="en-US"/>
              <a:t>Mark alternating vertical </a:t>
            </a:r>
          </a:p>
          <a:p>
            <a:pPr algn="l"/>
            <a:r>
              <a:rPr lang="en-US"/>
              <a:t>      edges;</a:t>
            </a:r>
          </a:p>
          <a:p>
            <a:pPr algn="l">
              <a:buFontTx/>
              <a:buChar char="•"/>
            </a:pPr>
            <a:r>
              <a:rPr lang="en-US"/>
              <a:t>Use marked tiles;</a:t>
            </a:r>
          </a:p>
          <a:p>
            <a:pPr algn="l">
              <a:lnSpc>
                <a:spcPct val="120000"/>
              </a:lnSpc>
              <a:buFontTx/>
              <a:buChar char="•"/>
            </a:pPr>
            <a:r>
              <a:rPr lang="en-US"/>
              <a:t>Markings must line up!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FF00"/>
                </a:solidFill>
              </a:rPr>
              <a:t>How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many: An Algorithm 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35075" y="1511300"/>
            <a:ext cx="2457450" cy="2617788"/>
            <a:chOff x="778" y="952"/>
            <a:chExt cx="1548" cy="1649"/>
          </a:xfrm>
        </p:grpSpPr>
        <p:sp>
          <p:nvSpPr>
            <p:cNvPr id="165892" name="Rectangle 4"/>
            <p:cNvSpPr>
              <a:spLocks noChangeArrowheads="1"/>
            </p:cNvSpPr>
            <p:nvPr/>
          </p:nvSpPr>
          <p:spPr bwMode="auto">
            <a:xfrm>
              <a:off x="778" y="2592"/>
              <a:ext cx="1543" cy="9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893" name="Rectangle 5"/>
            <p:cNvSpPr>
              <a:spLocks noChangeArrowheads="1"/>
            </p:cNvSpPr>
            <p:nvPr/>
          </p:nvSpPr>
          <p:spPr bwMode="auto">
            <a:xfrm>
              <a:off x="778" y="2312"/>
              <a:ext cx="515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894" name="Rectangle 6"/>
            <p:cNvSpPr>
              <a:spLocks noChangeArrowheads="1"/>
            </p:cNvSpPr>
            <p:nvPr/>
          </p:nvSpPr>
          <p:spPr bwMode="auto">
            <a:xfrm>
              <a:off x="778" y="2042"/>
              <a:ext cx="1030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895" name="Rectangle 7"/>
            <p:cNvSpPr>
              <a:spLocks noChangeArrowheads="1"/>
            </p:cNvSpPr>
            <p:nvPr/>
          </p:nvSpPr>
          <p:spPr bwMode="auto">
            <a:xfrm>
              <a:off x="778" y="1502"/>
              <a:ext cx="1543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896" name="Rectangle 8"/>
            <p:cNvSpPr>
              <a:spLocks noChangeArrowheads="1"/>
            </p:cNvSpPr>
            <p:nvPr/>
          </p:nvSpPr>
          <p:spPr bwMode="auto">
            <a:xfrm>
              <a:off x="778" y="952"/>
              <a:ext cx="1543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897" name="Rectangle 9"/>
            <p:cNvSpPr>
              <a:spLocks noChangeArrowheads="1"/>
            </p:cNvSpPr>
            <p:nvPr/>
          </p:nvSpPr>
          <p:spPr bwMode="auto">
            <a:xfrm>
              <a:off x="1033" y="1233"/>
              <a:ext cx="1030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898" name="Rectangle 10"/>
            <p:cNvSpPr>
              <a:spLocks noChangeArrowheads="1"/>
            </p:cNvSpPr>
            <p:nvPr/>
          </p:nvSpPr>
          <p:spPr bwMode="auto">
            <a:xfrm>
              <a:off x="1288" y="1772"/>
              <a:ext cx="1030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899" name="Rectangle 11"/>
            <p:cNvSpPr>
              <a:spLocks noChangeArrowheads="1"/>
            </p:cNvSpPr>
            <p:nvPr/>
          </p:nvSpPr>
          <p:spPr bwMode="auto">
            <a:xfrm>
              <a:off x="1808" y="2312"/>
              <a:ext cx="515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00" name="Rectangle 12"/>
            <p:cNvSpPr>
              <a:spLocks noChangeArrowheads="1"/>
            </p:cNvSpPr>
            <p:nvPr/>
          </p:nvSpPr>
          <p:spPr bwMode="auto">
            <a:xfrm>
              <a:off x="778" y="957"/>
              <a:ext cx="8" cy="1633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01" name="Rectangle 13"/>
            <p:cNvSpPr>
              <a:spLocks noChangeArrowheads="1"/>
            </p:cNvSpPr>
            <p:nvPr/>
          </p:nvSpPr>
          <p:spPr bwMode="auto">
            <a:xfrm>
              <a:off x="1033" y="960"/>
              <a:ext cx="8" cy="1090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02" name="Rectangle 14"/>
            <p:cNvSpPr>
              <a:spLocks noChangeArrowheads="1"/>
            </p:cNvSpPr>
            <p:nvPr/>
          </p:nvSpPr>
          <p:spPr bwMode="auto">
            <a:xfrm>
              <a:off x="1288" y="1511"/>
              <a:ext cx="8" cy="1090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03" name="Rectangle 15"/>
            <p:cNvSpPr>
              <a:spLocks noChangeArrowheads="1"/>
            </p:cNvSpPr>
            <p:nvPr/>
          </p:nvSpPr>
          <p:spPr bwMode="auto">
            <a:xfrm>
              <a:off x="1543" y="2045"/>
              <a:ext cx="8" cy="545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04" name="Rectangle 16"/>
            <p:cNvSpPr>
              <a:spLocks noChangeArrowheads="1"/>
            </p:cNvSpPr>
            <p:nvPr/>
          </p:nvSpPr>
          <p:spPr bwMode="auto">
            <a:xfrm>
              <a:off x="1798" y="1511"/>
              <a:ext cx="8" cy="1090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05" name="Rectangle 17"/>
            <p:cNvSpPr>
              <a:spLocks noChangeArrowheads="1"/>
            </p:cNvSpPr>
            <p:nvPr/>
          </p:nvSpPr>
          <p:spPr bwMode="auto">
            <a:xfrm>
              <a:off x="1543" y="965"/>
              <a:ext cx="8" cy="545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06" name="Rectangle 18"/>
            <p:cNvSpPr>
              <a:spLocks noChangeArrowheads="1"/>
            </p:cNvSpPr>
            <p:nvPr/>
          </p:nvSpPr>
          <p:spPr bwMode="auto">
            <a:xfrm>
              <a:off x="2063" y="1775"/>
              <a:ext cx="8" cy="545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07" name="Rectangle 19"/>
            <p:cNvSpPr>
              <a:spLocks noChangeArrowheads="1"/>
            </p:cNvSpPr>
            <p:nvPr/>
          </p:nvSpPr>
          <p:spPr bwMode="auto">
            <a:xfrm>
              <a:off x="2063" y="965"/>
              <a:ext cx="8" cy="545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08" name="Rectangle 20"/>
            <p:cNvSpPr>
              <a:spLocks noChangeArrowheads="1"/>
            </p:cNvSpPr>
            <p:nvPr/>
          </p:nvSpPr>
          <p:spPr bwMode="auto">
            <a:xfrm>
              <a:off x="2318" y="957"/>
              <a:ext cx="8" cy="1633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181600" y="1531938"/>
            <a:ext cx="2457450" cy="2617787"/>
            <a:chOff x="778" y="952"/>
            <a:chExt cx="1548" cy="1649"/>
          </a:xfrm>
        </p:grpSpPr>
        <p:sp>
          <p:nvSpPr>
            <p:cNvPr id="165910" name="Rectangle 22"/>
            <p:cNvSpPr>
              <a:spLocks noChangeArrowheads="1"/>
            </p:cNvSpPr>
            <p:nvPr/>
          </p:nvSpPr>
          <p:spPr bwMode="auto">
            <a:xfrm>
              <a:off x="778" y="2592"/>
              <a:ext cx="1543" cy="9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11" name="Rectangle 23"/>
            <p:cNvSpPr>
              <a:spLocks noChangeArrowheads="1"/>
            </p:cNvSpPr>
            <p:nvPr/>
          </p:nvSpPr>
          <p:spPr bwMode="auto">
            <a:xfrm>
              <a:off x="778" y="2312"/>
              <a:ext cx="515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12" name="Rectangle 24"/>
            <p:cNvSpPr>
              <a:spLocks noChangeArrowheads="1"/>
            </p:cNvSpPr>
            <p:nvPr/>
          </p:nvSpPr>
          <p:spPr bwMode="auto">
            <a:xfrm>
              <a:off x="778" y="2042"/>
              <a:ext cx="1030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13" name="Rectangle 25"/>
            <p:cNvSpPr>
              <a:spLocks noChangeArrowheads="1"/>
            </p:cNvSpPr>
            <p:nvPr/>
          </p:nvSpPr>
          <p:spPr bwMode="auto">
            <a:xfrm>
              <a:off x="778" y="1502"/>
              <a:ext cx="1543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14" name="Rectangle 26"/>
            <p:cNvSpPr>
              <a:spLocks noChangeArrowheads="1"/>
            </p:cNvSpPr>
            <p:nvPr/>
          </p:nvSpPr>
          <p:spPr bwMode="auto">
            <a:xfrm>
              <a:off x="778" y="952"/>
              <a:ext cx="1543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15" name="Rectangle 27"/>
            <p:cNvSpPr>
              <a:spLocks noChangeArrowheads="1"/>
            </p:cNvSpPr>
            <p:nvPr/>
          </p:nvSpPr>
          <p:spPr bwMode="auto">
            <a:xfrm>
              <a:off x="1033" y="1233"/>
              <a:ext cx="1030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16" name="Rectangle 28"/>
            <p:cNvSpPr>
              <a:spLocks noChangeArrowheads="1"/>
            </p:cNvSpPr>
            <p:nvPr/>
          </p:nvSpPr>
          <p:spPr bwMode="auto">
            <a:xfrm>
              <a:off x="1288" y="1772"/>
              <a:ext cx="1030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17" name="Rectangle 29"/>
            <p:cNvSpPr>
              <a:spLocks noChangeArrowheads="1"/>
            </p:cNvSpPr>
            <p:nvPr/>
          </p:nvSpPr>
          <p:spPr bwMode="auto">
            <a:xfrm>
              <a:off x="1808" y="2312"/>
              <a:ext cx="515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18" name="Rectangle 30"/>
            <p:cNvSpPr>
              <a:spLocks noChangeArrowheads="1"/>
            </p:cNvSpPr>
            <p:nvPr/>
          </p:nvSpPr>
          <p:spPr bwMode="auto">
            <a:xfrm>
              <a:off x="778" y="957"/>
              <a:ext cx="8" cy="1633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19" name="Rectangle 31"/>
            <p:cNvSpPr>
              <a:spLocks noChangeArrowheads="1"/>
            </p:cNvSpPr>
            <p:nvPr/>
          </p:nvSpPr>
          <p:spPr bwMode="auto">
            <a:xfrm>
              <a:off x="1033" y="960"/>
              <a:ext cx="8" cy="1090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20" name="Rectangle 32"/>
            <p:cNvSpPr>
              <a:spLocks noChangeArrowheads="1"/>
            </p:cNvSpPr>
            <p:nvPr/>
          </p:nvSpPr>
          <p:spPr bwMode="auto">
            <a:xfrm>
              <a:off x="1288" y="1511"/>
              <a:ext cx="8" cy="1090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21" name="Rectangle 33"/>
            <p:cNvSpPr>
              <a:spLocks noChangeArrowheads="1"/>
            </p:cNvSpPr>
            <p:nvPr/>
          </p:nvSpPr>
          <p:spPr bwMode="auto">
            <a:xfrm>
              <a:off x="1543" y="2045"/>
              <a:ext cx="8" cy="545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22" name="Rectangle 34"/>
            <p:cNvSpPr>
              <a:spLocks noChangeArrowheads="1"/>
            </p:cNvSpPr>
            <p:nvPr/>
          </p:nvSpPr>
          <p:spPr bwMode="auto">
            <a:xfrm>
              <a:off x="1798" y="1511"/>
              <a:ext cx="8" cy="1090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23" name="Rectangle 35"/>
            <p:cNvSpPr>
              <a:spLocks noChangeArrowheads="1"/>
            </p:cNvSpPr>
            <p:nvPr/>
          </p:nvSpPr>
          <p:spPr bwMode="auto">
            <a:xfrm>
              <a:off x="1543" y="965"/>
              <a:ext cx="8" cy="545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24" name="Rectangle 36"/>
            <p:cNvSpPr>
              <a:spLocks noChangeArrowheads="1"/>
            </p:cNvSpPr>
            <p:nvPr/>
          </p:nvSpPr>
          <p:spPr bwMode="auto">
            <a:xfrm>
              <a:off x="2063" y="1775"/>
              <a:ext cx="8" cy="545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25" name="Rectangle 37"/>
            <p:cNvSpPr>
              <a:spLocks noChangeArrowheads="1"/>
            </p:cNvSpPr>
            <p:nvPr/>
          </p:nvSpPr>
          <p:spPr bwMode="auto">
            <a:xfrm>
              <a:off x="2063" y="965"/>
              <a:ext cx="8" cy="545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26" name="Rectangle 38"/>
            <p:cNvSpPr>
              <a:spLocks noChangeArrowheads="1"/>
            </p:cNvSpPr>
            <p:nvPr/>
          </p:nvSpPr>
          <p:spPr bwMode="auto">
            <a:xfrm>
              <a:off x="2318" y="957"/>
              <a:ext cx="8" cy="1633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5927" name="Line 39"/>
          <p:cNvSpPr>
            <a:spLocks noChangeShapeType="1"/>
          </p:cNvSpPr>
          <p:nvPr/>
        </p:nvSpPr>
        <p:spPr bwMode="auto">
          <a:xfrm flipV="1">
            <a:off x="5194300" y="1776413"/>
            <a:ext cx="392113" cy="4270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28" name="Line 40"/>
          <p:cNvSpPr>
            <a:spLocks noChangeShapeType="1"/>
          </p:cNvSpPr>
          <p:nvPr/>
        </p:nvSpPr>
        <p:spPr bwMode="auto">
          <a:xfrm flipV="1">
            <a:off x="5194300" y="2598738"/>
            <a:ext cx="392113" cy="4270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29" name="Line 41"/>
          <p:cNvSpPr>
            <a:spLocks noChangeShapeType="1"/>
          </p:cNvSpPr>
          <p:nvPr/>
        </p:nvSpPr>
        <p:spPr bwMode="auto">
          <a:xfrm flipV="1">
            <a:off x="5991225" y="3489325"/>
            <a:ext cx="392113" cy="4270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30" name="Line 42"/>
          <p:cNvSpPr>
            <a:spLocks noChangeShapeType="1"/>
          </p:cNvSpPr>
          <p:nvPr/>
        </p:nvSpPr>
        <p:spPr bwMode="auto">
          <a:xfrm flipH="1" flipV="1">
            <a:off x="7221538" y="1776413"/>
            <a:ext cx="392112" cy="4270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31" name="Line 43"/>
          <p:cNvSpPr>
            <a:spLocks noChangeShapeType="1"/>
          </p:cNvSpPr>
          <p:nvPr/>
        </p:nvSpPr>
        <p:spPr bwMode="auto">
          <a:xfrm flipH="1" flipV="1">
            <a:off x="6408738" y="3468688"/>
            <a:ext cx="392112" cy="4270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32" name="Line 44"/>
          <p:cNvSpPr>
            <a:spLocks noChangeShapeType="1"/>
          </p:cNvSpPr>
          <p:nvPr/>
        </p:nvSpPr>
        <p:spPr bwMode="auto">
          <a:xfrm flipH="1" flipV="1">
            <a:off x="5586413" y="2598738"/>
            <a:ext cx="392112" cy="4270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33" name="Line 45"/>
          <p:cNvSpPr>
            <a:spLocks noChangeShapeType="1"/>
          </p:cNvSpPr>
          <p:nvPr/>
        </p:nvSpPr>
        <p:spPr bwMode="auto">
          <a:xfrm>
            <a:off x="6816725" y="3052763"/>
            <a:ext cx="392113" cy="4270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34" name="Line 46"/>
          <p:cNvSpPr>
            <a:spLocks noChangeShapeType="1"/>
          </p:cNvSpPr>
          <p:nvPr/>
        </p:nvSpPr>
        <p:spPr bwMode="auto">
          <a:xfrm flipH="1">
            <a:off x="7208838" y="3052763"/>
            <a:ext cx="392112" cy="4270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35" name="Line 47"/>
          <p:cNvSpPr>
            <a:spLocks noChangeShapeType="1"/>
          </p:cNvSpPr>
          <p:nvPr/>
        </p:nvSpPr>
        <p:spPr bwMode="auto">
          <a:xfrm flipH="1">
            <a:off x="5599113" y="1776413"/>
            <a:ext cx="796925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36" name="Line 48"/>
          <p:cNvSpPr>
            <a:spLocks noChangeShapeType="1"/>
          </p:cNvSpPr>
          <p:nvPr/>
        </p:nvSpPr>
        <p:spPr bwMode="auto">
          <a:xfrm flipH="1">
            <a:off x="5978525" y="3025775"/>
            <a:ext cx="8382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37" name="Line 49"/>
          <p:cNvSpPr>
            <a:spLocks noChangeShapeType="1"/>
          </p:cNvSpPr>
          <p:nvPr/>
        </p:nvSpPr>
        <p:spPr bwMode="auto">
          <a:xfrm flipH="1">
            <a:off x="6816725" y="3916363"/>
            <a:ext cx="8382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38" name="Line 50"/>
          <p:cNvSpPr>
            <a:spLocks noChangeShapeType="1"/>
          </p:cNvSpPr>
          <p:nvPr/>
        </p:nvSpPr>
        <p:spPr bwMode="auto">
          <a:xfrm flipH="1">
            <a:off x="5194300" y="3895725"/>
            <a:ext cx="8382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none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39" name="Line 51"/>
          <p:cNvSpPr>
            <a:spLocks noChangeShapeType="1"/>
          </p:cNvSpPr>
          <p:nvPr/>
        </p:nvSpPr>
        <p:spPr bwMode="auto">
          <a:xfrm flipH="1">
            <a:off x="6383338" y="1776413"/>
            <a:ext cx="8382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40" name="Rectangle 52"/>
          <p:cNvSpPr>
            <a:spLocks noChangeArrowheads="1"/>
          </p:cNvSpPr>
          <p:nvPr/>
        </p:nvSpPr>
        <p:spPr bwMode="auto">
          <a:xfrm>
            <a:off x="1436688" y="4724400"/>
            <a:ext cx="404812" cy="860425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41" name="Rectangle 53"/>
          <p:cNvSpPr>
            <a:spLocks noChangeArrowheads="1"/>
          </p:cNvSpPr>
          <p:nvPr/>
        </p:nvSpPr>
        <p:spPr bwMode="auto">
          <a:xfrm>
            <a:off x="2449513" y="4724400"/>
            <a:ext cx="404812" cy="860425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42" name="Rectangle 54"/>
          <p:cNvSpPr>
            <a:spLocks noChangeArrowheads="1"/>
          </p:cNvSpPr>
          <p:nvPr/>
        </p:nvSpPr>
        <p:spPr bwMode="auto">
          <a:xfrm rot="-5400000">
            <a:off x="3515520" y="4876006"/>
            <a:ext cx="404812" cy="860425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43" name="Rectangle 55"/>
          <p:cNvSpPr>
            <a:spLocks noChangeArrowheads="1"/>
          </p:cNvSpPr>
          <p:nvPr/>
        </p:nvSpPr>
        <p:spPr bwMode="auto">
          <a:xfrm rot="-5400000">
            <a:off x="4953795" y="4876006"/>
            <a:ext cx="404812" cy="860425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44" name="Line 56"/>
          <p:cNvSpPr>
            <a:spLocks noChangeShapeType="1"/>
          </p:cNvSpPr>
          <p:nvPr/>
        </p:nvSpPr>
        <p:spPr bwMode="auto">
          <a:xfrm flipV="1">
            <a:off x="1436688" y="4889500"/>
            <a:ext cx="392112" cy="4270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45" name="Line 57"/>
          <p:cNvSpPr>
            <a:spLocks noChangeShapeType="1"/>
          </p:cNvSpPr>
          <p:nvPr/>
        </p:nvSpPr>
        <p:spPr bwMode="auto">
          <a:xfrm flipH="1" flipV="1">
            <a:off x="2478088" y="4889500"/>
            <a:ext cx="392112" cy="4270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46" name="Line 58"/>
          <p:cNvSpPr>
            <a:spLocks noChangeShapeType="1"/>
          </p:cNvSpPr>
          <p:nvPr/>
        </p:nvSpPr>
        <p:spPr bwMode="auto">
          <a:xfrm flipH="1">
            <a:off x="3309938" y="5316538"/>
            <a:ext cx="8382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47" name="Oval 59"/>
          <p:cNvSpPr>
            <a:spLocks noChangeArrowheads="1"/>
          </p:cNvSpPr>
          <p:nvPr/>
        </p:nvSpPr>
        <p:spPr bwMode="auto">
          <a:xfrm>
            <a:off x="1143000" y="2095500"/>
            <a:ext cx="209550" cy="214313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48" name="Oval 60"/>
          <p:cNvSpPr>
            <a:spLocks noChangeArrowheads="1"/>
          </p:cNvSpPr>
          <p:nvPr/>
        </p:nvSpPr>
        <p:spPr bwMode="auto">
          <a:xfrm>
            <a:off x="1130300" y="2846388"/>
            <a:ext cx="209550" cy="214312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49" name="Oval 61"/>
          <p:cNvSpPr>
            <a:spLocks noChangeArrowheads="1"/>
          </p:cNvSpPr>
          <p:nvPr/>
        </p:nvSpPr>
        <p:spPr bwMode="auto">
          <a:xfrm>
            <a:off x="1143000" y="3808413"/>
            <a:ext cx="209550" cy="214312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50" name="Oval 62"/>
          <p:cNvSpPr>
            <a:spLocks noChangeArrowheads="1"/>
          </p:cNvSpPr>
          <p:nvPr/>
        </p:nvSpPr>
        <p:spPr bwMode="auto">
          <a:xfrm>
            <a:off x="3575050" y="3808413"/>
            <a:ext cx="209550" cy="214312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51" name="Oval 63"/>
          <p:cNvSpPr>
            <a:spLocks noChangeArrowheads="1"/>
          </p:cNvSpPr>
          <p:nvPr/>
        </p:nvSpPr>
        <p:spPr bwMode="auto">
          <a:xfrm>
            <a:off x="3575050" y="2917825"/>
            <a:ext cx="209550" cy="214313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52" name="Oval 64"/>
          <p:cNvSpPr>
            <a:spLocks noChangeArrowheads="1"/>
          </p:cNvSpPr>
          <p:nvPr/>
        </p:nvSpPr>
        <p:spPr bwMode="auto">
          <a:xfrm>
            <a:off x="3575050" y="2095500"/>
            <a:ext cx="209550" cy="214313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7850188" y="1908175"/>
            <a:ext cx="407987" cy="2114550"/>
            <a:chOff x="418" y="1211"/>
            <a:chExt cx="257" cy="1332"/>
          </a:xfrm>
        </p:grpSpPr>
        <p:sp>
          <p:nvSpPr>
            <p:cNvPr id="165962" name="Rectangle 74"/>
            <p:cNvSpPr>
              <a:spLocks noChangeArrowheads="1"/>
            </p:cNvSpPr>
            <p:nvPr/>
          </p:nvSpPr>
          <p:spPr bwMode="auto">
            <a:xfrm>
              <a:off x="418" y="1211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t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165963" name="Rectangle 75"/>
            <p:cNvSpPr>
              <a:spLocks noChangeArrowheads="1"/>
            </p:cNvSpPr>
            <p:nvPr/>
          </p:nvSpPr>
          <p:spPr bwMode="auto">
            <a:xfrm>
              <a:off x="418" y="1767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t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165964" name="Rectangle 76"/>
            <p:cNvSpPr>
              <a:spLocks noChangeArrowheads="1"/>
            </p:cNvSpPr>
            <p:nvPr/>
          </p:nvSpPr>
          <p:spPr bwMode="auto">
            <a:xfrm>
              <a:off x="421" y="2255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t</a:t>
              </a:r>
              <a:r>
                <a:rPr lang="en-US" baseline="-25000"/>
                <a:t>3</a:t>
              </a:r>
              <a:endParaRPr lang="en-US"/>
            </a:p>
          </p:txBody>
        </p:sp>
      </p:grp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4665663" y="1990725"/>
            <a:ext cx="501650" cy="2176463"/>
            <a:chOff x="388" y="1192"/>
            <a:chExt cx="316" cy="1371"/>
          </a:xfrm>
        </p:grpSpPr>
        <p:sp>
          <p:nvSpPr>
            <p:cNvPr id="165966" name="Rectangle 78"/>
            <p:cNvSpPr>
              <a:spLocks noChangeArrowheads="1"/>
            </p:cNvSpPr>
            <p:nvPr/>
          </p:nvSpPr>
          <p:spPr bwMode="auto">
            <a:xfrm>
              <a:off x="388" y="1192"/>
              <a:ext cx="3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165967" name="Rectangle 79"/>
            <p:cNvSpPr>
              <a:spLocks noChangeArrowheads="1"/>
            </p:cNvSpPr>
            <p:nvPr/>
          </p:nvSpPr>
          <p:spPr bwMode="auto">
            <a:xfrm>
              <a:off x="388" y="1748"/>
              <a:ext cx="3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165968" name="Rectangle 80"/>
            <p:cNvSpPr>
              <a:spLocks noChangeArrowheads="1"/>
            </p:cNvSpPr>
            <p:nvPr/>
          </p:nvSpPr>
          <p:spPr bwMode="auto">
            <a:xfrm>
              <a:off x="391" y="2236"/>
              <a:ext cx="3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3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FF00"/>
                </a:solidFill>
              </a:rPr>
              <a:t>How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many: An Algorithm </a:t>
            </a:r>
            <a:endParaRPr lang="en-US" dirty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181600" y="1531938"/>
            <a:ext cx="2457450" cy="2617787"/>
            <a:chOff x="778" y="952"/>
            <a:chExt cx="1548" cy="1649"/>
          </a:xfrm>
        </p:grpSpPr>
        <p:sp>
          <p:nvSpPr>
            <p:cNvPr id="245782" name="Rectangle 22"/>
            <p:cNvSpPr>
              <a:spLocks noChangeArrowheads="1"/>
            </p:cNvSpPr>
            <p:nvPr/>
          </p:nvSpPr>
          <p:spPr bwMode="auto">
            <a:xfrm>
              <a:off x="778" y="2592"/>
              <a:ext cx="1543" cy="9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783" name="Rectangle 23"/>
            <p:cNvSpPr>
              <a:spLocks noChangeArrowheads="1"/>
            </p:cNvSpPr>
            <p:nvPr/>
          </p:nvSpPr>
          <p:spPr bwMode="auto">
            <a:xfrm>
              <a:off x="778" y="2312"/>
              <a:ext cx="515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784" name="Rectangle 24"/>
            <p:cNvSpPr>
              <a:spLocks noChangeArrowheads="1"/>
            </p:cNvSpPr>
            <p:nvPr/>
          </p:nvSpPr>
          <p:spPr bwMode="auto">
            <a:xfrm>
              <a:off x="778" y="2042"/>
              <a:ext cx="1030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785" name="Rectangle 25"/>
            <p:cNvSpPr>
              <a:spLocks noChangeArrowheads="1"/>
            </p:cNvSpPr>
            <p:nvPr/>
          </p:nvSpPr>
          <p:spPr bwMode="auto">
            <a:xfrm>
              <a:off x="778" y="1502"/>
              <a:ext cx="1543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786" name="Rectangle 26"/>
            <p:cNvSpPr>
              <a:spLocks noChangeArrowheads="1"/>
            </p:cNvSpPr>
            <p:nvPr/>
          </p:nvSpPr>
          <p:spPr bwMode="auto">
            <a:xfrm>
              <a:off x="778" y="952"/>
              <a:ext cx="1543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787" name="Rectangle 27"/>
            <p:cNvSpPr>
              <a:spLocks noChangeArrowheads="1"/>
            </p:cNvSpPr>
            <p:nvPr/>
          </p:nvSpPr>
          <p:spPr bwMode="auto">
            <a:xfrm>
              <a:off x="1033" y="1233"/>
              <a:ext cx="1030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788" name="Rectangle 28"/>
            <p:cNvSpPr>
              <a:spLocks noChangeArrowheads="1"/>
            </p:cNvSpPr>
            <p:nvPr/>
          </p:nvSpPr>
          <p:spPr bwMode="auto">
            <a:xfrm>
              <a:off x="1288" y="1772"/>
              <a:ext cx="1030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789" name="Rectangle 29"/>
            <p:cNvSpPr>
              <a:spLocks noChangeArrowheads="1"/>
            </p:cNvSpPr>
            <p:nvPr/>
          </p:nvSpPr>
          <p:spPr bwMode="auto">
            <a:xfrm>
              <a:off x="1808" y="2312"/>
              <a:ext cx="515" cy="8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790" name="Rectangle 30"/>
            <p:cNvSpPr>
              <a:spLocks noChangeArrowheads="1"/>
            </p:cNvSpPr>
            <p:nvPr/>
          </p:nvSpPr>
          <p:spPr bwMode="auto">
            <a:xfrm>
              <a:off x="778" y="957"/>
              <a:ext cx="8" cy="1633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791" name="Rectangle 31"/>
            <p:cNvSpPr>
              <a:spLocks noChangeArrowheads="1"/>
            </p:cNvSpPr>
            <p:nvPr/>
          </p:nvSpPr>
          <p:spPr bwMode="auto">
            <a:xfrm>
              <a:off x="1033" y="960"/>
              <a:ext cx="8" cy="1090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792" name="Rectangle 32"/>
            <p:cNvSpPr>
              <a:spLocks noChangeArrowheads="1"/>
            </p:cNvSpPr>
            <p:nvPr/>
          </p:nvSpPr>
          <p:spPr bwMode="auto">
            <a:xfrm>
              <a:off x="1288" y="1511"/>
              <a:ext cx="8" cy="1090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793" name="Rectangle 33"/>
            <p:cNvSpPr>
              <a:spLocks noChangeArrowheads="1"/>
            </p:cNvSpPr>
            <p:nvPr/>
          </p:nvSpPr>
          <p:spPr bwMode="auto">
            <a:xfrm>
              <a:off x="1543" y="2045"/>
              <a:ext cx="8" cy="545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794" name="Rectangle 34"/>
            <p:cNvSpPr>
              <a:spLocks noChangeArrowheads="1"/>
            </p:cNvSpPr>
            <p:nvPr/>
          </p:nvSpPr>
          <p:spPr bwMode="auto">
            <a:xfrm>
              <a:off x="1798" y="1511"/>
              <a:ext cx="8" cy="1090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795" name="Rectangle 35"/>
            <p:cNvSpPr>
              <a:spLocks noChangeArrowheads="1"/>
            </p:cNvSpPr>
            <p:nvPr/>
          </p:nvSpPr>
          <p:spPr bwMode="auto">
            <a:xfrm>
              <a:off x="1543" y="965"/>
              <a:ext cx="8" cy="545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796" name="Rectangle 36"/>
            <p:cNvSpPr>
              <a:spLocks noChangeArrowheads="1"/>
            </p:cNvSpPr>
            <p:nvPr/>
          </p:nvSpPr>
          <p:spPr bwMode="auto">
            <a:xfrm>
              <a:off x="2063" y="1775"/>
              <a:ext cx="8" cy="545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797" name="Rectangle 37"/>
            <p:cNvSpPr>
              <a:spLocks noChangeArrowheads="1"/>
            </p:cNvSpPr>
            <p:nvPr/>
          </p:nvSpPr>
          <p:spPr bwMode="auto">
            <a:xfrm>
              <a:off x="2063" y="965"/>
              <a:ext cx="8" cy="545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798" name="Rectangle 38"/>
            <p:cNvSpPr>
              <a:spLocks noChangeArrowheads="1"/>
            </p:cNvSpPr>
            <p:nvPr/>
          </p:nvSpPr>
          <p:spPr bwMode="auto">
            <a:xfrm>
              <a:off x="2318" y="957"/>
              <a:ext cx="8" cy="1633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5799" name="Line 39"/>
          <p:cNvSpPr>
            <a:spLocks noChangeShapeType="1"/>
          </p:cNvSpPr>
          <p:nvPr/>
        </p:nvSpPr>
        <p:spPr bwMode="auto">
          <a:xfrm flipV="1">
            <a:off x="5194300" y="1776413"/>
            <a:ext cx="392113" cy="4270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0" name="Line 40"/>
          <p:cNvSpPr>
            <a:spLocks noChangeShapeType="1"/>
          </p:cNvSpPr>
          <p:nvPr/>
        </p:nvSpPr>
        <p:spPr bwMode="auto">
          <a:xfrm flipV="1">
            <a:off x="5194300" y="2598738"/>
            <a:ext cx="392113" cy="4270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1" name="Line 41"/>
          <p:cNvSpPr>
            <a:spLocks noChangeShapeType="1"/>
          </p:cNvSpPr>
          <p:nvPr/>
        </p:nvSpPr>
        <p:spPr bwMode="auto">
          <a:xfrm flipV="1">
            <a:off x="5991225" y="3489325"/>
            <a:ext cx="392113" cy="4270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2" name="Line 42"/>
          <p:cNvSpPr>
            <a:spLocks noChangeShapeType="1"/>
          </p:cNvSpPr>
          <p:nvPr/>
        </p:nvSpPr>
        <p:spPr bwMode="auto">
          <a:xfrm flipH="1" flipV="1">
            <a:off x="7221538" y="1776413"/>
            <a:ext cx="392112" cy="4270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3" name="Line 43"/>
          <p:cNvSpPr>
            <a:spLocks noChangeShapeType="1"/>
          </p:cNvSpPr>
          <p:nvPr/>
        </p:nvSpPr>
        <p:spPr bwMode="auto">
          <a:xfrm flipH="1" flipV="1">
            <a:off x="6408738" y="3468688"/>
            <a:ext cx="392112" cy="4270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4" name="Line 44"/>
          <p:cNvSpPr>
            <a:spLocks noChangeShapeType="1"/>
          </p:cNvSpPr>
          <p:nvPr/>
        </p:nvSpPr>
        <p:spPr bwMode="auto">
          <a:xfrm flipH="1" flipV="1">
            <a:off x="5586413" y="2598738"/>
            <a:ext cx="392112" cy="4270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5" name="Line 45"/>
          <p:cNvSpPr>
            <a:spLocks noChangeShapeType="1"/>
          </p:cNvSpPr>
          <p:nvPr/>
        </p:nvSpPr>
        <p:spPr bwMode="auto">
          <a:xfrm>
            <a:off x="6816725" y="3052763"/>
            <a:ext cx="392113" cy="4270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6" name="Line 46"/>
          <p:cNvSpPr>
            <a:spLocks noChangeShapeType="1"/>
          </p:cNvSpPr>
          <p:nvPr/>
        </p:nvSpPr>
        <p:spPr bwMode="auto">
          <a:xfrm flipH="1">
            <a:off x="7208838" y="3052763"/>
            <a:ext cx="392112" cy="4270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7" name="Line 47"/>
          <p:cNvSpPr>
            <a:spLocks noChangeShapeType="1"/>
          </p:cNvSpPr>
          <p:nvPr/>
        </p:nvSpPr>
        <p:spPr bwMode="auto">
          <a:xfrm flipH="1">
            <a:off x="5599113" y="1776413"/>
            <a:ext cx="796925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8" name="Line 48"/>
          <p:cNvSpPr>
            <a:spLocks noChangeShapeType="1"/>
          </p:cNvSpPr>
          <p:nvPr/>
        </p:nvSpPr>
        <p:spPr bwMode="auto">
          <a:xfrm flipH="1">
            <a:off x="5978525" y="3025775"/>
            <a:ext cx="8382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9" name="Line 49"/>
          <p:cNvSpPr>
            <a:spLocks noChangeShapeType="1"/>
          </p:cNvSpPr>
          <p:nvPr/>
        </p:nvSpPr>
        <p:spPr bwMode="auto">
          <a:xfrm flipH="1">
            <a:off x="6816725" y="3916363"/>
            <a:ext cx="8382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10" name="Line 50"/>
          <p:cNvSpPr>
            <a:spLocks noChangeShapeType="1"/>
          </p:cNvSpPr>
          <p:nvPr/>
        </p:nvSpPr>
        <p:spPr bwMode="auto">
          <a:xfrm flipH="1">
            <a:off x="5194300" y="3895725"/>
            <a:ext cx="8382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none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11" name="Line 51"/>
          <p:cNvSpPr>
            <a:spLocks noChangeShapeType="1"/>
          </p:cNvSpPr>
          <p:nvPr/>
        </p:nvSpPr>
        <p:spPr bwMode="auto">
          <a:xfrm flipH="1">
            <a:off x="6383338" y="1776413"/>
            <a:ext cx="8382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7850188" y="1908175"/>
            <a:ext cx="407987" cy="2114550"/>
            <a:chOff x="418" y="1211"/>
            <a:chExt cx="257" cy="1332"/>
          </a:xfrm>
        </p:grpSpPr>
        <p:sp>
          <p:nvSpPr>
            <p:cNvPr id="245834" name="Rectangle 74"/>
            <p:cNvSpPr>
              <a:spLocks noChangeArrowheads="1"/>
            </p:cNvSpPr>
            <p:nvPr/>
          </p:nvSpPr>
          <p:spPr bwMode="auto">
            <a:xfrm>
              <a:off x="418" y="1211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t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245835" name="Rectangle 75"/>
            <p:cNvSpPr>
              <a:spLocks noChangeArrowheads="1"/>
            </p:cNvSpPr>
            <p:nvPr/>
          </p:nvSpPr>
          <p:spPr bwMode="auto">
            <a:xfrm>
              <a:off x="418" y="1767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t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245836" name="Rectangle 76"/>
            <p:cNvSpPr>
              <a:spLocks noChangeArrowheads="1"/>
            </p:cNvSpPr>
            <p:nvPr/>
          </p:nvSpPr>
          <p:spPr bwMode="auto">
            <a:xfrm>
              <a:off x="421" y="2255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t</a:t>
              </a:r>
              <a:r>
                <a:rPr lang="en-US" baseline="-25000"/>
                <a:t>3</a:t>
              </a:r>
              <a:endParaRPr lang="en-US"/>
            </a:p>
          </p:txBody>
        </p:sp>
      </p:grp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4665663" y="1990725"/>
            <a:ext cx="501650" cy="2176463"/>
            <a:chOff x="388" y="1192"/>
            <a:chExt cx="316" cy="1371"/>
          </a:xfrm>
        </p:grpSpPr>
        <p:sp>
          <p:nvSpPr>
            <p:cNvPr id="245838" name="Rectangle 78"/>
            <p:cNvSpPr>
              <a:spLocks noChangeArrowheads="1"/>
            </p:cNvSpPr>
            <p:nvPr/>
          </p:nvSpPr>
          <p:spPr bwMode="auto">
            <a:xfrm>
              <a:off x="388" y="1192"/>
              <a:ext cx="3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245839" name="Rectangle 79"/>
            <p:cNvSpPr>
              <a:spLocks noChangeArrowheads="1"/>
            </p:cNvSpPr>
            <p:nvPr/>
          </p:nvSpPr>
          <p:spPr bwMode="auto">
            <a:xfrm>
              <a:off x="388" y="1748"/>
              <a:ext cx="3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245840" name="Rectangle 80"/>
            <p:cNvSpPr>
              <a:spLocks noChangeArrowheads="1"/>
            </p:cNvSpPr>
            <p:nvPr/>
          </p:nvSpPr>
          <p:spPr bwMode="auto">
            <a:xfrm>
              <a:off x="391" y="2236"/>
              <a:ext cx="3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3</a:t>
              </a:r>
              <a:endParaRPr lang="en-US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615950" y="1541463"/>
            <a:ext cx="3535363" cy="2590800"/>
            <a:chOff x="388" y="971"/>
            <a:chExt cx="2227" cy="1632"/>
          </a:xfrm>
        </p:grpSpPr>
        <p:grpSp>
          <p:nvGrpSpPr>
            <p:cNvPr id="6" name="Group 82"/>
            <p:cNvGrpSpPr>
              <a:grpSpLocks/>
            </p:cNvGrpSpPr>
            <p:nvPr/>
          </p:nvGrpSpPr>
          <p:grpSpPr bwMode="auto">
            <a:xfrm>
              <a:off x="388" y="971"/>
              <a:ext cx="2227" cy="1632"/>
              <a:chOff x="388" y="971"/>
              <a:chExt cx="2227" cy="1632"/>
            </a:xfrm>
          </p:grpSpPr>
          <p:sp>
            <p:nvSpPr>
              <p:cNvPr id="245843" name="Rectangle 83"/>
              <p:cNvSpPr>
                <a:spLocks noChangeArrowheads="1"/>
              </p:cNvSpPr>
              <p:nvPr/>
            </p:nvSpPr>
            <p:spPr bwMode="auto">
              <a:xfrm>
                <a:off x="765" y="971"/>
                <a:ext cx="1497" cy="163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44" name="Oval 84"/>
              <p:cNvSpPr>
                <a:spLocks noChangeArrowheads="1"/>
              </p:cNvSpPr>
              <p:nvPr/>
            </p:nvSpPr>
            <p:spPr bwMode="auto">
              <a:xfrm>
                <a:off x="720" y="1320"/>
                <a:ext cx="132" cy="135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45" name="Oval 85"/>
              <p:cNvSpPr>
                <a:spLocks noChangeArrowheads="1"/>
              </p:cNvSpPr>
              <p:nvPr/>
            </p:nvSpPr>
            <p:spPr bwMode="auto">
              <a:xfrm>
                <a:off x="2186" y="2386"/>
                <a:ext cx="132" cy="135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46" name="Oval 86"/>
              <p:cNvSpPr>
                <a:spLocks noChangeArrowheads="1"/>
              </p:cNvSpPr>
              <p:nvPr/>
            </p:nvSpPr>
            <p:spPr bwMode="auto">
              <a:xfrm>
                <a:off x="2186" y="1838"/>
                <a:ext cx="132" cy="135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47" name="Oval 87"/>
              <p:cNvSpPr>
                <a:spLocks noChangeArrowheads="1"/>
              </p:cNvSpPr>
              <p:nvPr/>
            </p:nvSpPr>
            <p:spPr bwMode="auto">
              <a:xfrm>
                <a:off x="2188" y="1312"/>
                <a:ext cx="132" cy="135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48" name="Line 88"/>
              <p:cNvSpPr>
                <a:spLocks noChangeShapeType="1"/>
              </p:cNvSpPr>
              <p:nvPr/>
            </p:nvSpPr>
            <p:spPr bwMode="auto">
              <a:xfrm flipV="1">
                <a:off x="765" y="1119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49" name="Line 89"/>
              <p:cNvSpPr>
                <a:spLocks noChangeShapeType="1"/>
              </p:cNvSpPr>
              <p:nvPr/>
            </p:nvSpPr>
            <p:spPr bwMode="auto">
              <a:xfrm flipH="1">
                <a:off x="765" y="1388"/>
                <a:ext cx="502" cy="0"/>
              </a:xfrm>
              <a:prstGeom prst="line">
                <a:avLst/>
              </a:prstGeom>
              <a:noFill/>
              <a:ln w="34925">
                <a:solidFill>
                  <a:schemeClr val="folHlink"/>
                </a:solidFill>
                <a:round/>
                <a:headEnd type="oval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50" name="Line 90"/>
              <p:cNvSpPr>
                <a:spLocks noChangeShapeType="1"/>
              </p:cNvSpPr>
              <p:nvPr/>
            </p:nvSpPr>
            <p:spPr bwMode="auto">
              <a:xfrm flipH="1" flipV="1">
                <a:off x="781" y="1389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51" name="Line 91"/>
              <p:cNvSpPr>
                <a:spLocks noChangeShapeType="1"/>
              </p:cNvSpPr>
              <p:nvPr/>
            </p:nvSpPr>
            <p:spPr bwMode="auto">
              <a:xfrm flipH="1" flipV="1">
                <a:off x="1012" y="1111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52" name="Line 92"/>
              <p:cNvSpPr>
                <a:spLocks noChangeShapeType="1"/>
              </p:cNvSpPr>
              <p:nvPr/>
            </p:nvSpPr>
            <p:spPr bwMode="auto">
              <a:xfrm flipH="1">
                <a:off x="1267" y="1389"/>
                <a:ext cx="502" cy="0"/>
              </a:xfrm>
              <a:prstGeom prst="line">
                <a:avLst/>
              </a:prstGeom>
              <a:noFill/>
              <a:ln w="34925">
                <a:solidFill>
                  <a:schemeClr val="folHlink"/>
                </a:solidFill>
                <a:round/>
                <a:headEnd type="oval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53" name="Line 93"/>
              <p:cNvSpPr>
                <a:spLocks noChangeShapeType="1"/>
              </p:cNvSpPr>
              <p:nvPr/>
            </p:nvSpPr>
            <p:spPr bwMode="auto">
              <a:xfrm flipH="1">
                <a:off x="1757" y="1389"/>
                <a:ext cx="502" cy="0"/>
              </a:xfrm>
              <a:prstGeom prst="line">
                <a:avLst/>
              </a:prstGeom>
              <a:noFill/>
              <a:ln w="34925">
                <a:solidFill>
                  <a:schemeClr val="folHlink"/>
                </a:solidFill>
                <a:round/>
                <a:headEnd type="oval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54" name="Line 94"/>
              <p:cNvSpPr>
                <a:spLocks noChangeShapeType="1"/>
              </p:cNvSpPr>
              <p:nvPr/>
            </p:nvSpPr>
            <p:spPr bwMode="auto">
              <a:xfrm flipV="1">
                <a:off x="1020" y="1389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55" name="Line 95"/>
              <p:cNvSpPr>
                <a:spLocks noChangeShapeType="1"/>
              </p:cNvSpPr>
              <p:nvPr/>
            </p:nvSpPr>
            <p:spPr bwMode="auto">
              <a:xfrm flipV="1">
                <a:off x="1514" y="1389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56" name="Line 96"/>
              <p:cNvSpPr>
                <a:spLocks noChangeShapeType="1"/>
              </p:cNvSpPr>
              <p:nvPr/>
            </p:nvSpPr>
            <p:spPr bwMode="auto">
              <a:xfrm flipV="1">
                <a:off x="2008" y="1389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57" name="Line 97"/>
              <p:cNvSpPr>
                <a:spLocks noChangeShapeType="1"/>
              </p:cNvSpPr>
              <p:nvPr/>
            </p:nvSpPr>
            <p:spPr bwMode="auto">
              <a:xfrm flipV="1">
                <a:off x="1267" y="1111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58" name="Line 98"/>
              <p:cNvSpPr>
                <a:spLocks noChangeShapeType="1"/>
              </p:cNvSpPr>
              <p:nvPr/>
            </p:nvSpPr>
            <p:spPr bwMode="auto">
              <a:xfrm flipV="1">
                <a:off x="1761" y="1111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59" name="Line 99"/>
              <p:cNvSpPr>
                <a:spLocks noChangeShapeType="1"/>
              </p:cNvSpPr>
              <p:nvPr/>
            </p:nvSpPr>
            <p:spPr bwMode="auto">
              <a:xfrm flipH="1" flipV="1">
                <a:off x="1259" y="1389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60" name="Line 100"/>
              <p:cNvSpPr>
                <a:spLocks noChangeShapeType="1"/>
              </p:cNvSpPr>
              <p:nvPr/>
            </p:nvSpPr>
            <p:spPr bwMode="auto">
              <a:xfrm flipH="1" flipV="1">
                <a:off x="1522" y="1111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61" name="Line 101"/>
              <p:cNvSpPr>
                <a:spLocks noChangeShapeType="1"/>
              </p:cNvSpPr>
              <p:nvPr/>
            </p:nvSpPr>
            <p:spPr bwMode="auto">
              <a:xfrm flipH="1" flipV="1">
                <a:off x="2005" y="1120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62" name="Line 102"/>
              <p:cNvSpPr>
                <a:spLocks noChangeShapeType="1"/>
              </p:cNvSpPr>
              <p:nvPr/>
            </p:nvSpPr>
            <p:spPr bwMode="auto">
              <a:xfrm flipH="1" flipV="1">
                <a:off x="1757" y="1389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63" name="Oval 103"/>
              <p:cNvSpPr>
                <a:spLocks noChangeArrowheads="1"/>
              </p:cNvSpPr>
              <p:nvPr/>
            </p:nvSpPr>
            <p:spPr bwMode="auto">
              <a:xfrm>
                <a:off x="712" y="1837"/>
                <a:ext cx="132" cy="135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64" name="Line 104"/>
              <p:cNvSpPr>
                <a:spLocks noChangeShapeType="1"/>
              </p:cNvSpPr>
              <p:nvPr/>
            </p:nvSpPr>
            <p:spPr bwMode="auto">
              <a:xfrm flipV="1">
                <a:off x="765" y="1658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65" name="Line 105"/>
              <p:cNvSpPr>
                <a:spLocks noChangeShapeType="1"/>
              </p:cNvSpPr>
              <p:nvPr/>
            </p:nvSpPr>
            <p:spPr bwMode="auto">
              <a:xfrm flipH="1">
                <a:off x="757" y="1905"/>
                <a:ext cx="502" cy="0"/>
              </a:xfrm>
              <a:prstGeom prst="line">
                <a:avLst/>
              </a:prstGeom>
              <a:noFill/>
              <a:ln w="34925">
                <a:solidFill>
                  <a:schemeClr val="folHlink"/>
                </a:solidFill>
                <a:round/>
                <a:headEnd type="oval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66" name="Line 106"/>
              <p:cNvSpPr>
                <a:spLocks noChangeShapeType="1"/>
              </p:cNvSpPr>
              <p:nvPr/>
            </p:nvSpPr>
            <p:spPr bwMode="auto">
              <a:xfrm flipH="1" flipV="1">
                <a:off x="773" y="1906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67" name="Line 107"/>
              <p:cNvSpPr>
                <a:spLocks noChangeShapeType="1"/>
              </p:cNvSpPr>
              <p:nvPr/>
            </p:nvSpPr>
            <p:spPr bwMode="auto">
              <a:xfrm flipH="1" flipV="1">
                <a:off x="1004" y="1628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68" name="Line 108"/>
              <p:cNvSpPr>
                <a:spLocks noChangeShapeType="1"/>
              </p:cNvSpPr>
              <p:nvPr/>
            </p:nvSpPr>
            <p:spPr bwMode="auto">
              <a:xfrm flipH="1">
                <a:off x="1259" y="1906"/>
                <a:ext cx="502" cy="0"/>
              </a:xfrm>
              <a:prstGeom prst="line">
                <a:avLst/>
              </a:prstGeom>
              <a:noFill/>
              <a:ln w="34925">
                <a:solidFill>
                  <a:schemeClr val="folHlink"/>
                </a:solidFill>
                <a:round/>
                <a:headEnd type="oval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69" name="Line 109"/>
              <p:cNvSpPr>
                <a:spLocks noChangeShapeType="1"/>
              </p:cNvSpPr>
              <p:nvPr/>
            </p:nvSpPr>
            <p:spPr bwMode="auto">
              <a:xfrm flipH="1">
                <a:off x="1749" y="1906"/>
                <a:ext cx="502" cy="0"/>
              </a:xfrm>
              <a:prstGeom prst="line">
                <a:avLst/>
              </a:prstGeom>
              <a:noFill/>
              <a:ln w="34925">
                <a:solidFill>
                  <a:schemeClr val="folHlink"/>
                </a:solidFill>
                <a:round/>
                <a:headEnd type="oval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70" name="Line 110"/>
              <p:cNvSpPr>
                <a:spLocks noChangeShapeType="1"/>
              </p:cNvSpPr>
              <p:nvPr/>
            </p:nvSpPr>
            <p:spPr bwMode="auto">
              <a:xfrm flipV="1">
                <a:off x="1012" y="1906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71" name="Line 111"/>
              <p:cNvSpPr>
                <a:spLocks noChangeShapeType="1"/>
              </p:cNvSpPr>
              <p:nvPr/>
            </p:nvSpPr>
            <p:spPr bwMode="auto">
              <a:xfrm flipV="1">
                <a:off x="1506" y="1906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72" name="Line 112"/>
              <p:cNvSpPr>
                <a:spLocks noChangeShapeType="1"/>
              </p:cNvSpPr>
              <p:nvPr/>
            </p:nvSpPr>
            <p:spPr bwMode="auto">
              <a:xfrm flipV="1">
                <a:off x="2000" y="1906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73" name="Line 113"/>
              <p:cNvSpPr>
                <a:spLocks noChangeShapeType="1"/>
              </p:cNvSpPr>
              <p:nvPr/>
            </p:nvSpPr>
            <p:spPr bwMode="auto">
              <a:xfrm flipV="1">
                <a:off x="1259" y="1628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74" name="Line 114"/>
              <p:cNvSpPr>
                <a:spLocks noChangeShapeType="1"/>
              </p:cNvSpPr>
              <p:nvPr/>
            </p:nvSpPr>
            <p:spPr bwMode="auto">
              <a:xfrm flipV="1">
                <a:off x="1753" y="1628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75" name="Line 115"/>
              <p:cNvSpPr>
                <a:spLocks noChangeShapeType="1"/>
              </p:cNvSpPr>
              <p:nvPr/>
            </p:nvSpPr>
            <p:spPr bwMode="auto">
              <a:xfrm flipH="1" flipV="1">
                <a:off x="1251" y="1906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76" name="Line 116"/>
              <p:cNvSpPr>
                <a:spLocks noChangeShapeType="1"/>
              </p:cNvSpPr>
              <p:nvPr/>
            </p:nvSpPr>
            <p:spPr bwMode="auto">
              <a:xfrm flipH="1" flipV="1">
                <a:off x="1514" y="1628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77" name="Line 117"/>
              <p:cNvSpPr>
                <a:spLocks noChangeShapeType="1"/>
              </p:cNvSpPr>
              <p:nvPr/>
            </p:nvSpPr>
            <p:spPr bwMode="auto">
              <a:xfrm flipH="1" flipV="1">
                <a:off x="1997" y="1637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78" name="Line 118"/>
              <p:cNvSpPr>
                <a:spLocks noChangeShapeType="1"/>
              </p:cNvSpPr>
              <p:nvPr/>
            </p:nvSpPr>
            <p:spPr bwMode="auto">
              <a:xfrm flipH="1" flipV="1">
                <a:off x="1749" y="1906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79" name="Oval 119"/>
              <p:cNvSpPr>
                <a:spLocks noChangeArrowheads="1"/>
              </p:cNvSpPr>
              <p:nvPr/>
            </p:nvSpPr>
            <p:spPr bwMode="auto">
              <a:xfrm>
                <a:off x="712" y="2394"/>
                <a:ext cx="132" cy="135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80" name="Line 120"/>
              <p:cNvSpPr>
                <a:spLocks noChangeShapeType="1"/>
              </p:cNvSpPr>
              <p:nvPr/>
            </p:nvSpPr>
            <p:spPr bwMode="auto">
              <a:xfrm flipV="1">
                <a:off x="757" y="2193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81" name="Line 121"/>
              <p:cNvSpPr>
                <a:spLocks noChangeShapeType="1"/>
              </p:cNvSpPr>
              <p:nvPr/>
            </p:nvSpPr>
            <p:spPr bwMode="auto">
              <a:xfrm flipH="1" flipV="1">
                <a:off x="757" y="2454"/>
                <a:ext cx="502" cy="8"/>
              </a:xfrm>
              <a:prstGeom prst="line">
                <a:avLst/>
              </a:prstGeom>
              <a:noFill/>
              <a:ln w="34925">
                <a:solidFill>
                  <a:schemeClr val="folHlink"/>
                </a:solidFill>
                <a:round/>
                <a:headEnd type="oval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82" name="Line 122"/>
              <p:cNvSpPr>
                <a:spLocks noChangeShapeType="1"/>
              </p:cNvSpPr>
              <p:nvPr/>
            </p:nvSpPr>
            <p:spPr bwMode="auto">
              <a:xfrm flipH="1" flipV="1">
                <a:off x="1004" y="2185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83" name="Line 123"/>
              <p:cNvSpPr>
                <a:spLocks noChangeShapeType="1"/>
              </p:cNvSpPr>
              <p:nvPr/>
            </p:nvSpPr>
            <p:spPr bwMode="auto">
              <a:xfrm flipH="1">
                <a:off x="1259" y="2463"/>
                <a:ext cx="502" cy="0"/>
              </a:xfrm>
              <a:prstGeom prst="line">
                <a:avLst/>
              </a:prstGeom>
              <a:noFill/>
              <a:ln w="34925">
                <a:solidFill>
                  <a:schemeClr val="folHlink"/>
                </a:solidFill>
                <a:round/>
                <a:headEnd type="oval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84" name="Line 124"/>
              <p:cNvSpPr>
                <a:spLocks noChangeShapeType="1"/>
              </p:cNvSpPr>
              <p:nvPr/>
            </p:nvSpPr>
            <p:spPr bwMode="auto">
              <a:xfrm flipH="1">
                <a:off x="1749" y="2463"/>
                <a:ext cx="502" cy="0"/>
              </a:xfrm>
              <a:prstGeom prst="line">
                <a:avLst/>
              </a:prstGeom>
              <a:noFill/>
              <a:ln w="34925">
                <a:solidFill>
                  <a:schemeClr val="folHlink"/>
                </a:solidFill>
                <a:round/>
                <a:headEnd type="oval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85" name="Line 125"/>
              <p:cNvSpPr>
                <a:spLocks noChangeShapeType="1"/>
              </p:cNvSpPr>
              <p:nvPr/>
            </p:nvSpPr>
            <p:spPr bwMode="auto">
              <a:xfrm flipV="1">
                <a:off x="1259" y="2185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86" name="Line 126"/>
              <p:cNvSpPr>
                <a:spLocks noChangeShapeType="1"/>
              </p:cNvSpPr>
              <p:nvPr/>
            </p:nvSpPr>
            <p:spPr bwMode="auto">
              <a:xfrm flipV="1">
                <a:off x="1753" y="2185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87" name="Line 127"/>
              <p:cNvSpPr>
                <a:spLocks noChangeShapeType="1"/>
              </p:cNvSpPr>
              <p:nvPr/>
            </p:nvSpPr>
            <p:spPr bwMode="auto">
              <a:xfrm flipH="1" flipV="1">
                <a:off x="1514" y="2185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88" name="Line 128"/>
              <p:cNvSpPr>
                <a:spLocks noChangeShapeType="1"/>
              </p:cNvSpPr>
              <p:nvPr/>
            </p:nvSpPr>
            <p:spPr bwMode="auto">
              <a:xfrm flipH="1" flipV="1">
                <a:off x="1997" y="2194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" name="Group 129"/>
              <p:cNvGrpSpPr>
                <a:grpSpLocks/>
              </p:cNvGrpSpPr>
              <p:nvPr/>
            </p:nvGrpSpPr>
            <p:grpSpPr bwMode="auto">
              <a:xfrm>
                <a:off x="388" y="1192"/>
                <a:ext cx="316" cy="1371"/>
                <a:chOff x="388" y="1192"/>
                <a:chExt cx="316" cy="1371"/>
              </a:xfrm>
            </p:grpSpPr>
            <p:sp>
              <p:nvSpPr>
                <p:cNvPr id="245890" name="Rectangle 130"/>
                <p:cNvSpPr>
                  <a:spLocks noChangeArrowheads="1"/>
                </p:cNvSpPr>
                <p:nvPr/>
              </p:nvSpPr>
              <p:spPr bwMode="auto">
                <a:xfrm>
                  <a:off x="388" y="1192"/>
                  <a:ext cx="313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/>
                    <a:t>s</a:t>
                  </a:r>
                  <a:r>
                    <a:rPr lang="en-US" baseline="-25000"/>
                    <a:t>1</a:t>
                  </a:r>
                  <a:endParaRPr lang="en-US"/>
                </a:p>
              </p:txBody>
            </p:sp>
            <p:sp>
              <p:nvSpPr>
                <p:cNvPr id="245891" name="Rectangle 131"/>
                <p:cNvSpPr>
                  <a:spLocks noChangeArrowheads="1"/>
                </p:cNvSpPr>
                <p:nvPr/>
              </p:nvSpPr>
              <p:spPr bwMode="auto">
                <a:xfrm>
                  <a:off x="388" y="1748"/>
                  <a:ext cx="313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/>
                    <a:t>s</a:t>
                  </a:r>
                  <a:r>
                    <a:rPr lang="en-US" baseline="-25000"/>
                    <a:t>2</a:t>
                  </a:r>
                  <a:endParaRPr lang="en-US"/>
                </a:p>
              </p:txBody>
            </p:sp>
            <p:sp>
              <p:nvSpPr>
                <p:cNvPr id="245892" name="Rectangle 132"/>
                <p:cNvSpPr>
                  <a:spLocks noChangeArrowheads="1"/>
                </p:cNvSpPr>
                <p:nvPr/>
              </p:nvSpPr>
              <p:spPr bwMode="auto">
                <a:xfrm>
                  <a:off x="391" y="2236"/>
                  <a:ext cx="313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/>
                    <a:t>s</a:t>
                  </a:r>
                  <a:r>
                    <a:rPr lang="en-US" baseline="-25000"/>
                    <a:t>3</a:t>
                  </a:r>
                  <a:endParaRPr lang="en-US"/>
                </a:p>
              </p:txBody>
            </p:sp>
          </p:grpSp>
          <p:grpSp>
            <p:nvGrpSpPr>
              <p:cNvPr id="8" name="Group 133"/>
              <p:cNvGrpSpPr>
                <a:grpSpLocks/>
              </p:cNvGrpSpPr>
              <p:nvPr/>
            </p:nvGrpSpPr>
            <p:grpSpPr bwMode="auto">
              <a:xfrm>
                <a:off x="2358" y="1231"/>
                <a:ext cx="257" cy="1332"/>
                <a:chOff x="418" y="1211"/>
                <a:chExt cx="257" cy="1332"/>
              </a:xfrm>
            </p:grpSpPr>
            <p:sp>
              <p:nvSpPr>
                <p:cNvPr id="245894" name="Rectangle 134"/>
                <p:cNvSpPr>
                  <a:spLocks noChangeArrowheads="1"/>
                </p:cNvSpPr>
                <p:nvPr/>
              </p:nvSpPr>
              <p:spPr bwMode="auto">
                <a:xfrm>
                  <a:off x="418" y="1211"/>
                  <a:ext cx="25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400"/>
                    <a:t>t</a:t>
                  </a:r>
                  <a:r>
                    <a:rPr lang="en-US" baseline="-25000"/>
                    <a:t>1</a:t>
                  </a:r>
                  <a:endParaRPr lang="en-US"/>
                </a:p>
              </p:txBody>
            </p:sp>
            <p:sp>
              <p:nvSpPr>
                <p:cNvPr id="245895" name="Rectangle 135"/>
                <p:cNvSpPr>
                  <a:spLocks noChangeArrowheads="1"/>
                </p:cNvSpPr>
                <p:nvPr/>
              </p:nvSpPr>
              <p:spPr bwMode="auto">
                <a:xfrm>
                  <a:off x="418" y="1767"/>
                  <a:ext cx="25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400"/>
                    <a:t>t</a:t>
                  </a:r>
                  <a:r>
                    <a:rPr lang="en-US" baseline="-25000"/>
                    <a:t>2</a:t>
                  </a:r>
                  <a:endParaRPr lang="en-US"/>
                </a:p>
              </p:txBody>
            </p:sp>
            <p:sp>
              <p:nvSpPr>
                <p:cNvPr id="245896" name="Rectangle 136"/>
                <p:cNvSpPr>
                  <a:spLocks noChangeArrowheads="1"/>
                </p:cNvSpPr>
                <p:nvPr/>
              </p:nvSpPr>
              <p:spPr bwMode="auto">
                <a:xfrm>
                  <a:off x="421" y="2255"/>
                  <a:ext cx="25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400"/>
                    <a:t>t</a:t>
                  </a:r>
                  <a:r>
                    <a:rPr lang="en-US" baseline="-25000"/>
                    <a:t>3</a:t>
                  </a:r>
                  <a:endParaRPr lang="en-US"/>
                </a:p>
              </p:txBody>
            </p:sp>
          </p:grpSp>
        </p:grpSp>
        <p:sp>
          <p:nvSpPr>
            <p:cNvPr id="245897" name="Line 137"/>
            <p:cNvSpPr>
              <a:spLocks noChangeShapeType="1"/>
            </p:cNvSpPr>
            <p:nvPr/>
          </p:nvSpPr>
          <p:spPr bwMode="auto">
            <a:xfrm>
              <a:off x="1012" y="1111"/>
              <a:ext cx="993" cy="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98" name="Line 138"/>
            <p:cNvSpPr>
              <a:spLocks noChangeShapeType="1"/>
            </p:cNvSpPr>
            <p:nvPr/>
          </p:nvSpPr>
          <p:spPr bwMode="auto">
            <a:xfrm>
              <a:off x="1001" y="1632"/>
              <a:ext cx="993" cy="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99" name="Line 139"/>
            <p:cNvSpPr>
              <a:spLocks noChangeShapeType="1"/>
            </p:cNvSpPr>
            <p:nvPr/>
          </p:nvSpPr>
          <p:spPr bwMode="auto">
            <a:xfrm>
              <a:off x="1001" y="2166"/>
              <a:ext cx="993" cy="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5900" name="Rectangle 140"/>
          <p:cNvSpPr>
            <a:spLocks noChangeArrowheads="1"/>
          </p:cNvSpPr>
          <p:nvPr/>
        </p:nvSpPr>
        <p:spPr bwMode="auto">
          <a:xfrm>
            <a:off x="2667000" y="4724400"/>
            <a:ext cx="38608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We want to count </a:t>
            </a:r>
          </a:p>
          <a:p>
            <a:pPr algn="l"/>
            <a:r>
              <a:rPr lang="en-US">
                <a:solidFill>
                  <a:schemeClr val="hlink"/>
                </a:solidFill>
              </a:rPr>
              <a:t>non-intersecting sets</a:t>
            </a:r>
            <a:r>
              <a:rPr lang="en-US"/>
              <a:t> of</a:t>
            </a:r>
          </a:p>
          <a:p>
            <a:pPr algn="l"/>
            <a:r>
              <a:rPr lang="en-US"/>
              <a:t>paths from </a:t>
            </a:r>
            <a:r>
              <a:rPr lang="en-US">
                <a:solidFill>
                  <a:schemeClr val="hlink"/>
                </a:solidFill>
              </a:rPr>
              <a:t>s</a:t>
            </a:r>
            <a:r>
              <a:rPr lang="en-US" baseline="-25000">
                <a:solidFill>
                  <a:schemeClr val="hlink"/>
                </a:solidFill>
                <a:latin typeface="Baskerville Semibold" charset="0"/>
              </a:rPr>
              <a:t>i</a:t>
            </a:r>
            <a:r>
              <a:rPr lang="en-US"/>
              <a:t>  to  </a:t>
            </a:r>
            <a:r>
              <a:rPr lang="en-US">
                <a:solidFill>
                  <a:schemeClr val="hlink"/>
                </a:solidFill>
              </a:rPr>
              <a:t>t</a:t>
            </a:r>
            <a:r>
              <a:rPr lang="en-US" baseline="-25000">
                <a:solidFill>
                  <a:schemeClr val="hlink"/>
                </a:solidFill>
                <a:latin typeface="Baskerville Semibold" charset="0"/>
              </a:rPr>
              <a:t>i .</a:t>
            </a:r>
            <a:endParaRPr lang="en-US"/>
          </a:p>
        </p:txBody>
      </p:sp>
      <p:sp>
        <p:nvSpPr>
          <p:cNvPr id="245901" name="Line 141"/>
          <p:cNvSpPr>
            <a:spLocks noChangeShapeType="1"/>
          </p:cNvSpPr>
          <p:nvPr/>
        </p:nvSpPr>
        <p:spPr bwMode="auto">
          <a:xfrm flipH="1" flipV="1">
            <a:off x="2224087" y="4167188"/>
            <a:ext cx="442913" cy="1166813"/>
          </a:xfrm>
          <a:prstGeom prst="line">
            <a:avLst/>
          </a:prstGeom>
          <a:noFill/>
          <a:ln w="857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854950" y="5574368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8000"/>
                </a:solidFill>
              </a:rPr>
              <a:t>[R.]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FF00"/>
                </a:solidFill>
              </a:rPr>
              <a:t>How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many: An Algorithm </a:t>
            </a:r>
            <a:endParaRPr lang="en-US" dirty="0"/>
          </a:p>
        </p:txBody>
      </p:sp>
      <p:sp>
        <p:nvSpPr>
          <p:cNvPr id="168091" name="Rectangle 155"/>
          <p:cNvSpPr>
            <a:spLocks noChangeArrowheads="1"/>
          </p:cNvSpPr>
          <p:nvPr/>
        </p:nvSpPr>
        <p:spPr bwMode="auto">
          <a:xfrm>
            <a:off x="4597400" y="1503363"/>
            <a:ext cx="38608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We want to count </a:t>
            </a:r>
          </a:p>
          <a:p>
            <a:pPr algn="l"/>
            <a:r>
              <a:rPr lang="en-US"/>
              <a:t>non-intersecting sets of</a:t>
            </a:r>
          </a:p>
          <a:p>
            <a:pPr algn="l"/>
            <a:r>
              <a:rPr lang="en-US"/>
              <a:t>paths from s</a:t>
            </a:r>
            <a:r>
              <a:rPr lang="en-US" baseline="-25000">
                <a:latin typeface="Baskerville Semibold" charset="0"/>
              </a:rPr>
              <a:t>i</a:t>
            </a:r>
            <a:r>
              <a:rPr lang="en-US"/>
              <a:t>  to  t</a:t>
            </a:r>
            <a:r>
              <a:rPr lang="en-US" baseline="-25000">
                <a:latin typeface="Baskerville Semibold" charset="0"/>
              </a:rPr>
              <a:t>i .</a:t>
            </a:r>
            <a:endParaRPr lang="en-US"/>
          </a:p>
        </p:txBody>
      </p:sp>
      <p:sp>
        <p:nvSpPr>
          <p:cNvPr id="168092" name="Rectangle 156"/>
          <p:cNvSpPr>
            <a:spLocks noChangeArrowheads="1"/>
          </p:cNvSpPr>
          <p:nvPr/>
        </p:nvSpPr>
        <p:spPr bwMode="auto">
          <a:xfrm>
            <a:off x="762000" y="4191000"/>
            <a:ext cx="764222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Let   </a:t>
            </a:r>
            <a:r>
              <a:rPr lang="en-US">
                <a:solidFill>
                  <a:schemeClr val="hlink"/>
                </a:solidFill>
              </a:rPr>
              <a:t>a</a:t>
            </a:r>
            <a:r>
              <a:rPr lang="en-US" baseline="-25000">
                <a:solidFill>
                  <a:schemeClr val="hlink"/>
                </a:solidFill>
                <a:latin typeface="Baskerville Semibold" charset="0"/>
              </a:rPr>
              <a:t>ij</a:t>
            </a:r>
            <a:r>
              <a:rPr lang="en-US">
                <a:latin typeface="Arial Black" charset="0"/>
              </a:rPr>
              <a:t>  </a:t>
            </a:r>
            <a:r>
              <a:rPr lang="en-US"/>
              <a:t>be the number of paths from   </a:t>
            </a:r>
            <a:r>
              <a:rPr lang="en-US">
                <a:solidFill>
                  <a:schemeClr val="hlink"/>
                </a:solidFill>
              </a:rPr>
              <a:t>s</a:t>
            </a:r>
            <a:r>
              <a:rPr lang="en-US" baseline="-25000">
                <a:solidFill>
                  <a:schemeClr val="hlink"/>
                </a:solidFill>
                <a:latin typeface="Baskerville Semibold" charset="0"/>
              </a:rPr>
              <a:t>i</a:t>
            </a:r>
            <a:r>
              <a:rPr lang="en-US"/>
              <a:t>  to  </a:t>
            </a:r>
            <a:r>
              <a:rPr lang="en-US">
                <a:solidFill>
                  <a:schemeClr val="hlink"/>
                </a:solidFill>
              </a:rPr>
              <a:t>t</a:t>
            </a:r>
            <a:r>
              <a:rPr lang="en-US" baseline="-25000">
                <a:solidFill>
                  <a:schemeClr val="hlink"/>
                </a:solidFill>
                <a:latin typeface="Baskerville Semibold" charset="0"/>
              </a:rPr>
              <a:t>j</a:t>
            </a:r>
            <a:r>
              <a:rPr lang="en-US">
                <a:solidFill>
                  <a:schemeClr val="hlink"/>
                </a:solidFill>
              </a:rPr>
              <a:t> .</a:t>
            </a:r>
          </a:p>
        </p:txBody>
      </p:sp>
      <p:grpSp>
        <p:nvGrpSpPr>
          <p:cNvPr id="2" name="Group 161"/>
          <p:cNvGrpSpPr>
            <a:grpSpLocks/>
          </p:cNvGrpSpPr>
          <p:nvPr/>
        </p:nvGrpSpPr>
        <p:grpSpPr bwMode="auto">
          <a:xfrm>
            <a:off x="615950" y="1541463"/>
            <a:ext cx="3535363" cy="2590800"/>
            <a:chOff x="388" y="971"/>
            <a:chExt cx="2227" cy="1632"/>
          </a:xfrm>
        </p:grpSpPr>
        <p:grpSp>
          <p:nvGrpSpPr>
            <p:cNvPr id="3" name="Group 157"/>
            <p:cNvGrpSpPr>
              <a:grpSpLocks/>
            </p:cNvGrpSpPr>
            <p:nvPr/>
          </p:nvGrpSpPr>
          <p:grpSpPr bwMode="auto">
            <a:xfrm>
              <a:off x="388" y="971"/>
              <a:ext cx="2227" cy="1632"/>
              <a:chOff x="388" y="971"/>
              <a:chExt cx="2227" cy="1632"/>
            </a:xfrm>
          </p:grpSpPr>
          <p:sp>
            <p:nvSpPr>
              <p:cNvPr id="168002" name="Rectangle 66"/>
              <p:cNvSpPr>
                <a:spLocks noChangeArrowheads="1"/>
              </p:cNvSpPr>
              <p:nvPr/>
            </p:nvSpPr>
            <p:spPr bwMode="auto">
              <a:xfrm>
                <a:off x="765" y="971"/>
                <a:ext cx="1497" cy="163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995" name="Oval 59"/>
              <p:cNvSpPr>
                <a:spLocks noChangeArrowheads="1"/>
              </p:cNvSpPr>
              <p:nvPr/>
            </p:nvSpPr>
            <p:spPr bwMode="auto">
              <a:xfrm>
                <a:off x="720" y="1320"/>
                <a:ext cx="132" cy="135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998" name="Oval 62"/>
              <p:cNvSpPr>
                <a:spLocks noChangeArrowheads="1"/>
              </p:cNvSpPr>
              <p:nvPr/>
            </p:nvSpPr>
            <p:spPr bwMode="auto">
              <a:xfrm>
                <a:off x="2186" y="2386"/>
                <a:ext cx="132" cy="135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999" name="Oval 63"/>
              <p:cNvSpPr>
                <a:spLocks noChangeArrowheads="1"/>
              </p:cNvSpPr>
              <p:nvPr/>
            </p:nvSpPr>
            <p:spPr bwMode="auto">
              <a:xfrm>
                <a:off x="2186" y="1838"/>
                <a:ext cx="132" cy="135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00" name="Oval 64"/>
              <p:cNvSpPr>
                <a:spLocks noChangeArrowheads="1"/>
              </p:cNvSpPr>
              <p:nvPr/>
            </p:nvSpPr>
            <p:spPr bwMode="auto">
              <a:xfrm>
                <a:off x="2188" y="1312"/>
                <a:ext cx="132" cy="135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03" name="Line 67"/>
              <p:cNvSpPr>
                <a:spLocks noChangeShapeType="1"/>
              </p:cNvSpPr>
              <p:nvPr/>
            </p:nvSpPr>
            <p:spPr bwMode="auto">
              <a:xfrm flipV="1">
                <a:off x="765" y="1119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04" name="Line 68"/>
              <p:cNvSpPr>
                <a:spLocks noChangeShapeType="1"/>
              </p:cNvSpPr>
              <p:nvPr/>
            </p:nvSpPr>
            <p:spPr bwMode="auto">
              <a:xfrm flipH="1">
                <a:off x="765" y="1388"/>
                <a:ext cx="502" cy="0"/>
              </a:xfrm>
              <a:prstGeom prst="line">
                <a:avLst/>
              </a:prstGeom>
              <a:noFill/>
              <a:ln w="34925">
                <a:solidFill>
                  <a:schemeClr val="folHlink"/>
                </a:solidFill>
                <a:round/>
                <a:headEnd type="oval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05" name="Line 69"/>
              <p:cNvSpPr>
                <a:spLocks noChangeShapeType="1"/>
              </p:cNvSpPr>
              <p:nvPr/>
            </p:nvSpPr>
            <p:spPr bwMode="auto">
              <a:xfrm flipH="1" flipV="1">
                <a:off x="781" y="1389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06" name="Line 70"/>
              <p:cNvSpPr>
                <a:spLocks noChangeShapeType="1"/>
              </p:cNvSpPr>
              <p:nvPr/>
            </p:nvSpPr>
            <p:spPr bwMode="auto">
              <a:xfrm flipH="1" flipV="1">
                <a:off x="1012" y="1111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07" name="Line 71"/>
              <p:cNvSpPr>
                <a:spLocks noChangeShapeType="1"/>
              </p:cNvSpPr>
              <p:nvPr/>
            </p:nvSpPr>
            <p:spPr bwMode="auto">
              <a:xfrm flipH="1">
                <a:off x="1267" y="1389"/>
                <a:ext cx="502" cy="0"/>
              </a:xfrm>
              <a:prstGeom prst="line">
                <a:avLst/>
              </a:prstGeom>
              <a:noFill/>
              <a:ln w="34925">
                <a:solidFill>
                  <a:schemeClr val="folHlink"/>
                </a:solidFill>
                <a:round/>
                <a:headEnd type="oval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08" name="Line 72"/>
              <p:cNvSpPr>
                <a:spLocks noChangeShapeType="1"/>
              </p:cNvSpPr>
              <p:nvPr/>
            </p:nvSpPr>
            <p:spPr bwMode="auto">
              <a:xfrm flipH="1">
                <a:off x="1757" y="1389"/>
                <a:ext cx="502" cy="0"/>
              </a:xfrm>
              <a:prstGeom prst="line">
                <a:avLst/>
              </a:prstGeom>
              <a:noFill/>
              <a:ln w="34925">
                <a:solidFill>
                  <a:schemeClr val="folHlink"/>
                </a:solidFill>
                <a:round/>
                <a:headEnd type="oval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09" name="Line 73"/>
              <p:cNvSpPr>
                <a:spLocks noChangeShapeType="1"/>
              </p:cNvSpPr>
              <p:nvPr/>
            </p:nvSpPr>
            <p:spPr bwMode="auto">
              <a:xfrm flipV="1">
                <a:off x="1020" y="1389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10" name="Line 74"/>
              <p:cNvSpPr>
                <a:spLocks noChangeShapeType="1"/>
              </p:cNvSpPr>
              <p:nvPr/>
            </p:nvSpPr>
            <p:spPr bwMode="auto">
              <a:xfrm flipV="1">
                <a:off x="1514" y="1389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11" name="Line 75"/>
              <p:cNvSpPr>
                <a:spLocks noChangeShapeType="1"/>
              </p:cNvSpPr>
              <p:nvPr/>
            </p:nvSpPr>
            <p:spPr bwMode="auto">
              <a:xfrm flipV="1">
                <a:off x="2008" y="1389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12" name="Line 76"/>
              <p:cNvSpPr>
                <a:spLocks noChangeShapeType="1"/>
              </p:cNvSpPr>
              <p:nvPr/>
            </p:nvSpPr>
            <p:spPr bwMode="auto">
              <a:xfrm flipV="1">
                <a:off x="1267" y="1111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13" name="Line 77"/>
              <p:cNvSpPr>
                <a:spLocks noChangeShapeType="1"/>
              </p:cNvSpPr>
              <p:nvPr/>
            </p:nvSpPr>
            <p:spPr bwMode="auto">
              <a:xfrm flipV="1">
                <a:off x="1761" y="1111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14" name="Line 78"/>
              <p:cNvSpPr>
                <a:spLocks noChangeShapeType="1"/>
              </p:cNvSpPr>
              <p:nvPr/>
            </p:nvSpPr>
            <p:spPr bwMode="auto">
              <a:xfrm flipH="1" flipV="1">
                <a:off x="1259" y="1389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15" name="Line 79"/>
              <p:cNvSpPr>
                <a:spLocks noChangeShapeType="1"/>
              </p:cNvSpPr>
              <p:nvPr/>
            </p:nvSpPr>
            <p:spPr bwMode="auto">
              <a:xfrm flipH="1" flipV="1">
                <a:off x="1522" y="1111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16" name="Line 80"/>
              <p:cNvSpPr>
                <a:spLocks noChangeShapeType="1"/>
              </p:cNvSpPr>
              <p:nvPr/>
            </p:nvSpPr>
            <p:spPr bwMode="auto">
              <a:xfrm flipH="1" flipV="1">
                <a:off x="2005" y="1120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17" name="Line 81"/>
              <p:cNvSpPr>
                <a:spLocks noChangeShapeType="1"/>
              </p:cNvSpPr>
              <p:nvPr/>
            </p:nvSpPr>
            <p:spPr bwMode="auto">
              <a:xfrm flipH="1" flipV="1">
                <a:off x="1757" y="1389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18" name="Oval 82"/>
              <p:cNvSpPr>
                <a:spLocks noChangeArrowheads="1"/>
              </p:cNvSpPr>
              <p:nvPr/>
            </p:nvSpPr>
            <p:spPr bwMode="auto">
              <a:xfrm>
                <a:off x="712" y="1837"/>
                <a:ext cx="132" cy="135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19" name="Line 83"/>
              <p:cNvSpPr>
                <a:spLocks noChangeShapeType="1"/>
              </p:cNvSpPr>
              <p:nvPr/>
            </p:nvSpPr>
            <p:spPr bwMode="auto">
              <a:xfrm flipV="1">
                <a:off x="765" y="1658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20" name="Line 84"/>
              <p:cNvSpPr>
                <a:spLocks noChangeShapeType="1"/>
              </p:cNvSpPr>
              <p:nvPr/>
            </p:nvSpPr>
            <p:spPr bwMode="auto">
              <a:xfrm flipH="1">
                <a:off x="757" y="1905"/>
                <a:ext cx="502" cy="0"/>
              </a:xfrm>
              <a:prstGeom prst="line">
                <a:avLst/>
              </a:prstGeom>
              <a:noFill/>
              <a:ln w="34925">
                <a:solidFill>
                  <a:schemeClr val="folHlink"/>
                </a:solidFill>
                <a:round/>
                <a:headEnd type="oval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21" name="Line 85"/>
              <p:cNvSpPr>
                <a:spLocks noChangeShapeType="1"/>
              </p:cNvSpPr>
              <p:nvPr/>
            </p:nvSpPr>
            <p:spPr bwMode="auto">
              <a:xfrm flipH="1" flipV="1">
                <a:off x="773" y="1906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22" name="Line 86"/>
              <p:cNvSpPr>
                <a:spLocks noChangeShapeType="1"/>
              </p:cNvSpPr>
              <p:nvPr/>
            </p:nvSpPr>
            <p:spPr bwMode="auto">
              <a:xfrm flipH="1" flipV="1">
                <a:off x="1004" y="1628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23" name="Line 87"/>
              <p:cNvSpPr>
                <a:spLocks noChangeShapeType="1"/>
              </p:cNvSpPr>
              <p:nvPr/>
            </p:nvSpPr>
            <p:spPr bwMode="auto">
              <a:xfrm flipH="1">
                <a:off x="1259" y="1906"/>
                <a:ext cx="502" cy="0"/>
              </a:xfrm>
              <a:prstGeom prst="line">
                <a:avLst/>
              </a:prstGeom>
              <a:noFill/>
              <a:ln w="34925">
                <a:solidFill>
                  <a:schemeClr val="folHlink"/>
                </a:solidFill>
                <a:round/>
                <a:headEnd type="oval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24" name="Line 88"/>
              <p:cNvSpPr>
                <a:spLocks noChangeShapeType="1"/>
              </p:cNvSpPr>
              <p:nvPr/>
            </p:nvSpPr>
            <p:spPr bwMode="auto">
              <a:xfrm flipH="1">
                <a:off x="1749" y="1906"/>
                <a:ext cx="502" cy="0"/>
              </a:xfrm>
              <a:prstGeom prst="line">
                <a:avLst/>
              </a:prstGeom>
              <a:noFill/>
              <a:ln w="34925">
                <a:solidFill>
                  <a:schemeClr val="folHlink"/>
                </a:solidFill>
                <a:round/>
                <a:headEnd type="oval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25" name="Line 89"/>
              <p:cNvSpPr>
                <a:spLocks noChangeShapeType="1"/>
              </p:cNvSpPr>
              <p:nvPr/>
            </p:nvSpPr>
            <p:spPr bwMode="auto">
              <a:xfrm flipV="1">
                <a:off x="1012" y="1906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26" name="Line 90"/>
              <p:cNvSpPr>
                <a:spLocks noChangeShapeType="1"/>
              </p:cNvSpPr>
              <p:nvPr/>
            </p:nvSpPr>
            <p:spPr bwMode="auto">
              <a:xfrm flipV="1">
                <a:off x="1506" y="1906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27" name="Line 91"/>
              <p:cNvSpPr>
                <a:spLocks noChangeShapeType="1"/>
              </p:cNvSpPr>
              <p:nvPr/>
            </p:nvSpPr>
            <p:spPr bwMode="auto">
              <a:xfrm flipV="1">
                <a:off x="2000" y="1906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28" name="Line 92"/>
              <p:cNvSpPr>
                <a:spLocks noChangeShapeType="1"/>
              </p:cNvSpPr>
              <p:nvPr/>
            </p:nvSpPr>
            <p:spPr bwMode="auto">
              <a:xfrm flipV="1">
                <a:off x="1259" y="1628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29" name="Line 93"/>
              <p:cNvSpPr>
                <a:spLocks noChangeShapeType="1"/>
              </p:cNvSpPr>
              <p:nvPr/>
            </p:nvSpPr>
            <p:spPr bwMode="auto">
              <a:xfrm flipV="1">
                <a:off x="1753" y="1628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30" name="Line 94"/>
              <p:cNvSpPr>
                <a:spLocks noChangeShapeType="1"/>
              </p:cNvSpPr>
              <p:nvPr/>
            </p:nvSpPr>
            <p:spPr bwMode="auto">
              <a:xfrm flipH="1" flipV="1">
                <a:off x="1251" y="1906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31" name="Line 95"/>
              <p:cNvSpPr>
                <a:spLocks noChangeShapeType="1"/>
              </p:cNvSpPr>
              <p:nvPr/>
            </p:nvSpPr>
            <p:spPr bwMode="auto">
              <a:xfrm flipH="1" flipV="1">
                <a:off x="1514" y="1628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32" name="Line 96"/>
              <p:cNvSpPr>
                <a:spLocks noChangeShapeType="1"/>
              </p:cNvSpPr>
              <p:nvPr/>
            </p:nvSpPr>
            <p:spPr bwMode="auto">
              <a:xfrm flipH="1" flipV="1">
                <a:off x="1997" y="1637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33" name="Line 97"/>
              <p:cNvSpPr>
                <a:spLocks noChangeShapeType="1"/>
              </p:cNvSpPr>
              <p:nvPr/>
            </p:nvSpPr>
            <p:spPr bwMode="auto">
              <a:xfrm flipH="1" flipV="1">
                <a:off x="1749" y="1906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66" name="Oval 130"/>
              <p:cNvSpPr>
                <a:spLocks noChangeArrowheads="1"/>
              </p:cNvSpPr>
              <p:nvPr/>
            </p:nvSpPr>
            <p:spPr bwMode="auto">
              <a:xfrm>
                <a:off x="712" y="2394"/>
                <a:ext cx="132" cy="135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67" name="Line 131"/>
              <p:cNvSpPr>
                <a:spLocks noChangeShapeType="1"/>
              </p:cNvSpPr>
              <p:nvPr/>
            </p:nvSpPr>
            <p:spPr bwMode="auto">
              <a:xfrm flipV="1">
                <a:off x="757" y="2193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68" name="Line 132"/>
              <p:cNvSpPr>
                <a:spLocks noChangeShapeType="1"/>
              </p:cNvSpPr>
              <p:nvPr/>
            </p:nvSpPr>
            <p:spPr bwMode="auto">
              <a:xfrm flipH="1" flipV="1">
                <a:off x="757" y="2454"/>
                <a:ext cx="502" cy="8"/>
              </a:xfrm>
              <a:prstGeom prst="line">
                <a:avLst/>
              </a:prstGeom>
              <a:noFill/>
              <a:ln w="34925">
                <a:solidFill>
                  <a:schemeClr val="folHlink"/>
                </a:solidFill>
                <a:round/>
                <a:headEnd type="oval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70" name="Line 134"/>
              <p:cNvSpPr>
                <a:spLocks noChangeShapeType="1"/>
              </p:cNvSpPr>
              <p:nvPr/>
            </p:nvSpPr>
            <p:spPr bwMode="auto">
              <a:xfrm flipH="1" flipV="1">
                <a:off x="1004" y="2185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71" name="Line 135"/>
              <p:cNvSpPr>
                <a:spLocks noChangeShapeType="1"/>
              </p:cNvSpPr>
              <p:nvPr/>
            </p:nvSpPr>
            <p:spPr bwMode="auto">
              <a:xfrm flipH="1">
                <a:off x="1259" y="2463"/>
                <a:ext cx="502" cy="0"/>
              </a:xfrm>
              <a:prstGeom prst="line">
                <a:avLst/>
              </a:prstGeom>
              <a:noFill/>
              <a:ln w="34925">
                <a:solidFill>
                  <a:schemeClr val="folHlink"/>
                </a:solidFill>
                <a:round/>
                <a:headEnd type="oval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72" name="Line 136"/>
              <p:cNvSpPr>
                <a:spLocks noChangeShapeType="1"/>
              </p:cNvSpPr>
              <p:nvPr/>
            </p:nvSpPr>
            <p:spPr bwMode="auto">
              <a:xfrm flipH="1">
                <a:off x="1749" y="2463"/>
                <a:ext cx="502" cy="0"/>
              </a:xfrm>
              <a:prstGeom prst="line">
                <a:avLst/>
              </a:prstGeom>
              <a:noFill/>
              <a:ln w="34925">
                <a:solidFill>
                  <a:schemeClr val="folHlink"/>
                </a:solidFill>
                <a:round/>
                <a:headEnd type="oval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76" name="Line 140"/>
              <p:cNvSpPr>
                <a:spLocks noChangeShapeType="1"/>
              </p:cNvSpPr>
              <p:nvPr/>
            </p:nvSpPr>
            <p:spPr bwMode="auto">
              <a:xfrm flipV="1">
                <a:off x="1259" y="2185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77" name="Line 141"/>
              <p:cNvSpPr>
                <a:spLocks noChangeShapeType="1"/>
              </p:cNvSpPr>
              <p:nvPr/>
            </p:nvSpPr>
            <p:spPr bwMode="auto">
              <a:xfrm flipV="1">
                <a:off x="1753" y="2185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79" name="Line 143"/>
              <p:cNvSpPr>
                <a:spLocks noChangeShapeType="1"/>
              </p:cNvSpPr>
              <p:nvPr/>
            </p:nvSpPr>
            <p:spPr bwMode="auto">
              <a:xfrm flipH="1" flipV="1">
                <a:off x="1514" y="2185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80" name="Line 144"/>
              <p:cNvSpPr>
                <a:spLocks noChangeShapeType="1"/>
              </p:cNvSpPr>
              <p:nvPr/>
            </p:nvSpPr>
            <p:spPr bwMode="auto">
              <a:xfrm flipH="1" flipV="1">
                <a:off x="1997" y="2194"/>
                <a:ext cx="247" cy="26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" name="Group 149"/>
              <p:cNvGrpSpPr>
                <a:grpSpLocks/>
              </p:cNvGrpSpPr>
              <p:nvPr/>
            </p:nvGrpSpPr>
            <p:grpSpPr bwMode="auto">
              <a:xfrm>
                <a:off x="388" y="1192"/>
                <a:ext cx="316" cy="1371"/>
                <a:chOff x="388" y="1192"/>
                <a:chExt cx="316" cy="1371"/>
              </a:xfrm>
            </p:grpSpPr>
            <p:sp>
              <p:nvSpPr>
                <p:cNvPr id="168082" name="Rectangle 146"/>
                <p:cNvSpPr>
                  <a:spLocks noChangeArrowheads="1"/>
                </p:cNvSpPr>
                <p:nvPr/>
              </p:nvSpPr>
              <p:spPr bwMode="auto">
                <a:xfrm>
                  <a:off x="388" y="1192"/>
                  <a:ext cx="313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/>
                    <a:t>s</a:t>
                  </a:r>
                  <a:r>
                    <a:rPr lang="en-US" baseline="-25000"/>
                    <a:t>1</a:t>
                  </a:r>
                  <a:endParaRPr lang="en-US"/>
                </a:p>
              </p:txBody>
            </p:sp>
            <p:sp>
              <p:nvSpPr>
                <p:cNvPr id="168083" name="Rectangle 147"/>
                <p:cNvSpPr>
                  <a:spLocks noChangeArrowheads="1"/>
                </p:cNvSpPr>
                <p:nvPr/>
              </p:nvSpPr>
              <p:spPr bwMode="auto">
                <a:xfrm>
                  <a:off x="388" y="1748"/>
                  <a:ext cx="313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/>
                    <a:t>s</a:t>
                  </a:r>
                  <a:r>
                    <a:rPr lang="en-US" baseline="-25000"/>
                    <a:t>2</a:t>
                  </a:r>
                  <a:endParaRPr lang="en-US"/>
                </a:p>
              </p:txBody>
            </p:sp>
            <p:sp>
              <p:nvSpPr>
                <p:cNvPr id="168084" name="Rectangle 148"/>
                <p:cNvSpPr>
                  <a:spLocks noChangeArrowheads="1"/>
                </p:cNvSpPr>
                <p:nvPr/>
              </p:nvSpPr>
              <p:spPr bwMode="auto">
                <a:xfrm>
                  <a:off x="391" y="2236"/>
                  <a:ext cx="313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/>
                    <a:t>s</a:t>
                  </a:r>
                  <a:r>
                    <a:rPr lang="en-US" baseline="-25000"/>
                    <a:t>3</a:t>
                  </a:r>
                  <a:endParaRPr lang="en-US"/>
                </a:p>
              </p:txBody>
            </p:sp>
          </p:grpSp>
          <p:grpSp>
            <p:nvGrpSpPr>
              <p:cNvPr id="5" name="Group 150"/>
              <p:cNvGrpSpPr>
                <a:grpSpLocks/>
              </p:cNvGrpSpPr>
              <p:nvPr/>
            </p:nvGrpSpPr>
            <p:grpSpPr bwMode="auto">
              <a:xfrm>
                <a:off x="2358" y="1231"/>
                <a:ext cx="257" cy="1332"/>
                <a:chOff x="418" y="1211"/>
                <a:chExt cx="257" cy="1332"/>
              </a:xfrm>
            </p:grpSpPr>
            <p:sp>
              <p:nvSpPr>
                <p:cNvPr id="168087" name="Rectangle 151"/>
                <p:cNvSpPr>
                  <a:spLocks noChangeArrowheads="1"/>
                </p:cNvSpPr>
                <p:nvPr/>
              </p:nvSpPr>
              <p:spPr bwMode="auto">
                <a:xfrm>
                  <a:off x="418" y="1211"/>
                  <a:ext cx="25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400"/>
                    <a:t>t</a:t>
                  </a:r>
                  <a:r>
                    <a:rPr lang="en-US" baseline="-25000"/>
                    <a:t>1</a:t>
                  </a:r>
                  <a:endParaRPr lang="en-US"/>
                </a:p>
              </p:txBody>
            </p:sp>
            <p:sp>
              <p:nvSpPr>
                <p:cNvPr id="168088" name="Rectangle 152"/>
                <p:cNvSpPr>
                  <a:spLocks noChangeArrowheads="1"/>
                </p:cNvSpPr>
                <p:nvPr/>
              </p:nvSpPr>
              <p:spPr bwMode="auto">
                <a:xfrm>
                  <a:off x="418" y="1767"/>
                  <a:ext cx="25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400"/>
                    <a:t>t</a:t>
                  </a:r>
                  <a:r>
                    <a:rPr lang="en-US" baseline="-25000"/>
                    <a:t>2</a:t>
                  </a:r>
                  <a:endParaRPr lang="en-US"/>
                </a:p>
              </p:txBody>
            </p:sp>
            <p:sp>
              <p:nvSpPr>
                <p:cNvPr id="168089" name="Rectangle 153"/>
                <p:cNvSpPr>
                  <a:spLocks noChangeArrowheads="1"/>
                </p:cNvSpPr>
                <p:nvPr/>
              </p:nvSpPr>
              <p:spPr bwMode="auto">
                <a:xfrm>
                  <a:off x="421" y="2255"/>
                  <a:ext cx="25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400"/>
                    <a:t>t</a:t>
                  </a:r>
                  <a:r>
                    <a:rPr lang="en-US" baseline="-25000"/>
                    <a:t>3</a:t>
                  </a:r>
                  <a:endParaRPr lang="en-US"/>
                </a:p>
              </p:txBody>
            </p:sp>
          </p:grpSp>
        </p:grpSp>
        <p:sp>
          <p:nvSpPr>
            <p:cNvPr id="168094" name="Line 158"/>
            <p:cNvSpPr>
              <a:spLocks noChangeShapeType="1"/>
            </p:cNvSpPr>
            <p:nvPr/>
          </p:nvSpPr>
          <p:spPr bwMode="auto">
            <a:xfrm>
              <a:off x="1012" y="1111"/>
              <a:ext cx="993" cy="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95" name="Line 159"/>
            <p:cNvSpPr>
              <a:spLocks noChangeShapeType="1"/>
            </p:cNvSpPr>
            <p:nvPr/>
          </p:nvSpPr>
          <p:spPr bwMode="auto">
            <a:xfrm>
              <a:off x="1001" y="1632"/>
              <a:ext cx="993" cy="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96" name="Line 160"/>
            <p:cNvSpPr>
              <a:spLocks noChangeShapeType="1"/>
            </p:cNvSpPr>
            <p:nvPr/>
          </p:nvSpPr>
          <p:spPr bwMode="auto">
            <a:xfrm>
              <a:off x="1001" y="2166"/>
              <a:ext cx="993" cy="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1214438" y="1541463"/>
            <a:ext cx="2376487" cy="25908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FF00"/>
                </a:solidFill>
              </a:rPr>
              <a:t>How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many: An Algorithm </a:t>
            </a:r>
            <a:endParaRPr lang="en-US" dirty="0"/>
          </a:p>
        </p:txBody>
      </p:sp>
      <p:sp>
        <p:nvSpPr>
          <p:cNvPr id="169988" name="Oval 4"/>
          <p:cNvSpPr>
            <a:spLocks noChangeArrowheads="1"/>
          </p:cNvSpPr>
          <p:nvPr/>
        </p:nvSpPr>
        <p:spPr bwMode="auto">
          <a:xfrm>
            <a:off x="1143000" y="2095500"/>
            <a:ext cx="209550" cy="2143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989" name="Oval 5"/>
          <p:cNvSpPr>
            <a:spLocks noChangeArrowheads="1"/>
          </p:cNvSpPr>
          <p:nvPr/>
        </p:nvSpPr>
        <p:spPr bwMode="auto">
          <a:xfrm>
            <a:off x="3470275" y="3787775"/>
            <a:ext cx="209550" cy="2143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990" name="Oval 6"/>
          <p:cNvSpPr>
            <a:spLocks noChangeArrowheads="1"/>
          </p:cNvSpPr>
          <p:nvPr/>
        </p:nvSpPr>
        <p:spPr bwMode="auto">
          <a:xfrm>
            <a:off x="3470275" y="2917825"/>
            <a:ext cx="209550" cy="2143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991" name="Oval 7"/>
          <p:cNvSpPr>
            <a:spLocks noChangeArrowheads="1"/>
          </p:cNvSpPr>
          <p:nvPr/>
        </p:nvSpPr>
        <p:spPr bwMode="auto">
          <a:xfrm>
            <a:off x="3473450" y="2082800"/>
            <a:ext cx="209550" cy="2143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992" name="Line 8"/>
          <p:cNvSpPr>
            <a:spLocks noChangeShapeType="1"/>
          </p:cNvSpPr>
          <p:nvPr/>
        </p:nvSpPr>
        <p:spPr bwMode="auto">
          <a:xfrm flipV="1">
            <a:off x="1214438" y="1776413"/>
            <a:ext cx="392112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993" name="Line 9"/>
          <p:cNvSpPr>
            <a:spLocks noChangeShapeType="1"/>
          </p:cNvSpPr>
          <p:nvPr/>
        </p:nvSpPr>
        <p:spPr bwMode="auto">
          <a:xfrm flipH="1">
            <a:off x="1214438" y="2203450"/>
            <a:ext cx="796925" cy="0"/>
          </a:xfrm>
          <a:prstGeom prst="line">
            <a:avLst/>
          </a:prstGeom>
          <a:noFill/>
          <a:ln w="34925">
            <a:solidFill>
              <a:schemeClr val="folHlink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994" name="Line 10"/>
          <p:cNvSpPr>
            <a:spLocks noChangeShapeType="1"/>
          </p:cNvSpPr>
          <p:nvPr/>
        </p:nvSpPr>
        <p:spPr bwMode="auto">
          <a:xfrm flipH="1" flipV="1">
            <a:off x="1239838" y="2205038"/>
            <a:ext cx="392112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995" name="Line 11"/>
          <p:cNvSpPr>
            <a:spLocks noChangeShapeType="1"/>
          </p:cNvSpPr>
          <p:nvPr/>
        </p:nvSpPr>
        <p:spPr bwMode="auto">
          <a:xfrm flipH="1" flipV="1">
            <a:off x="1606550" y="1763713"/>
            <a:ext cx="392113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996" name="Line 12"/>
          <p:cNvSpPr>
            <a:spLocks noChangeShapeType="1"/>
          </p:cNvSpPr>
          <p:nvPr/>
        </p:nvSpPr>
        <p:spPr bwMode="auto">
          <a:xfrm flipH="1">
            <a:off x="2011363" y="2205038"/>
            <a:ext cx="796925" cy="0"/>
          </a:xfrm>
          <a:prstGeom prst="line">
            <a:avLst/>
          </a:prstGeom>
          <a:noFill/>
          <a:ln w="34925">
            <a:solidFill>
              <a:schemeClr val="folHlink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997" name="Line 13"/>
          <p:cNvSpPr>
            <a:spLocks noChangeShapeType="1"/>
          </p:cNvSpPr>
          <p:nvPr/>
        </p:nvSpPr>
        <p:spPr bwMode="auto">
          <a:xfrm flipH="1">
            <a:off x="2789238" y="2205038"/>
            <a:ext cx="796925" cy="0"/>
          </a:xfrm>
          <a:prstGeom prst="line">
            <a:avLst/>
          </a:prstGeom>
          <a:noFill/>
          <a:ln w="34925">
            <a:solidFill>
              <a:schemeClr val="folHlink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998" name="Line 14"/>
          <p:cNvSpPr>
            <a:spLocks noChangeShapeType="1"/>
          </p:cNvSpPr>
          <p:nvPr/>
        </p:nvSpPr>
        <p:spPr bwMode="auto">
          <a:xfrm flipV="1">
            <a:off x="1619250" y="2205038"/>
            <a:ext cx="392113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999" name="Line 15"/>
          <p:cNvSpPr>
            <a:spLocks noChangeShapeType="1"/>
          </p:cNvSpPr>
          <p:nvPr/>
        </p:nvSpPr>
        <p:spPr bwMode="auto">
          <a:xfrm flipV="1">
            <a:off x="2403475" y="2205038"/>
            <a:ext cx="392113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00" name="Line 16"/>
          <p:cNvSpPr>
            <a:spLocks noChangeShapeType="1"/>
          </p:cNvSpPr>
          <p:nvPr/>
        </p:nvSpPr>
        <p:spPr bwMode="auto">
          <a:xfrm flipV="1">
            <a:off x="3187700" y="2205038"/>
            <a:ext cx="392113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01" name="Line 17"/>
          <p:cNvSpPr>
            <a:spLocks noChangeShapeType="1"/>
          </p:cNvSpPr>
          <p:nvPr/>
        </p:nvSpPr>
        <p:spPr bwMode="auto">
          <a:xfrm flipV="1">
            <a:off x="2011363" y="1763713"/>
            <a:ext cx="392112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02" name="Line 18"/>
          <p:cNvSpPr>
            <a:spLocks noChangeShapeType="1"/>
          </p:cNvSpPr>
          <p:nvPr/>
        </p:nvSpPr>
        <p:spPr bwMode="auto">
          <a:xfrm flipV="1">
            <a:off x="2795588" y="1763713"/>
            <a:ext cx="392112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03" name="Line 19"/>
          <p:cNvSpPr>
            <a:spLocks noChangeShapeType="1"/>
          </p:cNvSpPr>
          <p:nvPr/>
        </p:nvSpPr>
        <p:spPr bwMode="auto">
          <a:xfrm flipH="1" flipV="1">
            <a:off x="1998663" y="2205038"/>
            <a:ext cx="392112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04" name="Line 20"/>
          <p:cNvSpPr>
            <a:spLocks noChangeShapeType="1"/>
          </p:cNvSpPr>
          <p:nvPr/>
        </p:nvSpPr>
        <p:spPr bwMode="auto">
          <a:xfrm flipH="1" flipV="1">
            <a:off x="2416175" y="1763713"/>
            <a:ext cx="392113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05" name="Line 21"/>
          <p:cNvSpPr>
            <a:spLocks noChangeShapeType="1"/>
          </p:cNvSpPr>
          <p:nvPr/>
        </p:nvSpPr>
        <p:spPr bwMode="auto">
          <a:xfrm flipH="1" flipV="1">
            <a:off x="3182938" y="1778000"/>
            <a:ext cx="392112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06" name="Line 22"/>
          <p:cNvSpPr>
            <a:spLocks noChangeShapeType="1"/>
          </p:cNvSpPr>
          <p:nvPr/>
        </p:nvSpPr>
        <p:spPr bwMode="auto">
          <a:xfrm flipH="1" flipV="1">
            <a:off x="2789238" y="2205038"/>
            <a:ext cx="392112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07" name="Oval 23"/>
          <p:cNvSpPr>
            <a:spLocks noChangeArrowheads="1"/>
          </p:cNvSpPr>
          <p:nvPr/>
        </p:nvSpPr>
        <p:spPr bwMode="auto">
          <a:xfrm>
            <a:off x="1130300" y="2916238"/>
            <a:ext cx="209550" cy="21431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08" name="Line 24"/>
          <p:cNvSpPr>
            <a:spLocks noChangeShapeType="1"/>
          </p:cNvSpPr>
          <p:nvPr/>
        </p:nvSpPr>
        <p:spPr bwMode="auto">
          <a:xfrm flipV="1">
            <a:off x="1214438" y="2632075"/>
            <a:ext cx="392112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09" name="Line 25"/>
          <p:cNvSpPr>
            <a:spLocks noChangeShapeType="1"/>
          </p:cNvSpPr>
          <p:nvPr/>
        </p:nvSpPr>
        <p:spPr bwMode="auto">
          <a:xfrm flipH="1">
            <a:off x="1201738" y="3024188"/>
            <a:ext cx="796925" cy="0"/>
          </a:xfrm>
          <a:prstGeom prst="line">
            <a:avLst/>
          </a:prstGeom>
          <a:noFill/>
          <a:ln w="34925">
            <a:solidFill>
              <a:schemeClr val="folHlink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10" name="Line 26"/>
          <p:cNvSpPr>
            <a:spLocks noChangeShapeType="1"/>
          </p:cNvSpPr>
          <p:nvPr/>
        </p:nvSpPr>
        <p:spPr bwMode="auto">
          <a:xfrm flipH="1" flipV="1">
            <a:off x="1227138" y="3025775"/>
            <a:ext cx="392112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11" name="Line 27"/>
          <p:cNvSpPr>
            <a:spLocks noChangeShapeType="1"/>
          </p:cNvSpPr>
          <p:nvPr/>
        </p:nvSpPr>
        <p:spPr bwMode="auto">
          <a:xfrm flipH="1" flipV="1">
            <a:off x="1593850" y="2584450"/>
            <a:ext cx="392113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12" name="Line 28"/>
          <p:cNvSpPr>
            <a:spLocks noChangeShapeType="1"/>
          </p:cNvSpPr>
          <p:nvPr/>
        </p:nvSpPr>
        <p:spPr bwMode="auto">
          <a:xfrm flipH="1">
            <a:off x="1998663" y="3025775"/>
            <a:ext cx="796925" cy="0"/>
          </a:xfrm>
          <a:prstGeom prst="line">
            <a:avLst/>
          </a:prstGeom>
          <a:noFill/>
          <a:ln w="34925">
            <a:solidFill>
              <a:schemeClr val="folHlink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13" name="Line 29"/>
          <p:cNvSpPr>
            <a:spLocks noChangeShapeType="1"/>
          </p:cNvSpPr>
          <p:nvPr/>
        </p:nvSpPr>
        <p:spPr bwMode="auto">
          <a:xfrm flipH="1">
            <a:off x="2776538" y="3025775"/>
            <a:ext cx="796925" cy="0"/>
          </a:xfrm>
          <a:prstGeom prst="line">
            <a:avLst/>
          </a:prstGeom>
          <a:noFill/>
          <a:ln w="34925">
            <a:solidFill>
              <a:schemeClr val="folHlink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14" name="Line 30"/>
          <p:cNvSpPr>
            <a:spLocks noChangeShapeType="1"/>
          </p:cNvSpPr>
          <p:nvPr/>
        </p:nvSpPr>
        <p:spPr bwMode="auto">
          <a:xfrm flipV="1">
            <a:off x="1606550" y="3025775"/>
            <a:ext cx="392113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15" name="Line 31"/>
          <p:cNvSpPr>
            <a:spLocks noChangeShapeType="1"/>
          </p:cNvSpPr>
          <p:nvPr/>
        </p:nvSpPr>
        <p:spPr bwMode="auto">
          <a:xfrm flipV="1">
            <a:off x="2390775" y="3025775"/>
            <a:ext cx="392113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16" name="Line 32"/>
          <p:cNvSpPr>
            <a:spLocks noChangeShapeType="1"/>
          </p:cNvSpPr>
          <p:nvPr/>
        </p:nvSpPr>
        <p:spPr bwMode="auto">
          <a:xfrm flipV="1">
            <a:off x="3175000" y="3025775"/>
            <a:ext cx="392113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17" name="Line 33"/>
          <p:cNvSpPr>
            <a:spLocks noChangeShapeType="1"/>
          </p:cNvSpPr>
          <p:nvPr/>
        </p:nvSpPr>
        <p:spPr bwMode="auto">
          <a:xfrm flipV="1">
            <a:off x="1998663" y="2584450"/>
            <a:ext cx="392112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18" name="Line 34"/>
          <p:cNvSpPr>
            <a:spLocks noChangeShapeType="1"/>
          </p:cNvSpPr>
          <p:nvPr/>
        </p:nvSpPr>
        <p:spPr bwMode="auto">
          <a:xfrm flipV="1">
            <a:off x="2782888" y="2584450"/>
            <a:ext cx="392112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19" name="Line 35"/>
          <p:cNvSpPr>
            <a:spLocks noChangeShapeType="1"/>
          </p:cNvSpPr>
          <p:nvPr/>
        </p:nvSpPr>
        <p:spPr bwMode="auto">
          <a:xfrm flipH="1" flipV="1">
            <a:off x="1985963" y="3025775"/>
            <a:ext cx="392112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20" name="Line 36"/>
          <p:cNvSpPr>
            <a:spLocks noChangeShapeType="1"/>
          </p:cNvSpPr>
          <p:nvPr/>
        </p:nvSpPr>
        <p:spPr bwMode="auto">
          <a:xfrm flipH="1" flipV="1">
            <a:off x="2403475" y="2584450"/>
            <a:ext cx="392113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21" name="Line 37"/>
          <p:cNvSpPr>
            <a:spLocks noChangeShapeType="1"/>
          </p:cNvSpPr>
          <p:nvPr/>
        </p:nvSpPr>
        <p:spPr bwMode="auto">
          <a:xfrm flipH="1" flipV="1">
            <a:off x="3170238" y="2598738"/>
            <a:ext cx="392112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22" name="Line 38"/>
          <p:cNvSpPr>
            <a:spLocks noChangeShapeType="1"/>
          </p:cNvSpPr>
          <p:nvPr/>
        </p:nvSpPr>
        <p:spPr bwMode="auto">
          <a:xfrm flipH="1" flipV="1">
            <a:off x="2776538" y="3025775"/>
            <a:ext cx="392112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23" name="Oval 39"/>
          <p:cNvSpPr>
            <a:spLocks noChangeArrowheads="1"/>
          </p:cNvSpPr>
          <p:nvPr/>
        </p:nvSpPr>
        <p:spPr bwMode="auto">
          <a:xfrm>
            <a:off x="1130300" y="3800475"/>
            <a:ext cx="209550" cy="2143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24" name="Line 40"/>
          <p:cNvSpPr>
            <a:spLocks noChangeShapeType="1"/>
          </p:cNvSpPr>
          <p:nvPr/>
        </p:nvSpPr>
        <p:spPr bwMode="auto">
          <a:xfrm flipV="1">
            <a:off x="1201738" y="3481388"/>
            <a:ext cx="392112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25" name="Line 41"/>
          <p:cNvSpPr>
            <a:spLocks noChangeShapeType="1"/>
          </p:cNvSpPr>
          <p:nvPr/>
        </p:nvSpPr>
        <p:spPr bwMode="auto">
          <a:xfrm flipH="1" flipV="1">
            <a:off x="1201738" y="3895725"/>
            <a:ext cx="796925" cy="12700"/>
          </a:xfrm>
          <a:prstGeom prst="line">
            <a:avLst/>
          </a:prstGeom>
          <a:noFill/>
          <a:ln w="34925">
            <a:solidFill>
              <a:schemeClr val="folHlink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26" name="Line 42"/>
          <p:cNvSpPr>
            <a:spLocks noChangeShapeType="1"/>
          </p:cNvSpPr>
          <p:nvPr/>
        </p:nvSpPr>
        <p:spPr bwMode="auto">
          <a:xfrm flipH="1" flipV="1">
            <a:off x="1593850" y="3468688"/>
            <a:ext cx="392113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27" name="Line 43"/>
          <p:cNvSpPr>
            <a:spLocks noChangeShapeType="1"/>
          </p:cNvSpPr>
          <p:nvPr/>
        </p:nvSpPr>
        <p:spPr bwMode="auto">
          <a:xfrm flipH="1">
            <a:off x="1998663" y="3910013"/>
            <a:ext cx="796925" cy="0"/>
          </a:xfrm>
          <a:prstGeom prst="line">
            <a:avLst/>
          </a:prstGeom>
          <a:noFill/>
          <a:ln w="34925">
            <a:solidFill>
              <a:schemeClr val="folHlink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28" name="Line 44"/>
          <p:cNvSpPr>
            <a:spLocks noChangeShapeType="1"/>
          </p:cNvSpPr>
          <p:nvPr/>
        </p:nvSpPr>
        <p:spPr bwMode="auto">
          <a:xfrm flipH="1">
            <a:off x="2776538" y="3910013"/>
            <a:ext cx="796925" cy="0"/>
          </a:xfrm>
          <a:prstGeom prst="line">
            <a:avLst/>
          </a:prstGeom>
          <a:noFill/>
          <a:ln w="34925">
            <a:solidFill>
              <a:schemeClr val="folHlink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29" name="Line 45"/>
          <p:cNvSpPr>
            <a:spLocks noChangeShapeType="1"/>
          </p:cNvSpPr>
          <p:nvPr/>
        </p:nvSpPr>
        <p:spPr bwMode="auto">
          <a:xfrm flipV="1">
            <a:off x="1998663" y="3468688"/>
            <a:ext cx="392112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30" name="Line 46"/>
          <p:cNvSpPr>
            <a:spLocks noChangeShapeType="1"/>
          </p:cNvSpPr>
          <p:nvPr/>
        </p:nvSpPr>
        <p:spPr bwMode="auto">
          <a:xfrm flipV="1">
            <a:off x="2782888" y="3468688"/>
            <a:ext cx="392112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31" name="Line 47"/>
          <p:cNvSpPr>
            <a:spLocks noChangeShapeType="1"/>
          </p:cNvSpPr>
          <p:nvPr/>
        </p:nvSpPr>
        <p:spPr bwMode="auto">
          <a:xfrm flipH="1" flipV="1">
            <a:off x="2403475" y="3468688"/>
            <a:ext cx="392113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032" name="Line 48"/>
          <p:cNvSpPr>
            <a:spLocks noChangeShapeType="1"/>
          </p:cNvSpPr>
          <p:nvPr/>
        </p:nvSpPr>
        <p:spPr bwMode="auto">
          <a:xfrm flipH="1" flipV="1">
            <a:off x="3170238" y="3482975"/>
            <a:ext cx="392112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15950" y="1892300"/>
            <a:ext cx="501650" cy="2176463"/>
            <a:chOff x="388" y="1192"/>
            <a:chExt cx="316" cy="1371"/>
          </a:xfrm>
        </p:grpSpPr>
        <p:sp>
          <p:nvSpPr>
            <p:cNvPr id="170034" name="Rectangle 50"/>
            <p:cNvSpPr>
              <a:spLocks noChangeArrowheads="1"/>
            </p:cNvSpPr>
            <p:nvPr/>
          </p:nvSpPr>
          <p:spPr bwMode="auto">
            <a:xfrm>
              <a:off x="388" y="1192"/>
              <a:ext cx="3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s</a:t>
              </a:r>
              <a:r>
                <a:rPr lang="en-US" baseline="-25000">
                  <a:solidFill>
                    <a:schemeClr val="hlink"/>
                  </a:solidFill>
                </a:rPr>
                <a:t>1</a:t>
              </a:r>
              <a:endParaRPr lang="en-US"/>
            </a:p>
          </p:txBody>
        </p:sp>
        <p:sp>
          <p:nvSpPr>
            <p:cNvPr id="170035" name="Rectangle 51"/>
            <p:cNvSpPr>
              <a:spLocks noChangeArrowheads="1"/>
            </p:cNvSpPr>
            <p:nvPr/>
          </p:nvSpPr>
          <p:spPr bwMode="auto">
            <a:xfrm>
              <a:off x="388" y="1748"/>
              <a:ext cx="3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170036" name="Rectangle 52"/>
            <p:cNvSpPr>
              <a:spLocks noChangeArrowheads="1"/>
            </p:cNvSpPr>
            <p:nvPr/>
          </p:nvSpPr>
          <p:spPr bwMode="auto">
            <a:xfrm>
              <a:off x="391" y="2236"/>
              <a:ext cx="3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3</a:t>
              </a:r>
              <a:endParaRPr lang="en-US"/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4028281" y="1781176"/>
            <a:ext cx="407988" cy="2114550"/>
            <a:chOff x="418" y="1211"/>
            <a:chExt cx="257" cy="1332"/>
          </a:xfrm>
        </p:grpSpPr>
        <p:sp>
          <p:nvSpPr>
            <p:cNvPr id="170038" name="Rectangle 54"/>
            <p:cNvSpPr>
              <a:spLocks noChangeArrowheads="1"/>
            </p:cNvSpPr>
            <p:nvPr/>
          </p:nvSpPr>
          <p:spPr bwMode="auto">
            <a:xfrm>
              <a:off x="418" y="1211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170039" name="Rectangle 55"/>
            <p:cNvSpPr>
              <a:spLocks noChangeArrowheads="1"/>
            </p:cNvSpPr>
            <p:nvPr/>
          </p:nvSpPr>
          <p:spPr bwMode="auto">
            <a:xfrm>
              <a:off x="418" y="1767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170040" name="Rectangle 56"/>
            <p:cNvSpPr>
              <a:spLocks noChangeArrowheads="1"/>
            </p:cNvSpPr>
            <p:nvPr/>
          </p:nvSpPr>
          <p:spPr bwMode="auto">
            <a:xfrm>
              <a:off x="421" y="2255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t</a:t>
              </a:r>
              <a:r>
                <a:rPr lang="en-US" baseline="-25000"/>
                <a:t>3</a:t>
              </a:r>
              <a:endParaRPr lang="en-US"/>
            </a:p>
          </p:txBody>
        </p:sp>
      </p:grpSp>
      <p:sp>
        <p:nvSpPr>
          <p:cNvPr id="170041" name="Rectangle 57"/>
          <p:cNvSpPr>
            <a:spLocks noChangeArrowheads="1"/>
          </p:cNvSpPr>
          <p:nvPr/>
        </p:nvSpPr>
        <p:spPr bwMode="auto">
          <a:xfrm>
            <a:off x="762000" y="4191000"/>
            <a:ext cx="764222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Let   a</a:t>
            </a:r>
            <a:r>
              <a:rPr lang="en-US" baseline="-25000">
                <a:latin typeface="Baskerville Semibold" charset="0"/>
              </a:rPr>
              <a:t>ij</a:t>
            </a:r>
            <a:r>
              <a:rPr lang="en-US">
                <a:latin typeface="Arial Black" charset="0"/>
              </a:rPr>
              <a:t>  </a:t>
            </a:r>
            <a:r>
              <a:rPr lang="en-US"/>
              <a:t>be the number of paths from   s</a:t>
            </a:r>
            <a:r>
              <a:rPr lang="en-US" baseline="-25000">
                <a:latin typeface="Baskerville Semibold" charset="0"/>
              </a:rPr>
              <a:t>i</a:t>
            </a:r>
            <a:r>
              <a:rPr lang="en-US"/>
              <a:t>  to  t</a:t>
            </a:r>
            <a:r>
              <a:rPr lang="en-US" baseline="-25000">
                <a:latin typeface="Baskerville Semibold" charset="0"/>
              </a:rPr>
              <a:t>j</a:t>
            </a:r>
            <a:r>
              <a:rPr lang="en-US"/>
              <a:t> .</a:t>
            </a:r>
          </a:p>
        </p:txBody>
      </p:sp>
      <p:sp>
        <p:nvSpPr>
          <p:cNvPr id="170042" name="Rectangle 58"/>
          <p:cNvSpPr>
            <a:spLocks noChangeArrowheads="1"/>
          </p:cNvSpPr>
          <p:nvPr/>
        </p:nvSpPr>
        <p:spPr bwMode="auto">
          <a:xfrm>
            <a:off x="4597400" y="1503363"/>
            <a:ext cx="38608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We want to count </a:t>
            </a:r>
          </a:p>
          <a:p>
            <a:pPr algn="l"/>
            <a:r>
              <a:rPr lang="en-US"/>
              <a:t>non-intersecting sets of</a:t>
            </a:r>
          </a:p>
          <a:p>
            <a:pPr algn="l"/>
            <a:r>
              <a:rPr lang="en-US"/>
              <a:t>paths from s</a:t>
            </a:r>
            <a:r>
              <a:rPr lang="en-US" baseline="-25000">
                <a:latin typeface="Baskerville Semibold" charset="0"/>
              </a:rPr>
              <a:t>i</a:t>
            </a:r>
            <a:r>
              <a:rPr lang="en-US"/>
              <a:t>  to  t</a:t>
            </a:r>
            <a:r>
              <a:rPr lang="en-US" baseline="-25000">
                <a:latin typeface="Baskerville Semibold" charset="0"/>
              </a:rPr>
              <a:t>i .</a:t>
            </a:r>
            <a:endParaRPr lang="en-US"/>
          </a:p>
        </p:txBody>
      </p:sp>
      <p:sp>
        <p:nvSpPr>
          <p:cNvPr id="170043" name="Rectangle 59"/>
          <p:cNvSpPr>
            <a:spLocks noChangeArrowheads="1"/>
          </p:cNvSpPr>
          <p:nvPr/>
        </p:nvSpPr>
        <p:spPr bwMode="auto">
          <a:xfrm>
            <a:off x="1295400" y="1295400"/>
            <a:ext cx="29368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  </a:t>
            </a:r>
            <a:r>
              <a:rPr lang="en-US" sz="2000">
                <a:solidFill>
                  <a:schemeClr val="hlink"/>
                </a:solidFill>
              </a:rPr>
              <a:t>1         4         16</a:t>
            </a:r>
          </a:p>
          <a:p>
            <a:pPr algn="l">
              <a:lnSpc>
                <a:spcPct val="120000"/>
              </a:lnSpc>
            </a:pPr>
            <a:r>
              <a:rPr lang="en-US" sz="2000">
                <a:solidFill>
                  <a:schemeClr val="hlink"/>
                </a:solidFill>
              </a:rPr>
              <a:t>1        3         12       52   </a:t>
            </a:r>
          </a:p>
          <a:p>
            <a:pPr algn="l"/>
            <a:r>
              <a:rPr lang="en-US" sz="2000">
                <a:solidFill>
                  <a:schemeClr val="hlink"/>
                </a:solidFill>
              </a:rPr>
              <a:t>     </a:t>
            </a:r>
          </a:p>
          <a:p>
            <a:pPr algn="l"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    1         5        24</a:t>
            </a:r>
          </a:p>
          <a:p>
            <a:pPr algn="l">
              <a:lnSpc>
                <a:spcPct val="120000"/>
              </a:lnSpc>
            </a:pPr>
            <a:r>
              <a:rPr lang="en-US" sz="2000">
                <a:solidFill>
                  <a:schemeClr val="hlink"/>
                </a:solidFill>
              </a:rPr>
              <a:t>         1         7         40</a:t>
            </a:r>
          </a:p>
          <a:p>
            <a:pPr algn="l"/>
            <a:endParaRPr lang="en-US" sz="2000">
              <a:solidFill>
                <a:schemeClr val="hlink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               1         9</a:t>
            </a:r>
          </a:p>
          <a:p>
            <a:pPr algn="l"/>
            <a:r>
              <a:rPr lang="en-US" sz="2000">
                <a:solidFill>
                  <a:schemeClr val="hlink"/>
                </a:solidFill>
              </a:rPr>
              <a:t>                   1          10</a:t>
            </a:r>
          </a:p>
          <a:p>
            <a:pPr algn="l"/>
            <a:endParaRPr lang="en-US" sz="2000">
              <a:solidFill>
                <a:schemeClr val="hlink"/>
              </a:solidFill>
            </a:endParaRPr>
          </a:p>
          <a:p>
            <a:pPr algn="l"/>
            <a:r>
              <a:rPr lang="en-US" sz="2000"/>
              <a:t>     </a:t>
            </a:r>
            <a:r>
              <a:rPr lang="en-US"/>
              <a:t>       </a:t>
            </a:r>
          </a:p>
        </p:txBody>
      </p:sp>
      <p:sp>
        <p:nvSpPr>
          <p:cNvPr id="170044" name="Rectangle 60"/>
          <p:cNvSpPr>
            <a:spLocks noChangeArrowheads="1"/>
          </p:cNvSpPr>
          <p:nvPr/>
        </p:nvSpPr>
        <p:spPr bwMode="auto">
          <a:xfrm>
            <a:off x="3336925" y="4752975"/>
            <a:ext cx="16303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 charset="0"/>
              <a:buAutoNum type="arabicPlain" startAt="52"/>
            </a:pPr>
            <a:r>
              <a:rPr lang="en-US">
                <a:solidFill>
                  <a:schemeClr val="hlink"/>
                </a:solidFill>
              </a:rPr>
              <a:t> 40 10</a:t>
            </a:r>
          </a:p>
          <a:p>
            <a:pPr marL="457200" indent="-457200" algn="l">
              <a:buFont typeface="Arial" charset="0"/>
              <a:buAutoNum type="arabicPlain" startAt="52"/>
            </a:pPr>
            <a:endParaRPr lang="en-US"/>
          </a:p>
        </p:txBody>
      </p: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1130300" y="1763713"/>
            <a:ext cx="2552700" cy="2251075"/>
            <a:chOff x="712" y="1111"/>
            <a:chExt cx="1608" cy="1418"/>
          </a:xfrm>
        </p:grpSpPr>
        <p:sp>
          <p:nvSpPr>
            <p:cNvPr id="170046" name="Oval 62"/>
            <p:cNvSpPr>
              <a:spLocks noChangeArrowheads="1"/>
            </p:cNvSpPr>
            <p:nvPr/>
          </p:nvSpPr>
          <p:spPr bwMode="auto">
            <a:xfrm>
              <a:off x="720" y="1320"/>
              <a:ext cx="132" cy="13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47" name="Oval 63"/>
            <p:cNvSpPr>
              <a:spLocks noChangeArrowheads="1"/>
            </p:cNvSpPr>
            <p:nvPr/>
          </p:nvSpPr>
          <p:spPr bwMode="auto">
            <a:xfrm>
              <a:off x="2186" y="2386"/>
              <a:ext cx="132" cy="13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48" name="Oval 64"/>
            <p:cNvSpPr>
              <a:spLocks noChangeArrowheads="1"/>
            </p:cNvSpPr>
            <p:nvPr/>
          </p:nvSpPr>
          <p:spPr bwMode="auto">
            <a:xfrm>
              <a:off x="2186" y="1838"/>
              <a:ext cx="132" cy="13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49" name="Oval 65"/>
            <p:cNvSpPr>
              <a:spLocks noChangeArrowheads="1"/>
            </p:cNvSpPr>
            <p:nvPr/>
          </p:nvSpPr>
          <p:spPr bwMode="auto">
            <a:xfrm>
              <a:off x="2188" y="1312"/>
              <a:ext cx="132" cy="13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50" name="Line 66"/>
            <p:cNvSpPr>
              <a:spLocks noChangeShapeType="1"/>
            </p:cNvSpPr>
            <p:nvPr/>
          </p:nvSpPr>
          <p:spPr bwMode="auto">
            <a:xfrm flipV="1">
              <a:off x="765" y="1119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51" name="Line 67"/>
            <p:cNvSpPr>
              <a:spLocks noChangeShapeType="1"/>
            </p:cNvSpPr>
            <p:nvPr/>
          </p:nvSpPr>
          <p:spPr bwMode="auto">
            <a:xfrm flipH="1">
              <a:off x="765" y="1389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52" name="Line 68"/>
            <p:cNvSpPr>
              <a:spLocks noChangeShapeType="1"/>
            </p:cNvSpPr>
            <p:nvPr/>
          </p:nvSpPr>
          <p:spPr bwMode="auto">
            <a:xfrm flipH="1" flipV="1">
              <a:off x="781" y="1389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53" name="Line 69"/>
            <p:cNvSpPr>
              <a:spLocks noChangeShapeType="1"/>
            </p:cNvSpPr>
            <p:nvPr/>
          </p:nvSpPr>
          <p:spPr bwMode="auto">
            <a:xfrm flipH="1" flipV="1">
              <a:off x="1012" y="1111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54" name="Line 70"/>
            <p:cNvSpPr>
              <a:spLocks noChangeShapeType="1"/>
            </p:cNvSpPr>
            <p:nvPr/>
          </p:nvSpPr>
          <p:spPr bwMode="auto">
            <a:xfrm flipH="1">
              <a:off x="1267" y="1389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55" name="Line 71"/>
            <p:cNvSpPr>
              <a:spLocks noChangeShapeType="1"/>
            </p:cNvSpPr>
            <p:nvPr/>
          </p:nvSpPr>
          <p:spPr bwMode="auto">
            <a:xfrm flipH="1">
              <a:off x="1757" y="1389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56" name="Line 72"/>
            <p:cNvSpPr>
              <a:spLocks noChangeShapeType="1"/>
            </p:cNvSpPr>
            <p:nvPr/>
          </p:nvSpPr>
          <p:spPr bwMode="auto">
            <a:xfrm flipV="1">
              <a:off x="1020" y="1389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57" name="Line 73"/>
            <p:cNvSpPr>
              <a:spLocks noChangeShapeType="1"/>
            </p:cNvSpPr>
            <p:nvPr/>
          </p:nvSpPr>
          <p:spPr bwMode="auto">
            <a:xfrm flipV="1">
              <a:off x="1514" y="1389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58" name="Line 74"/>
            <p:cNvSpPr>
              <a:spLocks noChangeShapeType="1"/>
            </p:cNvSpPr>
            <p:nvPr/>
          </p:nvSpPr>
          <p:spPr bwMode="auto">
            <a:xfrm flipV="1">
              <a:off x="2008" y="1389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59" name="Line 75"/>
            <p:cNvSpPr>
              <a:spLocks noChangeShapeType="1"/>
            </p:cNvSpPr>
            <p:nvPr/>
          </p:nvSpPr>
          <p:spPr bwMode="auto">
            <a:xfrm flipV="1">
              <a:off x="1267" y="1111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60" name="Line 76"/>
            <p:cNvSpPr>
              <a:spLocks noChangeShapeType="1"/>
            </p:cNvSpPr>
            <p:nvPr/>
          </p:nvSpPr>
          <p:spPr bwMode="auto">
            <a:xfrm flipV="1">
              <a:off x="1761" y="1111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61" name="Line 77"/>
            <p:cNvSpPr>
              <a:spLocks noChangeShapeType="1"/>
            </p:cNvSpPr>
            <p:nvPr/>
          </p:nvSpPr>
          <p:spPr bwMode="auto">
            <a:xfrm flipH="1" flipV="1">
              <a:off x="1259" y="1389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62" name="Line 78"/>
            <p:cNvSpPr>
              <a:spLocks noChangeShapeType="1"/>
            </p:cNvSpPr>
            <p:nvPr/>
          </p:nvSpPr>
          <p:spPr bwMode="auto">
            <a:xfrm flipH="1" flipV="1">
              <a:off x="1522" y="1111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63" name="Line 79"/>
            <p:cNvSpPr>
              <a:spLocks noChangeShapeType="1"/>
            </p:cNvSpPr>
            <p:nvPr/>
          </p:nvSpPr>
          <p:spPr bwMode="auto">
            <a:xfrm flipH="1" flipV="1">
              <a:off x="2005" y="1120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64" name="Line 80"/>
            <p:cNvSpPr>
              <a:spLocks noChangeShapeType="1"/>
            </p:cNvSpPr>
            <p:nvPr/>
          </p:nvSpPr>
          <p:spPr bwMode="auto">
            <a:xfrm flipH="1" flipV="1">
              <a:off x="1757" y="1389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65" name="Oval 81"/>
            <p:cNvSpPr>
              <a:spLocks noChangeArrowheads="1"/>
            </p:cNvSpPr>
            <p:nvPr/>
          </p:nvSpPr>
          <p:spPr bwMode="auto">
            <a:xfrm>
              <a:off x="712" y="1837"/>
              <a:ext cx="132" cy="13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66" name="Line 82"/>
            <p:cNvSpPr>
              <a:spLocks noChangeShapeType="1"/>
            </p:cNvSpPr>
            <p:nvPr/>
          </p:nvSpPr>
          <p:spPr bwMode="auto">
            <a:xfrm flipV="1">
              <a:off x="765" y="1658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67" name="Line 83"/>
            <p:cNvSpPr>
              <a:spLocks noChangeShapeType="1"/>
            </p:cNvSpPr>
            <p:nvPr/>
          </p:nvSpPr>
          <p:spPr bwMode="auto">
            <a:xfrm flipH="1">
              <a:off x="757" y="1905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68" name="Line 84"/>
            <p:cNvSpPr>
              <a:spLocks noChangeShapeType="1"/>
            </p:cNvSpPr>
            <p:nvPr/>
          </p:nvSpPr>
          <p:spPr bwMode="auto">
            <a:xfrm flipH="1" flipV="1">
              <a:off x="773" y="1906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69" name="Line 85"/>
            <p:cNvSpPr>
              <a:spLocks noChangeShapeType="1"/>
            </p:cNvSpPr>
            <p:nvPr/>
          </p:nvSpPr>
          <p:spPr bwMode="auto">
            <a:xfrm flipH="1" flipV="1">
              <a:off x="1004" y="1628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70" name="Line 86"/>
            <p:cNvSpPr>
              <a:spLocks noChangeShapeType="1"/>
            </p:cNvSpPr>
            <p:nvPr/>
          </p:nvSpPr>
          <p:spPr bwMode="auto">
            <a:xfrm flipH="1">
              <a:off x="1259" y="1906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71" name="Line 87"/>
            <p:cNvSpPr>
              <a:spLocks noChangeShapeType="1"/>
            </p:cNvSpPr>
            <p:nvPr/>
          </p:nvSpPr>
          <p:spPr bwMode="auto">
            <a:xfrm flipH="1">
              <a:off x="1749" y="1906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72" name="Line 88"/>
            <p:cNvSpPr>
              <a:spLocks noChangeShapeType="1"/>
            </p:cNvSpPr>
            <p:nvPr/>
          </p:nvSpPr>
          <p:spPr bwMode="auto">
            <a:xfrm flipV="1">
              <a:off x="1012" y="1906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73" name="Line 89"/>
            <p:cNvSpPr>
              <a:spLocks noChangeShapeType="1"/>
            </p:cNvSpPr>
            <p:nvPr/>
          </p:nvSpPr>
          <p:spPr bwMode="auto">
            <a:xfrm flipV="1">
              <a:off x="1506" y="1906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74" name="Line 90"/>
            <p:cNvSpPr>
              <a:spLocks noChangeShapeType="1"/>
            </p:cNvSpPr>
            <p:nvPr/>
          </p:nvSpPr>
          <p:spPr bwMode="auto">
            <a:xfrm flipV="1">
              <a:off x="2000" y="1906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75" name="Line 91"/>
            <p:cNvSpPr>
              <a:spLocks noChangeShapeType="1"/>
            </p:cNvSpPr>
            <p:nvPr/>
          </p:nvSpPr>
          <p:spPr bwMode="auto">
            <a:xfrm flipV="1">
              <a:off x="1259" y="1628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76" name="Line 92"/>
            <p:cNvSpPr>
              <a:spLocks noChangeShapeType="1"/>
            </p:cNvSpPr>
            <p:nvPr/>
          </p:nvSpPr>
          <p:spPr bwMode="auto">
            <a:xfrm flipV="1">
              <a:off x="1753" y="1628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77" name="Line 93"/>
            <p:cNvSpPr>
              <a:spLocks noChangeShapeType="1"/>
            </p:cNvSpPr>
            <p:nvPr/>
          </p:nvSpPr>
          <p:spPr bwMode="auto">
            <a:xfrm flipH="1" flipV="1">
              <a:off x="1251" y="1906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78" name="Line 94"/>
            <p:cNvSpPr>
              <a:spLocks noChangeShapeType="1"/>
            </p:cNvSpPr>
            <p:nvPr/>
          </p:nvSpPr>
          <p:spPr bwMode="auto">
            <a:xfrm flipH="1" flipV="1">
              <a:off x="1514" y="1628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79" name="Line 95"/>
            <p:cNvSpPr>
              <a:spLocks noChangeShapeType="1"/>
            </p:cNvSpPr>
            <p:nvPr/>
          </p:nvSpPr>
          <p:spPr bwMode="auto">
            <a:xfrm flipH="1" flipV="1">
              <a:off x="1997" y="1637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80" name="Line 96"/>
            <p:cNvSpPr>
              <a:spLocks noChangeShapeType="1"/>
            </p:cNvSpPr>
            <p:nvPr/>
          </p:nvSpPr>
          <p:spPr bwMode="auto">
            <a:xfrm flipH="1" flipV="1">
              <a:off x="1749" y="1906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81" name="Oval 97"/>
            <p:cNvSpPr>
              <a:spLocks noChangeArrowheads="1"/>
            </p:cNvSpPr>
            <p:nvPr/>
          </p:nvSpPr>
          <p:spPr bwMode="auto">
            <a:xfrm>
              <a:off x="712" y="2394"/>
              <a:ext cx="132" cy="13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82" name="Line 98"/>
            <p:cNvSpPr>
              <a:spLocks noChangeShapeType="1"/>
            </p:cNvSpPr>
            <p:nvPr/>
          </p:nvSpPr>
          <p:spPr bwMode="auto">
            <a:xfrm flipV="1">
              <a:off x="757" y="2193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83" name="Line 99"/>
            <p:cNvSpPr>
              <a:spLocks noChangeShapeType="1"/>
            </p:cNvSpPr>
            <p:nvPr/>
          </p:nvSpPr>
          <p:spPr bwMode="auto">
            <a:xfrm flipH="1" flipV="1">
              <a:off x="757" y="2454"/>
              <a:ext cx="502" cy="8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84" name="Line 100"/>
            <p:cNvSpPr>
              <a:spLocks noChangeShapeType="1"/>
            </p:cNvSpPr>
            <p:nvPr/>
          </p:nvSpPr>
          <p:spPr bwMode="auto">
            <a:xfrm flipH="1" flipV="1">
              <a:off x="1004" y="2185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85" name="Line 101"/>
            <p:cNvSpPr>
              <a:spLocks noChangeShapeType="1"/>
            </p:cNvSpPr>
            <p:nvPr/>
          </p:nvSpPr>
          <p:spPr bwMode="auto">
            <a:xfrm flipH="1">
              <a:off x="1259" y="2463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86" name="Line 102"/>
            <p:cNvSpPr>
              <a:spLocks noChangeShapeType="1"/>
            </p:cNvSpPr>
            <p:nvPr/>
          </p:nvSpPr>
          <p:spPr bwMode="auto">
            <a:xfrm flipH="1">
              <a:off x="1749" y="2463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87" name="Line 103"/>
            <p:cNvSpPr>
              <a:spLocks noChangeShapeType="1"/>
            </p:cNvSpPr>
            <p:nvPr/>
          </p:nvSpPr>
          <p:spPr bwMode="auto">
            <a:xfrm flipV="1">
              <a:off x="1259" y="2185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88" name="Line 104"/>
            <p:cNvSpPr>
              <a:spLocks noChangeShapeType="1"/>
            </p:cNvSpPr>
            <p:nvPr/>
          </p:nvSpPr>
          <p:spPr bwMode="auto">
            <a:xfrm flipV="1">
              <a:off x="1753" y="2185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89" name="Line 105"/>
            <p:cNvSpPr>
              <a:spLocks noChangeShapeType="1"/>
            </p:cNvSpPr>
            <p:nvPr/>
          </p:nvSpPr>
          <p:spPr bwMode="auto">
            <a:xfrm flipH="1" flipV="1">
              <a:off x="1514" y="2185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90" name="Line 106"/>
            <p:cNvSpPr>
              <a:spLocks noChangeShapeType="1"/>
            </p:cNvSpPr>
            <p:nvPr/>
          </p:nvSpPr>
          <p:spPr bwMode="auto">
            <a:xfrm flipH="1" flipV="1">
              <a:off x="1997" y="2194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91" name="Line 107"/>
            <p:cNvSpPr>
              <a:spLocks noChangeShapeType="1"/>
            </p:cNvSpPr>
            <p:nvPr/>
          </p:nvSpPr>
          <p:spPr bwMode="auto">
            <a:xfrm flipH="1">
              <a:off x="1020" y="1637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92" name="Line 108"/>
            <p:cNvSpPr>
              <a:spLocks noChangeShapeType="1"/>
            </p:cNvSpPr>
            <p:nvPr/>
          </p:nvSpPr>
          <p:spPr bwMode="auto">
            <a:xfrm flipH="1">
              <a:off x="1503" y="1628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93" name="Line 109"/>
            <p:cNvSpPr>
              <a:spLocks noChangeShapeType="1"/>
            </p:cNvSpPr>
            <p:nvPr/>
          </p:nvSpPr>
          <p:spPr bwMode="auto">
            <a:xfrm flipH="1">
              <a:off x="1000" y="1111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94" name="Line 110"/>
            <p:cNvSpPr>
              <a:spLocks noChangeShapeType="1"/>
            </p:cNvSpPr>
            <p:nvPr/>
          </p:nvSpPr>
          <p:spPr bwMode="auto">
            <a:xfrm flipH="1">
              <a:off x="1522" y="1111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95" name="Line 111"/>
            <p:cNvSpPr>
              <a:spLocks noChangeShapeType="1"/>
            </p:cNvSpPr>
            <p:nvPr/>
          </p:nvSpPr>
          <p:spPr bwMode="auto">
            <a:xfrm flipH="1">
              <a:off x="996" y="2175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96" name="Line 112"/>
            <p:cNvSpPr>
              <a:spLocks noChangeShapeType="1"/>
            </p:cNvSpPr>
            <p:nvPr/>
          </p:nvSpPr>
          <p:spPr bwMode="auto">
            <a:xfrm flipH="1">
              <a:off x="1494" y="2175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504255" y="2533165"/>
            <a:ext cx="4432168" cy="3163975"/>
            <a:chOff x="2504255" y="2533165"/>
            <a:chExt cx="4432168" cy="316397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4600" y="2533165"/>
              <a:ext cx="3886200" cy="2640050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 bwMode="auto">
            <a:xfrm>
              <a:off x="2819400" y="4419600"/>
              <a:ext cx="3108377" cy="753615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arallelogram 29"/>
            <p:cNvSpPr/>
            <p:nvPr/>
          </p:nvSpPr>
          <p:spPr bwMode="auto">
            <a:xfrm rot="19981516">
              <a:off x="5750185" y="4137315"/>
              <a:ext cx="565928" cy="1116048"/>
            </a:xfrm>
            <a:prstGeom prst="parallelogram">
              <a:avLst>
                <a:gd name="adj" fmla="val 11340"/>
              </a:avLst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Diamond 30"/>
            <p:cNvSpPr/>
            <p:nvPr/>
          </p:nvSpPr>
          <p:spPr bwMode="auto">
            <a:xfrm>
              <a:off x="2971800" y="4191000"/>
              <a:ext cx="914400" cy="1176010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Parallelogram 31"/>
            <p:cNvSpPr/>
            <p:nvPr/>
          </p:nvSpPr>
          <p:spPr bwMode="auto">
            <a:xfrm rot="1791748">
              <a:off x="2504255" y="2591428"/>
              <a:ext cx="384365" cy="1057134"/>
            </a:xfrm>
            <a:prstGeom prst="parallelogram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Parallelogram 32"/>
            <p:cNvSpPr/>
            <p:nvPr/>
          </p:nvSpPr>
          <p:spPr bwMode="auto">
            <a:xfrm rot="19581052" flipH="1">
              <a:off x="6345936" y="3039442"/>
              <a:ext cx="384365" cy="1625535"/>
            </a:xfrm>
            <a:prstGeom prst="parallelogram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arallelogram 33"/>
            <p:cNvSpPr/>
            <p:nvPr/>
          </p:nvSpPr>
          <p:spPr bwMode="auto">
            <a:xfrm rot="14890048">
              <a:off x="2230576" y="4405207"/>
              <a:ext cx="2057398" cy="526467"/>
            </a:xfrm>
            <a:prstGeom prst="parallelogram">
              <a:avLst>
                <a:gd name="adj" fmla="val 186332"/>
              </a:avLst>
            </a:prstGeom>
            <a:solidFill>
              <a:srgbClr val="FFFFFF">
                <a:alpha val="87000"/>
              </a:srgbClr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ight Triangle 34"/>
            <p:cNvSpPr/>
            <p:nvPr/>
          </p:nvSpPr>
          <p:spPr bwMode="auto">
            <a:xfrm rot="18982912">
              <a:off x="4394267" y="3634431"/>
              <a:ext cx="2542156" cy="1403713"/>
            </a:xfrm>
            <a:prstGeom prst="rtTriangle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82" y="0"/>
            <a:ext cx="7772400" cy="1143000"/>
          </a:xfrm>
        </p:spPr>
        <p:txBody>
          <a:bodyPr/>
          <a:lstStyle/>
          <a:p>
            <a:r>
              <a:rPr lang="en-US" dirty="0" smtClean="0"/>
              <a:t>Building short walls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760" y="1666220"/>
            <a:ext cx="1371600" cy="149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46995" y="1666220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0616" y="1235333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235333"/>
            <a:ext cx="5692960" cy="95410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How many ways are there to </a:t>
            </a:r>
          </a:p>
          <a:p>
            <a:pPr algn="l"/>
            <a:r>
              <a:rPr lang="en-US" dirty="0" smtClean="0"/>
              <a:t>build a 2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 wall with 1 </a:t>
            </a:r>
            <a:r>
              <a:rPr lang="en-US" dirty="0" err="1" smtClean="0"/>
              <a:t>x</a:t>
            </a:r>
            <a:r>
              <a:rPr lang="en-US" dirty="0" smtClean="0"/>
              <a:t> 2 bricks?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84216" y="4843790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43400" y="5605790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 flipH="1" flipV="1">
            <a:off x="1691041" y="2910239"/>
            <a:ext cx="1853682" cy="11650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16200000" flipH="1">
            <a:off x="5256380" y="2872139"/>
            <a:ext cx="1853682" cy="12412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V="1">
            <a:off x="3200401" y="2565918"/>
            <a:ext cx="2362199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035360" y="4419600"/>
          <a:ext cx="4715256" cy="57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407"/>
                <a:gridCol w="589407"/>
                <a:gridCol w="589407"/>
                <a:gridCol w="589407"/>
                <a:gridCol w="589407"/>
                <a:gridCol w="589407"/>
                <a:gridCol w="589407"/>
                <a:gridCol w="589407"/>
              </a:tblGrid>
              <a:tr h="57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 bwMode="auto">
          <a:xfrm>
            <a:off x="2035360" y="4419600"/>
            <a:ext cx="555440" cy="1143000"/>
          </a:xfrm>
          <a:prstGeom prst="rect">
            <a:avLst/>
          </a:prstGeom>
          <a:solidFill>
            <a:srgbClr val="3CDAE5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029200" y="4419600"/>
            <a:ext cx="555440" cy="1143000"/>
          </a:xfrm>
          <a:prstGeom prst="rect">
            <a:avLst/>
          </a:prstGeom>
          <a:solidFill>
            <a:srgbClr val="3CDAE5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590800" y="4419600"/>
            <a:ext cx="1219200" cy="609600"/>
          </a:xfrm>
          <a:prstGeom prst="rect">
            <a:avLst/>
          </a:prstGeom>
          <a:solidFill>
            <a:srgbClr val="3CDAE5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590800" y="5029200"/>
            <a:ext cx="1219200" cy="533400"/>
          </a:xfrm>
          <a:prstGeom prst="rect">
            <a:avLst/>
          </a:prstGeom>
          <a:solidFill>
            <a:srgbClr val="3CDAE5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810000" y="5029200"/>
            <a:ext cx="1219200" cy="533400"/>
          </a:xfrm>
          <a:prstGeom prst="rect">
            <a:avLst/>
          </a:prstGeom>
          <a:solidFill>
            <a:srgbClr val="3CDAE5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584640" y="5029200"/>
            <a:ext cx="1219200" cy="533400"/>
          </a:xfrm>
          <a:prstGeom prst="rect">
            <a:avLst/>
          </a:prstGeom>
          <a:solidFill>
            <a:srgbClr val="3CDAE5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810000" y="4419600"/>
            <a:ext cx="1219200" cy="609600"/>
          </a:xfrm>
          <a:prstGeom prst="rect">
            <a:avLst/>
          </a:prstGeom>
          <a:solidFill>
            <a:srgbClr val="3CDAE5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584640" y="4419600"/>
            <a:ext cx="1219200" cy="609600"/>
          </a:xfrm>
          <a:prstGeom prst="rect">
            <a:avLst/>
          </a:prstGeom>
          <a:solidFill>
            <a:srgbClr val="3CDAE5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1214438" y="1541463"/>
            <a:ext cx="2376487" cy="25908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FF00"/>
                </a:solidFill>
              </a:rPr>
              <a:t>How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many: An Algorithm </a:t>
            </a:r>
            <a:endParaRPr lang="en-US" dirty="0"/>
          </a:p>
        </p:txBody>
      </p:sp>
      <p:sp>
        <p:nvSpPr>
          <p:cNvPr id="172036" name="Oval 4"/>
          <p:cNvSpPr>
            <a:spLocks noChangeArrowheads="1"/>
          </p:cNvSpPr>
          <p:nvPr/>
        </p:nvSpPr>
        <p:spPr bwMode="auto">
          <a:xfrm>
            <a:off x="1143000" y="2095500"/>
            <a:ext cx="209550" cy="2143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37" name="Oval 5"/>
          <p:cNvSpPr>
            <a:spLocks noChangeArrowheads="1"/>
          </p:cNvSpPr>
          <p:nvPr/>
        </p:nvSpPr>
        <p:spPr bwMode="auto">
          <a:xfrm>
            <a:off x="3470275" y="3787775"/>
            <a:ext cx="209550" cy="2143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38" name="Oval 6"/>
          <p:cNvSpPr>
            <a:spLocks noChangeArrowheads="1"/>
          </p:cNvSpPr>
          <p:nvPr/>
        </p:nvSpPr>
        <p:spPr bwMode="auto">
          <a:xfrm>
            <a:off x="3470275" y="2917825"/>
            <a:ext cx="209550" cy="2143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39" name="Oval 7"/>
          <p:cNvSpPr>
            <a:spLocks noChangeArrowheads="1"/>
          </p:cNvSpPr>
          <p:nvPr/>
        </p:nvSpPr>
        <p:spPr bwMode="auto">
          <a:xfrm>
            <a:off x="3473450" y="2082800"/>
            <a:ext cx="209550" cy="2143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40" name="Line 8"/>
          <p:cNvSpPr>
            <a:spLocks noChangeShapeType="1"/>
          </p:cNvSpPr>
          <p:nvPr/>
        </p:nvSpPr>
        <p:spPr bwMode="auto">
          <a:xfrm flipV="1">
            <a:off x="1214438" y="1776413"/>
            <a:ext cx="392112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41" name="Line 9"/>
          <p:cNvSpPr>
            <a:spLocks noChangeShapeType="1"/>
          </p:cNvSpPr>
          <p:nvPr/>
        </p:nvSpPr>
        <p:spPr bwMode="auto">
          <a:xfrm flipH="1">
            <a:off x="1214438" y="2203450"/>
            <a:ext cx="796925" cy="0"/>
          </a:xfrm>
          <a:prstGeom prst="line">
            <a:avLst/>
          </a:prstGeom>
          <a:noFill/>
          <a:ln w="34925">
            <a:solidFill>
              <a:schemeClr val="folHlink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42" name="Line 10"/>
          <p:cNvSpPr>
            <a:spLocks noChangeShapeType="1"/>
          </p:cNvSpPr>
          <p:nvPr/>
        </p:nvSpPr>
        <p:spPr bwMode="auto">
          <a:xfrm flipH="1" flipV="1">
            <a:off x="1239838" y="2205038"/>
            <a:ext cx="392112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43" name="Line 11"/>
          <p:cNvSpPr>
            <a:spLocks noChangeShapeType="1"/>
          </p:cNvSpPr>
          <p:nvPr/>
        </p:nvSpPr>
        <p:spPr bwMode="auto">
          <a:xfrm flipH="1" flipV="1">
            <a:off x="1606550" y="1763713"/>
            <a:ext cx="392113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44" name="Line 12"/>
          <p:cNvSpPr>
            <a:spLocks noChangeShapeType="1"/>
          </p:cNvSpPr>
          <p:nvPr/>
        </p:nvSpPr>
        <p:spPr bwMode="auto">
          <a:xfrm flipH="1">
            <a:off x="2011363" y="2205038"/>
            <a:ext cx="796925" cy="0"/>
          </a:xfrm>
          <a:prstGeom prst="line">
            <a:avLst/>
          </a:prstGeom>
          <a:noFill/>
          <a:ln w="34925">
            <a:solidFill>
              <a:schemeClr val="folHlink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45" name="Line 13"/>
          <p:cNvSpPr>
            <a:spLocks noChangeShapeType="1"/>
          </p:cNvSpPr>
          <p:nvPr/>
        </p:nvSpPr>
        <p:spPr bwMode="auto">
          <a:xfrm flipH="1">
            <a:off x="2789238" y="2205038"/>
            <a:ext cx="796925" cy="0"/>
          </a:xfrm>
          <a:prstGeom prst="line">
            <a:avLst/>
          </a:prstGeom>
          <a:noFill/>
          <a:ln w="34925">
            <a:solidFill>
              <a:schemeClr val="folHlink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46" name="Line 14"/>
          <p:cNvSpPr>
            <a:spLocks noChangeShapeType="1"/>
          </p:cNvSpPr>
          <p:nvPr/>
        </p:nvSpPr>
        <p:spPr bwMode="auto">
          <a:xfrm flipV="1">
            <a:off x="1619250" y="2205038"/>
            <a:ext cx="392113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47" name="Line 15"/>
          <p:cNvSpPr>
            <a:spLocks noChangeShapeType="1"/>
          </p:cNvSpPr>
          <p:nvPr/>
        </p:nvSpPr>
        <p:spPr bwMode="auto">
          <a:xfrm flipV="1">
            <a:off x="2403475" y="2205038"/>
            <a:ext cx="392113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48" name="Line 16"/>
          <p:cNvSpPr>
            <a:spLocks noChangeShapeType="1"/>
          </p:cNvSpPr>
          <p:nvPr/>
        </p:nvSpPr>
        <p:spPr bwMode="auto">
          <a:xfrm flipV="1">
            <a:off x="3187700" y="2205038"/>
            <a:ext cx="392113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49" name="Line 17"/>
          <p:cNvSpPr>
            <a:spLocks noChangeShapeType="1"/>
          </p:cNvSpPr>
          <p:nvPr/>
        </p:nvSpPr>
        <p:spPr bwMode="auto">
          <a:xfrm flipV="1">
            <a:off x="2011363" y="1763713"/>
            <a:ext cx="392112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50" name="Line 18"/>
          <p:cNvSpPr>
            <a:spLocks noChangeShapeType="1"/>
          </p:cNvSpPr>
          <p:nvPr/>
        </p:nvSpPr>
        <p:spPr bwMode="auto">
          <a:xfrm flipV="1">
            <a:off x="2795588" y="1763713"/>
            <a:ext cx="392112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51" name="Line 19"/>
          <p:cNvSpPr>
            <a:spLocks noChangeShapeType="1"/>
          </p:cNvSpPr>
          <p:nvPr/>
        </p:nvSpPr>
        <p:spPr bwMode="auto">
          <a:xfrm flipH="1" flipV="1">
            <a:off x="1998663" y="2205038"/>
            <a:ext cx="392112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52" name="Line 20"/>
          <p:cNvSpPr>
            <a:spLocks noChangeShapeType="1"/>
          </p:cNvSpPr>
          <p:nvPr/>
        </p:nvSpPr>
        <p:spPr bwMode="auto">
          <a:xfrm flipH="1" flipV="1">
            <a:off x="2416175" y="1763713"/>
            <a:ext cx="392113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53" name="Line 21"/>
          <p:cNvSpPr>
            <a:spLocks noChangeShapeType="1"/>
          </p:cNvSpPr>
          <p:nvPr/>
        </p:nvSpPr>
        <p:spPr bwMode="auto">
          <a:xfrm flipH="1" flipV="1">
            <a:off x="3182938" y="1778000"/>
            <a:ext cx="392112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 flipH="1" flipV="1">
            <a:off x="2789238" y="2205038"/>
            <a:ext cx="392112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55" name="Oval 23"/>
          <p:cNvSpPr>
            <a:spLocks noChangeArrowheads="1"/>
          </p:cNvSpPr>
          <p:nvPr/>
        </p:nvSpPr>
        <p:spPr bwMode="auto">
          <a:xfrm>
            <a:off x="1130300" y="2916238"/>
            <a:ext cx="209550" cy="21431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 flipV="1">
            <a:off x="1214438" y="2632075"/>
            <a:ext cx="392112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 flipH="1">
            <a:off x="1201738" y="3024188"/>
            <a:ext cx="796925" cy="0"/>
          </a:xfrm>
          <a:prstGeom prst="line">
            <a:avLst/>
          </a:prstGeom>
          <a:noFill/>
          <a:ln w="34925">
            <a:solidFill>
              <a:schemeClr val="folHlink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58" name="Line 26"/>
          <p:cNvSpPr>
            <a:spLocks noChangeShapeType="1"/>
          </p:cNvSpPr>
          <p:nvPr/>
        </p:nvSpPr>
        <p:spPr bwMode="auto">
          <a:xfrm flipH="1" flipV="1">
            <a:off x="1227138" y="3025775"/>
            <a:ext cx="392112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59" name="Line 27"/>
          <p:cNvSpPr>
            <a:spLocks noChangeShapeType="1"/>
          </p:cNvSpPr>
          <p:nvPr/>
        </p:nvSpPr>
        <p:spPr bwMode="auto">
          <a:xfrm flipH="1" flipV="1">
            <a:off x="1593850" y="2584450"/>
            <a:ext cx="392113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60" name="Line 28"/>
          <p:cNvSpPr>
            <a:spLocks noChangeShapeType="1"/>
          </p:cNvSpPr>
          <p:nvPr/>
        </p:nvSpPr>
        <p:spPr bwMode="auto">
          <a:xfrm flipH="1">
            <a:off x="1998663" y="3025775"/>
            <a:ext cx="796925" cy="0"/>
          </a:xfrm>
          <a:prstGeom prst="line">
            <a:avLst/>
          </a:prstGeom>
          <a:noFill/>
          <a:ln w="34925">
            <a:solidFill>
              <a:schemeClr val="folHlink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61" name="Line 29"/>
          <p:cNvSpPr>
            <a:spLocks noChangeShapeType="1"/>
          </p:cNvSpPr>
          <p:nvPr/>
        </p:nvSpPr>
        <p:spPr bwMode="auto">
          <a:xfrm flipH="1">
            <a:off x="2776538" y="3025775"/>
            <a:ext cx="796925" cy="0"/>
          </a:xfrm>
          <a:prstGeom prst="line">
            <a:avLst/>
          </a:prstGeom>
          <a:noFill/>
          <a:ln w="34925">
            <a:solidFill>
              <a:schemeClr val="folHlink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62" name="Line 30"/>
          <p:cNvSpPr>
            <a:spLocks noChangeShapeType="1"/>
          </p:cNvSpPr>
          <p:nvPr/>
        </p:nvSpPr>
        <p:spPr bwMode="auto">
          <a:xfrm flipV="1">
            <a:off x="1606550" y="3025775"/>
            <a:ext cx="392113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63" name="Line 31"/>
          <p:cNvSpPr>
            <a:spLocks noChangeShapeType="1"/>
          </p:cNvSpPr>
          <p:nvPr/>
        </p:nvSpPr>
        <p:spPr bwMode="auto">
          <a:xfrm flipV="1">
            <a:off x="2390775" y="3025775"/>
            <a:ext cx="392113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64" name="Line 32"/>
          <p:cNvSpPr>
            <a:spLocks noChangeShapeType="1"/>
          </p:cNvSpPr>
          <p:nvPr/>
        </p:nvSpPr>
        <p:spPr bwMode="auto">
          <a:xfrm flipV="1">
            <a:off x="3175000" y="3025775"/>
            <a:ext cx="392113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65" name="Line 33"/>
          <p:cNvSpPr>
            <a:spLocks noChangeShapeType="1"/>
          </p:cNvSpPr>
          <p:nvPr/>
        </p:nvSpPr>
        <p:spPr bwMode="auto">
          <a:xfrm flipV="1">
            <a:off x="1998663" y="2584450"/>
            <a:ext cx="392112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66" name="Line 34"/>
          <p:cNvSpPr>
            <a:spLocks noChangeShapeType="1"/>
          </p:cNvSpPr>
          <p:nvPr/>
        </p:nvSpPr>
        <p:spPr bwMode="auto">
          <a:xfrm flipV="1">
            <a:off x="2782888" y="2584450"/>
            <a:ext cx="392112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67" name="Line 35"/>
          <p:cNvSpPr>
            <a:spLocks noChangeShapeType="1"/>
          </p:cNvSpPr>
          <p:nvPr/>
        </p:nvSpPr>
        <p:spPr bwMode="auto">
          <a:xfrm flipH="1" flipV="1">
            <a:off x="1985963" y="3025775"/>
            <a:ext cx="392112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68" name="Line 36"/>
          <p:cNvSpPr>
            <a:spLocks noChangeShapeType="1"/>
          </p:cNvSpPr>
          <p:nvPr/>
        </p:nvSpPr>
        <p:spPr bwMode="auto">
          <a:xfrm flipH="1" flipV="1">
            <a:off x="2403475" y="2584450"/>
            <a:ext cx="392113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69" name="Line 37"/>
          <p:cNvSpPr>
            <a:spLocks noChangeShapeType="1"/>
          </p:cNvSpPr>
          <p:nvPr/>
        </p:nvSpPr>
        <p:spPr bwMode="auto">
          <a:xfrm flipH="1" flipV="1">
            <a:off x="3170238" y="2598738"/>
            <a:ext cx="392112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70" name="Line 38"/>
          <p:cNvSpPr>
            <a:spLocks noChangeShapeType="1"/>
          </p:cNvSpPr>
          <p:nvPr/>
        </p:nvSpPr>
        <p:spPr bwMode="auto">
          <a:xfrm flipH="1" flipV="1">
            <a:off x="2776538" y="3025775"/>
            <a:ext cx="392112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71" name="Oval 39"/>
          <p:cNvSpPr>
            <a:spLocks noChangeArrowheads="1"/>
          </p:cNvSpPr>
          <p:nvPr/>
        </p:nvSpPr>
        <p:spPr bwMode="auto">
          <a:xfrm>
            <a:off x="1130300" y="3800475"/>
            <a:ext cx="209550" cy="2143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72" name="Line 40"/>
          <p:cNvSpPr>
            <a:spLocks noChangeShapeType="1"/>
          </p:cNvSpPr>
          <p:nvPr/>
        </p:nvSpPr>
        <p:spPr bwMode="auto">
          <a:xfrm flipV="1">
            <a:off x="1201738" y="3481388"/>
            <a:ext cx="392112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73" name="Line 41"/>
          <p:cNvSpPr>
            <a:spLocks noChangeShapeType="1"/>
          </p:cNvSpPr>
          <p:nvPr/>
        </p:nvSpPr>
        <p:spPr bwMode="auto">
          <a:xfrm flipH="1" flipV="1">
            <a:off x="1201738" y="3895725"/>
            <a:ext cx="796925" cy="12700"/>
          </a:xfrm>
          <a:prstGeom prst="line">
            <a:avLst/>
          </a:prstGeom>
          <a:noFill/>
          <a:ln w="34925">
            <a:solidFill>
              <a:schemeClr val="folHlink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74" name="Line 42"/>
          <p:cNvSpPr>
            <a:spLocks noChangeShapeType="1"/>
          </p:cNvSpPr>
          <p:nvPr/>
        </p:nvSpPr>
        <p:spPr bwMode="auto">
          <a:xfrm flipH="1" flipV="1">
            <a:off x="1593850" y="3468688"/>
            <a:ext cx="392113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75" name="Line 43"/>
          <p:cNvSpPr>
            <a:spLocks noChangeShapeType="1"/>
          </p:cNvSpPr>
          <p:nvPr/>
        </p:nvSpPr>
        <p:spPr bwMode="auto">
          <a:xfrm flipH="1">
            <a:off x="1998663" y="3910013"/>
            <a:ext cx="796925" cy="0"/>
          </a:xfrm>
          <a:prstGeom prst="line">
            <a:avLst/>
          </a:prstGeom>
          <a:noFill/>
          <a:ln w="34925">
            <a:solidFill>
              <a:schemeClr val="folHlink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76" name="Line 44"/>
          <p:cNvSpPr>
            <a:spLocks noChangeShapeType="1"/>
          </p:cNvSpPr>
          <p:nvPr/>
        </p:nvSpPr>
        <p:spPr bwMode="auto">
          <a:xfrm flipH="1">
            <a:off x="2776538" y="3910013"/>
            <a:ext cx="796925" cy="0"/>
          </a:xfrm>
          <a:prstGeom prst="line">
            <a:avLst/>
          </a:prstGeom>
          <a:noFill/>
          <a:ln w="34925">
            <a:solidFill>
              <a:schemeClr val="folHlink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77" name="Line 45"/>
          <p:cNvSpPr>
            <a:spLocks noChangeShapeType="1"/>
          </p:cNvSpPr>
          <p:nvPr/>
        </p:nvSpPr>
        <p:spPr bwMode="auto">
          <a:xfrm flipV="1">
            <a:off x="1998663" y="3468688"/>
            <a:ext cx="392112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78" name="Line 46"/>
          <p:cNvSpPr>
            <a:spLocks noChangeShapeType="1"/>
          </p:cNvSpPr>
          <p:nvPr/>
        </p:nvSpPr>
        <p:spPr bwMode="auto">
          <a:xfrm flipV="1">
            <a:off x="2782888" y="3468688"/>
            <a:ext cx="392112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79" name="Line 47"/>
          <p:cNvSpPr>
            <a:spLocks noChangeShapeType="1"/>
          </p:cNvSpPr>
          <p:nvPr/>
        </p:nvSpPr>
        <p:spPr bwMode="auto">
          <a:xfrm flipH="1" flipV="1">
            <a:off x="2403475" y="3468688"/>
            <a:ext cx="392113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080" name="Line 48"/>
          <p:cNvSpPr>
            <a:spLocks noChangeShapeType="1"/>
          </p:cNvSpPr>
          <p:nvPr/>
        </p:nvSpPr>
        <p:spPr bwMode="auto">
          <a:xfrm flipH="1" flipV="1">
            <a:off x="3170238" y="3482975"/>
            <a:ext cx="392112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15950" y="1892300"/>
            <a:ext cx="501650" cy="2176463"/>
            <a:chOff x="388" y="1192"/>
            <a:chExt cx="316" cy="1371"/>
          </a:xfrm>
        </p:grpSpPr>
        <p:sp>
          <p:nvSpPr>
            <p:cNvPr id="172082" name="Rectangle 50"/>
            <p:cNvSpPr>
              <a:spLocks noChangeArrowheads="1"/>
            </p:cNvSpPr>
            <p:nvPr/>
          </p:nvSpPr>
          <p:spPr bwMode="auto">
            <a:xfrm>
              <a:off x="388" y="1192"/>
              <a:ext cx="3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172083" name="Rectangle 51"/>
            <p:cNvSpPr>
              <a:spLocks noChangeArrowheads="1"/>
            </p:cNvSpPr>
            <p:nvPr/>
          </p:nvSpPr>
          <p:spPr bwMode="auto">
            <a:xfrm>
              <a:off x="388" y="1748"/>
              <a:ext cx="3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F00FF"/>
                  </a:solidFill>
                </a:rPr>
                <a:t>s</a:t>
              </a:r>
              <a:r>
                <a:rPr lang="en-US" baseline="-25000">
                  <a:solidFill>
                    <a:srgbClr val="FF00FF"/>
                  </a:solidFill>
                </a:rPr>
                <a:t>2</a:t>
              </a:r>
              <a:endParaRPr lang="en-US"/>
            </a:p>
          </p:txBody>
        </p:sp>
        <p:sp>
          <p:nvSpPr>
            <p:cNvPr id="172084" name="Rectangle 52"/>
            <p:cNvSpPr>
              <a:spLocks noChangeArrowheads="1"/>
            </p:cNvSpPr>
            <p:nvPr/>
          </p:nvSpPr>
          <p:spPr bwMode="auto">
            <a:xfrm>
              <a:off x="391" y="2236"/>
              <a:ext cx="3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3</a:t>
              </a:r>
              <a:endParaRPr lang="en-US"/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4021929" y="1858963"/>
            <a:ext cx="407988" cy="2114550"/>
            <a:chOff x="418" y="1211"/>
            <a:chExt cx="257" cy="1332"/>
          </a:xfrm>
        </p:grpSpPr>
        <p:sp>
          <p:nvSpPr>
            <p:cNvPr id="172086" name="Rectangle 54"/>
            <p:cNvSpPr>
              <a:spLocks noChangeArrowheads="1"/>
            </p:cNvSpPr>
            <p:nvPr/>
          </p:nvSpPr>
          <p:spPr bwMode="auto">
            <a:xfrm>
              <a:off x="418" y="1211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172087" name="Rectangle 55"/>
            <p:cNvSpPr>
              <a:spLocks noChangeArrowheads="1"/>
            </p:cNvSpPr>
            <p:nvPr/>
          </p:nvSpPr>
          <p:spPr bwMode="auto">
            <a:xfrm>
              <a:off x="418" y="1767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t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172088" name="Rectangle 56"/>
            <p:cNvSpPr>
              <a:spLocks noChangeArrowheads="1"/>
            </p:cNvSpPr>
            <p:nvPr/>
          </p:nvSpPr>
          <p:spPr bwMode="auto">
            <a:xfrm>
              <a:off x="421" y="2255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t</a:t>
              </a:r>
              <a:r>
                <a:rPr lang="en-US" baseline="-25000"/>
                <a:t>3</a:t>
              </a:r>
              <a:endParaRPr lang="en-US"/>
            </a:p>
          </p:txBody>
        </p:sp>
      </p:grpSp>
      <p:sp>
        <p:nvSpPr>
          <p:cNvPr id="172090" name="Rectangle 58"/>
          <p:cNvSpPr>
            <a:spLocks noChangeArrowheads="1"/>
          </p:cNvSpPr>
          <p:nvPr/>
        </p:nvSpPr>
        <p:spPr bwMode="auto">
          <a:xfrm>
            <a:off x="4597400" y="1503363"/>
            <a:ext cx="38608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We want to count </a:t>
            </a:r>
          </a:p>
          <a:p>
            <a:pPr algn="l"/>
            <a:r>
              <a:rPr lang="en-US"/>
              <a:t>non-intersecting sets of</a:t>
            </a:r>
          </a:p>
          <a:p>
            <a:pPr algn="l"/>
            <a:r>
              <a:rPr lang="en-US"/>
              <a:t>paths from s</a:t>
            </a:r>
            <a:r>
              <a:rPr lang="en-US" baseline="-25000">
                <a:latin typeface="Baskerville Semibold" charset="0"/>
              </a:rPr>
              <a:t>i</a:t>
            </a:r>
            <a:r>
              <a:rPr lang="en-US"/>
              <a:t>  to  t</a:t>
            </a:r>
            <a:r>
              <a:rPr lang="en-US" baseline="-25000">
                <a:latin typeface="Baskerville Semibold" charset="0"/>
              </a:rPr>
              <a:t>i .</a:t>
            </a:r>
            <a:endParaRPr lang="en-US"/>
          </a:p>
        </p:txBody>
      </p:sp>
      <p:sp>
        <p:nvSpPr>
          <p:cNvPr id="172091" name="Rectangle 59"/>
          <p:cNvSpPr>
            <a:spLocks noChangeArrowheads="1"/>
          </p:cNvSpPr>
          <p:nvPr/>
        </p:nvSpPr>
        <p:spPr bwMode="auto">
          <a:xfrm>
            <a:off x="1308100" y="1333500"/>
            <a:ext cx="2936875" cy="406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           </a:t>
            </a:r>
            <a:r>
              <a:rPr lang="en-US" sz="2000">
                <a:solidFill>
                  <a:srgbClr val="FF00FF"/>
                </a:solidFill>
              </a:rPr>
              <a:t>1          8</a:t>
            </a:r>
            <a:endParaRPr lang="en-US">
              <a:solidFill>
                <a:srgbClr val="FF00FF"/>
              </a:solidFill>
            </a:endParaRPr>
          </a:p>
          <a:p>
            <a:pPr algn="l"/>
            <a:r>
              <a:rPr lang="en-US">
                <a:solidFill>
                  <a:srgbClr val="FF00FF"/>
                </a:solidFill>
              </a:rPr>
              <a:t>       </a:t>
            </a:r>
            <a:r>
              <a:rPr lang="en-US" sz="2000">
                <a:solidFill>
                  <a:srgbClr val="FF00FF"/>
                </a:solidFill>
              </a:rPr>
              <a:t>1          7         40</a:t>
            </a:r>
            <a:endParaRPr lang="en-US">
              <a:solidFill>
                <a:srgbClr val="FF00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>
                <a:solidFill>
                  <a:srgbClr val="FF00FF"/>
                </a:solidFill>
              </a:rPr>
              <a:t>  </a:t>
            </a:r>
            <a:r>
              <a:rPr lang="en-US" sz="2000">
                <a:solidFill>
                  <a:srgbClr val="FF00FF"/>
                </a:solidFill>
              </a:rPr>
              <a:t>1          5          25</a:t>
            </a:r>
          </a:p>
          <a:p>
            <a:pPr algn="l">
              <a:lnSpc>
                <a:spcPct val="120000"/>
              </a:lnSpc>
            </a:pPr>
            <a:r>
              <a:rPr lang="en-US" sz="2000">
                <a:solidFill>
                  <a:srgbClr val="FF00FF"/>
                </a:solidFill>
              </a:rPr>
              <a:t>0         3        13       62   </a:t>
            </a:r>
          </a:p>
          <a:p>
            <a:pPr algn="l"/>
            <a:r>
              <a:rPr lang="en-US" sz="2000">
                <a:solidFill>
                  <a:srgbClr val="FF00FF"/>
                </a:solidFill>
              </a:rPr>
              <a:t>     </a:t>
            </a:r>
          </a:p>
          <a:p>
            <a:pPr algn="l">
              <a:lnSpc>
                <a:spcPct val="80000"/>
              </a:lnSpc>
            </a:pPr>
            <a:r>
              <a:rPr lang="en-US" sz="2000">
                <a:solidFill>
                  <a:srgbClr val="FF00FF"/>
                </a:solidFill>
              </a:rPr>
              <a:t>    1         5        24</a:t>
            </a:r>
          </a:p>
          <a:p>
            <a:pPr algn="l">
              <a:lnSpc>
                <a:spcPct val="120000"/>
              </a:lnSpc>
            </a:pPr>
            <a:r>
              <a:rPr lang="en-US" sz="2000">
                <a:solidFill>
                  <a:srgbClr val="FF00FF"/>
                </a:solidFill>
              </a:rPr>
              <a:t>          1         6         30</a:t>
            </a:r>
          </a:p>
          <a:p>
            <a:pPr algn="l"/>
            <a:endParaRPr lang="en-US" sz="2000">
              <a:solidFill>
                <a:schemeClr val="hlink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                       </a:t>
            </a:r>
          </a:p>
          <a:p>
            <a:pPr algn="l"/>
            <a:endParaRPr lang="en-US" sz="2000">
              <a:solidFill>
                <a:schemeClr val="hlink"/>
              </a:solidFill>
            </a:endParaRPr>
          </a:p>
          <a:p>
            <a:pPr algn="l"/>
            <a:r>
              <a:rPr lang="en-US" sz="2000"/>
              <a:t>     </a:t>
            </a:r>
            <a:r>
              <a:rPr lang="en-US"/>
              <a:t>       </a:t>
            </a:r>
          </a:p>
        </p:txBody>
      </p:sp>
      <p:sp>
        <p:nvSpPr>
          <p:cNvPr id="172092" name="Rectangle 60"/>
          <p:cNvSpPr>
            <a:spLocks noChangeArrowheads="1"/>
          </p:cNvSpPr>
          <p:nvPr/>
        </p:nvSpPr>
        <p:spPr bwMode="auto">
          <a:xfrm>
            <a:off x="3336925" y="4752975"/>
            <a:ext cx="17653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 charset="0"/>
              <a:buAutoNum type="arabicPlain" startAt="52"/>
            </a:pPr>
            <a:r>
              <a:rPr lang="en-US">
                <a:solidFill>
                  <a:schemeClr val="hlink"/>
                </a:solidFill>
              </a:rPr>
              <a:t> 40  10</a:t>
            </a:r>
          </a:p>
          <a:p>
            <a:pPr marL="457200" indent="-457200" algn="l">
              <a:buFont typeface="Arial" charset="0"/>
              <a:buNone/>
            </a:pPr>
            <a:r>
              <a:rPr lang="en-US">
                <a:solidFill>
                  <a:srgbClr val="FF00FF"/>
                </a:solidFill>
              </a:rPr>
              <a:t>40  62  30</a:t>
            </a:r>
            <a:endParaRPr lang="en-US">
              <a:solidFill>
                <a:schemeClr val="hlink"/>
              </a:solidFill>
            </a:endParaRPr>
          </a:p>
        </p:txBody>
      </p: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1130300" y="1763713"/>
            <a:ext cx="2552700" cy="2251075"/>
            <a:chOff x="712" y="1111"/>
            <a:chExt cx="1608" cy="1418"/>
          </a:xfrm>
        </p:grpSpPr>
        <p:sp>
          <p:nvSpPr>
            <p:cNvPr id="172094" name="Oval 62"/>
            <p:cNvSpPr>
              <a:spLocks noChangeArrowheads="1"/>
            </p:cNvSpPr>
            <p:nvPr/>
          </p:nvSpPr>
          <p:spPr bwMode="auto">
            <a:xfrm>
              <a:off x="720" y="1320"/>
              <a:ext cx="132" cy="13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095" name="Oval 63"/>
            <p:cNvSpPr>
              <a:spLocks noChangeArrowheads="1"/>
            </p:cNvSpPr>
            <p:nvPr/>
          </p:nvSpPr>
          <p:spPr bwMode="auto">
            <a:xfrm>
              <a:off x="2186" y="2386"/>
              <a:ext cx="132" cy="13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096" name="Oval 64"/>
            <p:cNvSpPr>
              <a:spLocks noChangeArrowheads="1"/>
            </p:cNvSpPr>
            <p:nvPr/>
          </p:nvSpPr>
          <p:spPr bwMode="auto">
            <a:xfrm>
              <a:off x="2186" y="1838"/>
              <a:ext cx="132" cy="13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097" name="Oval 65"/>
            <p:cNvSpPr>
              <a:spLocks noChangeArrowheads="1"/>
            </p:cNvSpPr>
            <p:nvPr/>
          </p:nvSpPr>
          <p:spPr bwMode="auto">
            <a:xfrm>
              <a:off x="2188" y="1312"/>
              <a:ext cx="132" cy="13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098" name="Line 66"/>
            <p:cNvSpPr>
              <a:spLocks noChangeShapeType="1"/>
            </p:cNvSpPr>
            <p:nvPr/>
          </p:nvSpPr>
          <p:spPr bwMode="auto">
            <a:xfrm flipV="1">
              <a:off x="765" y="1119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099" name="Line 67"/>
            <p:cNvSpPr>
              <a:spLocks noChangeShapeType="1"/>
            </p:cNvSpPr>
            <p:nvPr/>
          </p:nvSpPr>
          <p:spPr bwMode="auto">
            <a:xfrm flipH="1">
              <a:off x="765" y="1389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00" name="Line 68"/>
            <p:cNvSpPr>
              <a:spLocks noChangeShapeType="1"/>
            </p:cNvSpPr>
            <p:nvPr/>
          </p:nvSpPr>
          <p:spPr bwMode="auto">
            <a:xfrm flipH="1" flipV="1">
              <a:off x="781" y="1389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01" name="Line 69"/>
            <p:cNvSpPr>
              <a:spLocks noChangeShapeType="1"/>
            </p:cNvSpPr>
            <p:nvPr/>
          </p:nvSpPr>
          <p:spPr bwMode="auto">
            <a:xfrm flipH="1" flipV="1">
              <a:off x="1012" y="1111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02" name="Line 70"/>
            <p:cNvSpPr>
              <a:spLocks noChangeShapeType="1"/>
            </p:cNvSpPr>
            <p:nvPr/>
          </p:nvSpPr>
          <p:spPr bwMode="auto">
            <a:xfrm flipH="1">
              <a:off x="1267" y="1389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03" name="Line 71"/>
            <p:cNvSpPr>
              <a:spLocks noChangeShapeType="1"/>
            </p:cNvSpPr>
            <p:nvPr/>
          </p:nvSpPr>
          <p:spPr bwMode="auto">
            <a:xfrm flipH="1">
              <a:off x="1757" y="1389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04" name="Line 72"/>
            <p:cNvSpPr>
              <a:spLocks noChangeShapeType="1"/>
            </p:cNvSpPr>
            <p:nvPr/>
          </p:nvSpPr>
          <p:spPr bwMode="auto">
            <a:xfrm flipV="1">
              <a:off x="1020" y="1389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05" name="Line 73"/>
            <p:cNvSpPr>
              <a:spLocks noChangeShapeType="1"/>
            </p:cNvSpPr>
            <p:nvPr/>
          </p:nvSpPr>
          <p:spPr bwMode="auto">
            <a:xfrm flipV="1">
              <a:off x="1514" y="1389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06" name="Line 74"/>
            <p:cNvSpPr>
              <a:spLocks noChangeShapeType="1"/>
            </p:cNvSpPr>
            <p:nvPr/>
          </p:nvSpPr>
          <p:spPr bwMode="auto">
            <a:xfrm flipV="1">
              <a:off x="2008" y="1389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07" name="Line 75"/>
            <p:cNvSpPr>
              <a:spLocks noChangeShapeType="1"/>
            </p:cNvSpPr>
            <p:nvPr/>
          </p:nvSpPr>
          <p:spPr bwMode="auto">
            <a:xfrm flipV="1">
              <a:off x="1267" y="1111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08" name="Line 76"/>
            <p:cNvSpPr>
              <a:spLocks noChangeShapeType="1"/>
            </p:cNvSpPr>
            <p:nvPr/>
          </p:nvSpPr>
          <p:spPr bwMode="auto">
            <a:xfrm flipV="1">
              <a:off x="1761" y="1111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09" name="Line 77"/>
            <p:cNvSpPr>
              <a:spLocks noChangeShapeType="1"/>
            </p:cNvSpPr>
            <p:nvPr/>
          </p:nvSpPr>
          <p:spPr bwMode="auto">
            <a:xfrm flipH="1" flipV="1">
              <a:off x="1259" y="1389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10" name="Line 78"/>
            <p:cNvSpPr>
              <a:spLocks noChangeShapeType="1"/>
            </p:cNvSpPr>
            <p:nvPr/>
          </p:nvSpPr>
          <p:spPr bwMode="auto">
            <a:xfrm flipH="1" flipV="1">
              <a:off x="1522" y="1111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11" name="Line 79"/>
            <p:cNvSpPr>
              <a:spLocks noChangeShapeType="1"/>
            </p:cNvSpPr>
            <p:nvPr/>
          </p:nvSpPr>
          <p:spPr bwMode="auto">
            <a:xfrm flipH="1" flipV="1">
              <a:off x="2005" y="1120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12" name="Line 80"/>
            <p:cNvSpPr>
              <a:spLocks noChangeShapeType="1"/>
            </p:cNvSpPr>
            <p:nvPr/>
          </p:nvSpPr>
          <p:spPr bwMode="auto">
            <a:xfrm flipH="1" flipV="1">
              <a:off x="1757" y="1389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13" name="Oval 81"/>
            <p:cNvSpPr>
              <a:spLocks noChangeArrowheads="1"/>
            </p:cNvSpPr>
            <p:nvPr/>
          </p:nvSpPr>
          <p:spPr bwMode="auto">
            <a:xfrm>
              <a:off x="712" y="1837"/>
              <a:ext cx="132" cy="13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14" name="Line 82"/>
            <p:cNvSpPr>
              <a:spLocks noChangeShapeType="1"/>
            </p:cNvSpPr>
            <p:nvPr/>
          </p:nvSpPr>
          <p:spPr bwMode="auto">
            <a:xfrm flipV="1">
              <a:off x="765" y="1658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15" name="Line 83"/>
            <p:cNvSpPr>
              <a:spLocks noChangeShapeType="1"/>
            </p:cNvSpPr>
            <p:nvPr/>
          </p:nvSpPr>
          <p:spPr bwMode="auto">
            <a:xfrm flipH="1">
              <a:off x="757" y="1905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16" name="Line 84"/>
            <p:cNvSpPr>
              <a:spLocks noChangeShapeType="1"/>
            </p:cNvSpPr>
            <p:nvPr/>
          </p:nvSpPr>
          <p:spPr bwMode="auto">
            <a:xfrm flipH="1" flipV="1">
              <a:off x="773" y="1906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17" name="Line 85"/>
            <p:cNvSpPr>
              <a:spLocks noChangeShapeType="1"/>
            </p:cNvSpPr>
            <p:nvPr/>
          </p:nvSpPr>
          <p:spPr bwMode="auto">
            <a:xfrm flipH="1" flipV="1">
              <a:off x="1004" y="1628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18" name="Line 86"/>
            <p:cNvSpPr>
              <a:spLocks noChangeShapeType="1"/>
            </p:cNvSpPr>
            <p:nvPr/>
          </p:nvSpPr>
          <p:spPr bwMode="auto">
            <a:xfrm flipH="1">
              <a:off x="1259" y="1906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19" name="Line 87"/>
            <p:cNvSpPr>
              <a:spLocks noChangeShapeType="1"/>
            </p:cNvSpPr>
            <p:nvPr/>
          </p:nvSpPr>
          <p:spPr bwMode="auto">
            <a:xfrm flipH="1">
              <a:off x="1749" y="1906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20" name="Line 88"/>
            <p:cNvSpPr>
              <a:spLocks noChangeShapeType="1"/>
            </p:cNvSpPr>
            <p:nvPr/>
          </p:nvSpPr>
          <p:spPr bwMode="auto">
            <a:xfrm flipV="1">
              <a:off x="1012" y="1906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21" name="Line 89"/>
            <p:cNvSpPr>
              <a:spLocks noChangeShapeType="1"/>
            </p:cNvSpPr>
            <p:nvPr/>
          </p:nvSpPr>
          <p:spPr bwMode="auto">
            <a:xfrm flipV="1">
              <a:off x="1506" y="1906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22" name="Line 90"/>
            <p:cNvSpPr>
              <a:spLocks noChangeShapeType="1"/>
            </p:cNvSpPr>
            <p:nvPr/>
          </p:nvSpPr>
          <p:spPr bwMode="auto">
            <a:xfrm flipV="1">
              <a:off x="2000" y="1906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23" name="Line 91"/>
            <p:cNvSpPr>
              <a:spLocks noChangeShapeType="1"/>
            </p:cNvSpPr>
            <p:nvPr/>
          </p:nvSpPr>
          <p:spPr bwMode="auto">
            <a:xfrm flipV="1">
              <a:off x="1259" y="1628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24" name="Line 92"/>
            <p:cNvSpPr>
              <a:spLocks noChangeShapeType="1"/>
            </p:cNvSpPr>
            <p:nvPr/>
          </p:nvSpPr>
          <p:spPr bwMode="auto">
            <a:xfrm flipV="1">
              <a:off x="1753" y="1628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25" name="Line 93"/>
            <p:cNvSpPr>
              <a:spLocks noChangeShapeType="1"/>
            </p:cNvSpPr>
            <p:nvPr/>
          </p:nvSpPr>
          <p:spPr bwMode="auto">
            <a:xfrm flipH="1" flipV="1">
              <a:off x="1251" y="1906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26" name="Line 94"/>
            <p:cNvSpPr>
              <a:spLocks noChangeShapeType="1"/>
            </p:cNvSpPr>
            <p:nvPr/>
          </p:nvSpPr>
          <p:spPr bwMode="auto">
            <a:xfrm flipH="1" flipV="1">
              <a:off x="1514" y="1628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27" name="Line 95"/>
            <p:cNvSpPr>
              <a:spLocks noChangeShapeType="1"/>
            </p:cNvSpPr>
            <p:nvPr/>
          </p:nvSpPr>
          <p:spPr bwMode="auto">
            <a:xfrm flipH="1" flipV="1">
              <a:off x="1997" y="1637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28" name="Line 96"/>
            <p:cNvSpPr>
              <a:spLocks noChangeShapeType="1"/>
            </p:cNvSpPr>
            <p:nvPr/>
          </p:nvSpPr>
          <p:spPr bwMode="auto">
            <a:xfrm flipH="1" flipV="1">
              <a:off x="1749" y="1906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29" name="Oval 97"/>
            <p:cNvSpPr>
              <a:spLocks noChangeArrowheads="1"/>
            </p:cNvSpPr>
            <p:nvPr/>
          </p:nvSpPr>
          <p:spPr bwMode="auto">
            <a:xfrm>
              <a:off x="712" y="2394"/>
              <a:ext cx="132" cy="13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30" name="Line 98"/>
            <p:cNvSpPr>
              <a:spLocks noChangeShapeType="1"/>
            </p:cNvSpPr>
            <p:nvPr/>
          </p:nvSpPr>
          <p:spPr bwMode="auto">
            <a:xfrm flipV="1">
              <a:off x="757" y="2193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31" name="Line 99"/>
            <p:cNvSpPr>
              <a:spLocks noChangeShapeType="1"/>
            </p:cNvSpPr>
            <p:nvPr/>
          </p:nvSpPr>
          <p:spPr bwMode="auto">
            <a:xfrm flipH="1" flipV="1">
              <a:off x="757" y="2454"/>
              <a:ext cx="502" cy="8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32" name="Line 100"/>
            <p:cNvSpPr>
              <a:spLocks noChangeShapeType="1"/>
            </p:cNvSpPr>
            <p:nvPr/>
          </p:nvSpPr>
          <p:spPr bwMode="auto">
            <a:xfrm flipH="1" flipV="1">
              <a:off x="1004" y="2185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33" name="Line 101"/>
            <p:cNvSpPr>
              <a:spLocks noChangeShapeType="1"/>
            </p:cNvSpPr>
            <p:nvPr/>
          </p:nvSpPr>
          <p:spPr bwMode="auto">
            <a:xfrm flipH="1">
              <a:off x="1259" y="2463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34" name="Line 102"/>
            <p:cNvSpPr>
              <a:spLocks noChangeShapeType="1"/>
            </p:cNvSpPr>
            <p:nvPr/>
          </p:nvSpPr>
          <p:spPr bwMode="auto">
            <a:xfrm flipH="1">
              <a:off x="1749" y="2463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35" name="Line 103"/>
            <p:cNvSpPr>
              <a:spLocks noChangeShapeType="1"/>
            </p:cNvSpPr>
            <p:nvPr/>
          </p:nvSpPr>
          <p:spPr bwMode="auto">
            <a:xfrm flipV="1">
              <a:off x="1259" y="2185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36" name="Line 104"/>
            <p:cNvSpPr>
              <a:spLocks noChangeShapeType="1"/>
            </p:cNvSpPr>
            <p:nvPr/>
          </p:nvSpPr>
          <p:spPr bwMode="auto">
            <a:xfrm flipV="1">
              <a:off x="1753" y="2185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37" name="Line 105"/>
            <p:cNvSpPr>
              <a:spLocks noChangeShapeType="1"/>
            </p:cNvSpPr>
            <p:nvPr/>
          </p:nvSpPr>
          <p:spPr bwMode="auto">
            <a:xfrm flipH="1" flipV="1">
              <a:off x="1514" y="2185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38" name="Line 106"/>
            <p:cNvSpPr>
              <a:spLocks noChangeShapeType="1"/>
            </p:cNvSpPr>
            <p:nvPr/>
          </p:nvSpPr>
          <p:spPr bwMode="auto">
            <a:xfrm flipH="1" flipV="1">
              <a:off x="1997" y="2194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39" name="Line 107"/>
            <p:cNvSpPr>
              <a:spLocks noChangeShapeType="1"/>
            </p:cNvSpPr>
            <p:nvPr/>
          </p:nvSpPr>
          <p:spPr bwMode="auto">
            <a:xfrm flipH="1">
              <a:off x="1020" y="1637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40" name="Line 108"/>
            <p:cNvSpPr>
              <a:spLocks noChangeShapeType="1"/>
            </p:cNvSpPr>
            <p:nvPr/>
          </p:nvSpPr>
          <p:spPr bwMode="auto">
            <a:xfrm flipH="1">
              <a:off x="1503" y="1628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41" name="Line 109"/>
            <p:cNvSpPr>
              <a:spLocks noChangeShapeType="1"/>
            </p:cNvSpPr>
            <p:nvPr/>
          </p:nvSpPr>
          <p:spPr bwMode="auto">
            <a:xfrm flipH="1">
              <a:off x="1000" y="1111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42" name="Line 110"/>
            <p:cNvSpPr>
              <a:spLocks noChangeShapeType="1"/>
            </p:cNvSpPr>
            <p:nvPr/>
          </p:nvSpPr>
          <p:spPr bwMode="auto">
            <a:xfrm flipH="1">
              <a:off x="1522" y="1111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43" name="Line 111"/>
            <p:cNvSpPr>
              <a:spLocks noChangeShapeType="1"/>
            </p:cNvSpPr>
            <p:nvPr/>
          </p:nvSpPr>
          <p:spPr bwMode="auto">
            <a:xfrm flipH="1">
              <a:off x="996" y="2175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44" name="Line 112"/>
            <p:cNvSpPr>
              <a:spLocks noChangeShapeType="1"/>
            </p:cNvSpPr>
            <p:nvPr/>
          </p:nvSpPr>
          <p:spPr bwMode="auto">
            <a:xfrm flipH="1">
              <a:off x="1494" y="2175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2145" name="Rectangle 113"/>
          <p:cNvSpPr>
            <a:spLocks noChangeArrowheads="1"/>
          </p:cNvSpPr>
          <p:nvPr/>
        </p:nvSpPr>
        <p:spPr bwMode="auto">
          <a:xfrm>
            <a:off x="762000" y="4191000"/>
            <a:ext cx="764222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Let   a</a:t>
            </a:r>
            <a:r>
              <a:rPr lang="en-US" baseline="-25000">
                <a:latin typeface="Baskerville Semibold" charset="0"/>
              </a:rPr>
              <a:t>ij</a:t>
            </a:r>
            <a:r>
              <a:rPr lang="en-US">
                <a:latin typeface="Arial Black" charset="0"/>
              </a:rPr>
              <a:t>  </a:t>
            </a:r>
            <a:r>
              <a:rPr lang="en-US"/>
              <a:t>be the number of paths from   s</a:t>
            </a:r>
            <a:r>
              <a:rPr lang="en-US" baseline="-25000">
                <a:latin typeface="Baskerville Semibold" charset="0"/>
              </a:rPr>
              <a:t>i</a:t>
            </a:r>
            <a:r>
              <a:rPr lang="en-US"/>
              <a:t>  to  t</a:t>
            </a:r>
            <a:r>
              <a:rPr lang="en-US" baseline="-25000">
                <a:latin typeface="Baskerville Semibold" charset="0"/>
              </a:rPr>
              <a:t>j</a:t>
            </a:r>
            <a:r>
              <a:rPr lang="en-US"/>
              <a:t>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1214438" y="1541463"/>
            <a:ext cx="2376487" cy="25908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FF00"/>
                </a:solidFill>
              </a:rPr>
              <a:t>How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many: An Algorithm </a:t>
            </a:r>
            <a:endParaRPr lang="en-US" dirty="0"/>
          </a:p>
        </p:txBody>
      </p:sp>
      <p:sp>
        <p:nvSpPr>
          <p:cNvPr id="174084" name="Oval 4"/>
          <p:cNvSpPr>
            <a:spLocks noChangeArrowheads="1"/>
          </p:cNvSpPr>
          <p:nvPr/>
        </p:nvSpPr>
        <p:spPr bwMode="auto">
          <a:xfrm>
            <a:off x="1143000" y="2095500"/>
            <a:ext cx="209550" cy="2143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85" name="Oval 5"/>
          <p:cNvSpPr>
            <a:spLocks noChangeArrowheads="1"/>
          </p:cNvSpPr>
          <p:nvPr/>
        </p:nvSpPr>
        <p:spPr bwMode="auto">
          <a:xfrm>
            <a:off x="3470275" y="3787775"/>
            <a:ext cx="209550" cy="2143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86" name="Oval 6"/>
          <p:cNvSpPr>
            <a:spLocks noChangeArrowheads="1"/>
          </p:cNvSpPr>
          <p:nvPr/>
        </p:nvSpPr>
        <p:spPr bwMode="auto">
          <a:xfrm>
            <a:off x="3470275" y="2917825"/>
            <a:ext cx="209550" cy="2143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87" name="Oval 7"/>
          <p:cNvSpPr>
            <a:spLocks noChangeArrowheads="1"/>
          </p:cNvSpPr>
          <p:nvPr/>
        </p:nvSpPr>
        <p:spPr bwMode="auto">
          <a:xfrm>
            <a:off x="3473450" y="2082800"/>
            <a:ext cx="209550" cy="2143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88" name="Line 8"/>
          <p:cNvSpPr>
            <a:spLocks noChangeShapeType="1"/>
          </p:cNvSpPr>
          <p:nvPr/>
        </p:nvSpPr>
        <p:spPr bwMode="auto">
          <a:xfrm flipV="1">
            <a:off x="1214438" y="1776413"/>
            <a:ext cx="392112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89" name="Line 9"/>
          <p:cNvSpPr>
            <a:spLocks noChangeShapeType="1"/>
          </p:cNvSpPr>
          <p:nvPr/>
        </p:nvSpPr>
        <p:spPr bwMode="auto">
          <a:xfrm flipH="1">
            <a:off x="1214438" y="2203450"/>
            <a:ext cx="796925" cy="0"/>
          </a:xfrm>
          <a:prstGeom prst="line">
            <a:avLst/>
          </a:prstGeom>
          <a:noFill/>
          <a:ln w="34925">
            <a:solidFill>
              <a:schemeClr val="folHlink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90" name="Line 10"/>
          <p:cNvSpPr>
            <a:spLocks noChangeShapeType="1"/>
          </p:cNvSpPr>
          <p:nvPr/>
        </p:nvSpPr>
        <p:spPr bwMode="auto">
          <a:xfrm flipH="1" flipV="1">
            <a:off x="1239838" y="2205038"/>
            <a:ext cx="392112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91" name="Line 11"/>
          <p:cNvSpPr>
            <a:spLocks noChangeShapeType="1"/>
          </p:cNvSpPr>
          <p:nvPr/>
        </p:nvSpPr>
        <p:spPr bwMode="auto">
          <a:xfrm flipH="1" flipV="1">
            <a:off x="1606550" y="1763713"/>
            <a:ext cx="392113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92" name="Line 12"/>
          <p:cNvSpPr>
            <a:spLocks noChangeShapeType="1"/>
          </p:cNvSpPr>
          <p:nvPr/>
        </p:nvSpPr>
        <p:spPr bwMode="auto">
          <a:xfrm flipH="1">
            <a:off x="2011363" y="2205038"/>
            <a:ext cx="796925" cy="0"/>
          </a:xfrm>
          <a:prstGeom prst="line">
            <a:avLst/>
          </a:prstGeom>
          <a:noFill/>
          <a:ln w="34925">
            <a:solidFill>
              <a:schemeClr val="folHlink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93" name="Line 13"/>
          <p:cNvSpPr>
            <a:spLocks noChangeShapeType="1"/>
          </p:cNvSpPr>
          <p:nvPr/>
        </p:nvSpPr>
        <p:spPr bwMode="auto">
          <a:xfrm flipH="1">
            <a:off x="2789238" y="2205038"/>
            <a:ext cx="796925" cy="0"/>
          </a:xfrm>
          <a:prstGeom prst="line">
            <a:avLst/>
          </a:prstGeom>
          <a:noFill/>
          <a:ln w="34925">
            <a:solidFill>
              <a:schemeClr val="folHlink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94" name="Line 14"/>
          <p:cNvSpPr>
            <a:spLocks noChangeShapeType="1"/>
          </p:cNvSpPr>
          <p:nvPr/>
        </p:nvSpPr>
        <p:spPr bwMode="auto">
          <a:xfrm flipV="1">
            <a:off x="1619250" y="2205038"/>
            <a:ext cx="392113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95" name="Line 15"/>
          <p:cNvSpPr>
            <a:spLocks noChangeShapeType="1"/>
          </p:cNvSpPr>
          <p:nvPr/>
        </p:nvSpPr>
        <p:spPr bwMode="auto">
          <a:xfrm flipV="1">
            <a:off x="2403475" y="2205038"/>
            <a:ext cx="392113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96" name="Line 16"/>
          <p:cNvSpPr>
            <a:spLocks noChangeShapeType="1"/>
          </p:cNvSpPr>
          <p:nvPr/>
        </p:nvSpPr>
        <p:spPr bwMode="auto">
          <a:xfrm flipV="1">
            <a:off x="3187700" y="2205038"/>
            <a:ext cx="392113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97" name="Line 17"/>
          <p:cNvSpPr>
            <a:spLocks noChangeShapeType="1"/>
          </p:cNvSpPr>
          <p:nvPr/>
        </p:nvSpPr>
        <p:spPr bwMode="auto">
          <a:xfrm flipV="1">
            <a:off x="2011363" y="1763713"/>
            <a:ext cx="392112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98" name="Line 18"/>
          <p:cNvSpPr>
            <a:spLocks noChangeShapeType="1"/>
          </p:cNvSpPr>
          <p:nvPr/>
        </p:nvSpPr>
        <p:spPr bwMode="auto">
          <a:xfrm flipV="1">
            <a:off x="2795588" y="1763713"/>
            <a:ext cx="392112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99" name="Line 19"/>
          <p:cNvSpPr>
            <a:spLocks noChangeShapeType="1"/>
          </p:cNvSpPr>
          <p:nvPr/>
        </p:nvSpPr>
        <p:spPr bwMode="auto">
          <a:xfrm flipH="1" flipV="1">
            <a:off x="1998663" y="2205038"/>
            <a:ext cx="392112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0" name="Line 20"/>
          <p:cNvSpPr>
            <a:spLocks noChangeShapeType="1"/>
          </p:cNvSpPr>
          <p:nvPr/>
        </p:nvSpPr>
        <p:spPr bwMode="auto">
          <a:xfrm flipH="1" flipV="1">
            <a:off x="2416175" y="1763713"/>
            <a:ext cx="392113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1" name="Line 21"/>
          <p:cNvSpPr>
            <a:spLocks noChangeShapeType="1"/>
          </p:cNvSpPr>
          <p:nvPr/>
        </p:nvSpPr>
        <p:spPr bwMode="auto">
          <a:xfrm flipH="1" flipV="1">
            <a:off x="3182938" y="1778000"/>
            <a:ext cx="392112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2" name="Line 22"/>
          <p:cNvSpPr>
            <a:spLocks noChangeShapeType="1"/>
          </p:cNvSpPr>
          <p:nvPr/>
        </p:nvSpPr>
        <p:spPr bwMode="auto">
          <a:xfrm flipH="1" flipV="1">
            <a:off x="2789238" y="2205038"/>
            <a:ext cx="392112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3" name="Oval 23"/>
          <p:cNvSpPr>
            <a:spLocks noChangeArrowheads="1"/>
          </p:cNvSpPr>
          <p:nvPr/>
        </p:nvSpPr>
        <p:spPr bwMode="auto">
          <a:xfrm>
            <a:off x="1130300" y="2916238"/>
            <a:ext cx="209550" cy="21431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4" name="Line 24"/>
          <p:cNvSpPr>
            <a:spLocks noChangeShapeType="1"/>
          </p:cNvSpPr>
          <p:nvPr/>
        </p:nvSpPr>
        <p:spPr bwMode="auto">
          <a:xfrm flipV="1">
            <a:off x="1214438" y="2632075"/>
            <a:ext cx="392112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5" name="Line 25"/>
          <p:cNvSpPr>
            <a:spLocks noChangeShapeType="1"/>
          </p:cNvSpPr>
          <p:nvPr/>
        </p:nvSpPr>
        <p:spPr bwMode="auto">
          <a:xfrm flipH="1">
            <a:off x="1201738" y="3024188"/>
            <a:ext cx="796925" cy="0"/>
          </a:xfrm>
          <a:prstGeom prst="line">
            <a:avLst/>
          </a:prstGeom>
          <a:noFill/>
          <a:ln w="34925">
            <a:solidFill>
              <a:schemeClr val="folHlink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6" name="Line 26"/>
          <p:cNvSpPr>
            <a:spLocks noChangeShapeType="1"/>
          </p:cNvSpPr>
          <p:nvPr/>
        </p:nvSpPr>
        <p:spPr bwMode="auto">
          <a:xfrm flipH="1" flipV="1">
            <a:off x="1227138" y="3025775"/>
            <a:ext cx="392112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7" name="Line 27"/>
          <p:cNvSpPr>
            <a:spLocks noChangeShapeType="1"/>
          </p:cNvSpPr>
          <p:nvPr/>
        </p:nvSpPr>
        <p:spPr bwMode="auto">
          <a:xfrm flipH="1" flipV="1">
            <a:off x="1593850" y="2584450"/>
            <a:ext cx="392113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8" name="Line 28"/>
          <p:cNvSpPr>
            <a:spLocks noChangeShapeType="1"/>
          </p:cNvSpPr>
          <p:nvPr/>
        </p:nvSpPr>
        <p:spPr bwMode="auto">
          <a:xfrm flipH="1">
            <a:off x="1998663" y="3025775"/>
            <a:ext cx="796925" cy="0"/>
          </a:xfrm>
          <a:prstGeom prst="line">
            <a:avLst/>
          </a:prstGeom>
          <a:noFill/>
          <a:ln w="34925">
            <a:solidFill>
              <a:schemeClr val="folHlink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9" name="Line 29"/>
          <p:cNvSpPr>
            <a:spLocks noChangeShapeType="1"/>
          </p:cNvSpPr>
          <p:nvPr/>
        </p:nvSpPr>
        <p:spPr bwMode="auto">
          <a:xfrm flipH="1">
            <a:off x="2776538" y="3025775"/>
            <a:ext cx="796925" cy="0"/>
          </a:xfrm>
          <a:prstGeom prst="line">
            <a:avLst/>
          </a:prstGeom>
          <a:noFill/>
          <a:ln w="34925">
            <a:solidFill>
              <a:schemeClr val="folHlink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0" name="Line 30"/>
          <p:cNvSpPr>
            <a:spLocks noChangeShapeType="1"/>
          </p:cNvSpPr>
          <p:nvPr/>
        </p:nvSpPr>
        <p:spPr bwMode="auto">
          <a:xfrm flipV="1">
            <a:off x="1606550" y="3025775"/>
            <a:ext cx="392113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1" name="Line 31"/>
          <p:cNvSpPr>
            <a:spLocks noChangeShapeType="1"/>
          </p:cNvSpPr>
          <p:nvPr/>
        </p:nvSpPr>
        <p:spPr bwMode="auto">
          <a:xfrm flipV="1">
            <a:off x="2390775" y="3025775"/>
            <a:ext cx="392113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2" name="Line 32"/>
          <p:cNvSpPr>
            <a:spLocks noChangeShapeType="1"/>
          </p:cNvSpPr>
          <p:nvPr/>
        </p:nvSpPr>
        <p:spPr bwMode="auto">
          <a:xfrm flipV="1">
            <a:off x="3175000" y="3025775"/>
            <a:ext cx="392113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3" name="Line 33"/>
          <p:cNvSpPr>
            <a:spLocks noChangeShapeType="1"/>
          </p:cNvSpPr>
          <p:nvPr/>
        </p:nvSpPr>
        <p:spPr bwMode="auto">
          <a:xfrm flipV="1">
            <a:off x="1998663" y="2584450"/>
            <a:ext cx="392112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4" name="Line 34"/>
          <p:cNvSpPr>
            <a:spLocks noChangeShapeType="1"/>
          </p:cNvSpPr>
          <p:nvPr/>
        </p:nvSpPr>
        <p:spPr bwMode="auto">
          <a:xfrm flipV="1">
            <a:off x="2782888" y="2584450"/>
            <a:ext cx="392112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5" name="Line 35"/>
          <p:cNvSpPr>
            <a:spLocks noChangeShapeType="1"/>
          </p:cNvSpPr>
          <p:nvPr/>
        </p:nvSpPr>
        <p:spPr bwMode="auto">
          <a:xfrm flipH="1" flipV="1">
            <a:off x="1985963" y="3025775"/>
            <a:ext cx="392112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6" name="Line 36"/>
          <p:cNvSpPr>
            <a:spLocks noChangeShapeType="1"/>
          </p:cNvSpPr>
          <p:nvPr/>
        </p:nvSpPr>
        <p:spPr bwMode="auto">
          <a:xfrm flipH="1" flipV="1">
            <a:off x="2403475" y="2584450"/>
            <a:ext cx="392113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7" name="Line 37"/>
          <p:cNvSpPr>
            <a:spLocks noChangeShapeType="1"/>
          </p:cNvSpPr>
          <p:nvPr/>
        </p:nvSpPr>
        <p:spPr bwMode="auto">
          <a:xfrm flipH="1" flipV="1">
            <a:off x="3170238" y="2598738"/>
            <a:ext cx="392112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8" name="Line 38"/>
          <p:cNvSpPr>
            <a:spLocks noChangeShapeType="1"/>
          </p:cNvSpPr>
          <p:nvPr/>
        </p:nvSpPr>
        <p:spPr bwMode="auto">
          <a:xfrm flipH="1" flipV="1">
            <a:off x="2776538" y="3025775"/>
            <a:ext cx="392112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9" name="Oval 39"/>
          <p:cNvSpPr>
            <a:spLocks noChangeArrowheads="1"/>
          </p:cNvSpPr>
          <p:nvPr/>
        </p:nvSpPr>
        <p:spPr bwMode="auto">
          <a:xfrm>
            <a:off x="1130300" y="3800475"/>
            <a:ext cx="209550" cy="2143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0" name="Line 40"/>
          <p:cNvSpPr>
            <a:spLocks noChangeShapeType="1"/>
          </p:cNvSpPr>
          <p:nvPr/>
        </p:nvSpPr>
        <p:spPr bwMode="auto">
          <a:xfrm flipV="1">
            <a:off x="1201738" y="3481388"/>
            <a:ext cx="392112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1" name="Line 41"/>
          <p:cNvSpPr>
            <a:spLocks noChangeShapeType="1"/>
          </p:cNvSpPr>
          <p:nvPr/>
        </p:nvSpPr>
        <p:spPr bwMode="auto">
          <a:xfrm flipH="1" flipV="1">
            <a:off x="1201738" y="3895725"/>
            <a:ext cx="796925" cy="12700"/>
          </a:xfrm>
          <a:prstGeom prst="line">
            <a:avLst/>
          </a:prstGeom>
          <a:noFill/>
          <a:ln w="34925">
            <a:solidFill>
              <a:schemeClr val="folHlink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2" name="Line 42"/>
          <p:cNvSpPr>
            <a:spLocks noChangeShapeType="1"/>
          </p:cNvSpPr>
          <p:nvPr/>
        </p:nvSpPr>
        <p:spPr bwMode="auto">
          <a:xfrm flipH="1" flipV="1">
            <a:off x="1593850" y="3468688"/>
            <a:ext cx="392113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3" name="Line 43"/>
          <p:cNvSpPr>
            <a:spLocks noChangeShapeType="1"/>
          </p:cNvSpPr>
          <p:nvPr/>
        </p:nvSpPr>
        <p:spPr bwMode="auto">
          <a:xfrm flipH="1">
            <a:off x="1998663" y="3910013"/>
            <a:ext cx="796925" cy="0"/>
          </a:xfrm>
          <a:prstGeom prst="line">
            <a:avLst/>
          </a:prstGeom>
          <a:noFill/>
          <a:ln w="34925">
            <a:solidFill>
              <a:schemeClr val="folHlink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4" name="Line 44"/>
          <p:cNvSpPr>
            <a:spLocks noChangeShapeType="1"/>
          </p:cNvSpPr>
          <p:nvPr/>
        </p:nvSpPr>
        <p:spPr bwMode="auto">
          <a:xfrm flipH="1">
            <a:off x="2776538" y="3910013"/>
            <a:ext cx="796925" cy="0"/>
          </a:xfrm>
          <a:prstGeom prst="line">
            <a:avLst/>
          </a:prstGeom>
          <a:noFill/>
          <a:ln w="34925">
            <a:solidFill>
              <a:schemeClr val="folHlink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5" name="Line 45"/>
          <p:cNvSpPr>
            <a:spLocks noChangeShapeType="1"/>
          </p:cNvSpPr>
          <p:nvPr/>
        </p:nvSpPr>
        <p:spPr bwMode="auto">
          <a:xfrm flipV="1">
            <a:off x="1998663" y="3468688"/>
            <a:ext cx="392112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6" name="Line 46"/>
          <p:cNvSpPr>
            <a:spLocks noChangeShapeType="1"/>
          </p:cNvSpPr>
          <p:nvPr/>
        </p:nvSpPr>
        <p:spPr bwMode="auto">
          <a:xfrm flipV="1">
            <a:off x="2782888" y="3468688"/>
            <a:ext cx="392112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7" name="Line 47"/>
          <p:cNvSpPr>
            <a:spLocks noChangeShapeType="1"/>
          </p:cNvSpPr>
          <p:nvPr/>
        </p:nvSpPr>
        <p:spPr bwMode="auto">
          <a:xfrm flipH="1" flipV="1">
            <a:off x="2403475" y="3468688"/>
            <a:ext cx="392113" cy="4270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8" name="Line 48"/>
          <p:cNvSpPr>
            <a:spLocks noChangeShapeType="1"/>
          </p:cNvSpPr>
          <p:nvPr/>
        </p:nvSpPr>
        <p:spPr bwMode="auto">
          <a:xfrm flipH="1" flipV="1">
            <a:off x="3170238" y="3482975"/>
            <a:ext cx="392112" cy="4270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15950" y="1892300"/>
            <a:ext cx="501650" cy="2176463"/>
            <a:chOff x="388" y="1192"/>
            <a:chExt cx="316" cy="1371"/>
          </a:xfrm>
        </p:grpSpPr>
        <p:sp>
          <p:nvSpPr>
            <p:cNvPr id="174130" name="Rectangle 50"/>
            <p:cNvSpPr>
              <a:spLocks noChangeArrowheads="1"/>
            </p:cNvSpPr>
            <p:nvPr/>
          </p:nvSpPr>
          <p:spPr bwMode="auto">
            <a:xfrm>
              <a:off x="388" y="1192"/>
              <a:ext cx="3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174131" name="Rectangle 51"/>
            <p:cNvSpPr>
              <a:spLocks noChangeArrowheads="1"/>
            </p:cNvSpPr>
            <p:nvPr/>
          </p:nvSpPr>
          <p:spPr bwMode="auto">
            <a:xfrm>
              <a:off x="388" y="1748"/>
              <a:ext cx="3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174132" name="Rectangle 52"/>
            <p:cNvSpPr>
              <a:spLocks noChangeArrowheads="1"/>
            </p:cNvSpPr>
            <p:nvPr/>
          </p:nvSpPr>
          <p:spPr bwMode="auto">
            <a:xfrm>
              <a:off x="391" y="2236"/>
              <a:ext cx="3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F8000"/>
                  </a:solidFill>
                </a:rPr>
                <a:t>s</a:t>
              </a:r>
              <a:r>
                <a:rPr lang="en-US" baseline="-25000">
                  <a:solidFill>
                    <a:srgbClr val="FF8000"/>
                  </a:solidFill>
                </a:rPr>
                <a:t>3</a:t>
              </a:r>
              <a:endParaRPr lang="en-US"/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4146550" y="1827213"/>
            <a:ext cx="407988" cy="2114550"/>
            <a:chOff x="418" y="1211"/>
            <a:chExt cx="257" cy="1332"/>
          </a:xfrm>
        </p:grpSpPr>
        <p:sp>
          <p:nvSpPr>
            <p:cNvPr id="174134" name="Rectangle 54"/>
            <p:cNvSpPr>
              <a:spLocks noChangeArrowheads="1"/>
            </p:cNvSpPr>
            <p:nvPr/>
          </p:nvSpPr>
          <p:spPr bwMode="auto">
            <a:xfrm>
              <a:off x="418" y="1211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t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174135" name="Rectangle 55"/>
            <p:cNvSpPr>
              <a:spLocks noChangeArrowheads="1"/>
            </p:cNvSpPr>
            <p:nvPr/>
          </p:nvSpPr>
          <p:spPr bwMode="auto">
            <a:xfrm>
              <a:off x="418" y="1767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t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174136" name="Rectangle 56"/>
            <p:cNvSpPr>
              <a:spLocks noChangeArrowheads="1"/>
            </p:cNvSpPr>
            <p:nvPr/>
          </p:nvSpPr>
          <p:spPr bwMode="auto">
            <a:xfrm>
              <a:off x="421" y="2255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t</a:t>
              </a:r>
              <a:r>
                <a:rPr lang="en-US" baseline="-25000"/>
                <a:t>3</a:t>
              </a:r>
              <a:endParaRPr lang="en-US"/>
            </a:p>
          </p:txBody>
        </p:sp>
      </p:grpSp>
      <p:sp>
        <p:nvSpPr>
          <p:cNvPr id="174138" name="Rectangle 58"/>
          <p:cNvSpPr>
            <a:spLocks noChangeArrowheads="1"/>
          </p:cNvSpPr>
          <p:nvPr/>
        </p:nvSpPr>
        <p:spPr bwMode="auto">
          <a:xfrm>
            <a:off x="4597400" y="1503363"/>
            <a:ext cx="38608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We want to count </a:t>
            </a:r>
          </a:p>
          <a:p>
            <a:pPr algn="l"/>
            <a:r>
              <a:rPr lang="en-US"/>
              <a:t>non-intersecting sets of</a:t>
            </a:r>
          </a:p>
          <a:p>
            <a:pPr algn="l"/>
            <a:r>
              <a:rPr lang="en-US"/>
              <a:t>paths from s</a:t>
            </a:r>
            <a:r>
              <a:rPr lang="en-US" baseline="-25000">
                <a:latin typeface="Baskerville Semibold" charset="0"/>
              </a:rPr>
              <a:t>i</a:t>
            </a:r>
            <a:r>
              <a:rPr lang="en-US"/>
              <a:t>  to  t</a:t>
            </a:r>
            <a:r>
              <a:rPr lang="en-US" baseline="-25000">
                <a:latin typeface="Baskerville Semibold" charset="0"/>
              </a:rPr>
              <a:t>i .</a:t>
            </a:r>
            <a:endParaRPr lang="en-US"/>
          </a:p>
        </p:txBody>
      </p:sp>
      <p:sp>
        <p:nvSpPr>
          <p:cNvPr id="174139" name="Rectangle 59"/>
          <p:cNvSpPr>
            <a:spLocks noChangeArrowheads="1"/>
          </p:cNvSpPr>
          <p:nvPr/>
        </p:nvSpPr>
        <p:spPr bwMode="auto">
          <a:xfrm>
            <a:off x="1352550" y="1292225"/>
            <a:ext cx="2936875" cy="400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                  </a:t>
            </a:r>
            <a:r>
              <a:rPr lang="en-US" sz="2000">
                <a:solidFill>
                  <a:srgbClr val="FF8000"/>
                </a:solidFill>
              </a:rPr>
              <a:t>1</a:t>
            </a:r>
            <a:endParaRPr lang="en-US">
              <a:solidFill>
                <a:srgbClr val="FF8000"/>
              </a:solidFill>
            </a:endParaRPr>
          </a:p>
          <a:p>
            <a:pPr algn="l"/>
            <a:r>
              <a:rPr lang="en-US">
                <a:solidFill>
                  <a:srgbClr val="FF8000"/>
                </a:solidFill>
              </a:rPr>
              <a:t>               </a:t>
            </a:r>
            <a:r>
              <a:rPr lang="en-US" sz="2000">
                <a:solidFill>
                  <a:srgbClr val="FF8000"/>
                </a:solidFill>
              </a:rPr>
              <a:t>1          10</a:t>
            </a:r>
            <a:endParaRPr lang="en-US">
              <a:solidFill>
                <a:srgbClr val="FF8000"/>
              </a:solidFill>
            </a:endParaRPr>
          </a:p>
          <a:p>
            <a:pPr algn="l"/>
            <a:r>
              <a:rPr lang="en-US">
                <a:solidFill>
                  <a:srgbClr val="FF8000"/>
                </a:solidFill>
              </a:rPr>
              <a:t>           </a:t>
            </a:r>
            <a:r>
              <a:rPr lang="en-US" sz="2000">
                <a:solidFill>
                  <a:srgbClr val="FF8000"/>
                </a:solidFill>
              </a:rPr>
              <a:t>1         8</a:t>
            </a:r>
            <a:endParaRPr lang="en-US">
              <a:solidFill>
                <a:srgbClr val="FF8000"/>
              </a:solidFill>
            </a:endParaRPr>
          </a:p>
          <a:p>
            <a:pPr algn="l"/>
            <a:r>
              <a:rPr lang="en-US">
                <a:solidFill>
                  <a:srgbClr val="FF8000"/>
                </a:solidFill>
              </a:rPr>
              <a:t>       </a:t>
            </a:r>
            <a:r>
              <a:rPr lang="en-US" sz="2000">
                <a:solidFill>
                  <a:srgbClr val="FF8000"/>
                </a:solidFill>
              </a:rPr>
              <a:t>1          6         30</a:t>
            </a:r>
            <a:endParaRPr lang="en-US">
              <a:solidFill>
                <a:srgbClr val="FF800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>
                <a:solidFill>
                  <a:srgbClr val="FF8000"/>
                </a:solidFill>
              </a:rPr>
              <a:t>  </a:t>
            </a:r>
            <a:r>
              <a:rPr lang="en-US" sz="2000">
                <a:solidFill>
                  <a:srgbClr val="FF8000"/>
                </a:solidFill>
              </a:rPr>
              <a:t>1          4         16</a:t>
            </a:r>
          </a:p>
          <a:p>
            <a:pPr algn="l">
              <a:lnSpc>
                <a:spcPct val="120000"/>
              </a:lnSpc>
            </a:pPr>
            <a:r>
              <a:rPr lang="en-US" sz="2000">
                <a:solidFill>
                  <a:srgbClr val="FF8000"/>
                </a:solidFill>
              </a:rPr>
              <a:t>0         2        6         22   </a:t>
            </a:r>
          </a:p>
          <a:p>
            <a:pPr algn="l"/>
            <a:r>
              <a:rPr lang="en-US" sz="2000">
                <a:solidFill>
                  <a:srgbClr val="FF8000"/>
                </a:solidFill>
              </a:rPr>
              <a:t>     </a:t>
            </a:r>
          </a:p>
          <a:p>
            <a:pPr algn="l"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                       </a:t>
            </a:r>
          </a:p>
          <a:p>
            <a:pPr algn="l"/>
            <a:endParaRPr lang="en-US" sz="2000">
              <a:solidFill>
                <a:schemeClr val="hlink"/>
              </a:solidFill>
            </a:endParaRPr>
          </a:p>
          <a:p>
            <a:pPr algn="l"/>
            <a:r>
              <a:rPr lang="en-US" sz="2000"/>
              <a:t>     </a:t>
            </a:r>
            <a:r>
              <a:rPr lang="en-US"/>
              <a:t>       </a:t>
            </a:r>
          </a:p>
        </p:txBody>
      </p:sp>
      <p:sp>
        <p:nvSpPr>
          <p:cNvPr id="174140" name="Rectangle 60"/>
          <p:cNvSpPr>
            <a:spLocks noChangeArrowheads="1"/>
          </p:cNvSpPr>
          <p:nvPr/>
        </p:nvSpPr>
        <p:spPr bwMode="auto">
          <a:xfrm>
            <a:off x="3336925" y="4752975"/>
            <a:ext cx="17653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 charset="0"/>
              <a:buAutoNum type="arabicPlain" startAt="52"/>
            </a:pPr>
            <a:r>
              <a:rPr lang="en-US">
                <a:solidFill>
                  <a:schemeClr val="hlink"/>
                </a:solidFill>
              </a:rPr>
              <a:t> 40  10</a:t>
            </a:r>
          </a:p>
          <a:p>
            <a:pPr marL="457200" indent="-457200" algn="l">
              <a:buFont typeface="Arial" charset="0"/>
              <a:buAutoNum type="arabicPlain" startAt="40"/>
            </a:pPr>
            <a:r>
              <a:rPr lang="en-US">
                <a:solidFill>
                  <a:srgbClr val="FF00FF"/>
                </a:solidFill>
              </a:rPr>
              <a:t> 62  30</a:t>
            </a:r>
            <a:endParaRPr lang="en-US">
              <a:solidFill>
                <a:schemeClr val="hlink"/>
              </a:solidFill>
            </a:endParaRPr>
          </a:p>
          <a:p>
            <a:pPr marL="457200" indent="-457200" algn="l">
              <a:buFont typeface="Arial" charset="0"/>
              <a:buNone/>
            </a:pPr>
            <a:r>
              <a:rPr lang="en-US">
                <a:solidFill>
                  <a:srgbClr val="FF8000"/>
                </a:solidFill>
              </a:rPr>
              <a:t>10  30  22</a:t>
            </a:r>
            <a:endParaRPr lang="en-US">
              <a:solidFill>
                <a:schemeClr val="hlink"/>
              </a:solidFill>
            </a:endParaRPr>
          </a:p>
        </p:txBody>
      </p: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1130300" y="1763713"/>
            <a:ext cx="2552700" cy="2251075"/>
            <a:chOff x="712" y="1111"/>
            <a:chExt cx="1608" cy="1418"/>
          </a:xfrm>
        </p:grpSpPr>
        <p:sp>
          <p:nvSpPr>
            <p:cNvPr id="174142" name="Oval 62"/>
            <p:cNvSpPr>
              <a:spLocks noChangeArrowheads="1"/>
            </p:cNvSpPr>
            <p:nvPr/>
          </p:nvSpPr>
          <p:spPr bwMode="auto">
            <a:xfrm>
              <a:off x="720" y="1320"/>
              <a:ext cx="132" cy="13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43" name="Oval 63"/>
            <p:cNvSpPr>
              <a:spLocks noChangeArrowheads="1"/>
            </p:cNvSpPr>
            <p:nvPr/>
          </p:nvSpPr>
          <p:spPr bwMode="auto">
            <a:xfrm>
              <a:off x="2186" y="2386"/>
              <a:ext cx="132" cy="13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44" name="Oval 64"/>
            <p:cNvSpPr>
              <a:spLocks noChangeArrowheads="1"/>
            </p:cNvSpPr>
            <p:nvPr/>
          </p:nvSpPr>
          <p:spPr bwMode="auto">
            <a:xfrm>
              <a:off x="2186" y="1838"/>
              <a:ext cx="132" cy="13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45" name="Oval 65"/>
            <p:cNvSpPr>
              <a:spLocks noChangeArrowheads="1"/>
            </p:cNvSpPr>
            <p:nvPr/>
          </p:nvSpPr>
          <p:spPr bwMode="auto">
            <a:xfrm>
              <a:off x="2188" y="1312"/>
              <a:ext cx="132" cy="13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46" name="Line 66"/>
            <p:cNvSpPr>
              <a:spLocks noChangeShapeType="1"/>
            </p:cNvSpPr>
            <p:nvPr/>
          </p:nvSpPr>
          <p:spPr bwMode="auto">
            <a:xfrm flipV="1">
              <a:off x="765" y="1119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47" name="Line 67"/>
            <p:cNvSpPr>
              <a:spLocks noChangeShapeType="1"/>
            </p:cNvSpPr>
            <p:nvPr/>
          </p:nvSpPr>
          <p:spPr bwMode="auto">
            <a:xfrm flipH="1">
              <a:off x="765" y="1389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48" name="Line 68"/>
            <p:cNvSpPr>
              <a:spLocks noChangeShapeType="1"/>
            </p:cNvSpPr>
            <p:nvPr/>
          </p:nvSpPr>
          <p:spPr bwMode="auto">
            <a:xfrm flipH="1" flipV="1">
              <a:off x="781" y="1389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49" name="Line 69"/>
            <p:cNvSpPr>
              <a:spLocks noChangeShapeType="1"/>
            </p:cNvSpPr>
            <p:nvPr/>
          </p:nvSpPr>
          <p:spPr bwMode="auto">
            <a:xfrm flipH="1" flipV="1">
              <a:off x="1012" y="1111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50" name="Line 70"/>
            <p:cNvSpPr>
              <a:spLocks noChangeShapeType="1"/>
            </p:cNvSpPr>
            <p:nvPr/>
          </p:nvSpPr>
          <p:spPr bwMode="auto">
            <a:xfrm flipH="1">
              <a:off x="1267" y="1389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51" name="Line 71"/>
            <p:cNvSpPr>
              <a:spLocks noChangeShapeType="1"/>
            </p:cNvSpPr>
            <p:nvPr/>
          </p:nvSpPr>
          <p:spPr bwMode="auto">
            <a:xfrm flipH="1">
              <a:off x="1757" y="1389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52" name="Line 72"/>
            <p:cNvSpPr>
              <a:spLocks noChangeShapeType="1"/>
            </p:cNvSpPr>
            <p:nvPr/>
          </p:nvSpPr>
          <p:spPr bwMode="auto">
            <a:xfrm flipV="1">
              <a:off x="1020" y="1389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53" name="Line 73"/>
            <p:cNvSpPr>
              <a:spLocks noChangeShapeType="1"/>
            </p:cNvSpPr>
            <p:nvPr/>
          </p:nvSpPr>
          <p:spPr bwMode="auto">
            <a:xfrm flipV="1">
              <a:off x="1514" y="1389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54" name="Line 74"/>
            <p:cNvSpPr>
              <a:spLocks noChangeShapeType="1"/>
            </p:cNvSpPr>
            <p:nvPr/>
          </p:nvSpPr>
          <p:spPr bwMode="auto">
            <a:xfrm flipV="1">
              <a:off x="2008" y="1389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55" name="Line 75"/>
            <p:cNvSpPr>
              <a:spLocks noChangeShapeType="1"/>
            </p:cNvSpPr>
            <p:nvPr/>
          </p:nvSpPr>
          <p:spPr bwMode="auto">
            <a:xfrm flipV="1">
              <a:off x="1267" y="1111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56" name="Line 76"/>
            <p:cNvSpPr>
              <a:spLocks noChangeShapeType="1"/>
            </p:cNvSpPr>
            <p:nvPr/>
          </p:nvSpPr>
          <p:spPr bwMode="auto">
            <a:xfrm flipV="1">
              <a:off x="1761" y="1111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57" name="Line 77"/>
            <p:cNvSpPr>
              <a:spLocks noChangeShapeType="1"/>
            </p:cNvSpPr>
            <p:nvPr/>
          </p:nvSpPr>
          <p:spPr bwMode="auto">
            <a:xfrm flipH="1" flipV="1">
              <a:off x="1259" y="1389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58" name="Line 78"/>
            <p:cNvSpPr>
              <a:spLocks noChangeShapeType="1"/>
            </p:cNvSpPr>
            <p:nvPr/>
          </p:nvSpPr>
          <p:spPr bwMode="auto">
            <a:xfrm flipH="1" flipV="1">
              <a:off x="1522" y="1111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59" name="Line 79"/>
            <p:cNvSpPr>
              <a:spLocks noChangeShapeType="1"/>
            </p:cNvSpPr>
            <p:nvPr/>
          </p:nvSpPr>
          <p:spPr bwMode="auto">
            <a:xfrm flipH="1" flipV="1">
              <a:off x="2005" y="1120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60" name="Line 80"/>
            <p:cNvSpPr>
              <a:spLocks noChangeShapeType="1"/>
            </p:cNvSpPr>
            <p:nvPr/>
          </p:nvSpPr>
          <p:spPr bwMode="auto">
            <a:xfrm flipH="1" flipV="1">
              <a:off x="1757" y="1389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61" name="Oval 81"/>
            <p:cNvSpPr>
              <a:spLocks noChangeArrowheads="1"/>
            </p:cNvSpPr>
            <p:nvPr/>
          </p:nvSpPr>
          <p:spPr bwMode="auto">
            <a:xfrm>
              <a:off x="712" y="1837"/>
              <a:ext cx="132" cy="13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62" name="Line 82"/>
            <p:cNvSpPr>
              <a:spLocks noChangeShapeType="1"/>
            </p:cNvSpPr>
            <p:nvPr/>
          </p:nvSpPr>
          <p:spPr bwMode="auto">
            <a:xfrm flipV="1">
              <a:off x="765" y="1658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63" name="Line 83"/>
            <p:cNvSpPr>
              <a:spLocks noChangeShapeType="1"/>
            </p:cNvSpPr>
            <p:nvPr/>
          </p:nvSpPr>
          <p:spPr bwMode="auto">
            <a:xfrm flipH="1">
              <a:off x="757" y="1905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64" name="Line 84"/>
            <p:cNvSpPr>
              <a:spLocks noChangeShapeType="1"/>
            </p:cNvSpPr>
            <p:nvPr/>
          </p:nvSpPr>
          <p:spPr bwMode="auto">
            <a:xfrm flipH="1" flipV="1">
              <a:off x="773" y="1906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65" name="Line 85"/>
            <p:cNvSpPr>
              <a:spLocks noChangeShapeType="1"/>
            </p:cNvSpPr>
            <p:nvPr/>
          </p:nvSpPr>
          <p:spPr bwMode="auto">
            <a:xfrm flipH="1" flipV="1">
              <a:off x="1004" y="1628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66" name="Line 86"/>
            <p:cNvSpPr>
              <a:spLocks noChangeShapeType="1"/>
            </p:cNvSpPr>
            <p:nvPr/>
          </p:nvSpPr>
          <p:spPr bwMode="auto">
            <a:xfrm flipH="1">
              <a:off x="1259" y="1906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67" name="Line 87"/>
            <p:cNvSpPr>
              <a:spLocks noChangeShapeType="1"/>
            </p:cNvSpPr>
            <p:nvPr/>
          </p:nvSpPr>
          <p:spPr bwMode="auto">
            <a:xfrm flipH="1">
              <a:off x="1749" y="1906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68" name="Line 88"/>
            <p:cNvSpPr>
              <a:spLocks noChangeShapeType="1"/>
            </p:cNvSpPr>
            <p:nvPr/>
          </p:nvSpPr>
          <p:spPr bwMode="auto">
            <a:xfrm flipV="1">
              <a:off x="1012" y="1906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69" name="Line 89"/>
            <p:cNvSpPr>
              <a:spLocks noChangeShapeType="1"/>
            </p:cNvSpPr>
            <p:nvPr/>
          </p:nvSpPr>
          <p:spPr bwMode="auto">
            <a:xfrm flipV="1">
              <a:off x="1506" y="1906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70" name="Line 90"/>
            <p:cNvSpPr>
              <a:spLocks noChangeShapeType="1"/>
            </p:cNvSpPr>
            <p:nvPr/>
          </p:nvSpPr>
          <p:spPr bwMode="auto">
            <a:xfrm flipV="1">
              <a:off x="2000" y="1906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71" name="Line 91"/>
            <p:cNvSpPr>
              <a:spLocks noChangeShapeType="1"/>
            </p:cNvSpPr>
            <p:nvPr/>
          </p:nvSpPr>
          <p:spPr bwMode="auto">
            <a:xfrm flipV="1">
              <a:off x="1259" y="1628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72" name="Line 92"/>
            <p:cNvSpPr>
              <a:spLocks noChangeShapeType="1"/>
            </p:cNvSpPr>
            <p:nvPr/>
          </p:nvSpPr>
          <p:spPr bwMode="auto">
            <a:xfrm flipV="1">
              <a:off x="1753" y="1628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73" name="Line 93"/>
            <p:cNvSpPr>
              <a:spLocks noChangeShapeType="1"/>
            </p:cNvSpPr>
            <p:nvPr/>
          </p:nvSpPr>
          <p:spPr bwMode="auto">
            <a:xfrm flipH="1" flipV="1">
              <a:off x="1251" y="1906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74" name="Line 94"/>
            <p:cNvSpPr>
              <a:spLocks noChangeShapeType="1"/>
            </p:cNvSpPr>
            <p:nvPr/>
          </p:nvSpPr>
          <p:spPr bwMode="auto">
            <a:xfrm flipH="1" flipV="1">
              <a:off x="1514" y="1628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75" name="Line 95"/>
            <p:cNvSpPr>
              <a:spLocks noChangeShapeType="1"/>
            </p:cNvSpPr>
            <p:nvPr/>
          </p:nvSpPr>
          <p:spPr bwMode="auto">
            <a:xfrm flipH="1" flipV="1">
              <a:off x="1997" y="1637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76" name="Line 96"/>
            <p:cNvSpPr>
              <a:spLocks noChangeShapeType="1"/>
            </p:cNvSpPr>
            <p:nvPr/>
          </p:nvSpPr>
          <p:spPr bwMode="auto">
            <a:xfrm flipH="1" flipV="1">
              <a:off x="1749" y="1906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77" name="Oval 97"/>
            <p:cNvSpPr>
              <a:spLocks noChangeArrowheads="1"/>
            </p:cNvSpPr>
            <p:nvPr/>
          </p:nvSpPr>
          <p:spPr bwMode="auto">
            <a:xfrm>
              <a:off x="712" y="2394"/>
              <a:ext cx="132" cy="13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78" name="Line 98"/>
            <p:cNvSpPr>
              <a:spLocks noChangeShapeType="1"/>
            </p:cNvSpPr>
            <p:nvPr/>
          </p:nvSpPr>
          <p:spPr bwMode="auto">
            <a:xfrm flipV="1">
              <a:off x="757" y="2193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79" name="Line 99"/>
            <p:cNvSpPr>
              <a:spLocks noChangeShapeType="1"/>
            </p:cNvSpPr>
            <p:nvPr/>
          </p:nvSpPr>
          <p:spPr bwMode="auto">
            <a:xfrm flipH="1" flipV="1">
              <a:off x="757" y="2454"/>
              <a:ext cx="502" cy="8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80" name="Line 100"/>
            <p:cNvSpPr>
              <a:spLocks noChangeShapeType="1"/>
            </p:cNvSpPr>
            <p:nvPr/>
          </p:nvSpPr>
          <p:spPr bwMode="auto">
            <a:xfrm flipH="1" flipV="1">
              <a:off x="1004" y="2185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81" name="Line 101"/>
            <p:cNvSpPr>
              <a:spLocks noChangeShapeType="1"/>
            </p:cNvSpPr>
            <p:nvPr/>
          </p:nvSpPr>
          <p:spPr bwMode="auto">
            <a:xfrm flipH="1">
              <a:off x="1259" y="2463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82" name="Line 102"/>
            <p:cNvSpPr>
              <a:spLocks noChangeShapeType="1"/>
            </p:cNvSpPr>
            <p:nvPr/>
          </p:nvSpPr>
          <p:spPr bwMode="auto">
            <a:xfrm flipH="1">
              <a:off x="1749" y="2463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83" name="Line 103"/>
            <p:cNvSpPr>
              <a:spLocks noChangeShapeType="1"/>
            </p:cNvSpPr>
            <p:nvPr/>
          </p:nvSpPr>
          <p:spPr bwMode="auto">
            <a:xfrm flipV="1">
              <a:off x="1259" y="2185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84" name="Line 104"/>
            <p:cNvSpPr>
              <a:spLocks noChangeShapeType="1"/>
            </p:cNvSpPr>
            <p:nvPr/>
          </p:nvSpPr>
          <p:spPr bwMode="auto">
            <a:xfrm flipV="1">
              <a:off x="1753" y="2185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85" name="Line 105"/>
            <p:cNvSpPr>
              <a:spLocks noChangeShapeType="1"/>
            </p:cNvSpPr>
            <p:nvPr/>
          </p:nvSpPr>
          <p:spPr bwMode="auto">
            <a:xfrm flipH="1" flipV="1">
              <a:off x="1514" y="2185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86" name="Line 106"/>
            <p:cNvSpPr>
              <a:spLocks noChangeShapeType="1"/>
            </p:cNvSpPr>
            <p:nvPr/>
          </p:nvSpPr>
          <p:spPr bwMode="auto">
            <a:xfrm flipH="1" flipV="1">
              <a:off x="1997" y="2194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87" name="Line 107"/>
            <p:cNvSpPr>
              <a:spLocks noChangeShapeType="1"/>
            </p:cNvSpPr>
            <p:nvPr/>
          </p:nvSpPr>
          <p:spPr bwMode="auto">
            <a:xfrm flipH="1">
              <a:off x="1020" y="1637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88" name="Line 108"/>
            <p:cNvSpPr>
              <a:spLocks noChangeShapeType="1"/>
            </p:cNvSpPr>
            <p:nvPr/>
          </p:nvSpPr>
          <p:spPr bwMode="auto">
            <a:xfrm flipH="1">
              <a:off x="1503" y="1628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89" name="Line 109"/>
            <p:cNvSpPr>
              <a:spLocks noChangeShapeType="1"/>
            </p:cNvSpPr>
            <p:nvPr/>
          </p:nvSpPr>
          <p:spPr bwMode="auto">
            <a:xfrm flipH="1">
              <a:off x="1000" y="1111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90" name="Line 110"/>
            <p:cNvSpPr>
              <a:spLocks noChangeShapeType="1"/>
            </p:cNvSpPr>
            <p:nvPr/>
          </p:nvSpPr>
          <p:spPr bwMode="auto">
            <a:xfrm flipH="1">
              <a:off x="1522" y="1111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91" name="Line 111"/>
            <p:cNvSpPr>
              <a:spLocks noChangeShapeType="1"/>
            </p:cNvSpPr>
            <p:nvPr/>
          </p:nvSpPr>
          <p:spPr bwMode="auto">
            <a:xfrm flipH="1">
              <a:off x="996" y="2175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92" name="Line 112"/>
            <p:cNvSpPr>
              <a:spLocks noChangeShapeType="1"/>
            </p:cNvSpPr>
            <p:nvPr/>
          </p:nvSpPr>
          <p:spPr bwMode="auto">
            <a:xfrm flipH="1">
              <a:off x="1494" y="2175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4193" name="Rectangle 113"/>
          <p:cNvSpPr>
            <a:spLocks noChangeArrowheads="1"/>
          </p:cNvSpPr>
          <p:nvPr/>
        </p:nvSpPr>
        <p:spPr bwMode="auto">
          <a:xfrm>
            <a:off x="762000" y="4191000"/>
            <a:ext cx="764222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Let   a</a:t>
            </a:r>
            <a:r>
              <a:rPr lang="en-US" baseline="-25000">
                <a:latin typeface="Baskerville Semibold" charset="0"/>
              </a:rPr>
              <a:t>ij</a:t>
            </a:r>
            <a:r>
              <a:rPr lang="en-US">
                <a:latin typeface="Arial Black" charset="0"/>
              </a:rPr>
              <a:t>  </a:t>
            </a:r>
            <a:r>
              <a:rPr lang="en-US"/>
              <a:t>be the number of paths from   s</a:t>
            </a:r>
            <a:r>
              <a:rPr lang="en-US" baseline="-25000">
                <a:latin typeface="Baskerville Semibold" charset="0"/>
              </a:rPr>
              <a:t>i</a:t>
            </a:r>
            <a:r>
              <a:rPr lang="en-US"/>
              <a:t>  to  t</a:t>
            </a:r>
            <a:r>
              <a:rPr lang="en-US" baseline="-25000">
                <a:latin typeface="Baskerville Semibold" charset="0"/>
              </a:rPr>
              <a:t>j</a:t>
            </a:r>
            <a:r>
              <a:rPr lang="en-US"/>
              <a:t>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1214438" y="1541463"/>
            <a:ext cx="2376487" cy="25908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FF00"/>
                </a:solidFill>
              </a:rPr>
              <a:t>How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many: An Algorithm </a:t>
            </a:r>
            <a:endParaRPr lang="en-US" dirty="0"/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15950" y="1892300"/>
            <a:ext cx="501650" cy="2176463"/>
            <a:chOff x="388" y="1192"/>
            <a:chExt cx="316" cy="1371"/>
          </a:xfrm>
        </p:grpSpPr>
        <p:sp>
          <p:nvSpPr>
            <p:cNvPr id="176178" name="Rectangle 50"/>
            <p:cNvSpPr>
              <a:spLocks noChangeArrowheads="1"/>
            </p:cNvSpPr>
            <p:nvPr/>
          </p:nvSpPr>
          <p:spPr bwMode="auto">
            <a:xfrm>
              <a:off x="388" y="1192"/>
              <a:ext cx="3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176179" name="Rectangle 51"/>
            <p:cNvSpPr>
              <a:spLocks noChangeArrowheads="1"/>
            </p:cNvSpPr>
            <p:nvPr/>
          </p:nvSpPr>
          <p:spPr bwMode="auto">
            <a:xfrm>
              <a:off x="388" y="1748"/>
              <a:ext cx="3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176180" name="Rectangle 52"/>
            <p:cNvSpPr>
              <a:spLocks noChangeArrowheads="1"/>
            </p:cNvSpPr>
            <p:nvPr/>
          </p:nvSpPr>
          <p:spPr bwMode="auto">
            <a:xfrm>
              <a:off x="391" y="2236"/>
              <a:ext cx="3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3</a:t>
              </a:r>
              <a:endParaRPr lang="en-US"/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3679825" y="1968501"/>
            <a:ext cx="407988" cy="2114550"/>
            <a:chOff x="418" y="1211"/>
            <a:chExt cx="257" cy="1332"/>
          </a:xfrm>
        </p:grpSpPr>
        <p:sp>
          <p:nvSpPr>
            <p:cNvPr id="176182" name="Rectangle 54"/>
            <p:cNvSpPr>
              <a:spLocks noChangeArrowheads="1"/>
            </p:cNvSpPr>
            <p:nvPr/>
          </p:nvSpPr>
          <p:spPr bwMode="auto">
            <a:xfrm>
              <a:off x="418" y="1211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176183" name="Rectangle 55"/>
            <p:cNvSpPr>
              <a:spLocks noChangeArrowheads="1"/>
            </p:cNvSpPr>
            <p:nvPr/>
          </p:nvSpPr>
          <p:spPr bwMode="auto">
            <a:xfrm>
              <a:off x="418" y="1767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t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176184" name="Rectangle 56"/>
            <p:cNvSpPr>
              <a:spLocks noChangeArrowheads="1"/>
            </p:cNvSpPr>
            <p:nvPr/>
          </p:nvSpPr>
          <p:spPr bwMode="auto">
            <a:xfrm>
              <a:off x="421" y="2255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t</a:t>
              </a:r>
              <a:r>
                <a:rPr lang="en-US" baseline="-25000"/>
                <a:t>3</a:t>
              </a:r>
              <a:endParaRPr lang="en-US"/>
            </a:p>
          </p:txBody>
        </p:sp>
      </p:grpSp>
      <p:sp>
        <p:nvSpPr>
          <p:cNvPr id="176186" name="Rectangle 58"/>
          <p:cNvSpPr>
            <a:spLocks noChangeArrowheads="1"/>
          </p:cNvSpPr>
          <p:nvPr/>
        </p:nvSpPr>
        <p:spPr bwMode="auto">
          <a:xfrm>
            <a:off x="4597400" y="1503363"/>
            <a:ext cx="38608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We want to count </a:t>
            </a:r>
          </a:p>
          <a:p>
            <a:pPr algn="l"/>
            <a:r>
              <a:rPr lang="en-US"/>
              <a:t>non-intersecting sets of</a:t>
            </a:r>
          </a:p>
          <a:p>
            <a:pPr algn="l"/>
            <a:r>
              <a:rPr lang="en-US"/>
              <a:t>paths from s</a:t>
            </a:r>
            <a:r>
              <a:rPr lang="en-US" baseline="-25000">
                <a:latin typeface="Baskerville Semibold" charset="0"/>
              </a:rPr>
              <a:t>i</a:t>
            </a:r>
            <a:r>
              <a:rPr lang="en-US"/>
              <a:t>  to  t</a:t>
            </a:r>
            <a:r>
              <a:rPr lang="en-US" baseline="-25000">
                <a:latin typeface="Baskerville Semibold" charset="0"/>
              </a:rPr>
              <a:t>i .</a:t>
            </a:r>
            <a:endParaRPr lang="en-US"/>
          </a:p>
        </p:txBody>
      </p:sp>
      <p:sp>
        <p:nvSpPr>
          <p:cNvPr id="176188" name="Rectangle 60"/>
          <p:cNvSpPr>
            <a:spLocks noChangeArrowheads="1"/>
          </p:cNvSpPr>
          <p:nvPr/>
        </p:nvSpPr>
        <p:spPr bwMode="auto">
          <a:xfrm>
            <a:off x="3336925" y="4752975"/>
            <a:ext cx="17653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 charset="0"/>
              <a:buAutoNum type="arabicPlain" startAt="52"/>
            </a:pPr>
            <a:r>
              <a:rPr lang="en-US">
                <a:solidFill>
                  <a:schemeClr val="hlink"/>
                </a:solidFill>
              </a:rPr>
              <a:t> 40  10</a:t>
            </a:r>
          </a:p>
          <a:p>
            <a:pPr marL="457200" indent="-457200" algn="l">
              <a:buFont typeface="Arial" charset="0"/>
              <a:buAutoNum type="arabicPlain" startAt="40"/>
            </a:pPr>
            <a:r>
              <a:rPr lang="en-US">
                <a:solidFill>
                  <a:srgbClr val="FF00FF"/>
                </a:solidFill>
              </a:rPr>
              <a:t> 62  30</a:t>
            </a:r>
            <a:endParaRPr lang="en-US">
              <a:solidFill>
                <a:schemeClr val="hlink"/>
              </a:solidFill>
            </a:endParaRPr>
          </a:p>
          <a:p>
            <a:pPr marL="457200" indent="-457200" algn="l">
              <a:buFont typeface="Arial" charset="0"/>
              <a:buNone/>
            </a:pPr>
            <a:r>
              <a:rPr lang="en-US">
                <a:solidFill>
                  <a:srgbClr val="FF8000"/>
                </a:solidFill>
              </a:rPr>
              <a:t>10</a:t>
            </a:r>
            <a:r>
              <a:rPr lang="en-US">
                <a:solidFill>
                  <a:schemeClr val="hlink"/>
                </a:solidFill>
              </a:rPr>
              <a:t>  </a:t>
            </a:r>
            <a:r>
              <a:rPr lang="en-US">
                <a:solidFill>
                  <a:srgbClr val="FF8000"/>
                </a:solidFill>
              </a:rPr>
              <a:t>30  22</a:t>
            </a:r>
            <a:endParaRPr lang="en-US">
              <a:solidFill>
                <a:schemeClr val="hlink"/>
              </a:solidFill>
            </a:endParaRPr>
          </a:p>
        </p:txBody>
      </p: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1130300" y="1763713"/>
            <a:ext cx="2552700" cy="2251075"/>
            <a:chOff x="712" y="1111"/>
            <a:chExt cx="1608" cy="1418"/>
          </a:xfrm>
        </p:grpSpPr>
        <p:sp>
          <p:nvSpPr>
            <p:cNvPr id="176132" name="Oval 4"/>
            <p:cNvSpPr>
              <a:spLocks noChangeArrowheads="1"/>
            </p:cNvSpPr>
            <p:nvPr/>
          </p:nvSpPr>
          <p:spPr bwMode="auto">
            <a:xfrm>
              <a:off x="720" y="1320"/>
              <a:ext cx="132" cy="13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33" name="Oval 5"/>
            <p:cNvSpPr>
              <a:spLocks noChangeArrowheads="1"/>
            </p:cNvSpPr>
            <p:nvPr/>
          </p:nvSpPr>
          <p:spPr bwMode="auto">
            <a:xfrm>
              <a:off x="2186" y="2386"/>
              <a:ext cx="132" cy="13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34" name="Oval 6"/>
            <p:cNvSpPr>
              <a:spLocks noChangeArrowheads="1"/>
            </p:cNvSpPr>
            <p:nvPr/>
          </p:nvSpPr>
          <p:spPr bwMode="auto">
            <a:xfrm>
              <a:off x="2186" y="1838"/>
              <a:ext cx="132" cy="13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35" name="Oval 7"/>
            <p:cNvSpPr>
              <a:spLocks noChangeArrowheads="1"/>
            </p:cNvSpPr>
            <p:nvPr/>
          </p:nvSpPr>
          <p:spPr bwMode="auto">
            <a:xfrm>
              <a:off x="2188" y="1312"/>
              <a:ext cx="132" cy="13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36" name="Line 8"/>
            <p:cNvSpPr>
              <a:spLocks noChangeShapeType="1"/>
            </p:cNvSpPr>
            <p:nvPr/>
          </p:nvSpPr>
          <p:spPr bwMode="auto">
            <a:xfrm flipV="1">
              <a:off x="765" y="1119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37" name="Line 9"/>
            <p:cNvSpPr>
              <a:spLocks noChangeShapeType="1"/>
            </p:cNvSpPr>
            <p:nvPr/>
          </p:nvSpPr>
          <p:spPr bwMode="auto">
            <a:xfrm flipH="1">
              <a:off x="765" y="1389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38" name="Line 10"/>
            <p:cNvSpPr>
              <a:spLocks noChangeShapeType="1"/>
            </p:cNvSpPr>
            <p:nvPr/>
          </p:nvSpPr>
          <p:spPr bwMode="auto">
            <a:xfrm flipH="1" flipV="1">
              <a:off x="781" y="1389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39" name="Line 11"/>
            <p:cNvSpPr>
              <a:spLocks noChangeShapeType="1"/>
            </p:cNvSpPr>
            <p:nvPr/>
          </p:nvSpPr>
          <p:spPr bwMode="auto">
            <a:xfrm flipH="1" flipV="1">
              <a:off x="1012" y="1111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40" name="Line 12"/>
            <p:cNvSpPr>
              <a:spLocks noChangeShapeType="1"/>
            </p:cNvSpPr>
            <p:nvPr/>
          </p:nvSpPr>
          <p:spPr bwMode="auto">
            <a:xfrm flipH="1">
              <a:off x="1267" y="1389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41" name="Line 13"/>
            <p:cNvSpPr>
              <a:spLocks noChangeShapeType="1"/>
            </p:cNvSpPr>
            <p:nvPr/>
          </p:nvSpPr>
          <p:spPr bwMode="auto">
            <a:xfrm flipH="1">
              <a:off x="1757" y="1389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42" name="Line 14"/>
            <p:cNvSpPr>
              <a:spLocks noChangeShapeType="1"/>
            </p:cNvSpPr>
            <p:nvPr/>
          </p:nvSpPr>
          <p:spPr bwMode="auto">
            <a:xfrm flipV="1">
              <a:off x="1020" y="1389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43" name="Line 15"/>
            <p:cNvSpPr>
              <a:spLocks noChangeShapeType="1"/>
            </p:cNvSpPr>
            <p:nvPr/>
          </p:nvSpPr>
          <p:spPr bwMode="auto">
            <a:xfrm flipV="1">
              <a:off x="1514" y="1389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44" name="Line 16"/>
            <p:cNvSpPr>
              <a:spLocks noChangeShapeType="1"/>
            </p:cNvSpPr>
            <p:nvPr/>
          </p:nvSpPr>
          <p:spPr bwMode="auto">
            <a:xfrm flipV="1">
              <a:off x="2008" y="1389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45" name="Line 17"/>
            <p:cNvSpPr>
              <a:spLocks noChangeShapeType="1"/>
            </p:cNvSpPr>
            <p:nvPr/>
          </p:nvSpPr>
          <p:spPr bwMode="auto">
            <a:xfrm flipV="1">
              <a:off x="1267" y="1111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46" name="Line 18"/>
            <p:cNvSpPr>
              <a:spLocks noChangeShapeType="1"/>
            </p:cNvSpPr>
            <p:nvPr/>
          </p:nvSpPr>
          <p:spPr bwMode="auto">
            <a:xfrm flipV="1">
              <a:off x="1761" y="1111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47" name="Line 19"/>
            <p:cNvSpPr>
              <a:spLocks noChangeShapeType="1"/>
            </p:cNvSpPr>
            <p:nvPr/>
          </p:nvSpPr>
          <p:spPr bwMode="auto">
            <a:xfrm flipH="1" flipV="1">
              <a:off x="1259" y="1389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48" name="Line 20"/>
            <p:cNvSpPr>
              <a:spLocks noChangeShapeType="1"/>
            </p:cNvSpPr>
            <p:nvPr/>
          </p:nvSpPr>
          <p:spPr bwMode="auto">
            <a:xfrm flipH="1" flipV="1">
              <a:off x="1522" y="1111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49" name="Line 21"/>
            <p:cNvSpPr>
              <a:spLocks noChangeShapeType="1"/>
            </p:cNvSpPr>
            <p:nvPr/>
          </p:nvSpPr>
          <p:spPr bwMode="auto">
            <a:xfrm flipH="1" flipV="1">
              <a:off x="2005" y="1120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50" name="Line 22"/>
            <p:cNvSpPr>
              <a:spLocks noChangeShapeType="1"/>
            </p:cNvSpPr>
            <p:nvPr/>
          </p:nvSpPr>
          <p:spPr bwMode="auto">
            <a:xfrm flipH="1" flipV="1">
              <a:off x="1757" y="1389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51" name="Oval 23"/>
            <p:cNvSpPr>
              <a:spLocks noChangeArrowheads="1"/>
            </p:cNvSpPr>
            <p:nvPr/>
          </p:nvSpPr>
          <p:spPr bwMode="auto">
            <a:xfrm>
              <a:off x="712" y="1837"/>
              <a:ext cx="132" cy="13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52" name="Line 24"/>
            <p:cNvSpPr>
              <a:spLocks noChangeShapeType="1"/>
            </p:cNvSpPr>
            <p:nvPr/>
          </p:nvSpPr>
          <p:spPr bwMode="auto">
            <a:xfrm flipV="1">
              <a:off x="765" y="1658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53" name="Line 25"/>
            <p:cNvSpPr>
              <a:spLocks noChangeShapeType="1"/>
            </p:cNvSpPr>
            <p:nvPr/>
          </p:nvSpPr>
          <p:spPr bwMode="auto">
            <a:xfrm flipH="1">
              <a:off x="757" y="1905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54" name="Line 26"/>
            <p:cNvSpPr>
              <a:spLocks noChangeShapeType="1"/>
            </p:cNvSpPr>
            <p:nvPr/>
          </p:nvSpPr>
          <p:spPr bwMode="auto">
            <a:xfrm flipH="1" flipV="1">
              <a:off x="773" y="1906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55" name="Line 27"/>
            <p:cNvSpPr>
              <a:spLocks noChangeShapeType="1"/>
            </p:cNvSpPr>
            <p:nvPr/>
          </p:nvSpPr>
          <p:spPr bwMode="auto">
            <a:xfrm flipH="1" flipV="1">
              <a:off x="1004" y="1628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56" name="Line 28"/>
            <p:cNvSpPr>
              <a:spLocks noChangeShapeType="1"/>
            </p:cNvSpPr>
            <p:nvPr/>
          </p:nvSpPr>
          <p:spPr bwMode="auto">
            <a:xfrm flipH="1">
              <a:off x="1259" y="1906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57" name="Line 29"/>
            <p:cNvSpPr>
              <a:spLocks noChangeShapeType="1"/>
            </p:cNvSpPr>
            <p:nvPr/>
          </p:nvSpPr>
          <p:spPr bwMode="auto">
            <a:xfrm flipH="1">
              <a:off x="1749" y="1906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58" name="Line 30"/>
            <p:cNvSpPr>
              <a:spLocks noChangeShapeType="1"/>
            </p:cNvSpPr>
            <p:nvPr/>
          </p:nvSpPr>
          <p:spPr bwMode="auto">
            <a:xfrm flipV="1">
              <a:off x="1012" y="1906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59" name="Line 31"/>
            <p:cNvSpPr>
              <a:spLocks noChangeShapeType="1"/>
            </p:cNvSpPr>
            <p:nvPr/>
          </p:nvSpPr>
          <p:spPr bwMode="auto">
            <a:xfrm flipV="1">
              <a:off x="1506" y="1906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60" name="Line 32"/>
            <p:cNvSpPr>
              <a:spLocks noChangeShapeType="1"/>
            </p:cNvSpPr>
            <p:nvPr/>
          </p:nvSpPr>
          <p:spPr bwMode="auto">
            <a:xfrm flipV="1">
              <a:off x="2000" y="1906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61" name="Line 33"/>
            <p:cNvSpPr>
              <a:spLocks noChangeShapeType="1"/>
            </p:cNvSpPr>
            <p:nvPr/>
          </p:nvSpPr>
          <p:spPr bwMode="auto">
            <a:xfrm flipV="1">
              <a:off x="1259" y="1628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62" name="Line 34"/>
            <p:cNvSpPr>
              <a:spLocks noChangeShapeType="1"/>
            </p:cNvSpPr>
            <p:nvPr/>
          </p:nvSpPr>
          <p:spPr bwMode="auto">
            <a:xfrm flipV="1">
              <a:off x="1753" y="1628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63" name="Line 35"/>
            <p:cNvSpPr>
              <a:spLocks noChangeShapeType="1"/>
            </p:cNvSpPr>
            <p:nvPr/>
          </p:nvSpPr>
          <p:spPr bwMode="auto">
            <a:xfrm flipH="1" flipV="1">
              <a:off x="1251" y="1906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64" name="Line 36"/>
            <p:cNvSpPr>
              <a:spLocks noChangeShapeType="1"/>
            </p:cNvSpPr>
            <p:nvPr/>
          </p:nvSpPr>
          <p:spPr bwMode="auto">
            <a:xfrm flipH="1" flipV="1">
              <a:off x="1514" y="1628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65" name="Line 37"/>
            <p:cNvSpPr>
              <a:spLocks noChangeShapeType="1"/>
            </p:cNvSpPr>
            <p:nvPr/>
          </p:nvSpPr>
          <p:spPr bwMode="auto">
            <a:xfrm flipH="1" flipV="1">
              <a:off x="1997" y="1637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66" name="Line 38"/>
            <p:cNvSpPr>
              <a:spLocks noChangeShapeType="1"/>
            </p:cNvSpPr>
            <p:nvPr/>
          </p:nvSpPr>
          <p:spPr bwMode="auto">
            <a:xfrm flipH="1" flipV="1">
              <a:off x="1749" y="1906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67" name="Oval 39"/>
            <p:cNvSpPr>
              <a:spLocks noChangeArrowheads="1"/>
            </p:cNvSpPr>
            <p:nvPr/>
          </p:nvSpPr>
          <p:spPr bwMode="auto">
            <a:xfrm>
              <a:off x="712" y="2394"/>
              <a:ext cx="132" cy="13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68" name="Line 40"/>
            <p:cNvSpPr>
              <a:spLocks noChangeShapeType="1"/>
            </p:cNvSpPr>
            <p:nvPr/>
          </p:nvSpPr>
          <p:spPr bwMode="auto">
            <a:xfrm flipV="1">
              <a:off x="757" y="2193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69" name="Line 41"/>
            <p:cNvSpPr>
              <a:spLocks noChangeShapeType="1"/>
            </p:cNvSpPr>
            <p:nvPr/>
          </p:nvSpPr>
          <p:spPr bwMode="auto">
            <a:xfrm flipH="1" flipV="1">
              <a:off x="757" y="2454"/>
              <a:ext cx="502" cy="8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70" name="Line 42"/>
            <p:cNvSpPr>
              <a:spLocks noChangeShapeType="1"/>
            </p:cNvSpPr>
            <p:nvPr/>
          </p:nvSpPr>
          <p:spPr bwMode="auto">
            <a:xfrm flipH="1" flipV="1">
              <a:off x="1004" y="2185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71" name="Line 43"/>
            <p:cNvSpPr>
              <a:spLocks noChangeShapeType="1"/>
            </p:cNvSpPr>
            <p:nvPr/>
          </p:nvSpPr>
          <p:spPr bwMode="auto">
            <a:xfrm flipH="1">
              <a:off x="1259" y="2463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72" name="Line 44"/>
            <p:cNvSpPr>
              <a:spLocks noChangeShapeType="1"/>
            </p:cNvSpPr>
            <p:nvPr/>
          </p:nvSpPr>
          <p:spPr bwMode="auto">
            <a:xfrm flipH="1">
              <a:off x="1749" y="2463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73" name="Line 45"/>
            <p:cNvSpPr>
              <a:spLocks noChangeShapeType="1"/>
            </p:cNvSpPr>
            <p:nvPr/>
          </p:nvSpPr>
          <p:spPr bwMode="auto">
            <a:xfrm flipV="1">
              <a:off x="1259" y="2185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74" name="Line 46"/>
            <p:cNvSpPr>
              <a:spLocks noChangeShapeType="1"/>
            </p:cNvSpPr>
            <p:nvPr/>
          </p:nvSpPr>
          <p:spPr bwMode="auto">
            <a:xfrm flipV="1">
              <a:off x="1753" y="2185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75" name="Line 47"/>
            <p:cNvSpPr>
              <a:spLocks noChangeShapeType="1"/>
            </p:cNvSpPr>
            <p:nvPr/>
          </p:nvSpPr>
          <p:spPr bwMode="auto">
            <a:xfrm flipH="1" flipV="1">
              <a:off x="1514" y="2185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76" name="Line 48"/>
            <p:cNvSpPr>
              <a:spLocks noChangeShapeType="1"/>
            </p:cNvSpPr>
            <p:nvPr/>
          </p:nvSpPr>
          <p:spPr bwMode="auto">
            <a:xfrm flipH="1" flipV="1">
              <a:off x="1997" y="2194"/>
              <a:ext cx="247" cy="2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89" name="Line 61"/>
            <p:cNvSpPr>
              <a:spLocks noChangeShapeType="1"/>
            </p:cNvSpPr>
            <p:nvPr/>
          </p:nvSpPr>
          <p:spPr bwMode="auto">
            <a:xfrm flipH="1">
              <a:off x="1020" y="1637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90" name="Line 62"/>
            <p:cNvSpPr>
              <a:spLocks noChangeShapeType="1"/>
            </p:cNvSpPr>
            <p:nvPr/>
          </p:nvSpPr>
          <p:spPr bwMode="auto">
            <a:xfrm flipH="1">
              <a:off x="1503" y="1628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91" name="Line 63"/>
            <p:cNvSpPr>
              <a:spLocks noChangeShapeType="1"/>
            </p:cNvSpPr>
            <p:nvPr/>
          </p:nvSpPr>
          <p:spPr bwMode="auto">
            <a:xfrm flipH="1">
              <a:off x="1000" y="1111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92" name="Line 64"/>
            <p:cNvSpPr>
              <a:spLocks noChangeShapeType="1"/>
            </p:cNvSpPr>
            <p:nvPr/>
          </p:nvSpPr>
          <p:spPr bwMode="auto">
            <a:xfrm flipH="1">
              <a:off x="1522" y="1111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93" name="Line 65"/>
            <p:cNvSpPr>
              <a:spLocks noChangeShapeType="1"/>
            </p:cNvSpPr>
            <p:nvPr/>
          </p:nvSpPr>
          <p:spPr bwMode="auto">
            <a:xfrm flipH="1">
              <a:off x="996" y="2175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94" name="Line 66"/>
            <p:cNvSpPr>
              <a:spLocks noChangeShapeType="1"/>
            </p:cNvSpPr>
            <p:nvPr/>
          </p:nvSpPr>
          <p:spPr bwMode="auto">
            <a:xfrm flipH="1">
              <a:off x="1494" y="2175"/>
              <a:ext cx="502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6196" name="Line 68"/>
          <p:cNvSpPr>
            <a:spLocks noChangeShapeType="1"/>
          </p:cNvSpPr>
          <p:nvPr/>
        </p:nvSpPr>
        <p:spPr bwMode="auto">
          <a:xfrm>
            <a:off x="3336925" y="4872038"/>
            <a:ext cx="0" cy="116046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198" name="Line 70"/>
          <p:cNvSpPr>
            <a:spLocks noChangeShapeType="1"/>
          </p:cNvSpPr>
          <p:nvPr/>
        </p:nvSpPr>
        <p:spPr bwMode="auto">
          <a:xfrm>
            <a:off x="5102225" y="4872038"/>
            <a:ext cx="0" cy="116046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199" name="Rectangle 71"/>
          <p:cNvSpPr>
            <a:spLocks noChangeArrowheads="1"/>
          </p:cNvSpPr>
          <p:nvPr/>
        </p:nvSpPr>
        <p:spPr bwMode="auto">
          <a:xfrm>
            <a:off x="5245100" y="5143500"/>
            <a:ext cx="1577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hlink"/>
                </a:solidFill>
              </a:rPr>
              <a:t>=</a:t>
            </a:r>
            <a:r>
              <a:rPr lang="en-US"/>
              <a:t>   </a:t>
            </a:r>
            <a:r>
              <a:rPr lang="en-US" b="1">
                <a:solidFill>
                  <a:schemeClr val="hlink"/>
                </a:solidFill>
              </a:rPr>
              <a:t>1728.</a:t>
            </a:r>
          </a:p>
        </p:txBody>
      </p:sp>
      <p:sp>
        <p:nvSpPr>
          <p:cNvPr id="176200" name="Rectangle 72"/>
          <p:cNvSpPr>
            <a:spLocks noChangeArrowheads="1"/>
          </p:cNvSpPr>
          <p:nvPr/>
        </p:nvSpPr>
        <p:spPr bwMode="auto">
          <a:xfrm>
            <a:off x="5735638" y="914400"/>
            <a:ext cx="250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996633"/>
                </a:solidFill>
              </a:rPr>
              <a:t>[</a:t>
            </a:r>
            <a:r>
              <a:rPr lang="en-US" sz="2400" dirty="0" err="1">
                <a:solidFill>
                  <a:srgbClr val="996633"/>
                </a:solidFill>
              </a:rPr>
              <a:t>Gessel</a:t>
            </a:r>
            <a:r>
              <a:rPr lang="en-US" sz="2400" dirty="0">
                <a:solidFill>
                  <a:srgbClr val="996633"/>
                </a:solidFill>
              </a:rPr>
              <a:t>, </a:t>
            </a:r>
            <a:r>
              <a:rPr lang="en-US" sz="2400" dirty="0" err="1">
                <a:solidFill>
                  <a:srgbClr val="996633"/>
                </a:solidFill>
              </a:rPr>
              <a:t>Viennot</a:t>
            </a:r>
            <a:r>
              <a:rPr lang="en-US" sz="2400" dirty="0">
                <a:solidFill>
                  <a:srgbClr val="996633"/>
                </a:solidFill>
              </a:rPr>
              <a:t>]</a:t>
            </a:r>
          </a:p>
        </p:txBody>
      </p:sp>
      <p:sp>
        <p:nvSpPr>
          <p:cNvPr id="176201" name="Rectangle 73"/>
          <p:cNvSpPr>
            <a:spLocks noChangeArrowheads="1"/>
          </p:cNvSpPr>
          <p:nvPr/>
        </p:nvSpPr>
        <p:spPr bwMode="auto">
          <a:xfrm>
            <a:off x="762000" y="4191000"/>
            <a:ext cx="764222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Let   a</a:t>
            </a:r>
            <a:r>
              <a:rPr lang="en-US" baseline="-25000">
                <a:latin typeface="Baskerville Semibold" charset="0"/>
              </a:rPr>
              <a:t>ij</a:t>
            </a:r>
            <a:r>
              <a:rPr lang="en-US">
                <a:latin typeface="Arial Black" charset="0"/>
              </a:rPr>
              <a:t>  </a:t>
            </a:r>
            <a:r>
              <a:rPr lang="en-US"/>
              <a:t>be the number of paths from   s</a:t>
            </a:r>
            <a:r>
              <a:rPr lang="en-US" baseline="-25000">
                <a:latin typeface="Baskerville Semibold" charset="0"/>
              </a:rPr>
              <a:t>i</a:t>
            </a:r>
            <a:r>
              <a:rPr lang="en-US"/>
              <a:t>  to  t</a:t>
            </a:r>
            <a:r>
              <a:rPr lang="en-US" baseline="-25000">
                <a:latin typeface="Baskerville Semibold" charset="0"/>
              </a:rPr>
              <a:t>j</a:t>
            </a:r>
            <a:r>
              <a:rPr lang="en-US"/>
              <a:t> .</a:t>
            </a:r>
          </a:p>
        </p:txBody>
      </p:sp>
      <p:sp>
        <p:nvSpPr>
          <p:cNvPr id="176202" name="Rectangle 74"/>
          <p:cNvSpPr>
            <a:spLocks noChangeArrowheads="1"/>
          </p:cNvSpPr>
          <p:nvPr/>
        </p:nvSpPr>
        <p:spPr bwMode="auto">
          <a:xfrm>
            <a:off x="2474913" y="5143500"/>
            <a:ext cx="738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Det</a:t>
            </a:r>
          </a:p>
        </p:txBody>
      </p:sp>
      <p:sp>
        <p:nvSpPr>
          <p:cNvPr id="176204" name="Rectangle 76"/>
          <p:cNvSpPr>
            <a:spLocks noChangeArrowheads="1"/>
          </p:cNvSpPr>
          <p:nvPr/>
        </p:nvSpPr>
        <p:spPr bwMode="auto">
          <a:xfrm>
            <a:off x="1806575" y="6126163"/>
            <a:ext cx="5580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/>
              <a:t>This is the number domino </a:t>
            </a:r>
            <a:r>
              <a:rPr lang="en-US" dirty="0" err="1"/>
              <a:t>tilings</a:t>
            </a:r>
            <a:r>
              <a:rPr lang="en-US" dirty="0"/>
              <a:t>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204" grpId="0"/>
      <p:bldP spid="176204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Proof sketch for two paths:</a:t>
            </a:r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1668463" y="2212975"/>
            <a:ext cx="2014537" cy="1276350"/>
            <a:chOff x="796" y="1394"/>
            <a:chExt cx="1524" cy="1073"/>
          </a:xfrm>
        </p:grpSpPr>
        <p:sp>
          <p:nvSpPr>
            <p:cNvPr id="211025" name="Line 81"/>
            <p:cNvSpPr>
              <a:spLocks noChangeShapeType="1"/>
            </p:cNvSpPr>
            <p:nvPr/>
          </p:nvSpPr>
          <p:spPr bwMode="auto">
            <a:xfrm flipV="1">
              <a:off x="796" y="1394"/>
              <a:ext cx="247" cy="26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26" name="Line 82"/>
            <p:cNvSpPr>
              <a:spLocks noChangeShapeType="1"/>
            </p:cNvSpPr>
            <p:nvPr/>
          </p:nvSpPr>
          <p:spPr bwMode="auto">
            <a:xfrm flipV="1">
              <a:off x="796" y="1912"/>
              <a:ext cx="247" cy="269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27" name="Line 83"/>
            <p:cNvSpPr>
              <a:spLocks noChangeShapeType="1"/>
            </p:cNvSpPr>
            <p:nvPr/>
          </p:nvSpPr>
          <p:spPr bwMode="auto">
            <a:xfrm flipH="1" flipV="1">
              <a:off x="2073" y="1394"/>
              <a:ext cx="247" cy="26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28" name="Line 84"/>
            <p:cNvSpPr>
              <a:spLocks noChangeShapeType="1"/>
            </p:cNvSpPr>
            <p:nvPr/>
          </p:nvSpPr>
          <p:spPr bwMode="auto">
            <a:xfrm flipH="1" flipV="1">
              <a:off x="1043" y="1912"/>
              <a:ext cx="247" cy="269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29" name="Line 85"/>
            <p:cNvSpPr>
              <a:spLocks noChangeShapeType="1"/>
            </p:cNvSpPr>
            <p:nvPr/>
          </p:nvSpPr>
          <p:spPr bwMode="auto">
            <a:xfrm>
              <a:off x="1818" y="2198"/>
              <a:ext cx="247" cy="269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30" name="Line 86"/>
            <p:cNvSpPr>
              <a:spLocks noChangeShapeType="1"/>
            </p:cNvSpPr>
            <p:nvPr/>
          </p:nvSpPr>
          <p:spPr bwMode="auto">
            <a:xfrm flipH="1">
              <a:off x="2065" y="2198"/>
              <a:ext cx="247" cy="269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31" name="Line 87"/>
            <p:cNvSpPr>
              <a:spLocks noChangeShapeType="1"/>
            </p:cNvSpPr>
            <p:nvPr/>
          </p:nvSpPr>
          <p:spPr bwMode="auto">
            <a:xfrm flipH="1">
              <a:off x="1051" y="1394"/>
              <a:ext cx="502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32" name="Line 88"/>
            <p:cNvSpPr>
              <a:spLocks noChangeShapeType="1"/>
            </p:cNvSpPr>
            <p:nvPr/>
          </p:nvSpPr>
          <p:spPr bwMode="auto">
            <a:xfrm flipH="1">
              <a:off x="1290" y="2181"/>
              <a:ext cx="528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33" name="Line 89"/>
            <p:cNvSpPr>
              <a:spLocks noChangeShapeType="1"/>
            </p:cNvSpPr>
            <p:nvPr/>
          </p:nvSpPr>
          <p:spPr bwMode="auto">
            <a:xfrm flipH="1">
              <a:off x="1545" y="1394"/>
              <a:ext cx="528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5357813" y="2546350"/>
            <a:ext cx="2008187" cy="942975"/>
            <a:chOff x="3375" y="1604"/>
            <a:chExt cx="1524" cy="824"/>
          </a:xfrm>
        </p:grpSpPr>
        <p:sp>
          <p:nvSpPr>
            <p:cNvPr id="211035" name="Line 91"/>
            <p:cNvSpPr>
              <a:spLocks noChangeShapeType="1"/>
            </p:cNvSpPr>
            <p:nvPr/>
          </p:nvSpPr>
          <p:spPr bwMode="auto">
            <a:xfrm flipV="1">
              <a:off x="3375" y="1873"/>
              <a:ext cx="247" cy="269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37" name="Line 93"/>
            <p:cNvSpPr>
              <a:spLocks noChangeShapeType="1"/>
            </p:cNvSpPr>
            <p:nvPr/>
          </p:nvSpPr>
          <p:spPr bwMode="auto">
            <a:xfrm flipH="1" flipV="1">
              <a:off x="3622" y="1873"/>
              <a:ext cx="247" cy="269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38" name="Line 94"/>
            <p:cNvSpPr>
              <a:spLocks noChangeShapeType="1"/>
            </p:cNvSpPr>
            <p:nvPr/>
          </p:nvSpPr>
          <p:spPr bwMode="auto">
            <a:xfrm>
              <a:off x="4397" y="2159"/>
              <a:ext cx="247" cy="269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39" name="Line 95"/>
            <p:cNvSpPr>
              <a:spLocks noChangeShapeType="1"/>
            </p:cNvSpPr>
            <p:nvPr/>
          </p:nvSpPr>
          <p:spPr bwMode="auto">
            <a:xfrm flipH="1">
              <a:off x="4644" y="2159"/>
              <a:ext cx="247" cy="269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41" name="Line 97"/>
            <p:cNvSpPr>
              <a:spLocks noChangeShapeType="1"/>
            </p:cNvSpPr>
            <p:nvPr/>
          </p:nvSpPr>
          <p:spPr bwMode="auto">
            <a:xfrm flipH="1">
              <a:off x="3869" y="2142"/>
              <a:ext cx="528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99"/>
            <p:cNvGrpSpPr>
              <a:grpSpLocks/>
            </p:cNvGrpSpPr>
            <p:nvPr/>
          </p:nvGrpSpPr>
          <p:grpSpPr bwMode="auto">
            <a:xfrm flipV="1">
              <a:off x="3375" y="1604"/>
              <a:ext cx="1524" cy="269"/>
              <a:chOff x="3379" y="1221"/>
              <a:chExt cx="1524" cy="269"/>
            </a:xfrm>
          </p:grpSpPr>
          <p:sp>
            <p:nvSpPr>
              <p:cNvPr id="211034" name="Line 90"/>
              <p:cNvSpPr>
                <a:spLocks noChangeShapeType="1"/>
              </p:cNvSpPr>
              <p:nvPr/>
            </p:nvSpPr>
            <p:spPr bwMode="auto">
              <a:xfrm flipV="1">
                <a:off x="3379" y="1221"/>
                <a:ext cx="247" cy="269"/>
              </a:xfrm>
              <a:prstGeom prst="line">
                <a:avLst/>
              </a:prstGeom>
              <a:noFill/>
              <a:ln w="76200">
                <a:solidFill>
                  <a:srgbClr val="CC0000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036" name="Line 92"/>
              <p:cNvSpPr>
                <a:spLocks noChangeShapeType="1"/>
              </p:cNvSpPr>
              <p:nvPr/>
            </p:nvSpPr>
            <p:spPr bwMode="auto">
              <a:xfrm flipH="1" flipV="1">
                <a:off x="4656" y="1221"/>
                <a:ext cx="247" cy="269"/>
              </a:xfrm>
              <a:prstGeom prst="line">
                <a:avLst/>
              </a:prstGeom>
              <a:noFill/>
              <a:ln w="76200">
                <a:solidFill>
                  <a:srgbClr val="CC0000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040" name="Line 96"/>
              <p:cNvSpPr>
                <a:spLocks noChangeShapeType="1"/>
              </p:cNvSpPr>
              <p:nvPr/>
            </p:nvSpPr>
            <p:spPr bwMode="auto">
              <a:xfrm flipH="1">
                <a:off x="3634" y="1221"/>
                <a:ext cx="502" cy="0"/>
              </a:xfrm>
              <a:prstGeom prst="line">
                <a:avLst/>
              </a:prstGeom>
              <a:noFill/>
              <a:ln w="76200">
                <a:solidFill>
                  <a:srgbClr val="CC0000"/>
                </a:solidFill>
                <a:round/>
                <a:headEnd type="oval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042" name="Line 98"/>
              <p:cNvSpPr>
                <a:spLocks noChangeShapeType="1"/>
              </p:cNvSpPr>
              <p:nvPr/>
            </p:nvSpPr>
            <p:spPr bwMode="auto">
              <a:xfrm flipH="1">
                <a:off x="4128" y="1221"/>
                <a:ext cx="528" cy="0"/>
              </a:xfrm>
              <a:prstGeom prst="line">
                <a:avLst/>
              </a:prstGeom>
              <a:noFill/>
              <a:ln w="762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11044" name="Rectangle 100"/>
          <p:cNvSpPr>
            <a:spLocks noChangeArrowheads="1"/>
          </p:cNvSpPr>
          <p:nvPr/>
        </p:nvSpPr>
        <p:spPr bwMode="auto">
          <a:xfrm>
            <a:off x="685800" y="1214438"/>
            <a:ext cx="7419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FF00"/>
                </a:solidFill>
              </a:rPr>
              <a:t>a</a:t>
            </a:r>
            <a:r>
              <a:rPr lang="en-US" baseline="-25000">
                <a:solidFill>
                  <a:srgbClr val="00FF00"/>
                </a:solidFill>
              </a:rPr>
              <a:t>11</a:t>
            </a:r>
            <a:r>
              <a:rPr lang="en-US">
                <a:solidFill>
                  <a:srgbClr val="00FF00"/>
                </a:solidFill>
              </a:rPr>
              <a:t> x a</a:t>
            </a:r>
            <a:r>
              <a:rPr lang="en-US" baseline="-25000">
                <a:solidFill>
                  <a:srgbClr val="00FF00"/>
                </a:solidFill>
              </a:rPr>
              <a:t>22</a:t>
            </a:r>
            <a:r>
              <a:rPr lang="en-US" baseline="-25000"/>
              <a:t> </a:t>
            </a:r>
            <a:r>
              <a:rPr lang="en-US"/>
              <a:t>  counts what we want  +   extra stuff.</a:t>
            </a:r>
          </a:p>
        </p:txBody>
      </p: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641350" y="3944938"/>
            <a:ext cx="6711950" cy="1400175"/>
            <a:chOff x="404" y="2485"/>
            <a:chExt cx="4228" cy="882"/>
          </a:xfrm>
        </p:grpSpPr>
        <p:grpSp>
          <p:nvGrpSpPr>
            <p:cNvPr id="6" name="Group 117"/>
            <p:cNvGrpSpPr>
              <a:grpSpLocks/>
            </p:cNvGrpSpPr>
            <p:nvPr/>
          </p:nvGrpSpPr>
          <p:grpSpPr bwMode="auto">
            <a:xfrm>
              <a:off x="3363" y="2812"/>
              <a:ext cx="1269" cy="555"/>
              <a:chOff x="3363" y="2812"/>
              <a:chExt cx="1524" cy="824"/>
            </a:xfrm>
          </p:grpSpPr>
          <p:sp>
            <p:nvSpPr>
              <p:cNvPr id="211045" name="Line 101"/>
              <p:cNvSpPr>
                <a:spLocks noChangeShapeType="1"/>
              </p:cNvSpPr>
              <p:nvPr/>
            </p:nvSpPr>
            <p:spPr bwMode="auto">
              <a:xfrm flipV="1">
                <a:off x="3363" y="3081"/>
                <a:ext cx="247" cy="269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046" name="Line 102"/>
              <p:cNvSpPr>
                <a:spLocks noChangeShapeType="1"/>
              </p:cNvSpPr>
              <p:nvPr/>
            </p:nvSpPr>
            <p:spPr bwMode="auto">
              <a:xfrm flipH="1" flipV="1">
                <a:off x="3610" y="3081"/>
                <a:ext cx="247" cy="269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oval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047" name="Line 103"/>
              <p:cNvSpPr>
                <a:spLocks noChangeShapeType="1"/>
              </p:cNvSpPr>
              <p:nvPr/>
            </p:nvSpPr>
            <p:spPr bwMode="auto">
              <a:xfrm>
                <a:off x="4385" y="3367"/>
                <a:ext cx="247" cy="269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048" name="Line 104"/>
              <p:cNvSpPr>
                <a:spLocks noChangeShapeType="1"/>
              </p:cNvSpPr>
              <p:nvPr/>
            </p:nvSpPr>
            <p:spPr bwMode="auto">
              <a:xfrm flipH="1">
                <a:off x="4632" y="3367"/>
                <a:ext cx="247" cy="269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oval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049" name="Line 105"/>
              <p:cNvSpPr>
                <a:spLocks noChangeShapeType="1"/>
              </p:cNvSpPr>
              <p:nvPr/>
            </p:nvSpPr>
            <p:spPr bwMode="auto">
              <a:xfrm flipH="1">
                <a:off x="3857" y="3350"/>
                <a:ext cx="528" cy="0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051" name="Line 107"/>
              <p:cNvSpPr>
                <a:spLocks noChangeShapeType="1"/>
              </p:cNvSpPr>
              <p:nvPr/>
            </p:nvSpPr>
            <p:spPr bwMode="auto">
              <a:xfrm>
                <a:off x="3363" y="2812"/>
                <a:ext cx="247" cy="269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052" name="Line 108"/>
              <p:cNvSpPr>
                <a:spLocks noChangeShapeType="1"/>
              </p:cNvSpPr>
              <p:nvPr/>
            </p:nvSpPr>
            <p:spPr bwMode="auto">
              <a:xfrm flipH="1">
                <a:off x="4640" y="2812"/>
                <a:ext cx="247" cy="269"/>
              </a:xfrm>
              <a:prstGeom prst="line">
                <a:avLst/>
              </a:prstGeom>
              <a:noFill/>
              <a:ln w="76200">
                <a:solidFill>
                  <a:srgbClr val="CC0000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053" name="Line 109"/>
              <p:cNvSpPr>
                <a:spLocks noChangeShapeType="1"/>
              </p:cNvSpPr>
              <p:nvPr/>
            </p:nvSpPr>
            <p:spPr bwMode="auto">
              <a:xfrm flipH="1" flipV="1">
                <a:off x="3618" y="3081"/>
                <a:ext cx="502" cy="0"/>
              </a:xfrm>
              <a:prstGeom prst="line">
                <a:avLst/>
              </a:prstGeom>
              <a:noFill/>
              <a:ln w="76200">
                <a:solidFill>
                  <a:srgbClr val="CC0000"/>
                </a:solidFill>
                <a:round/>
                <a:headEnd type="oval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054" name="Line 110"/>
              <p:cNvSpPr>
                <a:spLocks noChangeShapeType="1"/>
              </p:cNvSpPr>
              <p:nvPr/>
            </p:nvSpPr>
            <p:spPr bwMode="auto">
              <a:xfrm flipH="1" flipV="1">
                <a:off x="4112" y="3081"/>
                <a:ext cx="528" cy="0"/>
              </a:xfrm>
              <a:prstGeom prst="line">
                <a:avLst/>
              </a:prstGeom>
              <a:noFill/>
              <a:ln w="762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1055" name="Rectangle 111"/>
            <p:cNvSpPr>
              <a:spLocks noChangeArrowheads="1"/>
            </p:cNvSpPr>
            <p:nvPr/>
          </p:nvSpPr>
          <p:spPr bwMode="auto">
            <a:xfrm>
              <a:off x="404" y="2485"/>
              <a:ext cx="36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00FF00"/>
                  </a:solidFill>
                </a:rPr>
                <a:t>a</a:t>
              </a:r>
              <a:r>
                <a:rPr lang="en-US" baseline="-25000">
                  <a:solidFill>
                    <a:srgbClr val="00FF00"/>
                  </a:solidFill>
                </a:rPr>
                <a:t>12</a:t>
              </a:r>
              <a:r>
                <a:rPr lang="en-US">
                  <a:solidFill>
                    <a:srgbClr val="00FF00"/>
                  </a:solidFill>
                </a:rPr>
                <a:t> x a</a:t>
              </a:r>
              <a:r>
                <a:rPr lang="en-US" baseline="-25000">
                  <a:solidFill>
                    <a:srgbClr val="00FF00"/>
                  </a:solidFill>
                </a:rPr>
                <a:t>21</a:t>
              </a:r>
              <a:r>
                <a:rPr lang="en-US"/>
                <a:t>  also counts the extra stuff.</a:t>
              </a:r>
            </a:p>
          </p:txBody>
        </p:sp>
      </p:grpSp>
      <p:sp>
        <p:nvSpPr>
          <p:cNvPr id="211056" name="Rectangle 112"/>
          <p:cNvSpPr>
            <a:spLocks noChangeArrowheads="1"/>
          </p:cNvSpPr>
          <p:nvPr/>
        </p:nvSpPr>
        <p:spPr bwMode="auto">
          <a:xfrm>
            <a:off x="288925" y="5512593"/>
            <a:ext cx="8505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Therefore  </a:t>
            </a:r>
            <a:r>
              <a:rPr lang="en-US" dirty="0">
                <a:solidFill>
                  <a:srgbClr val="00FF00"/>
                </a:solidFill>
              </a:rPr>
              <a:t>(a</a:t>
            </a:r>
            <a:r>
              <a:rPr lang="en-US" baseline="-25000" dirty="0">
                <a:solidFill>
                  <a:srgbClr val="00FF00"/>
                </a:solidFill>
              </a:rPr>
              <a:t>11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err="1">
                <a:solidFill>
                  <a:srgbClr val="00FF00"/>
                </a:solidFill>
              </a:rPr>
              <a:t>x</a:t>
            </a:r>
            <a:r>
              <a:rPr lang="en-US" dirty="0">
                <a:solidFill>
                  <a:srgbClr val="00FF00"/>
                </a:solidFill>
              </a:rPr>
              <a:t> a</a:t>
            </a:r>
            <a:r>
              <a:rPr lang="en-US" baseline="-25000" dirty="0">
                <a:solidFill>
                  <a:srgbClr val="00FF00"/>
                </a:solidFill>
              </a:rPr>
              <a:t>22</a:t>
            </a:r>
            <a:r>
              <a:rPr lang="en-US" dirty="0">
                <a:solidFill>
                  <a:srgbClr val="00FF00"/>
                </a:solidFill>
              </a:rPr>
              <a:t>)</a:t>
            </a:r>
            <a:r>
              <a:rPr lang="en-US" baseline="-25000" dirty="0">
                <a:solidFill>
                  <a:srgbClr val="00FF00"/>
                </a:solidFill>
              </a:rPr>
              <a:t>  </a:t>
            </a:r>
            <a:r>
              <a:rPr lang="en-US" dirty="0">
                <a:solidFill>
                  <a:srgbClr val="00FF00"/>
                </a:solidFill>
              </a:rPr>
              <a:t>- (a</a:t>
            </a:r>
            <a:r>
              <a:rPr lang="en-US" baseline="-25000" dirty="0">
                <a:solidFill>
                  <a:srgbClr val="00FF00"/>
                </a:solidFill>
              </a:rPr>
              <a:t>12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err="1">
                <a:solidFill>
                  <a:srgbClr val="00FF00"/>
                </a:solidFill>
              </a:rPr>
              <a:t>x</a:t>
            </a:r>
            <a:r>
              <a:rPr lang="en-US" dirty="0">
                <a:solidFill>
                  <a:srgbClr val="00FF00"/>
                </a:solidFill>
              </a:rPr>
              <a:t> a</a:t>
            </a:r>
            <a:r>
              <a:rPr lang="en-US" baseline="-25000" dirty="0">
                <a:solidFill>
                  <a:srgbClr val="00FF00"/>
                </a:solidFill>
              </a:rPr>
              <a:t>21</a:t>
            </a:r>
            <a:r>
              <a:rPr lang="en-US" dirty="0">
                <a:solidFill>
                  <a:srgbClr val="00FF00"/>
                </a:solidFill>
              </a:rPr>
              <a:t>)</a:t>
            </a:r>
            <a:r>
              <a:rPr lang="en-US" dirty="0"/>
              <a:t>  counts real </a:t>
            </a:r>
            <a:r>
              <a:rPr lang="en-US" dirty="0" err="1"/>
              <a:t>tilings</a:t>
            </a:r>
            <a:r>
              <a:rPr lang="en-US" dirty="0"/>
              <a:t>. </a:t>
            </a:r>
          </a:p>
        </p:txBody>
      </p:sp>
      <p:sp>
        <p:nvSpPr>
          <p:cNvPr id="211057" name="AutoShape 113"/>
          <p:cNvSpPr>
            <a:spLocks noChangeArrowheads="1"/>
          </p:cNvSpPr>
          <p:nvPr/>
        </p:nvSpPr>
        <p:spPr bwMode="auto">
          <a:xfrm rot="8192856">
            <a:off x="5686425" y="2108200"/>
            <a:ext cx="1666875" cy="209550"/>
          </a:xfrm>
          <a:prstGeom prst="rightArrow">
            <a:avLst>
              <a:gd name="adj1" fmla="val 50000"/>
              <a:gd name="adj2" fmla="val 1988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058" name="AutoShape 114"/>
          <p:cNvSpPr>
            <a:spLocks noChangeArrowheads="1"/>
          </p:cNvSpPr>
          <p:nvPr/>
        </p:nvSpPr>
        <p:spPr bwMode="auto">
          <a:xfrm rot="7001570">
            <a:off x="3484563" y="1816100"/>
            <a:ext cx="584200" cy="209550"/>
          </a:xfrm>
          <a:prstGeom prst="rightArrow">
            <a:avLst>
              <a:gd name="adj1" fmla="val 50000"/>
              <a:gd name="adj2" fmla="val 696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122"/>
          <p:cNvGrpSpPr>
            <a:grpSpLocks/>
          </p:cNvGrpSpPr>
          <p:nvPr/>
        </p:nvGrpSpPr>
        <p:grpSpPr bwMode="auto">
          <a:xfrm>
            <a:off x="7696200" y="2854325"/>
            <a:ext cx="1098550" cy="1897063"/>
            <a:chOff x="4848" y="1798"/>
            <a:chExt cx="692" cy="1195"/>
          </a:xfrm>
        </p:grpSpPr>
        <p:sp>
          <p:nvSpPr>
            <p:cNvPr id="211063" name="Arc 119"/>
            <p:cNvSpPr>
              <a:spLocks/>
            </p:cNvSpPr>
            <p:nvPr/>
          </p:nvSpPr>
          <p:spPr bwMode="auto">
            <a:xfrm>
              <a:off x="4848" y="1798"/>
              <a:ext cx="480" cy="4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64" name="Arc 120"/>
            <p:cNvSpPr>
              <a:spLocks/>
            </p:cNvSpPr>
            <p:nvPr/>
          </p:nvSpPr>
          <p:spPr bwMode="auto">
            <a:xfrm flipV="1">
              <a:off x="4848" y="2593"/>
              <a:ext cx="480" cy="4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65" name="Rectangle 121"/>
            <p:cNvSpPr>
              <a:spLocks noChangeArrowheads="1"/>
            </p:cNvSpPr>
            <p:nvPr/>
          </p:nvSpPr>
          <p:spPr bwMode="auto">
            <a:xfrm>
              <a:off x="5106" y="2237"/>
              <a:ext cx="4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= #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760675" y="6106180"/>
            <a:ext cx="434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(This is the 2 </a:t>
            </a:r>
            <a:r>
              <a:rPr lang="en-US" sz="2400" dirty="0" err="1" smtClean="0"/>
              <a:t>x</a:t>
            </a:r>
            <a:r>
              <a:rPr lang="en-US" sz="2400" dirty="0" smtClean="0"/>
              <a:t> 2 determinant!)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056" grpId="0"/>
      <p:bldP spid="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491" y="0"/>
            <a:ext cx="7772400" cy="1143000"/>
          </a:xfrm>
        </p:spPr>
        <p:txBody>
          <a:bodyPr/>
          <a:lstStyle/>
          <a:p>
            <a:r>
              <a:rPr lang="en-US" dirty="0" smtClean="0"/>
              <a:t>Domino </a:t>
            </a:r>
            <a:r>
              <a:rPr lang="en-US" dirty="0" err="1" smtClean="0"/>
              <a:t>Tilings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3164" y="1546830"/>
            <a:ext cx="653120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Where   </a:t>
            </a:r>
            <a:r>
              <a:rPr lang="en-US" dirty="0" smtClean="0"/>
              <a:t>is a tiling?  Do any even exist?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3164" y="2222450"/>
            <a:ext cx="5233774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00FF00"/>
                </a:solidFill>
              </a:rPr>
              <a:t>How      </a:t>
            </a:r>
            <a:r>
              <a:rPr lang="en-US" dirty="0" smtClean="0"/>
              <a:t>many </a:t>
            </a:r>
            <a:r>
              <a:rPr lang="en-US" dirty="0" err="1" smtClean="0"/>
              <a:t>tilings</a:t>
            </a:r>
            <a:r>
              <a:rPr lang="en-US" dirty="0" smtClean="0"/>
              <a:t> are there?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3164" y="2898070"/>
            <a:ext cx="642813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What   </a:t>
            </a:r>
            <a:r>
              <a:rPr lang="en-US" sz="800" b="1" dirty="0" smtClean="0">
                <a:solidFill>
                  <a:srgbClr val="FFFF00"/>
                </a:solidFill>
              </a:rPr>
              <a:t>  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does a typical tiling look like?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3164" y="3573690"/>
            <a:ext cx="597190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FF6600"/>
                </a:solidFill>
              </a:rPr>
              <a:t>When    </a:t>
            </a:r>
            <a:r>
              <a:rPr lang="en-US" dirty="0" smtClean="0"/>
              <a:t>do we stop our algorithms?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83164" y="4290030"/>
            <a:ext cx="355432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Why  </a:t>
            </a:r>
            <a:r>
              <a:rPr lang="en-US" sz="800" b="1" dirty="0" smtClean="0">
                <a:solidFill>
                  <a:srgbClr val="FF0000"/>
                </a:solidFill>
              </a:rPr>
              <a:t>  </a:t>
            </a: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do we care?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 bwMode="auto">
          <a:xfrm>
            <a:off x="740673" y="4224528"/>
            <a:ext cx="642491" cy="67562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4" descr="tile3"/>
          <p:cNvPicPr>
            <a:picLocks noGrp="1" noChangeAspect="1" noChangeArrowheads="1"/>
          </p:cNvPicPr>
          <p:nvPr>
            <p:ph/>
          </p:nvPr>
        </p:nvPicPr>
        <mc:AlternateContent xmlns:ma="http://schemas.microsoft.com/office/mac/drawingml/2008/main">
          <mc:Choice Requires="ma">
            <p:blipFill>
              <a:blip r:embed="rId3"/>
              <a:srcRect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4"/>
              <a:srcRect/>
              <a:stretch>
                <a:fillRect/>
              </a:stretch>
            </p:blipFill>
          </mc:Fallback>
        </mc:AlternateContent>
        <p:spPr>
          <a:xfrm>
            <a:off x="1422400" y="641350"/>
            <a:ext cx="6369050" cy="6880225"/>
          </a:xfrm>
          <a:noFill/>
          <a:ln/>
        </p:spPr>
      </p:pic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501650" y="0"/>
            <a:ext cx="81803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Why </a:t>
            </a:r>
            <a:r>
              <a:rPr lang="en-US" sz="3600" dirty="0" smtClean="0">
                <a:solidFill>
                  <a:srgbClr val="000099"/>
                </a:solidFill>
              </a:rPr>
              <a:t>Mathematicians Care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648659" y="5715000"/>
            <a:ext cx="458085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       Arctic Circle Theorem</a:t>
            </a:r>
          </a:p>
          <a:p>
            <a:pPr algn="l"/>
            <a:r>
              <a:rPr lang="en-US" sz="2400" dirty="0" smtClean="0">
                <a:solidFill>
                  <a:srgbClr val="804000"/>
                </a:solidFill>
              </a:rPr>
              <a:t>              [</a:t>
            </a:r>
            <a:r>
              <a:rPr lang="en-US" sz="2400" dirty="0" err="1" smtClean="0">
                <a:solidFill>
                  <a:srgbClr val="804000"/>
                </a:solidFill>
              </a:rPr>
              <a:t>Jockush</a:t>
            </a:r>
            <a:r>
              <a:rPr lang="en-US" sz="2400" dirty="0" smtClean="0">
                <a:solidFill>
                  <a:srgbClr val="804000"/>
                </a:solidFill>
              </a:rPr>
              <a:t>, </a:t>
            </a:r>
            <a:r>
              <a:rPr lang="en-US" sz="2400" dirty="0" err="1" smtClean="0">
                <a:solidFill>
                  <a:srgbClr val="804000"/>
                </a:solidFill>
              </a:rPr>
              <a:t>Propp</a:t>
            </a:r>
            <a:r>
              <a:rPr lang="en-US" sz="2400" dirty="0" smtClean="0">
                <a:solidFill>
                  <a:srgbClr val="804000"/>
                </a:solidFill>
              </a:rPr>
              <a:t>, </a:t>
            </a:r>
            <a:r>
              <a:rPr lang="en-US" sz="2400" dirty="0" err="1" smtClean="0">
                <a:solidFill>
                  <a:srgbClr val="804000"/>
                </a:solidFill>
              </a:rPr>
              <a:t>Shor</a:t>
            </a:r>
            <a:r>
              <a:rPr lang="en-US" sz="2400" dirty="0" smtClean="0">
                <a:solidFill>
                  <a:srgbClr val="804000"/>
                </a:solidFill>
              </a:rPr>
              <a:t>]</a:t>
            </a:r>
            <a:r>
              <a:rPr lang="en-US" sz="2400" dirty="0" smtClean="0">
                <a:solidFill>
                  <a:srgbClr val="996633"/>
                </a:solidFill>
              </a:rPr>
              <a:t>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650" y="907941"/>
            <a:ext cx="3318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The Aztec Diamond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95" name="Rectangle 71"/>
          <p:cNvSpPr>
            <a:spLocks noChangeArrowheads="1"/>
          </p:cNvSpPr>
          <p:nvPr/>
        </p:nvSpPr>
        <p:spPr bwMode="auto">
          <a:xfrm>
            <a:off x="5249863" y="771525"/>
            <a:ext cx="2979737" cy="3308350"/>
          </a:xfrm>
          <a:prstGeom prst="rect">
            <a:avLst/>
          </a:prstGeom>
          <a:solidFill>
            <a:schemeClr val="accent1">
              <a:alpha val="0"/>
            </a:schemeClr>
          </a:solidFill>
          <a:ln w="1079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296" name="AutoShape 72"/>
          <p:cNvSpPr>
            <a:spLocks noChangeArrowheads="1"/>
          </p:cNvSpPr>
          <p:nvPr/>
        </p:nvSpPr>
        <p:spPr bwMode="auto">
          <a:xfrm rot="-5400000">
            <a:off x="5116513" y="944562"/>
            <a:ext cx="3263900" cy="2962275"/>
          </a:xfrm>
          <a:prstGeom prst="hexagon">
            <a:avLst>
              <a:gd name="adj" fmla="val 27546"/>
              <a:gd name="vf" fmla="val 115470"/>
            </a:avLst>
          </a:prstGeom>
          <a:solidFill>
            <a:schemeClr val="accent1">
              <a:alpha val="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0226" name="Picture 2" descr="p12"/>
          <p:cNvPicPr>
            <a:picLocks noGrp="1" noChangeAspect="1" noChangeArrowheads="1"/>
          </p:cNvPicPr>
          <p:nvPr>
            <p:ph sz="half" idx="2"/>
          </p:nvPr>
        </p:nvPicPr>
        <mc:AlternateContent xmlns:ma="http://schemas.microsoft.com/office/mac/drawingml/2008/main">
          <mc:Choice Requires="ma">
            <p:blipFill>
              <a:blip r:embed="rId3"/>
              <a:srcRect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4"/>
              <a:srcRect/>
              <a:stretch>
                <a:fillRect/>
              </a:stretch>
            </p:blipFill>
          </mc:Fallback>
        </mc:AlternateContent>
        <p:spPr>
          <a:xfrm>
            <a:off x="5249863" y="771525"/>
            <a:ext cx="2979737" cy="3308350"/>
          </a:xfrm>
          <a:ln/>
        </p:spPr>
      </p:pic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406525" y="1035050"/>
            <a:ext cx="2973388" cy="2882900"/>
            <a:chOff x="1517" y="1256"/>
            <a:chExt cx="1144" cy="1109"/>
          </a:xfrm>
        </p:grpSpPr>
        <p:sp>
          <p:nvSpPr>
            <p:cNvPr id="180278" name="Rectangle 54"/>
            <p:cNvSpPr>
              <a:spLocks noChangeArrowheads="1"/>
            </p:cNvSpPr>
            <p:nvPr/>
          </p:nvSpPr>
          <p:spPr bwMode="auto">
            <a:xfrm>
              <a:off x="1517" y="2359"/>
              <a:ext cx="1140" cy="6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279" name="Rectangle 55"/>
            <p:cNvSpPr>
              <a:spLocks noChangeArrowheads="1"/>
            </p:cNvSpPr>
            <p:nvPr/>
          </p:nvSpPr>
          <p:spPr bwMode="auto">
            <a:xfrm>
              <a:off x="1517" y="2171"/>
              <a:ext cx="380" cy="5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280" name="Rectangle 56"/>
            <p:cNvSpPr>
              <a:spLocks noChangeArrowheads="1"/>
            </p:cNvSpPr>
            <p:nvPr/>
          </p:nvSpPr>
          <p:spPr bwMode="auto">
            <a:xfrm>
              <a:off x="1517" y="1989"/>
              <a:ext cx="761" cy="6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281" name="Rectangle 57"/>
            <p:cNvSpPr>
              <a:spLocks noChangeArrowheads="1"/>
            </p:cNvSpPr>
            <p:nvPr/>
          </p:nvSpPr>
          <p:spPr bwMode="auto">
            <a:xfrm>
              <a:off x="1517" y="1627"/>
              <a:ext cx="1140" cy="5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282" name="Rectangle 58"/>
            <p:cNvSpPr>
              <a:spLocks noChangeArrowheads="1"/>
            </p:cNvSpPr>
            <p:nvPr/>
          </p:nvSpPr>
          <p:spPr bwMode="auto">
            <a:xfrm>
              <a:off x="1705" y="1445"/>
              <a:ext cx="762" cy="6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283" name="Rectangle 59"/>
            <p:cNvSpPr>
              <a:spLocks noChangeArrowheads="1"/>
            </p:cNvSpPr>
            <p:nvPr/>
          </p:nvSpPr>
          <p:spPr bwMode="auto">
            <a:xfrm>
              <a:off x="1894" y="1808"/>
              <a:ext cx="762" cy="5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284" name="Rectangle 60"/>
            <p:cNvSpPr>
              <a:spLocks noChangeArrowheads="1"/>
            </p:cNvSpPr>
            <p:nvPr/>
          </p:nvSpPr>
          <p:spPr bwMode="auto">
            <a:xfrm>
              <a:off x="2278" y="2171"/>
              <a:ext cx="381" cy="5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285" name="Rectangle 61"/>
            <p:cNvSpPr>
              <a:spLocks noChangeArrowheads="1"/>
            </p:cNvSpPr>
            <p:nvPr/>
          </p:nvSpPr>
          <p:spPr bwMode="auto">
            <a:xfrm>
              <a:off x="1517" y="1260"/>
              <a:ext cx="5" cy="1098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286" name="Rectangle 62"/>
            <p:cNvSpPr>
              <a:spLocks noChangeArrowheads="1"/>
            </p:cNvSpPr>
            <p:nvPr/>
          </p:nvSpPr>
          <p:spPr bwMode="auto">
            <a:xfrm>
              <a:off x="1705" y="1262"/>
              <a:ext cx="6" cy="733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287" name="Rectangle 63"/>
            <p:cNvSpPr>
              <a:spLocks noChangeArrowheads="1"/>
            </p:cNvSpPr>
            <p:nvPr/>
          </p:nvSpPr>
          <p:spPr bwMode="auto">
            <a:xfrm>
              <a:off x="1894" y="1625"/>
              <a:ext cx="5" cy="733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288" name="Rectangle 64"/>
            <p:cNvSpPr>
              <a:spLocks noChangeArrowheads="1"/>
            </p:cNvSpPr>
            <p:nvPr/>
          </p:nvSpPr>
          <p:spPr bwMode="auto">
            <a:xfrm>
              <a:off x="2082" y="1991"/>
              <a:ext cx="6" cy="367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289" name="Rectangle 65"/>
            <p:cNvSpPr>
              <a:spLocks noChangeArrowheads="1"/>
            </p:cNvSpPr>
            <p:nvPr/>
          </p:nvSpPr>
          <p:spPr bwMode="auto">
            <a:xfrm>
              <a:off x="2271" y="1625"/>
              <a:ext cx="6" cy="733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290" name="Rectangle 66"/>
            <p:cNvSpPr>
              <a:spLocks noChangeArrowheads="1"/>
            </p:cNvSpPr>
            <p:nvPr/>
          </p:nvSpPr>
          <p:spPr bwMode="auto">
            <a:xfrm>
              <a:off x="2082" y="1266"/>
              <a:ext cx="6" cy="366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291" name="Rectangle 67"/>
            <p:cNvSpPr>
              <a:spLocks noChangeArrowheads="1"/>
            </p:cNvSpPr>
            <p:nvPr/>
          </p:nvSpPr>
          <p:spPr bwMode="auto">
            <a:xfrm>
              <a:off x="2467" y="1810"/>
              <a:ext cx="6" cy="366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292" name="Rectangle 68"/>
            <p:cNvSpPr>
              <a:spLocks noChangeArrowheads="1"/>
            </p:cNvSpPr>
            <p:nvPr/>
          </p:nvSpPr>
          <p:spPr bwMode="auto">
            <a:xfrm>
              <a:off x="2467" y="1266"/>
              <a:ext cx="6" cy="366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293" name="Rectangle 69"/>
            <p:cNvSpPr>
              <a:spLocks noChangeArrowheads="1"/>
            </p:cNvSpPr>
            <p:nvPr/>
          </p:nvSpPr>
          <p:spPr bwMode="auto">
            <a:xfrm>
              <a:off x="2656" y="1260"/>
              <a:ext cx="5" cy="1098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294" name="Rectangle 70"/>
            <p:cNvSpPr>
              <a:spLocks noChangeArrowheads="1"/>
            </p:cNvSpPr>
            <p:nvPr/>
          </p:nvSpPr>
          <p:spPr bwMode="auto">
            <a:xfrm>
              <a:off x="1517" y="1256"/>
              <a:ext cx="1140" cy="6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0297" name="Text Box 73"/>
          <p:cNvSpPr txBox="1">
            <a:spLocks noChangeArrowheads="1"/>
          </p:cNvSpPr>
          <p:nvPr/>
        </p:nvSpPr>
        <p:spPr bwMode="auto">
          <a:xfrm>
            <a:off x="1295400" y="4117975"/>
            <a:ext cx="7848600" cy="149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On the chessboard       On the hexagonal lat. 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dirty="0"/>
              <a:t>   </a:t>
            </a:r>
            <a:r>
              <a:rPr lang="en-US" dirty="0">
                <a:solidFill>
                  <a:srgbClr val="0000FF"/>
                </a:solidFill>
              </a:rPr>
              <a:t>“Domino </a:t>
            </a:r>
            <a:r>
              <a:rPr lang="en-US" dirty="0" err="1">
                <a:solidFill>
                  <a:srgbClr val="0000FF"/>
                </a:solidFill>
              </a:rPr>
              <a:t>tilings</a:t>
            </a:r>
            <a:r>
              <a:rPr lang="en-US" dirty="0">
                <a:solidFill>
                  <a:srgbClr val="0000FF"/>
                </a:solidFill>
              </a:rPr>
              <a:t>”             “Lozenge </a:t>
            </a:r>
            <a:r>
              <a:rPr lang="en-US" dirty="0" err="1">
                <a:solidFill>
                  <a:srgbClr val="0000FF"/>
                </a:solidFill>
              </a:rPr>
              <a:t>tilings</a:t>
            </a:r>
            <a:r>
              <a:rPr lang="en-US" dirty="0">
                <a:solidFill>
                  <a:srgbClr val="0000FF"/>
                </a:solidFill>
              </a:rPr>
              <a:t>”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rgbClr val="660066"/>
                </a:solidFill>
              </a:rPr>
              <a:t>                                          </a:t>
            </a:r>
            <a:r>
              <a:rPr lang="en-US" dirty="0" smtClean="0">
                <a:solidFill>
                  <a:srgbClr val="660066"/>
                </a:solidFill>
              </a:rPr>
              <a:t>  </a:t>
            </a:r>
            <a:r>
              <a:rPr lang="en-US" dirty="0">
                <a:solidFill>
                  <a:srgbClr val="660066"/>
                </a:solidFill>
              </a:rPr>
              <a:t>(little “cubes”)</a:t>
            </a:r>
          </a:p>
        </p:txBody>
      </p:sp>
      <p:sp>
        <p:nvSpPr>
          <p:cNvPr id="180302" name="AutoShape 78"/>
          <p:cNvSpPr>
            <a:spLocks noChangeArrowheads="1"/>
          </p:cNvSpPr>
          <p:nvPr/>
        </p:nvSpPr>
        <p:spPr bwMode="auto">
          <a:xfrm rot="-5400000">
            <a:off x="5108576" y="968375"/>
            <a:ext cx="3263900" cy="2962275"/>
          </a:xfrm>
          <a:prstGeom prst="hexagon">
            <a:avLst>
              <a:gd name="adj" fmla="val 27546"/>
              <a:gd name="vf" fmla="val 115470"/>
            </a:avLst>
          </a:prstGeom>
          <a:solidFill>
            <a:schemeClr val="accent1">
              <a:alpha val="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304" name="Rectangle 80"/>
          <p:cNvSpPr>
            <a:spLocks noGrp="1" noChangeArrowheads="1"/>
          </p:cNvSpPr>
          <p:nvPr>
            <p:ph type="title"/>
          </p:nvPr>
        </p:nvSpPr>
        <p:spPr>
          <a:xfrm>
            <a:off x="693738" y="0"/>
            <a:ext cx="8229600" cy="817562"/>
          </a:xfrm>
          <a:noFill/>
          <a:ln/>
        </p:spPr>
        <p:txBody>
          <a:bodyPr/>
          <a:lstStyle/>
          <a:p>
            <a:r>
              <a:rPr lang="en-US" sz="4000" dirty="0">
                <a:solidFill>
                  <a:srgbClr val="000099"/>
                </a:solidFill>
              </a:rPr>
              <a:t>What about</a:t>
            </a:r>
            <a:r>
              <a:rPr lang="en-US" sz="4000" dirty="0" smtClean="0">
                <a:solidFill>
                  <a:srgbClr val="000099"/>
                </a:solidFill>
              </a:rPr>
              <a:t> </a:t>
            </a:r>
            <a:r>
              <a:rPr lang="en-US" sz="4000" dirty="0" err="1" smtClean="0">
                <a:solidFill>
                  <a:srgbClr val="000099"/>
                </a:solidFill>
              </a:rPr>
              <a:t>tilings</a:t>
            </a:r>
            <a:r>
              <a:rPr lang="en-US" sz="4000" dirty="0" smtClean="0">
                <a:solidFill>
                  <a:srgbClr val="000099"/>
                </a:solidFill>
              </a:rPr>
              <a:t> on </a:t>
            </a:r>
            <a:r>
              <a:rPr lang="en-US" sz="4000" dirty="0">
                <a:solidFill>
                  <a:srgbClr val="000099"/>
                </a:solidFill>
              </a:rPr>
              <a:t>lattices?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92163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Why </a:t>
            </a:r>
            <a:r>
              <a:rPr lang="en-US" sz="4000" dirty="0">
                <a:solidFill>
                  <a:srgbClr val="000099"/>
                </a:solidFill>
              </a:rPr>
              <a:t>Mathematicians Care</a:t>
            </a:r>
            <a:endParaRPr lang="en-US" sz="4000" dirty="0"/>
          </a:p>
        </p:txBody>
      </p:sp>
      <p:pic>
        <p:nvPicPr>
          <p:cNvPr id="35844" name="Picture 4" descr="tile1"/>
          <p:cNvPicPr>
            <a:picLocks noGrp="1" noChangeAspect="1" noChangeArrowheads="1"/>
          </p:cNvPicPr>
          <p:nvPr>
            <p:ph idx="1"/>
          </p:nvPr>
        </p:nvPicPr>
        <mc:AlternateContent xmlns:ma="http://schemas.microsoft.com/office/mac/drawingml/2008/main">
          <mc:Choice Requires="ma">
            <p:blipFill>
              <a:blip r:embed="rId3"/>
              <a:srcRect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4"/>
              <a:srcRect/>
              <a:stretch>
                <a:fillRect/>
              </a:stretch>
            </p:blipFill>
          </mc:Fallback>
        </mc:AlternateContent>
        <p:spPr>
          <a:xfrm rot="16200000">
            <a:off x="2152651" y="591015"/>
            <a:ext cx="5156200" cy="5938837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ex256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-1600200"/>
            <a:ext cx="7696200" cy="99603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838200" y="0"/>
            <a:ext cx="1371600" cy="1143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92163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Why </a:t>
            </a:r>
            <a:r>
              <a:rPr lang="en-US" sz="4000" dirty="0">
                <a:solidFill>
                  <a:srgbClr val="000099"/>
                </a:solidFill>
              </a:rPr>
              <a:t>Mathematicians Care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"/>
            <a:ext cx="91440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Why </a:t>
            </a:r>
            <a:r>
              <a:rPr lang="en-US" dirty="0" smtClean="0"/>
              <a:t>do we care?</a:t>
            </a:r>
            <a:endParaRPr lang="en-US" dirty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114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FF6B13"/>
                </a:solidFill>
              </a:rPr>
              <a:t>Mathematics</a:t>
            </a:r>
            <a:r>
              <a:rPr lang="en-US" sz="2800" dirty="0" smtClean="0"/>
              <a:t>:  </a:t>
            </a:r>
            <a:r>
              <a:rPr lang="en-US" sz="2800" dirty="0"/>
              <a:t>Discover </a:t>
            </a:r>
            <a:r>
              <a:rPr lang="en-US" sz="2800" dirty="0" smtClean="0"/>
              <a:t>patterns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800" dirty="0" smtClean="0">
                <a:solidFill>
                  <a:srgbClr val="FF6B13"/>
                </a:solidFill>
              </a:rPr>
              <a:t>Chemistry, Biology</a:t>
            </a:r>
            <a:r>
              <a:rPr lang="en-US" sz="2800" dirty="0" smtClean="0"/>
              <a:t>:  </a:t>
            </a:r>
            <a:r>
              <a:rPr lang="en-US" sz="2800" dirty="0"/>
              <a:t>Estimate </a:t>
            </a:r>
            <a:r>
              <a:rPr lang="en-US" sz="2800" dirty="0" smtClean="0"/>
              <a:t>probabilities</a:t>
            </a:r>
          </a:p>
          <a:p>
            <a:pPr>
              <a:lnSpc>
                <a:spcPct val="160000"/>
              </a:lnSpc>
            </a:pPr>
            <a:r>
              <a:rPr lang="en-US" sz="2800" dirty="0">
                <a:solidFill>
                  <a:srgbClr val="FF6B13"/>
                </a:solidFill>
              </a:rPr>
              <a:t>Physics</a:t>
            </a:r>
            <a:r>
              <a:rPr lang="en-US" sz="2800" dirty="0"/>
              <a:t>:  Count and calculate </a:t>
            </a:r>
            <a:r>
              <a:rPr lang="en-US" sz="2800" dirty="0" smtClean="0"/>
              <a:t>other functions    </a:t>
            </a:r>
            <a:endParaRPr lang="en-US" sz="2800" dirty="0"/>
          </a:p>
          <a:p>
            <a:pPr>
              <a:spcAft>
                <a:spcPts val="2400"/>
              </a:spcAft>
              <a:buFontTx/>
              <a:buNone/>
            </a:pPr>
            <a:r>
              <a:rPr lang="en-US" sz="2800" dirty="0"/>
              <a:t>        </a:t>
            </a:r>
            <a:r>
              <a:rPr lang="en-US" sz="2800" dirty="0" smtClean="0"/>
              <a:t> to study a physical system</a:t>
            </a:r>
          </a:p>
          <a:p>
            <a:r>
              <a:rPr lang="en-US" sz="2800" dirty="0" smtClean="0">
                <a:solidFill>
                  <a:srgbClr val="FF8000"/>
                </a:solidFill>
              </a:rPr>
              <a:t>Nanotechnology</a:t>
            </a:r>
            <a:r>
              <a:rPr lang="en-US" sz="2800" dirty="0" smtClean="0"/>
              <a:t>:  Model growth processes</a:t>
            </a:r>
            <a:endParaRPr lang="en-US" sz="2800" dirty="0">
              <a:solidFill>
                <a:srgbClr val="FF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2502" y="1598773"/>
            <a:ext cx="934152" cy="45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smtClean="0"/>
              <a:t>=1 :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917520" y="1598773"/>
            <a:ext cx="429983" cy="794704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grpSp>
        <p:nvGrpSpPr>
          <p:cNvPr id="59" name="Group 58"/>
          <p:cNvGrpSpPr/>
          <p:nvPr/>
        </p:nvGrpSpPr>
        <p:grpSpPr>
          <a:xfrm>
            <a:off x="642502" y="2571551"/>
            <a:ext cx="3568262" cy="794705"/>
            <a:chOff x="642502" y="2571551"/>
            <a:chExt cx="3568262" cy="794705"/>
          </a:xfrm>
        </p:grpSpPr>
        <p:sp>
          <p:nvSpPr>
            <p:cNvPr id="9" name="TextBox 8"/>
            <p:cNvSpPr txBox="1"/>
            <p:nvPr/>
          </p:nvSpPr>
          <p:spPr>
            <a:xfrm>
              <a:off x="642502" y="2571551"/>
              <a:ext cx="934152" cy="454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</a:t>
              </a:r>
              <a:r>
                <a:rPr lang="en-US" dirty="0" smtClean="0"/>
                <a:t>=2 :   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917520" y="2571551"/>
              <a:ext cx="429983" cy="794704"/>
            </a:xfrm>
            <a:prstGeom prst="rect">
              <a:avLst/>
            </a:prstGeom>
            <a:solidFill>
              <a:srgbClr val="FF00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" name="Rectangle 10"/>
            <p:cNvSpPr/>
            <p:nvPr/>
          </p:nvSpPr>
          <p:spPr bwMode="auto">
            <a:xfrm>
              <a:off x="2347503" y="2571551"/>
              <a:ext cx="429983" cy="794704"/>
            </a:xfrm>
            <a:prstGeom prst="rect">
              <a:avLst/>
            </a:prstGeom>
            <a:solidFill>
              <a:srgbClr val="FF00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grpSp>
          <p:nvGrpSpPr>
            <p:cNvPr id="3" name="Group 13"/>
            <p:cNvGrpSpPr/>
            <p:nvPr/>
          </p:nvGrpSpPr>
          <p:grpSpPr>
            <a:xfrm rot="16200000">
              <a:off x="3383429" y="2538920"/>
              <a:ext cx="794704" cy="859967"/>
              <a:chOff x="3962400" y="3264748"/>
              <a:chExt cx="914400" cy="914400"/>
            </a:xfrm>
            <a:solidFill>
              <a:srgbClr val="FF00FF"/>
            </a:solidFill>
          </p:grpSpPr>
          <p:sp>
            <p:nvSpPr>
              <p:cNvPr id="12" name="Rectangle 11"/>
              <p:cNvSpPr/>
              <p:nvPr/>
            </p:nvSpPr>
            <p:spPr bwMode="auto">
              <a:xfrm>
                <a:off x="3962400" y="3264748"/>
                <a:ext cx="457200" cy="914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3" name="Rectangle 12"/>
              <p:cNvSpPr/>
              <p:nvPr/>
            </p:nvSpPr>
            <p:spPr bwMode="auto">
              <a:xfrm>
                <a:off x="4419600" y="3264748"/>
                <a:ext cx="457200" cy="914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</p:grpSp>
      <p:grpSp>
        <p:nvGrpSpPr>
          <p:cNvPr id="62" name="Group 61"/>
          <p:cNvGrpSpPr/>
          <p:nvPr/>
        </p:nvGrpSpPr>
        <p:grpSpPr>
          <a:xfrm>
            <a:off x="642502" y="3595830"/>
            <a:ext cx="6363155" cy="794708"/>
            <a:chOff x="642502" y="3595830"/>
            <a:chExt cx="6363155" cy="794708"/>
          </a:xfrm>
        </p:grpSpPr>
        <p:sp>
          <p:nvSpPr>
            <p:cNvPr id="15" name="TextBox 14"/>
            <p:cNvSpPr txBox="1"/>
            <p:nvPr/>
          </p:nvSpPr>
          <p:spPr>
            <a:xfrm>
              <a:off x="642502" y="3595833"/>
              <a:ext cx="934152" cy="454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</a:t>
              </a:r>
              <a:r>
                <a:rPr lang="en-US" dirty="0" smtClean="0"/>
                <a:t>=3 :   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917520" y="3595833"/>
              <a:ext cx="429983" cy="794704"/>
            </a:xfrm>
            <a:prstGeom prst="rect">
              <a:avLst/>
            </a:prstGeom>
            <a:solidFill>
              <a:srgbClr val="00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7" name="Rectangle 16"/>
            <p:cNvSpPr/>
            <p:nvPr/>
          </p:nvSpPr>
          <p:spPr bwMode="auto">
            <a:xfrm>
              <a:off x="2347503" y="3595833"/>
              <a:ext cx="429983" cy="794704"/>
            </a:xfrm>
            <a:prstGeom prst="rect">
              <a:avLst/>
            </a:prstGeom>
            <a:solidFill>
              <a:srgbClr val="00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grpSp>
          <p:nvGrpSpPr>
            <p:cNvPr id="4" name="Group 17"/>
            <p:cNvGrpSpPr/>
            <p:nvPr/>
          </p:nvGrpSpPr>
          <p:grpSpPr>
            <a:xfrm rot="16200000">
              <a:off x="3813413" y="3563202"/>
              <a:ext cx="794704" cy="859967"/>
              <a:chOff x="3962400" y="3264748"/>
              <a:chExt cx="914400" cy="914400"/>
            </a:xfrm>
            <a:solidFill>
              <a:srgbClr val="00FF00"/>
            </a:solidFill>
          </p:grpSpPr>
          <p:sp>
            <p:nvSpPr>
              <p:cNvPr id="19" name="Rectangle 18"/>
              <p:cNvSpPr/>
              <p:nvPr/>
            </p:nvSpPr>
            <p:spPr bwMode="auto">
              <a:xfrm>
                <a:off x="3962400" y="3264748"/>
                <a:ext cx="457200" cy="914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0" name="Rectangle 19"/>
              <p:cNvSpPr/>
              <p:nvPr/>
            </p:nvSpPr>
            <p:spPr bwMode="auto">
              <a:xfrm>
                <a:off x="4419600" y="3264748"/>
                <a:ext cx="457200" cy="914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sp>
          <p:nvSpPr>
            <p:cNvPr id="21" name="Rectangle 20"/>
            <p:cNvSpPr/>
            <p:nvPr/>
          </p:nvSpPr>
          <p:spPr bwMode="auto">
            <a:xfrm>
              <a:off x="2777486" y="3595831"/>
              <a:ext cx="429983" cy="794704"/>
            </a:xfrm>
            <a:prstGeom prst="rect">
              <a:avLst/>
            </a:prstGeom>
            <a:solidFill>
              <a:srgbClr val="00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2" name="Rectangle 21"/>
            <p:cNvSpPr/>
            <p:nvPr/>
          </p:nvSpPr>
          <p:spPr bwMode="auto">
            <a:xfrm>
              <a:off x="4640748" y="3595833"/>
              <a:ext cx="429983" cy="794704"/>
            </a:xfrm>
            <a:prstGeom prst="rect">
              <a:avLst/>
            </a:prstGeom>
            <a:solidFill>
              <a:srgbClr val="00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grpSp>
          <p:nvGrpSpPr>
            <p:cNvPr id="6" name="Group 26"/>
            <p:cNvGrpSpPr/>
            <p:nvPr/>
          </p:nvGrpSpPr>
          <p:grpSpPr>
            <a:xfrm flipH="1">
              <a:off x="5715707" y="3595830"/>
              <a:ext cx="1289950" cy="794705"/>
              <a:chOff x="6477000" y="4443301"/>
              <a:chExt cx="1371600" cy="914401"/>
            </a:xfrm>
          </p:grpSpPr>
          <p:grpSp>
            <p:nvGrpSpPr>
              <p:cNvPr id="14" name="Group 22"/>
              <p:cNvGrpSpPr/>
              <p:nvPr/>
            </p:nvGrpSpPr>
            <p:grpSpPr>
              <a:xfrm rot="16200000">
                <a:off x="6477000" y="4443302"/>
                <a:ext cx="914400" cy="914400"/>
                <a:chOff x="3962400" y="3264748"/>
                <a:chExt cx="914400" cy="914400"/>
              </a:xfrm>
              <a:solidFill>
                <a:srgbClr val="00FF00"/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3962400" y="3264748"/>
                  <a:ext cx="457200" cy="914400"/>
                </a:xfrm>
                <a:prstGeom prst="rect">
                  <a:avLst/>
                </a:prstGeom>
                <a:grp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4419600" y="3264748"/>
                  <a:ext cx="457200" cy="914400"/>
                </a:xfrm>
                <a:prstGeom prst="rect">
                  <a:avLst/>
                </a:prstGeom>
                <a:grp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sp>
            <p:nvSpPr>
              <p:cNvPr id="26" name="Rectangle 25"/>
              <p:cNvSpPr/>
              <p:nvPr/>
            </p:nvSpPr>
            <p:spPr bwMode="auto">
              <a:xfrm>
                <a:off x="7391400" y="4443301"/>
                <a:ext cx="457200" cy="914400"/>
              </a:xfrm>
              <a:prstGeom prst="rect">
                <a:avLst/>
              </a:prstGeom>
              <a:solidFill>
                <a:srgbClr val="00FF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</p:grpSp>
      <p:grpSp>
        <p:nvGrpSpPr>
          <p:cNvPr id="64" name="Group 63"/>
          <p:cNvGrpSpPr/>
          <p:nvPr/>
        </p:nvGrpSpPr>
        <p:grpSpPr>
          <a:xfrm>
            <a:off x="642502" y="566403"/>
            <a:ext cx="1318015" cy="794704"/>
            <a:chOff x="642502" y="566403"/>
            <a:chExt cx="1318015" cy="794704"/>
          </a:xfrm>
        </p:grpSpPr>
        <p:sp>
          <p:nvSpPr>
            <p:cNvPr id="5" name="TextBox 4"/>
            <p:cNvSpPr txBox="1"/>
            <p:nvPr/>
          </p:nvSpPr>
          <p:spPr>
            <a:xfrm>
              <a:off x="642502" y="760655"/>
              <a:ext cx="934152" cy="454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</a:t>
              </a:r>
              <a:r>
                <a:rPr lang="en-US" dirty="0" smtClean="0"/>
                <a:t>=0 :   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1917520" y="566403"/>
              <a:ext cx="42997" cy="794704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63" name="Group 62"/>
          <p:cNvGrpSpPr/>
          <p:nvPr/>
        </p:nvGrpSpPr>
        <p:grpSpPr>
          <a:xfrm>
            <a:off x="642502" y="4643690"/>
            <a:ext cx="7223122" cy="1788084"/>
            <a:chOff x="642502" y="4643690"/>
            <a:chExt cx="7223122" cy="1788084"/>
          </a:xfrm>
        </p:grpSpPr>
        <p:sp>
          <p:nvSpPr>
            <p:cNvPr id="29" name="TextBox 28"/>
            <p:cNvSpPr txBox="1"/>
            <p:nvPr/>
          </p:nvSpPr>
          <p:spPr>
            <a:xfrm>
              <a:off x="642502" y="4643697"/>
              <a:ext cx="9932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</a:t>
              </a:r>
              <a:r>
                <a:rPr lang="en-US" dirty="0" smtClean="0"/>
                <a:t>=4 :   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917520" y="4643697"/>
              <a:ext cx="429983" cy="794704"/>
            </a:xfrm>
            <a:prstGeom prst="rect">
              <a:avLst/>
            </a:prstGeom>
            <a:solidFill>
              <a:srgbClr val="FF8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1" name="Rectangle 30"/>
            <p:cNvSpPr/>
            <p:nvPr/>
          </p:nvSpPr>
          <p:spPr bwMode="auto">
            <a:xfrm>
              <a:off x="2347503" y="4643697"/>
              <a:ext cx="429983" cy="794704"/>
            </a:xfrm>
            <a:prstGeom prst="rect">
              <a:avLst/>
            </a:prstGeom>
            <a:solidFill>
              <a:srgbClr val="FF8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5" name="Rectangle 34"/>
            <p:cNvSpPr/>
            <p:nvPr/>
          </p:nvSpPr>
          <p:spPr bwMode="auto">
            <a:xfrm>
              <a:off x="2777486" y="4643695"/>
              <a:ext cx="429983" cy="794704"/>
            </a:xfrm>
            <a:prstGeom prst="rect">
              <a:avLst/>
            </a:prstGeom>
            <a:solidFill>
              <a:srgbClr val="FF8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42" name="Rectangle 41"/>
            <p:cNvSpPr/>
            <p:nvPr/>
          </p:nvSpPr>
          <p:spPr bwMode="auto">
            <a:xfrm>
              <a:off x="3207469" y="4643697"/>
              <a:ext cx="429983" cy="794704"/>
            </a:xfrm>
            <a:prstGeom prst="rect">
              <a:avLst/>
            </a:prstGeom>
            <a:solidFill>
              <a:srgbClr val="FF8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grpSp>
          <p:nvGrpSpPr>
            <p:cNvPr id="18" name="Group 31"/>
            <p:cNvGrpSpPr/>
            <p:nvPr/>
          </p:nvGrpSpPr>
          <p:grpSpPr>
            <a:xfrm rot="16200000">
              <a:off x="4043336" y="4611069"/>
              <a:ext cx="794704" cy="859967"/>
              <a:chOff x="3962400" y="3264748"/>
              <a:chExt cx="914400" cy="914400"/>
            </a:xfrm>
            <a:solidFill>
              <a:srgbClr val="FF8000"/>
            </a:solidFill>
          </p:grpSpPr>
          <p:sp>
            <p:nvSpPr>
              <p:cNvPr id="33" name="Rectangle 32"/>
              <p:cNvSpPr/>
              <p:nvPr/>
            </p:nvSpPr>
            <p:spPr bwMode="auto">
              <a:xfrm>
                <a:off x="3962400" y="3264748"/>
                <a:ext cx="457200" cy="914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4" name="Rectangle 33"/>
              <p:cNvSpPr/>
              <p:nvPr/>
            </p:nvSpPr>
            <p:spPr bwMode="auto">
              <a:xfrm>
                <a:off x="4419600" y="3264748"/>
                <a:ext cx="457200" cy="914400"/>
              </a:xfrm>
              <a:prstGeom prst="rect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sp>
          <p:nvSpPr>
            <p:cNvPr id="36" name="Rectangle 35"/>
            <p:cNvSpPr/>
            <p:nvPr/>
          </p:nvSpPr>
          <p:spPr bwMode="auto">
            <a:xfrm>
              <a:off x="4870672" y="4643700"/>
              <a:ext cx="429983" cy="794704"/>
            </a:xfrm>
            <a:prstGeom prst="rect">
              <a:avLst/>
            </a:prstGeom>
            <a:solidFill>
              <a:srgbClr val="FF8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43" name="Rectangle 42"/>
            <p:cNvSpPr/>
            <p:nvPr/>
          </p:nvSpPr>
          <p:spPr bwMode="auto">
            <a:xfrm>
              <a:off x="5300655" y="4643695"/>
              <a:ext cx="429983" cy="794704"/>
            </a:xfrm>
            <a:prstGeom prst="rect">
              <a:avLst/>
            </a:prstGeom>
            <a:solidFill>
              <a:srgbClr val="FF8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grpSp>
          <p:nvGrpSpPr>
            <p:cNvPr id="23" name="Group 61"/>
            <p:cNvGrpSpPr/>
            <p:nvPr/>
          </p:nvGrpSpPr>
          <p:grpSpPr>
            <a:xfrm>
              <a:off x="6145689" y="4643690"/>
              <a:ext cx="1719935" cy="794709"/>
              <a:chOff x="6537321" y="4734589"/>
              <a:chExt cx="1828801" cy="914406"/>
            </a:xfrm>
          </p:grpSpPr>
          <p:grpSp>
            <p:nvGrpSpPr>
              <p:cNvPr id="27" name="Group 36"/>
              <p:cNvGrpSpPr/>
              <p:nvPr/>
            </p:nvGrpSpPr>
            <p:grpSpPr>
              <a:xfrm flipH="1">
                <a:off x="6537321" y="4734594"/>
                <a:ext cx="1371600" cy="914401"/>
                <a:chOff x="6477000" y="4443301"/>
                <a:chExt cx="1371600" cy="914401"/>
              </a:xfrm>
              <a:solidFill>
                <a:srgbClr val="FF8000"/>
              </a:solidFill>
            </p:grpSpPr>
            <p:grpSp>
              <p:nvGrpSpPr>
                <p:cNvPr id="32" name="Group 22"/>
                <p:cNvGrpSpPr/>
                <p:nvPr/>
              </p:nvGrpSpPr>
              <p:grpSpPr>
                <a:xfrm rot="16200000">
                  <a:off x="6477000" y="4443302"/>
                  <a:ext cx="914400" cy="914400"/>
                  <a:chOff x="3962400" y="3264748"/>
                  <a:chExt cx="914400" cy="914400"/>
                </a:xfrm>
                <a:grpFill/>
              </p:grpSpPr>
              <p:sp>
                <p:nvSpPr>
                  <p:cNvPr id="40" name="Rectangle 39"/>
                  <p:cNvSpPr/>
                  <p:nvPr/>
                </p:nvSpPr>
                <p:spPr bwMode="auto">
                  <a:xfrm>
                    <a:off x="3962400" y="3264748"/>
                    <a:ext cx="457200" cy="9144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sp>
              <p:sp>
                <p:nvSpPr>
                  <p:cNvPr id="41" name="Rectangle 40"/>
                  <p:cNvSpPr/>
                  <p:nvPr/>
                </p:nvSpPr>
                <p:spPr bwMode="auto">
                  <a:xfrm>
                    <a:off x="4419600" y="3264748"/>
                    <a:ext cx="457200" cy="914400"/>
                  </a:xfrm>
                  <a:prstGeom prst="rect">
                    <a:avLst/>
                  </a:prstGeom>
                  <a:grpFill/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sp>
            </p:grpSp>
            <p:sp>
              <p:nvSpPr>
                <p:cNvPr id="39" name="Rectangle 38"/>
                <p:cNvSpPr/>
                <p:nvPr/>
              </p:nvSpPr>
              <p:spPr bwMode="auto">
                <a:xfrm>
                  <a:off x="7391400" y="4443301"/>
                  <a:ext cx="457200" cy="914400"/>
                </a:xfrm>
                <a:prstGeom prst="rect">
                  <a:avLst/>
                </a:prstGeom>
                <a:grp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sp>
            <p:nvSpPr>
              <p:cNvPr id="44" name="Rectangle 43"/>
              <p:cNvSpPr/>
              <p:nvPr/>
            </p:nvSpPr>
            <p:spPr bwMode="auto">
              <a:xfrm>
                <a:off x="7908922" y="4734589"/>
                <a:ext cx="457200" cy="914400"/>
              </a:xfrm>
              <a:prstGeom prst="rect">
                <a:avLst/>
              </a:prstGeom>
              <a:solidFill>
                <a:srgbClr val="FF8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37" name="Group 57"/>
            <p:cNvGrpSpPr/>
            <p:nvPr/>
          </p:nvGrpSpPr>
          <p:grpSpPr>
            <a:xfrm flipH="1">
              <a:off x="1917519" y="5637065"/>
              <a:ext cx="1719934" cy="794709"/>
              <a:chOff x="3352799" y="5943594"/>
              <a:chExt cx="1828800" cy="914406"/>
            </a:xfrm>
          </p:grpSpPr>
          <p:grpSp>
            <p:nvGrpSpPr>
              <p:cNvPr id="38" name="Group 31"/>
              <p:cNvGrpSpPr/>
              <p:nvPr/>
            </p:nvGrpSpPr>
            <p:grpSpPr>
              <a:xfrm rot="16200000">
                <a:off x="3352799" y="5943600"/>
                <a:ext cx="914400" cy="914400"/>
                <a:chOff x="3962400" y="3264748"/>
                <a:chExt cx="914400" cy="914400"/>
              </a:xfrm>
              <a:solidFill>
                <a:srgbClr val="FF8000"/>
              </a:solidFill>
            </p:grpSpPr>
            <p:sp>
              <p:nvSpPr>
                <p:cNvPr id="56" name="Rectangle 55"/>
                <p:cNvSpPr/>
                <p:nvPr/>
              </p:nvSpPr>
              <p:spPr bwMode="auto">
                <a:xfrm>
                  <a:off x="3962400" y="3264748"/>
                  <a:ext cx="457200" cy="914400"/>
                </a:xfrm>
                <a:prstGeom prst="rect">
                  <a:avLst/>
                </a:prstGeom>
                <a:grp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57" name="Rectangle 56"/>
                <p:cNvSpPr/>
                <p:nvPr/>
              </p:nvSpPr>
              <p:spPr bwMode="auto">
                <a:xfrm>
                  <a:off x="4419600" y="3264748"/>
                  <a:ext cx="457200" cy="914400"/>
                </a:xfrm>
                <a:prstGeom prst="rect">
                  <a:avLst/>
                </a:prstGeom>
                <a:grp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sp>
            <p:nvSpPr>
              <p:cNvPr id="48" name="Rectangle 47"/>
              <p:cNvSpPr/>
              <p:nvPr/>
            </p:nvSpPr>
            <p:spPr bwMode="auto">
              <a:xfrm>
                <a:off x="4267199" y="5943599"/>
                <a:ext cx="457200" cy="914400"/>
              </a:xfrm>
              <a:prstGeom prst="rect">
                <a:avLst/>
              </a:prstGeom>
              <a:solidFill>
                <a:srgbClr val="FF8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0" name="Rectangle 49"/>
              <p:cNvSpPr/>
              <p:nvPr/>
            </p:nvSpPr>
            <p:spPr bwMode="auto">
              <a:xfrm>
                <a:off x="4724399" y="5943594"/>
                <a:ext cx="457200" cy="914400"/>
              </a:xfrm>
              <a:prstGeom prst="rect">
                <a:avLst/>
              </a:prstGeom>
              <a:solidFill>
                <a:srgbClr val="FF8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45" name="Group 61"/>
            <p:cNvGrpSpPr/>
            <p:nvPr/>
          </p:nvGrpSpPr>
          <p:grpSpPr>
            <a:xfrm>
              <a:off x="3995773" y="5637065"/>
              <a:ext cx="1719934" cy="794704"/>
              <a:chOff x="6080121" y="5943600"/>
              <a:chExt cx="1828800" cy="914400"/>
            </a:xfrm>
          </p:grpSpPr>
          <p:grpSp>
            <p:nvGrpSpPr>
              <p:cNvPr id="46" name="Group 22"/>
              <p:cNvGrpSpPr/>
              <p:nvPr/>
            </p:nvGrpSpPr>
            <p:grpSpPr>
              <a:xfrm rot="5400000" flipH="1">
                <a:off x="6080121" y="5943600"/>
                <a:ext cx="914400" cy="914400"/>
                <a:chOff x="3962400" y="3264748"/>
                <a:chExt cx="914400" cy="914400"/>
              </a:xfrm>
              <a:solidFill>
                <a:srgbClr val="FF8000"/>
              </a:solidFill>
            </p:grpSpPr>
            <p:sp>
              <p:nvSpPr>
                <p:cNvPr id="54" name="Rectangle 53"/>
                <p:cNvSpPr/>
                <p:nvPr/>
              </p:nvSpPr>
              <p:spPr bwMode="auto">
                <a:xfrm>
                  <a:off x="3962400" y="3264748"/>
                  <a:ext cx="457200" cy="914400"/>
                </a:xfrm>
                <a:prstGeom prst="rect">
                  <a:avLst/>
                </a:prstGeom>
                <a:grp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55" name="Rectangle 54"/>
                <p:cNvSpPr/>
                <p:nvPr/>
              </p:nvSpPr>
              <p:spPr bwMode="auto">
                <a:xfrm>
                  <a:off x="4419600" y="3264748"/>
                  <a:ext cx="457200" cy="914400"/>
                </a:xfrm>
                <a:prstGeom prst="rect">
                  <a:avLst/>
                </a:prstGeom>
                <a:grp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grpSp>
            <p:nvGrpSpPr>
              <p:cNvPr id="47" name="Group 22"/>
              <p:cNvGrpSpPr/>
              <p:nvPr/>
            </p:nvGrpSpPr>
            <p:grpSpPr>
              <a:xfrm rot="5400000" flipH="1">
                <a:off x="6994521" y="5943600"/>
                <a:ext cx="914400" cy="914400"/>
                <a:chOff x="3962400" y="3264748"/>
                <a:chExt cx="914400" cy="914400"/>
              </a:xfrm>
              <a:solidFill>
                <a:srgbClr val="FF8000"/>
              </a:solidFill>
            </p:grpSpPr>
            <p:sp>
              <p:nvSpPr>
                <p:cNvPr id="60" name="Rectangle 59"/>
                <p:cNvSpPr/>
                <p:nvPr/>
              </p:nvSpPr>
              <p:spPr bwMode="auto">
                <a:xfrm>
                  <a:off x="3962400" y="3264748"/>
                  <a:ext cx="457200" cy="914400"/>
                </a:xfrm>
                <a:prstGeom prst="rect">
                  <a:avLst/>
                </a:prstGeom>
                <a:grp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61" name="Rectangle 60"/>
                <p:cNvSpPr/>
                <p:nvPr/>
              </p:nvSpPr>
              <p:spPr bwMode="auto">
                <a:xfrm>
                  <a:off x="4419600" y="3264748"/>
                  <a:ext cx="457200" cy="914400"/>
                </a:xfrm>
                <a:prstGeom prst="rect">
                  <a:avLst/>
                </a:prstGeom>
                <a:grp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</p:grpSp>
      </p:grpSp>
      <p:sp>
        <p:nvSpPr>
          <p:cNvPr id="58" name="Title 57"/>
          <p:cNvSpPr>
            <a:spLocks noGrp="1"/>
          </p:cNvSpPr>
          <p:nvPr>
            <p:ph type="title"/>
          </p:nvPr>
        </p:nvSpPr>
        <p:spPr>
          <a:xfrm>
            <a:off x="984472" y="88049"/>
            <a:ext cx="7772400" cy="1143000"/>
          </a:xfrm>
        </p:spPr>
        <p:txBody>
          <a:bodyPr/>
          <a:lstStyle/>
          <a:p>
            <a:r>
              <a:rPr lang="en-US" dirty="0" smtClean="0"/>
              <a:t>Building short walls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p12"/>
          <p:cNvPicPr>
            <a:picLocks noGrp="1" noChangeAspect="1" noChangeArrowheads="1"/>
          </p:cNvPicPr>
          <p:nvPr>
            <p:ph sz="half" idx="2"/>
          </p:nvPr>
        </p:nvPicPr>
        <mc:AlternateContent xmlns:ma="http://schemas.microsoft.com/office/mac/drawingml/2008/main">
          <mc:Choice Requires="ma">
            <p:blipFill>
              <a:blip r:embed="rId3"/>
              <a:srcRect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4"/>
              <a:srcRect/>
              <a:stretch>
                <a:fillRect/>
              </a:stretch>
            </p:blipFill>
          </mc:Fallback>
        </mc:AlternateContent>
        <p:spPr>
          <a:xfrm>
            <a:off x="5249863" y="771525"/>
            <a:ext cx="2979737" cy="3308350"/>
          </a:xfrm>
          <a:ln/>
        </p:spPr>
      </p:pic>
      <p:sp>
        <p:nvSpPr>
          <p:cNvPr id="178179" name="Rectangle 3"/>
          <p:cNvSpPr>
            <a:spLocks noGrp="1" noChangeArrowheads="1"/>
          </p:cNvSpPr>
          <p:nvPr>
            <p:ph type="title"/>
          </p:nvPr>
        </p:nvSpPr>
        <p:spPr>
          <a:xfrm>
            <a:off x="693738" y="0"/>
            <a:ext cx="8229600" cy="8382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Why</a:t>
            </a:r>
            <a:r>
              <a:rPr lang="en-US" sz="4000" dirty="0" smtClean="0"/>
              <a:t> Physicists Care</a:t>
            </a:r>
            <a:endParaRPr lang="en-US" sz="4000" dirty="0">
              <a:solidFill>
                <a:srgbClr val="000099"/>
              </a:solidFill>
            </a:endParaRPr>
          </a:p>
        </p:txBody>
      </p:sp>
      <p:sp>
        <p:nvSpPr>
          <p:cNvPr id="178180" name="Line 4"/>
          <p:cNvSpPr>
            <a:spLocks noChangeShapeType="1"/>
          </p:cNvSpPr>
          <p:nvPr/>
        </p:nvSpPr>
        <p:spPr bwMode="auto">
          <a:xfrm>
            <a:off x="5402263" y="2908300"/>
            <a:ext cx="265112" cy="350838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181" name="Line 5"/>
          <p:cNvSpPr>
            <a:spLocks noChangeShapeType="1"/>
          </p:cNvSpPr>
          <p:nvPr/>
        </p:nvSpPr>
        <p:spPr bwMode="auto">
          <a:xfrm>
            <a:off x="5902325" y="3201988"/>
            <a:ext cx="211138" cy="2921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182" name="Line 6"/>
          <p:cNvSpPr>
            <a:spLocks noChangeShapeType="1"/>
          </p:cNvSpPr>
          <p:nvPr/>
        </p:nvSpPr>
        <p:spPr bwMode="auto">
          <a:xfrm flipV="1">
            <a:off x="6400800" y="3201988"/>
            <a:ext cx="211138" cy="2921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183" name="Line 7"/>
          <p:cNvSpPr>
            <a:spLocks noChangeShapeType="1"/>
          </p:cNvSpPr>
          <p:nvPr/>
        </p:nvSpPr>
        <p:spPr bwMode="auto">
          <a:xfrm flipV="1">
            <a:off x="5930900" y="2392363"/>
            <a:ext cx="211138" cy="2921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184" name="Line 8"/>
          <p:cNvSpPr>
            <a:spLocks noChangeShapeType="1"/>
          </p:cNvSpPr>
          <p:nvPr/>
        </p:nvSpPr>
        <p:spPr bwMode="auto">
          <a:xfrm>
            <a:off x="5410200" y="2425700"/>
            <a:ext cx="265113" cy="293688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185" name="Line 9"/>
          <p:cNvSpPr>
            <a:spLocks noChangeShapeType="1"/>
          </p:cNvSpPr>
          <p:nvPr/>
        </p:nvSpPr>
        <p:spPr bwMode="auto">
          <a:xfrm>
            <a:off x="5410200" y="1843088"/>
            <a:ext cx="265113" cy="350837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186" name="Line 10"/>
          <p:cNvSpPr>
            <a:spLocks noChangeShapeType="1"/>
          </p:cNvSpPr>
          <p:nvPr/>
        </p:nvSpPr>
        <p:spPr bwMode="auto">
          <a:xfrm flipV="1">
            <a:off x="5930900" y="1790700"/>
            <a:ext cx="211138" cy="34925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187" name="Line 11"/>
          <p:cNvSpPr>
            <a:spLocks noChangeShapeType="1"/>
          </p:cNvSpPr>
          <p:nvPr/>
        </p:nvSpPr>
        <p:spPr bwMode="auto">
          <a:xfrm>
            <a:off x="5586413" y="1584325"/>
            <a:ext cx="315912" cy="3175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188" name="Line 12"/>
          <p:cNvSpPr>
            <a:spLocks noChangeShapeType="1"/>
          </p:cNvSpPr>
          <p:nvPr/>
        </p:nvSpPr>
        <p:spPr bwMode="auto">
          <a:xfrm>
            <a:off x="6113463" y="1336675"/>
            <a:ext cx="293687" cy="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189" name="Line 13"/>
          <p:cNvSpPr>
            <a:spLocks noChangeShapeType="1"/>
          </p:cNvSpPr>
          <p:nvPr/>
        </p:nvSpPr>
        <p:spPr bwMode="auto">
          <a:xfrm>
            <a:off x="6583363" y="1046163"/>
            <a:ext cx="373062" cy="4762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190" name="Line 14"/>
          <p:cNvSpPr>
            <a:spLocks noChangeShapeType="1"/>
          </p:cNvSpPr>
          <p:nvPr/>
        </p:nvSpPr>
        <p:spPr bwMode="auto">
          <a:xfrm flipV="1">
            <a:off x="6897688" y="1336675"/>
            <a:ext cx="195262" cy="303213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191" name="Line 15"/>
          <p:cNvSpPr>
            <a:spLocks noChangeShapeType="1"/>
          </p:cNvSpPr>
          <p:nvPr/>
        </p:nvSpPr>
        <p:spPr bwMode="auto">
          <a:xfrm rot="21060000" flipV="1">
            <a:off x="6407150" y="1639888"/>
            <a:ext cx="204788" cy="233362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192" name="Line 16"/>
          <p:cNvSpPr>
            <a:spLocks noChangeShapeType="1"/>
          </p:cNvSpPr>
          <p:nvPr/>
        </p:nvSpPr>
        <p:spPr bwMode="auto">
          <a:xfrm>
            <a:off x="6407150" y="2392363"/>
            <a:ext cx="211138" cy="322262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193" name="Line 17"/>
          <p:cNvSpPr>
            <a:spLocks noChangeShapeType="1"/>
          </p:cNvSpPr>
          <p:nvPr/>
        </p:nvSpPr>
        <p:spPr bwMode="auto">
          <a:xfrm>
            <a:off x="6704013" y="239236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194" name="Line 18"/>
          <p:cNvSpPr>
            <a:spLocks noChangeShapeType="1"/>
          </p:cNvSpPr>
          <p:nvPr/>
        </p:nvSpPr>
        <p:spPr bwMode="auto">
          <a:xfrm>
            <a:off x="6897688" y="2714625"/>
            <a:ext cx="212725" cy="23495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195" name="Line 19"/>
          <p:cNvSpPr>
            <a:spLocks noChangeShapeType="1"/>
          </p:cNvSpPr>
          <p:nvPr/>
        </p:nvSpPr>
        <p:spPr bwMode="auto">
          <a:xfrm flipV="1">
            <a:off x="7391400" y="2684463"/>
            <a:ext cx="227013" cy="271462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196" name="Line 20"/>
          <p:cNvSpPr>
            <a:spLocks noChangeShapeType="1"/>
          </p:cNvSpPr>
          <p:nvPr/>
        </p:nvSpPr>
        <p:spPr bwMode="auto">
          <a:xfrm>
            <a:off x="6880225" y="3201988"/>
            <a:ext cx="212725" cy="2921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197" name="Line 21"/>
          <p:cNvSpPr>
            <a:spLocks noChangeShapeType="1"/>
          </p:cNvSpPr>
          <p:nvPr/>
        </p:nvSpPr>
        <p:spPr bwMode="auto">
          <a:xfrm>
            <a:off x="6583363" y="3784600"/>
            <a:ext cx="314325" cy="1588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198" name="Line 22"/>
          <p:cNvSpPr>
            <a:spLocks noChangeShapeType="1"/>
          </p:cNvSpPr>
          <p:nvPr/>
        </p:nvSpPr>
        <p:spPr bwMode="auto">
          <a:xfrm flipV="1">
            <a:off x="7392988" y="3201988"/>
            <a:ext cx="211137" cy="292100"/>
          </a:xfrm>
          <a:prstGeom prst="line">
            <a:avLst/>
          </a:prstGeom>
          <a:noFill/>
          <a:ln w="349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199" name="Line 23"/>
          <p:cNvSpPr>
            <a:spLocks noChangeShapeType="1"/>
          </p:cNvSpPr>
          <p:nvPr/>
        </p:nvSpPr>
        <p:spPr bwMode="auto">
          <a:xfrm flipV="1">
            <a:off x="7872413" y="2908300"/>
            <a:ext cx="263525" cy="350838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200" name="Line 24"/>
          <p:cNvSpPr>
            <a:spLocks noChangeShapeType="1"/>
          </p:cNvSpPr>
          <p:nvPr/>
        </p:nvSpPr>
        <p:spPr bwMode="auto">
          <a:xfrm>
            <a:off x="7450138" y="239236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201" name="Line 25"/>
          <p:cNvSpPr>
            <a:spLocks noChangeShapeType="1"/>
          </p:cNvSpPr>
          <p:nvPr/>
        </p:nvSpPr>
        <p:spPr bwMode="auto">
          <a:xfrm>
            <a:off x="7450138" y="239236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202" name="Line 26"/>
          <p:cNvSpPr>
            <a:spLocks noChangeShapeType="1"/>
          </p:cNvSpPr>
          <p:nvPr/>
        </p:nvSpPr>
        <p:spPr bwMode="auto">
          <a:xfrm flipV="1">
            <a:off x="7885113" y="2392363"/>
            <a:ext cx="225425" cy="3270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203" name="Line 27"/>
          <p:cNvSpPr>
            <a:spLocks noChangeShapeType="1"/>
          </p:cNvSpPr>
          <p:nvPr/>
        </p:nvSpPr>
        <p:spPr bwMode="auto">
          <a:xfrm>
            <a:off x="7058025" y="2424113"/>
            <a:ext cx="334963" cy="1587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204" name="Line 28"/>
          <p:cNvSpPr>
            <a:spLocks noChangeShapeType="1"/>
          </p:cNvSpPr>
          <p:nvPr/>
        </p:nvSpPr>
        <p:spPr bwMode="auto">
          <a:xfrm>
            <a:off x="7264400" y="19780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205" name="Line 29"/>
          <p:cNvSpPr>
            <a:spLocks noChangeShapeType="1"/>
          </p:cNvSpPr>
          <p:nvPr/>
        </p:nvSpPr>
        <p:spPr bwMode="auto">
          <a:xfrm>
            <a:off x="7515225" y="2135188"/>
            <a:ext cx="369888" cy="3175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206" name="Line 30"/>
          <p:cNvSpPr>
            <a:spLocks noChangeShapeType="1"/>
          </p:cNvSpPr>
          <p:nvPr/>
        </p:nvSpPr>
        <p:spPr bwMode="auto">
          <a:xfrm>
            <a:off x="7872413" y="1584325"/>
            <a:ext cx="238125" cy="352425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207" name="Line 31"/>
          <p:cNvSpPr>
            <a:spLocks noChangeShapeType="1"/>
          </p:cNvSpPr>
          <p:nvPr/>
        </p:nvSpPr>
        <p:spPr bwMode="auto">
          <a:xfrm>
            <a:off x="7058025" y="1873250"/>
            <a:ext cx="392113" cy="1588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208" name="Line 32"/>
          <p:cNvSpPr>
            <a:spLocks noChangeShapeType="1"/>
          </p:cNvSpPr>
          <p:nvPr/>
        </p:nvSpPr>
        <p:spPr bwMode="auto">
          <a:xfrm>
            <a:off x="6583363" y="2138363"/>
            <a:ext cx="314325" cy="1587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209" name="Line 33"/>
          <p:cNvSpPr>
            <a:spLocks noChangeShapeType="1"/>
          </p:cNvSpPr>
          <p:nvPr/>
        </p:nvSpPr>
        <p:spPr bwMode="auto">
          <a:xfrm rot="1080000">
            <a:off x="7391400" y="1338263"/>
            <a:ext cx="227013" cy="244475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210" name="Line 34"/>
          <p:cNvSpPr>
            <a:spLocks noChangeShapeType="1"/>
          </p:cNvSpPr>
          <p:nvPr/>
        </p:nvSpPr>
        <p:spPr bwMode="auto">
          <a:xfrm>
            <a:off x="6113463" y="2940050"/>
            <a:ext cx="293687" cy="9525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211" name="Line 35"/>
          <p:cNvSpPr>
            <a:spLocks noChangeShapeType="1"/>
          </p:cNvSpPr>
          <p:nvPr/>
        </p:nvSpPr>
        <p:spPr bwMode="auto">
          <a:xfrm>
            <a:off x="1676400" y="1252538"/>
            <a:ext cx="0" cy="538162"/>
          </a:xfrm>
          <a:prstGeom prst="line">
            <a:avLst/>
          </a:prstGeom>
          <a:noFill/>
          <a:ln w="444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212" name="Line 36"/>
          <p:cNvSpPr>
            <a:spLocks noChangeShapeType="1"/>
          </p:cNvSpPr>
          <p:nvPr/>
        </p:nvSpPr>
        <p:spPr bwMode="auto">
          <a:xfrm>
            <a:off x="4114800" y="1254125"/>
            <a:ext cx="0" cy="520700"/>
          </a:xfrm>
          <a:prstGeom prst="line">
            <a:avLst/>
          </a:prstGeom>
          <a:noFill/>
          <a:ln w="444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213" name="Line 37"/>
          <p:cNvSpPr>
            <a:spLocks noChangeShapeType="1"/>
          </p:cNvSpPr>
          <p:nvPr/>
        </p:nvSpPr>
        <p:spPr bwMode="auto">
          <a:xfrm>
            <a:off x="1676400" y="2216150"/>
            <a:ext cx="0" cy="488950"/>
          </a:xfrm>
          <a:prstGeom prst="line">
            <a:avLst/>
          </a:prstGeom>
          <a:noFill/>
          <a:ln w="444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214" name="Line 38"/>
          <p:cNvSpPr>
            <a:spLocks noChangeShapeType="1"/>
          </p:cNvSpPr>
          <p:nvPr/>
        </p:nvSpPr>
        <p:spPr bwMode="auto">
          <a:xfrm>
            <a:off x="2155825" y="2211388"/>
            <a:ext cx="4763" cy="488950"/>
          </a:xfrm>
          <a:prstGeom prst="line">
            <a:avLst/>
          </a:prstGeom>
          <a:noFill/>
          <a:ln w="444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215" name="Line 39"/>
          <p:cNvSpPr>
            <a:spLocks noChangeShapeType="1"/>
          </p:cNvSpPr>
          <p:nvPr/>
        </p:nvSpPr>
        <p:spPr bwMode="auto">
          <a:xfrm flipH="1">
            <a:off x="3657600" y="2695575"/>
            <a:ext cx="0" cy="481013"/>
          </a:xfrm>
          <a:prstGeom prst="line">
            <a:avLst/>
          </a:prstGeom>
          <a:noFill/>
          <a:ln w="444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216" name="Line 40"/>
          <p:cNvSpPr>
            <a:spLocks noChangeShapeType="1"/>
          </p:cNvSpPr>
          <p:nvPr/>
        </p:nvSpPr>
        <p:spPr bwMode="auto">
          <a:xfrm>
            <a:off x="4114800" y="2695575"/>
            <a:ext cx="0" cy="481013"/>
          </a:xfrm>
          <a:prstGeom prst="line">
            <a:avLst/>
          </a:prstGeom>
          <a:noFill/>
          <a:ln w="444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217" name="Line 41"/>
          <p:cNvSpPr>
            <a:spLocks noChangeShapeType="1"/>
          </p:cNvSpPr>
          <p:nvPr/>
        </p:nvSpPr>
        <p:spPr bwMode="auto">
          <a:xfrm flipH="1">
            <a:off x="2663825" y="3176588"/>
            <a:ext cx="0" cy="481012"/>
          </a:xfrm>
          <a:prstGeom prst="line">
            <a:avLst/>
          </a:prstGeom>
          <a:noFill/>
          <a:ln w="444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218" name="Line 42"/>
          <p:cNvSpPr>
            <a:spLocks noChangeShapeType="1"/>
          </p:cNvSpPr>
          <p:nvPr/>
        </p:nvSpPr>
        <p:spPr bwMode="auto">
          <a:xfrm>
            <a:off x="3152775" y="3176588"/>
            <a:ext cx="3175" cy="481012"/>
          </a:xfrm>
          <a:prstGeom prst="line">
            <a:avLst/>
          </a:prstGeom>
          <a:noFill/>
          <a:ln w="444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219" name="Line 43"/>
          <p:cNvSpPr>
            <a:spLocks noChangeShapeType="1"/>
          </p:cNvSpPr>
          <p:nvPr/>
        </p:nvSpPr>
        <p:spPr bwMode="auto">
          <a:xfrm flipV="1">
            <a:off x="2171700" y="1254125"/>
            <a:ext cx="498475" cy="1588"/>
          </a:xfrm>
          <a:prstGeom prst="line">
            <a:avLst/>
          </a:prstGeom>
          <a:noFill/>
          <a:ln w="444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220" name="Line 44"/>
          <p:cNvSpPr>
            <a:spLocks noChangeShapeType="1"/>
          </p:cNvSpPr>
          <p:nvPr/>
        </p:nvSpPr>
        <p:spPr bwMode="auto">
          <a:xfrm flipV="1">
            <a:off x="2171700" y="1774825"/>
            <a:ext cx="503238" cy="0"/>
          </a:xfrm>
          <a:prstGeom prst="line">
            <a:avLst/>
          </a:prstGeom>
          <a:noFill/>
          <a:ln w="444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221" name="Line 45"/>
          <p:cNvSpPr>
            <a:spLocks noChangeShapeType="1"/>
          </p:cNvSpPr>
          <p:nvPr/>
        </p:nvSpPr>
        <p:spPr bwMode="auto">
          <a:xfrm>
            <a:off x="3159125" y="1255713"/>
            <a:ext cx="474663" cy="0"/>
          </a:xfrm>
          <a:prstGeom prst="line">
            <a:avLst/>
          </a:prstGeom>
          <a:noFill/>
          <a:ln w="444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222" name="Line 46"/>
          <p:cNvSpPr>
            <a:spLocks noChangeShapeType="1"/>
          </p:cNvSpPr>
          <p:nvPr/>
        </p:nvSpPr>
        <p:spPr bwMode="auto">
          <a:xfrm flipV="1">
            <a:off x="3159125" y="1774825"/>
            <a:ext cx="484188" cy="15875"/>
          </a:xfrm>
          <a:prstGeom prst="line">
            <a:avLst/>
          </a:prstGeom>
          <a:noFill/>
          <a:ln w="444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223" name="Line 47"/>
          <p:cNvSpPr>
            <a:spLocks noChangeShapeType="1"/>
          </p:cNvSpPr>
          <p:nvPr/>
        </p:nvSpPr>
        <p:spPr bwMode="auto">
          <a:xfrm>
            <a:off x="2622550" y="2247900"/>
            <a:ext cx="536575" cy="1588"/>
          </a:xfrm>
          <a:prstGeom prst="line">
            <a:avLst/>
          </a:prstGeom>
          <a:noFill/>
          <a:ln w="444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224" name="Line 48"/>
          <p:cNvSpPr>
            <a:spLocks noChangeShapeType="1"/>
          </p:cNvSpPr>
          <p:nvPr/>
        </p:nvSpPr>
        <p:spPr bwMode="auto">
          <a:xfrm>
            <a:off x="3657600" y="2247900"/>
            <a:ext cx="485775" cy="1588"/>
          </a:xfrm>
          <a:prstGeom prst="line">
            <a:avLst/>
          </a:prstGeom>
          <a:noFill/>
          <a:ln w="444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225" name="Line 49"/>
          <p:cNvSpPr>
            <a:spLocks noChangeShapeType="1"/>
          </p:cNvSpPr>
          <p:nvPr/>
        </p:nvSpPr>
        <p:spPr bwMode="auto">
          <a:xfrm>
            <a:off x="2622550" y="2705100"/>
            <a:ext cx="536575" cy="1588"/>
          </a:xfrm>
          <a:prstGeom prst="line">
            <a:avLst/>
          </a:prstGeom>
          <a:noFill/>
          <a:ln w="444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226" name="Line 50"/>
          <p:cNvSpPr>
            <a:spLocks noChangeShapeType="1"/>
          </p:cNvSpPr>
          <p:nvPr/>
        </p:nvSpPr>
        <p:spPr bwMode="auto">
          <a:xfrm>
            <a:off x="1676400" y="3208338"/>
            <a:ext cx="495300" cy="1587"/>
          </a:xfrm>
          <a:prstGeom prst="line">
            <a:avLst/>
          </a:prstGeom>
          <a:noFill/>
          <a:ln w="444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227" name="Line 51"/>
          <p:cNvSpPr>
            <a:spLocks noChangeShapeType="1"/>
          </p:cNvSpPr>
          <p:nvPr/>
        </p:nvSpPr>
        <p:spPr bwMode="auto">
          <a:xfrm>
            <a:off x="1676400" y="3673475"/>
            <a:ext cx="487363" cy="1588"/>
          </a:xfrm>
          <a:prstGeom prst="line">
            <a:avLst/>
          </a:prstGeom>
          <a:noFill/>
          <a:ln w="444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228" name="Line 52"/>
          <p:cNvSpPr>
            <a:spLocks noChangeShapeType="1"/>
          </p:cNvSpPr>
          <p:nvPr/>
        </p:nvSpPr>
        <p:spPr bwMode="auto">
          <a:xfrm>
            <a:off x="3606800" y="3657600"/>
            <a:ext cx="536575" cy="1588"/>
          </a:xfrm>
          <a:prstGeom prst="line">
            <a:avLst/>
          </a:prstGeom>
          <a:noFill/>
          <a:ln w="444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406525" y="1035050"/>
            <a:ext cx="2973388" cy="2882900"/>
            <a:chOff x="1517" y="1256"/>
            <a:chExt cx="1144" cy="1109"/>
          </a:xfrm>
        </p:grpSpPr>
        <p:sp>
          <p:nvSpPr>
            <p:cNvPr id="178230" name="Rectangle 54"/>
            <p:cNvSpPr>
              <a:spLocks noChangeArrowheads="1"/>
            </p:cNvSpPr>
            <p:nvPr/>
          </p:nvSpPr>
          <p:spPr bwMode="auto">
            <a:xfrm>
              <a:off x="1517" y="2359"/>
              <a:ext cx="1140" cy="6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231" name="Rectangle 55"/>
            <p:cNvSpPr>
              <a:spLocks noChangeArrowheads="1"/>
            </p:cNvSpPr>
            <p:nvPr/>
          </p:nvSpPr>
          <p:spPr bwMode="auto">
            <a:xfrm>
              <a:off x="1517" y="2171"/>
              <a:ext cx="380" cy="5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232" name="Rectangle 56"/>
            <p:cNvSpPr>
              <a:spLocks noChangeArrowheads="1"/>
            </p:cNvSpPr>
            <p:nvPr/>
          </p:nvSpPr>
          <p:spPr bwMode="auto">
            <a:xfrm>
              <a:off x="1517" y="1989"/>
              <a:ext cx="761" cy="6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233" name="Rectangle 57"/>
            <p:cNvSpPr>
              <a:spLocks noChangeArrowheads="1"/>
            </p:cNvSpPr>
            <p:nvPr/>
          </p:nvSpPr>
          <p:spPr bwMode="auto">
            <a:xfrm>
              <a:off x="1517" y="1627"/>
              <a:ext cx="1140" cy="5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234" name="Rectangle 58"/>
            <p:cNvSpPr>
              <a:spLocks noChangeArrowheads="1"/>
            </p:cNvSpPr>
            <p:nvPr/>
          </p:nvSpPr>
          <p:spPr bwMode="auto">
            <a:xfrm>
              <a:off x="1705" y="1445"/>
              <a:ext cx="762" cy="6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235" name="Rectangle 59"/>
            <p:cNvSpPr>
              <a:spLocks noChangeArrowheads="1"/>
            </p:cNvSpPr>
            <p:nvPr/>
          </p:nvSpPr>
          <p:spPr bwMode="auto">
            <a:xfrm>
              <a:off x="1894" y="1808"/>
              <a:ext cx="762" cy="5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236" name="Rectangle 60"/>
            <p:cNvSpPr>
              <a:spLocks noChangeArrowheads="1"/>
            </p:cNvSpPr>
            <p:nvPr/>
          </p:nvSpPr>
          <p:spPr bwMode="auto">
            <a:xfrm>
              <a:off x="2278" y="2171"/>
              <a:ext cx="381" cy="5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237" name="Rectangle 61"/>
            <p:cNvSpPr>
              <a:spLocks noChangeArrowheads="1"/>
            </p:cNvSpPr>
            <p:nvPr/>
          </p:nvSpPr>
          <p:spPr bwMode="auto">
            <a:xfrm>
              <a:off x="1517" y="1260"/>
              <a:ext cx="5" cy="1098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238" name="Rectangle 62"/>
            <p:cNvSpPr>
              <a:spLocks noChangeArrowheads="1"/>
            </p:cNvSpPr>
            <p:nvPr/>
          </p:nvSpPr>
          <p:spPr bwMode="auto">
            <a:xfrm>
              <a:off x="1705" y="1262"/>
              <a:ext cx="6" cy="733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239" name="Rectangle 63"/>
            <p:cNvSpPr>
              <a:spLocks noChangeArrowheads="1"/>
            </p:cNvSpPr>
            <p:nvPr/>
          </p:nvSpPr>
          <p:spPr bwMode="auto">
            <a:xfrm>
              <a:off x="1894" y="1625"/>
              <a:ext cx="5" cy="733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240" name="Rectangle 64"/>
            <p:cNvSpPr>
              <a:spLocks noChangeArrowheads="1"/>
            </p:cNvSpPr>
            <p:nvPr/>
          </p:nvSpPr>
          <p:spPr bwMode="auto">
            <a:xfrm>
              <a:off x="2082" y="1991"/>
              <a:ext cx="6" cy="367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241" name="Rectangle 65"/>
            <p:cNvSpPr>
              <a:spLocks noChangeArrowheads="1"/>
            </p:cNvSpPr>
            <p:nvPr/>
          </p:nvSpPr>
          <p:spPr bwMode="auto">
            <a:xfrm>
              <a:off x="2271" y="1625"/>
              <a:ext cx="6" cy="733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242" name="Rectangle 66"/>
            <p:cNvSpPr>
              <a:spLocks noChangeArrowheads="1"/>
            </p:cNvSpPr>
            <p:nvPr/>
          </p:nvSpPr>
          <p:spPr bwMode="auto">
            <a:xfrm>
              <a:off x="2082" y="1266"/>
              <a:ext cx="6" cy="366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243" name="Rectangle 67"/>
            <p:cNvSpPr>
              <a:spLocks noChangeArrowheads="1"/>
            </p:cNvSpPr>
            <p:nvPr/>
          </p:nvSpPr>
          <p:spPr bwMode="auto">
            <a:xfrm>
              <a:off x="2467" y="1810"/>
              <a:ext cx="6" cy="366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244" name="Rectangle 68"/>
            <p:cNvSpPr>
              <a:spLocks noChangeArrowheads="1"/>
            </p:cNvSpPr>
            <p:nvPr/>
          </p:nvSpPr>
          <p:spPr bwMode="auto">
            <a:xfrm>
              <a:off x="2467" y="1266"/>
              <a:ext cx="6" cy="366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245" name="Rectangle 69"/>
            <p:cNvSpPr>
              <a:spLocks noChangeArrowheads="1"/>
            </p:cNvSpPr>
            <p:nvPr/>
          </p:nvSpPr>
          <p:spPr bwMode="auto">
            <a:xfrm>
              <a:off x="2656" y="1260"/>
              <a:ext cx="5" cy="1098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246" name="Rectangle 70"/>
            <p:cNvSpPr>
              <a:spLocks noChangeArrowheads="1"/>
            </p:cNvSpPr>
            <p:nvPr/>
          </p:nvSpPr>
          <p:spPr bwMode="auto">
            <a:xfrm>
              <a:off x="1517" y="1256"/>
              <a:ext cx="1140" cy="6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8247" name="Rectangle 71"/>
          <p:cNvSpPr>
            <a:spLocks noChangeArrowheads="1"/>
          </p:cNvSpPr>
          <p:nvPr/>
        </p:nvSpPr>
        <p:spPr bwMode="auto">
          <a:xfrm>
            <a:off x="5249863" y="771525"/>
            <a:ext cx="2979737" cy="3308350"/>
          </a:xfrm>
          <a:prstGeom prst="rect">
            <a:avLst/>
          </a:prstGeom>
          <a:solidFill>
            <a:schemeClr val="accent1">
              <a:alpha val="0"/>
            </a:schemeClr>
          </a:solidFill>
          <a:ln w="1079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248" name="AutoShape 72"/>
          <p:cNvSpPr>
            <a:spLocks noChangeArrowheads="1"/>
          </p:cNvSpPr>
          <p:nvPr/>
        </p:nvSpPr>
        <p:spPr bwMode="auto">
          <a:xfrm rot="-5400000">
            <a:off x="5116513" y="944562"/>
            <a:ext cx="3263900" cy="2962275"/>
          </a:xfrm>
          <a:prstGeom prst="hexagon">
            <a:avLst>
              <a:gd name="adj" fmla="val 27546"/>
              <a:gd name="vf" fmla="val 115470"/>
            </a:avLst>
          </a:prstGeom>
          <a:solidFill>
            <a:schemeClr val="accent1">
              <a:alpha val="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249" name="Text Box 73"/>
          <p:cNvSpPr txBox="1">
            <a:spLocks noChangeArrowheads="1"/>
          </p:cNvSpPr>
          <p:nvPr/>
        </p:nvSpPr>
        <p:spPr bwMode="auto">
          <a:xfrm>
            <a:off x="693738" y="4079875"/>
            <a:ext cx="7848600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“</a:t>
            </a:r>
            <a:r>
              <a:rPr lang="en-US" dirty="0" err="1">
                <a:solidFill>
                  <a:srgbClr val="0000FF"/>
                </a:solidFill>
              </a:rPr>
              <a:t>Dimer</a:t>
            </a:r>
            <a:r>
              <a:rPr lang="en-US" dirty="0">
                <a:solidFill>
                  <a:srgbClr val="0000FF"/>
                </a:solidFill>
              </a:rPr>
              <a:t> models</a:t>
            </a:r>
            <a:r>
              <a:rPr lang="en-US" dirty="0"/>
              <a:t>”:  </a:t>
            </a:r>
            <a:r>
              <a:rPr lang="en-US" dirty="0">
                <a:solidFill>
                  <a:srgbClr val="0000FF"/>
                </a:solidFill>
              </a:rPr>
              <a:t>diatomic molecules</a:t>
            </a:r>
            <a:r>
              <a:rPr lang="en-US" dirty="0"/>
              <a:t> adhering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dirty="0"/>
              <a:t>     to the surface of a crystal.</a:t>
            </a:r>
          </a:p>
        </p:txBody>
      </p:sp>
      <p:sp>
        <p:nvSpPr>
          <p:cNvPr id="178250" name="Text Box 74"/>
          <p:cNvSpPr txBox="1">
            <a:spLocks noChangeArrowheads="1"/>
          </p:cNvSpPr>
          <p:nvPr/>
        </p:nvSpPr>
        <p:spPr bwMode="auto">
          <a:xfrm>
            <a:off x="533400" y="5027613"/>
            <a:ext cx="8008938" cy="99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  The </a:t>
            </a:r>
            <a:r>
              <a:rPr lang="en-US" dirty="0">
                <a:solidFill>
                  <a:srgbClr val="FF00FF"/>
                </a:solidFill>
              </a:rPr>
              <a:t>count</a:t>
            </a:r>
            <a:r>
              <a:rPr lang="en-US" dirty="0"/>
              <a:t> (“</a:t>
            </a:r>
            <a:r>
              <a:rPr lang="en-US" dirty="0">
                <a:solidFill>
                  <a:srgbClr val="0000FF"/>
                </a:solidFill>
              </a:rPr>
              <a:t>partition function</a:t>
            </a:r>
            <a:r>
              <a:rPr lang="en-US" dirty="0"/>
              <a:t>”) determines: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dirty="0"/>
              <a:t>      </a:t>
            </a:r>
            <a:r>
              <a:rPr lang="en-US" dirty="0">
                <a:solidFill>
                  <a:srgbClr val="FF00FF"/>
                </a:solidFill>
              </a:rPr>
              <a:t>specific heat,   entropy,   free energy,  …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54958" y="6108192"/>
            <a:ext cx="5134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  What does “nature” compute?</a:t>
            </a:r>
            <a:endParaRPr lang="en-US" dirty="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50" grpId="0"/>
      <p:bldP spid="7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491" y="0"/>
            <a:ext cx="7772400" cy="1143000"/>
          </a:xfrm>
        </p:spPr>
        <p:txBody>
          <a:bodyPr/>
          <a:lstStyle/>
          <a:p>
            <a:r>
              <a:rPr lang="en-US" dirty="0" smtClean="0"/>
              <a:t>Domino </a:t>
            </a:r>
            <a:r>
              <a:rPr lang="en-US" dirty="0" err="1" smtClean="0"/>
              <a:t>Tilings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3164" y="1546830"/>
            <a:ext cx="653120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Where   </a:t>
            </a:r>
            <a:r>
              <a:rPr lang="en-US" dirty="0" smtClean="0"/>
              <a:t>is a tiling?  Do any even exist?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3164" y="2222450"/>
            <a:ext cx="5233774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00FF00"/>
                </a:solidFill>
              </a:rPr>
              <a:t>How      </a:t>
            </a:r>
            <a:r>
              <a:rPr lang="en-US" dirty="0" smtClean="0"/>
              <a:t>many </a:t>
            </a:r>
            <a:r>
              <a:rPr lang="en-US" dirty="0" err="1" smtClean="0"/>
              <a:t>tilings</a:t>
            </a:r>
            <a:r>
              <a:rPr lang="en-US" dirty="0" smtClean="0"/>
              <a:t> are there?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3164" y="2898070"/>
            <a:ext cx="642813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What   </a:t>
            </a:r>
            <a:r>
              <a:rPr lang="en-US" sz="800" b="1" dirty="0" smtClean="0">
                <a:solidFill>
                  <a:srgbClr val="FFFF00"/>
                </a:solidFill>
              </a:rPr>
              <a:t>  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does a typical tiling look like?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3164" y="3573690"/>
            <a:ext cx="597190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FF6600"/>
                </a:solidFill>
              </a:rPr>
              <a:t>When    </a:t>
            </a:r>
            <a:r>
              <a:rPr lang="en-US" dirty="0" smtClean="0"/>
              <a:t>do we stop our algorithms?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83164" y="4290030"/>
            <a:ext cx="355432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Why  </a:t>
            </a:r>
            <a:r>
              <a:rPr lang="en-US" sz="800" b="1" dirty="0" smtClean="0">
                <a:solidFill>
                  <a:srgbClr val="FF0000"/>
                </a:solidFill>
              </a:rPr>
              <a:t>  </a:t>
            </a: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do we care?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 bwMode="auto">
          <a:xfrm>
            <a:off x="642491" y="2898070"/>
            <a:ext cx="642491" cy="67562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FFF00"/>
                </a:solidFill>
              </a:rPr>
              <a:t>What </a:t>
            </a:r>
            <a:r>
              <a:rPr lang="en-US" sz="4000" dirty="0" smtClean="0">
                <a:solidFill>
                  <a:srgbClr val="003366"/>
                </a:solidFill>
              </a:rPr>
              <a:t>does a </a:t>
            </a:r>
            <a:r>
              <a:rPr lang="en-US" sz="4000" i="1" dirty="0" smtClean="0">
                <a:solidFill>
                  <a:srgbClr val="003366"/>
                </a:solidFill>
              </a:rPr>
              <a:t>typical </a:t>
            </a:r>
            <a:r>
              <a:rPr lang="en-US" sz="4000" dirty="0" smtClean="0">
                <a:solidFill>
                  <a:srgbClr val="003366"/>
                </a:solidFill>
              </a:rPr>
              <a:t>tiling look like?</a:t>
            </a:r>
            <a:endParaRPr lang="en-US" sz="4000" dirty="0">
              <a:solidFill>
                <a:srgbClr val="003366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763613" y="1237003"/>
            <a:ext cx="5791202" cy="5049838"/>
            <a:chOff x="1828799" y="1646236"/>
            <a:chExt cx="5791202" cy="5049838"/>
          </a:xfrm>
        </p:grpSpPr>
        <p:pic>
          <p:nvPicPr>
            <p:cNvPr id="8231" name="Picture 3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57600" y="3373438"/>
              <a:ext cx="2590800" cy="2501900"/>
            </a:xfrm>
            <a:prstGeom prst="rect">
              <a:avLst/>
            </a:prstGeom>
            <a:solidFill>
              <a:srgbClr val="7F7F7F"/>
            </a:solidFill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" name="Freeform 55"/>
            <p:cNvSpPr>
              <a:spLocks/>
            </p:cNvSpPr>
            <p:nvPr/>
          </p:nvSpPr>
          <p:spPr bwMode="auto">
            <a:xfrm rot="16200000">
              <a:off x="3836911" y="2182736"/>
              <a:ext cx="800100" cy="1632103"/>
            </a:xfrm>
            <a:custGeom>
              <a:avLst/>
              <a:gdLst/>
              <a:ahLst/>
              <a:cxnLst>
                <a:cxn ang="0">
                  <a:pos x="465" y="10"/>
                </a:cxn>
                <a:cxn ang="0">
                  <a:pos x="476" y="106"/>
                </a:cxn>
                <a:cxn ang="0">
                  <a:pos x="486" y="138"/>
                </a:cxn>
                <a:cxn ang="0">
                  <a:pos x="454" y="234"/>
                </a:cxn>
                <a:cxn ang="0">
                  <a:pos x="433" y="362"/>
                </a:cxn>
                <a:cxn ang="0">
                  <a:pos x="358" y="640"/>
                </a:cxn>
                <a:cxn ang="0">
                  <a:pos x="294" y="853"/>
                </a:cxn>
                <a:cxn ang="0">
                  <a:pos x="252" y="917"/>
                </a:cxn>
                <a:cxn ang="0">
                  <a:pos x="198" y="1024"/>
                </a:cxn>
                <a:cxn ang="0">
                  <a:pos x="124" y="1120"/>
                </a:cxn>
                <a:cxn ang="0">
                  <a:pos x="102" y="1152"/>
                </a:cxn>
                <a:cxn ang="0">
                  <a:pos x="81" y="1184"/>
                </a:cxn>
                <a:cxn ang="0">
                  <a:pos x="17" y="1280"/>
                </a:cxn>
                <a:cxn ang="0">
                  <a:pos x="38" y="1258"/>
                </a:cxn>
                <a:cxn ang="0">
                  <a:pos x="49" y="992"/>
                </a:cxn>
                <a:cxn ang="0">
                  <a:pos x="60" y="64"/>
                </a:cxn>
                <a:cxn ang="0">
                  <a:pos x="124" y="0"/>
                </a:cxn>
                <a:cxn ang="0">
                  <a:pos x="380" y="10"/>
                </a:cxn>
                <a:cxn ang="0">
                  <a:pos x="401" y="32"/>
                </a:cxn>
                <a:cxn ang="0">
                  <a:pos x="465" y="10"/>
                </a:cxn>
              </a:cxnLst>
              <a:rect l="0" t="0" r="r" b="b"/>
              <a:pathLst>
                <a:path w="504" h="1287">
                  <a:moveTo>
                    <a:pt x="465" y="10"/>
                  </a:moveTo>
                  <a:cubicBezTo>
                    <a:pt x="468" y="42"/>
                    <a:pt x="470" y="74"/>
                    <a:pt x="476" y="106"/>
                  </a:cubicBezTo>
                  <a:cubicBezTo>
                    <a:pt x="477" y="117"/>
                    <a:pt x="487" y="126"/>
                    <a:pt x="486" y="138"/>
                  </a:cubicBezTo>
                  <a:cubicBezTo>
                    <a:pt x="476" y="224"/>
                    <a:pt x="464" y="174"/>
                    <a:pt x="454" y="234"/>
                  </a:cubicBezTo>
                  <a:cubicBezTo>
                    <a:pt x="445" y="277"/>
                    <a:pt x="437" y="317"/>
                    <a:pt x="433" y="362"/>
                  </a:cubicBezTo>
                  <a:cubicBezTo>
                    <a:pt x="424" y="443"/>
                    <a:pt x="423" y="574"/>
                    <a:pt x="358" y="640"/>
                  </a:cubicBezTo>
                  <a:cubicBezTo>
                    <a:pt x="336" y="704"/>
                    <a:pt x="330" y="797"/>
                    <a:pt x="294" y="853"/>
                  </a:cubicBezTo>
                  <a:cubicBezTo>
                    <a:pt x="280" y="874"/>
                    <a:pt x="260" y="892"/>
                    <a:pt x="252" y="917"/>
                  </a:cubicBezTo>
                  <a:cubicBezTo>
                    <a:pt x="229" y="981"/>
                    <a:pt x="238" y="975"/>
                    <a:pt x="198" y="1024"/>
                  </a:cubicBezTo>
                  <a:cubicBezTo>
                    <a:pt x="119" y="1115"/>
                    <a:pt x="222" y="972"/>
                    <a:pt x="124" y="1120"/>
                  </a:cubicBezTo>
                  <a:cubicBezTo>
                    <a:pt x="116" y="1130"/>
                    <a:pt x="109" y="1141"/>
                    <a:pt x="102" y="1152"/>
                  </a:cubicBezTo>
                  <a:cubicBezTo>
                    <a:pt x="94" y="1162"/>
                    <a:pt x="81" y="1184"/>
                    <a:pt x="81" y="1184"/>
                  </a:cubicBezTo>
                  <a:cubicBezTo>
                    <a:pt x="63" y="1249"/>
                    <a:pt x="79" y="1217"/>
                    <a:pt x="17" y="1280"/>
                  </a:cubicBezTo>
                  <a:cubicBezTo>
                    <a:pt x="9" y="1287"/>
                    <a:pt x="38" y="1258"/>
                    <a:pt x="38" y="1258"/>
                  </a:cubicBezTo>
                  <a:cubicBezTo>
                    <a:pt x="51" y="1165"/>
                    <a:pt x="61" y="1084"/>
                    <a:pt x="49" y="992"/>
                  </a:cubicBezTo>
                  <a:cubicBezTo>
                    <a:pt x="46" y="882"/>
                    <a:pt x="0" y="236"/>
                    <a:pt x="60" y="64"/>
                  </a:cubicBezTo>
                  <a:cubicBezTo>
                    <a:pt x="38" y="2"/>
                    <a:pt x="67" y="10"/>
                    <a:pt x="124" y="0"/>
                  </a:cubicBezTo>
                  <a:cubicBezTo>
                    <a:pt x="209" y="3"/>
                    <a:pt x="295" y="0"/>
                    <a:pt x="380" y="10"/>
                  </a:cubicBezTo>
                  <a:cubicBezTo>
                    <a:pt x="390" y="11"/>
                    <a:pt x="390" y="30"/>
                    <a:pt x="401" y="32"/>
                  </a:cubicBezTo>
                  <a:cubicBezTo>
                    <a:pt x="504" y="43"/>
                    <a:pt x="489" y="34"/>
                    <a:pt x="465" y="10"/>
                  </a:cubicBezTo>
                  <a:close/>
                </a:path>
              </a:pathLst>
            </a:custGeom>
            <a:solidFill>
              <a:srgbClr val="7F7F7F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3" name="Rectangle 51"/>
            <p:cNvSpPr>
              <a:spLocks noChangeArrowheads="1"/>
            </p:cNvSpPr>
            <p:nvPr/>
          </p:nvSpPr>
          <p:spPr bwMode="auto">
            <a:xfrm rot="-1835673">
              <a:off x="4662488" y="4727575"/>
              <a:ext cx="457200" cy="381000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8" name="Rectangle 46"/>
            <p:cNvSpPr>
              <a:spLocks noChangeArrowheads="1"/>
            </p:cNvSpPr>
            <p:nvPr/>
          </p:nvSpPr>
          <p:spPr bwMode="auto">
            <a:xfrm>
              <a:off x="6248400" y="3337675"/>
              <a:ext cx="1371600" cy="2563063"/>
            </a:xfrm>
            <a:prstGeom prst="rect">
              <a:avLst/>
            </a:prstGeom>
            <a:solidFill>
              <a:srgbClr val="7F7F7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6" name="Rectangle 44"/>
            <p:cNvSpPr>
              <a:spLocks noChangeArrowheads="1"/>
            </p:cNvSpPr>
            <p:nvPr/>
          </p:nvSpPr>
          <p:spPr bwMode="auto">
            <a:xfrm>
              <a:off x="1828800" y="4346575"/>
              <a:ext cx="1846263" cy="1554163"/>
            </a:xfrm>
            <a:prstGeom prst="rect">
              <a:avLst/>
            </a:prstGeom>
            <a:solidFill>
              <a:srgbClr val="7F7F7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5" name="Rectangle 43"/>
            <p:cNvSpPr>
              <a:spLocks noChangeArrowheads="1"/>
            </p:cNvSpPr>
            <p:nvPr/>
          </p:nvSpPr>
          <p:spPr bwMode="auto">
            <a:xfrm>
              <a:off x="1828800" y="1646238"/>
              <a:ext cx="5791200" cy="1752600"/>
            </a:xfrm>
            <a:prstGeom prst="rect">
              <a:avLst/>
            </a:prstGeom>
            <a:solidFill>
              <a:schemeClr val="bg1">
                <a:lumMod val="50000"/>
                <a:alpha val="84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232" name="Picture 4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28800" y="1646238"/>
              <a:ext cx="2438400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240" name="Rectangle 48"/>
            <p:cNvSpPr>
              <a:spLocks noChangeArrowheads="1"/>
            </p:cNvSpPr>
            <p:nvPr/>
          </p:nvSpPr>
          <p:spPr bwMode="auto">
            <a:xfrm rot="2022058">
              <a:off x="4203700" y="4684713"/>
              <a:ext cx="304800" cy="381000"/>
            </a:xfrm>
            <a:prstGeom prst="rect">
              <a:avLst/>
            </a:prstGeom>
            <a:solidFill>
              <a:srgbClr val="00FF00">
                <a:alpha val="49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1" name="AutoShape 49"/>
            <p:cNvSpPr>
              <a:spLocks noChangeArrowheads="1"/>
            </p:cNvSpPr>
            <p:nvPr/>
          </p:nvSpPr>
          <p:spPr bwMode="auto">
            <a:xfrm>
              <a:off x="4557713" y="5065713"/>
              <a:ext cx="395287" cy="381000"/>
            </a:xfrm>
            <a:prstGeom prst="parallelogram">
              <a:avLst>
                <a:gd name="adj" fmla="val 25937"/>
              </a:avLst>
            </a:prstGeom>
            <a:solidFill>
              <a:srgbClr val="0000FF">
                <a:alpha val="66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2" name="Rectangle 50"/>
            <p:cNvSpPr>
              <a:spLocks noChangeArrowheads="1"/>
            </p:cNvSpPr>
            <p:nvPr/>
          </p:nvSpPr>
          <p:spPr bwMode="auto">
            <a:xfrm>
              <a:off x="4648200" y="4346575"/>
              <a:ext cx="457200" cy="381000"/>
            </a:xfrm>
            <a:prstGeom prst="rect">
              <a:avLst/>
            </a:prstGeom>
            <a:solidFill>
              <a:srgbClr val="0000FF">
                <a:alpha val="63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9" name="Rectangle 47"/>
            <p:cNvSpPr>
              <a:spLocks noChangeArrowheads="1"/>
            </p:cNvSpPr>
            <p:nvPr/>
          </p:nvSpPr>
          <p:spPr bwMode="auto">
            <a:xfrm>
              <a:off x="4495800" y="4194175"/>
              <a:ext cx="457200" cy="381000"/>
            </a:xfrm>
            <a:prstGeom prst="rect">
              <a:avLst/>
            </a:prstGeom>
            <a:solidFill>
              <a:srgbClr val="00FF00">
                <a:alpha val="60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4" name="AutoShape 52"/>
            <p:cNvSpPr>
              <a:spLocks noChangeArrowheads="1"/>
            </p:cNvSpPr>
            <p:nvPr/>
          </p:nvSpPr>
          <p:spPr bwMode="auto">
            <a:xfrm>
              <a:off x="3978275" y="5108575"/>
              <a:ext cx="579438" cy="80963"/>
            </a:xfrm>
            <a:prstGeom prst="parallelogram">
              <a:avLst>
                <a:gd name="adj" fmla="val 178921"/>
              </a:avLst>
            </a:prstGeom>
            <a:solidFill>
              <a:srgbClr val="FF0000">
                <a:alpha val="53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5" name="Rectangle 53"/>
            <p:cNvSpPr>
              <a:spLocks noChangeArrowheads="1"/>
            </p:cNvSpPr>
            <p:nvPr/>
          </p:nvSpPr>
          <p:spPr bwMode="auto">
            <a:xfrm>
              <a:off x="1828800" y="3337675"/>
              <a:ext cx="2149475" cy="1018425"/>
            </a:xfrm>
            <a:prstGeom prst="rect">
              <a:avLst/>
            </a:prstGeom>
            <a:solidFill>
              <a:srgbClr val="7F7F7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6" name="Rectangle 54"/>
            <p:cNvSpPr>
              <a:spLocks noChangeArrowheads="1"/>
            </p:cNvSpPr>
            <p:nvPr/>
          </p:nvSpPr>
          <p:spPr bwMode="auto">
            <a:xfrm rot="-1260340">
              <a:off x="5195888" y="4456113"/>
              <a:ext cx="304800" cy="381000"/>
            </a:xfrm>
            <a:prstGeom prst="rect">
              <a:avLst/>
            </a:prstGeom>
            <a:solidFill>
              <a:srgbClr val="00FF00">
                <a:alpha val="37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7" name="Freeform 55"/>
            <p:cNvSpPr>
              <a:spLocks/>
            </p:cNvSpPr>
            <p:nvPr/>
          </p:nvSpPr>
          <p:spPr bwMode="auto">
            <a:xfrm>
              <a:off x="3607747" y="3328497"/>
              <a:ext cx="800100" cy="2088195"/>
            </a:xfrm>
            <a:custGeom>
              <a:avLst/>
              <a:gdLst/>
              <a:ahLst/>
              <a:cxnLst>
                <a:cxn ang="0">
                  <a:pos x="465" y="10"/>
                </a:cxn>
                <a:cxn ang="0">
                  <a:pos x="476" y="106"/>
                </a:cxn>
                <a:cxn ang="0">
                  <a:pos x="486" y="138"/>
                </a:cxn>
                <a:cxn ang="0">
                  <a:pos x="454" y="234"/>
                </a:cxn>
                <a:cxn ang="0">
                  <a:pos x="433" y="362"/>
                </a:cxn>
                <a:cxn ang="0">
                  <a:pos x="358" y="640"/>
                </a:cxn>
                <a:cxn ang="0">
                  <a:pos x="294" y="853"/>
                </a:cxn>
                <a:cxn ang="0">
                  <a:pos x="252" y="917"/>
                </a:cxn>
                <a:cxn ang="0">
                  <a:pos x="198" y="1024"/>
                </a:cxn>
                <a:cxn ang="0">
                  <a:pos x="124" y="1120"/>
                </a:cxn>
                <a:cxn ang="0">
                  <a:pos x="102" y="1152"/>
                </a:cxn>
                <a:cxn ang="0">
                  <a:pos x="81" y="1184"/>
                </a:cxn>
                <a:cxn ang="0">
                  <a:pos x="17" y="1280"/>
                </a:cxn>
                <a:cxn ang="0">
                  <a:pos x="38" y="1258"/>
                </a:cxn>
                <a:cxn ang="0">
                  <a:pos x="49" y="992"/>
                </a:cxn>
                <a:cxn ang="0">
                  <a:pos x="60" y="64"/>
                </a:cxn>
                <a:cxn ang="0">
                  <a:pos x="124" y="0"/>
                </a:cxn>
                <a:cxn ang="0">
                  <a:pos x="380" y="10"/>
                </a:cxn>
                <a:cxn ang="0">
                  <a:pos x="401" y="32"/>
                </a:cxn>
                <a:cxn ang="0">
                  <a:pos x="465" y="10"/>
                </a:cxn>
              </a:cxnLst>
              <a:rect l="0" t="0" r="r" b="b"/>
              <a:pathLst>
                <a:path w="504" h="1287">
                  <a:moveTo>
                    <a:pt x="465" y="10"/>
                  </a:moveTo>
                  <a:cubicBezTo>
                    <a:pt x="468" y="42"/>
                    <a:pt x="470" y="74"/>
                    <a:pt x="476" y="106"/>
                  </a:cubicBezTo>
                  <a:cubicBezTo>
                    <a:pt x="477" y="117"/>
                    <a:pt x="487" y="126"/>
                    <a:pt x="486" y="138"/>
                  </a:cubicBezTo>
                  <a:cubicBezTo>
                    <a:pt x="476" y="224"/>
                    <a:pt x="464" y="174"/>
                    <a:pt x="454" y="234"/>
                  </a:cubicBezTo>
                  <a:cubicBezTo>
                    <a:pt x="445" y="277"/>
                    <a:pt x="437" y="317"/>
                    <a:pt x="433" y="362"/>
                  </a:cubicBezTo>
                  <a:cubicBezTo>
                    <a:pt x="424" y="443"/>
                    <a:pt x="423" y="574"/>
                    <a:pt x="358" y="640"/>
                  </a:cubicBezTo>
                  <a:cubicBezTo>
                    <a:pt x="336" y="704"/>
                    <a:pt x="330" y="797"/>
                    <a:pt x="294" y="853"/>
                  </a:cubicBezTo>
                  <a:cubicBezTo>
                    <a:pt x="280" y="874"/>
                    <a:pt x="260" y="892"/>
                    <a:pt x="252" y="917"/>
                  </a:cubicBezTo>
                  <a:cubicBezTo>
                    <a:pt x="229" y="981"/>
                    <a:pt x="238" y="975"/>
                    <a:pt x="198" y="1024"/>
                  </a:cubicBezTo>
                  <a:cubicBezTo>
                    <a:pt x="119" y="1115"/>
                    <a:pt x="222" y="972"/>
                    <a:pt x="124" y="1120"/>
                  </a:cubicBezTo>
                  <a:cubicBezTo>
                    <a:pt x="116" y="1130"/>
                    <a:pt x="109" y="1141"/>
                    <a:pt x="102" y="1152"/>
                  </a:cubicBezTo>
                  <a:cubicBezTo>
                    <a:pt x="94" y="1162"/>
                    <a:pt x="81" y="1184"/>
                    <a:pt x="81" y="1184"/>
                  </a:cubicBezTo>
                  <a:cubicBezTo>
                    <a:pt x="63" y="1249"/>
                    <a:pt x="79" y="1217"/>
                    <a:pt x="17" y="1280"/>
                  </a:cubicBezTo>
                  <a:cubicBezTo>
                    <a:pt x="9" y="1287"/>
                    <a:pt x="38" y="1258"/>
                    <a:pt x="38" y="1258"/>
                  </a:cubicBezTo>
                  <a:cubicBezTo>
                    <a:pt x="51" y="1165"/>
                    <a:pt x="61" y="1084"/>
                    <a:pt x="49" y="992"/>
                  </a:cubicBezTo>
                  <a:cubicBezTo>
                    <a:pt x="46" y="882"/>
                    <a:pt x="0" y="236"/>
                    <a:pt x="60" y="64"/>
                  </a:cubicBezTo>
                  <a:cubicBezTo>
                    <a:pt x="38" y="2"/>
                    <a:pt x="67" y="10"/>
                    <a:pt x="124" y="0"/>
                  </a:cubicBezTo>
                  <a:cubicBezTo>
                    <a:pt x="209" y="3"/>
                    <a:pt x="295" y="0"/>
                    <a:pt x="380" y="10"/>
                  </a:cubicBezTo>
                  <a:cubicBezTo>
                    <a:pt x="390" y="11"/>
                    <a:pt x="390" y="30"/>
                    <a:pt x="401" y="32"/>
                  </a:cubicBezTo>
                  <a:cubicBezTo>
                    <a:pt x="504" y="43"/>
                    <a:pt x="489" y="34"/>
                    <a:pt x="465" y="10"/>
                  </a:cubicBezTo>
                  <a:close/>
                </a:path>
              </a:pathLst>
            </a:custGeom>
            <a:solidFill>
              <a:srgbClr val="7F7F7F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8" name="Freeform 56"/>
            <p:cNvSpPr>
              <a:spLocks/>
            </p:cNvSpPr>
            <p:nvPr/>
          </p:nvSpPr>
          <p:spPr bwMode="auto">
            <a:xfrm>
              <a:off x="5884863" y="3373438"/>
              <a:ext cx="433640" cy="2522537"/>
            </a:xfrm>
            <a:custGeom>
              <a:avLst/>
              <a:gdLst/>
              <a:ahLst/>
              <a:cxnLst>
                <a:cxn ang="0">
                  <a:pos x="234" y="13"/>
                </a:cxn>
                <a:cxn ang="0">
                  <a:pos x="149" y="77"/>
                </a:cxn>
                <a:cxn ang="0">
                  <a:pos x="117" y="215"/>
                </a:cxn>
                <a:cxn ang="0">
                  <a:pos x="96" y="343"/>
                </a:cxn>
                <a:cxn ang="0">
                  <a:pos x="53" y="397"/>
                </a:cxn>
                <a:cxn ang="0">
                  <a:pos x="42" y="493"/>
                </a:cxn>
                <a:cxn ang="0">
                  <a:pos x="21" y="535"/>
                </a:cxn>
                <a:cxn ang="0">
                  <a:pos x="0" y="695"/>
                </a:cxn>
                <a:cxn ang="0">
                  <a:pos x="10" y="1026"/>
                </a:cxn>
                <a:cxn ang="0">
                  <a:pos x="21" y="1090"/>
                </a:cxn>
                <a:cxn ang="0">
                  <a:pos x="64" y="1154"/>
                </a:cxn>
                <a:cxn ang="0">
                  <a:pos x="106" y="1357"/>
                </a:cxn>
                <a:cxn ang="0">
                  <a:pos x="149" y="1399"/>
                </a:cxn>
                <a:cxn ang="0">
                  <a:pos x="170" y="1463"/>
                </a:cxn>
                <a:cxn ang="0">
                  <a:pos x="224" y="1506"/>
                </a:cxn>
                <a:cxn ang="0">
                  <a:pos x="245" y="727"/>
                </a:cxn>
                <a:cxn ang="0">
                  <a:pos x="245" y="450"/>
                </a:cxn>
                <a:cxn ang="0">
                  <a:pos x="234" y="77"/>
                </a:cxn>
                <a:cxn ang="0">
                  <a:pos x="234" y="13"/>
                </a:cxn>
              </a:cxnLst>
              <a:rect l="0" t="0" r="r" b="b"/>
              <a:pathLst>
                <a:path w="248" h="1506">
                  <a:moveTo>
                    <a:pt x="234" y="13"/>
                  </a:moveTo>
                  <a:cubicBezTo>
                    <a:pt x="192" y="40"/>
                    <a:pt x="177" y="33"/>
                    <a:pt x="149" y="77"/>
                  </a:cubicBezTo>
                  <a:cubicBezTo>
                    <a:pt x="125" y="194"/>
                    <a:pt x="139" y="148"/>
                    <a:pt x="117" y="215"/>
                  </a:cubicBezTo>
                  <a:cubicBezTo>
                    <a:pt x="116" y="216"/>
                    <a:pt x="106" y="322"/>
                    <a:pt x="96" y="343"/>
                  </a:cubicBezTo>
                  <a:cubicBezTo>
                    <a:pt x="85" y="363"/>
                    <a:pt x="65" y="377"/>
                    <a:pt x="53" y="397"/>
                  </a:cubicBezTo>
                  <a:cubicBezTo>
                    <a:pt x="49" y="429"/>
                    <a:pt x="49" y="461"/>
                    <a:pt x="42" y="493"/>
                  </a:cubicBezTo>
                  <a:cubicBezTo>
                    <a:pt x="38" y="508"/>
                    <a:pt x="24" y="519"/>
                    <a:pt x="21" y="535"/>
                  </a:cubicBezTo>
                  <a:cubicBezTo>
                    <a:pt x="9" y="587"/>
                    <a:pt x="9" y="642"/>
                    <a:pt x="0" y="695"/>
                  </a:cubicBezTo>
                  <a:cubicBezTo>
                    <a:pt x="3" y="805"/>
                    <a:pt x="4" y="915"/>
                    <a:pt x="10" y="1026"/>
                  </a:cubicBezTo>
                  <a:cubicBezTo>
                    <a:pt x="11" y="1047"/>
                    <a:pt x="12" y="1070"/>
                    <a:pt x="21" y="1090"/>
                  </a:cubicBezTo>
                  <a:cubicBezTo>
                    <a:pt x="30" y="1113"/>
                    <a:pt x="64" y="1154"/>
                    <a:pt x="64" y="1154"/>
                  </a:cubicBezTo>
                  <a:cubicBezTo>
                    <a:pt x="68" y="1223"/>
                    <a:pt x="55" y="1303"/>
                    <a:pt x="106" y="1357"/>
                  </a:cubicBezTo>
                  <a:cubicBezTo>
                    <a:pt x="135" y="1442"/>
                    <a:pt x="91" y="1342"/>
                    <a:pt x="149" y="1399"/>
                  </a:cubicBezTo>
                  <a:cubicBezTo>
                    <a:pt x="152" y="1402"/>
                    <a:pt x="167" y="1458"/>
                    <a:pt x="170" y="1463"/>
                  </a:cubicBezTo>
                  <a:cubicBezTo>
                    <a:pt x="180" y="1480"/>
                    <a:pt x="208" y="1496"/>
                    <a:pt x="224" y="1506"/>
                  </a:cubicBezTo>
                  <a:cubicBezTo>
                    <a:pt x="248" y="1246"/>
                    <a:pt x="206" y="987"/>
                    <a:pt x="245" y="727"/>
                  </a:cubicBezTo>
                  <a:cubicBezTo>
                    <a:pt x="218" y="571"/>
                    <a:pt x="245" y="755"/>
                    <a:pt x="245" y="450"/>
                  </a:cubicBezTo>
                  <a:cubicBezTo>
                    <a:pt x="245" y="325"/>
                    <a:pt x="243" y="201"/>
                    <a:pt x="234" y="77"/>
                  </a:cubicBezTo>
                  <a:cubicBezTo>
                    <a:pt x="227" y="0"/>
                    <a:pt x="184" y="89"/>
                    <a:pt x="234" y="13"/>
                  </a:cubicBezTo>
                  <a:close/>
                </a:path>
              </a:pathLst>
            </a:custGeom>
            <a:solidFill>
              <a:srgbClr val="7F7F7F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6"/>
            <p:cNvSpPr>
              <a:spLocks/>
            </p:cNvSpPr>
            <p:nvPr/>
          </p:nvSpPr>
          <p:spPr bwMode="auto">
            <a:xfrm rot="5400000">
              <a:off x="5497910" y="5001820"/>
              <a:ext cx="686592" cy="1576388"/>
            </a:xfrm>
            <a:custGeom>
              <a:avLst/>
              <a:gdLst/>
              <a:ahLst/>
              <a:cxnLst>
                <a:cxn ang="0">
                  <a:pos x="234" y="13"/>
                </a:cxn>
                <a:cxn ang="0">
                  <a:pos x="149" y="77"/>
                </a:cxn>
                <a:cxn ang="0">
                  <a:pos x="117" y="215"/>
                </a:cxn>
                <a:cxn ang="0">
                  <a:pos x="96" y="343"/>
                </a:cxn>
                <a:cxn ang="0">
                  <a:pos x="53" y="397"/>
                </a:cxn>
                <a:cxn ang="0">
                  <a:pos x="42" y="493"/>
                </a:cxn>
                <a:cxn ang="0">
                  <a:pos x="21" y="535"/>
                </a:cxn>
                <a:cxn ang="0">
                  <a:pos x="0" y="695"/>
                </a:cxn>
                <a:cxn ang="0">
                  <a:pos x="10" y="1026"/>
                </a:cxn>
                <a:cxn ang="0">
                  <a:pos x="21" y="1090"/>
                </a:cxn>
                <a:cxn ang="0">
                  <a:pos x="64" y="1154"/>
                </a:cxn>
                <a:cxn ang="0">
                  <a:pos x="106" y="1357"/>
                </a:cxn>
                <a:cxn ang="0">
                  <a:pos x="149" y="1399"/>
                </a:cxn>
                <a:cxn ang="0">
                  <a:pos x="170" y="1463"/>
                </a:cxn>
                <a:cxn ang="0">
                  <a:pos x="224" y="1506"/>
                </a:cxn>
                <a:cxn ang="0">
                  <a:pos x="245" y="727"/>
                </a:cxn>
                <a:cxn ang="0">
                  <a:pos x="245" y="450"/>
                </a:cxn>
                <a:cxn ang="0">
                  <a:pos x="234" y="77"/>
                </a:cxn>
                <a:cxn ang="0">
                  <a:pos x="234" y="13"/>
                </a:cxn>
              </a:cxnLst>
              <a:rect l="0" t="0" r="r" b="b"/>
              <a:pathLst>
                <a:path w="248" h="1506">
                  <a:moveTo>
                    <a:pt x="234" y="13"/>
                  </a:moveTo>
                  <a:cubicBezTo>
                    <a:pt x="192" y="40"/>
                    <a:pt x="177" y="33"/>
                    <a:pt x="149" y="77"/>
                  </a:cubicBezTo>
                  <a:cubicBezTo>
                    <a:pt x="125" y="194"/>
                    <a:pt x="139" y="148"/>
                    <a:pt x="117" y="215"/>
                  </a:cubicBezTo>
                  <a:cubicBezTo>
                    <a:pt x="116" y="216"/>
                    <a:pt x="106" y="322"/>
                    <a:pt x="96" y="343"/>
                  </a:cubicBezTo>
                  <a:cubicBezTo>
                    <a:pt x="85" y="363"/>
                    <a:pt x="65" y="377"/>
                    <a:pt x="53" y="397"/>
                  </a:cubicBezTo>
                  <a:cubicBezTo>
                    <a:pt x="49" y="429"/>
                    <a:pt x="49" y="461"/>
                    <a:pt x="42" y="493"/>
                  </a:cubicBezTo>
                  <a:cubicBezTo>
                    <a:pt x="38" y="508"/>
                    <a:pt x="24" y="519"/>
                    <a:pt x="21" y="535"/>
                  </a:cubicBezTo>
                  <a:cubicBezTo>
                    <a:pt x="9" y="587"/>
                    <a:pt x="9" y="642"/>
                    <a:pt x="0" y="695"/>
                  </a:cubicBezTo>
                  <a:cubicBezTo>
                    <a:pt x="3" y="805"/>
                    <a:pt x="4" y="915"/>
                    <a:pt x="10" y="1026"/>
                  </a:cubicBezTo>
                  <a:cubicBezTo>
                    <a:pt x="11" y="1047"/>
                    <a:pt x="12" y="1070"/>
                    <a:pt x="21" y="1090"/>
                  </a:cubicBezTo>
                  <a:cubicBezTo>
                    <a:pt x="30" y="1113"/>
                    <a:pt x="64" y="1154"/>
                    <a:pt x="64" y="1154"/>
                  </a:cubicBezTo>
                  <a:cubicBezTo>
                    <a:pt x="68" y="1223"/>
                    <a:pt x="55" y="1303"/>
                    <a:pt x="106" y="1357"/>
                  </a:cubicBezTo>
                  <a:cubicBezTo>
                    <a:pt x="135" y="1442"/>
                    <a:pt x="91" y="1342"/>
                    <a:pt x="149" y="1399"/>
                  </a:cubicBezTo>
                  <a:cubicBezTo>
                    <a:pt x="152" y="1402"/>
                    <a:pt x="167" y="1458"/>
                    <a:pt x="170" y="1463"/>
                  </a:cubicBezTo>
                  <a:cubicBezTo>
                    <a:pt x="180" y="1480"/>
                    <a:pt x="208" y="1496"/>
                    <a:pt x="224" y="1506"/>
                  </a:cubicBezTo>
                  <a:cubicBezTo>
                    <a:pt x="248" y="1246"/>
                    <a:pt x="206" y="987"/>
                    <a:pt x="245" y="727"/>
                  </a:cubicBezTo>
                  <a:cubicBezTo>
                    <a:pt x="218" y="571"/>
                    <a:pt x="245" y="755"/>
                    <a:pt x="245" y="450"/>
                  </a:cubicBezTo>
                  <a:cubicBezTo>
                    <a:pt x="245" y="325"/>
                    <a:pt x="243" y="201"/>
                    <a:pt x="234" y="77"/>
                  </a:cubicBezTo>
                  <a:cubicBezTo>
                    <a:pt x="227" y="0"/>
                    <a:pt x="184" y="89"/>
                    <a:pt x="234" y="13"/>
                  </a:cubicBezTo>
                  <a:close/>
                </a:path>
              </a:pathLst>
            </a:custGeom>
            <a:solidFill>
              <a:srgbClr val="7F7F7F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6"/>
            <p:cNvSpPr>
              <a:spLocks/>
            </p:cNvSpPr>
            <p:nvPr/>
          </p:nvSpPr>
          <p:spPr bwMode="auto">
            <a:xfrm rot="5400000">
              <a:off x="3511063" y="4181940"/>
              <a:ext cx="637691" cy="3167242"/>
            </a:xfrm>
            <a:custGeom>
              <a:avLst/>
              <a:gdLst/>
              <a:ahLst/>
              <a:cxnLst>
                <a:cxn ang="0">
                  <a:pos x="234" y="13"/>
                </a:cxn>
                <a:cxn ang="0">
                  <a:pos x="149" y="77"/>
                </a:cxn>
                <a:cxn ang="0">
                  <a:pos x="117" y="215"/>
                </a:cxn>
                <a:cxn ang="0">
                  <a:pos x="96" y="343"/>
                </a:cxn>
                <a:cxn ang="0">
                  <a:pos x="53" y="397"/>
                </a:cxn>
                <a:cxn ang="0">
                  <a:pos x="42" y="493"/>
                </a:cxn>
                <a:cxn ang="0">
                  <a:pos x="21" y="535"/>
                </a:cxn>
                <a:cxn ang="0">
                  <a:pos x="0" y="695"/>
                </a:cxn>
                <a:cxn ang="0">
                  <a:pos x="10" y="1026"/>
                </a:cxn>
                <a:cxn ang="0">
                  <a:pos x="21" y="1090"/>
                </a:cxn>
                <a:cxn ang="0">
                  <a:pos x="64" y="1154"/>
                </a:cxn>
                <a:cxn ang="0">
                  <a:pos x="106" y="1357"/>
                </a:cxn>
                <a:cxn ang="0">
                  <a:pos x="149" y="1399"/>
                </a:cxn>
                <a:cxn ang="0">
                  <a:pos x="170" y="1463"/>
                </a:cxn>
                <a:cxn ang="0">
                  <a:pos x="224" y="1506"/>
                </a:cxn>
                <a:cxn ang="0">
                  <a:pos x="245" y="727"/>
                </a:cxn>
                <a:cxn ang="0">
                  <a:pos x="245" y="450"/>
                </a:cxn>
                <a:cxn ang="0">
                  <a:pos x="234" y="77"/>
                </a:cxn>
                <a:cxn ang="0">
                  <a:pos x="234" y="13"/>
                </a:cxn>
              </a:cxnLst>
              <a:rect l="0" t="0" r="r" b="b"/>
              <a:pathLst>
                <a:path w="248" h="1506">
                  <a:moveTo>
                    <a:pt x="234" y="13"/>
                  </a:moveTo>
                  <a:cubicBezTo>
                    <a:pt x="192" y="40"/>
                    <a:pt x="177" y="33"/>
                    <a:pt x="149" y="77"/>
                  </a:cubicBezTo>
                  <a:cubicBezTo>
                    <a:pt x="125" y="194"/>
                    <a:pt x="139" y="148"/>
                    <a:pt x="117" y="215"/>
                  </a:cubicBezTo>
                  <a:cubicBezTo>
                    <a:pt x="116" y="216"/>
                    <a:pt x="106" y="322"/>
                    <a:pt x="96" y="343"/>
                  </a:cubicBezTo>
                  <a:cubicBezTo>
                    <a:pt x="85" y="363"/>
                    <a:pt x="65" y="377"/>
                    <a:pt x="53" y="397"/>
                  </a:cubicBezTo>
                  <a:cubicBezTo>
                    <a:pt x="49" y="429"/>
                    <a:pt x="49" y="461"/>
                    <a:pt x="42" y="493"/>
                  </a:cubicBezTo>
                  <a:cubicBezTo>
                    <a:pt x="38" y="508"/>
                    <a:pt x="24" y="519"/>
                    <a:pt x="21" y="535"/>
                  </a:cubicBezTo>
                  <a:cubicBezTo>
                    <a:pt x="9" y="587"/>
                    <a:pt x="9" y="642"/>
                    <a:pt x="0" y="695"/>
                  </a:cubicBezTo>
                  <a:cubicBezTo>
                    <a:pt x="3" y="805"/>
                    <a:pt x="4" y="915"/>
                    <a:pt x="10" y="1026"/>
                  </a:cubicBezTo>
                  <a:cubicBezTo>
                    <a:pt x="11" y="1047"/>
                    <a:pt x="12" y="1070"/>
                    <a:pt x="21" y="1090"/>
                  </a:cubicBezTo>
                  <a:cubicBezTo>
                    <a:pt x="30" y="1113"/>
                    <a:pt x="64" y="1154"/>
                    <a:pt x="64" y="1154"/>
                  </a:cubicBezTo>
                  <a:cubicBezTo>
                    <a:pt x="68" y="1223"/>
                    <a:pt x="55" y="1303"/>
                    <a:pt x="106" y="1357"/>
                  </a:cubicBezTo>
                  <a:cubicBezTo>
                    <a:pt x="135" y="1442"/>
                    <a:pt x="91" y="1342"/>
                    <a:pt x="149" y="1399"/>
                  </a:cubicBezTo>
                  <a:cubicBezTo>
                    <a:pt x="152" y="1402"/>
                    <a:pt x="167" y="1458"/>
                    <a:pt x="170" y="1463"/>
                  </a:cubicBezTo>
                  <a:cubicBezTo>
                    <a:pt x="180" y="1480"/>
                    <a:pt x="208" y="1496"/>
                    <a:pt x="224" y="1506"/>
                  </a:cubicBezTo>
                  <a:cubicBezTo>
                    <a:pt x="248" y="1246"/>
                    <a:pt x="206" y="987"/>
                    <a:pt x="245" y="727"/>
                  </a:cubicBezTo>
                  <a:cubicBezTo>
                    <a:pt x="218" y="571"/>
                    <a:pt x="245" y="755"/>
                    <a:pt x="245" y="450"/>
                  </a:cubicBezTo>
                  <a:cubicBezTo>
                    <a:pt x="245" y="325"/>
                    <a:pt x="243" y="201"/>
                    <a:pt x="234" y="77"/>
                  </a:cubicBezTo>
                  <a:cubicBezTo>
                    <a:pt x="227" y="0"/>
                    <a:pt x="184" y="89"/>
                    <a:pt x="234" y="13"/>
                  </a:cubicBezTo>
                  <a:close/>
                </a:path>
              </a:pathLst>
            </a:custGeom>
            <a:solidFill>
              <a:srgbClr val="7F7F7F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46"/>
            <p:cNvSpPr>
              <a:spLocks noChangeArrowheads="1"/>
            </p:cNvSpPr>
            <p:nvPr/>
          </p:nvSpPr>
          <p:spPr bwMode="auto">
            <a:xfrm>
              <a:off x="1828799" y="5875337"/>
              <a:ext cx="5791201" cy="820737"/>
            </a:xfrm>
            <a:prstGeom prst="rect">
              <a:avLst/>
            </a:prstGeom>
            <a:solidFill>
              <a:srgbClr val="7F7F7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5"/>
            <p:cNvSpPr>
              <a:spLocks/>
            </p:cNvSpPr>
            <p:nvPr/>
          </p:nvSpPr>
          <p:spPr bwMode="auto">
            <a:xfrm>
              <a:off x="3420907" y="3683477"/>
              <a:ext cx="800100" cy="2088195"/>
            </a:xfrm>
            <a:custGeom>
              <a:avLst/>
              <a:gdLst/>
              <a:ahLst/>
              <a:cxnLst>
                <a:cxn ang="0">
                  <a:pos x="465" y="10"/>
                </a:cxn>
                <a:cxn ang="0">
                  <a:pos x="476" y="106"/>
                </a:cxn>
                <a:cxn ang="0">
                  <a:pos x="486" y="138"/>
                </a:cxn>
                <a:cxn ang="0">
                  <a:pos x="454" y="234"/>
                </a:cxn>
                <a:cxn ang="0">
                  <a:pos x="433" y="362"/>
                </a:cxn>
                <a:cxn ang="0">
                  <a:pos x="358" y="640"/>
                </a:cxn>
                <a:cxn ang="0">
                  <a:pos x="294" y="853"/>
                </a:cxn>
                <a:cxn ang="0">
                  <a:pos x="252" y="917"/>
                </a:cxn>
                <a:cxn ang="0">
                  <a:pos x="198" y="1024"/>
                </a:cxn>
                <a:cxn ang="0">
                  <a:pos x="124" y="1120"/>
                </a:cxn>
                <a:cxn ang="0">
                  <a:pos x="102" y="1152"/>
                </a:cxn>
                <a:cxn ang="0">
                  <a:pos x="81" y="1184"/>
                </a:cxn>
                <a:cxn ang="0">
                  <a:pos x="17" y="1280"/>
                </a:cxn>
                <a:cxn ang="0">
                  <a:pos x="38" y="1258"/>
                </a:cxn>
                <a:cxn ang="0">
                  <a:pos x="49" y="992"/>
                </a:cxn>
                <a:cxn ang="0">
                  <a:pos x="60" y="64"/>
                </a:cxn>
                <a:cxn ang="0">
                  <a:pos x="124" y="0"/>
                </a:cxn>
                <a:cxn ang="0">
                  <a:pos x="380" y="10"/>
                </a:cxn>
                <a:cxn ang="0">
                  <a:pos x="401" y="32"/>
                </a:cxn>
                <a:cxn ang="0">
                  <a:pos x="465" y="10"/>
                </a:cxn>
              </a:cxnLst>
              <a:rect l="0" t="0" r="r" b="b"/>
              <a:pathLst>
                <a:path w="504" h="1287">
                  <a:moveTo>
                    <a:pt x="465" y="10"/>
                  </a:moveTo>
                  <a:cubicBezTo>
                    <a:pt x="468" y="42"/>
                    <a:pt x="470" y="74"/>
                    <a:pt x="476" y="106"/>
                  </a:cubicBezTo>
                  <a:cubicBezTo>
                    <a:pt x="477" y="117"/>
                    <a:pt x="487" y="126"/>
                    <a:pt x="486" y="138"/>
                  </a:cubicBezTo>
                  <a:cubicBezTo>
                    <a:pt x="476" y="224"/>
                    <a:pt x="464" y="174"/>
                    <a:pt x="454" y="234"/>
                  </a:cubicBezTo>
                  <a:cubicBezTo>
                    <a:pt x="445" y="277"/>
                    <a:pt x="437" y="317"/>
                    <a:pt x="433" y="362"/>
                  </a:cubicBezTo>
                  <a:cubicBezTo>
                    <a:pt x="424" y="443"/>
                    <a:pt x="423" y="574"/>
                    <a:pt x="358" y="640"/>
                  </a:cubicBezTo>
                  <a:cubicBezTo>
                    <a:pt x="336" y="704"/>
                    <a:pt x="330" y="797"/>
                    <a:pt x="294" y="853"/>
                  </a:cubicBezTo>
                  <a:cubicBezTo>
                    <a:pt x="280" y="874"/>
                    <a:pt x="260" y="892"/>
                    <a:pt x="252" y="917"/>
                  </a:cubicBezTo>
                  <a:cubicBezTo>
                    <a:pt x="229" y="981"/>
                    <a:pt x="238" y="975"/>
                    <a:pt x="198" y="1024"/>
                  </a:cubicBezTo>
                  <a:cubicBezTo>
                    <a:pt x="119" y="1115"/>
                    <a:pt x="222" y="972"/>
                    <a:pt x="124" y="1120"/>
                  </a:cubicBezTo>
                  <a:cubicBezTo>
                    <a:pt x="116" y="1130"/>
                    <a:pt x="109" y="1141"/>
                    <a:pt x="102" y="1152"/>
                  </a:cubicBezTo>
                  <a:cubicBezTo>
                    <a:pt x="94" y="1162"/>
                    <a:pt x="81" y="1184"/>
                    <a:pt x="81" y="1184"/>
                  </a:cubicBezTo>
                  <a:cubicBezTo>
                    <a:pt x="63" y="1249"/>
                    <a:pt x="79" y="1217"/>
                    <a:pt x="17" y="1280"/>
                  </a:cubicBezTo>
                  <a:cubicBezTo>
                    <a:pt x="9" y="1287"/>
                    <a:pt x="38" y="1258"/>
                    <a:pt x="38" y="1258"/>
                  </a:cubicBezTo>
                  <a:cubicBezTo>
                    <a:pt x="51" y="1165"/>
                    <a:pt x="61" y="1084"/>
                    <a:pt x="49" y="992"/>
                  </a:cubicBezTo>
                  <a:cubicBezTo>
                    <a:pt x="46" y="882"/>
                    <a:pt x="0" y="236"/>
                    <a:pt x="60" y="64"/>
                  </a:cubicBezTo>
                  <a:cubicBezTo>
                    <a:pt x="38" y="2"/>
                    <a:pt x="67" y="10"/>
                    <a:pt x="124" y="0"/>
                  </a:cubicBezTo>
                  <a:cubicBezTo>
                    <a:pt x="209" y="3"/>
                    <a:pt x="295" y="0"/>
                    <a:pt x="380" y="10"/>
                  </a:cubicBezTo>
                  <a:cubicBezTo>
                    <a:pt x="390" y="11"/>
                    <a:pt x="390" y="30"/>
                    <a:pt x="401" y="32"/>
                  </a:cubicBezTo>
                  <a:cubicBezTo>
                    <a:pt x="504" y="43"/>
                    <a:pt x="489" y="34"/>
                    <a:pt x="465" y="10"/>
                  </a:cubicBezTo>
                  <a:close/>
                </a:path>
              </a:pathLst>
            </a:custGeom>
            <a:solidFill>
              <a:srgbClr val="7F7F7F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43"/>
            <p:cNvSpPr>
              <a:spLocks noChangeArrowheads="1"/>
            </p:cNvSpPr>
            <p:nvPr/>
          </p:nvSpPr>
          <p:spPr bwMode="auto">
            <a:xfrm>
              <a:off x="5105400" y="1646238"/>
              <a:ext cx="2514601" cy="1816608"/>
            </a:xfrm>
            <a:prstGeom prst="rect">
              <a:avLst/>
            </a:prstGeom>
            <a:solidFill>
              <a:schemeClr val="bg1">
                <a:lumMod val="50000"/>
                <a:alpha val="6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ight Triangle 23"/>
            <p:cNvSpPr>
              <a:spLocks/>
            </p:cNvSpPr>
            <p:nvPr/>
          </p:nvSpPr>
          <p:spPr bwMode="auto">
            <a:xfrm rot="10800000">
              <a:off x="3420907" y="1646236"/>
              <a:ext cx="1716822" cy="1096964"/>
            </a:xfrm>
            <a:prstGeom prst="rtTriangle">
              <a:avLst/>
            </a:prstGeom>
            <a:solidFill>
              <a:srgbClr val="7F7F7F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Freeform 55"/>
            <p:cNvSpPr>
              <a:spLocks/>
            </p:cNvSpPr>
            <p:nvPr/>
          </p:nvSpPr>
          <p:spPr bwMode="auto">
            <a:xfrm rot="3861041">
              <a:off x="4362443" y="3123171"/>
              <a:ext cx="435812" cy="617386"/>
            </a:xfrm>
            <a:custGeom>
              <a:avLst/>
              <a:gdLst/>
              <a:ahLst/>
              <a:cxnLst>
                <a:cxn ang="0">
                  <a:pos x="465" y="10"/>
                </a:cxn>
                <a:cxn ang="0">
                  <a:pos x="476" y="106"/>
                </a:cxn>
                <a:cxn ang="0">
                  <a:pos x="486" y="138"/>
                </a:cxn>
                <a:cxn ang="0">
                  <a:pos x="454" y="234"/>
                </a:cxn>
                <a:cxn ang="0">
                  <a:pos x="433" y="362"/>
                </a:cxn>
                <a:cxn ang="0">
                  <a:pos x="358" y="640"/>
                </a:cxn>
                <a:cxn ang="0">
                  <a:pos x="294" y="853"/>
                </a:cxn>
                <a:cxn ang="0">
                  <a:pos x="252" y="917"/>
                </a:cxn>
                <a:cxn ang="0">
                  <a:pos x="198" y="1024"/>
                </a:cxn>
                <a:cxn ang="0">
                  <a:pos x="124" y="1120"/>
                </a:cxn>
                <a:cxn ang="0">
                  <a:pos x="102" y="1152"/>
                </a:cxn>
                <a:cxn ang="0">
                  <a:pos x="81" y="1184"/>
                </a:cxn>
                <a:cxn ang="0">
                  <a:pos x="17" y="1280"/>
                </a:cxn>
                <a:cxn ang="0">
                  <a:pos x="38" y="1258"/>
                </a:cxn>
                <a:cxn ang="0">
                  <a:pos x="49" y="992"/>
                </a:cxn>
                <a:cxn ang="0">
                  <a:pos x="60" y="64"/>
                </a:cxn>
                <a:cxn ang="0">
                  <a:pos x="124" y="0"/>
                </a:cxn>
                <a:cxn ang="0">
                  <a:pos x="380" y="10"/>
                </a:cxn>
                <a:cxn ang="0">
                  <a:pos x="401" y="32"/>
                </a:cxn>
                <a:cxn ang="0">
                  <a:pos x="465" y="10"/>
                </a:cxn>
              </a:cxnLst>
              <a:rect l="0" t="0" r="r" b="b"/>
              <a:pathLst>
                <a:path w="504" h="1287">
                  <a:moveTo>
                    <a:pt x="465" y="10"/>
                  </a:moveTo>
                  <a:cubicBezTo>
                    <a:pt x="468" y="42"/>
                    <a:pt x="470" y="74"/>
                    <a:pt x="476" y="106"/>
                  </a:cubicBezTo>
                  <a:cubicBezTo>
                    <a:pt x="477" y="117"/>
                    <a:pt x="487" y="126"/>
                    <a:pt x="486" y="138"/>
                  </a:cubicBezTo>
                  <a:cubicBezTo>
                    <a:pt x="476" y="224"/>
                    <a:pt x="464" y="174"/>
                    <a:pt x="454" y="234"/>
                  </a:cubicBezTo>
                  <a:cubicBezTo>
                    <a:pt x="445" y="277"/>
                    <a:pt x="437" y="317"/>
                    <a:pt x="433" y="362"/>
                  </a:cubicBezTo>
                  <a:cubicBezTo>
                    <a:pt x="424" y="443"/>
                    <a:pt x="423" y="574"/>
                    <a:pt x="358" y="640"/>
                  </a:cubicBezTo>
                  <a:cubicBezTo>
                    <a:pt x="336" y="704"/>
                    <a:pt x="330" y="797"/>
                    <a:pt x="294" y="853"/>
                  </a:cubicBezTo>
                  <a:cubicBezTo>
                    <a:pt x="280" y="874"/>
                    <a:pt x="260" y="892"/>
                    <a:pt x="252" y="917"/>
                  </a:cubicBezTo>
                  <a:cubicBezTo>
                    <a:pt x="229" y="981"/>
                    <a:pt x="238" y="975"/>
                    <a:pt x="198" y="1024"/>
                  </a:cubicBezTo>
                  <a:cubicBezTo>
                    <a:pt x="119" y="1115"/>
                    <a:pt x="222" y="972"/>
                    <a:pt x="124" y="1120"/>
                  </a:cubicBezTo>
                  <a:cubicBezTo>
                    <a:pt x="116" y="1130"/>
                    <a:pt x="109" y="1141"/>
                    <a:pt x="102" y="1152"/>
                  </a:cubicBezTo>
                  <a:cubicBezTo>
                    <a:pt x="94" y="1162"/>
                    <a:pt x="81" y="1184"/>
                    <a:pt x="81" y="1184"/>
                  </a:cubicBezTo>
                  <a:cubicBezTo>
                    <a:pt x="63" y="1249"/>
                    <a:pt x="79" y="1217"/>
                    <a:pt x="17" y="1280"/>
                  </a:cubicBezTo>
                  <a:cubicBezTo>
                    <a:pt x="9" y="1287"/>
                    <a:pt x="38" y="1258"/>
                    <a:pt x="38" y="1258"/>
                  </a:cubicBezTo>
                  <a:cubicBezTo>
                    <a:pt x="51" y="1165"/>
                    <a:pt x="61" y="1084"/>
                    <a:pt x="49" y="992"/>
                  </a:cubicBezTo>
                  <a:cubicBezTo>
                    <a:pt x="46" y="882"/>
                    <a:pt x="0" y="236"/>
                    <a:pt x="60" y="64"/>
                  </a:cubicBezTo>
                  <a:cubicBezTo>
                    <a:pt x="38" y="2"/>
                    <a:pt x="67" y="10"/>
                    <a:pt x="124" y="0"/>
                  </a:cubicBezTo>
                  <a:cubicBezTo>
                    <a:pt x="209" y="3"/>
                    <a:pt x="295" y="0"/>
                    <a:pt x="380" y="10"/>
                  </a:cubicBezTo>
                  <a:cubicBezTo>
                    <a:pt x="390" y="11"/>
                    <a:pt x="390" y="30"/>
                    <a:pt x="401" y="32"/>
                  </a:cubicBezTo>
                  <a:cubicBezTo>
                    <a:pt x="504" y="43"/>
                    <a:pt x="489" y="34"/>
                    <a:pt x="465" y="10"/>
                  </a:cubicBezTo>
                  <a:close/>
                </a:path>
              </a:pathLst>
            </a:custGeom>
            <a:solidFill>
              <a:srgbClr val="7F7F7F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6"/>
            <p:cNvSpPr>
              <a:spLocks/>
            </p:cNvSpPr>
            <p:nvPr/>
          </p:nvSpPr>
          <p:spPr bwMode="auto">
            <a:xfrm rot="5400000">
              <a:off x="3663153" y="1659150"/>
              <a:ext cx="630237" cy="2798339"/>
            </a:xfrm>
            <a:custGeom>
              <a:avLst/>
              <a:gdLst/>
              <a:ahLst/>
              <a:cxnLst>
                <a:cxn ang="0">
                  <a:pos x="234" y="13"/>
                </a:cxn>
                <a:cxn ang="0">
                  <a:pos x="149" y="77"/>
                </a:cxn>
                <a:cxn ang="0">
                  <a:pos x="117" y="215"/>
                </a:cxn>
                <a:cxn ang="0">
                  <a:pos x="96" y="343"/>
                </a:cxn>
                <a:cxn ang="0">
                  <a:pos x="53" y="397"/>
                </a:cxn>
                <a:cxn ang="0">
                  <a:pos x="42" y="493"/>
                </a:cxn>
                <a:cxn ang="0">
                  <a:pos x="21" y="535"/>
                </a:cxn>
                <a:cxn ang="0">
                  <a:pos x="0" y="695"/>
                </a:cxn>
                <a:cxn ang="0">
                  <a:pos x="10" y="1026"/>
                </a:cxn>
                <a:cxn ang="0">
                  <a:pos x="21" y="1090"/>
                </a:cxn>
                <a:cxn ang="0">
                  <a:pos x="64" y="1154"/>
                </a:cxn>
                <a:cxn ang="0">
                  <a:pos x="106" y="1357"/>
                </a:cxn>
                <a:cxn ang="0">
                  <a:pos x="149" y="1399"/>
                </a:cxn>
                <a:cxn ang="0">
                  <a:pos x="170" y="1463"/>
                </a:cxn>
                <a:cxn ang="0">
                  <a:pos x="224" y="1506"/>
                </a:cxn>
                <a:cxn ang="0">
                  <a:pos x="245" y="727"/>
                </a:cxn>
                <a:cxn ang="0">
                  <a:pos x="245" y="450"/>
                </a:cxn>
                <a:cxn ang="0">
                  <a:pos x="234" y="77"/>
                </a:cxn>
                <a:cxn ang="0">
                  <a:pos x="234" y="13"/>
                </a:cxn>
              </a:cxnLst>
              <a:rect l="0" t="0" r="r" b="b"/>
              <a:pathLst>
                <a:path w="248" h="1506">
                  <a:moveTo>
                    <a:pt x="234" y="13"/>
                  </a:moveTo>
                  <a:cubicBezTo>
                    <a:pt x="192" y="40"/>
                    <a:pt x="177" y="33"/>
                    <a:pt x="149" y="77"/>
                  </a:cubicBezTo>
                  <a:cubicBezTo>
                    <a:pt x="125" y="194"/>
                    <a:pt x="139" y="148"/>
                    <a:pt x="117" y="215"/>
                  </a:cubicBezTo>
                  <a:cubicBezTo>
                    <a:pt x="116" y="216"/>
                    <a:pt x="106" y="322"/>
                    <a:pt x="96" y="343"/>
                  </a:cubicBezTo>
                  <a:cubicBezTo>
                    <a:pt x="85" y="363"/>
                    <a:pt x="65" y="377"/>
                    <a:pt x="53" y="397"/>
                  </a:cubicBezTo>
                  <a:cubicBezTo>
                    <a:pt x="49" y="429"/>
                    <a:pt x="49" y="461"/>
                    <a:pt x="42" y="493"/>
                  </a:cubicBezTo>
                  <a:cubicBezTo>
                    <a:pt x="38" y="508"/>
                    <a:pt x="24" y="519"/>
                    <a:pt x="21" y="535"/>
                  </a:cubicBezTo>
                  <a:cubicBezTo>
                    <a:pt x="9" y="587"/>
                    <a:pt x="9" y="642"/>
                    <a:pt x="0" y="695"/>
                  </a:cubicBezTo>
                  <a:cubicBezTo>
                    <a:pt x="3" y="805"/>
                    <a:pt x="4" y="915"/>
                    <a:pt x="10" y="1026"/>
                  </a:cubicBezTo>
                  <a:cubicBezTo>
                    <a:pt x="11" y="1047"/>
                    <a:pt x="12" y="1070"/>
                    <a:pt x="21" y="1090"/>
                  </a:cubicBezTo>
                  <a:cubicBezTo>
                    <a:pt x="30" y="1113"/>
                    <a:pt x="64" y="1154"/>
                    <a:pt x="64" y="1154"/>
                  </a:cubicBezTo>
                  <a:cubicBezTo>
                    <a:pt x="68" y="1223"/>
                    <a:pt x="55" y="1303"/>
                    <a:pt x="106" y="1357"/>
                  </a:cubicBezTo>
                  <a:cubicBezTo>
                    <a:pt x="135" y="1442"/>
                    <a:pt x="91" y="1342"/>
                    <a:pt x="149" y="1399"/>
                  </a:cubicBezTo>
                  <a:cubicBezTo>
                    <a:pt x="152" y="1402"/>
                    <a:pt x="167" y="1458"/>
                    <a:pt x="170" y="1463"/>
                  </a:cubicBezTo>
                  <a:cubicBezTo>
                    <a:pt x="180" y="1480"/>
                    <a:pt x="208" y="1496"/>
                    <a:pt x="224" y="1506"/>
                  </a:cubicBezTo>
                  <a:cubicBezTo>
                    <a:pt x="248" y="1246"/>
                    <a:pt x="206" y="987"/>
                    <a:pt x="245" y="727"/>
                  </a:cubicBezTo>
                  <a:cubicBezTo>
                    <a:pt x="218" y="571"/>
                    <a:pt x="245" y="755"/>
                    <a:pt x="245" y="450"/>
                  </a:cubicBezTo>
                  <a:cubicBezTo>
                    <a:pt x="245" y="325"/>
                    <a:pt x="243" y="201"/>
                    <a:pt x="234" y="77"/>
                  </a:cubicBezTo>
                  <a:cubicBezTo>
                    <a:pt x="227" y="0"/>
                    <a:pt x="184" y="89"/>
                    <a:pt x="234" y="13"/>
                  </a:cubicBezTo>
                  <a:close/>
                </a:path>
              </a:pathLst>
            </a:custGeom>
            <a:solidFill>
              <a:srgbClr val="7F7F7F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233" name="Picture 41" descr="g4g7-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1797144">
              <a:off x="3886200" y="2363788"/>
              <a:ext cx="1462088" cy="65246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5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FFF00"/>
                </a:solidFill>
              </a:rPr>
              <a:t>What </a:t>
            </a:r>
            <a:r>
              <a:rPr lang="en-US" sz="4000" dirty="0" smtClean="0">
                <a:solidFill>
                  <a:srgbClr val="003366"/>
                </a:solidFill>
              </a:rPr>
              <a:t>does a </a:t>
            </a:r>
            <a:r>
              <a:rPr lang="en-US" sz="4000" i="1" dirty="0" smtClean="0">
                <a:solidFill>
                  <a:srgbClr val="003366"/>
                </a:solidFill>
              </a:rPr>
              <a:t>typical </a:t>
            </a:r>
            <a:r>
              <a:rPr lang="en-US" sz="4000" dirty="0" smtClean="0">
                <a:solidFill>
                  <a:srgbClr val="003366"/>
                </a:solidFill>
              </a:rPr>
              <a:t>tiling look like?</a:t>
            </a:r>
            <a:endParaRPr lang="en-US" sz="4000" dirty="0">
              <a:solidFill>
                <a:srgbClr val="003366"/>
              </a:solidFill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355725" y="970751"/>
            <a:ext cx="2660650" cy="3098800"/>
            <a:chOff x="473" y="1146"/>
            <a:chExt cx="2294" cy="2563"/>
          </a:xfrm>
        </p:grpSpPr>
        <p:pic>
          <p:nvPicPr>
            <p:cNvPr id="23245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3" y="1146"/>
              <a:ext cx="2294" cy="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2451" name="Rectangle 3"/>
            <p:cNvSpPr>
              <a:spLocks noChangeArrowheads="1"/>
            </p:cNvSpPr>
            <p:nvPr/>
          </p:nvSpPr>
          <p:spPr bwMode="auto">
            <a:xfrm rot="-1835673">
              <a:off x="1363" y="2507"/>
              <a:ext cx="405" cy="390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459" name="Rectangle 11"/>
            <p:cNvSpPr>
              <a:spLocks noChangeArrowheads="1"/>
            </p:cNvSpPr>
            <p:nvPr/>
          </p:nvSpPr>
          <p:spPr bwMode="auto">
            <a:xfrm rot="2022058">
              <a:off x="957" y="2463"/>
              <a:ext cx="269" cy="391"/>
            </a:xfrm>
            <a:prstGeom prst="rect">
              <a:avLst/>
            </a:prstGeom>
            <a:solidFill>
              <a:srgbClr val="00FF00">
                <a:alpha val="49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460" name="AutoShape 12"/>
            <p:cNvSpPr>
              <a:spLocks noChangeArrowheads="1"/>
            </p:cNvSpPr>
            <p:nvPr/>
          </p:nvSpPr>
          <p:spPr bwMode="auto">
            <a:xfrm>
              <a:off x="1270" y="2854"/>
              <a:ext cx="350" cy="390"/>
            </a:xfrm>
            <a:prstGeom prst="parallelogram">
              <a:avLst>
                <a:gd name="adj" fmla="val 25000"/>
              </a:avLst>
            </a:prstGeom>
            <a:solidFill>
              <a:srgbClr val="0000FF">
                <a:alpha val="66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461" name="Rectangle 13"/>
            <p:cNvSpPr>
              <a:spLocks noChangeArrowheads="1"/>
            </p:cNvSpPr>
            <p:nvPr/>
          </p:nvSpPr>
          <p:spPr bwMode="auto">
            <a:xfrm>
              <a:off x="1350" y="2117"/>
              <a:ext cx="405" cy="390"/>
            </a:xfrm>
            <a:prstGeom prst="rect">
              <a:avLst/>
            </a:prstGeom>
            <a:solidFill>
              <a:srgbClr val="0000FF">
                <a:alpha val="63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463" name="AutoShape 15"/>
            <p:cNvSpPr>
              <a:spLocks noChangeArrowheads="1"/>
            </p:cNvSpPr>
            <p:nvPr/>
          </p:nvSpPr>
          <p:spPr bwMode="auto">
            <a:xfrm>
              <a:off x="757" y="2897"/>
              <a:ext cx="513" cy="83"/>
            </a:xfrm>
            <a:prstGeom prst="parallelogram">
              <a:avLst>
                <a:gd name="adj" fmla="val 154518"/>
              </a:avLst>
            </a:prstGeom>
            <a:solidFill>
              <a:srgbClr val="FF0000">
                <a:alpha val="53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32458" name="Picture 10" descr="g4g7-1"/>
            <p:cNvPicPr>
              <a:picLocks noChangeAspect="1" noChangeArrowheads="1"/>
            </p:cNvPicPr>
            <p:nvPr/>
          </p:nvPicPr>
          <p:blipFill>
            <a:blip r:embed="rId4">
              <a:alphaModFix amt="72000"/>
            </a:blip>
            <a:srcRect/>
            <a:stretch>
              <a:fillRect/>
            </a:stretch>
          </p:blipFill>
          <p:spPr bwMode="auto">
            <a:xfrm rot="1797144">
              <a:off x="1497" y="1736"/>
              <a:ext cx="541" cy="450"/>
            </a:xfrm>
            <a:prstGeom prst="rect">
              <a:avLst/>
            </a:prstGeom>
            <a:noFill/>
          </p:spPr>
        </p:pic>
        <p:sp>
          <p:nvSpPr>
            <p:cNvPr id="232462" name="Rectangle 14"/>
            <p:cNvSpPr>
              <a:spLocks noChangeArrowheads="1"/>
            </p:cNvSpPr>
            <p:nvPr/>
          </p:nvSpPr>
          <p:spPr bwMode="auto">
            <a:xfrm>
              <a:off x="1215" y="1961"/>
              <a:ext cx="405" cy="390"/>
            </a:xfrm>
            <a:prstGeom prst="rect">
              <a:avLst/>
            </a:prstGeom>
            <a:solidFill>
              <a:srgbClr val="00FF00">
                <a:alpha val="60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465" name="Rectangle 17"/>
            <p:cNvSpPr>
              <a:spLocks noChangeArrowheads="1"/>
            </p:cNvSpPr>
            <p:nvPr/>
          </p:nvSpPr>
          <p:spPr bwMode="auto">
            <a:xfrm rot="-1260340">
              <a:off x="1768" y="2156"/>
              <a:ext cx="270" cy="390"/>
            </a:xfrm>
            <a:prstGeom prst="rect">
              <a:avLst/>
            </a:prstGeom>
            <a:solidFill>
              <a:srgbClr val="00FF00">
                <a:alpha val="37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114800" y="1418199"/>
            <a:ext cx="533400" cy="930275"/>
            <a:chOff x="2928" y="2211"/>
            <a:chExt cx="336" cy="586"/>
          </a:xfrm>
        </p:grpSpPr>
        <p:sp>
          <p:nvSpPr>
            <p:cNvPr id="232467" name="Arc 19"/>
            <p:cNvSpPr>
              <a:spLocks/>
            </p:cNvSpPr>
            <p:nvPr/>
          </p:nvSpPr>
          <p:spPr bwMode="auto">
            <a:xfrm>
              <a:off x="2928" y="2294"/>
              <a:ext cx="144" cy="50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468" name="Arc 20"/>
            <p:cNvSpPr>
              <a:spLocks/>
            </p:cNvSpPr>
            <p:nvPr/>
          </p:nvSpPr>
          <p:spPr bwMode="auto">
            <a:xfrm>
              <a:off x="3000" y="2255"/>
              <a:ext cx="168" cy="50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469" name="Arc 21"/>
            <p:cNvSpPr>
              <a:spLocks/>
            </p:cNvSpPr>
            <p:nvPr/>
          </p:nvSpPr>
          <p:spPr bwMode="auto">
            <a:xfrm>
              <a:off x="3120" y="2211"/>
              <a:ext cx="144" cy="50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 rot="-10800000">
            <a:off x="682625" y="2631276"/>
            <a:ext cx="533400" cy="930275"/>
            <a:chOff x="2928" y="2211"/>
            <a:chExt cx="336" cy="586"/>
          </a:xfrm>
        </p:grpSpPr>
        <p:sp>
          <p:nvSpPr>
            <p:cNvPr id="232473" name="Arc 25"/>
            <p:cNvSpPr>
              <a:spLocks/>
            </p:cNvSpPr>
            <p:nvPr/>
          </p:nvSpPr>
          <p:spPr bwMode="auto">
            <a:xfrm>
              <a:off x="2928" y="2294"/>
              <a:ext cx="144" cy="50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474" name="Arc 26"/>
            <p:cNvSpPr>
              <a:spLocks/>
            </p:cNvSpPr>
            <p:nvPr/>
          </p:nvSpPr>
          <p:spPr bwMode="auto">
            <a:xfrm>
              <a:off x="3000" y="2255"/>
              <a:ext cx="168" cy="50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475" name="Arc 27"/>
            <p:cNvSpPr>
              <a:spLocks/>
            </p:cNvSpPr>
            <p:nvPr/>
          </p:nvSpPr>
          <p:spPr bwMode="auto">
            <a:xfrm>
              <a:off x="3120" y="2211"/>
              <a:ext cx="144" cy="50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5641975" y="942176"/>
            <a:ext cx="2663825" cy="3173413"/>
            <a:chOff x="3312" y="1384"/>
            <a:chExt cx="1810" cy="2310"/>
          </a:xfrm>
        </p:grpSpPr>
        <p:pic>
          <p:nvPicPr>
            <p:cNvPr id="232477" name="Picture 2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12" y="1384"/>
              <a:ext cx="1810" cy="2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2478" name="Rectangle 30"/>
            <p:cNvSpPr>
              <a:spLocks noChangeArrowheads="1"/>
            </p:cNvSpPr>
            <p:nvPr/>
          </p:nvSpPr>
          <p:spPr bwMode="auto">
            <a:xfrm rot="-1835673">
              <a:off x="3907" y="2323"/>
              <a:ext cx="320" cy="351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479" name="Rectangle 31"/>
            <p:cNvSpPr>
              <a:spLocks noChangeArrowheads="1"/>
            </p:cNvSpPr>
            <p:nvPr/>
          </p:nvSpPr>
          <p:spPr bwMode="auto">
            <a:xfrm rot="2022058">
              <a:off x="4409" y="2359"/>
              <a:ext cx="212" cy="352"/>
            </a:xfrm>
            <a:prstGeom prst="rect">
              <a:avLst/>
            </a:prstGeom>
            <a:solidFill>
              <a:srgbClr val="00FF00">
                <a:alpha val="49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480" name="AutoShape 32"/>
            <p:cNvSpPr>
              <a:spLocks noChangeArrowheads="1"/>
            </p:cNvSpPr>
            <p:nvPr/>
          </p:nvSpPr>
          <p:spPr bwMode="auto">
            <a:xfrm>
              <a:off x="4007" y="2147"/>
              <a:ext cx="276" cy="352"/>
            </a:xfrm>
            <a:prstGeom prst="parallelogram">
              <a:avLst>
                <a:gd name="adj" fmla="val 25000"/>
              </a:avLst>
            </a:prstGeom>
            <a:solidFill>
              <a:srgbClr val="0000FF">
                <a:alpha val="66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481" name="Rectangle 33"/>
            <p:cNvSpPr>
              <a:spLocks noChangeArrowheads="1"/>
            </p:cNvSpPr>
            <p:nvPr/>
          </p:nvSpPr>
          <p:spPr bwMode="auto">
            <a:xfrm>
              <a:off x="3963" y="2747"/>
              <a:ext cx="320" cy="352"/>
            </a:xfrm>
            <a:prstGeom prst="rect">
              <a:avLst/>
            </a:prstGeom>
            <a:solidFill>
              <a:srgbClr val="0000FF">
                <a:alpha val="63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482" name="AutoShape 34"/>
            <p:cNvSpPr>
              <a:spLocks noChangeArrowheads="1"/>
            </p:cNvSpPr>
            <p:nvPr/>
          </p:nvSpPr>
          <p:spPr bwMode="auto">
            <a:xfrm>
              <a:off x="4280" y="2112"/>
              <a:ext cx="405" cy="75"/>
            </a:xfrm>
            <a:prstGeom prst="parallelogram">
              <a:avLst>
                <a:gd name="adj" fmla="val 135000"/>
              </a:avLst>
            </a:prstGeom>
            <a:solidFill>
              <a:srgbClr val="FF0000">
                <a:alpha val="53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32483" name="Picture 35" descr="g4g7-1"/>
            <p:cNvPicPr>
              <a:picLocks noChangeAspect="1" noChangeArrowheads="1"/>
            </p:cNvPicPr>
            <p:nvPr/>
          </p:nvPicPr>
          <p:blipFill>
            <a:blip r:embed="rId4">
              <a:alphaModFix amt="72000"/>
            </a:blip>
            <a:srcRect/>
            <a:stretch>
              <a:fillRect/>
            </a:stretch>
          </p:blipFill>
          <p:spPr bwMode="auto">
            <a:xfrm rot="-352196">
              <a:off x="3536" y="2831"/>
              <a:ext cx="427" cy="405"/>
            </a:xfrm>
            <a:prstGeom prst="rect">
              <a:avLst/>
            </a:prstGeom>
            <a:noFill/>
          </p:spPr>
        </p:pic>
        <p:sp>
          <p:nvSpPr>
            <p:cNvPr id="232484" name="Rectangle 36"/>
            <p:cNvSpPr>
              <a:spLocks noChangeArrowheads="1"/>
            </p:cNvSpPr>
            <p:nvPr/>
          </p:nvSpPr>
          <p:spPr bwMode="auto">
            <a:xfrm>
              <a:off x="4089" y="3032"/>
              <a:ext cx="320" cy="351"/>
            </a:xfrm>
            <a:prstGeom prst="rect">
              <a:avLst/>
            </a:prstGeom>
            <a:solidFill>
              <a:srgbClr val="00FF00">
                <a:alpha val="60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485" name="Rectangle 37"/>
            <p:cNvSpPr>
              <a:spLocks noChangeArrowheads="1"/>
            </p:cNvSpPr>
            <p:nvPr/>
          </p:nvSpPr>
          <p:spPr bwMode="auto">
            <a:xfrm rot="-1260340">
              <a:off x="3694" y="2395"/>
              <a:ext cx="213" cy="352"/>
            </a:xfrm>
            <a:prstGeom prst="rect">
              <a:avLst/>
            </a:prstGeom>
            <a:solidFill>
              <a:srgbClr val="00FF00">
                <a:alpha val="37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2487" name="Rectangle 39"/>
          <p:cNvSpPr>
            <a:spLocks noChangeArrowheads="1"/>
          </p:cNvSpPr>
          <p:nvPr/>
        </p:nvSpPr>
        <p:spPr bwMode="auto">
          <a:xfrm>
            <a:off x="3494776" y="4026454"/>
            <a:ext cx="24558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/>
              <a:t>“Mix” them up!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540219" y="4458191"/>
            <a:ext cx="3794135" cy="2095348"/>
            <a:chOff x="1540219" y="4458191"/>
            <a:chExt cx="3794135" cy="2095348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52445" y="4968012"/>
              <a:ext cx="1981909" cy="158552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1970776" y="4988193"/>
              <a:ext cx="1524000" cy="1409700"/>
            </a:xfrm>
            <a:prstGeom prst="rect">
              <a:avLst/>
            </a:prstGeom>
          </p:spPr>
        </p:pic>
        <p:sp>
          <p:nvSpPr>
            <p:cNvPr id="46" name="Curved Left Arrow 45"/>
            <p:cNvSpPr/>
            <p:nvPr/>
          </p:nvSpPr>
          <p:spPr bwMode="auto">
            <a:xfrm rot="16200000">
              <a:off x="2511239" y="3487171"/>
              <a:ext cx="662776" cy="2604816"/>
            </a:xfrm>
            <a:prstGeom prst="curved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rot="19526643">
            <a:off x="250825" y="5134737"/>
            <a:ext cx="1473200" cy="1431755"/>
            <a:chOff x="3826703" y="5077093"/>
            <a:chExt cx="1473200" cy="1431755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6703" y="5077093"/>
              <a:ext cx="1473200" cy="1371600"/>
            </a:xfrm>
            <a:prstGeom prst="rect">
              <a:avLst/>
            </a:prstGeom>
          </p:spPr>
        </p:pic>
        <p:sp>
          <p:nvSpPr>
            <p:cNvPr id="48" name="Right Triangle 47"/>
            <p:cNvSpPr/>
            <p:nvPr/>
          </p:nvSpPr>
          <p:spPr bwMode="auto">
            <a:xfrm>
              <a:off x="3826703" y="5746848"/>
              <a:ext cx="1008994" cy="762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845296" y="4525384"/>
            <a:ext cx="4298704" cy="1872509"/>
            <a:chOff x="4845296" y="4525384"/>
            <a:chExt cx="4298704" cy="1872509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08020" y="4988193"/>
              <a:ext cx="1524000" cy="1409700"/>
            </a:xfrm>
            <a:prstGeom prst="rect">
              <a:avLst/>
            </a:prstGeom>
          </p:spPr>
        </p:pic>
        <p:grpSp>
          <p:nvGrpSpPr>
            <p:cNvPr id="44" name="Group 43"/>
            <p:cNvGrpSpPr/>
            <p:nvPr/>
          </p:nvGrpSpPr>
          <p:grpSpPr>
            <a:xfrm>
              <a:off x="6935977" y="4968012"/>
              <a:ext cx="1749066" cy="1264935"/>
              <a:chOff x="6932020" y="4862512"/>
              <a:chExt cx="2116141" cy="1735236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32020" y="4862512"/>
                <a:ext cx="2116141" cy="1735236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47304" y="5020056"/>
                <a:ext cx="865632" cy="1425079"/>
              </a:xfrm>
              <a:prstGeom prst="rect">
                <a:avLst/>
              </a:prstGeom>
            </p:spPr>
          </p:pic>
        </p:grpSp>
        <p:sp>
          <p:nvSpPr>
            <p:cNvPr id="47" name="Curved Left Arrow 46"/>
            <p:cNvSpPr/>
            <p:nvPr/>
          </p:nvSpPr>
          <p:spPr bwMode="auto">
            <a:xfrm rot="16200000">
              <a:off x="5816316" y="3554364"/>
              <a:ext cx="662776" cy="2604816"/>
            </a:xfrm>
            <a:prstGeom prst="curved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Bent Arrow 51"/>
            <p:cNvSpPr/>
            <p:nvPr/>
          </p:nvSpPr>
          <p:spPr bwMode="auto">
            <a:xfrm>
              <a:off x="8655929" y="4753023"/>
              <a:ext cx="488071" cy="429976"/>
            </a:xfrm>
            <a:prstGeom prst="bentArrow">
              <a:avLst>
                <a:gd name="adj1" fmla="val 25000"/>
                <a:gd name="adj2" fmla="val 48629"/>
                <a:gd name="adj3" fmla="val 25000"/>
                <a:gd name="adj4" fmla="val 4375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5" name="Right Arrow 54"/>
          <p:cNvSpPr/>
          <p:nvPr/>
        </p:nvSpPr>
        <p:spPr bwMode="auto">
          <a:xfrm>
            <a:off x="4686300" y="2473932"/>
            <a:ext cx="507393" cy="3988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>
                <a:solidFill>
                  <a:srgbClr val="000099"/>
                </a:solidFill>
              </a:rPr>
              <a:t>Markov chain for Lozenge Tilings</a:t>
            </a:r>
          </a:p>
        </p:txBody>
      </p:sp>
      <p:sp>
        <p:nvSpPr>
          <p:cNvPr id="212998" name="Text Box 6"/>
          <p:cNvSpPr txBox="1">
            <a:spLocks noChangeArrowheads="1"/>
          </p:cNvSpPr>
          <p:nvPr/>
        </p:nvSpPr>
        <p:spPr bwMode="auto">
          <a:xfrm>
            <a:off x="1335881" y="3686960"/>
            <a:ext cx="3341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rgbClr val="FF8000"/>
                </a:solidFill>
              </a:rPr>
              <a:t>Repeat</a:t>
            </a:r>
            <a:r>
              <a:rPr lang="en-US" sz="2400" dirty="0"/>
              <a:t>:</a:t>
            </a: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2174081" y="4267200"/>
            <a:ext cx="5862637" cy="180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buFont typeface="Wingdings" charset="2"/>
              <a:buChar char="§"/>
            </a:pPr>
            <a:r>
              <a:rPr lang="en-US" dirty="0"/>
              <a:t> Pick </a:t>
            </a:r>
            <a:r>
              <a:rPr lang="en-US" b="1" i="1" dirty="0" err="1">
                <a:solidFill>
                  <a:srgbClr val="FF8000"/>
                </a:solidFill>
              </a:rPr>
              <a:t>v</a:t>
            </a:r>
            <a:r>
              <a:rPr lang="en-US" dirty="0"/>
              <a:t> in the lattice region;</a:t>
            </a:r>
          </a:p>
          <a:p>
            <a:pPr algn="l">
              <a:spcBef>
                <a:spcPct val="50000"/>
              </a:spcBef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>
                <a:solidFill>
                  <a:srgbClr val="FF8000"/>
                </a:solidFill>
              </a:rPr>
              <a:t>Add / remove</a:t>
            </a:r>
            <a:r>
              <a:rPr lang="en-US" dirty="0"/>
              <a:t> the ``cube’’         .        </a:t>
            </a:r>
          </a:p>
          <a:p>
            <a:pPr algn="l">
              <a:spcBef>
                <a:spcPct val="50000"/>
              </a:spcBef>
              <a:buFont typeface="Wingdings" charset="2"/>
              <a:buNone/>
            </a:pPr>
            <a:r>
              <a:rPr lang="en-US" dirty="0"/>
              <a:t>        at  </a:t>
            </a:r>
            <a:r>
              <a:rPr lang="en-US" b="1" i="1" dirty="0" err="1">
                <a:solidFill>
                  <a:srgbClr val="FF8000"/>
                </a:solidFill>
              </a:rPr>
              <a:t>v</a:t>
            </a:r>
            <a:r>
              <a:rPr lang="en-US" dirty="0"/>
              <a:t>  </a:t>
            </a:r>
            <a:r>
              <a:rPr lang="en-US" dirty="0" err="1"/>
              <a:t>w.p</a:t>
            </a:r>
            <a:r>
              <a:rPr lang="en-US" dirty="0"/>
              <a:t>. ½, if possible.</a:t>
            </a:r>
          </a:p>
        </p:txBody>
      </p:sp>
      <p:pic>
        <p:nvPicPr>
          <p:cNvPr id="213034" name="Picture 42" descr="g4g7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8475" y="914400"/>
            <a:ext cx="2247900" cy="2590800"/>
          </a:xfrm>
          <a:prstGeom prst="rect">
            <a:avLst/>
          </a:prstGeom>
          <a:noFill/>
        </p:spPr>
      </p:pic>
      <p:sp>
        <p:nvSpPr>
          <p:cNvPr id="213035" name="Rectangle 43"/>
          <p:cNvSpPr>
            <a:spLocks noChangeArrowheads="1"/>
          </p:cNvSpPr>
          <p:nvPr/>
        </p:nvSpPr>
        <p:spPr bwMode="auto">
          <a:xfrm>
            <a:off x="3341688" y="2209800"/>
            <a:ext cx="865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i="1">
                <a:solidFill>
                  <a:srgbClr val="FFFF00"/>
                </a:solidFill>
              </a:rPr>
              <a:t>   </a:t>
            </a:r>
            <a:r>
              <a:rPr lang="en-US" b="1" i="1">
                <a:solidFill>
                  <a:srgbClr val="FFFF00"/>
                </a:solidFill>
              </a:rPr>
              <a:t>v</a:t>
            </a:r>
            <a:endParaRPr lang="en-US"/>
          </a:p>
        </p:txBody>
      </p:sp>
      <p:sp>
        <p:nvSpPr>
          <p:cNvPr id="213043" name="Line 51"/>
          <p:cNvSpPr>
            <a:spLocks noChangeShapeType="1"/>
          </p:cNvSpPr>
          <p:nvPr/>
        </p:nvSpPr>
        <p:spPr bwMode="auto">
          <a:xfrm>
            <a:off x="4206875" y="2138363"/>
            <a:ext cx="898525" cy="0"/>
          </a:xfrm>
          <a:prstGeom prst="line">
            <a:avLst/>
          </a:prstGeom>
          <a:noFill/>
          <a:ln w="41275">
            <a:solidFill>
              <a:srgbClr val="FF6B13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5424488" y="925513"/>
            <a:ext cx="2247900" cy="2590800"/>
            <a:chOff x="5424488" y="925513"/>
            <a:chExt cx="2247900" cy="2590800"/>
          </a:xfrm>
        </p:grpSpPr>
        <p:pic>
          <p:nvPicPr>
            <p:cNvPr id="213031" name="Picture 39" descr="g4g7-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24488" y="925513"/>
              <a:ext cx="2247900" cy="2590800"/>
            </a:xfrm>
            <a:prstGeom prst="rect">
              <a:avLst/>
            </a:prstGeom>
            <a:noFill/>
          </p:spPr>
        </p:pic>
        <p:pic>
          <p:nvPicPr>
            <p:cNvPr id="213032" name="Picture 40" descr="g4g7_1x1x1-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829425" y="2209800"/>
              <a:ext cx="571500" cy="647700"/>
            </a:xfrm>
            <a:prstGeom prst="rect">
              <a:avLst/>
            </a:prstGeom>
            <a:noFill/>
          </p:spPr>
        </p:pic>
        <p:sp>
          <p:nvSpPr>
            <p:cNvPr id="213037" name="AutoShape 45"/>
            <p:cNvSpPr>
              <a:spLocks noChangeArrowheads="1"/>
            </p:cNvSpPr>
            <p:nvPr/>
          </p:nvSpPr>
          <p:spPr bwMode="auto">
            <a:xfrm rot="2065033" flipH="1">
              <a:off x="7097713" y="2138363"/>
              <a:ext cx="381000" cy="141287"/>
            </a:xfrm>
            <a:prstGeom prst="parallelogram">
              <a:avLst>
                <a:gd name="adj" fmla="val 67416"/>
              </a:avLst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38" name="AutoShape 46"/>
            <p:cNvSpPr>
              <a:spLocks noChangeArrowheads="1"/>
            </p:cNvSpPr>
            <p:nvPr/>
          </p:nvSpPr>
          <p:spPr bwMode="auto">
            <a:xfrm rot="1776351" flipH="1">
              <a:off x="6771844" y="2776538"/>
              <a:ext cx="390525" cy="141287"/>
            </a:xfrm>
            <a:prstGeom prst="parallelogram">
              <a:avLst>
                <a:gd name="adj" fmla="val 69101"/>
              </a:avLst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40" name="Rectangle 48"/>
            <p:cNvSpPr>
              <a:spLocks noChangeArrowheads="1"/>
            </p:cNvSpPr>
            <p:nvPr/>
          </p:nvSpPr>
          <p:spPr bwMode="auto">
            <a:xfrm>
              <a:off x="7135813" y="2274888"/>
              <a:ext cx="382587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b="1" i="1" dirty="0" err="1">
                  <a:solidFill>
                    <a:srgbClr val="FFFF00"/>
                  </a:solidFill>
                </a:rPr>
                <a:t>v</a:t>
              </a:r>
              <a:endParaRPr lang="en-US" dirty="0"/>
            </a:p>
          </p:txBody>
        </p:sp>
        <p:sp>
          <p:nvSpPr>
            <p:cNvPr id="213036" name="AutoShape 44"/>
            <p:cNvSpPr>
              <a:spLocks noChangeArrowheads="1"/>
            </p:cNvSpPr>
            <p:nvPr/>
          </p:nvSpPr>
          <p:spPr bwMode="auto">
            <a:xfrm rot="-1703517">
              <a:off x="6754813" y="2155825"/>
              <a:ext cx="381000" cy="141288"/>
            </a:xfrm>
            <a:prstGeom prst="parallelogram">
              <a:avLst>
                <a:gd name="adj" fmla="val 67415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41" name="Line 49"/>
            <p:cNvSpPr>
              <a:spLocks noChangeShapeType="1"/>
            </p:cNvSpPr>
            <p:nvPr/>
          </p:nvSpPr>
          <p:spPr bwMode="auto">
            <a:xfrm flipH="1">
              <a:off x="6839714" y="2073739"/>
              <a:ext cx="0" cy="655174"/>
            </a:xfrm>
            <a:prstGeom prst="line">
              <a:avLst/>
            </a:prstGeom>
            <a:noFill/>
            <a:ln w="25400" cap="flat" cmpd="sng" algn="ctr">
              <a:solidFill>
                <a:srgbClr val="36363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39" name="AutoShape 47"/>
            <p:cNvSpPr>
              <a:spLocks noChangeArrowheads="1"/>
            </p:cNvSpPr>
            <p:nvPr/>
          </p:nvSpPr>
          <p:spPr bwMode="auto">
            <a:xfrm rot="19794274">
              <a:off x="6974580" y="2804339"/>
              <a:ext cx="503238" cy="165100"/>
            </a:xfrm>
            <a:prstGeom prst="parallelogram">
              <a:avLst>
                <a:gd name="adj" fmla="val 76202"/>
              </a:avLst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Diamond 15"/>
            <p:cNvSpPr/>
            <p:nvPr/>
          </p:nvSpPr>
          <p:spPr bwMode="auto">
            <a:xfrm>
              <a:off x="7315200" y="2728913"/>
              <a:ext cx="170093" cy="166687"/>
            </a:xfrm>
            <a:prstGeom prst="diamond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Diamond 16"/>
            <p:cNvSpPr/>
            <p:nvPr/>
          </p:nvSpPr>
          <p:spPr bwMode="auto">
            <a:xfrm>
              <a:off x="6762436" y="2690813"/>
              <a:ext cx="170093" cy="204787"/>
            </a:xfrm>
            <a:prstGeom prst="diamond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Diamond 22"/>
            <p:cNvSpPr/>
            <p:nvPr/>
          </p:nvSpPr>
          <p:spPr bwMode="auto">
            <a:xfrm rot="650780">
              <a:off x="6962234" y="2093976"/>
              <a:ext cx="170093" cy="166687"/>
            </a:xfrm>
            <a:prstGeom prst="diamond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Line 49"/>
            <p:cNvSpPr>
              <a:spLocks noChangeShapeType="1"/>
            </p:cNvSpPr>
            <p:nvPr/>
          </p:nvSpPr>
          <p:spPr bwMode="auto">
            <a:xfrm flipH="1">
              <a:off x="7114032" y="1554626"/>
              <a:ext cx="0" cy="655174"/>
            </a:xfrm>
            <a:prstGeom prst="line">
              <a:avLst/>
            </a:prstGeom>
            <a:noFill/>
            <a:ln w="25400" cap="flat" cmpd="sng" algn="ctr">
              <a:solidFill>
                <a:srgbClr val="36363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49"/>
            <p:cNvSpPr>
              <a:spLocks noChangeShapeType="1"/>
            </p:cNvSpPr>
            <p:nvPr/>
          </p:nvSpPr>
          <p:spPr bwMode="auto">
            <a:xfrm flipH="1">
              <a:off x="7400925" y="1751874"/>
              <a:ext cx="0" cy="655174"/>
            </a:xfrm>
            <a:prstGeom prst="line">
              <a:avLst/>
            </a:prstGeom>
            <a:noFill/>
            <a:ln w="25400" cap="flat" cmpd="sng" algn="ctr">
              <a:solidFill>
                <a:schemeClr val="accent4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AutoShape 46"/>
            <p:cNvSpPr>
              <a:spLocks noChangeArrowheads="1"/>
            </p:cNvSpPr>
            <p:nvPr/>
          </p:nvSpPr>
          <p:spPr bwMode="auto">
            <a:xfrm rot="1776351" flipH="1">
              <a:off x="6867409" y="2824956"/>
              <a:ext cx="390525" cy="141287"/>
            </a:xfrm>
            <a:prstGeom prst="parallelogram">
              <a:avLst>
                <a:gd name="adj" fmla="val 69101"/>
              </a:avLst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49"/>
            <p:cNvSpPr>
              <a:spLocks noChangeShapeType="1"/>
            </p:cNvSpPr>
            <p:nvPr/>
          </p:nvSpPr>
          <p:spPr bwMode="auto">
            <a:xfrm>
              <a:off x="6858000" y="2690814"/>
              <a:ext cx="542925" cy="332542"/>
            </a:xfrm>
            <a:prstGeom prst="line">
              <a:avLst/>
            </a:prstGeom>
            <a:noFill/>
            <a:ln w="25400" cap="flat" cmpd="sng" algn="ctr">
              <a:solidFill>
                <a:schemeClr val="accent4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flipV="1">
              <a:off x="6858000" y="2690814"/>
              <a:ext cx="561211" cy="31425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363636">
                  <a:alpha val="97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>
                <a:solidFill>
                  <a:srgbClr val="000099"/>
                </a:solidFill>
              </a:rPr>
              <a:t>Markov chain for Lozenge Tilings</a:t>
            </a:r>
          </a:p>
        </p:txBody>
      </p:sp>
      <p:pic>
        <p:nvPicPr>
          <p:cNvPr id="236553" name="Picture 9" descr="g4g7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8475" y="914400"/>
            <a:ext cx="2247900" cy="2590800"/>
          </a:xfrm>
          <a:prstGeom prst="rect">
            <a:avLst/>
          </a:prstGeom>
          <a:noFill/>
        </p:spPr>
      </p:pic>
      <p:sp>
        <p:nvSpPr>
          <p:cNvPr id="236554" name="Rectangle 10"/>
          <p:cNvSpPr>
            <a:spLocks noChangeArrowheads="1"/>
          </p:cNvSpPr>
          <p:nvPr/>
        </p:nvSpPr>
        <p:spPr bwMode="auto">
          <a:xfrm>
            <a:off x="3341688" y="2209800"/>
            <a:ext cx="865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i="1">
                <a:solidFill>
                  <a:srgbClr val="FFFF00"/>
                </a:solidFill>
              </a:rPr>
              <a:t>   </a:t>
            </a:r>
            <a:r>
              <a:rPr lang="en-US" b="1" i="1">
                <a:solidFill>
                  <a:srgbClr val="FFFF00"/>
                </a:solidFill>
              </a:rPr>
              <a:t>v</a:t>
            </a:r>
            <a:endParaRPr lang="en-US"/>
          </a:p>
        </p:txBody>
      </p:sp>
      <p:sp>
        <p:nvSpPr>
          <p:cNvPr id="236561" name="Rectangle 17"/>
          <p:cNvSpPr>
            <a:spLocks noChangeArrowheads="1"/>
          </p:cNvSpPr>
          <p:nvPr/>
        </p:nvSpPr>
        <p:spPr bwMode="auto">
          <a:xfrm>
            <a:off x="669925" y="3714750"/>
            <a:ext cx="801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 charset="0"/>
              <a:buAutoNum type="arabicPeriod"/>
            </a:pPr>
            <a:r>
              <a:rPr lang="en-US"/>
              <a:t> The state space is connected.</a:t>
            </a:r>
          </a:p>
        </p:txBody>
      </p:sp>
      <p:sp>
        <p:nvSpPr>
          <p:cNvPr id="236563" name="Rectangle 19"/>
          <p:cNvSpPr>
            <a:spLocks noChangeArrowheads="1"/>
          </p:cNvSpPr>
          <p:nvPr/>
        </p:nvSpPr>
        <p:spPr bwMode="auto">
          <a:xfrm>
            <a:off x="669925" y="4383088"/>
            <a:ext cx="84740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514350" indent="-514350" algn="l">
              <a:buFont typeface="Arial" charset="0"/>
              <a:buAutoNum type="arabicPeriod" startAt="2"/>
            </a:pPr>
            <a:r>
              <a:rPr lang="en-US" dirty="0" smtClean="0"/>
              <a:t>If </a:t>
            </a:r>
            <a:r>
              <a:rPr lang="en-US" dirty="0"/>
              <a:t>we do this long enough, each tiling </a:t>
            </a:r>
            <a:r>
              <a:rPr lang="en-US" dirty="0" smtClean="0"/>
              <a:t>will be </a:t>
            </a:r>
            <a:r>
              <a:rPr lang="en-US" dirty="0"/>
              <a:t> </a:t>
            </a:r>
            <a:r>
              <a:rPr lang="en-US" dirty="0" smtClean="0"/>
              <a:t>           </a:t>
            </a:r>
          </a:p>
          <a:p>
            <a:pPr marL="514350" indent="-514350" algn="l"/>
            <a:r>
              <a:rPr lang="en-US" dirty="0" smtClean="0"/>
              <a:t>           equally </a:t>
            </a:r>
            <a:r>
              <a:rPr lang="en-US" dirty="0"/>
              <a:t>likely.</a:t>
            </a:r>
          </a:p>
        </p:txBody>
      </p:sp>
      <p:sp>
        <p:nvSpPr>
          <p:cNvPr id="236564" name="Rectangle 20"/>
          <p:cNvSpPr>
            <a:spLocks noChangeArrowheads="1"/>
          </p:cNvSpPr>
          <p:nvPr/>
        </p:nvSpPr>
        <p:spPr bwMode="auto">
          <a:xfrm>
            <a:off x="669925" y="5329238"/>
            <a:ext cx="801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 charset="0"/>
              <a:buNone/>
            </a:pPr>
            <a:r>
              <a:rPr lang="en-US"/>
              <a:t>3</a:t>
            </a:r>
            <a:r>
              <a:rPr lang="en-US" i="1"/>
              <a:t>.  </a:t>
            </a:r>
            <a:r>
              <a:rPr lang="en-US" i="1">
                <a:solidFill>
                  <a:srgbClr val="FF0000"/>
                </a:solidFill>
              </a:rPr>
              <a:t>How long</a:t>
            </a:r>
            <a:r>
              <a:rPr lang="en-US"/>
              <a:t> is “long enough” </a:t>
            </a:r>
            <a:r>
              <a:rPr lang="en-US">
                <a:solidFill>
                  <a:srgbClr val="FF0000"/>
                </a:solidFill>
              </a:rPr>
              <a:t>?</a:t>
            </a:r>
            <a:endParaRPr lang="en-US"/>
          </a:p>
        </p:txBody>
      </p:sp>
      <p:sp>
        <p:nvSpPr>
          <p:cNvPr id="236565" name="Line 21"/>
          <p:cNvSpPr>
            <a:spLocks noChangeShapeType="1"/>
          </p:cNvSpPr>
          <p:nvPr/>
        </p:nvSpPr>
        <p:spPr bwMode="auto">
          <a:xfrm>
            <a:off x="4206875" y="2138363"/>
            <a:ext cx="898525" cy="0"/>
          </a:xfrm>
          <a:prstGeom prst="line">
            <a:avLst/>
          </a:prstGeom>
          <a:noFill/>
          <a:ln w="41275">
            <a:solidFill>
              <a:srgbClr val="FF6B13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525" y="5245100"/>
            <a:ext cx="1193800" cy="12065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5424488" y="925513"/>
            <a:ext cx="2247900" cy="2590800"/>
            <a:chOff x="5424488" y="925513"/>
            <a:chExt cx="2247900" cy="2590800"/>
          </a:xfrm>
        </p:grpSpPr>
        <p:pic>
          <p:nvPicPr>
            <p:cNvPr id="20" name="Picture 39" descr="g4g7-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24488" y="925513"/>
              <a:ext cx="2247900" cy="2590800"/>
            </a:xfrm>
            <a:prstGeom prst="rect">
              <a:avLst/>
            </a:prstGeom>
            <a:noFill/>
          </p:spPr>
        </p:pic>
        <p:pic>
          <p:nvPicPr>
            <p:cNvPr id="21" name="Picture 40" descr="g4g7_1x1x1-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829425" y="2209800"/>
              <a:ext cx="571500" cy="647700"/>
            </a:xfrm>
            <a:prstGeom prst="rect">
              <a:avLst/>
            </a:prstGeom>
            <a:noFill/>
          </p:spPr>
        </p:pic>
        <p:sp>
          <p:nvSpPr>
            <p:cNvPr id="22" name="AutoShape 45"/>
            <p:cNvSpPr>
              <a:spLocks noChangeArrowheads="1"/>
            </p:cNvSpPr>
            <p:nvPr/>
          </p:nvSpPr>
          <p:spPr bwMode="auto">
            <a:xfrm rot="2065033" flipH="1">
              <a:off x="7097713" y="2138363"/>
              <a:ext cx="381000" cy="141287"/>
            </a:xfrm>
            <a:prstGeom prst="parallelogram">
              <a:avLst>
                <a:gd name="adj" fmla="val 67416"/>
              </a:avLst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AutoShape 46"/>
            <p:cNvSpPr>
              <a:spLocks noChangeArrowheads="1"/>
            </p:cNvSpPr>
            <p:nvPr/>
          </p:nvSpPr>
          <p:spPr bwMode="auto">
            <a:xfrm rot="1776351" flipH="1">
              <a:off x="6771844" y="2776538"/>
              <a:ext cx="390525" cy="141287"/>
            </a:xfrm>
            <a:prstGeom prst="parallelogram">
              <a:avLst>
                <a:gd name="adj" fmla="val 69101"/>
              </a:avLst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48"/>
            <p:cNvSpPr>
              <a:spLocks noChangeArrowheads="1"/>
            </p:cNvSpPr>
            <p:nvPr/>
          </p:nvSpPr>
          <p:spPr bwMode="auto">
            <a:xfrm>
              <a:off x="7135813" y="2274888"/>
              <a:ext cx="382587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b="1" i="1" dirty="0" err="1">
                  <a:solidFill>
                    <a:srgbClr val="FFFF00"/>
                  </a:solidFill>
                </a:rPr>
                <a:t>v</a:t>
              </a:r>
              <a:endParaRPr lang="en-US" dirty="0"/>
            </a:p>
          </p:txBody>
        </p:sp>
        <p:sp>
          <p:nvSpPr>
            <p:cNvPr id="25" name="AutoShape 44"/>
            <p:cNvSpPr>
              <a:spLocks noChangeArrowheads="1"/>
            </p:cNvSpPr>
            <p:nvPr/>
          </p:nvSpPr>
          <p:spPr bwMode="auto">
            <a:xfrm rot="-1703517">
              <a:off x="6754813" y="2155825"/>
              <a:ext cx="381000" cy="141288"/>
            </a:xfrm>
            <a:prstGeom prst="parallelogram">
              <a:avLst>
                <a:gd name="adj" fmla="val 67415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49"/>
            <p:cNvSpPr>
              <a:spLocks noChangeShapeType="1"/>
            </p:cNvSpPr>
            <p:nvPr/>
          </p:nvSpPr>
          <p:spPr bwMode="auto">
            <a:xfrm flipH="1">
              <a:off x="6839714" y="2073739"/>
              <a:ext cx="0" cy="655174"/>
            </a:xfrm>
            <a:prstGeom prst="line">
              <a:avLst/>
            </a:prstGeom>
            <a:noFill/>
            <a:ln w="25400" cap="flat" cmpd="sng" algn="ctr">
              <a:solidFill>
                <a:srgbClr val="36363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AutoShape 47"/>
            <p:cNvSpPr>
              <a:spLocks noChangeArrowheads="1"/>
            </p:cNvSpPr>
            <p:nvPr/>
          </p:nvSpPr>
          <p:spPr bwMode="auto">
            <a:xfrm rot="19794274">
              <a:off x="6974580" y="2804339"/>
              <a:ext cx="503238" cy="165100"/>
            </a:xfrm>
            <a:prstGeom prst="parallelogram">
              <a:avLst>
                <a:gd name="adj" fmla="val 76202"/>
              </a:avLst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Diamond 27"/>
            <p:cNvSpPr/>
            <p:nvPr/>
          </p:nvSpPr>
          <p:spPr bwMode="auto">
            <a:xfrm>
              <a:off x="7315200" y="2728913"/>
              <a:ext cx="170093" cy="166687"/>
            </a:xfrm>
            <a:prstGeom prst="diamond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Diamond 28"/>
            <p:cNvSpPr/>
            <p:nvPr/>
          </p:nvSpPr>
          <p:spPr bwMode="auto">
            <a:xfrm>
              <a:off x="6762436" y="2690813"/>
              <a:ext cx="170093" cy="204787"/>
            </a:xfrm>
            <a:prstGeom prst="diamond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Diamond 29"/>
            <p:cNvSpPr/>
            <p:nvPr/>
          </p:nvSpPr>
          <p:spPr bwMode="auto">
            <a:xfrm rot="650780">
              <a:off x="6962234" y="2093976"/>
              <a:ext cx="170093" cy="166687"/>
            </a:xfrm>
            <a:prstGeom prst="diamond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Line 49"/>
            <p:cNvSpPr>
              <a:spLocks noChangeShapeType="1"/>
            </p:cNvSpPr>
            <p:nvPr/>
          </p:nvSpPr>
          <p:spPr bwMode="auto">
            <a:xfrm flipH="1">
              <a:off x="7114032" y="1554626"/>
              <a:ext cx="0" cy="655174"/>
            </a:xfrm>
            <a:prstGeom prst="line">
              <a:avLst/>
            </a:prstGeom>
            <a:noFill/>
            <a:ln w="25400" cap="flat" cmpd="sng" algn="ctr">
              <a:solidFill>
                <a:srgbClr val="36363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 flipH="1">
              <a:off x="7400925" y="1751874"/>
              <a:ext cx="0" cy="655174"/>
            </a:xfrm>
            <a:prstGeom prst="line">
              <a:avLst/>
            </a:prstGeom>
            <a:noFill/>
            <a:ln w="25400" cap="flat" cmpd="sng" algn="ctr">
              <a:solidFill>
                <a:schemeClr val="accent4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AutoShape 46"/>
            <p:cNvSpPr>
              <a:spLocks noChangeArrowheads="1"/>
            </p:cNvSpPr>
            <p:nvPr/>
          </p:nvSpPr>
          <p:spPr bwMode="auto">
            <a:xfrm rot="1776351" flipH="1">
              <a:off x="6867409" y="2824956"/>
              <a:ext cx="390525" cy="141287"/>
            </a:xfrm>
            <a:prstGeom prst="parallelogram">
              <a:avLst>
                <a:gd name="adj" fmla="val 69101"/>
              </a:avLst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49"/>
            <p:cNvSpPr>
              <a:spLocks noChangeShapeType="1"/>
            </p:cNvSpPr>
            <p:nvPr/>
          </p:nvSpPr>
          <p:spPr bwMode="auto">
            <a:xfrm>
              <a:off x="6858000" y="2690814"/>
              <a:ext cx="542925" cy="332542"/>
            </a:xfrm>
            <a:prstGeom prst="line">
              <a:avLst/>
            </a:prstGeom>
            <a:noFill/>
            <a:ln w="25400" cap="flat" cmpd="sng" algn="ctr">
              <a:solidFill>
                <a:schemeClr val="accent4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 flipV="1">
              <a:off x="6858000" y="2690814"/>
              <a:ext cx="561211" cy="31425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363636">
                  <a:alpha val="97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61" grpId="0"/>
      <p:bldP spid="236563" grpId="0"/>
      <p:bldP spid="23656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491" y="0"/>
            <a:ext cx="7772400" cy="1143000"/>
          </a:xfrm>
        </p:spPr>
        <p:txBody>
          <a:bodyPr/>
          <a:lstStyle/>
          <a:p>
            <a:r>
              <a:rPr lang="en-US" dirty="0" smtClean="0"/>
              <a:t>Domino </a:t>
            </a:r>
            <a:r>
              <a:rPr lang="en-US" dirty="0" err="1" smtClean="0"/>
              <a:t>Tilings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3164" y="1546830"/>
            <a:ext cx="653120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Where   </a:t>
            </a:r>
            <a:r>
              <a:rPr lang="en-US" dirty="0" smtClean="0"/>
              <a:t>is a tiling?  Do any even exist?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3164" y="2222450"/>
            <a:ext cx="5233774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00FF00"/>
                </a:solidFill>
              </a:rPr>
              <a:t>How      </a:t>
            </a:r>
            <a:r>
              <a:rPr lang="en-US" dirty="0" smtClean="0"/>
              <a:t>many </a:t>
            </a:r>
            <a:r>
              <a:rPr lang="en-US" dirty="0" err="1" smtClean="0"/>
              <a:t>tilings</a:t>
            </a:r>
            <a:r>
              <a:rPr lang="en-US" dirty="0" smtClean="0"/>
              <a:t> are there?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3164" y="2898070"/>
            <a:ext cx="642813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What   </a:t>
            </a:r>
            <a:r>
              <a:rPr lang="en-US" sz="800" b="1" dirty="0" smtClean="0">
                <a:solidFill>
                  <a:srgbClr val="FFFF00"/>
                </a:solidFill>
              </a:rPr>
              <a:t>  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does a typical tiling look like?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83164" y="3573690"/>
            <a:ext cx="597190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FF6600"/>
                </a:solidFill>
              </a:rPr>
              <a:t>When    </a:t>
            </a:r>
            <a:r>
              <a:rPr lang="en-US" dirty="0" smtClean="0"/>
              <a:t>do we stop our algorithms?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83164" y="4290030"/>
            <a:ext cx="355432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Why  </a:t>
            </a:r>
            <a:r>
              <a:rPr lang="en-US" sz="800" b="1" dirty="0" smtClean="0">
                <a:solidFill>
                  <a:srgbClr val="FF0000"/>
                </a:solidFill>
              </a:rPr>
              <a:t>  </a:t>
            </a: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do we care?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 bwMode="auto">
          <a:xfrm>
            <a:off x="642491" y="3573690"/>
            <a:ext cx="642491" cy="67562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b="1" dirty="0" smtClean="0">
                <a:solidFill>
                  <a:srgbClr val="FF6600"/>
                </a:solidFill>
              </a:rPr>
              <a:t>When </a:t>
            </a:r>
            <a:r>
              <a:rPr lang="en-US" sz="4000" dirty="0" smtClean="0"/>
              <a:t>do we stop our algorithms?</a:t>
            </a:r>
            <a:endParaRPr lang="en-US" sz="4000" dirty="0"/>
          </a:p>
        </p:txBody>
      </p:sp>
      <p:pic>
        <p:nvPicPr>
          <p:cNvPr id="238597" name="Picture 5" descr="g4g7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8475" y="914400"/>
            <a:ext cx="2247900" cy="2590800"/>
          </a:xfrm>
          <a:prstGeom prst="rect">
            <a:avLst/>
          </a:prstGeom>
          <a:noFill/>
        </p:spPr>
      </p:pic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3341688" y="2209800"/>
            <a:ext cx="865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i="1">
                <a:solidFill>
                  <a:srgbClr val="FFFF00"/>
                </a:solidFill>
              </a:rPr>
              <a:t>   </a:t>
            </a:r>
            <a:r>
              <a:rPr lang="en-US" b="1" i="1">
                <a:solidFill>
                  <a:srgbClr val="FFFF00"/>
                </a:solidFill>
              </a:rPr>
              <a:t>v</a:t>
            </a:r>
            <a:endParaRPr lang="en-US"/>
          </a:p>
        </p:txBody>
      </p:sp>
      <p:grpSp>
        <p:nvGrpSpPr>
          <p:cNvPr id="2" name="Group 29"/>
          <p:cNvGrpSpPr/>
          <p:nvPr/>
        </p:nvGrpSpPr>
        <p:grpSpPr>
          <a:xfrm>
            <a:off x="5424488" y="925513"/>
            <a:ext cx="2247900" cy="2590800"/>
            <a:chOff x="5424488" y="925513"/>
            <a:chExt cx="2247900" cy="2590800"/>
          </a:xfrm>
        </p:grpSpPr>
        <p:pic>
          <p:nvPicPr>
            <p:cNvPr id="31" name="Picture 39" descr="g4g7-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24488" y="925513"/>
              <a:ext cx="2247900" cy="2590800"/>
            </a:xfrm>
            <a:prstGeom prst="rect">
              <a:avLst/>
            </a:prstGeom>
            <a:noFill/>
          </p:spPr>
        </p:pic>
        <p:pic>
          <p:nvPicPr>
            <p:cNvPr id="32" name="Picture 40" descr="g4g7_1x1x1-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829425" y="2209800"/>
              <a:ext cx="571500" cy="647700"/>
            </a:xfrm>
            <a:prstGeom prst="rect">
              <a:avLst/>
            </a:prstGeom>
            <a:noFill/>
          </p:spPr>
        </p:pic>
        <p:sp>
          <p:nvSpPr>
            <p:cNvPr id="33" name="AutoShape 45"/>
            <p:cNvSpPr>
              <a:spLocks noChangeArrowheads="1"/>
            </p:cNvSpPr>
            <p:nvPr/>
          </p:nvSpPr>
          <p:spPr bwMode="auto">
            <a:xfrm rot="2065033" flipH="1">
              <a:off x="7097713" y="2138363"/>
              <a:ext cx="381000" cy="141287"/>
            </a:xfrm>
            <a:prstGeom prst="parallelogram">
              <a:avLst>
                <a:gd name="adj" fmla="val 67416"/>
              </a:avLst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AutoShape 46"/>
            <p:cNvSpPr>
              <a:spLocks noChangeArrowheads="1"/>
            </p:cNvSpPr>
            <p:nvPr/>
          </p:nvSpPr>
          <p:spPr bwMode="auto">
            <a:xfrm rot="1776351" flipH="1">
              <a:off x="6771844" y="2776538"/>
              <a:ext cx="390525" cy="141287"/>
            </a:xfrm>
            <a:prstGeom prst="parallelogram">
              <a:avLst>
                <a:gd name="adj" fmla="val 69101"/>
              </a:avLst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7135813" y="2274888"/>
              <a:ext cx="382587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b="1" i="1" dirty="0" err="1">
                  <a:solidFill>
                    <a:srgbClr val="FFFF00"/>
                  </a:solidFill>
                </a:rPr>
                <a:t>v</a:t>
              </a:r>
              <a:endParaRPr lang="en-US" dirty="0"/>
            </a:p>
          </p:txBody>
        </p:sp>
        <p:sp>
          <p:nvSpPr>
            <p:cNvPr id="36" name="AutoShape 44"/>
            <p:cNvSpPr>
              <a:spLocks noChangeArrowheads="1"/>
            </p:cNvSpPr>
            <p:nvPr/>
          </p:nvSpPr>
          <p:spPr bwMode="auto">
            <a:xfrm rot="-1703517">
              <a:off x="6754813" y="2155825"/>
              <a:ext cx="381000" cy="141288"/>
            </a:xfrm>
            <a:prstGeom prst="parallelogram">
              <a:avLst>
                <a:gd name="adj" fmla="val 67415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49"/>
            <p:cNvSpPr>
              <a:spLocks noChangeShapeType="1"/>
            </p:cNvSpPr>
            <p:nvPr/>
          </p:nvSpPr>
          <p:spPr bwMode="auto">
            <a:xfrm flipH="1">
              <a:off x="6839714" y="2073739"/>
              <a:ext cx="0" cy="655174"/>
            </a:xfrm>
            <a:prstGeom prst="line">
              <a:avLst/>
            </a:prstGeom>
            <a:noFill/>
            <a:ln w="25400" cap="flat" cmpd="sng" algn="ctr">
              <a:solidFill>
                <a:srgbClr val="36363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AutoShape 47"/>
            <p:cNvSpPr>
              <a:spLocks noChangeArrowheads="1"/>
            </p:cNvSpPr>
            <p:nvPr/>
          </p:nvSpPr>
          <p:spPr bwMode="auto">
            <a:xfrm rot="19794274">
              <a:off x="6974580" y="2804339"/>
              <a:ext cx="503238" cy="165100"/>
            </a:xfrm>
            <a:prstGeom prst="parallelogram">
              <a:avLst>
                <a:gd name="adj" fmla="val 76202"/>
              </a:avLst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Diamond 38"/>
            <p:cNvSpPr/>
            <p:nvPr/>
          </p:nvSpPr>
          <p:spPr bwMode="auto">
            <a:xfrm>
              <a:off x="7315200" y="2728913"/>
              <a:ext cx="170093" cy="166687"/>
            </a:xfrm>
            <a:prstGeom prst="diamond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Diamond 39"/>
            <p:cNvSpPr/>
            <p:nvPr/>
          </p:nvSpPr>
          <p:spPr bwMode="auto">
            <a:xfrm>
              <a:off x="6762436" y="2690813"/>
              <a:ext cx="170093" cy="204787"/>
            </a:xfrm>
            <a:prstGeom prst="diamond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Diamond 40"/>
            <p:cNvSpPr/>
            <p:nvPr/>
          </p:nvSpPr>
          <p:spPr bwMode="auto">
            <a:xfrm rot="650780">
              <a:off x="6962234" y="2093976"/>
              <a:ext cx="170093" cy="166687"/>
            </a:xfrm>
            <a:prstGeom prst="diamond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Line 49"/>
            <p:cNvSpPr>
              <a:spLocks noChangeShapeType="1"/>
            </p:cNvSpPr>
            <p:nvPr/>
          </p:nvSpPr>
          <p:spPr bwMode="auto">
            <a:xfrm flipH="1">
              <a:off x="7114032" y="1554626"/>
              <a:ext cx="0" cy="655174"/>
            </a:xfrm>
            <a:prstGeom prst="line">
              <a:avLst/>
            </a:prstGeom>
            <a:noFill/>
            <a:ln w="25400" cap="flat" cmpd="sng" algn="ctr">
              <a:solidFill>
                <a:srgbClr val="36363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9"/>
            <p:cNvSpPr>
              <a:spLocks noChangeShapeType="1"/>
            </p:cNvSpPr>
            <p:nvPr/>
          </p:nvSpPr>
          <p:spPr bwMode="auto">
            <a:xfrm flipH="1">
              <a:off x="7400925" y="1751874"/>
              <a:ext cx="0" cy="655174"/>
            </a:xfrm>
            <a:prstGeom prst="line">
              <a:avLst/>
            </a:prstGeom>
            <a:noFill/>
            <a:ln w="25400" cap="flat" cmpd="sng" algn="ctr">
              <a:solidFill>
                <a:schemeClr val="accent4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AutoShape 46"/>
            <p:cNvSpPr>
              <a:spLocks noChangeArrowheads="1"/>
            </p:cNvSpPr>
            <p:nvPr/>
          </p:nvSpPr>
          <p:spPr bwMode="auto">
            <a:xfrm rot="1776351" flipH="1">
              <a:off x="6867409" y="2824956"/>
              <a:ext cx="390525" cy="141287"/>
            </a:xfrm>
            <a:prstGeom prst="parallelogram">
              <a:avLst>
                <a:gd name="adj" fmla="val 69101"/>
              </a:avLst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49"/>
            <p:cNvSpPr>
              <a:spLocks noChangeShapeType="1"/>
            </p:cNvSpPr>
            <p:nvPr/>
          </p:nvSpPr>
          <p:spPr bwMode="auto">
            <a:xfrm>
              <a:off x="6858000" y="2690814"/>
              <a:ext cx="542925" cy="332542"/>
            </a:xfrm>
            <a:prstGeom prst="line">
              <a:avLst/>
            </a:prstGeom>
            <a:noFill/>
            <a:ln w="25400" cap="flat" cmpd="sng" algn="ctr">
              <a:solidFill>
                <a:schemeClr val="accent4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 bwMode="auto">
            <a:xfrm flipV="1">
              <a:off x="6858000" y="2690814"/>
              <a:ext cx="561211" cy="31425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363636">
                  <a:alpha val="97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380999" y="4052094"/>
            <a:ext cx="8686800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u="sng" dirty="0" err="1">
                <a:solidFill>
                  <a:srgbClr val="000099"/>
                </a:solidFill>
              </a:rPr>
              <a:t>Thm</a:t>
            </a:r>
            <a:r>
              <a:rPr lang="en-US" u="sng" dirty="0">
                <a:solidFill>
                  <a:srgbClr val="000099"/>
                </a:solidFill>
              </a:rPr>
              <a:t>:</a:t>
            </a:r>
            <a:r>
              <a:rPr lang="en-US" dirty="0">
                <a:solidFill>
                  <a:srgbClr val="000099"/>
                </a:solidFill>
              </a:rPr>
              <a:t>   The lozenge Markov chain is “rapidly mixing.”   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000099"/>
                </a:solidFill>
              </a:rPr>
              <a:t>                                                              </a:t>
            </a:r>
            <a:r>
              <a:rPr lang="en-US" sz="2400" dirty="0">
                <a:solidFill>
                  <a:srgbClr val="804000"/>
                </a:solidFill>
              </a:rPr>
              <a:t>[</a:t>
            </a:r>
            <a:r>
              <a:rPr lang="en-US" sz="2400" dirty="0" err="1">
                <a:solidFill>
                  <a:srgbClr val="804000"/>
                </a:solidFill>
              </a:rPr>
              <a:t>Luby</a:t>
            </a:r>
            <a:r>
              <a:rPr lang="en-US" sz="2400" dirty="0">
                <a:solidFill>
                  <a:srgbClr val="804000"/>
                </a:solidFill>
              </a:rPr>
              <a:t>, R., Sinclair]</a:t>
            </a:r>
            <a:r>
              <a:rPr lang="en-US" dirty="0">
                <a:solidFill>
                  <a:srgbClr val="996633"/>
                </a:solidFill>
              </a:rPr>
              <a:t>   </a:t>
            </a:r>
            <a:endParaRPr lang="en-US" u="sng" dirty="0">
              <a:solidFill>
                <a:srgbClr val="996633"/>
              </a:solidFill>
            </a:endParaRPr>
          </a:p>
        </p:txBody>
      </p:sp>
      <p:grpSp>
        <p:nvGrpSpPr>
          <p:cNvPr id="25" name="Group 28"/>
          <p:cNvGrpSpPr/>
          <p:nvPr/>
        </p:nvGrpSpPr>
        <p:grpSpPr>
          <a:xfrm>
            <a:off x="646974" y="5087501"/>
            <a:ext cx="7775749" cy="1770499"/>
            <a:chOff x="646974" y="5087501"/>
            <a:chExt cx="7775749" cy="1770499"/>
          </a:xfrm>
        </p:grpSpPr>
        <p:grpSp>
          <p:nvGrpSpPr>
            <p:cNvPr id="26" name="Group 25"/>
            <p:cNvGrpSpPr/>
            <p:nvPr/>
          </p:nvGrpSpPr>
          <p:grpSpPr>
            <a:xfrm>
              <a:off x="646974" y="5099405"/>
              <a:ext cx="3369401" cy="1758595"/>
              <a:chOff x="5528239" y="5099405"/>
              <a:chExt cx="3369401" cy="1758595"/>
            </a:xfrm>
            <a:solidFill>
              <a:schemeClr val="accent6">
                <a:lumMod val="60000"/>
                <a:lumOff val="40000"/>
                <a:alpha val="50000"/>
              </a:schemeClr>
            </a:solidFill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5528239" y="5397500"/>
                <a:ext cx="1460500" cy="1460500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49" name="Cloud Callout 48"/>
              <p:cNvSpPr/>
              <p:nvPr/>
            </p:nvSpPr>
            <p:spPr bwMode="auto">
              <a:xfrm rot="20933632" flipV="1">
                <a:off x="6925659" y="5099405"/>
                <a:ext cx="1971981" cy="1630554"/>
              </a:xfrm>
              <a:prstGeom prst="cloudCallout">
                <a:avLst>
                  <a:gd name="adj1" fmla="val -70635"/>
                  <a:gd name="adj2" fmla="val 16834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27" name="Group 24"/>
            <p:cNvGrpSpPr/>
            <p:nvPr/>
          </p:nvGrpSpPr>
          <p:grpSpPr>
            <a:xfrm>
              <a:off x="5178976" y="5087501"/>
              <a:ext cx="3243747" cy="1630554"/>
              <a:chOff x="963128" y="5074880"/>
              <a:chExt cx="3243747" cy="1630554"/>
            </a:xfrm>
            <a:solidFill>
              <a:srgbClr val="2CFF2C">
                <a:alpha val="50000"/>
              </a:srgbClr>
            </a:solidFill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3089275" y="5226050"/>
                <a:ext cx="1117600" cy="1409700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47" name="Cloud Callout 46"/>
              <p:cNvSpPr/>
              <p:nvPr/>
            </p:nvSpPr>
            <p:spPr bwMode="auto">
              <a:xfrm rot="20851239" flipH="1">
                <a:off x="963128" y="5074880"/>
                <a:ext cx="1971981" cy="1630554"/>
              </a:xfrm>
              <a:prstGeom prst="cloudCallout">
                <a:avLst>
                  <a:gd name="adj1" fmla="val -78457"/>
                  <a:gd name="adj2" fmla="val 11699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286000" y="5397500"/>
              <a:ext cx="1439567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dirty="0" smtClean="0"/>
                <a:t>2</a:t>
              </a:r>
              <a:r>
                <a:rPr lang="en-US" sz="2400" baseline="30000" dirty="0" smtClean="0"/>
                <a:t>n</a:t>
              </a:r>
              <a:r>
                <a:rPr lang="en-US" sz="2400" dirty="0" smtClean="0"/>
                <a:t>,  3</a:t>
              </a:r>
              <a:r>
                <a:rPr lang="en-US" sz="2400" baseline="30000" dirty="0" smtClean="0"/>
                <a:t>n </a:t>
              </a:r>
              <a:r>
                <a:rPr lang="en-US" sz="2400" dirty="0" smtClean="0"/>
                <a:t>n</a:t>
              </a:r>
              <a:r>
                <a:rPr lang="en-US" sz="2400" baseline="30000" dirty="0" smtClean="0"/>
                <a:t>2</a:t>
              </a:r>
              <a:r>
                <a:rPr lang="en-US" sz="2400" dirty="0" smtClean="0"/>
                <a:t>, </a:t>
              </a:r>
            </a:p>
            <a:p>
              <a:pPr>
                <a:spcAft>
                  <a:spcPts val="1200"/>
                </a:spcAft>
              </a:pPr>
              <a:r>
                <a:rPr lang="en-US" sz="2400" dirty="0" smtClean="0"/>
                <a:t>10</a:t>
              </a:r>
              <a:r>
                <a:rPr lang="en-US" sz="2400" baseline="30000" dirty="0" smtClean="0"/>
                <a:t>√n</a:t>
              </a:r>
              <a:r>
                <a:rPr lang="en-US" sz="2400" dirty="0" smtClean="0"/>
                <a:t>, …</a:t>
              </a:r>
            </a:p>
            <a:p>
              <a:pPr>
                <a:spcAft>
                  <a:spcPts val="2400"/>
                </a:spcAft>
              </a:pPr>
              <a:r>
                <a:rPr lang="en-US" sz="2400" baseline="30000" dirty="0" smtClean="0"/>
                <a:t>(exponential)</a:t>
              </a:r>
              <a:endParaRPr lang="en-US" sz="2400" baseline="30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55060" y="5397500"/>
              <a:ext cx="1736072" cy="1154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dirty="0" smtClean="0"/>
                <a:t>n</a:t>
              </a:r>
              <a:r>
                <a:rPr lang="en-US" sz="2400" baseline="30000" dirty="0" smtClean="0"/>
                <a:t>2</a:t>
              </a:r>
              <a:r>
                <a:rPr lang="en-US" sz="2400" dirty="0" smtClean="0"/>
                <a:t>,  </a:t>
              </a:r>
              <a:r>
                <a:rPr lang="en-US" sz="2400" dirty="0" err="1" smtClean="0"/>
                <a:t>n</a:t>
              </a:r>
              <a:r>
                <a:rPr lang="en-US" sz="2400" dirty="0" smtClean="0"/>
                <a:t> log </a:t>
              </a:r>
              <a:r>
                <a:rPr lang="en-US" sz="2400" dirty="0" err="1" smtClean="0"/>
                <a:t>n</a:t>
              </a:r>
              <a:r>
                <a:rPr lang="en-US" sz="2400" dirty="0" smtClean="0"/>
                <a:t>,</a:t>
              </a:r>
            </a:p>
            <a:p>
              <a:pPr>
                <a:spcAft>
                  <a:spcPts val="600"/>
                </a:spcAft>
              </a:pPr>
              <a:r>
                <a:rPr lang="en-US" sz="2400" dirty="0" smtClean="0"/>
                <a:t>n</a:t>
              </a:r>
              <a:r>
                <a:rPr lang="en-US" sz="2400" baseline="30000" dirty="0" smtClean="0"/>
                <a:t>10</a:t>
              </a:r>
              <a:r>
                <a:rPr lang="en-US" sz="2400" dirty="0" smtClean="0"/>
                <a:t>, …</a:t>
              </a:r>
            </a:p>
            <a:p>
              <a:pPr>
                <a:spcAft>
                  <a:spcPts val="2400"/>
                </a:spcAft>
              </a:pPr>
              <a:r>
                <a:rPr lang="en-US" sz="2400" baseline="30000" dirty="0" smtClean="0"/>
                <a:t>(polynomial)</a:t>
              </a:r>
              <a:endParaRPr lang="en-US" sz="2400" baseline="300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001667" y="5274389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 smtClean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66160" y="5238671"/>
            <a:ext cx="9393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>
                <a:solidFill>
                  <a:schemeClr val="accent6">
                    <a:lumMod val="50000"/>
                  </a:schemeClr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sz="6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457200" y="3505200"/>
            <a:ext cx="801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 charset="0"/>
              <a:buNone/>
            </a:pPr>
            <a:r>
              <a:rPr lang="en-US" dirty="0"/>
              <a:t>3.   </a:t>
            </a:r>
            <a:r>
              <a:rPr lang="en-US" i="1" dirty="0">
                <a:solidFill>
                  <a:srgbClr val="FF0000"/>
                </a:solidFill>
              </a:rPr>
              <a:t>How long</a:t>
            </a:r>
            <a:r>
              <a:rPr lang="en-US" dirty="0"/>
              <a:t> is “long enough” 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3" name="Right Arrow 52"/>
          <p:cNvSpPr/>
          <p:nvPr/>
        </p:nvSpPr>
        <p:spPr bwMode="auto">
          <a:xfrm rot="2781668">
            <a:off x="4357941" y="4684431"/>
            <a:ext cx="1046377" cy="503798"/>
          </a:xfrm>
          <a:prstGeom prst="rightArrow">
            <a:avLst/>
          </a:prstGeom>
          <a:solidFill>
            <a:srgbClr val="008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0" grpId="0"/>
      <p:bldP spid="51" grpId="0"/>
      <p:bldP spid="5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"/>
            <a:ext cx="7772400" cy="1143000"/>
          </a:xfrm>
        </p:spPr>
        <p:txBody>
          <a:bodyPr/>
          <a:lstStyle/>
          <a:p>
            <a:r>
              <a:rPr lang="en-US"/>
              <a:t>What about other models?</a:t>
            </a:r>
          </a:p>
        </p:txBody>
      </p:sp>
      <p:sp>
        <p:nvSpPr>
          <p:cNvPr id="247814" name="Rectangle 6"/>
          <p:cNvSpPr>
            <a:spLocks noChangeArrowheads="1"/>
          </p:cNvSpPr>
          <p:nvPr/>
        </p:nvSpPr>
        <p:spPr bwMode="auto">
          <a:xfrm>
            <a:off x="428625" y="2932113"/>
            <a:ext cx="2120900" cy="2070100"/>
          </a:xfrm>
          <a:prstGeom prst="rect">
            <a:avLst/>
          </a:prstGeom>
          <a:solidFill>
            <a:schemeClr val="accent1"/>
          </a:solidFill>
          <a:ln w="444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15" name="Rectangle 7"/>
          <p:cNvSpPr>
            <a:spLocks noChangeArrowheads="1"/>
          </p:cNvSpPr>
          <p:nvPr/>
        </p:nvSpPr>
        <p:spPr bwMode="auto">
          <a:xfrm>
            <a:off x="442913" y="2932113"/>
            <a:ext cx="352425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16" name="Rectangle 8"/>
          <p:cNvSpPr>
            <a:spLocks noChangeArrowheads="1"/>
          </p:cNvSpPr>
          <p:nvPr/>
        </p:nvSpPr>
        <p:spPr bwMode="auto">
          <a:xfrm>
            <a:off x="1495425" y="4298950"/>
            <a:ext cx="352425" cy="7032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17" name="Rectangle 9"/>
          <p:cNvSpPr>
            <a:spLocks noChangeArrowheads="1"/>
          </p:cNvSpPr>
          <p:nvPr/>
        </p:nvSpPr>
        <p:spPr bwMode="auto">
          <a:xfrm>
            <a:off x="1852613" y="3979863"/>
            <a:ext cx="342900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18" name="Rectangle 10"/>
          <p:cNvSpPr>
            <a:spLocks noChangeArrowheads="1"/>
          </p:cNvSpPr>
          <p:nvPr/>
        </p:nvSpPr>
        <p:spPr bwMode="auto">
          <a:xfrm>
            <a:off x="1852613" y="3973513"/>
            <a:ext cx="342900" cy="6921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19" name="Line 11"/>
          <p:cNvSpPr>
            <a:spLocks noChangeShapeType="1"/>
          </p:cNvSpPr>
          <p:nvPr/>
        </p:nvSpPr>
        <p:spPr bwMode="auto">
          <a:xfrm flipH="1">
            <a:off x="642938" y="30861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20" name="Rectangle 12"/>
          <p:cNvSpPr>
            <a:spLocks noChangeArrowheads="1"/>
          </p:cNvSpPr>
          <p:nvPr/>
        </p:nvSpPr>
        <p:spPr bwMode="auto">
          <a:xfrm>
            <a:off x="2181225" y="2932113"/>
            <a:ext cx="357188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21" name="Line 13"/>
          <p:cNvSpPr>
            <a:spLocks noChangeShapeType="1"/>
          </p:cNvSpPr>
          <p:nvPr/>
        </p:nvSpPr>
        <p:spPr bwMode="auto">
          <a:xfrm flipH="1">
            <a:off x="2395538" y="30861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22" name="Rectangle 14"/>
          <p:cNvSpPr>
            <a:spLocks noChangeArrowheads="1"/>
          </p:cNvSpPr>
          <p:nvPr/>
        </p:nvSpPr>
        <p:spPr bwMode="auto">
          <a:xfrm>
            <a:off x="2206625" y="3997325"/>
            <a:ext cx="342900" cy="69215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23" name="Line 15"/>
          <p:cNvSpPr>
            <a:spLocks noChangeShapeType="1"/>
          </p:cNvSpPr>
          <p:nvPr/>
        </p:nvSpPr>
        <p:spPr bwMode="auto">
          <a:xfrm flipH="1">
            <a:off x="2395538" y="415925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24" name="Line 16"/>
          <p:cNvSpPr>
            <a:spLocks noChangeShapeType="1"/>
          </p:cNvSpPr>
          <p:nvPr/>
        </p:nvSpPr>
        <p:spPr bwMode="auto">
          <a:xfrm flipH="1">
            <a:off x="2052638" y="415925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25" name="Rectangle 17"/>
          <p:cNvSpPr>
            <a:spLocks noChangeArrowheads="1"/>
          </p:cNvSpPr>
          <p:nvPr/>
        </p:nvSpPr>
        <p:spPr bwMode="auto">
          <a:xfrm>
            <a:off x="785813" y="3613150"/>
            <a:ext cx="342900" cy="68580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26" name="Line 18"/>
          <p:cNvSpPr>
            <a:spLocks noChangeShapeType="1"/>
          </p:cNvSpPr>
          <p:nvPr/>
        </p:nvSpPr>
        <p:spPr bwMode="auto">
          <a:xfrm flipH="1">
            <a:off x="985838" y="37719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27" name="Rectangle 19"/>
          <p:cNvSpPr>
            <a:spLocks noChangeArrowheads="1"/>
          </p:cNvSpPr>
          <p:nvPr/>
        </p:nvSpPr>
        <p:spPr bwMode="auto">
          <a:xfrm>
            <a:off x="442913" y="3613150"/>
            <a:ext cx="352425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28" name="Line 20"/>
          <p:cNvSpPr>
            <a:spLocks noChangeShapeType="1"/>
          </p:cNvSpPr>
          <p:nvPr/>
        </p:nvSpPr>
        <p:spPr bwMode="auto">
          <a:xfrm flipH="1">
            <a:off x="642938" y="37719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29" name="Rectangle 21"/>
          <p:cNvSpPr>
            <a:spLocks noChangeArrowheads="1"/>
          </p:cNvSpPr>
          <p:nvPr/>
        </p:nvSpPr>
        <p:spPr bwMode="auto">
          <a:xfrm>
            <a:off x="1128713" y="4298950"/>
            <a:ext cx="366712" cy="7032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30" name="Line 22"/>
          <p:cNvSpPr>
            <a:spLocks noChangeShapeType="1"/>
          </p:cNvSpPr>
          <p:nvPr/>
        </p:nvSpPr>
        <p:spPr bwMode="auto">
          <a:xfrm flipH="1">
            <a:off x="1323975" y="4481513"/>
            <a:ext cx="1588" cy="319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31" name="Line 23"/>
          <p:cNvSpPr>
            <a:spLocks noChangeShapeType="1"/>
          </p:cNvSpPr>
          <p:nvPr/>
        </p:nvSpPr>
        <p:spPr bwMode="auto">
          <a:xfrm flipH="1">
            <a:off x="1662113" y="4481513"/>
            <a:ext cx="0" cy="33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32" name="Rectangle 24"/>
          <p:cNvSpPr>
            <a:spLocks noChangeArrowheads="1"/>
          </p:cNvSpPr>
          <p:nvPr/>
        </p:nvSpPr>
        <p:spPr bwMode="auto">
          <a:xfrm rot="-5387243">
            <a:off x="590550" y="4121150"/>
            <a:ext cx="357188" cy="7127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33" name="Line 25"/>
          <p:cNvSpPr>
            <a:spLocks noChangeShapeType="1"/>
          </p:cNvSpPr>
          <p:nvPr/>
        </p:nvSpPr>
        <p:spPr bwMode="auto">
          <a:xfrm rot="16200000" flipH="1">
            <a:off x="788988" y="4308475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34" name="Rectangle 26"/>
          <p:cNvSpPr>
            <a:spLocks noChangeArrowheads="1"/>
          </p:cNvSpPr>
          <p:nvPr/>
        </p:nvSpPr>
        <p:spPr bwMode="auto">
          <a:xfrm rot="-5387243">
            <a:off x="1659732" y="2750344"/>
            <a:ext cx="342900" cy="7000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35" name="Line 27"/>
          <p:cNvSpPr>
            <a:spLocks noChangeShapeType="1"/>
          </p:cNvSpPr>
          <p:nvPr/>
        </p:nvSpPr>
        <p:spPr bwMode="auto">
          <a:xfrm rot="16200000" flipH="1">
            <a:off x="1881188" y="29257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36" name="Rectangle 28"/>
          <p:cNvSpPr>
            <a:spLocks noChangeArrowheads="1"/>
          </p:cNvSpPr>
          <p:nvPr/>
        </p:nvSpPr>
        <p:spPr bwMode="auto">
          <a:xfrm rot="-5387243">
            <a:off x="965994" y="2756694"/>
            <a:ext cx="344488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37" name="Line 29"/>
          <p:cNvSpPr>
            <a:spLocks noChangeShapeType="1"/>
          </p:cNvSpPr>
          <p:nvPr/>
        </p:nvSpPr>
        <p:spPr bwMode="auto">
          <a:xfrm rot="16200000" flipH="1">
            <a:off x="1169988" y="29257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38" name="Rectangle 30"/>
          <p:cNvSpPr>
            <a:spLocks noChangeArrowheads="1"/>
          </p:cNvSpPr>
          <p:nvPr/>
        </p:nvSpPr>
        <p:spPr bwMode="auto">
          <a:xfrm rot="-5387243">
            <a:off x="1659732" y="3093244"/>
            <a:ext cx="342900" cy="7000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39" name="Line 31"/>
          <p:cNvSpPr>
            <a:spLocks noChangeShapeType="1"/>
          </p:cNvSpPr>
          <p:nvPr/>
        </p:nvSpPr>
        <p:spPr bwMode="auto">
          <a:xfrm rot="16200000" flipH="1">
            <a:off x="1881188" y="3279775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40" name="Rectangle 32"/>
          <p:cNvSpPr>
            <a:spLocks noChangeArrowheads="1"/>
          </p:cNvSpPr>
          <p:nvPr/>
        </p:nvSpPr>
        <p:spPr bwMode="auto">
          <a:xfrm rot="-5387243">
            <a:off x="966788" y="3074988"/>
            <a:ext cx="342900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41" name="Line 33"/>
          <p:cNvSpPr>
            <a:spLocks noChangeShapeType="1"/>
          </p:cNvSpPr>
          <p:nvPr/>
        </p:nvSpPr>
        <p:spPr bwMode="auto">
          <a:xfrm rot="16200000" flipH="1">
            <a:off x="1181101" y="32575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42" name="Rectangle 34"/>
          <p:cNvSpPr>
            <a:spLocks noChangeArrowheads="1"/>
          </p:cNvSpPr>
          <p:nvPr/>
        </p:nvSpPr>
        <p:spPr bwMode="auto">
          <a:xfrm rot="-5387243">
            <a:off x="2020888" y="3443287"/>
            <a:ext cx="357188" cy="696913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43" name="Line 35"/>
          <p:cNvSpPr>
            <a:spLocks noChangeShapeType="1"/>
          </p:cNvSpPr>
          <p:nvPr/>
        </p:nvSpPr>
        <p:spPr bwMode="auto">
          <a:xfrm rot="16200000" flipH="1">
            <a:off x="2235201" y="36242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44" name="Rectangle 36"/>
          <p:cNvSpPr>
            <a:spLocks noChangeArrowheads="1"/>
          </p:cNvSpPr>
          <p:nvPr/>
        </p:nvSpPr>
        <p:spPr bwMode="auto">
          <a:xfrm rot="-5387243">
            <a:off x="1319213" y="3425825"/>
            <a:ext cx="336550" cy="72072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45" name="Line 37"/>
          <p:cNvSpPr>
            <a:spLocks noChangeShapeType="1"/>
          </p:cNvSpPr>
          <p:nvPr/>
        </p:nvSpPr>
        <p:spPr bwMode="auto">
          <a:xfrm rot="16200000" flipH="1">
            <a:off x="1524001" y="36004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46" name="Rectangle 38"/>
          <p:cNvSpPr>
            <a:spLocks noChangeArrowheads="1"/>
          </p:cNvSpPr>
          <p:nvPr/>
        </p:nvSpPr>
        <p:spPr bwMode="auto">
          <a:xfrm rot="-5387243">
            <a:off x="1315244" y="3764756"/>
            <a:ext cx="342900" cy="7254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47" name="Line 39"/>
          <p:cNvSpPr>
            <a:spLocks noChangeShapeType="1"/>
          </p:cNvSpPr>
          <p:nvPr/>
        </p:nvSpPr>
        <p:spPr bwMode="auto">
          <a:xfrm rot="16200000" flipH="1">
            <a:off x="1501776" y="39433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48" name="Rectangle 40"/>
          <p:cNvSpPr>
            <a:spLocks noChangeArrowheads="1"/>
          </p:cNvSpPr>
          <p:nvPr/>
        </p:nvSpPr>
        <p:spPr bwMode="auto">
          <a:xfrm rot="-5387243">
            <a:off x="593725" y="4478338"/>
            <a:ext cx="352425" cy="70802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49" name="Line 41"/>
          <p:cNvSpPr>
            <a:spLocks noChangeShapeType="1"/>
          </p:cNvSpPr>
          <p:nvPr/>
        </p:nvSpPr>
        <p:spPr bwMode="auto">
          <a:xfrm rot="16200000" flipH="1">
            <a:off x="788988" y="46736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50" name="Rectangle 42"/>
          <p:cNvSpPr>
            <a:spLocks noChangeArrowheads="1"/>
          </p:cNvSpPr>
          <p:nvPr/>
        </p:nvSpPr>
        <p:spPr bwMode="auto">
          <a:xfrm rot="-5387243">
            <a:off x="2021682" y="4493419"/>
            <a:ext cx="342900" cy="687387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51" name="Line 43"/>
          <p:cNvSpPr>
            <a:spLocks noChangeShapeType="1"/>
          </p:cNvSpPr>
          <p:nvPr/>
        </p:nvSpPr>
        <p:spPr bwMode="auto">
          <a:xfrm rot="16200000" flipH="1">
            <a:off x="2195513" y="46736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57" name="Text Box 49"/>
          <p:cNvSpPr txBox="1">
            <a:spLocks noChangeArrowheads="1"/>
          </p:cNvSpPr>
          <p:nvPr/>
        </p:nvSpPr>
        <p:spPr bwMode="auto">
          <a:xfrm>
            <a:off x="3481388" y="5330825"/>
            <a:ext cx="2120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+mn-lt"/>
              </a:rPr>
              <a:t>  Potts model</a:t>
            </a:r>
            <a:endParaRPr lang="en-US" sz="200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7858" name="Text Box 50"/>
          <p:cNvSpPr txBox="1">
            <a:spLocks noChangeArrowheads="1"/>
          </p:cNvSpPr>
          <p:nvPr/>
        </p:nvSpPr>
        <p:spPr bwMode="auto">
          <a:xfrm>
            <a:off x="5930900" y="5330825"/>
            <a:ext cx="31130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indent="236538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+mn-lt"/>
              </a:rPr>
              <a:t> Hardcore model</a:t>
            </a:r>
          </a:p>
        </p:txBody>
      </p:sp>
      <p:sp>
        <p:nvSpPr>
          <p:cNvPr id="247859" name="Text Box 51"/>
          <p:cNvSpPr txBox="1">
            <a:spLocks noChangeArrowheads="1"/>
          </p:cNvSpPr>
          <p:nvPr/>
        </p:nvSpPr>
        <p:spPr bwMode="auto">
          <a:xfrm>
            <a:off x="363538" y="5330825"/>
            <a:ext cx="2263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indent="50800" algn="l">
              <a:spcBef>
                <a:spcPct val="50000"/>
              </a:spcBef>
            </a:pPr>
            <a:r>
              <a:rPr lang="en-US" sz="2400">
                <a:latin typeface="+mn-lt"/>
              </a:rPr>
              <a:t> </a:t>
            </a:r>
            <a:r>
              <a:rPr lang="en-US" sz="2400">
                <a:solidFill>
                  <a:srgbClr val="0000FF"/>
                </a:solidFill>
                <a:latin typeface="+mn-lt"/>
              </a:rPr>
              <a:t>Dimer model</a:t>
            </a:r>
          </a:p>
        </p:txBody>
      </p:sp>
      <p:sp>
        <p:nvSpPr>
          <p:cNvPr id="247860" name="Oval 52"/>
          <p:cNvSpPr>
            <a:spLocks noChangeArrowheads="1"/>
          </p:cNvSpPr>
          <p:nvPr/>
        </p:nvSpPr>
        <p:spPr bwMode="auto">
          <a:xfrm>
            <a:off x="3621088" y="2935288"/>
            <a:ext cx="280987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61" name="Oval 53"/>
          <p:cNvSpPr>
            <a:spLocks noChangeArrowheads="1"/>
          </p:cNvSpPr>
          <p:nvPr/>
        </p:nvSpPr>
        <p:spPr bwMode="auto">
          <a:xfrm>
            <a:off x="4041775" y="2938463"/>
            <a:ext cx="280988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62" name="Oval 54"/>
          <p:cNvSpPr>
            <a:spLocks noChangeArrowheads="1"/>
          </p:cNvSpPr>
          <p:nvPr/>
        </p:nvSpPr>
        <p:spPr bwMode="auto">
          <a:xfrm>
            <a:off x="4041775" y="46116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63" name="Oval 55"/>
          <p:cNvSpPr>
            <a:spLocks noChangeArrowheads="1"/>
          </p:cNvSpPr>
          <p:nvPr/>
        </p:nvSpPr>
        <p:spPr bwMode="auto">
          <a:xfrm>
            <a:off x="3621088" y="46116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64" name="Oval 56"/>
          <p:cNvSpPr>
            <a:spLocks noChangeArrowheads="1"/>
          </p:cNvSpPr>
          <p:nvPr/>
        </p:nvSpPr>
        <p:spPr bwMode="auto">
          <a:xfrm>
            <a:off x="4464050" y="4611688"/>
            <a:ext cx="280988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65" name="Oval 57"/>
          <p:cNvSpPr>
            <a:spLocks noChangeArrowheads="1"/>
          </p:cNvSpPr>
          <p:nvPr/>
        </p:nvSpPr>
        <p:spPr bwMode="auto">
          <a:xfrm>
            <a:off x="4464050" y="2938463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66" name="Oval 58"/>
          <p:cNvSpPr>
            <a:spLocks noChangeArrowheads="1"/>
          </p:cNvSpPr>
          <p:nvPr/>
        </p:nvSpPr>
        <p:spPr bwMode="auto">
          <a:xfrm>
            <a:off x="4903788" y="29352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67" name="Oval 59"/>
          <p:cNvSpPr>
            <a:spLocks noChangeArrowheads="1"/>
          </p:cNvSpPr>
          <p:nvPr/>
        </p:nvSpPr>
        <p:spPr bwMode="auto">
          <a:xfrm>
            <a:off x="5324475" y="29352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68" name="Oval 60"/>
          <p:cNvSpPr>
            <a:spLocks noChangeArrowheads="1"/>
          </p:cNvSpPr>
          <p:nvPr/>
        </p:nvSpPr>
        <p:spPr bwMode="auto">
          <a:xfrm>
            <a:off x="3621088" y="3382963"/>
            <a:ext cx="280987" cy="274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69" name="Oval 61"/>
          <p:cNvSpPr>
            <a:spLocks noChangeArrowheads="1"/>
          </p:cNvSpPr>
          <p:nvPr/>
        </p:nvSpPr>
        <p:spPr bwMode="auto">
          <a:xfrm>
            <a:off x="4041775" y="3382963"/>
            <a:ext cx="280988" cy="2746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70" name="Oval 62"/>
          <p:cNvSpPr>
            <a:spLocks noChangeArrowheads="1"/>
          </p:cNvSpPr>
          <p:nvPr/>
        </p:nvSpPr>
        <p:spPr bwMode="auto">
          <a:xfrm>
            <a:off x="4464050" y="3382963"/>
            <a:ext cx="280988" cy="2746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71" name="Oval 63"/>
          <p:cNvSpPr>
            <a:spLocks noChangeArrowheads="1"/>
          </p:cNvSpPr>
          <p:nvPr/>
        </p:nvSpPr>
        <p:spPr bwMode="auto">
          <a:xfrm>
            <a:off x="4903788" y="3378200"/>
            <a:ext cx="280987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72" name="Oval 64"/>
          <p:cNvSpPr>
            <a:spLocks noChangeArrowheads="1"/>
          </p:cNvSpPr>
          <p:nvPr/>
        </p:nvSpPr>
        <p:spPr bwMode="auto">
          <a:xfrm>
            <a:off x="5324475" y="3378200"/>
            <a:ext cx="280988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73" name="Oval 65"/>
          <p:cNvSpPr>
            <a:spLocks noChangeArrowheads="1"/>
          </p:cNvSpPr>
          <p:nvPr/>
        </p:nvSpPr>
        <p:spPr bwMode="auto">
          <a:xfrm>
            <a:off x="3621088" y="3797300"/>
            <a:ext cx="280987" cy="2778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74" name="Oval 66"/>
          <p:cNvSpPr>
            <a:spLocks noChangeArrowheads="1"/>
          </p:cNvSpPr>
          <p:nvPr/>
        </p:nvSpPr>
        <p:spPr bwMode="auto">
          <a:xfrm>
            <a:off x="3621088" y="4198938"/>
            <a:ext cx="280987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75" name="Oval 67"/>
          <p:cNvSpPr>
            <a:spLocks noChangeArrowheads="1"/>
          </p:cNvSpPr>
          <p:nvPr/>
        </p:nvSpPr>
        <p:spPr bwMode="auto">
          <a:xfrm>
            <a:off x="4041775" y="4208463"/>
            <a:ext cx="280988" cy="2746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76" name="Oval 68"/>
          <p:cNvSpPr>
            <a:spLocks noChangeArrowheads="1"/>
          </p:cNvSpPr>
          <p:nvPr/>
        </p:nvSpPr>
        <p:spPr bwMode="auto">
          <a:xfrm>
            <a:off x="4903788" y="4198938"/>
            <a:ext cx="280987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77" name="Oval 69"/>
          <p:cNvSpPr>
            <a:spLocks noChangeArrowheads="1"/>
          </p:cNvSpPr>
          <p:nvPr/>
        </p:nvSpPr>
        <p:spPr bwMode="auto">
          <a:xfrm>
            <a:off x="5324475" y="3797300"/>
            <a:ext cx="280988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78" name="Oval 70"/>
          <p:cNvSpPr>
            <a:spLocks noChangeArrowheads="1"/>
          </p:cNvSpPr>
          <p:nvPr/>
        </p:nvSpPr>
        <p:spPr bwMode="auto">
          <a:xfrm>
            <a:off x="4041775" y="3797300"/>
            <a:ext cx="280988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79" name="Oval 71"/>
          <p:cNvSpPr>
            <a:spLocks noChangeArrowheads="1"/>
          </p:cNvSpPr>
          <p:nvPr/>
        </p:nvSpPr>
        <p:spPr bwMode="auto">
          <a:xfrm>
            <a:off x="4464050" y="3797300"/>
            <a:ext cx="280988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80" name="Oval 72"/>
          <p:cNvSpPr>
            <a:spLocks noChangeArrowheads="1"/>
          </p:cNvSpPr>
          <p:nvPr/>
        </p:nvSpPr>
        <p:spPr bwMode="auto">
          <a:xfrm>
            <a:off x="4464050" y="4208463"/>
            <a:ext cx="280988" cy="274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81" name="Oval 73"/>
          <p:cNvSpPr>
            <a:spLocks noChangeArrowheads="1"/>
          </p:cNvSpPr>
          <p:nvPr/>
        </p:nvSpPr>
        <p:spPr bwMode="auto">
          <a:xfrm>
            <a:off x="4903788" y="3797300"/>
            <a:ext cx="280987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82" name="Oval 74"/>
          <p:cNvSpPr>
            <a:spLocks noChangeArrowheads="1"/>
          </p:cNvSpPr>
          <p:nvPr/>
        </p:nvSpPr>
        <p:spPr bwMode="auto">
          <a:xfrm>
            <a:off x="5324475" y="4198938"/>
            <a:ext cx="280988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83" name="Oval 75"/>
          <p:cNvSpPr>
            <a:spLocks noChangeArrowheads="1"/>
          </p:cNvSpPr>
          <p:nvPr/>
        </p:nvSpPr>
        <p:spPr bwMode="auto">
          <a:xfrm>
            <a:off x="4903788" y="46116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884" name="Oval 76"/>
          <p:cNvSpPr>
            <a:spLocks noChangeArrowheads="1"/>
          </p:cNvSpPr>
          <p:nvPr/>
        </p:nvSpPr>
        <p:spPr bwMode="auto">
          <a:xfrm>
            <a:off x="5324475" y="46116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6602413" y="2855913"/>
            <a:ext cx="2036762" cy="2003425"/>
            <a:chOff x="2498" y="1283"/>
            <a:chExt cx="1356" cy="1344"/>
          </a:xfrm>
        </p:grpSpPr>
        <p:sp>
          <p:nvSpPr>
            <p:cNvPr id="247886" name="Oval 78"/>
            <p:cNvSpPr>
              <a:spLocks noChangeArrowheads="1"/>
            </p:cNvSpPr>
            <p:nvPr/>
          </p:nvSpPr>
          <p:spPr bwMode="auto">
            <a:xfrm>
              <a:off x="3115" y="1608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887" name="Oval 79"/>
            <p:cNvSpPr>
              <a:spLocks noChangeArrowheads="1"/>
            </p:cNvSpPr>
            <p:nvPr/>
          </p:nvSpPr>
          <p:spPr bwMode="auto">
            <a:xfrm>
              <a:off x="2818" y="2176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888" name="Oval 80"/>
            <p:cNvSpPr>
              <a:spLocks noChangeArrowheads="1"/>
            </p:cNvSpPr>
            <p:nvPr/>
          </p:nvSpPr>
          <p:spPr bwMode="auto">
            <a:xfrm>
              <a:off x="2550" y="1890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889" name="Oval 81"/>
            <p:cNvSpPr>
              <a:spLocks noChangeArrowheads="1"/>
            </p:cNvSpPr>
            <p:nvPr/>
          </p:nvSpPr>
          <p:spPr bwMode="auto">
            <a:xfrm>
              <a:off x="2550" y="2455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890" name="Oval 82"/>
            <p:cNvSpPr>
              <a:spLocks noChangeArrowheads="1"/>
            </p:cNvSpPr>
            <p:nvPr/>
          </p:nvSpPr>
          <p:spPr bwMode="auto">
            <a:xfrm>
              <a:off x="3686" y="1890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891" name="Oval 83"/>
            <p:cNvSpPr>
              <a:spLocks noChangeArrowheads="1"/>
            </p:cNvSpPr>
            <p:nvPr/>
          </p:nvSpPr>
          <p:spPr bwMode="auto">
            <a:xfrm>
              <a:off x="3676" y="2455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892" name="Oval 84"/>
            <p:cNvSpPr>
              <a:spLocks noChangeArrowheads="1"/>
            </p:cNvSpPr>
            <p:nvPr/>
          </p:nvSpPr>
          <p:spPr bwMode="auto">
            <a:xfrm>
              <a:off x="2499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893" name="Oval 85"/>
            <p:cNvSpPr>
              <a:spLocks noChangeArrowheads="1"/>
            </p:cNvSpPr>
            <p:nvPr/>
          </p:nvSpPr>
          <p:spPr bwMode="auto">
            <a:xfrm>
              <a:off x="2786" y="1285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894" name="Oval 86"/>
            <p:cNvSpPr>
              <a:spLocks noChangeArrowheads="1"/>
            </p:cNvSpPr>
            <p:nvPr/>
          </p:nvSpPr>
          <p:spPr bwMode="auto">
            <a:xfrm>
              <a:off x="2786" y="2436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895" name="Oval 87"/>
            <p:cNvSpPr>
              <a:spLocks noChangeArrowheads="1"/>
            </p:cNvSpPr>
            <p:nvPr/>
          </p:nvSpPr>
          <p:spPr bwMode="auto">
            <a:xfrm>
              <a:off x="2498" y="243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896" name="Oval 88"/>
            <p:cNvSpPr>
              <a:spLocks noChangeArrowheads="1"/>
            </p:cNvSpPr>
            <p:nvPr/>
          </p:nvSpPr>
          <p:spPr bwMode="auto">
            <a:xfrm>
              <a:off x="3074" y="243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897" name="Oval 89"/>
            <p:cNvSpPr>
              <a:spLocks noChangeArrowheads="1"/>
            </p:cNvSpPr>
            <p:nvPr/>
          </p:nvSpPr>
          <p:spPr bwMode="auto">
            <a:xfrm>
              <a:off x="3074" y="1285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898" name="Oval 90"/>
            <p:cNvSpPr>
              <a:spLocks noChangeArrowheads="1"/>
            </p:cNvSpPr>
            <p:nvPr/>
          </p:nvSpPr>
          <p:spPr bwMode="auto">
            <a:xfrm>
              <a:off x="3374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899" name="Oval 91"/>
            <p:cNvSpPr>
              <a:spLocks noChangeArrowheads="1"/>
            </p:cNvSpPr>
            <p:nvPr/>
          </p:nvSpPr>
          <p:spPr bwMode="auto">
            <a:xfrm>
              <a:off x="3662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900" name="Oval 92"/>
            <p:cNvSpPr>
              <a:spLocks noChangeArrowheads="1"/>
            </p:cNvSpPr>
            <p:nvPr/>
          </p:nvSpPr>
          <p:spPr bwMode="auto">
            <a:xfrm>
              <a:off x="2498" y="1590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901" name="Oval 93"/>
            <p:cNvSpPr>
              <a:spLocks noChangeArrowheads="1"/>
            </p:cNvSpPr>
            <p:nvPr/>
          </p:nvSpPr>
          <p:spPr bwMode="auto">
            <a:xfrm>
              <a:off x="2786" y="1590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902" name="Oval 94"/>
            <p:cNvSpPr>
              <a:spLocks noChangeArrowheads="1"/>
            </p:cNvSpPr>
            <p:nvPr/>
          </p:nvSpPr>
          <p:spPr bwMode="auto">
            <a:xfrm>
              <a:off x="3074" y="1590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903" name="Oval 95"/>
            <p:cNvSpPr>
              <a:spLocks noChangeArrowheads="1"/>
            </p:cNvSpPr>
            <p:nvPr/>
          </p:nvSpPr>
          <p:spPr bwMode="auto">
            <a:xfrm>
              <a:off x="3374" y="158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904" name="Oval 96"/>
            <p:cNvSpPr>
              <a:spLocks noChangeArrowheads="1"/>
            </p:cNvSpPr>
            <p:nvPr/>
          </p:nvSpPr>
          <p:spPr bwMode="auto">
            <a:xfrm>
              <a:off x="3662" y="1588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905" name="Oval 97"/>
            <p:cNvSpPr>
              <a:spLocks noChangeArrowheads="1"/>
            </p:cNvSpPr>
            <p:nvPr/>
          </p:nvSpPr>
          <p:spPr bwMode="auto">
            <a:xfrm>
              <a:off x="2498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906" name="Oval 98"/>
            <p:cNvSpPr>
              <a:spLocks noChangeArrowheads="1"/>
            </p:cNvSpPr>
            <p:nvPr/>
          </p:nvSpPr>
          <p:spPr bwMode="auto">
            <a:xfrm>
              <a:off x="2498" y="2152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907" name="Oval 99"/>
            <p:cNvSpPr>
              <a:spLocks noChangeArrowheads="1"/>
            </p:cNvSpPr>
            <p:nvPr/>
          </p:nvSpPr>
          <p:spPr bwMode="auto">
            <a:xfrm>
              <a:off x="2786" y="215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908" name="Oval 100"/>
            <p:cNvSpPr>
              <a:spLocks noChangeArrowheads="1"/>
            </p:cNvSpPr>
            <p:nvPr/>
          </p:nvSpPr>
          <p:spPr bwMode="auto">
            <a:xfrm>
              <a:off x="3374" y="2152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909" name="Oval 101"/>
            <p:cNvSpPr>
              <a:spLocks noChangeArrowheads="1"/>
            </p:cNvSpPr>
            <p:nvPr/>
          </p:nvSpPr>
          <p:spPr bwMode="auto">
            <a:xfrm>
              <a:off x="3662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910" name="Oval 102"/>
            <p:cNvSpPr>
              <a:spLocks noChangeArrowheads="1"/>
            </p:cNvSpPr>
            <p:nvPr/>
          </p:nvSpPr>
          <p:spPr bwMode="auto">
            <a:xfrm>
              <a:off x="2786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911" name="Oval 103"/>
            <p:cNvSpPr>
              <a:spLocks noChangeArrowheads="1"/>
            </p:cNvSpPr>
            <p:nvPr/>
          </p:nvSpPr>
          <p:spPr bwMode="auto">
            <a:xfrm>
              <a:off x="3074" y="1876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912" name="Oval 104"/>
            <p:cNvSpPr>
              <a:spLocks noChangeArrowheads="1"/>
            </p:cNvSpPr>
            <p:nvPr/>
          </p:nvSpPr>
          <p:spPr bwMode="auto">
            <a:xfrm>
              <a:off x="3074" y="215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913" name="Oval 105"/>
            <p:cNvSpPr>
              <a:spLocks noChangeArrowheads="1"/>
            </p:cNvSpPr>
            <p:nvPr/>
          </p:nvSpPr>
          <p:spPr bwMode="auto">
            <a:xfrm>
              <a:off x="3374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914" name="Oval 106"/>
            <p:cNvSpPr>
              <a:spLocks noChangeArrowheads="1"/>
            </p:cNvSpPr>
            <p:nvPr/>
          </p:nvSpPr>
          <p:spPr bwMode="auto">
            <a:xfrm>
              <a:off x="3662" y="2152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915" name="Oval 107"/>
            <p:cNvSpPr>
              <a:spLocks noChangeArrowheads="1"/>
            </p:cNvSpPr>
            <p:nvPr/>
          </p:nvSpPr>
          <p:spPr bwMode="auto">
            <a:xfrm>
              <a:off x="3374" y="2437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916" name="Oval 108"/>
            <p:cNvSpPr>
              <a:spLocks noChangeArrowheads="1"/>
            </p:cNvSpPr>
            <p:nvPr/>
          </p:nvSpPr>
          <p:spPr bwMode="auto">
            <a:xfrm>
              <a:off x="3662" y="2437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7939" name="Rectangle 131"/>
          <p:cNvSpPr>
            <a:spLocks noChangeArrowheads="1"/>
          </p:cNvSpPr>
          <p:nvPr/>
        </p:nvSpPr>
        <p:spPr bwMode="auto">
          <a:xfrm>
            <a:off x="3435350" y="2646363"/>
            <a:ext cx="2309813" cy="2301875"/>
          </a:xfrm>
          <a:prstGeom prst="rect">
            <a:avLst/>
          </a:prstGeom>
          <a:solidFill>
            <a:schemeClr val="bg1">
              <a:alpha val="23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941" name="Rectangle 133"/>
          <p:cNvSpPr>
            <a:spLocks noChangeArrowheads="1"/>
          </p:cNvSpPr>
          <p:nvPr/>
        </p:nvSpPr>
        <p:spPr bwMode="auto">
          <a:xfrm>
            <a:off x="363538" y="5878513"/>
            <a:ext cx="853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rgbClr val="FF8000"/>
                </a:solidFill>
                <a:latin typeface="+mn-lt"/>
              </a:rPr>
              <a:t> Domino tilings                 k-colorings             Independent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94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"/>
            <a:ext cx="7772400" cy="1143000"/>
          </a:xfrm>
        </p:spPr>
        <p:txBody>
          <a:bodyPr/>
          <a:lstStyle/>
          <a:p>
            <a:r>
              <a:rPr lang="en-US"/>
              <a:t>What about other models?</a:t>
            </a:r>
          </a:p>
        </p:txBody>
      </p:sp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428625" y="2932113"/>
            <a:ext cx="2120900" cy="2070100"/>
          </a:xfrm>
          <a:prstGeom prst="rect">
            <a:avLst/>
          </a:prstGeom>
          <a:solidFill>
            <a:schemeClr val="accent1"/>
          </a:solidFill>
          <a:ln w="444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442913" y="2932113"/>
            <a:ext cx="352425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885" name="Rectangle 5"/>
          <p:cNvSpPr>
            <a:spLocks noChangeArrowheads="1"/>
          </p:cNvSpPr>
          <p:nvPr/>
        </p:nvSpPr>
        <p:spPr bwMode="auto">
          <a:xfrm>
            <a:off x="1495425" y="4298950"/>
            <a:ext cx="352425" cy="7032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886" name="Rectangle 6"/>
          <p:cNvSpPr>
            <a:spLocks noChangeArrowheads="1"/>
          </p:cNvSpPr>
          <p:nvPr/>
        </p:nvSpPr>
        <p:spPr bwMode="auto">
          <a:xfrm>
            <a:off x="1852613" y="3979863"/>
            <a:ext cx="342900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887" name="Rectangle 7"/>
          <p:cNvSpPr>
            <a:spLocks noChangeArrowheads="1"/>
          </p:cNvSpPr>
          <p:nvPr/>
        </p:nvSpPr>
        <p:spPr bwMode="auto">
          <a:xfrm>
            <a:off x="1852613" y="3973513"/>
            <a:ext cx="342900" cy="6921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888" name="Line 8"/>
          <p:cNvSpPr>
            <a:spLocks noChangeShapeType="1"/>
          </p:cNvSpPr>
          <p:nvPr/>
        </p:nvSpPr>
        <p:spPr bwMode="auto">
          <a:xfrm flipH="1">
            <a:off x="642938" y="30861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889" name="Rectangle 9"/>
          <p:cNvSpPr>
            <a:spLocks noChangeArrowheads="1"/>
          </p:cNvSpPr>
          <p:nvPr/>
        </p:nvSpPr>
        <p:spPr bwMode="auto">
          <a:xfrm>
            <a:off x="2181225" y="2932113"/>
            <a:ext cx="357188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890" name="Line 10"/>
          <p:cNvSpPr>
            <a:spLocks noChangeShapeType="1"/>
          </p:cNvSpPr>
          <p:nvPr/>
        </p:nvSpPr>
        <p:spPr bwMode="auto">
          <a:xfrm flipH="1">
            <a:off x="2395538" y="30861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891" name="Rectangle 11"/>
          <p:cNvSpPr>
            <a:spLocks noChangeArrowheads="1"/>
          </p:cNvSpPr>
          <p:nvPr/>
        </p:nvSpPr>
        <p:spPr bwMode="auto">
          <a:xfrm>
            <a:off x="2206625" y="3997325"/>
            <a:ext cx="342900" cy="69215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892" name="Line 12"/>
          <p:cNvSpPr>
            <a:spLocks noChangeShapeType="1"/>
          </p:cNvSpPr>
          <p:nvPr/>
        </p:nvSpPr>
        <p:spPr bwMode="auto">
          <a:xfrm flipH="1">
            <a:off x="2395538" y="415925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893" name="Line 13"/>
          <p:cNvSpPr>
            <a:spLocks noChangeShapeType="1"/>
          </p:cNvSpPr>
          <p:nvPr/>
        </p:nvSpPr>
        <p:spPr bwMode="auto">
          <a:xfrm flipH="1">
            <a:off x="2052638" y="415925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894" name="Rectangle 14"/>
          <p:cNvSpPr>
            <a:spLocks noChangeArrowheads="1"/>
          </p:cNvSpPr>
          <p:nvPr/>
        </p:nvSpPr>
        <p:spPr bwMode="auto">
          <a:xfrm>
            <a:off x="785813" y="3613150"/>
            <a:ext cx="342900" cy="68580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895" name="Line 15"/>
          <p:cNvSpPr>
            <a:spLocks noChangeShapeType="1"/>
          </p:cNvSpPr>
          <p:nvPr/>
        </p:nvSpPr>
        <p:spPr bwMode="auto">
          <a:xfrm flipH="1">
            <a:off x="985838" y="37719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896" name="Rectangle 16"/>
          <p:cNvSpPr>
            <a:spLocks noChangeArrowheads="1"/>
          </p:cNvSpPr>
          <p:nvPr/>
        </p:nvSpPr>
        <p:spPr bwMode="auto">
          <a:xfrm>
            <a:off x="442913" y="3613150"/>
            <a:ext cx="352425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897" name="Line 17"/>
          <p:cNvSpPr>
            <a:spLocks noChangeShapeType="1"/>
          </p:cNvSpPr>
          <p:nvPr/>
        </p:nvSpPr>
        <p:spPr bwMode="auto">
          <a:xfrm flipH="1">
            <a:off x="642938" y="37719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898" name="Rectangle 18"/>
          <p:cNvSpPr>
            <a:spLocks noChangeArrowheads="1"/>
          </p:cNvSpPr>
          <p:nvPr/>
        </p:nvSpPr>
        <p:spPr bwMode="auto">
          <a:xfrm>
            <a:off x="1128713" y="4298950"/>
            <a:ext cx="366712" cy="7032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899" name="Line 19"/>
          <p:cNvSpPr>
            <a:spLocks noChangeShapeType="1"/>
          </p:cNvSpPr>
          <p:nvPr/>
        </p:nvSpPr>
        <p:spPr bwMode="auto">
          <a:xfrm flipH="1">
            <a:off x="1323975" y="4481513"/>
            <a:ext cx="1588" cy="319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00" name="Line 20"/>
          <p:cNvSpPr>
            <a:spLocks noChangeShapeType="1"/>
          </p:cNvSpPr>
          <p:nvPr/>
        </p:nvSpPr>
        <p:spPr bwMode="auto">
          <a:xfrm flipH="1">
            <a:off x="1662113" y="4481513"/>
            <a:ext cx="0" cy="33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01" name="Rectangle 21"/>
          <p:cNvSpPr>
            <a:spLocks noChangeArrowheads="1"/>
          </p:cNvSpPr>
          <p:nvPr/>
        </p:nvSpPr>
        <p:spPr bwMode="auto">
          <a:xfrm rot="-5387243">
            <a:off x="590550" y="4121150"/>
            <a:ext cx="357188" cy="7127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02" name="Line 22"/>
          <p:cNvSpPr>
            <a:spLocks noChangeShapeType="1"/>
          </p:cNvSpPr>
          <p:nvPr/>
        </p:nvSpPr>
        <p:spPr bwMode="auto">
          <a:xfrm rot="16200000" flipH="1">
            <a:off x="788988" y="4308475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03" name="Rectangle 23"/>
          <p:cNvSpPr>
            <a:spLocks noChangeArrowheads="1"/>
          </p:cNvSpPr>
          <p:nvPr/>
        </p:nvSpPr>
        <p:spPr bwMode="auto">
          <a:xfrm rot="-5387243">
            <a:off x="1659732" y="2750344"/>
            <a:ext cx="342900" cy="7000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04" name="Line 24"/>
          <p:cNvSpPr>
            <a:spLocks noChangeShapeType="1"/>
          </p:cNvSpPr>
          <p:nvPr/>
        </p:nvSpPr>
        <p:spPr bwMode="auto">
          <a:xfrm rot="16200000" flipH="1">
            <a:off x="1881188" y="29257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05" name="Rectangle 25"/>
          <p:cNvSpPr>
            <a:spLocks noChangeArrowheads="1"/>
          </p:cNvSpPr>
          <p:nvPr/>
        </p:nvSpPr>
        <p:spPr bwMode="auto">
          <a:xfrm rot="-5387243">
            <a:off x="965994" y="2756694"/>
            <a:ext cx="344488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06" name="Line 26"/>
          <p:cNvSpPr>
            <a:spLocks noChangeShapeType="1"/>
          </p:cNvSpPr>
          <p:nvPr/>
        </p:nvSpPr>
        <p:spPr bwMode="auto">
          <a:xfrm rot="16200000" flipH="1">
            <a:off x="1169988" y="29257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07" name="Rectangle 27"/>
          <p:cNvSpPr>
            <a:spLocks noChangeArrowheads="1"/>
          </p:cNvSpPr>
          <p:nvPr/>
        </p:nvSpPr>
        <p:spPr bwMode="auto">
          <a:xfrm rot="-5387243">
            <a:off x="1659732" y="3093244"/>
            <a:ext cx="342900" cy="7000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08" name="Line 28"/>
          <p:cNvSpPr>
            <a:spLocks noChangeShapeType="1"/>
          </p:cNvSpPr>
          <p:nvPr/>
        </p:nvSpPr>
        <p:spPr bwMode="auto">
          <a:xfrm rot="16200000" flipH="1">
            <a:off x="1881188" y="3279775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09" name="Rectangle 29"/>
          <p:cNvSpPr>
            <a:spLocks noChangeArrowheads="1"/>
          </p:cNvSpPr>
          <p:nvPr/>
        </p:nvSpPr>
        <p:spPr bwMode="auto">
          <a:xfrm rot="-5387243">
            <a:off x="966788" y="3074988"/>
            <a:ext cx="342900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10" name="Line 30"/>
          <p:cNvSpPr>
            <a:spLocks noChangeShapeType="1"/>
          </p:cNvSpPr>
          <p:nvPr/>
        </p:nvSpPr>
        <p:spPr bwMode="auto">
          <a:xfrm rot="16200000" flipH="1">
            <a:off x="1181101" y="32575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11" name="Rectangle 31"/>
          <p:cNvSpPr>
            <a:spLocks noChangeArrowheads="1"/>
          </p:cNvSpPr>
          <p:nvPr/>
        </p:nvSpPr>
        <p:spPr bwMode="auto">
          <a:xfrm rot="-5387243">
            <a:off x="2020888" y="3443287"/>
            <a:ext cx="357188" cy="696913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12" name="Line 32"/>
          <p:cNvSpPr>
            <a:spLocks noChangeShapeType="1"/>
          </p:cNvSpPr>
          <p:nvPr/>
        </p:nvSpPr>
        <p:spPr bwMode="auto">
          <a:xfrm rot="16200000" flipH="1">
            <a:off x="2235201" y="36242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13" name="Rectangle 33"/>
          <p:cNvSpPr>
            <a:spLocks noChangeArrowheads="1"/>
          </p:cNvSpPr>
          <p:nvPr/>
        </p:nvSpPr>
        <p:spPr bwMode="auto">
          <a:xfrm rot="-5387243">
            <a:off x="1319213" y="3425825"/>
            <a:ext cx="336550" cy="72072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14" name="Line 34"/>
          <p:cNvSpPr>
            <a:spLocks noChangeShapeType="1"/>
          </p:cNvSpPr>
          <p:nvPr/>
        </p:nvSpPr>
        <p:spPr bwMode="auto">
          <a:xfrm rot="16200000" flipH="1">
            <a:off x="1524001" y="36004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15" name="Rectangle 35"/>
          <p:cNvSpPr>
            <a:spLocks noChangeArrowheads="1"/>
          </p:cNvSpPr>
          <p:nvPr/>
        </p:nvSpPr>
        <p:spPr bwMode="auto">
          <a:xfrm rot="-5387243">
            <a:off x="1315244" y="3764756"/>
            <a:ext cx="342900" cy="7254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16" name="Line 36"/>
          <p:cNvSpPr>
            <a:spLocks noChangeShapeType="1"/>
          </p:cNvSpPr>
          <p:nvPr/>
        </p:nvSpPr>
        <p:spPr bwMode="auto">
          <a:xfrm rot="16200000" flipH="1">
            <a:off x="1501776" y="39433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17" name="Rectangle 37"/>
          <p:cNvSpPr>
            <a:spLocks noChangeArrowheads="1"/>
          </p:cNvSpPr>
          <p:nvPr/>
        </p:nvSpPr>
        <p:spPr bwMode="auto">
          <a:xfrm rot="-5387243">
            <a:off x="593725" y="4478338"/>
            <a:ext cx="352425" cy="70802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18" name="Line 38"/>
          <p:cNvSpPr>
            <a:spLocks noChangeShapeType="1"/>
          </p:cNvSpPr>
          <p:nvPr/>
        </p:nvSpPr>
        <p:spPr bwMode="auto">
          <a:xfrm rot="16200000" flipH="1">
            <a:off x="788988" y="46736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19" name="Rectangle 39"/>
          <p:cNvSpPr>
            <a:spLocks noChangeArrowheads="1"/>
          </p:cNvSpPr>
          <p:nvPr/>
        </p:nvSpPr>
        <p:spPr bwMode="auto">
          <a:xfrm rot="-5387243">
            <a:off x="2021682" y="4493419"/>
            <a:ext cx="342900" cy="687387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20" name="Line 40"/>
          <p:cNvSpPr>
            <a:spLocks noChangeShapeType="1"/>
          </p:cNvSpPr>
          <p:nvPr/>
        </p:nvSpPr>
        <p:spPr bwMode="auto">
          <a:xfrm rot="16200000" flipH="1">
            <a:off x="2195513" y="46736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21" name="Text Box 41"/>
          <p:cNvSpPr txBox="1">
            <a:spLocks noChangeArrowheads="1"/>
          </p:cNvSpPr>
          <p:nvPr/>
        </p:nvSpPr>
        <p:spPr bwMode="auto">
          <a:xfrm>
            <a:off x="3481388" y="5330825"/>
            <a:ext cx="2120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+mn-lt"/>
              </a:rPr>
              <a:t>  Potts model</a:t>
            </a:r>
            <a:endParaRPr lang="en-US" sz="200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0922" name="Text Box 42"/>
          <p:cNvSpPr txBox="1">
            <a:spLocks noChangeArrowheads="1"/>
          </p:cNvSpPr>
          <p:nvPr/>
        </p:nvSpPr>
        <p:spPr bwMode="auto">
          <a:xfrm>
            <a:off x="5930900" y="5330825"/>
            <a:ext cx="31130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indent="236538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+mn-lt"/>
              </a:rPr>
              <a:t> Hardcore model</a:t>
            </a:r>
          </a:p>
        </p:txBody>
      </p:sp>
      <p:sp>
        <p:nvSpPr>
          <p:cNvPr id="250923" name="Text Box 43"/>
          <p:cNvSpPr txBox="1">
            <a:spLocks noChangeArrowheads="1"/>
          </p:cNvSpPr>
          <p:nvPr/>
        </p:nvSpPr>
        <p:spPr bwMode="auto">
          <a:xfrm>
            <a:off x="363538" y="5330825"/>
            <a:ext cx="2263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indent="50800" algn="l">
              <a:spcBef>
                <a:spcPct val="50000"/>
              </a:spcBef>
            </a:pPr>
            <a:r>
              <a:rPr lang="en-US" sz="2400">
                <a:latin typeface="+mn-lt"/>
              </a:rPr>
              <a:t> </a:t>
            </a:r>
            <a:r>
              <a:rPr lang="en-US" sz="2400">
                <a:solidFill>
                  <a:srgbClr val="0000FF"/>
                </a:solidFill>
                <a:latin typeface="+mn-lt"/>
              </a:rPr>
              <a:t>Dimer model</a:t>
            </a:r>
          </a:p>
        </p:txBody>
      </p:sp>
      <p:sp>
        <p:nvSpPr>
          <p:cNvPr id="250924" name="Oval 44"/>
          <p:cNvSpPr>
            <a:spLocks noChangeArrowheads="1"/>
          </p:cNvSpPr>
          <p:nvPr/>
        </p:nvSpPr>
        <p:spPr bwMode="auto">
          <a:xfrm>
            <a:off x="3621088" y="2935288"/>
            <a:ext cx="280987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25" name="Oval 45"/>
          <p:cNvSpPr>
            <a:spLocks noChangeArrowheads="1"/>
          </p:cNvSpPr>
          <p:nvPr/>
        </p:nvSpPr>
        <p:spPr bwMode="auto">
          <a:xfrm>
            <a:off x="4041775" y="2938463"/>
            <a:ext cx="280988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26" name="Oval 46"/>
          <p:cNvSpPr>
            <a:spLocks noChangeArrowheads="1"/>
          </p:cNvSpPr>
          <p:nvPr/>
        </p:nvSpPr>
        <p:spPr bwMode="auto">
          <a:xfrm>
            <a:off x="4041775" y="46116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27" name="Oval 47"/>
          <p:cNvSpPr>
            <a:spLocks noChangeArrowheads="1"/>
          </p:cNvSpPr>
          <p:nvPr/>
        </p:nvSpPr>
        <p:spPr bwMode="auto">
          <a:xfrm>
            <a:off x="3621088" y="46116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28" name="Oval 48"/>
          <p:cNvSpPr>
            <a:spLocks noChangeArrowheads="1"/>
          </p:cNvSpPr>
          <p:nvPr/>
        </p:nvSpPr>
        <p:spPr bwMode="auto">
          <a:xfrm>
            <a:off x="4464050" y="4611688"/>
            <a:ext cx="280988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29" name="Oval 49"/>
          <p:cNvSpPr>
            <a:spLocks noChangeArrowheads="1"/>
          </p:cNvSpPr>
          <p:nvPr/>
        </p:nvSpPr>
        <p:spPr bwMode="auto">
          <a:xfrm>
            <a:off x="4464050" y="2938463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30" name="Oval 50"/>
          <p:cNvSpPr>
            <a:spLocks noChangeArrowheads="1"/>
          </p:cNvSpPr>
          <p:nvPr/>
        </p:nvSpPr>
        <p:spPr bwMode="auto">
          <a:xfrm>
            <a:off x="4903788" y="29352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31" name="Oval 51"/>
          <p:cNvSpPr>
            <a:spLocks noChangeArrowheads="1"/>
          </p:cNvSpPr>
          <p:nvPr/>
        </p:nvSpPr>
        <p:spPr bwMode="auto">
          <a:xfrm>
            <a:off x="5324475" y="29352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32" name="Oval 52"/>
          <p:cNvSpPr>
            <a:spLocks noChangeArrowheads="1"/>
          </p:cNvSpPr>
          <p:nvPr/>
        </p:nvSpPr>
        <p:spPr bwMode="auto">
          <a:xfrm>
            <a:off x="3621088" y="3382963"/>
            <a:ext cx="280987" cy="274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33" name="Oval 53"/>
          <p:cNvSpPr>
            <a:spLocks noChangeArrowheads="1"/>
          </p:cNvSpPr>
          <p:nvPr/>
        </p:nvSpPr>
        <p:spPr bwMode="auto">
          <a:xfrm>
            <a:off x="4041775" y="3382963"/>
            <a:ext cx="280988" cy="2746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34" name="Oval 54"/>
          <p:cNvSpPr>
            <a:spLocks noChangeArrowheads="1"/>
          </p:cNvSpPr>
          <p:nvPr/>
        </p:nvSpPr>
        <p:spPr bwMode="auto">
          <a:xfrm>
            <a:off x="4464050" y="3382963"/>
            <a:ext cx="280988" cy="2746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35" name="Oval 55"/>
          <p:cNvSpPr>
            <a:spLocks noChangeArrowheads="1"/>
          </p:cNvSpPr>
          <p:nvPr/>
        </p:nvSpPr>
        <p:spPr bwMode="auto">
          <a:xfrm>
            <a:off x="4903788" y="3378200"/>
            <a:ext cx="280987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36" name="Oval 56"/>
          <p:cNvSpPr>
            <a:spLocks noChangeArrowheads="1"/>
          </p:cNvSpPr>
          <p:nvPr/>
        </p:nvSpPr>
        <p:spPr bwMode="auto">
          <a:xfrm>
            <a:off x="5324475" y="3378200"/>
            <a:ext cx="280988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37" name="Oval 57"/>
          <p:cNvSpPr>
            <a:spLocks noChangeArrowheads="1"/>
          </p:cNvSpPr>
          <p:nvPr/>
        </p:nvSpPr>
        <p:spPr bwMode="auto">
          <a:xfrm>
            <a:off x="3621088" y="3797300"/>
            <a:ext cx="280987" cy="2778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38" name="Oval 58"/>
          <p:cNvSpPr>
            <a:spLocks noChangeArrowheads="1"/>
          </p:cNvSpPr>
          <p:nvPr/>
        </p:nvSpPr>
        <p:spPr bwMode="auto">
          <a:xfrm>
            <a:off x="3621088" y="4198938"/>
            <a:ext cx="280987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39" name="Oval 59"/>
          <p:cNvSpPr>
            <a:spLocks noChangeArrowheads="1"/>
          </p:cNvSpPr>
          <p:nvPr/>
        </p:nvSpPr>
        <p:spPr bwMode="auto">
          <a:xfrm>
            <a:off x="4041775" y="4208463"/>
            <a:ext cx="280988" cy="2746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40" name="Oval 60"/>
          <p:cNvSpPr>
            <a:spLocks noChangeArrowheads="1"/>
          </p:cNvSpPr>
          <p:nvPr/>
        </p:nvSpPr>
        <p:spPr bwMode="auto">
          <a:xfrm>
            <a:off x="4903788" y="4198938"/>
            <a:ext cx="280987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41" name="Oval 61"/>
          <p:cNvSpPr>
            <a:spLocks noChangeArrowheads="1"/>
          </p:cNvSpPr>
          <p:nvPr/>
        </p:nvSpPr>
        <p:spPr bwMode="auto">
          <a:xfrm>
            <a:off x="5324475" y="3797300"/>
            <a:ext cx="280988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42" name="Oval 62"/>
          <p:cNvSpPr>
            <a:spLocks noChangeArrowheads="1"/>
          </p:cNvSpPr>
          <p:nvPr/>
        </p:nvSpPr>
        <p:spPr bwMode="auto">
          <a:xfrm>
            <a:off x="4041775" y="3797300"/>
            <a:ext cx="280988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43" name="Oval 63"/>
          <p:cNvSpPr>
            <a:spLocks noChangeArrowheads="1"/>
          </p:cNvSpPr>
          <p:nvPr/>
        </p:nvSpPr>
        <p:spPr bwMode="auto">
          <a:xfrm>
            <a:off x="4464050" y="3797300"/>
            <a:ext cx="280988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44" name="Oval 64"/>
          <p:cNvSpPr>
            <a:spLocks noChangeArrowheads="1"/>
          </p:cNvSpPr>
          <p:nvPr/>
        </p:nvSpPr>
        <p:spPr bwMode="auto">
          <a:xfrm>
            <a:off x="4464050" y="4208463"/>
            <a:ext cx="280988" cy="274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45" name="Oval 65"/>
          <p:cNvSpPr>
            <a:spLocks noChangeArrowheads="1"/>
          </p:cNvSpPr>
          <p:nvPr/>
        </p:nvSpPr>
        <p:spPr bwMode="auto">
          <a:xfrm>
            <a:off x="4903788" y="3797300"/>
            <a:ext cx="280987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46" name="Oval 66"/>
          <p:cNvSpPr>
            <a:spLocks noChangeArrowheads="1"/>
          </p:cNvSpPr>
          <p:nvPr/>
        </p:nvSpPr>
        <p:spPr bwMode="auto">
          <a:xfrm>
            <a:off x="5324475" y="4198938"/>
            <a:ext cx="280988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47" name="Oval 67"/>
          <p:cNvSpPr>
            <a:spLocks noChangeArrowheads="1"/>
          </p:cNvSpPr>
          <p:nvPr/>
        </p:nvSpPr>
        <p:spPr bwMode="auto">
          <a:xfrm>
            <a:off x="4903788" y="46116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48" name="Oval 68"/>
          <p:cNvSpPr>
            <a:spLocks noChangeArrowheads="1"/>
          </p:cNvSpPr>
          <p:nvPr/>
        </p:nvSpPr>
        <p:spPr bwMode="auto">
          <a:xfrm>
            <a:off x="5324475" y="46116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6602413" y="2855913"/>
            <a:ext cx="2036762" cy="2003425"/>
            <a:chOff x="2498" y="1283"/>
            <a:chExt cx="1356" cy="1344"/>
          </a:xfrm>
        </p:grpSpPr>
        <p:sp>
          <p:nvSpPr>
            <p:cNvPr id="250950" name="Oval 70"/>
            <p:cNvSpPr>
              <a:spLocks noChangeArrowheads="1"/>
            </p:cNvSpPr>
            <p:nvPr/>
          </p:nvSpPr>
          <p:spPr bwMode="auto">
            <a:xfrm>
              <a:off x="3115" y="1608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51" name="Oval 71"/>
            <p:cNvSpPr>
              <a:spLocks noChangeArrowheads="1"/>
            </p:cNvSpPr>
            <p:nvPr/>
          </p:nvSpPr>
          <p:spPr bwMode="auto">
            <a:xfrm>
              <a:off x="2818" y="2176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52" name="Oval 72"/>
            <p:cNvSpPr>
              <a:spLocks noChangeArrowheads="1"/>
            </p:cNvSpPr>
            <p:nvPr/>
          </p:nvSpPr>
          <p:spPr bwMode="auto">
            <a:xfrm>
              <a:off x="2550" y="1890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53" name="Oval 73"/>
            <p:cNvSpPr>
              <a:spLocks noChangeArrowheads="1"/>
            </p:cNvSpPr>
            <p:nvPr/>
          </p:nvSpPr>
          <p:spPr bwMode="auto">
            <a:xfrm>
              <a:off x="2550" y="2455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54" name="Oval 74"/>
            <p:cNvSpPr>
              <a:spLocks noChangeArrowheads="1"/>
            </p:cNvSpPr>
            <p:nvPr/>
          </p:nvSpPr>
          <p:spPr bwMode="auto">
            <a:xfrm>
              <a:off x="3686" y="1890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55" name="Oval 75"/>
            <p:cNvSpPr>
              <a:spLocks noChangeArrowheads="1"/>
            </p:cNvSpPr>
            <p:nvPr/>
          </p:nvSpPr>
          <p:spPr bwMode="auto">
            <a:xfrm>
              <a:off x="3676" y="2455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56" name="Oval 76"/>
            <p:cNvSpPr>
              <a:spLocks noChangeArrowheads="1"/>
            </p:cNvSpPr>
            <p:nvPr/>
          </p:nvSpPr>
          <p:spPr bwMode="auto">
            <a:xfrm>
              <a:off x="2499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57" name="Oval 77"/>
            <p:cNvSpPr>
              <a:spLocks noChangeArrowheads="1"/>
            </p:cNvSpPr>
            <p:nvPr/>
          </p:nvSpPr>
          <p:spPr bwMode="auto">
            <a:xfrm>
              <a:off x="2786" y="1285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58" name="Oval 78"/>
            <p:cNvSpPr>
              <a:spLocks noChangeArrowheads="1"/>
            </p:cNvSpPr>
            <p:nvPr/>
          </p:nvSpPr>
          <p:spPr bwMode="auto">
            <a:xfrm>
              <a:off x="2786" y="2436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59" name="Oval 79"/>
            <p:cNvSpPr>
              <a:spLocks noChangeArrowheads="1"/>
            </p:cNvSpPr>
            <p:nvPr/>
          </p:nvSpPr>
          <p:spPr bwMode="auto">
            <a:xfrm>
              <a:off x="2498" y="243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60" name="Oval 80"/>
            <p:cNvSpPr>
              <a:spLocks noChangeArrowheads="1"/>
            </p:cNvSpPr>
            <p:nvPr/>
          </p:nvSpPr>
          <p:spPr bwMode="auto">
            <a:xfrm>
              <a:off x="3074" y="243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61" name="Oval 81"/>
            <p:cNvSpPr>
              <a:spLocks noChangeArrowheads="1"/>
            </p:cNvSpPr>
            <p:nvPr/>
          </p:nvSpPr>
          <p:spPr bwMode="auto">
            <a:xfrm>
              <a:off x="3074" y="1285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62" name="Oval 82"/>
            <p:cNvSpPr>
              <a:spLocks noChangeArrowheads="1"/>
            </p:cNvSpPr>
            <p:nvPr/>
          </p:nvSpPr>
          <p:spPr bwMode="auto">
            <a:xfrm>
              <a:off x="3374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63" name="Oval 83"/>
            <p:cNvSpPr>
              <a:spLocks noChangeArrowheads="1"/>
            </p:cNvSpPr>
            <p:nvPr/>
          </p:nvSpPr>
          <p:spPr bwMode="auto">
            <a:xfrm>
              <a:off x="3662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64" name="Oval 84"/>
            <p:cNvSpPr>
              <a:spLocks noChangeArrowheads="1"/>
            </p:cNvSpPr>
            <p:nvPr/>
          </p:nvSpPr>
          <p:spPr bwMode="auto">
            <a:xfrm>
              <a:off x="2498" y="1590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65" name="Oval 85"/>
            <p:cNvSpPr>
              <a:spLocks noChangeArrowheads="1"/>
            </p:cNvSpPr>
            <p:nvPr/>
          </p:nvSpPr>
          <p:spPr bwMode="auto">
            <a:xfrm>
              <a:off x="2786" y="1590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66" name="Oval 86"/>
            <p:cNvSpPr>
              <a:spLocks noChangeArrowheads="1"/>
            </p:cNvSpPr>
            <p:nvPr/>
          </p:nvSpPr>
          <p:spPr bwMode="auto">
            <a:xfrm>
              <a:off x="3074" y="1590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67" name="Oval 87"/>
            <p:cNvSpPr>
              <a:spLocks noChangeArrowheads="1"/>
            </p:cNvSpPr>
            <p:nvPr/>
          </p:nvSpPr>
          <p:spPr bwMode="auto">
            <a:xfrm>
              <a:off x="3374" y="158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68" name="Oval 88"/>
            <p:cNvSpPr>
              <a:spLocks noChangeArrowheads="1"/>
            </p:cNvSpPr>
            <p:nvPr/>
          </p:nvSpPr>
          <p:spPr bwMode="auto">
            <a:xfrm>
              <a:off x="3662" y="1588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69" name="Oval 89"/>
            <p:cNvSpPr>
              <a:spLocks noChangeArrowheads="1"/>
            </p:cNvSpPr>
            <p:nvPr/>
          </p:nvSpPr>
          <p:spPr bwMode="auto">
            <a:xfrm>
              <a:off x="2498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70" name="Oval 90"/>
            <p:cNvSpPr>
              <a:spLocks noChangeArrowheads="1"/>
            </p:cNvSpPr>
            <p:nvPr/>
          </p:nvSpPr>
          <p:spPr bwMode="auto">
            <a:xfrm>
              <a:off x="2498" y="2152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71" name="Oval 91"/>
            <p:cNvSpPr>
              <a:spLocks noChangeArrowheads="1"/>
            </p:cNvSpPr>
            <p:nvPr/>
          </p:nvSpPr>
          <p:spPr bwMode="auto">
            <a:xfrm>
              <a:off x="2786" y="215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72" name="Oval 92"/>
            <p:cNvSpPr>
              <a:spLocks noChangeArrowheads="1"/>
            </p:cNvSpPr>
            <p:nvPr/>
          </p:nvSpPr>
          <p:spPr bwMode="auto">
            <a:xfrm>
              <a:off x="3374" y="2152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73" name="Oval 93"/>
            <p:cNvSpPr>
              <a:spLocks noChangeArrowheads="1"/>
            </p:cNvSpPr>
            <p:nvPr/>
          </p:nvSpPr>
          <p:spPr bwMode="auto">
            <a:xfrm>
              <a:off x="3662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74" name="Oval 94"/>
            <p:cNvSpPr>
              <a:spLocks noChangeArrowheads="1"/>
            </p:cNvSpPr>
            <p:nvPr/>
          </p:nvSpPr>
          <p:spPr bwMode="auto">
            <a:xfrm>
              <a:off x="2786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75" name="Oval 95"/>
            <p:cNvSpPr>
              <a:spLocks noChangeArrowheads="1"/>
            </p:cNvSpPr>
            <p:nvPr/>
          </p:nvSpPr>
          <p:spPr bwMode="auto">
            <a:xfrm>
              <a:off x="3074" y="1876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76" name="Oval 96"/>
            <p:cNvSpPr>
              <a:spLocks noChangeArrowheads="1"/>
            </p:cNvSpPr>
            <p:nvPr/>
          </p:nvSpPr>
          <p:spPr bwMode="auto">
            <a:xfrm>
              <a:off x="3074" y="215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77" name="Oval 97"/>
            <p:cNvSpPr>
              <a:spLocks noChangeArrowheads="1"/>
            </p:cNvSpPr>
            <p:nvPr/>
          </p:nvSpPr>
          <p:spPr bwMode="auto">
            <a:xfrm>
              <a:off x="3374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78" name="Oval 98"/>
            <p:cNvSpPr>
              <a:spLocks noChangeArrowheads="1"/>
            </p:cNvSpPr>
            <p:nvPr/>
          </p:nvSpPr>
          <p:spPr bwMode="auto">
            <a:xfrm>
              <a:off x="3662" y="2152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79" name="Oval 99"/>
            <p:cNvSpPr>
              <a:spLocks noChangeArrowheads="1"/>
            </p:cNvSpPr>
            <p:nvPr/>
          </p:nvSpPr>
          <p:spPr bwMode="auto">
            <a:xfrm>
              <a:off x="3374" y="2437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80" name="Oval 100"/>
            <p:cNvSpPr>
              <a:spLocks noChangeArrowheads="1"/>
            </p:cNvSpPr>
            <p:nvPr/>
          </p:nvSpPr>
          <p:spPr bwMode="auto">
            <a:xfrm>
              <a:off x="3662" y="2437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0981" name="Rectangle 101"/>
          <p:cNvSpPr>
            <a:spLocks noChangeArrowheads="1"/>
          </p:cNvSpPr>
          <p:nvPr/>
        </p:nvSpPr>
        <p:spPr bwMode="auto">
          <a:xfrm>
            <a:off x="3435350" y="2646363"/>
            <a:ext cx="2309813" cy="2301875"/>
          </a:xfrm>
          <a:prstGeom prst="rect">
            <a:avLst/>
          </a:prstGeom>
          <a:solidFill>
            <a:schemeClr val="bg1">
              <a:alpha val="23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82" name="Rectangle 102"/>
          <p:cNvSpPr>
            <a:spLocks noChangeArrowheads="1"/>
          </p:cNvSpPr>
          <p:nvPr/>
        </p:nvSpPr>
        <p:spPr bwMode="auto">
          <a:xfrm>
            <a:off x="363538" y="5878513"/>
            <a:ext cx="853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rgbClr val="FF8000"/>
                </a:solidFill>
                <a:latin typeface="+mn-lt"/>
              </a:rPr>
              <a:t> Domino tilings                 k-colorings             Independent sets</a:t>
            </a:r>
          </a:p>
        </p:txBody>
      </p:sp>
      <p:sp>
        <p:nvSpPr>
          <p:cNvPr id="250983" name="Rectangle 103"/>
          <p:cNvSpPr>
            <a:spLocks noChangeArrowheads="1"/>
          </p:cNvSpPr>
          <p:nvPr/>
        </p:nvSpPr>
        <p:spPr bwMode="auto">
          <a:xfrm>
            <a:off x="693738" y="2836863"/>
            <a:ext cx="868362" cy="868362"/>
          </a:xfrm>
          <a:prstGeom prst="rect">
            <a:avLst/>
          </a:prstGeom>
          <a:noFill/>
          <a:ln w="10477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84" name="Rectangle 104"/>
          <p:cNvSpPr>
            <a:spLocks noChangeArrowheads="1"/>
          </p:cNvSpPr>
          <p:nvPr/>
        </p:nvSpPr>
        <p:spPr bwMode="auto">
          <a:xfrm>
            <a:off x="280988" y="1328738"/>
            <a:ext cx="3052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buFontTx/>
              <a:buChar char="•"/>
            </a:pPr>
            <a:r>
              <a:rPr lang="en-US" sz="2400"/>
              <a:t> Pick a 2 x 2 square;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91185"/>
            <a:ext cx="7772400" cy="1143000"/>
          </a:xfrm>
        </p:spPr>
        <p:txBody>
          <a:bodyPr/>
          <a:lstStyle/>
          <a:p>
            <a:r>
              <a:rPr lang="en-US" dirty="0" smtClean="0"/>
              <a:t>Building short walls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74939"/>
            <a:ext cx="584614" cy="30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smtClean="0"/>
              <a:t>=0 :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743394"/>
            <a:ext cx="584614" cy="30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smtClean="0"/>
              <a:t>=1 :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483735" y="743394"/>
            <a:ext cx="269093" cy="53901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9" name="TextBox 8"/>
          <p:cNvSpPr txBox="1"/>
          <p:nvPr/>
        </p:nvSpPr>
        <p:spPr>
          <a:xfrm>
            <a:off x="685800" y="1403183"/>
            <a:ext cx="584614" cy="30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smtClean="0"/>
              <a:t>=2 :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483735" y="1403183"/>
            <a:ext cx="269093" cy="539010"/>
          </a:xfrm>
          <a:prstGeom prst="rect">
            <a:avLst/>
          </a:prstGeom>
          <a:solidFill>
            <a:srgbClr val="FF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1" name="Rectangle 10"/>
          <p:cNvSpPr/>
          <p:nvPr/>
        </p:nvSpPr>
        <p:spPr bwMode="auto">
          <a:xfrm>
            <a:off x="1752828" y="1403183"/>
            <a:ext cx="269093" cy="539010"/>
          </a:xfrm>
          <a:prstGeom prst="rect">
            <a:avLst/>
          </a:prstGeom>
          <a:solidFill>
            <a:srgbClr val="FF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grpSp>
        <p:nvGrpSpPr>
          <p:cNvPr id="4" name="Group 13"/>
          <p:cNvGrpSpPr/>
          <p:nvPr/>
        </p:nvGrpSpPr>
        <p:grpSpPr>
          <a:xfrm rot="16200000">
            <a:off x="2380301" y="1403594"/>
            <a:ext cx="539010" cy="538187"/>
            <a:chOff x="3962400" y="3264748"/>
            <a:chExt cx="914400" cy="914400"/>
          </a:xfrm>
          <a:solidFill>
            <a:srgbClr val="FF00FF"/>
          </a:solidFill>
        </p:grpSpPr>
        <p:sp>
          <p:nvSpPr>
            <p:cNvPr id="12" name="Rectangle 11"/>
            <p:cNvSpPr/>
            <p:nvPr/>
          </p:nvSpPr>
          <p:spPr bwMode="auto">
            <a:xfrm>
              <a:off x="3962400" y="3264748"/>
              <a:ext cx="457200" cy="914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3" name="Rectangle 12"/>
            <p:cNvSpPr/>
            <p:nvPr/>
          </p:nvSpPr>
          <p:spPr bwMode="auto">
            <a:xfrm>
              <a:off x="4419600" y="3264748"/>
              <a:ext cx="457200" cy="914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sp>
        <p:nvSpPr>
          <p:cNvPr id="15" name="TextBox 14"/>
          <p:cNvSpPr txBox="1"/>
          <p:nvPr/>
        </p:nvSpPr>
        <p:spPr>
          <a:xfrm>
            <a:off x="685800" y="2097904"/>
            <a:ext cx="584614" cy="30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smtClean="0"/>
              <a:t>=3 :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483735" y="2097904"/>
            <a:ext cx="269093" cy="539010"/>
          </a:xfrm>
          <a:prstGeom prst="rect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7" name="Rectangle 16"/>
          <p:cNvSpPr/>
          <p:nvPr/>
        </p:nvSpPr>
        <p:spPr bwMode="auto">
          <a:xfrm>
            <a:off x="1752828" y="2097904"/>
            <a:ext cx="269093" cy="539010"/>
          </a:xfrm>
          <a:prstGeom prst="rect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grpSp>
        <p:nvGrpSpPr>
          <p:cNvPr id="6" name="Group 17"/>
          <p:cNvGrpSpPr/>
          <p:nvPr/>
        </p:nvGrpSpPr>
        <p:grpSpPr>
          <a:xfrm rot="16200000">
            <a:off x="2649395" y="2098316"/>
            <a:ext cx="539010" cy="538187"/>
            <a:chOff x="3962400" y="3264748"/>
            <a:chExt cx="914400" cy="914400"/>
          </a:xfrm>
          <a:solidFill>
            <a:srgbClr val="00FF00"/>
          </a:solidFill>
        </p:grpSpPr>
        <p:sp>
          <p:nvSpPr>
            <p:cNvPr id="19" name="Rectangle 18"/>
            <p:cNvSpPr/>
            <p:nvPr/>
          </p:nvSpPr>
          <p:spPr bwMode="auto">
            <a:xfrm>
              <a:off x="3962400" y="3264748"/>
              <a:ext cx="457200" cy="914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0" name="Rectangle 19"/>
            <p:cNvSpPr/>
            <p:nvPr/>
          </p:nvSpPr>
          <p:spPr bwMode="auto">
            <a:xfrm>
              <a:off x="4419600" y="3264748"/>
              <a:ext cx="457200" cy="914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sp>
        <p:nvSpPr>
          <p:cNvPr id="21" name="Rectangle 20"/>
          <p:cNvSpPr/>
          <p:nvPr/>
        </p:nvSpPr>
        <p:spPr bwMode="auto">
          <a:xfrm>
            <a:off x="2021922" y="2097903"/>
            <a:ext cx="269093" cy="539010"/>
          </a:xfrm>
          <a:prstGeom prst="rect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2" name="Rectangle 21"/>
          <p:cNvSpPr/>
          <p:nvPr/>
        </p:nvSpPr>
        <p:spPr bwMode="auto">
          <a:xfrm>
            <a:off x="3187993" y="2097904"/>
            <a:ext cx="269093" cy="539010"/>
          </a:xfrm>
          <a:prstGeom prst="rect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grpSp>
        <p:nvGrpSpPr>
          <p:cNvPr id="14" name="Group 26"/>
          <p:cNvGrpSpPr/>
          <p:nvPr/>
        </p:nvGrpSpPr>
        <p:grpSpPr>
          <a:xfrm flipH="1">
            <a:off x="3860726" y="2097902"/>
            <a:ext cx="807280" cy="539010"/>
            <a:chOff x="6477000" y="4443301"/>
            <a:chExt cx="1371600" cy="914401"/>
          </a:xfrm>
        </p:grpSpPr>
        <p:grpSp>
          <p:nvGrpSpPr>
            <p:cNvPr id="18" name="Group 22"/>
            <p:cNvGrpSpPr/>
            <p:nvPr/>
          </p:nvGrpSpPr>
          <p:grpSpPr>
            <a:xfrm rot="16200000">
              <a:off x="6477000" y="4443302"/>
              <a:ext cx="914400" cy="914400"/>
              <a:chOff x="3962400" y="3264748"/>
              <a:chExt cx="914400" cy="914400"/>
            </a:xfrm>
            <a:solidFill>
              <a:srgbClr val="00FF00"/>
            </a:solidFill>
          </p:grpSpPr>
          <p:sp>
            <p:nvSpPr>
              <p:cNvPr id="24" name="Rectangle 23"/>
              <p:cNvSpPr/>
              <p:nvPr/>
            </p:nvSpPr>
            <p:spPr bwMode="auto">
              <a:xfrm>
                <a:off x="3962400" y="3264748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5" name="Rectangle 24"/>
              <p:cNvSpPr/>
              <p:nvPr/>
            </p:nvSpPr>
            <p:spPr bwMode="auto">
              <a:xfrm>
                <a:off x="4419600" y="3264748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sp>
          <p:nvSpPr>
            <p:cNvPr id="26" name="Rectangle 25"/>
            <p:cNvSpPr/>
            <p:nvPr/>
          </p:nvSpPr>
          <p:spPr bwMode="auto">
            <a:xfrm>
              <a:off x="7391400" y="4443301"/>
              <a:ext cx="457200" cy="914400"/>
            </a:xfrm>
            <a:prstGeom prst="rect">
              <a:avLst/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sp>
        <p:nvSpPr>
          <p:cNvPr id="28" name="Rectangle 27"/>
          <p:cNvSpPr/>
          <p:nvPr/>
        </p:nvSpPr>
        <p:spPr bwMode="auto">
          <a:xfrm>
            <a:off x="1483735" y="43187"/>
            <a:ext cx="26909" cy="5390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9" name="TextBox 28"/>
          <p:cNvSpPr txBox="1"/>
          <p:nvPr/>
        </p:nvSpPr>
        <p:spPr>
          <a:xfrm>
            <a:off x="685800" y="2808620"/>
            <a:ext cx="584614" cy="30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smtClean="0"/>
              <a:t>=4 :  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1483735" y="2808620"/>
            <a:ext cx="269093" cy="539010"/>
          </a:xfrm>
          <a:prstGeom prst="rect">
            <a:avLst/>
          </a:prstGeom>
          <a:solidFill>
            <a:srgbClr val="FF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31" name="Rectangle 30"/>
          <p:cNvSpPr/>
          <p:nvPr/>
        </p:nvSpPr>
        <p:spPr bwMode="auto">
          <a:xfrm>
            <a:off x="1752828" y="2808620"/>
            <a:ext cx="269093" cy="539010"/>
          </a:xfrm>
          <a:prstGeom prst="rect">
            <a:avLst/>
          </a:prstGeom>
          <a:solidFill>
            <a:srgbClr val="FF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35" name="Rectangle 34"/>
          <p:cNvSpPr/>
          <p:nvPr/>
        </p:nvSpPr>
        <p:spPr bwMode="auto">
          <a:xfrm>
            <a:off x="2021922" y="2808619"/>
            <a:ext cx="269093" cy="539010"/>
          </a:xfrm>
          <a:prstGeom prst="rect">
            <a:avLst/>
          </a:prstGeom>
          <a:solidFill>
            <a:srgbClr val="FF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42" name="Rectangle 41"/>
          <p:cNvSpPr/>
          <p:nvPr/>
        </p:nvSpPr>
        <p:spPr bwMode="auto">
          <a:xfrm>
            <a:off x="2291014" y="2808620"/>
            <a:ext cx="269093" cy="539010"/>
          </a:xfrm>
          <a:prstGeom prst="rect">
            <a:avLst/>
          </a:prstGeom>
          <a:solidFill>
            <a:srgbClr val="FF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grpSp>
        <p:nvGrpSpPr>
          <p:cNvPr id="23" name="Group 44"/>
          <p:cNvGrpSpPr/>
          <p:nvPr/>
        </p:nvGrpSpPr>
        <p:grpSpPr>
          <a:xfrm>
            <a:off x="2793697" y="2808619"/>
            <a:ext cx="2412496" cy="539013"/>
            <a:chOff x="4267199" y="4800600"/>
            <a:chExt cx="4098923" cy="914406"/>
          </a:xfrm>
        </p:grpSpPr>
        <p:grpSp>
          <p:nvGrpSpPr>
            <p:cNvPr id="27" name="Group 31"/>
            <p:cNvGrpSpPr/>
            <p:nvPr/>
          </p:nvGrpSpPr>
          <p:grpSpPr>
            <a:xfrm rot="16200000">
              <a:off x="4267199" y="4800606"/>
              <a:ext cx="914400" cy="914400"/>
              <a:chOff x="3962400" y="3264748"/>
              <a:chExt cx="914400" cy="914400"/>
            </a:xfrm>
            <a:solidFill>
              <a:srgbClr val="FF8000"/>
            </a:solidFill>
          </p:grpSpPr>
          <p:sp>
            <p:nvSpPr>
              <p:cNvPr id="33" name="Rectangle 32"/>
              <p:cNvSpPr/>
              <p:nvPr/>
            </p:nvSpPr>
            <p:spPr bwMode="auto">
              <a:xfrm>
                <a:off x="3962400" y="3264748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4" name="Rectangle 33"/>
              <p:cNvSpPr/>
              <p:nvPr/>
            </p:nvSpPr>
            <p:spPr bwMode="auto">
              <a:xfrm>
                <a:off x="4419600" y="3264748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sp>
          <p:nvSpPr>
            <p:cNvPr id="36" name="Rectangle 35"/>
            <p:cNvSpPr/>
            <p:nvPr/>
          </p:nvSpPr>
          <p:spPr bwMode="auto">
            <a:xfrm>
              <a:off x="5181599" y="4800605"/>
              <a:ext cx="457200" cy="914400"/>
            </a:xfrm>
            <a:prstGeom prst="rect">
              <a:avLst/>
            </a:prstGeom>
            <a:solidFill>
              <a:srgbClr val="FF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grpSp>
          <p:nvGrpSpPr>
            <p:cNvPr id="32" name="Group 36"/>
            <p:cNvGrpSpPr/>
            <p:nvPr/>
          </p:nvGrpSpPr>
          <p:grpSpPr>
            <a:xfrm flipH="1">
              <a:off x="6537321" y="4800605"/>
              <a:ext cx="1371600" cy="914401"/>
              <a:chOff x="6477000" y="4443301"/>
              <a:chExt cx="1371600" cy="914401"/>
            </a:xfrm>
            <a:solidFill>
              <a:srgbClr val="FF8000"/>
            </a:solidFill>
          </p:grpSpPr>
          <p:grpSp>
            <p:nvGrpSpPr>
              <p:cNvPr id="37" name="Group 22"/>
              <p:cNvGrpSpPr/>
              <p:nvPr/>
            </p:nvGrpSpPr>
            <p:grpSpPr>
              <a:xfrm rot="16200000">
                <a:off x="6477000" y="4443302"/>
                <a:ext cx="914400" cy="914400"/>
                <a:chOff x="3962400" y="3264748"/>
                <a:chExt cx="914400" cy="914400"/>
              </a:xfrm>
              <a:grpFill/>
            </p:grpSpPr>
            <p:sp>
              <p:nvSpPr>
                <p:cNvPr id="40" name="Rectangle 39"/>
                <p:cNvSpPr/>
                <p:nvPr/>
              </p:nvSpPr>
              <p:spPr bwMode="auto">
                <a:xfrm>
                  <a:off x="39624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41" name="Rectangle 40"/>
                <p:cNvSpPr/>
                <p:nvPr/>
              </p:nvSpPr>
              <p:spPr bwMode="auto">
                <a:xfrm>
                  <a:off x="44196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sp>
            <p:nvSpPr>
              <p:cNvPr id="39" name="Rectangle 38"/>
              <p:cNvSpPr/>
              <p:nvPr/>
            </p:nvSpPr>
            <p:spPr bwMode="auto">
              <a:xfrm>
                <a:off x="7391400" y="4443301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sp>
          <p:nvSpPr>
            <p:cNvPr id="43" name="Rectangle 42"/>
            <p:cNvSpPr/>
            <p:nvPr/>
          </p:nvSpPr>
          <p:spPr bwMode="auto">
            <a:xfrm>
              <a:off x="5638799" y="4800600"/>
              <a:ext cx="457200" cy="914400"/>
            </a:xfrm>
            <a:prstGeom prst="rect">
              <a:avLst/>
            </a:prstGeom>
            <a:solidFill>
              <a:srgbClr val="FF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44" name="Rectangle 43"/>
            <p:cNvSpPr/>
            <p:nvPr/>
          </p:nvSpPr>
          <p:spPr bwMode="auto">
            <a:xfrm>
              <a:off x="7908922" y="4800600"/>
              <a:ext cx="457200" cy="914400"/>
            </a:xfrm>
            <a:prstGeom prst="rect">
              <a:avLst/>
            </a:prstGeom>
            <a:solidFill>
              <a:srgbClr val="FF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38" name="Group 57"/>
          <p:cNvGrpSpPr/>
          <p:nvPr/>
        </p:nvGrpSpPr>
        <p:grpSpPr>
          <a:xfrm flipH="1">
            <a:off x="1483734" y="3482374"/>
            <a:ext cx="1076373" cy="539013"/>
            <a:chOff x="3352799" y="5943594"/>
            <a:chExt cx="1828800" cy="914406"/>
          </a:xfrm>
        </p:grpSpPr>
        <p:grpSp>
          <p:nvGrpSpPr>
            <p:cNvPr id="45" name="Group 31"/>
            <p:cNvGrpSpPr/>
            <p:nvPr/>
          </p:nvGrpSpPr>
          <p:grpSpPr>
            <a:xfrm rot="16200000">
              <a:off x="3352799" y="5943600"/>
              <a:ext cx="914400" cy="914400"/>
              <a:chOff x="3962400" y="3264748"/>
              <a:chExt cx="914400" cy="914400"/>
            </a:xfrm>
            <a:solidFill>
              <a:srgbClr val="FF8000"/>
            </a:solidFill>
          </p:grpSpPr>
          <p:sp>
            <p:nvSpPr>
              <p:cNvPr id="56" name="Rectangle 55"/>
              <p:cNvSpPr/>
              <p:nvPr/>
            </p:nvSpPr>
            <p:spPr bwMode="auto">
              <a:xfrm>
                <a:off x="3962400" y="3264748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7" name="Rectangle 56"/>
              <p:cNvSpPr/>
              <p:nvPr/>
            </p:nvSpPr>
            <p:spPr bwMode="auto">
              <a:xfrm>
                <a:off x="4419600" y="3264748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sp>
          <p:nvSpPr>
            <p:cNvPr id="48" name="Rectangle 47"/>
            <p:cNvSpPr/>
            <p:nvPr/>
          </p:nvSpPr>
          <p:spPr bwMode="auto">
            <a:xfrm>
              <a:off x="4267199" y="5943599"/>
              <a:ext cx="457200" cy="914400"/>
            </a:xfrm>
            <a:prstGeom prst="rect">
              <a:avLst/>
            </a:prstGeom>
            <a:solidFill>
              <a:srgbClr val="FF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50" name="Rectangle 49"/>
            <p:cNvSpPr/>
            <p:nvPr/>
          </p:nvSpPr>
          <p:spPr bwMode="auto">
            <a:xfrm>
              <a:off x="4724399" y="5943594"/>
              <a:ext cx="457200" cy="914400"/>
            </a:xfrm>
            <a:prstGeom prst="rect">
              <a:avLst/>
            </a:prstGeom>
            <a:solidFill>
              <a:srgbClr val="FF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46" name="Group 61"/>
          <p:cNvGrpSpPr/>
          <p:nvPr/>
        </p:nvGrpSpPr>
        <p:grpSpPr>
          <a:xfrm>
            <a:off x="2784353" y="3460259"/>
            <a:ext cx="1076373" cy="539010"/>
            <a:chOff x="6080121" y="5943600"/>
            <a:chExt cx="1828800" cy="914400"/>
          </a:xfrm>
        </p:grpSpPr>
        <p:grpSp>
          <p:nvGrpSpPr>
            <p:cNvPr id="47" name="Group 22"/>
            <p:cNvGrpSpPr/>
            <p:nvPr/>
          </p:nvGrpSpPr>
          <p:grpSpPr>
            <a:xfrm rot="5400000" flipH="1">
              <a:off x="6080121" y="5943600"/>
              <a:ext cx="914400" cy="914400"/>
              <a:chOff x="3962400" y="3264748"/>
              <a:chExt cx="914400" cy="914400"/>
            </a:xfrm>
            <a:solidFill>
              <a:srgbClr val="FF8000"/>
            </a:solidFill>
          </p:grpSpPr>
          <p:sp>
            <p:nvSpPr>
              <p:cNvPr id="54" name="Rectangle 53"/>
              <p:cNvSpPr/>
              <p:nvPr/>
            </p:nvSpPr>
            <p:spPr bwMode="auto">
              <a:xfrm>
                <a:off x="3962400" y="3264748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5" name="Rectangle 54"/>
              <p:cNvSpPr/>
              <p:nvPr/>
            </p:nvSpPr>
            <p:spPr bwMode="auto">
              <a:xfrm>
                <a:off x="4419600" y="3264748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49" name="Group 22"/>
            <p:cNvGrpSpPr/>
            <p:nvPr/>
          </p:nvGrpSpPr>
          <p:grpSpPr>
            <a:xfrm rot="5400000" flipH="1">
              <a:off x="6994521" y="5943600"/>
              <a:ext cx="914400" cy="914400"/>
              <a:chOff x="3962400" y="3264748"/>
              <a:chExt cx="914400" cy="914400"/>
            </a:xfrm>
            <a:solidFill>
              <a:srgbClr val="FF8000"/>
            </a:solidFill>
          </p:grpSpPr>
          <p:sp>
            <p:nvSpPr>
              <p:cNvPr id="60" name="Rectangle 59"/>
              <p:cNvSpPr/>
              <p:nvPr/>
            </p:nvSpPr>
            <p:spPr bwMode="auto">
              <a:xfrm>
                <a:off x="3962400" y="3264748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61" name="Rectangle 60"/>
              <p:cNvSpPr/>
              <p:nvPr/>
            </p:nvSpPr>
            <p:spPr bwMode="auto">
              <a:xfrm>
                <a:off x="4419600" y="3264748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</p:grpSp>
      <p:sp>
        <p:nvSpPr>
          <p:cNvPr id="65" name="TextBox 64"/>
          <p:cNvSpPr txBox="1"/>
          <p:nvPr/>
        </p:nvSpPr>
        <p:spPr>
          <a:xfrm>
            <a:off x="850317" y="4343400"/>
            <a:ext cx="4495817" cy="116955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 smtClean="0"/>
              <a:t>The number of walls equal:</a:t>
            </a:r>
          </a:p>
          <a:p>
            <a:pPr algn="l">
              <a:spcAft>
                <a:spcPts val="2400"/>
              </a:spcAft>
            </a:pPr>
            <a:r>
              <a:rPr lang="en-US" sz="3200" dirty="0" smtClean="0"/>
              <a:t>      </a:t>
            </a:r>
            <a:r>
              <a:rPr lang="en-US" sz="3200" b="1" dirty="0" smtClean="0">
                <a:solidFill>
                  <a:srgbClr val="FF0080"/>
                </a:solidFill>
              </a:rPr>
              <a:t>f</a:t>
            </a:r>
            <a:r>
              <a:rPr lang="en-US" sz="3200" b="1" baseline="-25000" dirty="0" smtClean="0">
                <a:solidFill>
                  <a:srgbClr val="FF0080"/>
                </a:solidFill>
              </a:rPr>
              <a:t>n</a:t>
            </a:r>
            <a:r>
              <a:rPr lang="en-US" sz="3200" dirty="0" smtClean="0">
                <a:solidFill>
                  <a:srgbClr val="FF0080"/>
                </a:solidFill>
              </a:rPr>
              <a:t> </a:t>
            </a:r>
            <a:r>
              <a:rPr lang="en-US" sz="3200" dirty="0" smtClean="0"/>
              <a:t>= 1,  1,  2,  3,  5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"/>
            <a:ext cx="7772400" cy="1143000"/>
          </a:xfrm>
        </p:spPr>
        <p:txBody>
          <a:bodyPr/>
          <a:lstStyle/>
          <a:p>
            <a:r>
              <a:rPr lang="en-US"/>
              <a:t>What about other models?</a:t>
            </a:r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428625" y="2932113"/>
            <a:ext cx="2120900" cy="2070100"/>
          </a:xfrm>
          <a:prstGeom prst="rect">
            <a:avLst/>
          </a:prstGeom>
          <a:solidFill>
            <a:schemeClr val="accent1"/>
          </a:solidFill>
          <a:ln w="444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442913" y="2932113"/>
            <a:ext cx="352425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1495425" y="4298950"/>
            <a:ext cx="352425" cy="7032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10" name="Rectangle 6"/>
          <p:cNvSpPr>
            <a:spLocks noChangeArrowheads="1"/>
          </p:cNvSpPr>
          <p:nvPr/>
        </p:nvSpPr>
        <p:spPr bwMode="auto">
          <a:xfrm>
            <a:off x="1852613" y="3979863"/>
            <a:ext cx="342900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11" name="Rectangle 7"/>
          <p:cNvSpPr>
            <a:spLocks noChangeArrowheads="1"/>
          </p:cNvSpPr>
          <p:nvPr/>
        </p:nvSpPr>
        <p:spPr bwMode="auto">
          <a:xfrm>
            <a:off x="1852613" y="3973513"/>
            <a:ext cx="342900" cy="6921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12" name="Line 8"/>
          <p:cNvSpPr>
            <a:spLocks noChangeShapeType="1"/>
          </p:cNvSpPr>
          <p:nvPr/>
        </p:nvSpPr>
        <p:spPr bwMode="auto">
          <a:xfrm flipH="1">
            <a:off x="642938" y="30861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13" name="Rectangle 9"/>
          <p:cNvSpPr>
            <a:spLocks noChangeArrowheads="1"/>
          </p:cNvSpPr>
          <p:nvPr/>
        </p:nvSpPr>
        <p:spPr bwMode="auto">
          <a:xfrm>
            <a:off x="2181225" y="2932113"/>
            <a:ext cx="357188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14" name="Line 10"/>
          <p:cNvSpPr>
            <a:spLocks noChangeShapeType="1"/>
          </p:cNvSpPr>
          <p:nvPr/>
        </p:nvSpPr>
        <p:spPr bwMode="auto">
          <a:xfrm flipH="1">
            <a:off x="2395538" y="30861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15" name="Rectangle 11"/>
          <p:cNvSpPr>
            <a:spLocks noChangeArrowheads="1"/>
          </p:cNvSpPr>
          <p:nvPr/>
        </p:nvSpPr>
        <p:spPr bwMode="auto">
          <a:xfrm>
            <a:off x="2206625" y="3997325"/>
            <a:ext cx="342900" cy="69215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16" name="Line 12"/>
          <p:cNvSpPr>
            <a:spLocks noChangeShapeType="1"/>
          </p:cNvSpPr>
          <p:nvPr/>
        </p:nvSpPr>
        <p:spPr bwMode="auto">
          <a:xfrm flipH="1">
            <a:off x="2395538" y="415925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17" name="Line 13"/>
          <p:cNvSpPr>
            <a:spLocks noChangeShapeType="1"/>
          </p:cNvSpPr>
          <p:nvPr/>
        </p:nvSpPr>
        <p:spPr bwMode="auto">
          <a:xfrm flipH="1">
            <a:off x="2052638" y="415925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18" name="Rectangle 14"/>
          <p:cNvSpPr>
            <a:spLocks noChangeArrowheads="1"/>
          </p:cNvSpPr>
          <p:nvPr/>
        </p:nvSpPr>
        <p:spPr bwMode="auto">
          <a:xfrm>
            <a:off x="785813" y="3613150"/>
            <a:ext cx="342900" cy="68580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19" name="Line 15"/>
          <p:cNvSpPr>
            <a:spLocks noChangeShapeType="1"/>
          </p:cNvSpPr>
          <p:nvPr/>
        </p:nvSpPr>
        <p:spPr bwMode="auto">
          <a:xfrm flipH="1">
            <a:off x="985838" y="37719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20" name="Rectangle 16"/>
          <p:cNvSpPr>
            <a:spLocks noChangeArrowheads="1"/>
          </p:cNvSpPr>
          <p:nvPr/>
        </p:nvSpPr>
        <p:spPr bwMode="auto">
          <a:xfrm>
            <a:off x="442913" y="3613150"/>
            <a:ext cx="352425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21" name="Line 17"/>
          <p:cNvSpPr>
            <a:spLocks noChangeShapeType="1"/>
          </p:cNvSpPr>
          <p:nvPr/>
        </p:nvSpPr>
        <p:spPr bwMode="auto">
          <a:xfrm flipH="1">
            <a:off x="642938" y="37719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22" name="Rectangle 18"/>
          <p:cNvSpPr>
            <a:spLocks noChangeArrowheads="1"/>
          </p:cNvSpPr>
          <p:nvPr/>
        </p:nvSpPr>
        <p:spPr bwMode="auto">
          <a:xfrm>
            <a:off x="1128713" y="4298950"/>
            <a:ext cx="366712" cy="7032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 flipH="1">
            <a:off x="1323975" y="4481513"/>
            <a:ext cx="1588" cy="319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24" name="Line 20"/>
          <p:cNvSpPr>
            <a:spLocks noChangeShapeType="1"/>
          </p:cNvSpPr>
          <p:nvPr/>
        </p:nvSpPr>
        <p:spPr bwMode="auto">
          <a:xfrm flipH="1">
            <a:off x="1662113" y="4481513"/>
            <a:ext cx="0" cy="33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25" name="Rectangle 21"/>
          <p:cNvSpPr>
            <a:spLocks noChangeArrowheads="1"/>
          </p:cNvSpPr>
          <p:nvPr/>
        </p:nvSpPr>
        <p:spPr bwMode="auto">
          <a:xfrm rot="-5387243">
            <a:off x="590550" y="4121150"/>
            <a:ext cx="357188" cy="7127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26" name="Line 22"/>
          <p:cNvSpPr>
            <a:spLocks noChangeShapeType="1"/>
          </p:cNvSpPr>
          <p:nvPr/>
        </p:nvSpPr>
        <p:spPr bwMode="auto">
          <a:xfrm rot="16200000" flipH="1">
            <a:off x="788988" y="4308475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27" name="Rectangle 23"/>
          <p:cNvSpPr>
            <a:spLocks noChangeArrowheads="1"/>
          </p:cNvSpPr>
          <p:nvPr/>
        </p:nvSpPr>
        <p:spPr bwMode="auto">
          <a:xfrm rot="-5387243">
            <a:off x="1659732" y="2750344"/>
            <a:ext cx="342900" cy="7000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28" name="Line 24"/>
          <p:cNvSpPr>
            <a:spLocks noChangeShapeType="1"/>
          </p:cNvSpPr>
          <p:nvPr/>
        </p:nvSpPr>
        <p:spPr bwMode="auto">
          <a:xfrm rot="16200000" flipH="1">
            <a:off x="1881188" y="29257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31" name="Rectangle 27"/>
          <p:cNvSpPr>
            <a:spLocks noChangeArrowheads="1"/>
          </p:cNvSpPr>
          <p:nvPr/>
        </p:nvSpPr>
        <p:spPr bwMode="auto">
          <a:xfrm rot="-5387243">
            <a:off x="1659732" y="3093244"/>
            <a:ext cx="342900" cy="7000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32" name="Line 28"/>
          <p:cNvSpPr>
            <a:spLocks noChangeShapeType="1"/>
          </p:cNvSpPr>
          <p:nvPr/>
        </p:nvSpPr>
        <p:spPr bwMode="auto">
          <a:xfrm rot="16200000" flipH="1">
            <a:off x="1881188" y="3279775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29" name="Rectangle 25"/>
          <p:cNvSpPr>
            <a:spLocks noChangeArrowheads="1"/>
          </p:cNvSpPr>
          <p:nvPr/>
        </p:nvSpPr>
        <p:spPr bwMode="auto">
          <a:xfrm rot="-10787243">
            <a:off x="804863" y="2914650"/>
            <a:ext cx="344487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30" name="Line 26"/>
          <p:cNvSpPr>
            <a:spLocks noChangeShapeType="1"/>
          </p:cNvSpPr>
          <p:nvPr/>
        </p:nvSpPr>
        <p:spPr bwMode="auto">
          <a:xfrm rot="10800000" flipH="1">
            <a:off x="963613" y="3065463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33" name="Rectangle 29"/>
          <p:cNvSpPr>
            <a:spLocks noChangeArrowheads="1"/>
          </p:cNvSpPr>
          <p:nvPr/>
        </p:nvSpPr>
        <p:spPr bwMode="auto">
          <a:xfrm rot="-10787243">
            <a:off x="1123950" y="2914650"/>
            <a:ext cx="342900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34" name="Line 30"/>
          <p:cNvSpPr>
            <a:spLocks noChangeShapeType="1"/>
          </p:cNvSpPr>
          <p:nvPr/>
        </p:nvSpPr>
        <p:spPr bwMode="auto">
          <a:xfrm rot="10800000" flipH="1">
            <a:off x="1295400" y="30543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35" name="Rectangle 31"/>
          <p:cNvSpPr>
            <a:spLocks noChangeArrowheads="1"/>
          </p:cNvSpPr>
          <p:nvPr/>
        </p:nvSpPr>
        <p:spPr bwMode="auto">
          <a:xfrm rot="-5387243">
            <a:off x="2020888" y="3443287"/>
            <a:ext cx="357188" cy="696913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36" name="Line 32"/>
          <p:cNvSpPr>
            <a:spLocks noChangeShapeType="1"/>
          </p:cNvSpPr>
          <p:nvPr/>
        </p:nvSpPr>
        <p:spPr bwMode="auto">
          <a:xfrm rot="16200000" flipH="1">
            <a:off x="2235201" y="36242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37" name="Rectangle 33"/>
          <p:cNvSpPr>
            <a:spLocks noChangeArrowheads="1"/>
          </p:cNvSpPr>
          <p:nvPr/>
        </p:nvSpPr>
        <p:spPr bwMode="auto">
          <a:xfrm rot="-5387243">
            <a:off x="1319213" y="3425825"/>
            <a:ext cx="336550" cy="72072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38" name="Line 34"/>
          <p:cNvSpPr>
            <a:spLocks noChangeShapeType="1"/>
          </p:cNvSpPr>
          <p:nvPr/>
        </p:nvSpPr>
        <p:spPr bwMode="auto">
          <a:xfrm rot="16200000" flipH="1">
            <a:off x="1524001" y="36004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39" name="Rectangle 35"/>
          <p:cNvSpPr>
            <a:spLocks noChangeArrowheads="1"/>
          </p:cNvSpPr>
          <p:nvPr/>
        </p:nvSpPr>
        <p:spPr bwMode="auto">
          <a:xfrm rot="-5387243">
            <a:off x="1315244" y="3764756"/>
            <a:ext cx="342900" cy="7254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40" name="Line 36"/>
          <p:cNvSpPr>
            <a:spLocks noChangeShapeType="1"/>
          </p:cNvSpPr>
          <p:nvPr/>
        </p:nvSpPr>
        <p:spPr bwMode="auto">
          <a:xfrm rot="16200000" flipH="1">
            <a:off x="1501776" y="39433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41" name="Rectangle 37"/>
          <p:cNvSpPr>
            <a:spLocks noChangeArrowheads="1"/>
          </p:cNvSpPr>
          <p:nvPr/>
        </p:nvSpPr>
        <p:spPr bwMode="auto">
          <a:xfrm rot="-5387243">
            <a:off x="593725" y="4478338"/>
            <a:ext cx="352425" cy="70802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42" name="Line 38"/>
          <p:cNvSpPr>
            <a:spLocks noChangeShapeType="1"/>
          </p:cNvSpPr>
          <p:nvPr/>
        </p:nvSpPr>
        <p:spPr bwMode="auto">
          <a:xfrm rot="16200000" flipH="1">
            <a:off x="788988" y="46736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43" name="Rectangle 39"/>
          <p:cNvSpPr>
            <a:spLocks noChangeArrowheads="1"/>
          </p:cNvSpPr>
          <p:nvPr/>
        </p:nvSpPr>
        <p:spPr bwMode="auto">
          <a:xfrm rot="-5387243">
            <a:off x="2021682" y="4493419"/>
            <a:ext cx="342900" cy="687387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44" name="Line 40"/>
          <p:cNvSpPr>
            <a:spLocks noChangeShapeType="1"/>
          </p:cNvSpPr>
          <p:nvPr/>
        </p:nvSpPr>
        <p:spPr bwMode="auto">
          <a:xfrm rot="16200000" flipH="1">
            <a:off x="2195513" y="46736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45" name="Text Box 41"/>
          <p:cNvSpPr txBox="1">
            <a:spLocks noChangeArrowheads="1"/>
          </p:cNvSpPr>
          <p:nvPr/>
        </p:nvSpPr>
        <p:spPr bwMode="auto">
          <a:xfrm>
            <a:off x="3481388" y="5330825"/>
            <a:ext cx="2120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+mn-lt"/>
              </a:rPr>
              <a:t>  Potts model</a:t>
            </a:r>
            <a:endParaRPr lang="en-US" sz="200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1946" name="Text Box 42"/>
          <p:cNvSpPr txBox="1">
            <a:spLocks noChangeArrowheads="1"/>
          </p:cNvSpPr>
          <p:nvPr/>
        </p:nvSpPr>
        <p:spPr bwMode="auto">
          <a:xfrm>
            <a:off x="5930900" y="5330825"/>
            <a:ext cx="31130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indent="236538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+mn-lt"/>
              </a:rPr>
              <a:t> Hardcore model</a:t>
            </a:r>
          </a:p>
        </p:txBody>
      </p:sp>
      <p:sp>
        <p:nvSpPr>
          <p:cNvPr id="251947" name="Text Box 43"/>
          <p:cNvSpPr txBox="1">
            <a:spLocks noChangeArrowheads="1"/>
          </p:cNvSpPr>
          <p:nvPr/>
        </p:nvSpPr>
        <p:spPr bwMode="auto">
          <a:xfrm>
            <a:off x="412089" y="5330825"/>
            <a:ext cx="2263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indent="50800" algn="l">
              <a:spcBef>
                <a:spcPct val="50000"/>
              </a:spcBef>
            </a:pPr>
            <a:r>
              <a:rPr lang="en-US" sz="2400">
                <a:latin typeface="+mn-lt"/>
              </a:rPr>
              <a:t> </a:t>
            </a:r>
            <a:r>
              <a:rPr lang="en-US" sz="2400">
                <a:solidFill>
                  <a:srgbClr val="0000FF"/>
                </a:solidFill>
                <a:latin typeface="+mn-lt"/>
              </a:rPr>
              <a:t>Dimer model</a:t>
            </a:r>
          </a:p>
        </p:txBody>
      </p:sp>
      <p:sp>
        <p:nvSpPr>
          <p:cNvPr id="251948" name="Oval 44"/>
          <p:cNvSpPr>
            <a:spLocks noChangeArrowheads="1"/>
          </p:cNvSpPr>
          <p:nvPr/>
        </p:nvSpPr>
        <p:spPr bwMode="auto">
          <a:xfrm>
            <a:off x="3621088" y="2935288"/>
            <a:ext cx="280987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49" name="Oval 45"/>
          <p:cNvSpPr>
            <a:spLocks noChangeArrowheads="1"/>
          </p:cNvSpPr>
          <p:nvPr/>
        </p:nvSpPr>
        <p:spPr bwMode="auto">
          <a:xfrm>
            <a:off x="4041775" y="2938463"/>
            <a:ext cx="280988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50" name="Oval 46"/>
          <p:cNvSpPr>
            <a:spLocks noChangeArrowheads="1"/>
          </p:cNvSpPr>
          <p:nvPr/>
        </p:nvSpPr>
        <p:spPr bwMode="auto">
          <a:xfrm>
            <a:off x="4041775" y="46116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51" name="Oval 47"/>
          <p:cNvSpPr>
            <a:spLocks noChangeArrowheads="1"/>
          </p:cNvSpPr>
          <p:nvPr/>
        </p:nvSpPr>
        <p:spPr bwMode="auto">
          <a:xfrm>
            <a:off x="3621088" y="46116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52" name="Oval 48"/>
          <p:cNvSpPr>
            <a:spLocks noChangeArrowheads="1"/>
          </p:cNvSpPr>
          <p:nvPr/>
        </p:nvSpPr>
        <p:spPr bwMode="auto">
          <a:xfrm>
            <a:off x="4464050" y="4611688"/>
            <a:ext cx="280988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53" name="Oval 49"/>
          <p:cNvSpPr>
            <a:spLocks noChangeArrowheads="1"/>
          </p:cNvSpPr>
          <p:nvPr/>
        </p:nvSpPr>
        <p:spPr bwMode="auto">
          <a:xfrm>
            <a:off x="4464050" y="2938463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54" name="Oval 50"/>
          <p:cNvSpPr>
            <a:spLocks noChangeArrowheads="1"/>
          </p:cNvSpPr>
          <p:nvPr/>
        </p:nvSpPr>
        <p:spPr bwMode="auto">
          <a:xfrm>
            <a:off x="4903788" y="29352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55" name="Oval 51"/>
          <p:cNvSpPr>
            <a:spLocks noChangeArrowheads="1"/>
          </p:cNvSpPr>
          <p:nvPr/>
        </p:nvSpPr>
        <p:spPr bwMode="auto">
          <a:xfrm>
            <a:off x="5324475" y="29352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56" name="Oval 52"/>
          <p:cNvSpPr>
            <a:spLocks noChangeArrowheads="1"/>
          </p:cNvSpPr>
          <p:nvPr/>
        </p:nvSpPr>
        <p:spPr bwMode="auto">
          <a:xfrm>
            <a:off x="3621088" y="3382963"/>
            <a:ext cx="280987" cy="274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57" name="Oval 53"/>
          <p:cNvSpPr>
            <a:spLocks noChangeArrowheads="1"/>
          </p:cNvSpPr>
          <p:nvPr/>
        </p:nvSpPr>
        <p:spPr bwMode="auto">
          <a:xfrm>
            <a:off x="4041775" y="3382963"/>
            <a:ext cx="280988" cy="2746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58" name="Oval 54"/>
          <p:cNvSpPr>
            <a:spLocks noChangeArrowheads="1"/>
          </p:cNvSpPr>
          <p:nvPr/>
        </p:nvSpPr>
        <p:spPr bwMode="auto">
          <a:xfrm>
            <a:off x="4464050" y="3382963"/>
            <a:ext cx="280988" cy="2746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59" name="Oval 55"/>
          <p:cNvSpPr>
            <a:spLocks noChangeArrowheads="1"/>
          </p:cNvSpPr>
          <p:nvPr/>
        </p:nvSpPr>
        <p:spPr bwMode="auto">
          <a:xfrm>
            <a:off x="4903788" y="3378200"/>
            <a:ext cx="280987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60" name="Oval 56"/>
          <p:cNvSpPr>
            <a:spLocks noChangeArrowheads="1"/>
          </p:cNvSpPr>
          <p:nvPr/>
        </p:nvSpPr>
        <p:spPr bwMode="auto">
          <a:xfrm>
            <a:off x="5324475" y="3378200"/>
            <a:ext cx="280988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61" name="Oval 57"/>
          <p:cNvSpPr>
            <a:spLocks noChangeArrowheads="1"/>
          </p:cNvSpPr>
          <p:nvPr/>
        </p:nvSpPr>
        <p:spPr bwMode="auto">
          <a:xfrm>
            <a:off x="3621088" y="3797300"/>
            <a:ext cx="280987" cy="2778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62" name="Oval 58"/>
          <p:cNvSpPr>
            <a:spLocks noChangeArrowheads="1"/>
          </p:cNvSpPr>
          <p:nvPr/>
        </p:nvSpPr>
        <p:spPr bwMode="auto">
          <a:xfrm>
            <a:off x="3621088" y="4198938"/>
            <a:ext cx="280987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63" name="Oval 59"/>
          <p:cNvSpPr>
            <a:spLocks noChangeArrowheads="1"/>
          </p:cNvSpPr>
          <p:nvPr/>
        </p:nvSpPr>
        <p:spPr bwMode="auto">
          <a:xfrm>
            <a:off x="4041775" y="4208463"/>
            <a:ext cx="280988" cy="2746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64" name="Oval 60"/>
          <p:cNvSpPr>
            <a:spLocks noChangeArrowheads="1"/>
          </p:cNvSpPr>
          <p:nvPr/>
        </p:nvSpPr>
        <p:spPr bwMode="auto">
          <a:xfrm>
            <a:off x="4903788" y="4198938"/>
            <a:ext cx="280987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65" name="Oval 61"/>
          <p:cNvSpPr>
            <a:spLocks noChangeArrowheads="1"/>
          </p:cNvSpPr>
          <p:nvPr/>
        </p:nvSpPr>
        <p:spPr bwMode="auto">
          <a:xfrm>
            <a:off x="5324475" y="3797300"/>
            <a:ext cx="280988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66" name="Oval 62"/>
          <p:cNvSpPr>
            <a:spLocks noChangeArrowheads="1"/>
          </p:cNvSpPr>
          <p:nvPr/>
        </p:nvSpPr>
        <p:spPr bwMode="auto">
          <a:xfrm>
            <a:off x="4041775" y="3797300"/>
            <a:ext cx="280988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67" name="Oval 63"/>
          <p:cNvSpPr>
            <a:spLocks noChangeArrowheads="1"/>
          </p:cNvSpPr>
          <p:nvPr/>
        </p:nvSpPr>
        <p:spPr bwMode="auto">
          <a:xfrm>
            <a:off x="4464050" y="3797300"/>
            <a:ext cx="280988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68" name="Oval 64"/>
          <p:cNvSpPr>
            <a:spLocks noChangeArrowheads="1"/>
          </p:cNvSpPr>
          <p:nvPr/>
        </p:nvSpPr>
        <p:spPr bwMode="auto">
          <a:xfrm>
            <a:off x="4464050" y="4208463"/>
            <a:ext cx="280988" cy="274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69" name="Oval 65"/>
          <p:cNvSpPr>
            <a:spLocks noChangeArrowheads="1"/>
          </p:cNvSpPr>
          <p:nvPr/>
        </p:nvSpPr>
        <p:spPr bwMode="auto">
          <a:xfrm>
            <a:off x="4903788" y="3797300"/>
            <a:ext cx="280987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70" name="Oval 66"/>
          <p:cNvSpPr>
            <a:spLocks noChangeArrowheads="1"/>
          </p:cNvSpPr>
          <p:nvPr/>
        </p:nvSpPr>
        <p:spPr bwMode="auto">
          <a:xfrm>
            <a:off x="5324475" y="4198938"/>
            <a:ext cx="280988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71" name="Oval 67"/>
          <p:cNvSpPr>
            <a:spLocks noChangeArrowheads="1"/>
          </p:cNvSpPr>
          <p:nvPr/>
        </p:nvSpPr>
        <p:spPr bwMode="auto">
          <a:xfrm>
            <a:off x="4903788" y="46116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72" name="Oval 68"/>
          <p:cNvSpPr>
            <a:spLocks noChangeArrowheads="1"/>
          </p:cNvSpPr>
          <p:nvPr/>
        </p:nvSpPr>
        <p:spPr bwMode="auto">
          <a:xfrm>
            <a:off x="5324475" y="46116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6602413" y="2855913"/>
            <a:ext cx="2036762" cy="2003425"/>
            <a:chOff x="2498" y="1283"/>
            <a:chExt cx="1356" cy="1344"/>
          </a:xfrm>
        </p:grpSpPr>
        <p:sp>
          <p:nvSpPr>
            <p:cNvPr id="251974" name="Oval 70"/>
            <p:cNvSpPr>
              <a:spLocks noChangeArrowheads="1"/>
            </p:cNvSpPr>
            <p:nvPr/>
          </p:nvSpPr>
          <p:spPr bwMode="auto">
            <a:xfrm>
              <a:off x="3115" y="1608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975" name="Oval 71"/>
            <p:cNvSpPr>
              <a:spLocks noChangeArrowheads="1"/>
            </p:cNvSpPr>
            <p:nvPr/>
          </p:nvSpPr>
          <p:spPr bwMode="auto">
            <a:xfrm>
              <a:off x="2818" y="2176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976" name="Oval 72"/>
            <p:cNvSpPr>
              <a:spLocks noChangeArrowheads="1"/>
            </p:cNvSpPr>
            <p:nvPr/>
          </p:nvSpPr>
          <p:spPr bwMode="auto">
            <a:xfrm>
              <a:off x="2550" y="1890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977" name="Oval 73"/>
            <p:cNvSpPr>
              <a:spLocks noChangeArrowheads="1"/>
            </p:cNvSpPr>
            <p:nvPr/>
          </p:nvSpPr>
          <p:spPr bwMode="auto">
            <a:xfrm>
              <a:off x="2550" y="2455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978" name="Oval 74"/>
            <p:cNvSpPr>
              <a:spLocks noChangeArrowheads="1"/>
            </p:cNvSpPr>
            <p:nvPr/>
          </p:nvSpPr>
          <p:spPr bwMode="auto">
            <a:xfrm>
              <a:off x="3686" y="1890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979" name="Oval 75"/>
            <p:cNvSpPr>
              <a:spLocks noChangeArrowheads="1"/>
            </p:cNvSpPr>
            <p:nvPr/>
          </p:nvSpPr>
          <p:spPr bwMode="auto">
            <a:xfrm>
              <a:off x="3676" y="2455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980" name="Oval 76"/>
            <p:cNvSpPr>
              <a:spLocks noChangeArrowheads="1"/>
            </p:cNvSpPr>
            <p:nvPr/>
          </p:nvSpPr>
          <p:spPr bwMode="auto">
            <a:xfrm>
              <a:off x="2499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981" name="Oval 77"/>
            <p:cNvSpPr>
              <a:spLocks noChangeArrowheads="1"/>
            </p:cNvSpPr>
            <p:nvPr/>
          </p:nvSpPr>
          <p:spPr bwMode="auto">
            <a:xfrm>
              <a:off x="2786" y="1285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982" name="Oval 78"/>
            <p:cNvSpPr>
              <a:spLocks noChangeArrowheads="1"/>
            </p:cNvSpPr>
            <p:nvPr/>
          </p:nvSpPr>
          <p:spPr bwMode="auto">
            <a:xfrm>
              <a:off x="2786" y="2436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983" name="Oval 79"/>
            <p:cNvSpPr>
              <a:spLocks noChangeArrowheads="1"/>
            </p:cNvSpPr>
            <p:nvPr/>
          </p:nvSpPr>
          <p:spPr bwMode="auto">
            <a:xfrm>
              <a:off x="2498" y="243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984" name="Oval 80"/>
            <p:cNvSpPr>
              <a:spLocks noChangeArrowheads="1"/>
            </p:cNvSpPr>
            <p:nvPr/>
          </p:nvSpPr>
          <p:spPr bwMode="auto">
            <a:xfrm>
              <a:off x="3074" y="243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985" name="Oval 81"/>
            <p:cNvSpPr>
              <a:spLocks noChangeArrowheads="1"/>
            </p:cNvSpPr>
            <p:nvPr/>
          </p:nvSpPr>
          <p:spPr bwMode="auto">
            <a:xfrm>
              <a:off x="3074" y="1285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986" name="Oval 82"/>
            <p:cNvSpPr>
              <a:spLocks noChangeArrowheads="1"/>
            </p:cNvSpPr>
            <p:nvPr/>
          </p:nvSpPr>
          <p:spPr bwMode="auto">
            <a:xfrm>
              <a:off x="3374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987" name="Oval 83"/>
            <p:cNvSpPr>
              <a:spLocks noChangeArrowheads="1"/>
            </p:cNvSpPr>
            <p:nvPr/>
          </p:nvSpPr>
          <p:spPr bwMode="auto">
            <a:xfrm>
              <a:off x="3662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988" name="Oval 84"/>
            <p:cNvSpPr>
              <a:spLocks noChangeArrowheads="1"/>
            </p:cNvSpPr>
            <p:nvPr/>
          </p:nvSpPr>
          <p:spPr bwMode="auto">
            <a:xfrm>
              <a:off x="2498" y="1590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989" name="Oval 85"/>
            <p:cNvSpPr>
              <a:spLocks noChangeArrowheads="1"/>
            </p:cNvSpPr>
            <p:nvPr/>
          </p:nvSpPr>
          <p:spPr bwMode="auto">
            <a:xfrm>
              <a:off x="2786" y="1590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990" name="Oval 86"/>
            <p:cNvSpPr>
              <a:spLocks noChangeArrowheads="1"/>
            </p:cNvSpPr>
            <p:nvPr/>
          </p:nvSpPr>
          <p:spPr bwMode="auto">
            <a:xfrm>
              <a:off x="3074" y="1590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991" name="Oval 87"/>
            <p:cNvSpPr>
              <a:spLocks noChangeArrowheads="1"/>
            </p:cNvSpPr>
            <p:nvPr/>
          </p:nvSpPr>
          <p:spPr bwMode="auto">
            <a:xfrm>
              <a:off x="3374" y="158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992" name="Oval 88"/>
            <p:cNvSpPr>
              <a:spLocks noChangeArrowheads="1"/>
            </p:cNvSpPr>
            <p:nvPr/>
          </p:nvSpPr>
          <p:spPr bwMode="auto">
            <a:xfrm>
              <a:off x="3662" y="1588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993" name="Oval 89"/>
            <p:cNvSpPr>
              <a:spLocks noChangeArrowheads="1"/>
            </p:cNvSpPr>
            <p:nvPr/>
          </p:nvSpPr>
          <p:spPr bwMode="auto">
            <a:xfrm>
              <a:off x="2498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994" name="Oval 90"/>
            <p:cNvSpPr>
              <a:spLocks noChangeArrowheads="1"/>
            </p:cNvSpPr>
            <p:nvPr/>
          </p:nvSpPr>
          <p:spPr bwMode="auto">
            <a:xfrm>
              <a:off x="2498" y="2152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995" name="Oval 91"/>
            <p:cNvSpPr>
              <a:spLocks noChangeArrowheads="1"/>
            </p:cNvSpPr>
            <p:nvPr/>
          </p:nvSpPr>
          <p:spPr bwMode="auto">
            <a:xfrm>
              <a:off x="2786" y="215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996" name="Oval 92"/>
            <p:cNvSpPr>
              <a:spLocks noChangeArrowheads="1"/>
            </p:cNvSpPr>
            <p:nvPr/>
          </p:nvSpPr>
          <p:spPr bwMode="auto">
            <a:xfrm>
              <a:off x="3374" y="2152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997" name="Oval 93"/>
            <p:cNvSpPr>
              <a:spLocks noChangeArrowheads="1"/>
            </p:cNvSpPr>
            <p:nvPr/>
          </p:nvSpPr>
          <p:spPr bwMode="auto">
            <a:xfrm>
              <a:off x="3662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998" name="Oval 94"/>
            <p:cNvSpPr>
              <a:spLocks noChangeArrowheads="1"/>
            </p:cNvSpPr>
            <p:nvPr/>
          </p:nvSpPr>
          <p:spPr bwMode="auto">
            <a:xfrm>
              <a:off x="2786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999" name="Oval 95"/>
            <p:cNvSpPr>
              <a:spLocks noChangeArrowheads="1"/>
            </p:cNvSpPr>
            <p:nvPr/>
          </p:nvSpPr>
          <p:spPr bwMode="auto">
            <a:xfrm>
              <a:off x="3074" y="1876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000" name="Oval 96"/>
            <p:cNvSpPr>
              <a:spLocks noChangeArrowheads="1"/>
            </p:cNvSpPr>
            <p:nvPr/>
          </p:nvSpPr>
          <p:spPr bwMode="auto">
            <a:xfrm>
              <a:off x="3074" y="215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001" name="Oval 97"/>
            <p:cNvSpPr>
              <a:spLocks noChangeArrowheads="1"/>
            </p:cNvSpPr>
            <p:nvPr/>
          </p:nvSpPr>
          <p:spPr bwMode="auto">
            <a:xfrm>
              <a:off x="3374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002" name="Oval 98"/>
            <p:cNvSpPr>
              <a:spLocks noChangeArrowheads="1"/>
            </p:cNvSpPr>
            <p:nvPr/>
          </p:nvSpPr>
          <p:spPr bwMode="auto">
            <a:xfrm>
              <a:off x="3662" y="2152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003" name="Oval 99"/>
            <p:cNvSpPr>
              <a:spLocks noChangeArrowheads="1"/>
            </p:cNvSpPr>
            <p:nvPr/>
          </p:nvSpPr>
          <p:spPr bwMode="auto">
            <a:xfrm>
              <a:off x="3374" y="2437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004" name="Oval 100"/>
            <p:cNvSpPr>
              <a:spLocks noChangeArrowheads="1"/>
            </p:cNvSpPr>
            <p:nvPr/>
          </p:nvSpPr>
          <p:spPr bwMode="auto">
            <a:xfrm>
              <a:off x="3662" y="2437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2005" name="Rectangle 101"/>
          <p:cNvSpPr>
            <a:spLocks noChangeArrowheads="1"/>
          </p:cNvSpPr>
          <p:nvPr/>
        </p:nvSpPr>
        <p:spPr bwMode="auto">
          <a:xfrm>
            <a:off x="3435350" y="2646363"/>
            <a:ext cx="2309813" cy="2301875"/>
          </a:xfrm>
          <a:prstGeom prst="rect">
            <a:avLst/>
          </a:prstGeom>
          <a:solidFill>
            <a:schemeClr val="bg1">
              <a:alpha val="23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006" name="Rectangle 102"/>
          <p:cNvSpPr>
            <a:spLocks noChangeArrowheads="1"/>
          </p:cNvSpPr>
          <p:nvPr/>
        </p:nvSpPr>
        <p:spPr bwMode="auto">
          <a:xfrm>
            <a:off x="363538" y="5878513"/>
            <a:ext cx="853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rgbClr val="FF8000"/>
                </a:solidFill>
                <a:latin typeface="+mn-lt"/>
              </a:rPr>
              <a:t> Domino tilings                 k-colorings             Independent sets</a:t>
            </a:r>
          </a:p>
        </p:txBody>
      </p:sp>
      <p:sp>
        <p:nvSpPr>
          <p:cNvPr id="252008" name="Rectangle 104"/>
          <p:cNvSpPr>
            <a:spLocks noChangeArrowheads="1"/>
          </p:cNvSpPr>
          <p:nvPr/>
        </p:nvSpPr>
        <p:spPr bwMode="auto">
          <a:xfrm>
            <a:off x="280988" y="1328738"/>
            <a:ext cx="30527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buFontTx/>
              <a:buChar char="•"/>
            </a:pPr>
            <a:r>
              <a:rPr lang="en-US" sz="2400"/>
              <a:t> Pick a 2 x 2 square;</a:t>
            </a:r>
          </a:p>
          <a:p>
            <a:pPr algn="l">
              <a:buFontTx/>
              <a:buChar char="•"/>
            </a:pPr>
            <a:r>
              <a:rPr lang="en-US" sz="2400"/>
              <a:t> Rotate, if possible;</a:t>
            </a:r>
          </a:p>
        </p:txBody>
      </p:sp>
      <p:sp>
        <p:nvSpPr>
          <p:cNvPr id="252007" name="Rectangle 103"/>
          <p:cNvSpPr>
            <a:spLocks noChangeArrowheads="1"/>
          </p:cNvSpPr>
          <p:nvPr/>
        </p:nvSpPr>
        <p:spPr bwMode="auto">
          <a:xfrm>
            <a:off x="693738" y="2836863"/>
            <a:ext cx="868362" cy="868362"/>
          </a:xfrm>
          <a:prstGeom prst="rect">
            <a:avLst/>
          </a:prstGeom>
          <a:noFill/>
          <a:ln w="10477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"/>
            <a:ext cx="7772400" cy="1143000"/>
          </a:xfrm>
        </p:spPr>
        <p:txBody>
          <a:bodyPr/>
          <a:lstStyle/>
          <a:p>
            <a:r>
              <a:rPr lang="en-US"/>
              <a:t>What about other models?</a:t>
            </a:r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428625" y="2932113"/>
            <a:ext cx="2120900" cy="2070100"/>
          </a:xfrm>
          <a:prstGeom prst="rect">
            <a:avLst/>
          </a:prstGeom>
          <a:solidFill>
            <a:schemeClr val="bg1">
              <a:alpha val="91000"/>
            </a:schemeClr>
          </a:solidFill>
          <a:ln w="444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442913" y="2932113"/>
            <a:ext cx="352425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1495425" y="4298950"/>
            <a:ext cx="352425" cy="7032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34" name="Rectangle 6"/>
          <p:cNvSpPr>
            <a:spLocks noChangeArrowheads="1"/>
          </p:cNvSpPr>
          <p:nvPr/>
        </p:nvSpPr>
        <p:spPr bwMode="auto">
          <a:xfrm>
            <a:off x="1852613" y="3979863"/>
            <a:ext cx="342900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35" name="Rectangle 7"/>
          <p:cNvSpPr>
            <a:spLocks noChangeArrowheads="1"/>
          </p:cNvSpPr>
          <p:nvPr/>
        </p:nvSpPr>
        <p:spPr bwMode="auto">
          <a:xfrm>
            <a:off x="1852613" y="3973513"/>
            <a:ext cx="342900" cy="6921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36" name="Line 8"/>
          <p:cNvSpPr>
            <a:spLocks noChangeShapeType="1"/>
          </p:cNvSpPr>
          <p:nvPr/>
        </p:nvSpPr>
        <p:spPr bwMode="auto">
          <a:xfrm flipH="1">
            <a:off x="642938" y="30861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37" name="Rectangle 9"/>
          <p:cNvSpPr>
            <a:spLocks noChangeArrowheads="1"/>
          </p:cNvSpPr>
          <p:nvPr/>
        </p:nvSpPr>
        <p:spPr bwMode="auto">
          <a:xfrm>
            <a:off x="2181225" y="2932113"/>
            <a:ext cx="357188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38" name="Line 10"/>
          <p:cNvSpPr>
            <a:spLocks noChangeShapeType="1"/>
          </p:cNvSpPr>
          <p:nvPr/>
        </p:nvSpPr>
        <p:spPr bwMode="auto">
          <a:xfrm flipH="1">
            <a:off x="2395538" y="30861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39" name="Rectangle 11"/>
          <p:cNvSpPr>
            <a:spLocks noChangeArrowheads="1"/>
          </p:cNvSpPr>
          <p:nvPr/>
        </p:nvSpPr>
        <p:spPr bwMode="auto">
          <a:xfrm>
            <a:off x="2206625" y="3997325"/>
            <a:ext cx="342900" cy="69215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40" name="Line 12"/>
          <p:cNvSpPr>
            <a:spLocks noChangeShapeType="1"/>
          </p:cNvSpPr>
          <p:nvPr/>
        </p:nvSpPr>
        <p:spPr bwMode="auto">
          <a:xfrm flipH="1">
            <a:off x="2395538" y="415925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41" name="Line 13"/>
          <p:cNvSpPr>
            <a:spLocks noChangeShapeType="1"/>
          </p:cNvSpPr>
          <p:nvPr/>
        </p:nvSpPr>
        <p:spPr bwMode="auto">
          <a:xfrm flipH="1">
            <a:off x="2052638" y="415925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42" name="Rectangle 14"/>
          <p:cNvSpPr>
            <a:spLocks noChangeArrowheads="1"/>
          </p:cNvSpPr>
          <p:nvPr/>
        </p:nvSpPr>
        <p:spPr bwMode="auto">
          <a:xfrm>
            <a:off x="785813" y="3613150"/>
            <a:ext cx="342900" cy="68580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43" name="Line 15"/>
          <p:cNvSpPr>
            <a:spLocks noChangeShapeType="1"/>
          </p:cNvSpPr>
          <p:nvPr/>
        </p:nvSpPr>
        <p:spPr bwMode="auto">
          <a:xfrm flipH="1">
            <a:off x="985838" y="37719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44" name="Rectangle 16"/>
          <p:cNvSpPr>
            <a:spLocks noChangeArrowheads="1"/>
          </p:cNvSpPr>
          <p:nvPr/>
        </p:nvSpPr>
        <p:spPr bwMode="auto">
          <a:xfrm>
            <a:off x="442913" y="3613150"/>
            <a:ext cx="352425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45" name="Line 17"/>
          <p:cNvSpPr>
            <a:spLocks noChangeShapeType="1"/>
          </p:cNvSpPr>
          <p:nvPr/>
        </p:nvSpPr>
        <p:spPr bwMode="auto">
          <a:xfrm flipH="1">
            <a:off x="642938" y="37719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46" name="Rectangle 18"/>
          <p:cNvSpPr>
            <a:spLocks noChangeArrowheads="1"/>
          </p:cNvSpPr>
          <p:nvPr/>
        </p:nvSpPr>
        <p:spPr bwMode="auto">
          <a:xfrm>
            <a:off x="1128713" y="4298950"/>
            <a:ext cx="366712" cy="7032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47" name="Line 19"/>
          <p:cNvSpPr>
            <a:spLocks noChangeShapeType="1"/>
          </p:cNvSpPr>
          <p:nvPr/>
        </p:nvSpPr>
        <p:spPr bwMode="auto">
          <a:xfrm flipH="1">
            <a:off x="1323975" y="4481513"/>
            <a:ext cx="1588" cy="319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48" name="Line 20"/>
          <p:cNvSpPr>
            <a:spLocks noChangeShapeType="1"/>
          </p:cNvSpPr>
          <p:nvPr/>
        </p:nvSpPr>
        <p:spPr bwMode="auto">
          <a:xfrm flipH="1">
            <a:off x="1662113" y="4481513"/>
            <a:ext cx="0" cy="33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49" name="Rectangle 21"/>
          <p:cNvSpPr>
            <a:spLocks noChangeArrowheads="1"/>
          </p:cNvSpPr>
          <p:nvPr/>
        </p:nvSpPr>
        <p:spPr bwMode="auto">
          <a:xfrm rot="-5387243">
            <a:off x="590550" y="4121150"/>
            <a:ext cx="357188" cy="7127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50" name="Line 22"/>
          <p:cNvSpPr>
            <a:spLocks noChangeShapeType="1"/>
          </p:cNvSpPr>
          <p:nvPr/>
        </p:nvSpPr>
        <p:spPr bwMode="auto">
          <a:xfrm rot="16200000" flipH="1">
            <a:off x="788988" y="4308475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51" name="Rectangle 23"/>
          <p:cNvSpPr>
            <a:spLocks noChangeArrowheads="1"/>
          </p:cNvSpPr>
          <p:nvPr/>
        </p:nvSpPr>
        <p:spPr bwMode="auto">
          <a:xfrm rot="-5387243">
            <a:off x="1659732" y="2750344"/>
            <a:ext cx="342900" cy="7000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52" name="Line 24"/>
          <p:cNvSpPr>
            <a:spLocks noChangeShapeType="1"/>
          </p:cNvSpPr>
          <p:nvPr/>
        </p:nvSpPr>
        <p:spPr bwMode="auto">
          <a:xfrm rot="16200000" flipH="1">
            <a:off x="1881188" y="29257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53" name="Rectangle 25"/>
          <p:cNvSpPr>
            <a:spLocks noChangeArrowheads="1"/>
          </p:cNvSpPr>
          <p:nvPr/>
        </p:nvSpPr>
        <p:spPr bwMode="auto">
          <a:xfrm rot="-5387243">
            <a:off x="1659732" y="3093244"/>
            <a:ext cx="342900" cy="7000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54" name="Line 26"/>
          <p:cNvSpPr>
            <a:spLocks noChangeShapeType="1"/>
          </p:cNvSpPr>
          <p:nvPr/>
        </p:nvSpPr>
        <p:spPr bwMode="auto">
          <a:xfrm rot="16200000" flipH="1">
            <a:off x="1881188" y="3279775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55" name="Rectangle 27"/>
          <p:cNvSpPr>
            <a:spLocks noChangeArrowheads="1"/>
          </p:cNvSpPr>
          <p:nvPr/>
        </p:nvSpPr>
        <p:spPr bwMode="auto">
          <a:xfrm rot="-10787243">
            <a:off x="804863" y="2914650"/>
            <a:ext cx="344487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56" name="Line 28"/>
          <p:cNvSpPr>
            <a:spLocks noChangeShapeType="1"/>
          </p:cNvSpPr>
          <p:nvPr/>
        </p:nvSpPr>
        <p:spPr bwMode="auto">
          <a:xfrm rot="10800000" flipH="1">
            <a:off x="963613" y="3065463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57" name="Rectangle 29"/>
          <p:cNvSpPr>
            <a:spLocks noChangeArrowheads="1"/>
          </p:cNvSpPr>
          <p:nvPr/>
        </p:nvSpPr>
        <p:spPr bwMode="auto">
          <a:xfrm rot="-10787243">
            <a:off x="1123950" y="2914650"/>
            <a:ext cx="342900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58" name="Line 30"/>
          <p:cNvSpPr>
            <a:spLocks noChangeShapeType="1"/>
          </p:cNvSpPr>
          <p:nvPr/>
        </p:nvSpPr>
        <p:spPr bwMode="auto">
          <a:xfrm rot="10800000" flipH="1">
            <a:off x="1295400" y="30543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59" name="Rectangle 31"/>
          <p:cNvSpPr>
            <a:spLocks noChangeArrowheads="1"/>
          </p:cNvSpPr>
          <p:nvPr/>
        </p:nvSpPr>
        <p:spPr bwMode="auto">
          <a:xfrm rot="-5387243">
            <a:off x="2020888" y="3443287"/>
            <a:ext cx="357188" cy="696913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60" name="Line 32"/>
          <p:cNvSpPr>
            <a:spLocks noChangeShapeType="1"/>
          </p:cNvSpPr>
          <p:nvPr/>
        </p:nvSpPr>
        <p:spPr bwMode="auto">
          <a:xfrm rot="16200000" flipH="1">
            <a:off x="2235201" y="36242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61" name="Rectangle 33"/>
          <p:cNvSpPr>
            <a:spLocks noChangeArrowheads="1"/>
          </p:cNvSpPr>
          <p:nvPr/>
        </p:nvSpPr>
        <p:spPr bwMode="auto">
          <a:xfrm rot="-5387243">
            <a:off x="1319213" y="3425825"/>
            <a:ext cx="336550" cy="72072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62" name="Line 34"/>
          <p:cNvSpPr>
            <a:spLocks noChangeShapeType="1"/>
          </p:cNvSpPr>
          <p:nvPr/>
        </p:nvSpPr>
        <p:spPr bwMode="auto">
          <a:xfrm rot="16200000" flipH="1">
            <a:off x="1524001" y="36004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63" name="Rectangle 35"/>
          <p:cNvSpPr>
            <a:spLocks noChangeArrowheads="1"/>
          </p:cNvSpPr>
          <p:nvPr/>
        </p:nvSpPr>
        <p:spPr bwMode="auto">
          <a:xfrm rot="-5387243">
            <a:off x="1315244" y="3764756"/>
            <a:ext cx="342900" cy="7254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64" name="Line 36"/>
          <p:cNvSpPr>
            <a:spLocks noChangeShapeType="1"/>
          </p:cNvSpPr>
          <p:nvPr/>
        </p:nvSpPr>
        <p:spPr bwMode="auto">
          <a:xfrm rot="16200000" flipH="1">
            <a:off x="1501776" y="39433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65" name="Rectangle 37"/>
          <p:cNvSpPr>
            <a:spLocks noChangeArrowheads="1"/>
          </p:cNvSpPr>
          <p:nvPr/>
        </p:nvSpPr>
        <p:spPr bwMode="auto">
          <a:xfrm rot="-5387243">
            <a:off x="593725" y="4478338"/>
            <a:ext cx="352425" cy="70802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66" name="Line 38"/>
          <p:cNvSpPr>
            <a:spLocks noChangeShapeType="1"/>
          </p:cNvSpPr>
          <p:nvPr/>
        </p:nvSpPr>
        <p:spPr bwMode="auto">
          <a:xfrm rot="16200000" flipH="1">
            <a:off x="788988" y="46736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67" name="Rectangle 39"/>
          <p:cNvSpPr>
            <a:spLocks noChangeArrowheads="1"/>
          </p:cNvSpPr>
          <p:nvPr/>
        </p:nvSpPr>
        <p:spPr bwMode="auto">
          <a:xfrm rot="-5387243">
            <a:off x="2021682" y="4493419"/>
            <a:ext cx="342900" cy="687387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68" name="Line 40"/>
          <p:cNvSpPr>
            <a:spLocks noChangeShapeType="1"/>
          </p:cNvSpPr>
          <p:nvPr/>
        </p:nvSpPr>
        <p:spPr bwMode="auto">
          <a:xfrm rot="16200000" flipH="1">
            <a:off x="2195513" y="46736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69" name="Text Box 41"/>
          <p:cNvSpPr txBox="1">
            <a:spLocks noChangeArrowheads="1"/>
          </p:cNvSpPr>
          <p:nvPr/>
        </p:nvSpPr>
        <p:spPr bwMode="auto">
          <a:xfrm>
            <a:off x="3481388" y="5330825"/>
            <a:ext cx="2120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+mn-lt"/>
              </a:rPr>
              <a:t>  Potts model</a:t>
            </a:r>
            <a:endParaRPr lang="en-US" sz="200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2970" name="Text Box 42"/>
          <p:cNvSpPr txBox="1">
            <a:spLocks noChangeArrowheads="1"/>
          </p:cNvSpPr>
          <p:nvPr/>
        </p:nvSpPr>
        <p:spPr bwMode="auto">
          <a:xfrm>
            <a:off x="5930900" y="5330825"/>
            <a:ext cx="31130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indent="236538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+mn-lt"/>
              </a:rPr>
              <a:t> Hardcore model</a:t>
            </a:r>
          </a:p>
        </p:txBody>
      </p:sp>
      <p:sp>
        <p:nvSpPr>
          <p:cNvPr id="252971" name="Text Box 43"/>
          <p:cNvSpPr txBox="1">
            <a:spLocks noChangeArrowheads="1"/>
          </p:cNvSpPr>
          <p:nvPr/>
        </p:nvSpPr>
        <p:spPr bwMode="auto">
          <a:xfrm>
            <a:off x="363538" y="5330825"/>
            <a:ext cx="2263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indent="50800" algn="l">
              <a:spcBef>
                <a:spcPct val="50000"/>
              </a:spcBef>
            </a:pPr>
            <a:r>
              <a:rPr lang="en-US" sz="2400">
                <a:latin typeface="+mn-lt"/>
              </a:rPr>
              <a:t> </a:t>
            </a:r>
            <a:r>
              <a:rPr lang="en-US" sz="2400">
                <a:solidFill>
                  <a:srgbClr val="0000FF"/>
                </a:solidFill>
                <a:latin typeface="+mn-lt"/>
              </a:rPr>
              <a:t>Dimer model</a:t>
            </a:r>
          </a:p>
        </p:txBody>
      </p:sp>
      <p:sp>
        <p:nvSpPr>
          <p:cNvPr id="252972" name="Oval 44"/>
          <p:cNvSpPr>
            <a:spLocks noChangeArrowheads="1"/>
          </p:cNvSpPr>
          <p:nvPr/>
        </p:nvSpPr>
        <p:spPr bwMode="auto">
          <a:xfrm>
            <a:off x="3621088" y="2935288"/>
            <a:ext cx="280987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73" name="Oval 45"/>
          <p:cNvSpPr>
            <a:spLocks noChangeArrowheads="1"/>
          </p:cNvSpPr>
          <p:nvPr/>
        </p:nvSpPr>
        <p:spPr bwMode="auto">
          <a:xfrm>
            <a:off x="4041775" y="2938463"/>
            <a:ext cx="280988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74" name="Oval 46"/>
          <p:cNvSpPr>
            <a:spLocks noChangeArrowheads="1"/>
          </p:cNvSpPr>
          <p:nvPr/>
        </p:nvSpPr>
        <p:spPr bwMode="auto">
          <a:xfrm>
            <a:off x="4041775" y="46116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75" name="Oval 47"/>
          <p:cNvSpPr>
            <a:spLocks noChangeArrowheads="1"/>
          </p:cNvSpPr>
          <p:nvPr/>
        </p:nvSpPr>
        <p:spPr bwMode="auto">
          <a:xfrm>
            <a:off x="3621088" y="46116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76" name="Oval 48"/>
          <p:cNvSpPr>
            <a:spLocks noChangeArrowheads="1"/>
          </p:cNvSpPr>
          <p:nvPr/>
        </p:nvSpPr>
        <p:spPr bwMode="auto">
          <a:xfrm>
            <a:off x="4464050" y="4611688"/>
            <a:ext cx="280988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77" name="Oval 49"/>
          <p:cNvSpPr>
            <a:spLocks noChangeArrowheads="1"/>
          </p:cNvSpPr>
          <p:nvPr/>
        </p:nvSpPr>
        <p:spPr bwMode="auto">
          <a:xfrm>
            <a:off x="4464050" y="2938463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78" name="Oval 50"/>
          <p:cNvSpPr>
            <a:spLocks noChangeArrowheads="1"/>
          </p:cNvSpPr>
          <p:nvPr/>
        </p:nvSpPr>
        <p:spPr bwMode="auto">
          <a:xfrm>
            <a:off x="4903788" y="29352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79" name="Oval 51"/>
          <p:cNvSpPr>
            <a:spLocks noChangeArrowheads="1"/>
          </p:cNvSpPr>
          <p:nvPr/>
        </p:nvSpPr>
        <p:spPr bwMode="auto">
          <a:xfrm>
            <a:off x="5324475" y="29352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80" name="Oval 52"/>
          <p:cNvSpPr>
            <a:spLocks noChangeArrowheads="1"/>
          </p:cNvSpPr>
          <p:nvPr/>
        </p:nvSpPr>
        <p:spPr bwMode="auto">
          <a:xfrm>
            <a:off x="3621088" y="3382963"/>
            <a:ext cx="280987" cy="274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81" name="Oval 53"/>
          <p:cNvSpPr>
            <a:spLocks noChangeArrowheads="1"/>
          </p:cNvSpPr>
          <p:nvPr/>
        </p:nvSpPr>
        <p:spPr bwMode="auto">
          <a:xfrm>
            <a:off x="4041775" y="3382963"/>
            <a:ext cx="280988" cy="2746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82" name="Oval 54"/>
          <p:cNvSpPr>
            <a:spLocks noChangeArrowheads="1"/>
          </p:cNvSpPr>
          <p:nvPr/>
        </p:nvSpPr>
        <p:spPr bwMode="auto">
          <a:xfrm>
            <a:off x="4464050" y="3382963"/>
            <a:ext cx="280988" cy="2746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83" name="Oval 55"/>
          <p:cNvSpPr>
            <a:spLocks noChangeArrowheads="1"/>
          </p:cNvSpPr>
          <p:nvPr/>
        </p:nvSpPr>
        <p:spPr bwMode="auto">
          <a:xfrm>
            <a:off x="4903788" y="3378200"/>
            <a:ext cx="280987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84" name="Oval 56"/>
          <p:cNvSpPr>
            <a:spLocks noChangeArrowheads="1"/>
          </p:cNvSpPr>
          <p:nvPr/>
        </p:nvSpPr>
        <p:spPr bwMode="auto">
          <a:xfrm>
            <a:off x="5324475" y="3378200"/>
            <a:ext cx="280988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85" name="Oval 57"/>
          <p:cNvSpPr>
            <a:spLocks noChangeArrowheads="1"/>
          </p:cNvSpPr>
          <p:nvPr/>
        </p:nvSpPr>
        <p:spPr bwMode="auto">
          <a:xfrm>
            <a:off x="3621088" y="3797300"/>
            <a:ext cx="280987" cy="2778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86" name="Oval 58"/>
          <p:cNvSpPr>
            <a:spLocks noChangeArrowheads="1"/>
          </p:cNvSpPr>
          <p:nvPr/>
        </p:nvSpPr>
        <p:spPr bwMode="auto">
          <a:xfrm>
            <a:off x="3621088" y="4198938"/>
            <a:ext cx="280987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87" name="Oval 59"/>
          <p:cNvSpPr>
            <a:spLocks noChangeArrowheads="1"/>
          </p:cNvSpPr>
          <p:nvPr/>
        </p:nvSpPr>
        <p:spPr bwMode="auto">
          <a:xfrm>
            <a:off x="4041775" y="4208463"/>
            <a:ext cx="280988" cy="2746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88" name="Oval 60"/>
          <p:cNvSpPr>
            <a:spLocks noChangeArrowheads="1"/>
          </p:cNvSpPr>
          <p:nvPr/>
        </p:nvSpPr>
        <p:spPr bwMode="auto">
          <a:xfrm>
            <a:off x="4903788" y="4198938"/>
            <a:ext cx="280987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89" name="Oval 61"/>
          <p:cNvSpPr>
            <a:spLocks noChangeArrowheads="1"/>
          </p:cNvSpPr>
          <p:nvPr/>
        </p:nvSpPr>
        <p:spPr bwMode="auto">
          <a:xfrm>
            <a:off x="5324475" y="3797300"/>
            <a:ext cx="280988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90" name="Oval 62"/>
          <p:cNvSpPr>
            <a:spLocks noChangeArrowheads="1"/>
          </p:cNvSpPr>
          <p:nvPr/>
        </p:nvSpPr>
        <p:spPr bwMode="auto">
          <a:xfrm>
            <a:off x="4041775" y="3797300"/>
            <a:ext cx="280988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91" name="Oval 63"/>
          <p:cNvSpPr>
            <a:spLocks noChangeArrowheads="1"/>
          </p:cNvSpPr>
          <p:nvPr/>
        </p:nvSpPr>
        <p:spPr bwMode="auto">
          <a:xfrm>
            <a:off x="4464050" y="3797300"/>
            <a:ext cx="280988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92" name="Oval 64"/>
          <p:cNvSpPr>
            <a:spLocks noChangeArrowheads="1"/>
          </p:cNvSpPr>
          <p:nvPr/>
        </p:nvSpPr>
        <p:spPr bwMode="auto">
          <a:xfrm>
            <a:off x="4464050" y="4208463"/>
            <a:ext cx="280988" cy="274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93" name="Oval 65"/>
          <p:cNvSpPr>
            <a:spLocks noChangeArrowheads="1"/>
          </p:cNvSpPr>
          <p:nvPr/>
        </p:nvSpPr>
        <p:spPr bwMode="auto">
          <a:xfrm>
            <a:off x="4903788" y="3797300"/>
            <a:ext cx="280987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94" name="Oval 66"/>
          <p:cNvSpPr>
            <a:spLocks noChangeArrowheads="1"/>
          </p:cNvSpPr>
          <p:nvPr/>
        </p:nvSpPr>
        <p:spPr bwMode="auto">
          <a:xfrm>
            <a:off x="5324475" y="4198938"/>
            <a:ext cx="280988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95" name="Oval 67"/>
          <p:cNvSpPr>
            <a:spLocks noChangeArrowheads="1"/>
          </p:cNvSpPr>
          <p:nvPr/>
        </p:nvSpPr>
        <p:spPr bwMode="auto">
          <a:xfrm>
            <a:off x="4903788" y="46116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96" name="Oval 68"/>
          <p:cNvSpPr>
            <a:spLocks noChangeArrowheads="1"/>
          </p:cNvSpPr>
          <p:nvPr/>
        </p:nvSpPr>
        <p:spPr bwMode="auto">
          <a:xfrm>
            <a:off x="5324475" y="46116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6602413" y="2855913"/>
            <a:ext cx="2036762" cy="2003425"/>
            <a:chOff x="2498" y="1283"/>
            <a:chExt cx="1356" cy="1344"/>
          </a:xfrm>
        </p:grpSpPr>
        <p:sp>
          <p:nvSpPr>
            <p:cNvPr id="252998" name="Oval 70"/>
            <p:cNvSpPr>
              <a:spLocks noChangeArrowheads="1"/>
            </p:cNvSpPr>
            <p:nvPr/>
          </p:nvSpPr>
          <p:spPr bwMode="auto">
            <a:xfrm>
              <a:off x="3115" y="1608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999" name="Oval 71"/>
            <p:cNvSpPr>
              <a:spLocks noChangeArrowheads="1"/>
            </p:cNvSpPr>
            <p:nvPr/>
          </p:nvSpPr>
          <p:spPr bwMode="auto">
            <a:xfrm>
              <a:off x="2818" y="2176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000" name="Oval 72"/>
            <p:cNvSpPr>
              <a:spLocks noChangeArrowheads="1"/>
            </p:cNvSpPr>
            <p:nvPr/>
          </p:nvSpPr>
          <p:spPr bwMode="auto">
            <a:xfrm>
              <a:off x="2550" y="1890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001" name="Oval 73"/>
            <p:cNvSpPr>
              <a:spLocks noChangeArrowheads="1"/>
            </p:cNvSpPr>
            <p:nvPr/>
          </p:nvSpPr>
          <p:spPr bwMode="auto">
            <a:xfrm>
              <a:off x="2550" y="2455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002" name="Oval 74"/>
            <p:cNvSpPr>
              <a:spLocks noChangeArrowheads="1"/>
            </p:cNvSpPr>
            <p:nvPr/>
          </p:nvSpPr>
          <p:spPr bwMode="auto">
            <a:xfrm>
              <a:off x="3686" y="1890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003" name="Oval 75"/>
            <p:cNvSpPr>
              <a:spLocks noChangeArrowheads="1"/>
            </p:cNvSpPr>
            <p:nvPr/>
          </p:nvSpPr>
          <p:spPr bwMode="auto">
            <a:xfrm>
              <a:off x="3676" y="2455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004" name="Oval 76"/>
            <p:cNvSpPr>
              <a:spLocks noChangeArrowheads="1"/>
            </p:cNvSpPr>
            <p:nvPr/>
          </p:nvSpPr>
          <p:spPr bwMode="auto">
            <a:xfrm>
              <a:off x="2499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005" name="Oval 77"/>
            <p:cNvSpPr>
              <a:spLocks noChangeArrowheads="1"/>
            </p:cNvSpPr>
            <p:nvPr/>
          </p:nvSpPr>
          <p:spPr bwMode="auto">
            <a:xfrm>
              <a:off x="2786" y="1285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006" name="Oval 78"/>
            <p:cNvSpPr>
              <a:spLocks noChangeArrowheads="1"/>
            </p:cNvSpPr>
            <p:nvPr/>
          </p:nvSpPr>
          <p:spPr bwMode="auto">
            <a:xfrm>
              <a:off x="2786" y="2436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007" name="Oval 79"/>
            <p:cNvSpPr>
              <a:spLocks noChangeArrowheads="1"/>
            </p:cNvSpPr>
            <p:nvPr/>
          </p:nvSpPr>
          <p:spPr bwMode="auto">
            <a:xfrm>
              <a:off x="2498" y="243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008" name="Oval 80"/>
            <p:cNvSpPr>
              <a:spLocks noChangeArrowheads="1"/>
            </p:cNvSpPr>
            <p:nvPr/>
          </p:nvSpPr>
          <p:spPr bwMode="auto">
            <a:xfrm>
              <a:off x="3074" y="243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009" name="Oval 81"/>
            <p:cNvSpPr>
              <a:spLocks noChangeArrowheads="1"/>
            </p:cNvSpPr>
            <p:nvPr/>
          </p:nvSpPr>
          <p:spPr bwMode="auto">
            <a:xfrm>
              <a:off x="3074" y="1285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010" name="Oval 82"/>
            <p:cNvSpPr>
              <a:spLocks noChangeArrowheads="1"/>
            </p:cNvSpPr>
            <p:nvPr/>
          </p:nvSpPr>
          <p:spPr bwMode="auto">
            <a:xfrm>
              <a:off x="3374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011" name="Oval 83"/>
            <p:cNvSpPr>
              <a:spLocks noChangeArrowheads="1"/>
            </p:cNvSpPr>
            <p:nvPr/>
          </p:nvSpPr>
          <p:spPr bwMode="auto">
            <a:xfrm>
              <a:off x="3662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012" name="Oval 84"/>
            <p:cNvSpPr>
              <a:spLocks noChangeArrowheads="1"/>
            </p:cNvSpPr>
            <p:nvPr/>
          </p:nvSpPr>
          <p:spPr bwMode="auto">
            <a:xfrm>
              <a:off x="2498" y="1590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013" name="Oval 85"/>
            <p:cNvSpPr>
              <a:spLocks noChangeArrowheads="1"/>
            </p:cNvSpPr>
            <p:nvPr/>
          </p:nvSpPr>
          <p:spPr bwMode="auto">
            <a:xfrm>
              <a:off x="2786" y="1590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014" name="Oval 86"/>
            <p:cNvSpPr>
              <a:spLocks noChangeArrowheads="1"/>
            </p:cNvSpPr>
            <p:nvPr/>
          </p:nvSpPr>
          <p:spPr bwMode="auto">
            <a:xfrm>
              <a:off x="3074" y="1590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015" name="Oval 87"/>
            <p:cNvSpPr>
              <a:spLocks noChangeArrowheads="1"/>
            </p:cNvSpPr>
            <p:nvPr/>
          </p:nvSpPr>
          <p:spPr bwMode="auto">
            <a:xfrm>
              <a:off x="3374" y="158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016" name="Oval 88"/>
            <p:cNvSpPr>
              <a:spLocks noChangeArrowheads="1"/>
            </p:cNvSpPr>
            <p:nvPr/>
          </p:nvSpPr>
          <p:spPr bwMode="auto">
            <a:xfrm>
              <a:off x="3662" y="1588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017" name="Oval 89"/>
            <p:cNvSpPr>
              <a:spLocks noChangeArrowheads="1"/>
            </p:cNvSpPr>
            <p:nvPr/>
          </p:nvSpPr>
          <p:spPr bwMode="auto">
            <a:xfrm>
              <a:off x="2498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018" name="Oval 90"/>
            <p:cNvSpPr>
              <a:spLocks noChangeArrowheads="1"/>
            </p:cNvSpPr>
            <p:nvPr/>
          </p:nvSpPr>
          <p:spPr bwMode="auto">
            <a:xfrm>
              <a:off x="2498" y="2152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019" name="Oval 91"/>
            <p:cNvSpPr>
              <a:spLocks noChangeArrowheads="1"/>
            </p:cNvSpPr>
            <p:nvPr/>
          </p:nvSpPr>
          <p:spPr bwMode="auto">
            <a:xfrm>
              <a:off x="2786" y="215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020" name="Oval 92"/>
            <p:cNvSpPr>
              <a:spLocks noChangeArrowheads="1"/>
            </p:cNvSpPr>
            <p:nvPr/>
          </p:nvSpPr>
          <p:spPr bwMode="auto">
            <a:xfrm>
              <a:off x="3374" y="2152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021" name="Oval 93"/>
            <p:cNvSpPr>
              <a:spLocks noChangeArrowheads="1"/>
            </p:cNvSpPr>
            <p:nvPr/>
          </p:nvSpPr>
          <p:spPr bwMode="auto">
            <a:xfrm>
              <a:off x="3662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022" name="Oval 94"/>
            <p:cNvSpPr>
              <a:spLocks noChangeArrowheads="1"/>
            </p:cNvSpPr>
            <p:nvPr/>
          </p:nvSpPr>
          <p:spPr bwMode="auto">
            <a:xfrm>
              <a:off x="2786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023" name="Oval 95"/>
            <p:cNvSpPr>
              <a:spLocks noChangeArrowheads="1"/>
            </p:cNvSpPr>
            <p:nvPr/>
          </p:nvSpPr>
          <p:spPr bwMode="auto">
            <a:xfrm>
              <a:off x="3074" y="1876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024" name="Oval 96"/>
            <p:cNvSpPr>
              <a:spLocks noChangeArrowheads="1"/>
            </p:cNvSpPr>
            <p:nvPr/>
          </p:nvSpPr>
          <p:spPr bwMode="auto">
            <a:xfrm>
              <a:off x="3074" y="215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025" name="Oval 97"/>
            <p:cNvSpPr>
              <a:spLocks noChangeArrowheads="1"/>
            </p:cNvSpPr>
            <p:nvPr/>
          </p:nvSpPr>
          <p:spPr bwMode="auto">
            <a:xfrm>
              <a:off x="3374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026" name="Oval 98"/>
            <p:cNvSpPr>
              <a:spLocks noChangeArrowheads="1"/>
            </p:cNvSpPr>
            <p:nvPr/>
          </p:nvSpPr>
          <p:spPr bwMode="auto">
            <a:xfrm>
              <a:off x="3662" y="2152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027" name="Oval 99"/>
            <p:cNvSpPr>
              <a:spLocks noChangeArrowheads="1"/>
            </p:cNvSpPr>
            <p:nvPr/>
          </p:nvSpPr>
          <p:spPr bwMode="auto">
            <a:xfrm>
              <a:off x="3374" y="2437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028" name="Oval 100"/>
            <p:cNvSpPr>
              <a:spLocks noChangeArrowheads="1"/>
            </p:cNvSpPr>
            <p:nvPr/>
          </p:nvSpPr>
          <p:spPr bwMode="auto">
            <a:xfrm>
              <a:off x="3662" y="2437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3029" name="Rectangle 101"/>
          <p:cNvSpPr>
            <a:spLocks noChangeArrowheads="1"/>
          </p:cNvSpPr>
          <p:nvPr/>
        </p:nvSpPr>
        <p:spPr bwMode="auto">
          <a:xfrm>
            <a:off x="3435350" y="2646363"/>
            <a:ext cx="2309813" cy="2301875"/>
          </a:xfrm>
          <a:prstGeom prst="rect">
            <a:avLst/>
          </a:prstGeom>
          <a:solidFill>
            <a:schemeClr val="bg1">
              <a:alpha val="23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030" name="Rectangle 102"/>
          <p:cNvSpPr>
            <a:spLocks noChangeArrowheads="1"/>
          </p:cNvSpPr>
          <p:nvPr/>
        </p:nvSpPr>
        <p:spPr bwMode="auto">
          <a:xfrm>
            <a:off x="363538" y="5878513"/>
            <a:ext cx="853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rgbClr val="FF8000"/>
                </a:solidFill>
                <a:latin typeface="+mn-lt"/>
              </a:rPr>
              <a:t> Domino tilings                 k-colorings             Independent sets</a:t>
            </a:r>
          </a:p>
        </p:txBody>
      </p:sp>
      <p:sp>
        <p:nvSpPr>
          <p:cNvPr id="253031" name="Rectangle 103"/>
          <p:cNvSpPr>
            <a:spLocks noChangeArrowheads="1"/>
          </p:cNvSpPr>
          <p:nvPr/>
        </p:nvSpPr>
        <p:spPr bwMode="auto">
          <a:xfrm>
            <a:off x="280988" y="1328738"/>
            <a:ext cx="33401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buFontTx/>
              <a:buChar char="•"/>
            </a:pPr>
            <a:r>
              <a:rPr lang="en-US" sz="2400"/>
              <a:t> Pick a 2 x 2 square;</a:t>
            </a:r>
          </a:p>
          <a:p>
            <a:pPr algn="l">
              <a:buFontTx/>
              <a:buChar char="•"/>
            </a:pPr>
            <a:r>
              <a:rPr lang="en-US" sz="2400"/>
              <a:t> Rotate, if possible;</a:t>
            </a:r>
          </a:p>
          <a:p>
            <a:pPr algn="l">
              <a:buFontTx/>
              <a:buChar char="•"/>
            </a:pPr>
            <a:r>
              <a:rPr lang="en-US" sz="2400"/>
              <a:t> Otherwise do nothing.</a:t>
            </a:r>
          </a:p>
        </p:txBody>
      </p:sp>
      <p:sp>
        <p:nvSpPr>
          <p:cNvPr id="253032" name="Rectangle 104"/>
          <p:cNvSpPr>
            <a:spLocks noChangeArrowheads="1"/>
          </p:cNvSpPr>
          <p:nvPr/>
        </p:nvSpPr>
        <p:spPr bwMode="auto">
          <a:xfrm>
            <a:off x="1060450" y="3159125"/>
            <a:ext cx="868363" cy="868363"/>
          </a:xfrm>
          <a:prstGeom prst="rect">
            <a:avLst/>
          </a:prstGeom>
          <a:noFill/>
          <a:ln w="10477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"/>
            <a:ext cx="7772400" cy="1143000"/>
          </a:xfrm>
        </p:spPr>
        <p:txBody>
          <a:bodyPr/>
          <a:lstStyle/>
          <a:p>
            <a:r>
              <a:rPr lang="en-US"/>
              <a:t>What about other models?</a:t>
            </a: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428625" y="2932113"/>
            <a:ext cx="2120900" cy="2070100"/>
          </a:xfrm>
          <a:prstGeom prst="rect">
            <a:avLst/>
          </a:prstGeom>
          <a:solidFill>
            <a:schemeClr val="accent1"/>
          </a:solidFill>
          <a:ln w="444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442913" y="2932113"/>
            <a:ext cx="352425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1495425" y="4298950"/>
            <a:ext cx="352425" cy="7032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1852613" y="3979863"/>
            <a:ext cx="342900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59" name="Rectangle 7"/>
          <p:cNvSpPr>
            <a:spLocks noChangeArrowheads="1"/>
          </p:cNvSpPr>
          <p:nvPr/>
        </p:nvSpPr>
        <p:spPr bwMode="auto">
          <a:xfrm>
            <a:off x="1852613" y="3973513"/>
            <a:ext cx="342900" cy="6921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60" name="Line 8"/>
          <p:cNvSpPr>
            <a:spLocks noChangeShapeType="1"/>
          </p:cNvSpPr>
          <p:nvPr/>
        </p:nvSpPr>
        <p:spPr bwMode="auto">
          <a:xfrm flipH="1">
            <a:off x="642938" y="30861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61" name="Rectangle 9"/>
          <p:cNvSpPr>
            <a:spLocks noChangeArrowheads="1"/>
          </p:cNvSpPr>
          <p:nvPr/>
        </p:nvSpPr>
        <p:spPr bwMode="auto">
          <a:xfrm>
            <a:off x="2181225" y="2932113"/>
            <a:ext cx="357188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62" name="Line 10"/>
          <p:cNvSpPr>
            <a:spLocks noChangeShapeType="1"/>
          </p:cNvSpPr>
          <p:nvPr/>
        </p:nvSpPr>
        <p:spPr bwMode="auto">
          <a:xfrm flipH="1">
            <a:off x="2395538" y="30861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63" name="Rectangle 11"/>
          <p:cNvSpPr>
            <a:spLocks noChangeArrowheads="1"/>
          </p:cNvSpPr>
          <p:nvPr/>
        </p:nvSpPr>
        <p:spPr bwMode="auto">
          <a:xfrm>
            <a:off x="2206625" y="3997325"/>
            <a:ext cx="342900" cy="69215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64" name="Line 12"/>
          <p:cNvSpPr>
            <a:spLocks noChangeShapeType="1"/>
          </p:cNvSpPr>
          <p:nvPr/>
        </p:nvSpPr>
        <p:spPr bwMode="auto">
          <a:xfrm flipH="1">
            <a:off x="2395538" y="415925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65" name="Line 13"/>
          <p:cNvSpPr>
            <a:spLocks noChangeShapeType="1"/>
          </p:cNvSpPr>
          <p:nvPr/>
        </p:nvSpPr>
        <p:spPr bwMode="auto">
          <a:xfrm flipH="1">
            <a:off x="2052638" y="415925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66" name="Rectangle 14"/>
          <p:cNvSpPr>
            <a:spLocks noChangeArrowheads="1"/>
          </p:cNvSpPr>
          <p:nvPr/>
        </p:nvSpPr>
        <p:spPr bwMode="auto">
          <a:xfrm>
            <a:off x="785813" y="3613150"/>
            <a:ext cx="342900" cy="68580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67" name="Line 15"/>
          <p:cNvSpPr>
            <a:spLocks noChangeShapeType="1"/>
          </p:cNvSpPr>
          <p:nvPr/>
        </p:nvSpPr>
        <p:spPr bwMode="auto">
          <a:xfrm flipH="1">
            <a:off x="985838" y="37719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68" name="Rectangle 16"/>
          <p:cNvSpPr>
            <a:spLocks noChangeArrowheads="1"/>
          </p:cNvSpPr>
          <p:nvPr/>
        </p:nvSpPr>
        <p:spPr bwMode="auto">
          <a:xfrm>
            <a:off x="442913" y="3613150"/>
            <a:ext cx="352425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69" name="Line 17"/>
          <p:cNvSpPr>
            <a:spLocks noChangeShapeType="1"/>
          </p:cNvSpPr>
          <p:nvPr/>
        </p:nvSpPr>
        <p:spPr bwMode="auto">
          <a:xfrm flipH="1">
            <a:off x="642938" y="37719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70" name="Rectangle 18"/>
          <p:cNvSpPr>
            <a:spLocks noChangeArrowheads="1"/>
          </p:cNvSpPr>
          <p:nvPr/>
        </p:nvSpPr>
        <p:spPr bwMode="auto">
          <a:xfrm>
            <a:off x="1128713" y="4298950"/>
            <a:ext cx="366712" cy="7032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71" name="Line 19"/>
          <p:cNvSpPr>
            <a:spLocks noChangeShapeType="1"/>
          </p:cNvSpPr>
          <p:nvPr/>
        </p:nvSpPr>
        <p:spPr bwMode="auto">
          <a:xfrm flipH="1">
            <a:off x="1323975" y="4481513"/>
            <a:ext cx="1588" cy="319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72" name="Line 20"/>
          <p:cNvSpPr>
            <a:spLocks noChangeShapeType="1"/>
          </p:cNvSpPr>
          <p:nvPr/>
        </p:nvSpPr>
        <p:spPr bwMode="auto">
          <a:xfrm flipH="1">
            <a:off x="1662113" y="4481513"/>
            <a:ext cx="0" cy="33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73" name="Rectangle 21"/>
          <p:cNvSpPr>
            <a:spLocks noChangeArrowheads="1"/>
          </p:cNvSpPr>
          <p:nvPr/>
        </p:nvSpPr>
        <p:spPr bwMode="auto">
          <a:xfrm rot="-5387243">
            <a:off x="590550" y="4121150"/>
            <a:ext cx="357188" cy="7127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74" name="Line 22"/>
          <p:cNvSpPr>
            <a:spLocks noChangeShapeType="1"/>
          </p:cNvSpPr>
          <p:nvPr/>
        </p:nvSpPr>
        <p:spPr bwMode="auto">
          <a:xfrm rot="16200000" flipH="1">
            <a:off x="788988" y="4308475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75" name="Rectangle 23"/>
          <p:cNvSpPr>
            <a:spLocks noChangeArrowheads="1"/>
          </p:cNvSpPr>
          <p:nvPr/>
        </p:nvSpPr>
        <p:spPr bwMode="auto">
          <a:xfrm rot="-5387243">
            <a:off x="1659732" y="2750344"/>
            <a:ext cx="342900" cy="7000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76" name="Line 24"/>
          <p:cNvSpPr>
            <a:spLocks noChangeShapeType="1"/>
          </p:cNvSpPr>
          <p:nvPr/>
        </p:nvSpPr>
        <p:spPr bwMode="auto">
          <a:xfrm rot="16200000" flipH="1">
            <a:off x="1881188" y="29257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77" name="Rectangle 25"/>
          <p:cNvSpPr>
            <a:spLocks noChangeArrowheads="1"/>
          </p:cNvSpPr>
          <p:nvPr/>
        </p:nvSpPr>
        <p:spPr bwMode="auto">
          <a:xfrm rot="-5387243">
            <a:off x="965994" y="2756694"/>
            <a:ext cx="344488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78" name="Line 26"/>
          <p:cNvSpPr>
            <a:spLocks noChangeShapeType="1"/>
          </p:cNvSpPr>
          <p:nvPr/>
        </p:nvSpPr>
        <p:spPr bwMode="auto">
          <a:xfrm rot="16200000" flipH="1">
            <a:off x="1169988" y="29257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79" name="Rectangle 27"/>
          <p:cNvSpPr>
            <a:spLocks noChangeArrowheads="1"/>
          </p:cNvSpPr>
          <p:nvPr/>
        </p:nvSpPr>
        <p:spPr bwMode="auto">
          <a:xfrm rot="-5387243">
            <a:off x="1659732" y="3093244"/>
            <a:ext cx="342900" cy="7000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80" name="Line 28"/>
          <p:cNvSpPr>
            <a:spLocks noChangeShapeType="1"/>
          </p:cNvSpPr>
          <p:nvPr/>
        </p:nvSpPr>
        <p:spPr bwMode="auto">
          <a:xfrm rot="16200000" flipH="1">
            <a:off x="1881188" y="3279775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81" name="Rectangle 29"/>
          <p:cNvSpPr>
            <a:spLocks noChangeArrowheads="1"/>
          </p:cNvSpPr>
          <p:nvPr/>
        </p:nvSpPr>
        <p:spPr bwMode="auto">
          <a:xfrm rot="-5387243">
            <a:off x="966788" y="3074988"/>
            <a:ext cx="342900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82" name="Line 30"/>
          <p:cNvSpPr>
            <a:spLocks noChangeShapeType="1"/>
          </p:cNvSpPr>
          <p:nvPr/>
        </p:nvSpPr>
        <p:spPr bwMode="auto">
          <a:xfrm rot="16200000" flipH="1">
            <a:off x="1181101" y="32575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83" name="Rectangle 31"/>
          <p:cNvSpPr>
            <a:spLocks noChangeArrowheads="1"/>
          </p:cNvSpPr>
          <p:nvPr/>
        </p:nvSpPr>
        <p:spPr bwMode="auto">
          <a:xfrm rot="-5387243">
            <a:off x="2020888" y="3443287"/>
            <a:ext cx="357188" cy="696913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84" name="Line 32"/>
          <p:cNvSpPr>
            <a:spLocks noChangeShapeType="1"/>
          </p:cNvSpPr>
          <p:nvPr/>
        </p:nvSpPr>
        <p:spPr bwMode="auto">
          <a:xfrm rot="16200000" flipH="1">
            <a:off x="2235201" y="36242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85" name="Rectangle 33"/>
          <p:cNvSpPr>
            <a:spLocks noChangeArrowheads="1"/>
          </p:cNvSpPr>
          <p:nvPr/>
        </p:nvSpPr>
        <p:spPr bwMode="auto">
          <a:xfrm rot="-5387243">
            <a:off x="1319213" y="3425825"/>
            <a:ext cx="336550" cy="72072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86" name="Line 34"/>
          <p:cNvSpPr>
            <a:spLocks noChangeShapeType="1"/>
          </p:cNvSpPr>
          <p:nvPr/>
        </p:nvSpPr>
        <p:spPr bwMode="auto">
          <a:xfrm rot="16200000" flipH="1">
            <a:off x="1524001" y="36004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87" name="Rectangle 35"/>
          <p:cNvSpPr>
            <a:spLocks noChangeArrowheads="1"/>
          </p:cNvSpPr>
          <p:nvPr/>
        </p:nvSpPr>
        <p:spPr bwMode="auto">
          <a:xfrm rot="-5387243">
            <a:off x="1315244" y="3764756"/>
            <a:ext cx="342900" cy="7254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88" name="Line 36"/>
          <p:cNvSpPr>
            <a:spLocks noChangeShapeType="1"/>
          </p:cNvSpPr>
          <p:nvPr/>
        </p:nvSpPr>
        <p:spPr bwMode="auto">
          <a:xfrm rot="16200000" flipH="1">
            <a:off x="1501776" y="39433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89" name="Rectangle 37"/>
          <p:cNvSpPr>
            <a:spLocks noChangeArrowheads="1"/>
          </p:cNvSpPr>
          <p:nvPr/>
        </p:nvSpPr>
        <p:spPr bwMode="auto">
          <a:xfrm rot="-5387243">
            <a:off x="593725" y="4478338"/>
            <a:ext cx="352425" cy="70802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90" name="Line 38"/>
          <p:cNvSpPr>
            <a:spLocks noChangeShapeType="1"/>
          </p:cNvSpPr>
          <p:nvPr/>
        </p:nvSpPr>
        <p:spPr bwMode="auto">
          <a:xfrm rot="16200000" flipH="1">
            <a:off x="788988" y="46736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91" name="Rectangle 39"/>
          <p:cNvSpPr>
            <a:spLocks noChangeArrowheads="1"/>
          </p:cNvSpPr>
          <p:nvPr/>
        </p:nvSpPr>
        <p:spPr bwMode="auto">
          <a:xfrm rot="-5387243">
            <a:off x="2021682" y="4493419"/>
            <a:ext cx="342900" cy="687387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92" name="Line 40"/>
          <p:cNvSpPr>
            <a:spLocks noChangeShapeType="1"/>
          </p:cNvSpPr>
          <p:nvPr/>
        </p:nvSpPr>
        <p:spPr bwMode="auto">
          <a:xfrm rot="16200000" flipH="1">
            <a:off x="2195513" y="46736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93" name="Text Box 41"/>
          <p:cNvSpPr txBox="1">
            <a:spLocks noChangeArrowheads="1"/>
          </p:cNvSpPr>
          <p:nvPr/>
        </p:nvSpPr>
        <p:spPr bwMode="auto">
          <a:xfrm>
            <a:off x="3481388" y="5330825"/>
            <a:ext cx="2120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+mn-lt"/>
              </a:rPr>
              <a:t>  Potts model</a:t>
            </a:r>
            <a:endParaRPr lang="en-US" sz="200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3994" name="Text Box 42"/>
          <p:cNvSpPr txBox="1">
            <a:spLocks noChangeArrowheads="1"/>
          </p:cNvSpPr>
          <p:nvPr/>
        </p:nvSpPr>
        <p:spPr bwMode="auto">
          <a:xfrm>
            <a:off x="5930900" y="5330825"/>
            <a:ext cx="31130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indent="236538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+mn-lt"/>
              </a:rPr>
              <a:t> Hardcore model</a:t>
            </a:r>
          </a:p>
        </p:txBody>
      </p:sp>
      <p:sp>
        <p:nvSpPr>
          <p:cNvPr id="253995" name="Text Box 43"/>
          <p:cNvSpPr txBox="1">
            <a:spLocks noChangeArrowheads="1"/>
          </p:cNvSpPr>
          <p:nvPr/>
        </p:nvSpPr>
        <p:spPr bwMode="auto">
          <a:xfrm>
            <a:off x="363538" y="5330825"/>
            <a:ext cx="2263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indent="50800" algn="l">
              <a:spcBef>
                <a:spcPct val="50000"/>
              </a:spcBef>
            </a:pPr>
            <a:r>
              <a:rPr lang="en-US" sz="2400">
                <a:latin typeface="+mn-lt"/>
              </a:rPr>
              <a:t> </a:t>
            </a:r>
            <a:r>
              <a:rPr lang="en-US" sz="2400">
                <a:solidFill>
                  <a:srgbClr val="0000FF"/>
                </a:solidFill>
                <a:latin typeface="+mn-lt"/>
              </a:rPr>
              <a:t>Dimer model</a:t>
            </a:r>
          </a:p>
        </p:txBody>
      </p:sp>
      <p:sp>
        <p:nvSpPr>
          <p:cNvPr id="253996" name="Oval 44"/>
          <p:cNvSpPr>
            <a:spLocks noChangeArrowheads="1"/>
          </p:cNvSpPr>
          <p:nvPr/>
        </p:nvSpPr>
        <p:spPr bwMode="auto">
          <a:xfrm>
            <a:off x="3621088" y="2935288"/>
            <a:ext cx="280987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97" name="Oval 45"/>
          <p:cNvSpPr>
            <a:spLocks noChangeArrowheads="1"/>
          </p:cNvSpPr>
          <p:nvPr/>
        </p:nvSpPr>
        <p:spPr bwMode="auto">
          <a:xfrm>
            <a:off x="4041775" y="2938463"/>
            <a:ext cx="280988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98" name="Oval 46"/>
          <p:cNvSpPr>
            <a:spLocks noChangeArrowheads="1"/>
          </p:cNvSpPr>
          <p:nvPr/>
        </p:nvSpPr>
        <p:spPr bwMode="auto">
          <a:xfrm>
            <a:off x="4041775" y="46116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99" name="Oval 47"/>
          <p:cNvSpPr>
            <a:spLocks noChangeArrowheads="1"/>
          </p:cNvSpPr>
          <p:nvPr/>
        </p:nvSpPr>
        <p:spPr bwMode="auto">
          <a:xfrm>
            <a:off x="3621088" y="46116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000" name="Oval 48"/>
          <p:cNvSpPr>
            <a:spLocks noChangeArrowheads="1"/>
          </p:cNvSpPr>
          <p:nvPr/>
        </p:nvSpPr>
        <p:spPr bwMode="auto">
          <a:xfrm>
            <a:off x="4464050" y="4611688"/>
            <a:ext cx="280988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001" name="Oval 49"/>
          <p:cNvSpPr>
            <a:spLocks noChangeArrowheads="1"/>
          </p:cNvSpPr>
          <p:nvPr/>
        </p:nvSpPr>
        <p:spPr bwMode="auto">
          <a:xfrm>
            <a:off x="4464050" y="2938463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002" name="Oval 50"/>
          <p:cNvSpPr>
            <a:spLocks noChangeArrowheads="1"/>
          </p:cNvSpPr>
          <p:nvPr/>
        </p:nvSpPr>
        <p:spPr bwMode="auto">
          <a:xfrm>
            <a:off x="4903788" y="29352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003" name="Oval 51"/>
          <p:cNvSpPr>
            <a:spLocks noChangeArrowheads="1"/>
          </p:cNvSpPr>
          <p:nvPr/>
        </p:nvSpPr>
        <p:spPr bwMode="auto">
          <a:xfrm>
            <a:off x="5324475" y="29352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004" name="Oval 52"/>
          <p:cNvSpPr>
            <a:spLocks noChangeArrowheads="1"/>
          </p:cNvSpPr>
          <p:nvPr/>
        </p:nvSpPr>
        <p:spPr bwMode="auto">
          <a:xfrm>
            <a:off x="3621088" y="3382963"/>
            <a:ext cx="280987" cy="274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005" name="Oval 53"/>
          <p:cNvSpPr>
            <a:spLocks noChangeArrowheads="1"/>
          </p:cNvSpPr>
          <p:nvPr/>
        </p:nvSpPr>
        <p:spPr bwMode="auto">
          <a:xfrm>
            <a:off x="4041775" y="3382963"/>
            <a:ext cx="280988" cy="2746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006" name="Oval 54"/>
          <p:cNvSpPr>
            <a:spLocks noChangeArrowheads="1"/>
          </p:cNvSpPr>
          <p:nvPr/>
        </p:nvSpPr>
        <p:spPr bwMode="auto">
          <a:xfrm>
            <a:off x="4464050" y="3382963"/>
            <a:ext cx="280988" cy="2746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007" name="Oval 55"/>
          <p:cNvSpPr>
            <a:spLocks noChangeArrowheads="1"/>
          </p:cNvSpPr>
          <p:nvPr/>
        </p:nvSpPr>
        <p:spPr bwMode="auto">
          <a:xfrm>
            <a:off x="4903788" y="3378200"/>
            <a:ext cx="280987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008" name="Oval 56"/>
          <p:cNvSpPr>
            <a:spLocks noChangeArrowheads="1"/>
          </p:cNvSpPr>
          <p:nvPr/>
        </p:nvSpPr>
        <p:spPr bwMode="auto">
          <a:xfrm>
            <a:off x="5324475" y="3378200"/>
            <a:ext cx="280988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009" name="Oval 57"/>
          <p:cNvSpPr>
            <a:spLocks noChangeArrowheads="1"/>
          </p:cNvSpPr>
          <p:nvPr/>
        </p:nvSpPr>
        <p:spPr bwMode="auto">
          <a:xfrm>
            <a:off x="3621088" y="3797300"/>
            <a:ext cx="280987" cy="2778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010" name="Oval 58"/>
          <p:cNvSpPr>
            <a:spLocks noChangeArrowheads="1"/>
          </p:cNvSpPr>
          <p:nvPr/>
        </p:nvSpPr>
        <p:spPr bwMode="auto">
          <a:xfrm>
            <a:off x="3621088" y="4198938"/>
            <a:ext cx="280987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011" name="Oval 59"/>
          <p:cNvSpPr>
            <a:spLocks noChangeArrowheads="1"/>
          </p:cNvSpPr>
          <p:nvPr/>
        </p:nvSpPr>
        <p:spPr bwMode="auto">
          <a:xfrm>
            <a:off x="4041775" y="4208463"/>
            <a:ext cx="280988" cy="2746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012" name="Oval 60"/>
          <p:cNvSpPr>
            <a:spLocks noChangeArrowheads="1"/>
          </p:cNvSpPr>
          <p:nvPr/>
        </p:nvSpPr>
        <p:spPr bwMode="auto">
          <a:xfrm>
            <a:off x="4903788" y="4198938"/>
            <a:ext cx="280987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013" name="Oval 61"/>
          <p:cNvSpPr>
            <a:spLocks noChangeArrowheads="1"/>
          </p:cNvSpPr>
          <p:nvPr/>
        </p:nvSpPr>
        <p:spPr bwMode="auto">
          <a:xfrm>
            <a:off x="5324475" y="3797300"/>
            <a:ext cx="280988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014" name="Oval 62"/>
          <p:cNvSpPr>
            <a:spLocks noChangeArrowheads="1"/>
          </p:cNvSpPr>
          <p:nvPr/>
        </p:nvSpPr>
        <p:spPr bwMode="auto">
          <a:xfrm>
            <a:off x="4041775" y="3797300"/>
            <a:ext cx="280988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015" name="Oval 63"/>
          <p:cNvSpPr>
            <a:spLocks noChangeArrowheads="1"/>
          </p:cNvSpPr>
          <p:nvPr/>
        </p:nvSpPr>
        <p:spPr bwMode="auto">
          <a:xfrm>
            <a:off x="4464050" y="3797300"/>
            <a:ext cx="280988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016" name="Oval 64"/>
          <p:cNvSpPr>
            <a:spLocks noChangeArrowheads="1"/>
          </p:cNvSpPr>
          <p:nvPr/>
        </p:nvSpPr>
        <p:spPr bwMode="auto">
          <a:xfrm>
            <a:off x="4464050" y="4208463"/>
            <a:ext cx="280988" cy="274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017" name="Oval 65"/>
          <p:cNvSpPr>
            <a:spLocks noChangeArrowheads="1"/>
          </p:cNvSpPr>
          <p:nvPr/>
        </p:nvSpPr>
        <p:spPr bwMode="auto">
          <a:xfrm>
            <a:off x="4903788" y="3797300"/>
            <a:ext cx="280987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018" name="Oval 66"/>
          <p:cNvSpPr>
            <a:spLocks noChangeArrowheads="1"/>
          </p:cNvSpPr>
          <p:nvPr/>
        </p:nvSpPr>
        <p:spPr bwMode="auto">
          <a:xfrm>
            <a:off x="5324475" y="4198938"/>
            <a:ext cx="280988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019" name="Oval 67"/>
          <p:cNvSpPr>
            <a:spLocks noChangeArrowheads="1"/>
          </p:cNvSpPr>
          <p:nvPr/>
        </p:nvSpPr>
        <p:spPr bwMode="auto">
          <a:xfrm>
            <a:off x="4903788" y="46116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020" name="Oval 68"/>
          <p:cNvSpPr>
            <a:spLocks noChangeArrowheads="1"/>
          </p:cNvSpPr>
          <p:nvPr/>
        </p:nvSpPr>
        <p:spPr bwMode="auto">
          <a:xfrm>
            <a:off x="5324475" y="46116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6602413" y="2855913"/>
            <a:ext cx="2036762" cy="2003425"/>
            <a:chOff x="2498" y="1283"/>
            <a:chExt cx="1356" cy="1344"/>
          </a:xfrm>
        </p:grpSpPr>
        <p:sp>
          <p:nvSpPr>
            <p:cNvPr id="254022" name="Oval 70"/>
            <p:cNvSpPr>
              <a:spLocks noChangeArrowheads="1"/>
            </p:cNvSpPr>
            <p:nvPr/>
          </p:nvSpPr>
          <p:spPr bwMode="auto">
            <a:xfrm>
              <a:off x="3115" y="1608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023" name="Oval 71"/>
            <p:cNvSpPr>
              <a:spLocks noChangeArrowheads="1"/>
            </p:cNvSpPr>
            <p:nvPr/>
          </p:nvSpPr>
          <p:spPr bwMode="auto">
            <a:xfrm>
              <a:off x="2818" y="2176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024" name="Oval 72"/>
            <p:cNvSpPr>
              <a:spLocks noChangeArrowheads="1"/>
            </p:cNvSpPr>
            <p:nvPr/>
          </p:nvSpPr>
          <p:spPr bwMode="auto">
            <a:xfrm>
              <a:off x="2550" y="1890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025" name="Oval 73"/>
            <p:cNvSpPr>
              <a:spLocks noChangeArrowheads="1"/>
            </p:cNvSpPr>
            <p:nvPr/>
          </p:nvSpPr>
          <p:spPr bwMode="auto">
            <a:xfrm>
              <a:off x="2550" y="2455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026" name="Oval 74"/>
            <p:cNvSpPr>
              <a:spLocks noChangeArrowheads="1"/>
            </p:cNvSpPr>
            <p:nvPr/>
          </p:nvSpPr>
          <p:spPr bwMode="auto">
            <a:xfrm>
              <a:off x="3686" y="1890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027" name="Oval 75"/>
            <p:cNvSpPr>
              <a:spLocks noChangeArrowheads="1"/>
            </p:cNvSpPr>
            <p:nvPr/>
          </p:nvSpPr>
          <p:spPr bwMode="auto">
            <a:xfrm>
              <a:off x="3676" y="2455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028" name="Oval 76"/>
            <p:cNvSpPr>
              <a:spLocks noChangeArrowheads="1"/>
            </p:cNvSpPr>
            <p:nvPr/>
          </p:nvSpPr>
          <p:spPr bwMode="auto">
            <a:xfrm>
              <a:off x="2499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029" name="Oval 77"/>
            <p:cNvSpPr>
              <a:spLocks noChangeArrowheads="1"/>
            </p:cNvSpPr>
            <p:nvPr/>
          </p:nvSpPr>
          <p:spPr bwMode="auto">
            <a:xfrm>
              <a:off x="2786" y="1285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030" name="Oval 78"/>
            <p:cNvSpPr>
              <a:spLocks noChangeArrowheads="1"/>
            </p:cNvSpPr>
            <p:nvPr/>
          </p:nvSpPr>
          <p:spPr bwMode="auto">
            <a:xfrm>
              <a:off x="2786" y="2436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031" name="Oval 79"/>
            <p:cNvSpPr>
              <a:spLocks noChangeArrowheads="1"/>
            </p:cNvSpPr>
            <p:nvPr/>
          </p:nvSpPr>
          <p:spPr bwMode="auto">
            <a:xfrm>
              <a:off x="2498" y="243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032" name="Oval 80"/>
            <p:cNvSpPr>
              <a:spLocks noChangeArrowheads="1"/>
            </p:cNvSpPr>
            <p:nvPr/>
          </p:nvSpPr>
          <p:spPr bwMode="auto">
            <a:xfrm>
              <a:off x="3074" y="243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033" name="Oval 81"/>
            <p:cNvSpPr>
              <a:spLocks noChangeArrowheads="1"/>
            </p:cNvSpPr>
            <p:nvPr/>
          </p:nvSpPr>
          <p:spPr bwMode="auto">
            <a:xfrm>
              <a:off x="3074" y="1285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034" name="Oval 82"/>
            <p:cNvSpPr>
              <a:spLocks noChangeArrowheads="1"/>
            </p:cNvSpPr>
            <p:nvPr/>
          </p:nvSpPr>
          <p:spPr bwMode="auto">
            <a:xfrm>
              <a:off x="3374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035" name="Oval 83"/>
            <p:cNvSpPr>
              <a:spLocks noChangeArrowheads="1"/>
            </p:cNvSpPr>
            <p:nvPr/>
          </p:nvSpPr>
          <p:spPr bwMode="auto">
            <a:xfrm>
              <a:off x="3662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036" name="Oval 84"/>
            <p:cNvSpPr>
              <a:spLocks noChangeArrowheads="1"/>
            </p:cNvSpPr>
            <p:nvPr/>
          </p:nvSpPr>
          <p:spPr bwMode="auto">
            <a:xfrm>
              <a:off x="2498" y="1590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037" name="Oval 85"/>
            <p:cNvSpPr>
              <a:spLocks noChangeArrowheads="1"/>
            </p:cNvSpPr>
            <p:nvPr/>
          </p:nvSpPr>
          <p:spPr bwMode="auto">
            <a:xfrm>
              <a:off x="2786" y="1590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038" name="Oval 86"/>
            <p:cNvSpPr>
              <a:spLocks noChangeArrowheads="1"/>
            </p:cNvSpPr>
            <p:nvPr/>
          </p:nvSpPr>
          <p:spPr bwMode="auto">
            <a:xfrm>
              <a:off x="3074" y="1590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039" name="Oval 87"/>
            <p:cNvSpPr>
              <a:spLocks noChangeArrowheads="1"/>
            </p:cNvSpPr>
            <p:nvPr/>
          </p:nvSpPr>
          <p:spPr bwMode="auto">
            <a:xfrm>
              <a:off x="3374" y="158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040" name="Oval 88"/>
            <p:cNvSpPr>
              <a:spLocks noChangeArrowheads="1"/>
            </p:cNvSpPr>
            <p:nvPr/>
          </p:nvSpPr>
          <p:spPr bwMode="auto">
            <a:xfrm>
              <a:off x="3662" y="1588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041" name="Oval 89"/>
            <p:cNvSpPr>
              <a:spLocks noChangeArrowheads="1"/>
            </p:cNvSpPr>
            <p:nvPr/>
          </p:nvSpPr>
          <p:spPr bwMode="auto">
            <a:xfrm>
              <a:off x="2498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042" name="Oval 90"/>
            <p:cNvSpPr>
              <a:spLocks noChangeArrowheads="1"/>
            </p:cNvSpPr>
            <p:nvPr/>
          </p:nvSpPr>
          <p:spPr bwMode="auto">
            <a:xfrm>
              <a:off x="2498" y="2152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043" name="Oval 91"/>
            <p:cNvSpPr>
              <a:spLocks noChangeArrowheads="1"/>
            </p:cNvSpPr>
            <p:nvPr/>
          </p:nvSpPr>
          <p:spPr bwMode="auto">
            <a:xfrm>
              <a:off x="2786" y="215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044" name="Oval 92"/>
            <p:cNvSpPr>
              <a:spLocks noChangeArrowheads="1"/>
            </p:cNvSpPr>
            <p:nvPr/>
          </p:nvSpPr>
          <p:spPr bwMode="auto">
            <a:xfrm>
              <a:off x="3374" y="2152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045" name="Oval 93"/>
            <p:cNvSpPr>
              <a:spLocks noChangeArrowheads="1"/>
            </p:cNvSpPr>
            <p:nvPr/>
          </p:nvSpPr>
          <p:spPr bwMode="auto">
            <a:xfrm>
              <a:off x="3662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046" name="Oval 94"/>
            <p:cNvSpPr>
              <a:spLocks noChangeArrowheads="1"/>
            </p:cNvSpPr>
            <p:nvPr/>
          </p:nvSpPr>
          <p:spPr bwMode="auto">
            <a:xfrm>
              <a:off x="2786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047" name="Oval 95"/>
            <p:cNvSpPr>
              <a:spLocks noChangeArrowheads="1"/>
            </p:cNvSpPr>
            <p:nvPr/>
          </p:nvSpPr>
          <p:spPr bwMode="auto">
            <a:xfrm>
              <a:off x="3074" y="1876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048" name="Oval 96"/>
            <p:cNvSpPr>
              <a:spLocks noChangeArrowheads="1"/>
            </p:cNvSpPr>
            <p:nvPr/>
          </p:nvSpPr>
          <p:spPr bwMode="auto">
            <a:xfrm>
              <a:off x="3074" y="215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049" name="Oval 97"/>
            <p:cNvSpPr>
              <a:spLocks noChangeArrowheads="1"/>
            </p:cNvSpPr>
            <p:nvPr/>
          </p:nvSpPr>
          <p:spPr bwMode="auto">
            <a:xfrm>
              <a:off x="3374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050" name="Oval 98"/>
            <p:cNvSpPr>
              <a:spLocks noChangeArrowheads="1"/>
            </p:cNvSpPr>
            <p:nvPr/>
          </p:nvSpPr>
          <p:spPr bwMode="auto">
            <a:xfrm>
              <a:off x="3662" y="2152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051" name="Oval 99"/>
            <p:cNvSpPr>
              <a:spLocks noChangeArrowheads="1"/>
            </p:cNvSpPr>
            <p:nvPr/>
          </p:nvSpPr>
          <p:spPr bwMode="auto">
            <a:xfrm>
              <a:off x="3374" y="2437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052" name="Oval 100"/>
            <p:cNvSpPr>
              <a:spLocks noChangeArrowheads="1"/>
            </p:cNvSpPr>
            <p:nvPr/>
          </p:nvSpPr>
          <p:spPr bwMode="auto">
            <a:xfrm>
              <a:off x="3662" y="2437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4053" name="Rectangle 101"/>
          <p:cNvSpPr>
            <a:spLocks noChangeArrowheads="1"/>
          </p:cNvSpPr>
          <p:nvPr/>
        </p:nvSpPr>
        <p:spPr bwMode="auto">
          <a:xfrm>
            <a:off x="3435350" y="2646363"/>
            <a:ext cx="2309813" cy="2301875"/>
          </a:xfrm>
          <a:prstGeom prst="rect">
            <a:avLst/>
          </a:prstGeom>
          <a:solidFill>
            <a:schemeClr val="bg1">
              <a:alpha val="23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054" name="Rectangle 102"/>
          <p:cNvSpPr>
            <a:spLocks noChangeArrowheads="1"/>
          </p:cNvSpPr>
          <p:nvPr/>
        </p:nvSpPr>
        <p:spPr bwMode="auto">
          <a:xfrm>
            <a:off x="363538" y="5878513"/>
            <a:ext cx="853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rgbClr val="FF8000"/>
                </a:solidFill>
                <a:latin typeface="+mn-lt"/>
              </a:rPr>
              <a:t> Domino tilings                 k-colorings             Independent sets</a:t>
            </a:r>
          </a:p>
        </p:txBody>
      </p:sp>
      <p:sp>
        <p:nvSpPr>
          <p:cNvPr id="254055" name="Rectangle 103"/>
          <p:cNvSpPr>
            <a:spLocks noChangeArrowheads="1"/>
          </p:cNvSpPr>
          <p:nvPr/>
        </p:nvSpPr>
        <p:spPr bwMode="auto">
          <a:xfrm>
            <a:off x="3074988" y="1458913"/>
            <a:ext cx="33575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buFontTx/>
              <a:buChar char="•"/>
            </a:pPr>
            <a:r>
              <a:rPr lang="en-US" sz="2400"/>
              <a:t> Pick a vtx and a color;</a:t>
            </a:r>
          </a:p>
          <a:p>
            <a:pPr algn="l"/>
            <a:endParaRPr lang="en-US" sz="2400"/>
          </a:p>
        </p:txBody>
      </p:sp>
      <p:sp>
        <p:nvSpPr>
          <p:cNvPr id="254057" name="Oval 105"/>
          <p:cNvSpPr>
            <a:spLocks noChangeArrowheads="1"/>
          </p:cNvSpPr>
          <p:nvPr/>
        </p:nvSpPr>
        <p:spPr bwMode="auto">
          <a:xfrm>
            <a:off x="4322763" y="3271838"/>
            <a:ext cx="581025" cy="488950"/>
          </a:xfrm>
          <a:prstGeom prst="ellipse">
            <a:avLst/>
          </a:prstGeom>
          <a:noFill/>
          <a:ln w="9207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058" name="Oval 106"/>
          <p:cNvSpPr>
            <a:spLocks noChangeArrowheads="1"/>
          </p:cNvSpPr>
          <p:nvPr/>
        </p:nvSpPr>
        <p:spPr bwMode="auto">
          <a:xfrm>
            <a:off x="6432550" y="1676400"/>
            <a:ext cx="274638" cy="274638"/>
          </a:xfrm>
          <a:prstGeom prst="ellipse">
            <a:avLst/>
          </a:prstGeom>
          <a:solidFill>
            <a:srgbClr val="000080">
              <a:alpha val="60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"/>
            <a:ext cx="7772400" cy="1143000"/>
          </a:xfrm>
        </p:spPr>
        <p:txBody>
          <a:bodyPr/>
          <a:lstStyle/>
          <a:p>
            <a:r>
              <a:rPr lang="en-US"/>
              <a:t>What about other models?</a:t>
            </a:r>
          </a:p>
        </p:txBody>
      </p:sp>
      <p:sp>
        <p:nvSpPr>
          <p:cNvPr id="256003" name="Rectangle 3"/>
          <p:cNvSpPr>
            <a:spLocks noChangeArrowheads="1"/>
          </p:cNvSpPr>
          <p:nvPr/>
        </p:nvSpPr>
        <p:spPr bwMode="auto">
          <a:xfrm>
            <a:off x="428625" y="2932113"/>
            <a:ext cx="2120900" cy="2070100"/>
          </a:xfrm>
          <a:prstGeom prst="rect">
            <a:avLst/>
          </a:prstGeom>
          <a:solidFill>
            <a:schemeClr val="accent1"/>
          </a:solidFill>
          <a:ln w="444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442913" y="2932113"/>
            <a:ext cx="352425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05" name="Rectangle 5"/>
          <p:cNvSpPr>
            <a:spLocks noChangeArrowheads="1"/>
          </p:cNvSpPr>
          <p:nvPr/>
        </p:nvSpPr>
        <p:spPr bwMode="auto">
          <a:xfrm>
            <a:off x="1495425" y="4298950"/>
            <a:ext cx="352425" cy="7032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06" name="Rectangle 6"/>
          <p:cNvSpPr>
            <a:spLocks noChangeArrowheads="1"/>
          </p:cNvSpPr>
          <p:nvPr/>
        </p:nvSpPr>
        <p:spPr bwMode="auto">
          <a:xfrm>
            <a:off x="1852613" y="3979863"/>
            <a:ext cx="342900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07" name="Rectangle 7"/>
          <p:cNvSpPr>
            <a:spLocks noChangeArrowheads="1"/>
          </p:cNvSpPr>
          <p:nvPr/>
        </p:nvSpPr>
        <p:spPr bwMode="auto">
          <a:xfrm>
            <a:off x="1852613" y="3973513"/>
            <a:ext cx="342900" cy="6921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08" name="Line 8"/>
          <p:cNvSpPr>
            <a:spLocks noChangeShapeType="1"/>
          </p:cNvSpPr>
          <p:nvPr/>
        </p:nvSpPr>
        <p:spPr bwMode="auto">
          <a:xfrm flipH="1">
            <a:off x="642938" y="30861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09" name="Rectangle 9"/>
          <p:cNvSpPr>
            <a:spLocks noChangeArrowheads="1"/>
          </p:cNvSpPr>
          <p:nvPr/>
        </p:nvSpPr>
        <p:spPr bwMode="auto">
          <a:xfrm>
            <a:off x="2181225" y="2932113"/>
            <a:ext cx="357188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10" name="Line 10"/>
          <p:cNvSpPr>
            <a:spLocks noChangeShapeType="1"/>
          </p:cNvSpPr>
          <p:nvPr/>
        </p:nvSpPr>
        <p:spPr bwMode="auto">
          <a:xfrm flipH="1">
            <a:off x="2395538" y="30861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11" name="Rectangle 11"/>
          <p:cNvSpPr>
            <a:spLocks noChangeArrowheads="1"/>
          </p:cNvSpPr>
          <p:nvPr/>
        </p:nvSpPr>
        <p:spPr bwMode="auto">
          <a:xfrm>
            <a:off x="2206625" y="3997325"/>
            <a:ext cx="342900" cy="69215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12" name="Line 12"/>
          <p:cNvSpPr>
            <a:spLocks noChangeShapeType="1"/>
          </p:cNvSpPr>
          <p:nvPr/>
        </p:nvSpPr>
        <p:spPr bwMode="auto">
          <a:xfrm flipH="1">
            <a:off x="2395538" y="415925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13" name="Line 13"/>
          <p:cNvSpPr>
            <a:spLocks noChangeShapeType="1"/>
          </p:cNvSpPr>
          <p:nvPr/>
        </p:nvSpPr>
        <p:spPr bwMode="auto">
          <a:xfrm flipH="1">
            <a:off x="2052638" y="415925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14" name="Rectangle 14"/>
          <p:cNvSpPr>
            <a:spLocks noChangeArrowheads="1"/>
          </p:cNvSpPr>
          <p:nvPr/>
        </p:nvSpPr>
        <p:spPr bwMode="auto">
          <a:xfrm>
            <a:off x="785813" y="3613150"/>
            <a:ext cx="342900" cy="68580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15" name="Line 15"/>
          <p:cNvSpPr>
            <a:spLocks noChangeShapeType="1"/>
          </p:cNvSpPr>
          <p:nvPr/>
        </p:nvSpPr>
        <p:spPr bwMode="auto">
          <a:xfrm flipH="1">
            <a:off x="985838" y="37719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16" name="Rectangle 16"/>
          <p:cNvSpPr>
            <a:spLocks noChangeArrowheads="1"/>
          </p:cNvSpPr>
          <p:nvPr/>
        </p:nvSpPr>
        <p:spPr bwMode="auto">
          <a:xfrm>
            <a:off x="442913" y="3613150"/>
            <a:ext cx="352425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17" name="Line 17"/>
          <p:cNvSpPr>
            <a:spLocks noChangeShapeType="1"/>
          </p:cNvSpPr>
          <p:nvPr/>
        </p:nvSpPr>
        <p:spPr bwMode="auto">
          <a:xfrm flipH="1">
            <a:off x="642938" y="37719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18" name="Rectangle 18"/>
          <p:cNvSpPr>
            <a:spLocks noChangeArrowheads="1"/>
          </p:cNvSpPr>
          <p:nvPr/>
        </p:nvSpPr>
        <p:spPr bwMode="auto">
          <a:xfrm>
            <a:off x="1128713" y="4298950"/>
            <a:ext cx="366712" cy="7032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19" name="Line 19"/>
          <p:cNvSpPr>
            <a:spLocks noChangeShapeType="1"/>
          </p:cNvSpPr>
          <p:nvPr/>
        </p:nvSpPr>
        <p:spPr bwMode="auto">
          <a:xfrm flipH="1">
            <a:off x="1323975" y="4481513"/>
            <a:ext cx="1588" cy="319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20" name="Line 20"/>
          <p:cNvSpPr>
            <a:spLocks noChangeShapeType="1"/>
          </p:cNvSpPr>
          <p:nvPr/>
        </p:nvSpPr>
        <p:spPr bwMode="auto">
          <a:xfrm flipH="1">
            <a:off x="1662113" y="4481513"/>
            <a:ext cx="0" cy="33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21" name="Rectangle 21"/>
          <p:cNvSpPr>
            <a:spLocks noChangeArrowheads="1"/>
          </p:cNvSpPr>
          <p:nvPr/>
        </p:nvSpPr>
        <p:spPr bwMode="auto">
          <a:xfrm rot="-5387243">
            <a:off x="590550" y="4121150"/>
            <a:ext cx="357188" cy="7127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22" name="Line 22"/>
          <p:cNvSpPr>
            <a:spLocks noChangeShapeType="1"/>
          </p:cNvSpPr>
          <p:nvPr/>
        </p:nvSpPr>
        <p:spPr bwMode="auto">
          <a:xfrm rot="16200000" flipH="1">
            <a:off x="788988" y="4308475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23" name="Rectangle 23"/>
          <p:cNvSpPr>
            <a:spLocks noChangeArrowheads="1"/>
          </p:cNvSpPr>
          <p:nvPr/>
        </p:nvSpPr>
        <p:spPr bwMode="auto">
          <a:xfrm rot="-5387243">
            <a:off x="1659732" y="2750344"/>
            <a:ext cx="342900" cy="7000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24" name="Line 24"/>
          <p:cNvSpPr>
            <a:spLocks noChangeShapeType="1"/>
          </p:cNvSpPr>
          <p:nvPr/>
        </p:nvSpPr>
        <p:spPr bwMode="auto">
          <a:xfrm rot="16200000" flipH="1">
            <a:off x="1881188" y="29257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25" name="Rectangle 25"/>
          <p:cNvSpPr>
            <a:spLocks noChangeArrowheads="1"/>
          </p:cNvSpPr>
          <p:nvPr/>
        </p:nvSpPr>
        <p:spPr bwMode="auto">
          <a:xfrm rot="-5387243">
            <a:off x="965994" y="2756694"/>
            <a:ext cx="344488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26" name="Line 26"/>
          <p:cNvSpPr>
            <a:spLocks noChangeShapeType="1"/>
          </p:cNvSpPr>
          <p:nvPr/>
        </p:nvSpPr>
        <p:spPr bwMode="auto">
          <a:xfrm rot="16200000" flipH="1">
            <a:off x="1169988" y="29257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27" name="Rectangle 27"/>
          <p:cNvSpPr>
            <a:spLocks noChangeArrowheads="1"/>
          </p:cNvSpPr>
          <p:nvPr/>
        </p:nvSpPr>
        <p:spPr bwMode="auto">
          <a:xfrm rot="-5387243">
            <a:off x="1659732" y="3093244"/>
            <a:ext cx="342900" cy="7000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28" name="Line 28"/>
          <p:cNvSpPr>
            <a:spLocks noChangeShapeType="1"/>
          </p:cNvSpPr>
          <p:nvPr/>
        </p:nvSpPr>
        <p:spPr bwMode="auto">
          <a:xfrm rot="16200000" flipH="1">
            <a:off x="1881188" y="3279775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29" name="Rectangle 29"/>
          <p:cNvSpPr>
            <a:spLocks noChangeArrowheads="1"/>
          </p:cNvSpPr>
          <p:nvPr/>
        </p:nvSpPr>
        <p:spPr bwMode="auto">
          <a:xfrm rot="-5387243">
            <a:off x="966788" y="3074988"/>
            <a:ext cx="342900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30" name="Line 30"/>
          <p:cNvSpPr>
            <a:spLocks noChangeShapeType="1"/>
          </p:cNvSpPr>
          <p:nvPr/>
        </p:nvSpPr>
        <p:spPr bwMode="auto">
          <a:xfrm rot="16200000" flipH="1">
            <a:off x="1181101" y="32575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31" name="Rectangle 31"/>
          <p:cNvSpPr>
            <a:spLocks noChangeArrowheads="1"/>
          </p:cNvSpPr>
          <p:nvPr/>
        </p:nvSpPr>
        <p:spPr bwMode="auto">
          <a:xfrm rot="-5387243">
            <a:off x="2020888" y="3443287"/>
            <a:ext cx="357188" cy="696913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32" name="Line 32"/>
          <p:cNvSpPr>
            <a:spLocks noChangeShapeType="1"/>
          </p:cNvSpPr>
          <p:nvPr/>
        </p:nvSpPr>
        <p:spPr bwMode="auto">
          <a:xfrm rot="16200000" flipH="1">
            <a:off x="2235201" y="36242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33" name="Rectangle 33"/>
          <p:cNvSpPr>
            <a:spLocks noChangeArrowheads="1"/>
          </p:cNvSpPr>
          <p:nvPr/>
        </p:nvSpPr>
        <p:spPr bwMode="auto">
          <a:xfrm rot="-5387243">
            <a:off x="1319213" y="3425825"/>
            <a:ext cx="336550" cy="72072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34" name="Line 34"/>
          <p:cNvSpPr>
            <a:spLocks noChangeShapeType="1"/>
          </p:cNvSpPr>
          <p:nvPr/>
        </p:nvSpPr>
        <p:spPr bwMode="auto">
          <a:xfrm rot="16200000" flipH="1">
            <a:off x="1524001" y="36004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35" name="Rectangle 35"/>
          <p:cNvSpPr>
            <a:spLocks noChangeArrowheads="1"/>
          </p:cNvSpPr>
          <p:nvPr/>
        </p:nvSpPr>
        <p:spPr bwMode="auto">
          <a:xfrm rot="-5387243">
            <a:off x="1315244" y="3764756"/>
            <a:ext cx="342900" cy="7254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36" name="Line 36"/>
          <p:cNvSpPr>
            <a:spLocks noChangeShapeType="1"/>
          </p:cNvSpPr>
          <p:nvPr/>
        </p:nvSpPr>
        <p:spPr bwMode="auto">
          <a:xfrm rot="16200000" flipH="1">
            <a:off x="1501776" y="39433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37" name="Rectangle 37"/>
          <p:cNvSpPr>
            <a:spLocks noChangeArrowheads="1"/>
          </p:cNvSpPr>
          <p:nvPr/>
        </p:nvSpPr>
        <p:spPr bwMode="auto">
          <a:xfrm rot="-5387243">
            <a:off x="593725" y="4478338"/>
            <a:ext cx="352425" cy="70802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38" name="Line 38"/>
          <p:cNvSpPr>
            <a:spLocks noChangeShapeType="1"/>
          </p:cNvSpPr>
          <p:nvPr/>
        </p:nvSpPr>
        <p:spPr bwMode="auto">
          <a:xfrm rot="16200000" flipH="1">
            <a:off x="788988" y="46736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39" name="Rectangle 39"/>
          <p:cNvSpPr>
            <a:spLocks noChangeArrowheads="1"/>
          </p:cNvSpPr>
          <p:nvPr/>
        </p:nvSpPr>
        <p:spPr bwMode="auto">
          <a:xfrm rot="-5387243">
            <a:off x="2021682" y="4493419"/>
            <a:ext cx="342900" cy="687387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0" name="Line 40"/>
          <p:cNvSpPr>
            <a:spLocks noChangeShapeType="1"/>
          </p:cNvSpPr>
          <p:nvPr/>
        </p:nvSpPr>
        <p:spPr bwMode="auto">
          <a:xfrm rot="16200000" flipH="1">
            <a:off x="2195513" y="46736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1" name="Text Box 41"/>
          <p:cNvSpPr txBox="1">
            <a:spLocks noChangeArrowheads="1"/>
          </p:cNvSpPr>
          <p:nvPr/>
        </p:nvSpPr>
        <p:spPr bwMode="auto">
          <a:xfrm>
            <a:off x="3481388" y="5330825"/>
            <a:ext cx="2120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+mn-lt"/>
              </a:rPr>
              <a:t>  Potts model</a:t>
            </a:r>
            <a:endParaRPr lang="en-US" sz="200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042" name="Text Box 42"/>
          <p:cNvSpPr txBox="1">
            <a:spLocks noChangeArrowheads="1"/>
          </p:cNvSpPr>
          <p:nvPr/>
        </p:nvSpPr>
        <p:spPr bwMode="auto">
          <a:xfrm>
            <a:off x="5930900" y="5330825"/>
            <a:ext cx="31130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indent="236538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+mn-lt"/>
              </a:rPr>
              <a:t> Hardcore model</a:t>
            </a:r>
          </a:p>
        </p:txBody>
      </p:sp>
      <p:sp>
        <p:nvSpPr>
          <p:cNvPr id="256043" name="Text Box 43"/>
          <p:cNvSpPr txBox="1">
            <a:spLocks noChangeArrowheads="1"/>
          </p:cNvSpPr>
          <p:nvPr/>
        </p:nvSpPr>
        <p:spPr bwMode="auto">
          <a:xfrm>
            <a:off x="363538" y="5330825"/>
            <a:ext cx="2263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indent="50800" algn="l">
              <a:spcBef>
                <a:spcPct val="50000"/>
              </a:spcBef>
            </a:pPr>
            <a:r>
              <a:rPr lang="en-US" sz="2400">
                <a:latin typeface="+mn-lt"/>
              </a:rPr>
              <a:t> </a:t>
            </a:r>
            <a:r>
              <a:rPr lang="en-US" sz="2400">
                <a:solidFill>
                  <a:srgbClr val="0000FF"/>
                </a:solidFill>
                <a:latin typeface="+mn-lt"/>
              </a:rPr>
              <a:t>Dimer model</a:t>
            </a:r>
          </a:p>
        </p:txBody>
      </p:sp>
      <p:sp>
        <p:nvSpPr>
          <p:cNvPr id="256044" name="Oval 44"/>
          <p:cNvSpPr>
            <a:spLocks noChangeArrowheads="1"/>
          </p:cNvSpPr>
          <p:nvPr/>
        </p:nvSpPr>
        <p:spPr bwMode="auto">
          <a:xfrm>
            <a:off x="3621088" y="2935288"/>
            <a:ext cx="280987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5" name="Oval 45"/>
          <p:cNvSpPr>
            <a:spLocks noChangeArrowheads="1"/>
          </p:cNvSpPr>
          <p:nvPr/>
        </p:nvSpPr>
        <p:spPr bwMode="auto">
          <a:xfrm>
            <a:off x="4041775" y="2938463"/>
            <a:ext cx="280988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6" name="Oval 46"/>
          <p:cNvSpPr>
            <a:spLocks noChangeArrowheads="1"/>
          </p:cNvSpPr>
          <p:nvPr/>
        </p:nvSpPr>
        <p:spPr bwMode="auto">
          <a:xfrm>
            <a:off x="4041775" y="46116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7" name="Oval 47"/>
          <p:cNvSpPr>
            <a:spLocks noChangeArrowheads="1"/>
          </p:cNvSpPr>
          <p:nvPr/>
        </p:nvSpPr>
        <p:spPr bwMode="auto">
          <a:xfrm>
            <a:off x="3621088" y="46116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8" name="Oval 48"/>
          <p:cNvSpPr>
            <a:spLocks noChangeArrowheads="1"/>
          </p:cNvSpPr>
          <p:nvPr/>
        </p:nvSpPr>
        <p:spPr bwMode="auto">
          <a:xfrm>
            <a:off x="4464050" y="4611688"/>
            <a:ext cx="280988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9" name="Oval 49"/>
          <p:cNvSpPr>
            <a:spLocks noChangeArrowheads="1"/>
          </p:cNvSpPr>
          <p:nvPr/>
        </p:nvSpPr>
        <p:spPr bwMode="auto">
          <a:xfrm>
            <a:off x="4464050" y="2938463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50" name="Oval 50"/>
          <p:cNvSpPr>
            <a:spLocks noChangeArrowheads="1"/>
          </p:cNvSpPr>
          <p:nvPr/>
        </p:nvSpPr>
        <p:spPr bwMode="auto">
          <a:xfrm>
            <a:off x="4903788" y="29352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51" name="Oval 51"/>
          <p:cNvSpPr>
            <a:spLocks noChangeArrowheads="1"/>
          </p:cNvSpPr>
          <p:nvPr/>
        </p:nvSpPr>
        <p:spPr bwMode="auto">
          <a:xfrm>
            <a:off x="5324475" y="29352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52" name="Oval 52"/>
          <p:cNvSpPr>
            <a:spLocks noChangeArrowheads="1"/>
          </p:cNvSpPr>
          <p:nvPr/>
        </p:nvSpPr>
        <p:spPr bwMode="auto">
          <a:xfrm>
            <a:off x="3621088" y="3382963"/>
            <a:ext cx="280987" cy="274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53" name="Oval 53"/>
          <p:cNvSpPr>
            <a:spLocks noChangeArrowheads="1"/>
          </p:cNvSpPr>
          <p:nvPr/>
        </p:nvSpPr>
        <p:spPr bwMode="auto">
          <a:xfrm>
            <a:off x="4041775" y="3382963"/>
            <a:ext cx="280988" cy="2746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54" name="Oval 54"/>
          <p:cNvSpPr>
            <a:spLocks noChangeArrowheads="1"/>
          </p:cNvSpPr>
          <p:nvPr/>
        </p:nvSpPr>
        <p:spPr bwMode="auto">
          <a:xfrm>
            <a:off x="4464050" y="3382963"/>
            <a:ext cx="280988" cy="2746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55" name="Oval 55"/>
          <p:cNvSpPr>
            <a:spLocks noChangeArrowheads="1"/>
          </p:cNvSpPr>
          <p:nvPr/>
        </p:nvSpPr>
        <p:spPr bwMode="auto">
          <a:xfrm>
            <a:off x="4903788" y="3378200"/>
            <a:ext cx="280987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56" name="Oval 56"/>
          <p:cNvSpPr>
            <a:spLocks noChangeArrowheads="1"/>
          </p:cNvSpPr>
          <p:nvPr/>
        </p:nvSpPr>
        <p:spPr bwMode="auto">
          <a:xfrm>
            <a:off x="5324475" y="3378200"/>
            <a:ext cx="280988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57" name="Oval 57"/>
          <p:cNvSpPr>
            <a:spLocks noChangeArrowheads="1"/>
          </p:cNvSpPr>
          <p:nvPr/>
        </p:nvSpPr>
        <p:spPr bwMode="auto">
          <a:xfrm>
            <a:off x="3621088" y="3797300"/>
            <a:ext cx="280987" cy="2778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58" name="Oval 58"/>
          <p:cNvSpPr>
            <a:spLocks noChangeArrowheads="1"/>
          </p:cNvSpPr>
          <p:nvPr/>
        </p:nvSpPr>
        <p:spPr bwMode="auto">
          <a:xfrm>
            <a:off x="3621088" y="4198938"/>
            <a:ext cx="280987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59" name="Oval 59"/>
          <p:cNvSpPr>
            <a:spLocks noChangeArrowheads="1"/>
          </p:cNvSpPr>
          <p:nvPr/>
        </p:nvSpPr>
        <p:spPr bwMode="auto">
          <a:xfrm>
            <a:off x="4041775" y="4208463"/>
            <a:ext cx="280988" cy="2746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0" name="Oval 60"/>
          <p:cNvSpPr>
            <a:spLocks noChangeArrowheads="1"/>
          </p:cNvSpPr>
          <p:nvPr/>
        </p:nvSpPr>
        <p:spPr bwMode="auto">
          <a:xfrm>
            <a:off x="4903788" y="4198938"/>
            <a:ext cx="280987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1" name="Oval 61"/>
          <p:cNvSpPr>
            <a:spLocks noChangeArrowheads="1"/>
          </p:cNvSpPr>
          <p:nvPr/>
        </p:nvSpPr>
        <p:spPr bwMode="auto">
          <a:xfrm>
            <a:off x="5324475" y="3797300"/>
            <a:ext cx="280988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2" name="Oval 62"/>
          <p:cNvSpPr>
            <a:spLocks noChangeArrowheads="1"/>
          </p:cNvSpPr>
          <p:nvPr/>
        </p:nvSpPr>
        <p:spPr bwMode="auto">
          <a:xfrm>
            <a:off x="4041775" y="3797300"/>
            <a:ext cx="280988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3" name="Oval 63"/>
          <p:cNvSpPr>
            <a:spLocks noChangeArrowheads="1"/>
          </p:cNvSpPr>
          <p:nvPr/>
        </p:nvSpPr>
        <p:spPr bwMode="auto">
          <a:xfrm>
            <a:off x="4464050" y="3797300"/>
            <a:ext cx="280988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4" name="Oval 64"/>
          <p:cNvSpPr>
            <a:spLocks noChangeArrowheads="1"/>
          </p:cNvSpPr>
          <p:nvPr/>
        </p:nvSpPr>
        <p:spPr bwMode="auto">
          <a:xfrm>
            <a:off x="4464050" y="4208463"/>
            <a:ext cx="280988" cy="274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5" name="Oval 65"/>
          <p:cNvSpPr>
            <a:spLocks noChangeArrowheads="1"/>
          </p:cNvSpPr>
          <p:nvPr/>
        </p:nvSpPr>
        <p:spPr bwMode="auto">
          <a:xfrm>
            <a:off x="4903788" y="3797300"/>
            <a:ext cx="280987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6" name="Oval 66"/>
          <p:cNvSpPr>
            <a:spLocks noChangeArrowheads="1"/>
          </p:cNvSpPr>
          <p:nvPr/>
        </p:nvSpPr>
        <p:spPr bwMode="auto">
          <a:xfrm>
            <a:off x="5324475" y="4198938"/>
            <a:ext cx="280988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7" name="Oval 67"/>
          <p:cNvSpPr>
            <a:spLocks noChangeArrowheads="1"/>
          </p:cNvSpPr>
          <p:nvPr/>
        </p:nvSpPr>
        <p:spPr bwMode="auto">
          <a:xfrm>
            <a:off x="4903788" y="46116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8" name="Oval 68"/>
          <p:cNvSpPr>
            <a:spLocks noChangeArrowheads="1"/>
          </p:cNvSpPr>
          <p:nvPr/>
        </p:nvSpPr>
        <p:spPr bwMode="auto">
          <a:xfrm>
            <a:off x="5324475" y="46116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6602413" y="2855913"/>
            <a:ext cx="2036762" cy="2003425"/>
            <a:chOff x="2498" y="1283"/>
            <a:chExt cx="1356" cy="1344"/>
          </a:xfrm>
        </p:grpSpPr>
        <p:sp>
          <p:nvSpPr>
            <p:cNvPr id="256070" name="Oval 70"/>
            <p:cNvSpPr>
              <a:spLocks noChangeArrowheads="1"/>
            </p:cNvSpPr>
            <p:nvPr/>
          </p:nvSpPr>
          <p:spPr bwMode="auto">
            <a:xfrm>
              <a:off x="3115" y="1608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71" name="Oval 71"/>
            <p:cNvSpPr>
              <a:spLocks noChangeArrowheads="1"/>
            </p:cNvSpPr>
            <p:nvPr/>
          </p:nvSpPr>
          <p:spPr bwMode="auto">
            <a:xfrm>
              <a:off x="2818" y="2176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72" name="Oval 72"/>
            <p:cNvSpPr>
              <a:spLocks noChangeArrowheads="1"/>
            </p:cNvSpPr>
            <p:nvPr/>
          </p:nvSpPr>
          <p:spPr bwMode="auto">
            <a:xfrm>
              <a:off x="2550" y="1890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73" name="Oval 73"/>
            <p:cNvSpPr>
              <a:spLocks noChangeArrowheads="1"/>
            </p:cNvSpPr>
            <p:nvPr/>
          </p:nvSpPr>
          <p:spPr bwMode="auto">
            <a:xfrm>
              <a:off x="2550" y="2455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74" name="Oval 74"/>
            <p:cNvSpPr>
              <a:spLocks noChangeArrowheads="1"/>
            </p:cNvSpPr>
            <p:nvPr/>
          </p:nvSpPr>
          <p:spPr bwMode="auto">
            <a:xfrm>
              <a:off x="3686" y="1890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75" name="Oval 75"/>
            <p:cNvSpPr>
              <a:spLocks noChangeArrowheads="1"/>
            </p:cNvSpPr>
            <p:nvPr/>
          </p:nvSpPr>
          <p:spPr bwMode="auto">
            <a:xfrm>
              <a:off x="3676" y="2455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76" name="Oval 76"/>
            <p:cNvSpPr>
              <a:spLocks noChangeArrowheads="1"/>
            </p:cNvSpPr>
            <p:nvPr/>
          </p:nvSpPr>
          <p:spPr bwMode="auto">
            <a:xfrm>
              <a:off x="2499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77" name="Oval 77"/>
            <p:cNvSpPr>
              <a:spLocks noChangeArrowheads="1"/>
            </p:cNvSpPr>
            <p:nvPr/>
          </p:nvSpPr>
          <p:spPr bwMode="auto">
            <a:xfrm>
              <a:off x="2786" y="1285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78" name="Oval 78"/>
            <p:cNvSpPr>
              <a:spLocks noChangeArrowheads="1"/>
            </p:cNvSpPr>
            <p:nvPr/>
          </p:nvSpPr>
          <p:spPr bwMode="auto">
            <a:xfrm>
              <a:off x="2786" y="2436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79" name="Oval 79"/>
            <p:cNvSpPr>
              <a:spLocks noChangeArrowheads="1"/>
            </p:cNvSpPr>
            <p:nvPr/>
          </p:nvSpPr>
          <p:spPr bwMode="auto">
            <a:xfrm>
              <a:off x="2498" y="243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80" name="Oval 80"/>
            <p:cNvSpPr>
              <a:spLocks noChangeArrowheads="1"/>
            </p:cNvSpPr>
            <p:nvPr/>
          </p:nvSpPr>
          <p:spPr bwMode="auto">
            <a:xfrm>
              <a:off x="3074" y="243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81" name="Oval 81"/>
            <p:cNvSpPr>
              <a:spLocks noChangeArrowheads="1"/>
            </p:cNvSpPr>
            <p:nvPr/>
          </p:nvSpPr>
          <p:spPr bwMode="auto">
            <a:xfrm>
              <a:off x="3074" y="1285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82" name="Oval 82"/>
            <p:cNvSpPr>
              <a:spLocks noChangeArrowheads="1"/>
            </p:cNvSpPr>
            <p:nvPr/>
          </p:nvSpPr>
          <p:spPr bwMode="auto">
            <a:xfrm>
              <a:off x="3374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83" name="Oval 83"/>
            <p:cNvSpPr>
              <a:spLocks noChangeArrowheads="1"/>
            </p:cNvSpPr>
            <p:nvPr/>
          </p:nvSpPr>
          <p:spPr bwMode="auto">
            <a:xfrm>
              <a:off x="3662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84" name="Oval 84"/>
            <p:cNvSpPr>
              <a:spLocks noChangeArrowheads="1"/>
            </p:cNvSpPr>
            <p:nvPr/>
          </p:nvSpPr>
          <p:spPr bwMode="auto">
            <a:xfrm>
              <a:off x="2498" y="1590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85" name="Oval 85"/>
            <p:cNvSpPr>
              <a:spLocks noChangeArrowheads="1"/>
            </p:cNvSpPr>
            <p:nvPr/>
          </p:nvSpPr>
          <p:spPr bwMode="auto">
            <a:xfrm>
              <a:off x="2786" y="1590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86" name="Oval 86"/>
            <p:cNvSpPr>
              <a:spLocks noChangeArrowheads="1"/>
            </p:cNvSpPr>
            <p:nvPr/>
          </p:nvSpPr>
          <p:spPr bwMode="auto">
            <a:xfrm>
              <a:off x="3074" y="1590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87" name="Oval 87"/>
            <p:cNvSpPr>
              <a:spLocks noChangeArrowheads="1"/>
            </p:cNvSpPr>
            <p:nvPr/>
          </p:nvSpPr>
          <p:spPr bwMode="auto">
            <a:xfrm>
              <a:off x="3374" y="158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88" name="Oval 88"/>
            <p:cNvSpPr>
              <a:spLocks noChangeArrowheads="1"/>
            </p:cNvSpPr>
            <p:nvPr/>
          </p:nvSpPr>
          <p:spPr bwMode="auto">
            <a:xfrm>
              <a:off x="3662" y="1588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89" name="Oval 89"/>
            <p:cNvSpPr>
              <a:spLocks noChangeArrowheads="1"/>
            </p:cNvSpPr>
            <p:nvPr/>
          </p:nvSpPr>
          <p:spPr bwMode="auto">
            <a:xfrm>
              <a:off x="2498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90" name="Oval 90"/>
            <p:cNvSpPr>
              <a:spLocks noChangeArrowheads="1"/>
            </p:cNvSpPr>
            <p:nvPr/>
          </p:nvSpPr>
          <p:spPr bwMode="auto">
            <a:xfrm>
              <a:off x="2498" y="2152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91" name="Oval 91"/>
            <p:cNvSpPr>
              <a:spLocks noChangeArrowheads="1"/>
            </p:cNvSpPr>
            <p:nvPr/>
          </p:nvSpPr>
          <p:spPr bwMode="auto">
            <a:xfrm>
              <a:off x="2786" y="215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92" name="Oval 92"/>
            <p:cNvSpPr>
              <a:spLocks noChangeArrowheads="1"/>
            </p:cNvSpPr>
            <p:nvPr/>
          </p:nvSpPr>
          <p:spPr bwMode="auto">
            <a:xfrm>
              <a:off x="3374" y="2152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93" name="Oval 93"/>
            <p:cNvSpPr>
              <a:spLocks noChangeArrowheads="1"/>
            </p:cNvSpPr>
            <p:nvPr/>
          </p:nvSpPr>
          <p:spPr bwMode="auto">
            <a:xfrm>
              <a:off x="3662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94" name="Oval 94"/>
            <p:cNvSpPr>
              <a:spLocks noChangeArrowheads="1"/>
            </p:cNvSpPr>
            <p:nvPr/>
          </p:nvSpPr>
          <p:spPr bwMode="auto">
            <a:xfrm>
              <a:off x="2786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95" name="Oval 95"/>
            <p:cNvSpPr>
              <a:spLocks noChangeArrowheads="1"/>
            </p:cNvSpPr>
            <p:nvPr/>
          </p:nvSpPr>
          <p:spPr bwMode="auto">
            <a:xfrm>
              <a:off x="3074" y="1876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96" name="Oval 96"/>
            <p:cNvSpPr>
              <a:spLocks noChangeArrowheads="1"/>
            </p:cNvSpPr>
            <p:nvPr/>
          </p:nvSpPr>
          <p:spPr bwMode="auto">
            <a:xfrm>
              <a:off x="3074" y="215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97" name="Oval 97"/>
            <p:cNvSpPr>
              <a:spLocks noChangeArrowheads="1"/>
            </p:cNvSpPr>
            <p:nvPr/>
          </p:nvSpPr>
          <p:spPr bwMode="auto">
            <a:xfrm>
              <a:off x="3374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98" name="Oval 98"/>
            <p:cNvSpPr>
              <a:spLocks noChangeArrowheads="1"/>
            </p:cNvSpPr>
            <p:nvPr/>
          </p:nvSpPr>
          <p:spPr bwMode="auto">
            <a:xfrm>
              <a:off x="3662" y="2152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99" name="Oval 99"/>
            <p:cNvSpPr>
              <a:spLocks noChangeArrowheads="1"/>
            </p:cNvSpPr>
            <p:nvPr/>
          </p:nvSpPr>
          <p:spPr bwMode="auto">
            <a:xfrm>
              <a:off x="3374" y="2437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00" name="Oval 100"/>
            <p:cNvSpPr>
              <a:spLocks noChangeArrowheads="1"/>
            </p:cNvSpPr>
            <p:nvPr/>
          </p:nvSpPr>
          <p:spPr bwMode="auto">
            <a:xfrm>
              <a:off x="3662" y="2437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6101" name="Rectangle 101"/>
          <p:cNvSpPr>
            <a:spLocks noChangeArrowheads="1"/>
          </p:cNvSpPr>
          <p:nvPr/>
        </p:nvSpPr>
        <p:spPr bwMode="auto">
          <a:xfrm>
            <a:off x="3435350" y="2646363"/>
            <a:ext cx="2309813" cy="2301875"/>
          </a:xfrm>
          <a:prstGeom prst="rect">
            <a:avLst/>
          </a:prstGeom>
          <a:solidFill>
            <a:schemeClr val="bg1">
              <a:alpha val="23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02" name="Rectangle 102"/>
          <p:cNvSpPr>
            <a:spLocks noChangeArrowheads="1"/>
          </p:cNvSpPr>
          <p:nvPr/>
        </p:nvSpPr>
        <p:spPr bwMode="auto">
          <a:xfrm>
            <a:off x="363538" y="5878513"/>
            <a:ext cx="853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rgbClr val="FF8000"/>
                </a:solidFill>
                <a:latin typeface="+mn-lt"/>
              </a:rPr>
              <a:t> Domino tilings                 k-colorings             Independent sets</a:t>
            </a:r>
          </a:p>
        </p:txBody>
      </p:sp>
      <p:sp>
        <p:nvSpPr>
          <p:cNvPr id="256103" name="Rectangle 103"/>
          <p:cNvSpPr>
            <a:spLocks noChangeArrowheads="1"/>
          </p:cNvSpPr>
          <p:nvPr/>
        </p:nvSpPr>
        <p:spPr bwMode="auto">
          <a:xfrm>
            <a:off x="3074988" y="1458913"/>
            <a:ext cx="33575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buFontTx/>
              <a:buChar char="•"/>
            </a:pPr>
            <a:r>
              <a:rPr lang="en-US" sz="2400"/>
              <a:t> Pick a vtx and a color;</a:t>
            </a:r>
          </a:p>
          <a:p>
            <a:pPr algn="l">
              <a:buFontTx/>
              <a:buChar char="•"/>
            </a:pPr>
            <a:r>
              <a:rPr lang="en-US" sz="2400"/>
              <a:t> Recolor, if possible;</a:t>
            </a:r>
          </a:p>
          <a:p>
            <a:pPr algn="l"/>
            <a:endParaRPr lang="en-US" sz="2400"/>
          </a:p>
        </p:txBody>
      </p:sp>
      <p:sp>
        <p:nvSpPr>
          <p:cNvPr id="256104" name="Oval 104"/>
          <p:cNvSpPr>
            <a:spLocks noChangeArrowheads="1"/>
          </p:cNvSpPr>
          <p:nvPr/>
        </p:nvSpPr>
        <p:spPr bwMode="auto">
          <a:xfrm>
            <a:off x="4322763" y="3271838"/>
            <a:ext cx="581025" cy="488950"/>
          </a:xfrm>
          <a:prstGeom prst="ellipse">
            <a:avLst/>
          </a:prstGeom>
          <a:noFill/>
          <a:ln w="9207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05" name="Oval 105"/>
          <p:cNvSpPr>
            <a:spLocks noChangeArrowheads="1"/>
          </p:cNvSpPr>
          <p:nvPr/>
        </p:nvSpPr>
        <p:spPr bwMode="auto">
          <a:xfrm>
            <a:off x="4470400" y="3382963"/>
            <a:ext cx="274638" cy="274637"/>
          </a:xfrm>
          <a:prstGeom prst="ellipse">
            <a:avLst/>
          </a:prstGeom>
          <a:solidFill>
            <a:srgbClr val="000080">
              <a:alpha val="60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07" name="Oval 107"/>
          <p:cNvSpPr>
            <a:spLocks noChangeArrowheads="1"/>
          </p:cNvSpPr>
          <p:nvPr/>
        </p:nvSpPr>
        <p:spPr bwMode="auto">
          <a:xfrm>
            <a:off x="6432550" y="1676400"/>
            <a:ext cx="274638" cy="274638"/>
          </a:xfrm>
          <a:prstGeom prst="ellipse">
            <a:avLst/>
          </a:prstGeom>
          <a:solidFill>
            <a:srgbClr val="000080">
              <a:alpha val="60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"/>
            <a:ext cx="7772400" cy="1143000"/>
          </a:xfrm>
        </p:spPr>
        <p:txBody>
          <a:bodyPr/>
          <a:lstStyle/>
          <a:p>
            <a:r>
              <a:rPr lang="en-US"/>
              <a:t>What about other models?</a:t>
            </a:r>
          </a:p>
        </p:txBody>
      </p:sp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428625" y="2932113"/>
            <a:ext cx="2120900" cy="2070100"/>
          </a:xfrm>
          <a:prstGeom prst="rect">
            <a:avLst/>
          </a:prstGeom>
          <a:solidFill>
            <a:schemeClr val="accent1"/>
          </a:solidFill>
          <a:ln w="444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442913" y="2932113"/>
            <a:ext cx="352425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1495425" y="4298950"/>
            <a:ext cx="352425" cy="7032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30" name="Rectangle 6"/>
          <p:cNvSpPr>
            <a:spLocks noChangeArrowheads="1"/>
          </p:cNvSpPr>
          <p:nvPr/>
        </p:nvSpPr>
        <p:spPr bwMode="auto">
          <a:xfrm>
            <a:off x="1852613" y="3979863"/>
            <a:ext cx="342900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31" name="Rectangle 7"/>
          <p:cNvSpPr>
            <a:spLocks noChangeArrowheads="1"/>
          </p:cNvSpPr>
          <p:nvPr/>
        </p:nvSpPr>
        <p:spPr bwMode="auto">
          <a:xfrm>
            <a:off x="1852613" y="3973513"/>
            <a:ext cx="342900" cy="6921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32" name="Line 8"/>
          <p:cNvSpPr>
            <a:spLocks noChangeShapeType="1"/>
          </p:cNvSpPr>
          <p:nvPr/>
        </p:nvSpPr>
        <p:spPr bwMode="auto">
          <a:xfrm flipH="1">
            <a:off x="642938" y="30861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33" name="Rectangle 9"/>
          <p:cNvSpPr>
            <a:spLocks noChangeArrowheads="1"/>
          </p:cNvSpPr>
          <p:nvPr/>
        </p:nvSpPr>
        <p:spPr bwMode="auto">
          <a:xfrm>
            <a:off x="2181225" y="2932113"/>
            <a:ext cx="357188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34" name="Line 10"/>
          <p:cNvSpPr>
            <a:spLocks noChangeShapeType="1"/>
          </p:cNvSpPr>
          <p:nvPr/>
        </p:nvSpPr>
        <p:spPr bwMode="auto">
          <a:xfrm flipH="1">
            <a:off x="2395538" y="30861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35" name="Rectangle 11"/>
          <p:cNvSpPr>
            <a:spLocks noChangeArrowheads="1"/>
          </p:cNvSpPr>
          <p:nvPr/>
        </p:nvSpPr>
        <p:spPr bwMode="auto">
          <a:xfrm>
            <a:off x="2206625" y="3997325"/>
            <a:ext cx="342900" cy="69215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36" name="Line 12"/>
          <p:cNvSpPr>
            <a:spLocks noChangeShapeType="1"/>
          </p:cNvSpPr>
          <p:nvPr/>
        </p:nvSpPr>
        <p:spPr bwMode="auto">
          <a:xfrm flipH="1">
            <a:off x="2395538" y="415925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37" name="Line 13"/>
          <p:cNvSpPr>
            <a:spLocks noChangeShapeType="1"/>
          </p:cNvSpPr>
          <p:nvPr/>
        </p:nvSpPr>
        <p:spPr bwMode="auto">
          <a:xfrm flipH="1">
            <a:off x="2052638" y="415925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38" name="Rectangle 14"/>
          <p:cNvSpPr>
            <a:spLocks noChangeArrowheads="1"/>
          </p:cNvSpPr>
          <p:nvPr/>
        </p:nvSpPr>
        <p:spPr bwMode="auto">
          <a:xfrm>
            <a:off x="785813" y="3613150"/>
            <a:ext cx="342900" cy="68580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39" name="Line 15"/>
          <p:cNvSpPr>
            <a:spLocks noChangeShapeType="1"/>
          </p:cNvSpPr>
          <p:nvPr/>
        </p:nvSpPr>
        <p:spPr bwMode="auto">
          <a:xfrm flipH="1">
            <a:off x="985838" y="37719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40" name="Rectangle 16"/>
          <p:cNvSpPr>
            <a:spLocks noChangeArrowheads="1"/>
          </p:cNvSpPr>
          <p:nvPr/>
        </p:nvSpPr>
        <p:spPr bwMode="auto">
          <a:xfrm>
            <a:off x="442913" y="3613150"/>
            <a:ext cx="352425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41" name="Line 17"/>
          <p:cNvSpPr>
            <a:spLocks noChangeShapeType="1"/>
          </p:cNvSpPr>
          <p:nvPr/>
        </p:nvSpPr>
        <p:spPr bwMode="auto">
          <a:xfrm flipH="1">
            <a:off x="642938" y="37719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42" name="Rectangle 18"/>
          <p:cNvSpPr>
            <a:spLocks noChangeArrowheads="1"/>
          </p:cNvSpPr>
          <p:nvPr/>
        </p:nvSpPr>
        <p:spPr bwMode="auto">
          <a:xfrm>
            <a:off x="1128713" y="4298950"/>
            <a:ext cx="366712" cy="7032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43" name="Line 19"/>
          <p:cNvSpPr>
            <a:spLocks noChangeShapeType="1"/>
          </p:cNvSpPr>
          <p:nvPr/>
        </p:nvSpPr>
        <p:spPr bwMode="auto">
          <a:xfrm flipH="1">
            <a:off x="1323975" y="4481513"/>
            <a:ext cx="1588" cy="319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44" name="Line 20"/>
          <p:cNvSpPr>
            <a:spLocks noChangeShapeType="1"/>
          </p:cNvSpPr>
          <p:nvPr/>
        </p:nvSpPr>
        <p:spPr bwMode="auto">
          <a:xfrm flipH="1">
            <a:off x="1662113" y="4481513"/>
            <a:ext cx="0" cy="33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45" name="Rectangle 21"/>
          <p:cNvSpPr>
            <a:spLocks noChangeArrowheads="1"/>
          </p:cNvSpPr>
          <p:nvPr/>
        </p:nvSpPr>
        <p:spPr bwMode="auto">
          <a:xfrm rot="-5387243">
            <a:off x="590550" y="4121150"/>
            <a:ext cx="357188" cy="7127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46" name="Line 22"/>
          <p:cNvSpPr>
            <a:spLocks noChangeShapeType="1"/>
          </p:cNvSpPr>
          <p:nvPr/>
        </p:nvSpPr>
        <p:spPr bwMode="auto">
          <a:xfrm rot="16200000" flipH="1">
            <a:off x="788988" y="4308475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47" name="Rectangle 23"/>
          <p:cNvSpPr>
            <a:spLocks noChangeArrowheads="1"/>
          </p:cNvSpPr>
          <p:nvPr/>
        </p:nvSpPr>
        <p:spPr bwMode="auto">
          <a:xfrm rot="-5387243">
            <a:off x="1659732" y="2750344"/>
            <a:ext cx="342900" cy="7000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48" name="Line 24"/>
          <p:cNvSpPr>
            <a:spLocks noChangeShapeType="1"/>
          </p:cNvSpPr>
          <p:nvPr/>
        </p:nvSpPr>
        <p:spPr bwMode="auto">
          <a:xfrm rot="16200000" flipH="1">
            <a:off x="1881188" y="29257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49" name="Rectangle 25"/>
          <p:cNvSpPr>
            <a:spLocks noChangeArrowheads="1"/>
          </p:cNvSpPr>
          <p:nvPr/>
        </p:nvSpPr>
        <p:spPr bwMode="auto">
          <a:xfrm rot="-5387243">
            <a:off x="965994" y="2756694"/>
            <a:ext cx="344488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50" name="Line 26"/>
          <p:cNvSpPr>
            <a:spLocks noChangeShapeType="1"/>
          </p:cNvSpPr>
          <p:nvPr/>
        </p:nvSpPr>
        <p:spPr bwMode="auto">
          <a:xfrm rot="16200000" flipH="1">
            <a:off x="1169988" y="29257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51" name="Rectangle 27"/>
          <p:cNvSpPr>
            <a:spLocks noChangeArrowheads="1"/>
          </p:cNvSpPr>
          <p:nvPr/>
        </p:nvSpPr>
        <p:spPr bwMode="auto">
          <a:xfrm rot="-5387243">
            <a:off x="1659732" y="3093244"/>
            <a:ext cx="342900" cy="7000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52" name="Line 28"/>
          <p:cNvSpPr>
            <a:spLocks noChangeShapeType="1"/>
          </p:cNvSpPr>
          <p:nvPr/>
        </p:nvSpPr>
        <p:spPr bwMode="auto">
          <a:xfrm rot="16200000" flipH="1">
            <a:off x="1881188" y="3279775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53" name="Rectangle 29"/>
          <p:cNvSpPr>
            <a:spLocks noChangeArrowheads="1"/>
          </p:cNvSpPr>
          <p:nvPr/>
        </p:nvSpPr>
        <p:spPr bwMode="auto">
          <a:xfrm rot="-5387243">
            <a:off x="966788" y="3074988"/>
            <a:ext cx="342900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54" name="Line 30"/>
          <p:cNvSpPr>
            <a:spLocks noChangeShapeType="1"/>
          </p:cNvSpPr>
          <p:nvPr/>
        </p:nvSpPr>
        <p:spPr bwMode="auto">
          <a:xfrm rot="16200000" flipH="1">
            <a:off x="1181101" y="32575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55" name="Rectangle 31"/>
          <p:cNvSpPr>
            <a:spLocks noChangeArrowheads="1"/>
          </p:cNvSpPr>
          <p:nvPr/>
        </p:nvSpPr>
        <p:spPr bwMode="auto">
          <a:xfrm rot="-5387243">
            <a:off x="2020888" y="3443287"/>
            <a:ext cx="357188" cy="696913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56" name="Line 32"/>
          <p:cNvSpPr>
            <a:spLocks noChangeShapeType="1"/>
          </p:cNvSpPr>
          <p:nvPr/>
        </p:nvSpPr>
        <p:spPr bwMode="auto">
          <a:xfrm rot="16200000" flipH="1">
            <a:off x="2235201" y="36242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57" name="Rectangle 33"/>
          <p:cNvSpPr>
            <a:spLocks noChangeArrowheads="1"/>
          </p:cNvSpPr>
          <p:nvPr/>
        </p:nvSpPr>
        <p:spPr bwMode="auto">
          <a:xfrm rot="-5387243">
            <a:off x="1319213" y="3425825"/>
            <a:ext cx="336550" cy="72072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58" name="Line 34"/>
          <p:cNvSpPr>
            <a:spLocks noChangeShapeType="1"/>
          </p:cNvSpPr>
          <p:nvPr/>
        </p:nvSpPr>
        <p:spPr bwMode="auto">
          <a:xfrm rot="16200000" flipH="1">
            <a:off x="1524001" y="36004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59" name="Rectangle 35"/>
          <p:cNvSpPr>
            <a:spLocks noChangeArrowheads="1"/>
          </p:cNvSpPr>
          <p:nvPr/>
        </p:nvSpPr>
        <p:spPr bwMode="auto">
          <a:xfrm rot="-5387243">
            <a:off x="1315244" y="3764756"/>
            <a:ext cx="342900" cy="7254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60" name="Line 36"/>
          <p:cNvSpPr>
            <a:spLocks noChangeShapeType="1"/>
          </p:cNvSpPr>
          <p:nvPr/>
        </p:nvSpPr>
        <p:spPr bwMode="auto">
          <a:xfrm rot="16200000" flipH="1">
            <a:off x="1501776" y="39433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61" name="Rectangle 37"/>
          <p:cNvSpPr>
            <a:spLocks noChangeArrowheads="1"/>
          </p:cNvSpPr>
          <p:nvPr/>
        </p:nvSpPr>
        <p:spPr bwMode="auto">
          <a:xfrm rot="-5387243">
            <a:off x="593725" y="4478338"/>
            <a:ext cx="352425" cy="70802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62" name="Line 38"/>
          <p:cNvSpPr>
            <a:spLocks noChangeShapeType="1"/>
          </p:cNvSpPr>
          <p:nvPr/>
        </p:nvSpPr>
        <p:spPr bwMode="auto">
          <a:xfrm rot="16200000" flipH="1">
            <a:off x="788988" y="46736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63" name="Rectangle 39"/>
          <p:cNvSpPr>
            <a:spLocks noChangeArrowheads="1"/>
          </p:cNvSpPr>
          <p:nvPr/>
        </p:nvSpPr>
        <p:spPr bwMode="auto">
          <a:xfrm rot="-5387243">
            <a:off x="2021682" y="4493419"/>
            <a:ext cx="342900" cy="687387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64" name="Line 40"/>
          <p:cNvSpPr>
            <a:spLocks noChangeShapeType="1"/>
          </p:cNvSpPr>
          <p:nvPr/>
        </p:nvSpPr>
        <p:spPr bwMode="auto">
          <a:xfrm rot="16200000" flipH="1">
            <a:off x="2195513" y="46736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65" name="Text Box 41"/>
          <p:cNvSpPr txBox="1">
            <a:spLocks noChangeArrowheads="1"/>
          </p:cNvSpPr>
          <p:nvPr/>
        </p:nvSpPr>
        <p:spPr bwMode="auto">
          <a:xfrm>
            <a:off x="3481388" y="5330825"/>
            <a:ext cx="2120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+mn-lt"/>
              </a:rPr>
              <a:t>  Potts model</a:t>
            </a:r>
            <a:endParaRPr lang="en-US" sz="200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7066" name="Text Box 42"/>
          <p:cNvSpPr txBox="1">
            <a:spLocks noChangeArrowheads="1"/>
          </p:cNvSpPr>
          <p:nvPr/>
        </p:nvSpPr>
        <p:spPr bwMode="auto">
          <a:xfrm>
            <a:off x="5930900" y="5330825"/>
            <a:ext cx="31130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indent="236538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+mn-lt"/>
              </a:rPr>
              <a:t> Hardcore model</a:t>
            </a:r>
          </a:p>
        </p:txBody>
      </p:sp>
      <p:sp>
        <p:nvSpPr>
          <p:cNvPr id="257067" name="Text Box 43"/>
          <p:cNvSpPr txBox="1">
            <a:spLocks noChangeArrowheads="1"/>
          </p:cNvSpPr>
          <p:nvPr/>
        </p:nvSpPr>
        <p:spPr bwMode="auto">
          <a:xfrm>
            <a:off x="363538" y="5330825"/>
            <a:ext cx="2263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indent="50800" algn="l">
              <a:spcBef>
                <a:spcPct val="50000"/>
              </a:spcBef>
            </a:pPr>
            <a:r>
              <a:rPr lang="en-US" sz="2400">
                <a:latin typeface="+mn-lt"/>
              </a:rPr>
              <a:t> </a:t>
            </a:r>
            <a:r>
              <a:rPr lang="en-US" sz="2400">
                <a:solidFill>
                  <a:srgbClr val="0000FF"/>
                </a:solidFill>
                <a:latin typeface="+mn-lt"/>
              </a:rPr>
              <a:t>Dimer model</a:t>
            </a:r>
          </a:p>
        </p:txBody>
      </p:sp>
      <p:sp>
        <p:nvSpPr>
          <p:cNvPr id="257068" name="Oval 44"/>
          <p:cNvSpPr>
            <a:spLocks noChangeArrowheads="1"/>
          </p:cNvSpPr>
          <p:nvPr/>
        </p:nvSpPr>
        <p:spPr bwMode="auto">
          <a:xfrm>
            <a:off x="3621088" y="2935288"/>
            <a:ext cx="280987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69" name="Oval 45"/>
          <p:cNvSpPr>
            <a:spLocks noChangeArrowheads="1"/>
          </p:cNvSpPr>
          <p:nvPr/>
        </p:nvSpPr>
        <p:spPr bwMode="auto">
          <a:xfrm>
            <a:off x="4041775" y="2938463"/>
            <a:ext cx="280988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70" name="Oval 46"/>
          <p:cNvSpPr>
            <a:spLocks noChangeArrowheads="1"/>
          </p:cNvSpPr>
          <p:nvPr/>
        </p:nvSpPr>
        <p:spPr bwMode="auto">
          <a:xfrm>
            <a:off x="4041775" y="46116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71" name="Oval 47"/>
          <p:cNvSpPr>
            <a:spLocks noChangeArrowheads="1"/>
          </p:cNvSpPr>
          <p:nvPr/>
        </p:nvSpPr>
        <p:spPr bwMode="auto">
          <a:xfrm>
            <a:off x="3621088" y="46116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72" name="Oval 48"/>
          <p:cNvSpPr>
            <a:spLocks noChangeArrowheads="1"/>
          </p:cNvSpPr>
          <p:nvPr/>
        </p:nvSpPr>
        <p:spPr bwMode="auto">
          <a:xfrm>
            <a:off x="4464050" y="4611688"/>
            <a:ext cx="280988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73" name="Oval 49"/>
          <p:cNvSpPr>
            <a:spLocks noChangeArrowheads="1"/>
          </p:cNvSpPr>
          <p:nvPr/>
        </p:nvSpPr>
        <p:spPr bwMode="auto">
          <a:xfrm>
            <a:off x="4464050" y="2938463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74" name="Oval 50"/>
          <p:cNvSpPr>
            <a:spLocks noChangeArrowheads="1"/>
          </p:cNvSpPr>
          <p:nvPr/>
        </p:nvSpPr>
        <p:spPr bwMode="auto">
          <a:xfrm>
            <a:off x="4903788" y="29352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75" name="Oval 51"/>
          <p:cNvSpPr>
            <a:spLocks noChangeArrowheads="1"/>
          </p:cNvSpPr>
          <p:nvPr/>
        </p:nvSpPr>
        <p:spPr bwMode="auto">
          <a:xfrm>
            <a:off x="5324475" y="29352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76" name="Oval 52"/>
          <p:cNvSpPr>
            <a:spLocks noChangeArrowheads="1"/>
          </p:cNvSpPr>
          <p:nvPr/>
        </p:nvSpPr>
        <p:spPr bwMode="auto">
          <a:xfrm>
            <a:off x="3621088" y="3382963"/>
            <a:ext cx="280987" cy="274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77" name="Oval 53"/>
          <p:cNvSpPr>
            <a:spLocks noChangeArrowheads="1"/>
          </p:cNvSpPr>
          <p:nvPr/>
        </p:nvSpPr>
        <p:spPr bwMode="auto">
          <a:xfrm>
            <a:off x="4041775" y="3382963"/>
            <a:ext cx="280988" cy="2746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78" name="Oval 54"/>
          <p:cNvSpPr>
            <a:spLocks noChangeArrowheads="1"/>
          </p:cNvSpPr>
          <p:nvPr/>
        </p:nvSpPr>
        <p:spPr bwMode="auto">
          <a:xfrm>
            <a:off x="4464050" y="3382963"/>
            <a:ext cx="280988" cy="2746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79" name="Oval 55"/>
          <p:cNvSpPr>
            <a:spLocks noChangeArrowheads="1"/>
          </p:cNvSpPr>
          <p:nvPr/>
        </p:nvSpPr>
        <p:spPr bwMode="auto">
          <a:xfrm>
            <a:off x="4903788" y="3378200"/>
            <a:ext cx="280987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80" name="Oval 56"/>
          <p:cNvSpPr>
            <a:spLocks noChangeArrowheads="1"/>
          </p:cNvSpPr>
          <p:nvPr/>
        </p:nvSpPr>
        <p:spPr bwMode="auto">
          <a:xfrm>
            <a:off x="5324475" y="3378200"/>
            <a:ext cx="280988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81" name="Oval 57"/>
          <p:cNvSpPr>
            <a:spLocks noChangeArrowheads="1"/>
          </p:cNvSpPr>
          <p:nvPr/>
        </p:nvSpPr>
        <p:spPr bwMode="auto">
          <a:xfrm>
            <a:off x="3621088" y="3797300"/>
            <a:ext cx="280987" cy="2778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82" name="Oval 58"/>
          <p:cNvSpPr>
            <a:spLocks noChangeArrowheads="1"/>
          </p:cNvSpPr>
          <p:nvPr/>
        </p:nvSpPr>
        <p:spPr bwMode="auto">
          <a:xfrm>
            <a:off x="3621088" y="4198938"/>
            <a:ext cx="280987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83" name="Oval 59"/>
          <p:cNvSpPr>
            <a:spLocks noChangeArrowheads="1"/>
          </p:cNvSpPr>
          <p:nvPr/>
        </p:nvSpPr>
        <p:spPr bwMode="auto">
          <a:xfrm>
            <a:off x="4041775" y="4208463"/>
            <a:ext cx="280988" cy="2746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84" name="Oval 60"/>
          <p:cNvSpPr>
            <a:spLocks noChangeArrowheads="1"/>
          </p:cNvSpPr>
          <p:nvPr/>
        </p:nvSpPr>
        <p:spPr bwMode="auto">
          <a:xfrm>
            <a:off x="4903788" y="4198938"/>
            <a:ext cx="280987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85" name="Oval 61"/>
          <p:cNvSpPr>
            <a:spLocks noChangeArrowheads="1"/>
          </p:cNvSpPr>
          <p:nvPr/>
        </p:nvSpPr>
        <p:spPr bwMode="auto">
          <a:xfrm>
            <a:off x="5324475" y="3797300"/>
            <a:ext cx="280988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86" name="Oval 62"/>
          <p:cNvSpPr>
            <a:spLocks noChangeArrowheads="1"/>
          </p:cNvSpPr>
          <p:nvPr/>
        </p:nvSpPr>
        <p:spPr bwMode="auto">
          <a:xfrm>
            <a:off x="4041775" y="3797300"/>
            <a:ext cx="280988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87" name="Oval 63"/>
          <p:cNvSpPr>
            <a:spLocks noChangeArrowheads="1"/>
          </p:cNvSpPr>
          <p:nvPr/>
        </p:nvSpPr>
        <p:spPr bwMode="auto">
          <a:xfrm>
            <a:off x="4464050" y="3797300"/>
            <a:ext cx="280988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88" name="Oval 64"/>
          <p:cNvSpPr>
            <a:spLocks noChangeArrowheads="1"/>
          </p:cNvSpPr>
          <p:nvPr/>
        </p:nvSpPr>
        <p:spPr bwMode="auto">
          <a:xfrm>
            <a:off x="4464050" y="4208463"/>
            <a:ext cx="280988" cy="274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89" name="Oval 65"/>
          <p:cNvSpPr>
            <a:spLocks noChangeArrowheads="1"/>
          </p:cNvSpPr>
          <p:nvPr/>
        </p:nvSpPr>
        <p:spPr bwMode="auto">
          <a:xfrm>
            <a:off x="4903788" y="3797300"/>
            <a:ext cx="280987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90" name="Oval 66"/>
          <p:cNvSpPr>
            <a:spLocks noChangeArrowheads="1"/>
          </p:cNvSpPr>
          <p:nvPr/>
        </p:nvSpPr>
        <p:spPr bwMode="auto">
          <a:xfrm>
            <a:off x="5324475" y="4198938"/>
            <a:ext cx="280988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91" name="Oval 67"/>
          <p:cNvSpPr>
            <a:spLocks noChangeArrowheads="1"/>
          </p:cNvSpPr>
          <p:nvPr/>
        </p:nvSpPr>
        <p:spPr bwMode="auto">
          <a:xfrm>
            <a:off x="4903788" y="46116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92" name="Oval 68"/>
          <p:cNvSpPr>
            <a:spLocks noChangeArrowheads="1"/>
          </p:cNvSpPr>
          <p:nvPr/>
        </p:nvSpPr>
        <p:spPr bwMode="auto">
          <a:xfrm>
            <a:off x="5324475" y="46116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6602413" y="2855913"/>
            <a:ext cx="2036762" cy="2003425"/>
            <a:chOff x="2498" y="1283"/>
            <a:chExt cx="1356" cy="1344"/>
          </a:xfrm>
        </p:grpSpPr>
        <p:sp>
          <p:nvSpPr>
            <p:cNvPr id="257094" name="Oval 70"/>
            <p:cNvSpPr>
              <a:spLocks noChangeArrowheads="1"/>
            </p:cNvSpPr>
            <p:nvPr/>
          </p:nvSpPr>
          <p:spPr bwMode="auto">
            <a:xfrm>
              <a:off x="3115" y="1608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095" name="Oval 71"/>
            <p:cNvSpPr>
              <a:spLocks noChangeArrowheads="1"/>
            </p:cNvSpPr>
            <p:nvPr/>
          </p:nvSpPr>
          <p:spPr bwMode="auto">
            <a:xfrm>
              <a:off x="2818" y="2176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096" name="Oval 72"/>
            <p:cNvSpPr>
              <a:spLocks noChangeArrowheads="1"/>
            </p:cNvSpPr>
            <p:nvPr/>
          </p:nvSpPr>
          <p:spPr bwMode="auto">
            <a:xfrm>
              <a:off x="2550" y="1890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097" name="Oval 73"/>
            <p:cNvSpPr>
              <a:spLocks noChangeArrowheads="1"/>
            </p:cNvSpPr>
            <p:nvPr/>
          </p:nvSpPr>
          <p:spPr bwMode="auto">
            <a:xfrm>
              <a:off x="2550" y="2455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098" name="Oval 74"/>
            <p:cNvSpPr>
              <a:spLocks noChangeArrowheads="1"/>
            </p:cNvSpPr>
            <p:nvPr/>
          </p:nvSpPr>
          <p:spPr bwMode="auto">
            <a:xfrm>
              <a:off x="3686" y="1890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099" name="Oval 75"/>
            <p:cNvSpPr>
              <a:spLocks noChangeArrowheads="1"/>
            </p:cNvSpPr>
            <p:nvPr/>
          </p:nvSpPr>
          <p:spPr bwMode="auto">
            <a:xfrm>
              <a:off x="3676" y="2455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100" name="Oval 76"/>
            <p:cNvSpPr>
              <a:spLocks noChangeArrowheads="1"/>
            </p:cNvSpPr>
            <p:nvPr/>
          </p:nvSpPr>
          <p:spPr bwMode="auto">
            <a:xfrm>
              <a:off x="2499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101" name="Oval 77"/>
            <p:cNvSpPr>
              <a:spLocks noChangeArrowheads="1"/>
            </p:cNvSpPr>
            <p:nvPr/>
          </p:nvSpPr>
          <p:spPr bwMode="auto">
            <a:xfrm>
              <a:off x="2786" y="1285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102" name="Oval 78"/>
            <p:cNvSpPr>
              <a:spLocks noChangeArrowheads="1"/>
            </p:cNvSpPr>
            <p:nvPr/>
          </p:nvSpPr>
          <p:spPr bwMode="auto">
            <a:xfrm>
              <a:off x="2786" y="2436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103" name="Oval 79"/>
            <p:cNvSpPr>
              <a:spLocks noChangeArrowheads="1"/>
            </p:cNvSpPr>
            <p:nvPr/>
          </p:nvSpPr>
          <p:spPr bwMode="auto">
            <a:xfrm>
              <a:off x="2498" y="243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104" name="Oval 80"/>
            <p:cNvSpPr>
              <a:spLocks noChangeArrowheads="1"/>
            </p:cNvSpPr>
            <p:nvPr/>
          </p:nvSpPr>
          <p:spPr bwMode="auto">
            <a:xfrm>
              <a:off x="3074" y="243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105" name="Oval 81"/>
            <p:cNvSpPr>
              <a:spLocks noChangeArrowheads="1"/>
            </p:cNvSpPr>
            <p:nvPr/>
          </p:nvSpPr>
          <p:spPr bwMode="auto">
            <a:xfrm>
              <a:off x="3074" y="1285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106" name="Oval 82"/>
            <p:cNvSpPr>
              <a:spLocks noChangeArrowheads="1"/>
            </p:cNvSpPr>
            <p:nvPr/>
          </p:nvSpPr>
          <p:spPr bwMode="auto">
            <a:xfrm>
              <a:off x="3374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107" name="Oval 83"/>
            <p:cNvSpPr>
              <a:spLocks noChangeArrowheads="1"/>
            </p:cNvSpPr>
            <p:nvPr/>
          </p:nvSpPr>
          <p:spPr bwMode="auto">
            <a:xfrm>
              <a:off x="3662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108" name="Oval 84"/>
            <p:cNvSpPr>
              <a:spLocks noChangeArrowheads="1"/>
            </p:cNvSpPr>
            <p:nvPr/>
          </p:nvSpPr>
          <p:spPr bwMode="auto">
            <a:xfrm>
              <a:off x="2498" y="1590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109" name="Oval 85"/>
            <p:cNvSpPr>
              <a:spLocks noChangeArrowheads="1"/>
            </p:cNvSpPr>
            <p:nvPr/>
          </p:nvSpPr>
          <p:spPr bwMode="auto">
            <a:xfrm>
              <a:off x="2786" y="1590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110" name="Oval 86"/>
            <p:cNvSpPr>
              <a:spLocks noChangeArrowheads="1"/>
            </p:cNvSpPr>
            <p:nvPr/>
          </p:nvSpPr>
          <p:spPr bwMode="auto">
            <a:xfrm>
              <a:off x="3074" y="1590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111" name="Oval 87"/>
            <p:cNvSpPr>
              <a:spLocks noChangeArrowheads="1"/>
            </p:cNvSpPr>
            <p:nvPr/>
          </p:nvSpPr>
          <p:spPr bwMode="auto">
            <a:xfrm>
              <a:off x="3374" y="158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112" name="Oval 88"/>
            <p:cNvSpPr>
              <a:spLocks noChangeArrowheads="1"/>
            </p:cNvSpPr>
            <p:nvPr/>
          </p:nvSpPr>
          <p:spPr bwMode="auto">
            <a:xfrm>
              <a:off x="3662" y="1588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113" name="Oval 89"/>
            <p:cNvSpPr>
              <a:spLocks noChangeArrowheads="1"/>
            </p:cNvSpPr>
            <p:nvPr/>
          </p:nvSpPr>
          <p:spPr bwMode="auto">
            <a:xfrm>
              <a:off x="2498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114" name="Oval 90"/>
            <p:cNvSpPr>
              <a:spLocks noChangeArrowheads="1"/>
            </p:cNvSpPr>
            <p:nvPr/>
          </p:nvSpPr>
          <p:spPr bwMode="auto">
            <a:xfrm>
              <a:off x="2498" y="2152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115" name="Oval 91"/>
            <p:cNvSpPr>
              <a:spLocks noChangeArrowheads="1"/>
            </p:cNvSpPr>
            <p:nvPr/>
          </p:nvSpPr>
          <p:spPr bwMode="auto">
            <a:xfrm>
              <a:off x="2786" y="215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116" name="Oval 92"/>
            <p:cNvSpPr>
              <a:spLocks noChangeArrowheads="1"/>
            </p:cNvSpPr>
            <p:nvPr/>
          </p:nvSpPr>
          <p:spPr bwMode="auto">
            <a:xfrm>
              <a:off x="3374" y="2152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117" name="Oval 93"/>
            <p:cNvSpPr>
              <a:spLocks noChangeArrowheads="1"/>
            </p:cNvSpPr>
            <p:nvPr/>
          </p:nvSpPr>
          <p:spPr bwMode="auto">
            <a:xfrm>
              <a:off x="3662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118" name="Oval 94"/>
            <p:cNvSpPr>
              <a:spLocks noChangeArrowheads="1"/>
            </p:cNvSpPr>
            <p:nvPr/>
          </p:nvSpPr>
          <p:spPr bwMode="auto">
            <a:xfrm>
              <a:off x="2786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119" name="Oval 95"/>
            <p:cNvSpPr>
              <a:spLocks noChangeArrowheads="1"/>
            </p:cNvSpPr>
            <p:nvPr/>
          </p:nvSpPr>
          <p:spPr bwMode="auto">
            <a:xfrm>
              <a:off x="3074" y="1876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120" name="Oval 96"/>
            <p:cNvSpPr>
              <a:spLocks noChangeArrowheads="1"/>
            </p:cNvSpPr>
            <p:nvPr/>
          </p:nvSpPr>
          <p:spPr bwMode="auto">
            <a:xfrm>
              <a:off x="3074" y="215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121" name="Oval 97"/>
            <p:cNvSpPr>
              <a:spLocks noChangeArrowheads="1"/>
            </p:cNvSpPr>
            <p:nvPr/>
          </p:nvSpPr>
          <p:spPr bwMode="auto">
            <a:xfrm>
              <a:off x="3374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122" name="Oval 98"/>
            <p:cNvSpPr>
              <a:spLocks noChangeArrowheads="1"/>
            </p:cNvSpPr>
            <p:nvPr/>
          </p:nvSpPr>
          <p:spPr bwMode="auto">
            <a:xfrm>
              <a:off x="3662" y="2152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123" name="Oval 99"/>
            <p:cNvSpPr>
              <a:spLocks noChangeArrowheads="1"/>
            </p:cNvSpPr>
            <p:nvPr/>
          </p:nvSpPr>
          <p:spPr bwMode="auto">
            <a:xfrm>
              <a:off x="3374" y="2437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124" name="Oval 100"/>
            <p:cNvSpPr>
              <a:spLocks noChangeArrowheads="1"/>
            </p:cNvSpPr>
            <p:nvPr/>
          </p:nvSpPr>
          <p:spPr bwMode="auto">
            <a:xfrm>
              <a:off x="3662" y="2437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7125" name="Rectangle 101"/>
          <p:cNvSpPr>
            <a:spLocks noChangeArrowheads="1"/>
          </p:cNvSpPr>
          <p:nvPr/>
        </p:nvSpPr>
        <p:spPr bwMode="auto">
          <a:xfrm>
            <a:off x="3435350" y="2646363"/>
            <a:ext cx="2309813" cy="2301875"/>
          </a:xfrm>
          <a:prstGeom prst="rect">
            <a:avLst/>
          </a:prstGeom>
          <a:solidFill>
            <a:schemeClr val="bg1">
              <a:alpha val="23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126" name="Rectangle 102"/>
          <p:cNvSpPr>
            <a:spLocks noChangeArrowheads="1"/>
          </p:cNvSpPr>
          <p:nvPr/>
        </p:nvSpPr>
        <p:spPr bwMode="auto">
          <a:xfrm>
            <a:off x="363538" y="5878513"/>
            <a:ext cx="853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rgbClr val="FF8000"/>
                </a:solidFill>
                <a:latin typeface="+mn-lt"/>
              </a:rPr>
              <a:t> Domino tilings                 k-colorings             Independent sets</a:t>
            </a:r>
          </a:p>
        </p:txBody>
      </p:sp>
      <p:sp>
        <p:nvSpPr>
          <p:cNvPr id="257127" name="Rectangle 103"/>
          <p:cNvSpPr>
            <a:spLocks noChangeArrowheads="1"/>
          </p:cNvSpPr>
          <p:nvPr/>
        </p:nvSpPr>
        <p:spPr bwMode="auto">
          <a:xfrm>
            <a:off x="3074988" y="1458913"/>
            <a:ext cx="33575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buFontTx/>
              <a:buChar char="•"/>
            </a:pPr>
            <a:r>
              <a:rPr lang="en-US" sz="2400"/>
              <a:t> Pick a vtx and a color;</a:t>
            </a:r>
          </a:p>
          <a:p>
            <a:pPr algn="l">
              <a:buFontTx/>
              <a:buChar char="•"/>
            </a:pPr>
            <a:r>
              <a:rPr lang="en-US" sz="2400"/>
              <a:t> Recolor, if possible;</a:t>
            </a:r>
          </a:p>
          <a:p>
            <a:pPr algn="l">
              <a:buFontTx/>
              <a:buChar char="•"/>
            </a:pPr>
            <a:r>
              <a:rPr lang="en-US" sz="2400"/>
              <a:t> Otherwise do nothing.</a:t>
            </a:r>
          </a:p>
        </p:txBody>
      </p:sp>
      <p:sp>
        <p:nvSpPr>
          <p:cNvPr id="257128" name="Oval 104"/>
          <p:cNvSpPr>
            <a:spLocks noChangeArrowheads="1"/>
          </p:cNvSpPr>
          <p:nvPr/>
        </p:nvSpPr>
        <p:spPr bwMode="auto">
          <a:xfrm>
            <a:off x="4462272" y="3392424"/>
            <a:ext cx="274637" cy="274638"/>
          </a:xfrm>
          <a:prstGeom prst="ellipse">
            <a:avLst/>
          </a:prstGeom>
          <a:solidFill>
            <a:srgbClr val="000080">
              <a:alpha val="60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129" name="Oval 105"/>
          <p:cNvSpPr>
            <a:spLocks noChangeArrowheads="1"/>
          </p:cNvSpPr>
          <p:nvPr/>
        </p:nvSpPr>
        <p:spPr bwMode="auto">
          <a:xfrm>
            <a:off x="3883025" y="4103688"/>
            <a:ext cx="581025" cy="488950"/>
          </a:xfrm>
          <a:prstGeom prst="ellipse">
            <a:avLst/>
          </a:prstGeom>
          <a:noFill/>
          <a:ln w="9207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130" name="Oval 106"/>
          <p:cNvSpPr>
            <a:spLocks noChangeArrowheads="1"/>
          </p:cNvSpPr>
          <p:nvPr/>
        </p:nvSpPr>
        <p:spPr bwMode="auto">
          <a:xfrm>
            <a:off x="6432550" y="1676400"/>
            <a:ext cx="274638" cy="274638"/>
          </a:xfrm>
          <a:prstGeom prst="ellipse">
            <a:avLst/>
          </a:prstGeom>
          <a:solidFill>
            <a:srgbClr val="000080">
              <a:alpha val="60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"/>
            <a:ext cx="7772400" cy="1143000"/>
          </a:xfrm>
        </p:spPr>
        <p:txBody>
          <a:bodyPr/>
          <a:lstStyle/>
          <a:p>
            <a:r>
              <a:rPr lang="en-US"/>
              <a:t>What about other models?</a:t>
            </a: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428625" y="2932113"/>
            <a:ext cx="2120900" cy="2070100"/>
          </a:xfrm>
          <a:prstGeom prst="rect">
            <a:avLst/>
          </a:prstGeom>
          <a:solidFill>
            <a:schemeClr val="accent1"/>
          </a:solidFill>
          <a:ln w="444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442913" y="2932113"/>
            <a:ext cx="352425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495425" y="4298950"/>
            <a:ext cx="352425" cy="7032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1852613" y="3979863"/>
            <a:ext cx="342900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1852613" y="3973513"/>
            <a:ext cx="342900" cy="6921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16" name="Line 8"/>
          <p:cNvSpPr>
            <a:spLocks noChangeShapeType="1"/>
          </p:cNvSpPr>
          <p:nvPr/>
        </p:nvSpPr>
        <p:spPr bwMode="auto">
          <a:xfrm flipH="1">
            <a:off x="642938" y="30861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17" name="Rectangle 9"/>
          <p:cNvSpPr>
            <a:spLocks noChangeArrowheads="1"/>
          </p:cNvSpPr>
          <p:nvPr/>
        </p:nvSpPr>
        <p:spPr bwMode="auto">
          <a:xfrm>
            <a:off x="2181225" y="2932113"/>
            <a:ext cx="357188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18" name="Line 10"/>
          <p:cNvSpPr>
            <a:spLocks noChangeShapeType="1"/>
          </p:cNvSpPr>
          <p:nvPr/>
        </p:nvSpPr>
        <p:spPr bwMode="auto">
          <a:xfrm flipH="1">
            <a:off x="2395538" y="30861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19" name="Rectangle 11"/>
          <p:cNvSpPr>
            <a:spLocks noChangeArrowheads="1"/>
          </p:cNvSpPr>
          <p:nvPr/>
        </p:nvSpPr>
        <p:spPr bwMode="auto">
          <a:xfrm>
            <a:off x="2206625" y="3997325"/>
            <a:ext cx="342900" cy="69215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20" name="Line 12"/>
          <p:cNvSpPr>
            <a:spLocks noChangeShapeType="1"/>
          </p:cNvSpPr>
          <p:nvPr/>
        </p:nvSpPr>
        <p:spPr bwMode="auto">
          <a:xfrm flipH="1">
            <a:off x="2395538" y="415925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21" name="Line 13"/>
          <p:cNvSpPr>
            <a:spLocks noChangeShapeType="1"/>
          </p:cNvSpPr>
          <p:nvPr/>
        </p:nvSpPr>
        <p:spPr bwMode="auto">
          <a:xfrm flipH="1">
            <a:off x="2052638" y="415925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785813" y="3613150"/>
            <a:ext cx="342900" cy="68580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23" name="Line 15"/>
          <p:cNvSpPr>
            <a:spLocks noChangeShapeType="1"/>
          </p:cNvSpPr>
          <p:nvPr/>
        </p:nvSpPr>
        <p:spPr bwMode="auto">
          <a:xfrm flipH="1">
            <a:off x="985838" y="37719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442913" y="3613150"/>
            <a:ext cx="352425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25" name="Line 17"/>
          <p:cNvSpPr>
            <a:spLocks noChangeShapeType="1"/>
          </p:cNvSpPr>
          <p:nvPr/>
        </p:nvSpPr>
        <p:spPr bwMode="auto">
          <a:xfrm flipH="1">
            <a:off x="642938" y="37719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>
            <a:off x="1128713" y="4298950"/>
            <a:ext cx="366712" cy="7032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27" name="Line 19"/>
          <p:cNvSpPr>
            <a:spLocks noChangeShapeType="1"/>
          </p:cNvSpPr>
          <p:nvPr/>
        </p:nvSpPr>
        <p:spPr bwMode="auto">
          <a:xfrm flipH="1">
            <a:off x="1323975" y="4481513"/>
            <a:ext cx="1588" cy="319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28" name="Line 20"/>
          <p:cNvSpPr>
            <a:spLocks noChangeShapeType="1"/>
          </p:cNvSpPr>
          <p:nvPr/>
        </p:nvSpPr>
        <p:spPr bwMode="auto">
          <a:xfrm flipH="1">
            <a:off x="1662113" y="4481513"/>
            <a:ext cx="0" cy="33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 rot="-5387243">
            <a:off x="590550" y="4121150"/>
            <a:ext cx="357188" cy="7127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30" name="Line 22"/>
          <p:cNvSpPr>
            <a:spLocks noChangeShapeType="1"/>
          </p:cNvSpPr>
          <p:nvPr/>
        </p:nvSpPr>
        <p:spPr bwMode="auto">
          <a:xfrm rot="16200000" flipH="1">
            <a:off x="788988" y="4308475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31" name="Rectangle 23"/>
          <p:cNvSpPr>
            <a:spLocks noChangeArrowheads="1"/>
          </p:cNvSpPr>
          <p:nvPr/>
        </p:nvSpPr>
        <p:spPr bwMode="auto">
          <a:xfrm rot="-5387243">
            <a:off x="1659732" y="2750344"/>
            <a:ext cx="342900" cy="7000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32" name="Line 24"/>
          <p:cNvSpPr>
            <a:spLocks noChangeShapeType="1"/>
          </p:cNvSpPr>
          <p:nvPr/>
        </p:nvSpPr>
        <p:spPr bwMode="auto">
          <a:xfrm rot="16200000" flipH="1">
            <a:off x="1881188" y="29257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33" name="Rectangle 25"/>
          <p:cNvSpPr>
            <a:spLocks noChangeArrowheads="1"/>
          </p:cNvSpPr>
          <p:nvPr/>
        </p:nvSpPr>
        <p:spPr bwMode="auto">
          <a:xfrm rot="-5387243">
            <a:off x="965994" y="2756694"/>
            <a:ext cx="344488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34" name="Line 26"/>
          <p:cNvSpPr>
            <a:spLocks noChangeShapeType="1"/>
          </p:cNvSpPr>
          <p:nvPr/>
        </p:nvSpPr>
        <p:spPr bwMode="auto">
          <a:xfrm rot="16200000" flipH="1">
            <a:off x="1169988" y="29257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35" name="Rectangle 27"/>
          <p:cNvSpPr>
            <a:spLocks noChangeArrowheads="1"/>
          </p:cNvSpPr>
          <p:nvPr/>
        </p:nvSpPr>
        <p:spPr bwMode="auto">
          <a:xfrm rot="-5387243">
            <a:off x="1659732" y="3093244"/>
            <a:ext cx="342900" cy="7000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36" name="Line 28"/>
          <p:cNvSpPr>
            <a:spLocks noChangeShapeType="1"/>
          </p:cNvSpPr>
          <p:nvPr/>
        </p:nvSpPr>
        <p:spPr bwMode="auto">
          <a:xfrm rot="16200000" flipH="1">
            <a:off x="1881188" y="3279775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37" name="Rectangle 29"/>
          <p:cNvSpPr>
            <a:spLocks noChangeArrowheads="1"/>
          </p:cNvSpPr>
          <p:nvPr/>
        </p:nvSpPr>
        <p:spPr bwMode="auto">
          <a:xfrm rot="-5387243">
            <a:off x="966788" y="3074988"/>
            <a:ext cx="342900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38" name="Line 30"/>
          <p:cNvSpPr>
            <a:spLocks noChangeShapeType="1"/>
          </p:cNvSpPr>
          <p:nvPr/>
        </p:nvSpPr>
        <p:spPr bwMode="auto">
          <a:xfrm rot="16200000" flipH="1">
            <a:off x="1181101" y="32575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39" name="Rectangle 31"/>
          <p:cNvSpPr>
            <a:spLocks noChangeArrowheads="1"/>
          </p:cNvSpPr>
          <p:nvPr/>
        </p:nvSpPr>
        <p:spPr bwMode="auto">
          <a:xfrm rot="-5387243">
            <a:off x="2020888" y="3443287"/>
            <a:ext cx="357188" cy="696913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40" name="Line 32"/>
          <p:cNvSpPr>
            <a:spLocks noChangeShapeType="1"/>
          </p:cNvSpPr>
          <p:nvPr/>
        </p:nvSpPr>
        <p:spPr bwMode="auto">
          <a:xfrm rot="16200000" flipH="1">
            <a:off x="2235201" y="36242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41" name="Rectangle 33"/>
          <p:cNvSpPr>
            <a:spLocks noChangeArrowheads="1"/>
          </p:cNvSpPr>
          <p:nvPr/>
        </p:nvSpPr>
        <p:spPr bwMode="auto">
          <a:xfrm rot="-5387243">
            <a:off x="1319213" y="3425825"/>
            <a:ext cx="336550" cy="72072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42" name="Line 34"/>
          <p:cNvSpPr>
            <a:spLocks noChangeShapeType="1"/>
          </p:cNvSpPr>
          <p:nvPr/>
        </p:nvSpPr>
        <p:spPr bwMode="auto">
          <a:xfrm rot="16200000" flipH="1">
            <a:off x="1524001" y="36004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 rot="-5387243">
            <a:off x="1315244" y="3764756"/>
            <a:ext cx="342900" cy="7254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44" name="Line 36"/>
          <p:cNvSpPr>
            <a:spLocks noChangeShapeType="1"/>
          </p:cNvSpPr>
          <p:nvPr/>
        </p:nvSpPr>
        <p:spPr bwMode="auto">
          <a:xfrm rot="16200000" flipH="1">
            <a:off x="1501776" y="39433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45" name="Rectangle 37"/>
          <p:cNvSpPr>
            <a:spLocks noChangeArrowheads="1"/>
          </p:cNvSpPr>
          <p:nvPr/>
        </p:nvSpPr>
        <p:spPr bwMode="auto">
          <a:xfrm rot="-5387243">
            <a:off x="593725" y="4478338"/>
            <a:ext cx="352425" cy="70802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46" name="Line 38"/>
          <p:cNvSpPr>
            <a:spLocks noChangeShapeType="1"/>
          </p:cNvSpPr>
          <p:nvPr/>
        </p:nvSpPr>
        <p:spPr bwMode="auto">
          <a:xfrm rot="16200000" flipH="1">
            <a:off x="788988" y="46736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47" name="Rectangle 39"/>
          <p:cNvSpPr>
            <a:spLocks noChangeArrowheads="1"/>
          </p:cNvSpPr>
          <p:nvPr/>
        </p:nvSpPr>
        <p:spPr bwMode="auto">
          <a:xfrm rot="-5387243">
            <a:off x="2021682" y="4493419"/>
            <a:ext cx="342900" cy="687387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48" name="Line 40"/>
          <p:cNvSpPr>
            <a:spLocks noChangeShapeType="1"/>
          </p:cNvSpPr>
          <p:nvPr/>
        </p:nvSpPr>
        <p:spPr bwMode="auto">
          <a:xfrm rot="16200000" flipH="1">
            <a:off x="2195513" y="46736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49" name="Text Box 41"/>
          <p:cNvSpPr txBox="1">
            <a:spLocks noChangeArrowheads="1"/>
          </p:cNvSpPr>
          <p:nvPr/>
        </p:nvSpPr>
        <p:spPr bwMode="auto">
          <a:xfrm>
            <a:off x="3481388" y="5330825"/>
            <a:ext cx="2120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+mn-lt"/>
              </a:rPr>
              <a:t>  Potts model</a:t>
            </a:r>
            <a:endParaRPr lang="en-US" sz="200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3450" name="Text Box 42"/>
          <p:cNvSpPr txBox="1">
            <a:spLocks noChangeArrowheads="1"/>
          </p:cNvSpPr>
          <p:nvPr/>
        </p:nvSpPr>
        <p:spPr bwMode="auto">
          <a:xfrm>
            <a:off x="5930900" y="5330825"/>
            <a:ext cx="31130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indent="236538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+mn-lt"/>
              </a:rPr>
              <a:t> Hardcore model</a:t>
            </a:r>
          </a:p>
        </p:txBody>
      </p:sp>
      <p:sp>
        <p:nvSpPr>
          <p:cNvPr id="273451" name="Text Box 43"/>
          <p:cNvSpPr txBox="1">
            <a:spLocks noChangeArrowheads="1"/>
          </p:cNvSpPr>
          <p:nvPr/>
        </p:nvSpPr>
        <p:spPr bwMode="auto">
          <a:xfrm>
            <a:off x="363538" y="5330825"/>
            <a:ext cx="2263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indent="50800" algn="l">
              <a:spcBef>
                <a:spcPct val="50000"/>
              </a:spcBef>
            </a:pPr>
            <a:r>
              <a:rPr lang="en-US" sz="2400">
                <a:latin typeface="+mn-lt"/>
              </a:rPr>
              <a:t> </a:t>
            </a:r>
            <a:r>
              <a:rPr lang="en-US" sz="2400">
                <a:solidFill>
                  <a:srgbClr val="0000FF"/>
                </a:solidFill>
                <a:latin typeface="+mn-lt"/>
              </a:rPr>
              <a:t>Dimer model</a:t>
            </a:r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3621088" y="2935288"/>
            <a:ext cx="280987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041775" y="2938463"/>
            <a:ext cx="280988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54" name="Oval 46"/>
          <p:cNvSpPr>
            <a:spLocks noChangeArrowheads="1"/>
          </p:cNvSpPr>
          <p:nvPr/>
        </p:nvSpPr>
        <p:spPr bwMode="auto">
          <a:xfrm>
            <a:off x="4041775" y="46116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55" name="Oval 47"/>
          <p:cNvSpPr>
            <a:spLocks noChangeArrowheads="1"/>
          </p:cNvSpPr>
          <p:nvPr/>
        </p:nvSpPr>
        <p:spPr bwMode="auto">
          <a:xfrm>
            <a:off x="3621088" y="46116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56" name="Oval 48"/>
          <p:cNvSpPr>
            <a:spLocks noChangeArrowheads="1"/>
          </p:cNvSpPr>
          <p:nvPr/>
        </p:nvSpPr>
        <p:spPr bwMode="auto">
          <a:xfrm>
            <a:off x="4464050" y="4611688"/>
            <a:ext cx="280988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57" name="Oval 49"/>
          <p:cNvSpPr>
            <a:spLocks noChangeArrowheads="1"/>
          </p:cNvSpPr>
          <p:nvPr/>
        </p:nvSpPr>
        <p:spPr bwMode="auto">
          <a:xfrm>
            <a:off x="4464050" y="2938463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58" name="Oval 50"/>
          <p:cNvSpPr>
            <a:spLocks noChangeArrowheads="1"/>
          </p:cNvSpPr>
          <p:nvPr/>
        </p:nvSpPr>
        <p:spPr bwMode="auto">
          <a:xfrm>
            <a:off x="4903788" y="29352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59" name="Oval 51"/>
          <p:cNvSpPr>
            <a:spLocks noChangeArrowheads="1"/>
          </p:cNvSpPr>
          <p:nvPr/>
        </p:nvSpPr>
        <p:spPr bwMode="auto">
          <a:xfrm>
            <a:off x="5324475" y="29352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60" name="Oval 52"/>
          <p:cNvSpPr>
            <a:spLocks noChangeArrowheads="1"/>
          </p:cNvSpPr>
          <p:nvPr/>
        </p:nvSpPr>
        <p:spPr bwMode="auto">
          <a:xfrm>
            <a:off x="3621088" y="3382963"/>
            <a:ext cx="280987" cy="274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61" name="Oval 53"/>
          <p:cNvSpPr>
            <a:spLocks noChangeArrowheads="1"/>
          </p:cNvSpPr>
          <p:nvPr/>
        </p:nvSpPr>
        <p:spPr bwMode="auto">
          <a:xfrm>
            <a:off x="4041775" y="3382963"/>
            <a:ext cx="280988" cy="2746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62" name="Oval 54"/>
          <p:cNvSpPr>
            <a:spLocks noChangeArrowheads="1"/>
          </p:cNvSpPr>
          <p:nvPr/>
        </p:nvSpPr>
        <p:spPr bwMode="auto">
          <a:xfrm>
            <a:off x="4464050" y="3382963"/>
            <a:ext cx="280988" cy="2746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63" name="Oval 55"/>
          <p:cNvSpPr>
            <a:spLocks noChangeArrowheads="1"/>
          </p:cNvSpPr>
          <p:nvPr/>
        </p:nvSpPr>
        <p:spPr bwMode="auto">
          <a:xfrm>
            <a:off x="4903788" y="3378200"/>
            <a:ext cx="280987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64" name="Oval 56"/>
          <p:cNvSpPr>
            <a:spLocks noChangeArrowheads="1"/>
          </p:cNvSpPr>
          <p:nvPr/>
        </p:nvSpPr>
        <p:spPr bwMode="auto">
          <a:xfrm>
            <a:off x="5324475" y="3378200"/>
            <a:ext cx="280988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65" name="Oval 57"/>
          <p:cNvSpPr>
            <a:spLocks noChangeArrowheads="1"/>
          </p:cNvSpPr>
          <p:nvPr/>
        </p:nvSpPr>
        <p:spPr bwMode="auto">
          <a:xfrm>
            <a:off x="3621088" y="3797300"/>
            <a:ext cx="280987" cy="2778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66" name="Oval 58"/>
          <p:cNvSpPr>
            <a:spLocks noChangeArrowheads="1"/>
          </p:cNvSpPr>
          <p:nvPr/>
        </p:nvSpPr>
        <p:spPr bwMode="auto">
          <a:xfrm>
            <a:off x="3621088" y="4198938"/>
            <a:ext cx="280987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67" name="Oval 59"/>
          <p:cNvSpPr>
            <a:spLocks noChangeArrowheads="1"/>
          </p:cNvSpPr>
          <p:nvPr/>
        </p:nvSpPr>
        <p:spPr bwMode="auto">
          <a:xfrm>
            <a:off x="4041775" y="4208463"/>
            <a:ext cx="280988" cy="2746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68" name="Oval 60"/>
          <p:cNvSpPr>
            <a:spLocks noChangeArrowheads="1"/>
          </p:cNvSpPr>
          <p:nvPr/>
        </p:nvSpPr>
        <p:spPr bwMode="auto">
          <a:xfrm>
            <a:off x="4903788" y="4198938"/>
            <a:ext cx="280987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69" name="Oval 61"/>
          <p:cNvSpPr>
            <a:spLocks noChangeArrowheads="1"/>
          </p:cNvSpPr>
          <p:nvPr/>
        </p:nvSpPr>
        <p:spPr bwMode="auto">
          <a:xfrm>
            <a:off x="5324475" y="3797300"/>
            <a:ext cx="280988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70" name="Oval 62"/>
          <p:cNvSpPr>
            <a:spLocks noChangeArrowheads="1"/>
          </p:cNvSpPr>
          <p:nvPr/>
        </p:nvSpPr>
        <p:spPr bwMode="auto">
          <a:xfrm>
            <a:off x="4041775" y="3797300"/>
            <a:ext cx="280988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71" name="Oval 63"/>
          <p:cNvSpPr>
            <a:spLocks noChangeArrowheads="1"/>
          </p:cNvSpPr>
          <p:nvPr/>
        </p:nvSpPr>
        <p:spPr bwMode="auto">
          <a:xfrm>
            <a:off x="4464050" y="3797300"/>
            <a:ext cx="280988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72" name="Oval 64"/>
          <p:cNvSpPr>
            <a:spLocks noChangeArrowheads="1"/>
          </p:cNvSpPr>
          <p:nvPr/>
        </p:nvSpPr>
        <p:spPr bwMode="auto">
          <a:xfrm>
            <a:off x="4464050" y="4208463"/>
            <a:ext cx="280988" cy="274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73" name="Oval 65"/>
          <p:cNvSpPr>
            <a:spLocks noChangeArrowheads="1"/>
          </p:cNvSpPr>
          <p:nvPr/>
        </p:nvSpPr>
        <p:spPr bwMode="auto">
          <a:xfrm>
            <a:off x="4903788" y="3797300"/>
            <a:ext cx="280987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74" name="Oval 66"/>
          <p:cNvSpPr>
            <a:spLocks noChangeArrowheads="1"/>
          </p:cNvSpPr>
          <p:nvPr/>
        </p:nvSpPr>
        <p:spPr bwMode="auto">
          <a:xfrm>
            <a:off x="5324475" y="4198938"/>
            <a:ext cx="280988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75" name="Oval 67"/>
          <p:cNvSpPr>
            <a:spLocks noChangeArrowheads="1"/>
          </p:cNvSpPr>
          <p:nvPr/>
        </p:nvSpPr>
        <p:spPr bwMode="auto">
          <a:xfrm>
            <a:off x="4903788" y="46116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76" name="Oval 68"/>
          <p:cNvSpPr>
            <a:spLocks noChangeArrowheads="1"/>
          </p:cNvSpPr>
          <p:nvPr/>
        </p:nvSpPr>
        <p:spPr bwMode="auto">
          <a:xfrm>
            <a:off x="5324475" y="46116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6602413" y="2855913"/>
            <a:ext cx="2036762" cy="2003425"/>
            <a:chOff x="2498" y="1283"/>
            <a:chExt cx="1356" cy="1344"/>
          </a:xfrm>
        </p:grpSpPr>
        <p:sp>
          <p:nvSpPr>
            <p:cNvPr id="273478" name="Oval 70"/>
            <p:cNvSpPr>
              <a:spLocks noChangeArrowheads="1"/>
            </p:cNvSpPr>
            <p:nvPr/>
          </p:nvSpPr>
          <p:spPr bwMode="auto">
            <a:xfrm>
              <a:off x="3115" y="1608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479" name="Oval 71"/>
            <p:cNvSpPr>
              <a:spLocks noChangeArrowheads="1"/>
            </p:cNvSpPr>
            <p:nvPr/>
          </p:nvSpPr>
          <p:spPr bwMode="auto">
            <a:xfrm>
              <a:off x="2818" y="2176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480" name="Oval 72"/>
            <p:cNvSpPr>
              <a:spLocks noChangeArrowheads="1"/>
            </p:cNvSpPr>
            <p:nvPr/>
          </p:nvSpPr>
          <p:spPr bwMode="auto">
            <a:xfrm>
              <a:off x="2550" y="1890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481" name="Oval 73"/>
            <p:cNvSpPr>
              <a:spLocks noChangeArrowheads="1"/>
            </p:cNvSpPr>
            <p:nvPr/>
          </p:nvSpPr>
          <p:spPr bwMode="auto">
            <a:xfrm>
              <a:off x="2550" y="2455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482" name="Oval 74"/>
            <p:cNvSpPr>
              <a:spLocks noChangeArrowheads="1"/>
            </p:cNvSpPr>
            <p:nvPr/>
          </p:nvSpPr>
          <p:spPr bwMode="auto">
            <a:xfrm>
              <a:off x="3686" y="1890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483" name="Oval 75"/>
            <p:cNvSpPr>
              <a:spLocks noChangeArrowheads="1"/>
            </p:cNvSpPr>
            <p:nvPr/>
          </p:nvSpPr>
          <p:spPr bwMode="auto">
            <a:xfrm>
              <a:off x="3676" y="2455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484" name="Oval 76"/>
            <p:cNvSpPr>
              <a:spLocks noChangeArrowheads="1"/>
            </p:cNvSpPr>
            <p:nvPr/>
          </p:nvSpPr>
          <p:spPr bwMode="auto">
            <a:xfrm>
              <a:off x="2499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485" name="Oval 77"/>
            <p:cNvSpPr>
              <a:spLocks noChangeArrowheads="1"/>
            </p:cNvSpPr>
            <p:nvPr/>
          </p:nvSpPr>
          <p:spPr bwMode="auto">
            <a:xfrm>
              <a:off x="2786" y="1285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486" name="Oval 78"/>
            <p:cNvSpPr>
              <a:spLocks noChangeArrowheads="1"/>
            </p:cNvSpPr>
            <p:nvPr/>
          </p:nvSpPr>
          <p:spPr bwMode="auto">
            <a:xfrm>
              <a:off x="2786" y="2436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487" name="Oval 79"/>
            <p:cNvSpPr>
              <a:spLocks noChangeArrowheads="1"/>
            </p:cNvSpPr>
            <p:nvPr/>
          </p:nvSpPr>
          <p:spPr bwMode="auto">
            <a:xfrm>
              <a:off x="2498" y="243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488" name="Oval 80"/>
            <p:cNvSpPr>
              <a:spLocks noChangeArrowheads="1"/>
            </p:cNvSpPr>
            <p:nvPr/>
          </p:nvSpPr>
          <p:spPr bwMode="auto">
            <a:xfrm>
              <a:off x="3074" y="243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489" name="Oval 81"/>
            <p:cNvSpPr>
              <a:spLocks noChangeArrowheads="1"/>
            </p:cNvSpPr>
            <p:nvPr/>
          </p:nvSpPr>
          <p:spPr bwMode="auto">
            <a:xfrm>
              <a:off x="3074" y="1285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490" name="Oval 82"/>
            <p:cNvSpPr>
              <a:spLocks noChangeArrowheads="1"/>
            </p:cNvSpPr>
            <p:nvPr/>
          </p:nvSpPr>
          <p:spPr bwMode="auto">
            <a:xfrm>
              <a:off x="3374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491" name="Oval 83"/>
            <p:cNvSpPr>
              <a:spLocks noChangeArrowheads="1"/>
            </p:cNvSpPr>
            <p:nvPr/>
          </p:nvSpPr>
          <p:spPr bwMode="auto">
            <a:xfrm>
              <a:off x="3662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492" name="Oval 84"/>
            <p:cNvSpPr>
              <a:spLocks noChangeArrowheads="1"/>
            </p:cNvSpPr>
            <p:nvPr/>
          </p:nvSpPr>
          <p:spPr bwMode="auto">
            <a:xfrm>
              <a:off x="2498" y="1590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493" name="Oval 85"/>
            <p:cNvSpPr>
              <a:spLocks noChangeArrowheads="1"/>
            </p:cNvSpPr>
            <p:nvPr/>
          </p:nvSpPr>
          <p:spPr bwMode="auto">
            <a:xfrm>
              <a:off x="2786" y="1590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494" name="Oval 86"/>
            <p:cNvSpPr>
              <a:spLocks noChangeArrowheads="1"/>
            </p:cNvSpPr>
            <p:nvPr/>
          </p:nvSpPr>
          <p:spPr bwMode="auto">
            <a:xfrm>
              <a:off x="3074" y="1590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495" name="Oval 87"/>
            <p:cNvSpPr>
              <a:spLocks noChangeArrowheads="1"/>
            </p:cNvSpPr>
            <p:nvPr/>
          </p:nvSpPr>
          <p:spPr bwMode="auto">
            <a:xfrm>
              <a:off x="3374" y="158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496" name="Oval 88"/>
            <p:cNvSpPr>
              <a:spLocks noChangeArrowheads="1"/>
            </p:cNvSpPr>
            <p:nvPr/>
          </p:nvSpPr>
          <p:spPr bwMode="auto">
            <a:xfrm>
              <a:off x="3662" y="1588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497" name="Oval 89"/>
            <p:cNvSpPr>
              <a:spLocks noChangeArrowheads="1"/>
            </p:cNvSpPr>
            <p:nvPr/>
          </p:nvSpPr>
          <p:spPr bwMode="auto">
            <a:xfrm>
              <a:off x="2498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498" name="Oval 90"/>
            <p:cNvSpPr>
              <a:spLocks noChangeArrowheads="1"/>
            </p:cNvSpPr>
            <p:nvPr/>
          </p:nvSpPr>
          <p:spPr bwMode="auto">
            <a:xfrm>
              <a:off x="2498" y="2152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499" name="Oval 91"/>
            <p:cNvSpPr>
              <a:spLocks noChangeArrowheads="1"/>
            </p:cNvSpPr>
            <p:nvPr/>
          </p:nvSpPr>
          <p:spPr bwMode="auto">
            <a:xfrm>
              <a:off x="2786" y="215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500" name="Oval 92"/>
            <p:cNvSpPr>
              <a:spLocks noChangeArrowheads="1"/>
            </p:cNvSpPr>
            <p:nvPr/>
          </p:nvSpPr>
          <p:spPr bwMode="auto">
            <a:xfrm>
              <a:off x="3374" y="2152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501" name="Oval 93"/>
            <p:cNvSpPr>
              <a:spLocks noChangeArrowheads="1"/>
            </p:cNvSpPr>
            <p:nvPr/>
          </p:nvSpPr>
          <p:spPr bwMode="auto">
            <a:xfrm>
              <a:off x="3662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502" name="Oval 94"/>
            <p:cNvSpPr>
              <a:spLocks noChangeArrowheads="1"/>
            </p:cNvSpPr>
            <p:nvPr/>
          </p:nvSpPr>
          <p:spPr bwMode="auto">
            <a:xfrm>
              <a:off x="2786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503" name="Oval 95"/>
            <p:cNvSpPr>
              <a:spLocks noChangeArrowheads="1"/>
            </p:cNvSpPr>
            <p:nvPr/>
          </p:nvSpPr>
          <p:spPr bwMode="auto">
            <a:xfrm>
              <a:off x="3074" y="1876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504" name="Oval 96"/>
            <p:cNvSpPr>
              <a:spLocks noChangeArrowheads="1"/>
            </p:cNvSpPr>
            <p:nvPr/>
          </p:nvSpPr>
          <p:spPr bwMode="auto">
            <a:xfrm>
              <a:off x="3074" y="215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505" name="Oval 97"/>
            <p:cNvSpPr>
              <a:spLocks noChangeArrowheads="1"/>
            </p:cNvSpPr>
            <p:nvPr/>
          </p:nvSpPr>
          <p:spPr bwMode="auto">
            <a:xfrm>
              <a:off x="3374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506" name="Oval 98"/>
            <p:cNvSpPr>
              <a:spLocks noChangeArrowheads="1"/>
            </p:cNvSpPr>
            <p:nvPr/>
          </p:nvSpPr>
          <p:spPr bwMode="auto">
            <a:xfrm>
              <a:off x="3662" y="2152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507" name="Oval 99"/>
            <p:cNvSpPr>
              <a:spLocks noChangeArrowheads="1"/>
            </p:cNvSpPr>
            <p:nvPr/>
          </p:nvSpPr>
          <p:spPr bwMode="auto">
            <a:xfrm>
              <a:off x="3374" y="2437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508" name="Oval 100"/>
            <p:cNvSpPr>
              <a:spLocks noChangeArrowheads="1"/>
            </p:cNvSpPr>
            <p:nvPr/>
          </p:nvSpPr>
          <p:spPr bwMode="auto">
            <a:xfrm>
              <a:off x="3662" y="2437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3509" name="Rectangle 101"/>
          <p:cNvSpPr>
            <a:spLocks noChangeArrowheads="1"/>
          </p:cNvSpPr>
          <p:nvPr/>
        </p:nvSpPr>
        <p:spPr bwMode="auto">
          <a:xfrm>
            <a:off x="3435350" y="2646363"/>
            <a:ext cx="2309813" cy="2301875"/>
          </a:xfrm>
          <a:prstGeom prst="rect">
            <a:avLst/>
          </a:prstGeom>
          <a:solidFill>
            <a:schemeClr val="bg1">
              <a:alpha val="23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510" name="Rectangle 102"/>
          <p:cNvSpPr>
            <a:spLocks noChangeArrowheads="1"/>
          </p:cNvSpPr>
          <p:nvPr/>
        </p:nvSpPr>
        <p:spPr bwMode="auto">
          <a:xfrm>
            <a:off x="363538" y="5878513"/>
            <a:ext cx="853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rgbClr val="FF8000"/>
                </a:solidFill>
                <a:latin typeface="+mn-lt"/>
              </a:rPr>
              <a:t> Domino tilings                 k-colorings             Independent sets</a:t>
            </a:r>
          </a:p>
        </p:txBody>
      </p:sp>
      <p:sp>
        <p:nvSpPr>
          <p:cNvPr id="273511" name="Rectangle 103"/>
          <p:cNvSpPr>
            <a:spLocks noChangeArrowheads="1"/>
          </p:cNvSpPr>
          <p:nvPr/>
        </p:nvSpPr>
        <p:spPr bwMode="auto">
          <a:xfrm>
            <a:off x="5711825" y="1181100"/>
            <a:ext cx="35099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buFontTx/>
              <a:buChar char="•"/>
            </a:pPr>
            <a:r>
              <a:rPr lang="en-US" sz="2400"/>
              <a:t> Pick a vtx v and a bit b;</a:t>
            </a:r>
          </a:p>
          <a:p>
            <a:pPr algn="l">
              <a:buFontTx/>
              <a:buChar char="•"/>
            </a:pPr>
            <a:endParaRPr lang="en-US" sz="2400"/>
          </a:p>
        </p:txBody>
      </p:sp>
      <p:sp>
        <p:nvSpPr>
          <p:cNvPr id="273512" name="Oval 104"/>
          <p:cNvSpPr>
            <a:spLocks noChangeArrowheads="1"/>
          </p:cNvSpPr>
          <p:nvPr/>
        </p:nvSpPr>
        <p:spPr bwMode="auto">
          <a:xfrm>
            <a:off x="4462272" y="3392424"/>
            <a:ext cx="274637" cy="274638"/>
          </a:xfrm>
          <a:prstGeom prst="ellipse">
            <a:avLst/>
          </a:prstGeom>
          <a:solidFill>
            <a:srgbClr val="000080">
              <a:alpha val="60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"/>
            <a:ext cx="7772400" cy="1143000"/>
          </a:xfrm>
        </p:spPr>
        <p:txBody>
          <a:bodyPr/>
          <a:lstStyle/>
          <a:p>
            <a:r>
              <a:rPr lang="en-US"/>
              <a:t>What about other models?</a:t>
            </a:r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428625" y="2932113"/>
            <a:ext cx="2120900" cy="2070100"/>
          </a:xfrm>
          <a:prstGeom prst="rect">
            <a:avLst/>
          </a:prstGeom>
          <a:solidFill>
            <a:schemeClr val="accent1"/>
          </a:solidFill>
          <a:ln w="444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442913" y="2932113"/>
            <a:ext cx="352425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1495425" y="4298950"/>
            <a:ext cx="352425" cy="7032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1852613" y="3979863"/>
            <a:ext cx="342900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07" name="Rectangle 7"/>
          <p:cNvSpPr>
            <a:spLocks noChangeArrowheads="1"/>
          </p:cNvSpPr>
          <p:nvPr/>
        </p:nvSpPr>
        <p:spPr bwMode="auto">
          <a:xfrm>
            <a:off x="1852613" y="3973513"/>
            <a:ext cx="342900" cy="6921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08" name="Line 8"/>
          <p:cNvSpPr>
            <a:spLocks noChangeShapeType="1"/>
          </p:cNvSpPr>
          <p:nvPr/>
        </p:nvSpPr>
        <p:spPr bwMode="auto">
          <a:xfrm flipH="1">
            <a:off x="642938" y="30861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2181225" y="2932113"/>
            <a:ext cx="357188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10" name="Line 10"/>
          <p:cNvSpPr>
            <a:spLocks noChangeShapeType="1"/>
          </p:cNvSpPr>
          <p:nvPr/>
        </p:nvSpPr>
        <p:spPr bwMode="auto">
          <a:xfrm flipH="1">
            <a:off x="2395538" y="30861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11" name="Rectangle 11"/>
          <p:cNvSpPr>
            <a:spLocks noChangeArrowheads="1"/>
          </p:cNvSpPr>
          <p:nvPr/>
        </p:nvSpPr>
        <p:spPr bwMode="auto">
          <a:xfrm>
            <a:off x="2206625" y="3997325"/>
            <a:ext cx="342900" cy="69215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12" name="Line 12"/>
          <p:cNvSpPr>
            <a:spLocks noChangeShapeType="1"/>
          </p:cNvSpPr>
          <p:nvPr/>
        </p:nvSpPr>
        <p:spPr bwMode="auto">
          <a:xfrm flipH="1">
            <a:off x="2395538" y="415925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13" name="Line 13"/>
          <p:cNvSpPr>
            <a:spLocks noChangeShapeType="1"/>
          </p:cNvSpPr>
          <p:nvPr/>
        </p:nvSpPr>
        <p:spPr bwMode="auto">
          <a:xfrm flipH="1">
            <a:off x="2052638" y="415925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14" name="Rectangle 14"/>
          <p:cNvSpPr>
            <a:spLocks noChangeArrowheads="1"/>
          </p:cNvSpPr>
          <p:nvPr/>
        </p:nvSpPr>
        <p:spPr bwMode="auto">
          <a:xfrm>
            <a:off x="785813" y="3613150"/>
            <a:ext cx="342900" cy="68580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15" name="Line 15"/>
          <p:cNvSpPr>
            <a:spLocks noChangeShapeType="1"/>
          </p:cNvSpPr>
          <p:nvPr/>
        </p:nvSpPr>
        <p:spPr bwMode="auto">
          <a:xfrm flipH="1">
            <a:off x="985838" y="37719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16" name="Rectangle 16"/>
          <p:cNvSpPr>
            <a:spLocks noChangeArrowheads="1"/>
          </p:cNvSpPr>
          <p:nvPr/>
        </p:nvSpPr>
        <p:spPr bwMode="auto">
          <a:xfrm>
            <a:off x="442913" y="3613150"/>
            <a:ext cx="352425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17" name="Line 17"/>
          <p:cNvSpPr>
            <a:spLocks noChangeShapeType="1"/>
          </p:cNvSpPr>
          <p:nvPr/>
        </p:nvSpPr>
        <p:spPr bwMode="auto">
          <a:xfrm flipH="1">
            <a:off x="642938" y="37719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18" name="Rectangle 18"/>
          <p:cNvSpPr>
            <a:spLocks noChangeArrowheads="1"/>
          </p:cNvSpPr>
          <p:nvPr/>
        </p:nvSpPr>
        <p:spPr bwMode="auto">
          <a:xfrm>
            <a:off x="1128713" y="4298950"/>
            <a:ext cx="366712" cy="7032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19" name="Line 19"/>
          <p:cNvSpPr>
            <a:spLocks noChangeShapeType="1"/>
          </p:cNvSpPr>
          <p:nvPr/>
        </p:nvSpPr>
        <p:spPr bwMode="auto">
          <a:xfrm flipH="1">
            <a:off x="1323975" y="4481513"/>
            <a:ext cx="1588" cy="319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20" name="Line 20"/>
          <p:cNvSpPr>
            <a:spLocks noChangeShapeType="1"/>
          </p:cNvSpPr>
          <p:nvPr/>
        </p:nvSpPr>
        <p:spPr bwMode="auto">
          <a:xfrm flipH="1">
            <a:off x="1662113" y="4481513"/>
            <a:ext cx="0" cy="33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21" name="Rectangle 21"/>
          <p:cNvSpPr>
            <a:spLocks noChangeArrowheads="1"/>
          </p:cNvSpPr>
          <p:nvPr/>
        </p:nvSpPr>
        <p:spPr bwMode="auto">
          <a:xfrm rot="-5387243">
            <a:off x="590550" y="4121150"/>
            <a:ext cx="357188" cy="7127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22" name="Line 22"/>
          <p:cNvSpPr>
            <a:spLocks noChangeShapeType="1"/>
          </p:cNvSpPr>
          <p:nvPr/>
        </p:nvSpPr>
        <p:spPr bwMode="auto">
          <a:xfrm rot="16200000" flipH="1">
            <a:off x="788988" y="4308475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23" name="Rectangle 23"/>
          <p:cNvSpPr>
            <a:spLocks noChangeArrowheads="1"/>
          </p:cNvSpPr>
          <p:nvPr/>
        </p:nvSpPr>
        <p:spPr bwMode="auto">
          <a:xfrm rot="-5387243">
            <a:off x="1659732" y="2750344"/>
            <a:ext cx="342900" cy="7000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24" name="Line 24"/>
          <p:cNvSpPr>
            <a:spLocks noChangeShapeType="1"/>
          </p:cNvSpPr>
          <p:nvPr/>
        </p:nvSpPr>
        <p:spPr bwMode="auto">
          <a:xfrm rot="16200000" flipH="1">
            <a:off x="1881188" y="29257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25" name="Rectangle 25"/>
          <p:cNvSpPr>
            <a:spLocks noChangeArrowheads="1"/>
          </p:cNvSpPr>
          <p:nvPr/>
        </p:nvSpPr>
        <p:spPr bwMode="auto">
          <a:xfrm rot="-5387243">
            <a:off x="965994" y="2756694"/>
            <a:ext cx="344488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26" name="Line 26"/>
          <p:cNvSpPr>
            <a:spLocks noChangeShapeType="1"/>
          </p:cNvSpPr>
          <p:nvPr/>
        </p:nvSpPr>
        <p:spPr bwMode="auto">
          <a:xfrm rot="16200000" flipH="1">
            <a:off x="1169988" y="29257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27" name="Rectangle 27"/>
          <p:cNvSpPr>
            <a:spLocks noChangeArrowheads="1"/>
          </p:cNvSpPr>
          <p:nvPr/>
        </p:nvSpPr>
        <p:spPr bwMode="auto">
          <a:xfrm rot="-5387243">
            <a:off x="1659732" y="3093244"/>
            <a:ext cx="342900" cy="7000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28" name="Line 28"/>
          <p:cNvSpPr>
            <a:spLocks noChangeShapeType="1"/>
          </p:cNvSpPr>
          <p:nvPr/>
        </p:nvSpPr>
        <p:spPr bwMode="auto">
          <a:xfrm rot="16200000" flipH="1">
            <a:off x="1881188" y="3279775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29" name="Rectangle 29"/>
          <p:cNvSpPr>
            <a:spLocks noChangeArrowheads="1"/>
          </p:cNvSpPr>
          <p:nvPr/>
        </p:nvSpPr>
        <p:spPr bwMode="auto">
          <a:xfrm rot="-5387243">
            <a:off x="966788" y="3074988"/>
            <a:ext cx="342900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30" name="Line 30"/>
          <p:cNvSpPr>
            <a:spLocks noChangeShapeType="1"/>
          </p:cNvSpPr>
          <p:nvPr/>
        </p:nvSpPr>
        <p:spPr bwMode="auto">
          <a:xfrm rot="16200000" flipH="1">
            <a:off x="1181101" y="32575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31" name="Rectangle 31"/>
          <p:cNvSpPr>
            <a:spLocks noChangeArrowheads="1"/>
          </p:cNvSpPr>
          <p:nvPr/>
        </p:nvSpPr>
        <p:spPr bwMode="auto">
          <a:xfrm rot="-5387243">
            <a:off x="2020888" y="3443287"/>
            <a:ext cx="357188" cy="696913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32" name="Line 32"/>
          <p:cNvSpPr>
            <a:spLocks noChangeShapeType="1"/>
          </p:cNvSpPr>
          <p:nvPr/>
        </p:nvSpPr>
        <p:spPr bwMode="auto">
          <a:xfrm rot="16200000" flipH="1">
            <a:off x="2235201" y="36242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33" name="Rectangle 33"/>
          <p:cNvSpPr>
            <a:spLocks noChangeArrowheads="1"/>
          </p:cNvSpPr>
          <p:nvPr/>
        </p:nvSpPr>
        <p:spPr bwMode="auto">
          <a:xfrm rot="-5387243">
            <a:off x="1319213" y="3425825"/>
            <a:ext cx="336550" cy="72072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34" name="Line 34"/>
          <p:cNvSpPr>
            <a:spLocks noChangeShapeType="1"/>
          </p:cNvSpPr>
          <p:nvPr/>
        </p:nvSpPr>
        <p:spPr bwMode="auto">
          <a:xfrm rot="16200000" flipH="1">
            <a:off x="1524001" y="36004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35" name="Rectangle 35"/>
          <p:cNvSpPr>
            <a:spLocks noChangeArrowheads="1"/>
          </p:cNvSpPr>
          <p:nvPr/>
        </p:nvSpPr>
        <p:spPr bwMode="auto">
          <a:xfrm rot="-5387243">
            <a:off x="1315244" y="3764756"/>
            <a:ext cx="342900" cy="7254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36" name="Line 36"/>
          <p:cNvSpPr>
            <a:spLocks noChangeShapeType="1"/>
          </p:cNvSpPr>
          <p:nvPr/>
        </p:nvSpPr>
        <p:spPr bwMode="auto">
          <a:xfrm rot="16200000" flipH="1">
            <a:off x="1501776" y="39433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37" name="Rectangle 37"/>
          <p:cNvSpPr>
            <a:spLocks noChangeArrowheads="1"/>
          </p:cNvSpPr>
          <p:nvPr/>
        </p:nvSpPr>
        <p:spPr bwMode="auto">
          <a:xfrm rot="-5387243">
            <a:off x="593725" y="4478338"/>
            <a:ext cx="352425" cy="70802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38" name="Line 38"/>
          <p:cNvSpPr>
            <a:spLocks noChangeShapeType="1"/>
          </p:cNvSpPr>
          <p:nvPr/>
        </p:nvSpPr>
        <p:spPr bwMode="auto">
          <a:xfrm rot="16200000" flipH="1">
            <a:off x="788988" y="46736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39" name="Rectangle 39"/>
          <p:cNvSpPr>
            <a:spLocks noChangeArrowheads="1"/>
          </p:cNvSpPr>
          <p:nvPr/>
        </p:nvSpPr>
        <p:spPr bwMode="auto">
          <a:xfrm rot="-5387243">
            <a:off x="2021682" y="4493419"/>
            <a:ext cx="342900" cy="687387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40" name="Line 40"/>
          <p:cNvSpPr>
            <a:spLocks noChangeShapeType="1"/>
          </p:cNvSpPr>
          <p:nvPr/>
        </p:nvSpPr>
        <p:spPr bwMode="auto">
          <a:xfrm rot="16200000" flipH="1">
            <a:off x="2195513" y="46736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41" name="Text Box 41"/>
          <p:cNvSpPr txBox="1">
            <a:spLocks noChangeArrowheads="1"/>
          </p:cNvSpPr>
          <p:nvPr/>
        </p:nvSpPr>
        <p:spPr bwMode="auto">
          <a:xfrm>
            <a:off x="3481388" y="5330825"/>
            <a:ext cx="2120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+mn-lt"/>
              </a:rPr>
              <a:t>  Potts model</a:t>
            </a:r>
            <a:endParaRPr lang="en-US" sz="200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1642" name="Text Box 42"/>
          <p:cNvSpPr txBox="1">
            <a:spLocks noChangeArrowheads="1"/>
          </p:cNvSpPr>
          <p:nvPr/>
        </p:nvSpPr>
        <p:spPr bwMode="auto">
          <a:xfrm>
            <a:off x="5930900" y="5330825"/>
            <a:ext cx="31130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indent="236538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+mn-lt"/>
              </a:rPr>
              <a:t> Hardcore model</a:t>
            </a:r>
          </a:p>
        </p:txBody>
      </p:sp>
      <p:sp>
        <p:nvSpPr>
          <p:cNvPr id="281643" name="Text Box 43"/>
          <p:cNvSpPr txBox="1">
            <a:spLocks noChangeArrowheads="1"/>
          </p:cNvSpPr>
          <p:nvPr/>
        </p:nvSpPr>
        <p:spPr bwMode="auto">
          <a:xfrm>
            <a:off x="363538" y="5330825"/>
            <a:ext cx="2263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indent="50800" algn="l">
              <a:spcBef>
                <a:spcPct val="50000"/>
              </a:spcBef>
            </a:pPr>
            <a:r>
              <a:rPr lang="en-US" sz="2400">
                <a:latin typeface="+mn-lt"/>
              </a:rPr>
              <a:t> </a:t>
            </a:r>
            <a:r>
              <a:rPr lang="en-US" sz="2400">
                <a:solidFill>
                  <a:srgbClr val="0000FF"/>
                </a:solidFill>
                <a:latin typeface="+mn-lt"/>
              </a:rPr>
              <a:t>Dimer model</a:t>
            </a:r>
          </a:p>
        </p:txBody>
      </p:sp>
      <p:sp>
        <p:nvSpPr>
          <p:cNvPr id="281644" name="Oval 44"/>
          <p:cNvSpPr>
            <a:spLocks noChangeArrowheads="1"/>
          </p:cNvSpPr>
          <p:nvPr/>
        </p:nvSpPr>
        <p:spPr bwMode="auto">
          <a:xfrm>
            <a:off x="3621088" y="2935288"/>
            <a:ext cx="280987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45" name="Oval 45"/>
          <p:cNvSpPr>
            <a:spLocks noChangeArrowheads="1"/>
          </p:cNvSpPr>
          <p:nvPr/>
        </p:nvSpPr>
        <p:spPr bwMode="auto">
          <a:xfrm>
            <a:off x="4041775" y="2938463"/>
            <a:ext cx="280988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46" name="Oval 46"/>
          <p:cNvSpPr>
            <a:spLocks noChangeArrowheads="1"/>
          </p:cNvSpPr>
          <p:nvPr/>
        </p:nvSpPr>
        <p:spPr bwMode="auto">
          <a:xfrm>
            <a:off x="4041775" y="46116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47" name="Oval 47"/>
          <p:cNvSpPr>
            <a:spLocks noChangeArrowheads="1"/>
          </p:cNvSpPr>
          <p:nvPr/>
        </p:nvSpPr>
        <p:spPr bwMode="auto">
          <a:xfrm>
            <a:off x="3621088" y="46116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48" name="Oval 48"/>
          <p:cNvSpPr>
            <a:spLocks noChangeArrowheads="1"/>
          </p:cNvSpPr>
          <p:nvPr/>
        </p:nvSpPr>
        <p:spPr bwMode="auto">
          <a:xfrm>
            <a:off x="4464050" y="4611688"/>
            <a:ext cx="280988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49" name="Oval 49"/>
          <p:cNvSpPr>
            <a:spLocks noChangeArrowheads="1"/>
          </p:cNvSpPr>
          <p:nvPr/>
        </p:nvSpPr>
        <p:spPr bwMode="auto">
          <a:xfrm>
            <a:off x="4464050" y="2938463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50" name="Oval 50"/>
          <p:cNvSpPr>
            <a:spLocks noChangeArrowheads="1"/>
          </p:cNvSpPr>
          <p:nvPr/>
        </p:nvSpPr>
        <p:spPr bwMode="auto">
          <a:xfrm>
            <a:off x="4903788" y="29352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51" name="Oval 51"/>
          <p:cNvSpPr>
            <a:spLocks noChangeArrowheads="1"/>
          </p:cNvSpPr>
          <p:nvPr/>
        </p:nvSpPr>
        <p:spPr bwMode="auto">
          <a:xfrm>
            <a:off x="5324475" y="29352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52" name="Oval 52"/>
          <p:cNvSpPr>
            <a:spLocks noChangeArrowheads="1"/>
          </p:cNvSpPr>
          <p:nvPr/>
        </p:nvSpPr>
        <p:spPr bwMode="auto">
          <a:xfrm>
            <a:off x="3621088" y="3382963"/>
            <a:ext cx="280987" cy="274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53" name="Oval 53"/>
          <p:cNvSpPr>
            <a:spLocks noChangeArrowheads="1"/>
          </p:cNvSpPr>
          <p:nvPr/>
        </p:nvSpPr>
        <p:spPr bwMode="auto">
          <a:xfrm>
            <a:off x="4041775" y="3382963"/>
            <a:ext cx="280988" cy="2746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54" name="Oval 54"/>
          <p:cNvSpPr>
            <a:spLocks noChangeArrowheads="1"/>
          </p:cNvSpPr>
          <p:nvPr/>
        </p:nvSpPr>
        <p:spPr bwMode="auto">
          <a:xfrm>
            <a:off x="4464050" y="3382963"/>
            <a:ext cx="280988" cy="2746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55" name="Oval 55"/>
          <p:cNvSpPr>
            <a:spLocks noChangeArrowheads="1"/>
          </p:cNvSpPr>
          <p:nvPr/>
        </p:nvSpPr>
        <p:spPr bwMode="auto">
          <a:xfrm>
            <a:off x="4903788" y="3378200"/>
            <a:ext cx="280987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56" name="Oval 56"/>
          <p:cNvSpPr>
            <a:spLocks noChangeArrowheads="1"/>
          </p:cNvSpPr>
          <p:nvPr/>
        </p:nvSpPr>
        <p:spPr bwMode="auto">
          <a:xfrm>
            <a:off x="5324475" y="3378200"/>
            <a:ext cx="280988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57" name="Oval 57"/>
          <p:cNvSpPr>
            <a:spLocks noChangeArrowheads="1"/>
          </p:cNvSpPr>
          <p:nvPr/>
        </p:nvSpPr>
        <p:spPr bwMode="auto">
          <a:xfrm>
            <a:off x="3621088" y="3797300"/>
            <a:ext cx="280987" cy="2778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58" name="Oval 58"/>
          <p:cNvSpPr>
            <a:spLocks noChangeArrowheads="1"/>
          </p:cNvSpPr>
          <p:nvPr/>
        </p:nvSpPr>
        <p:spPr bwMode="auto">
          <a:xfrm>
            <a:off x="3621088" y="4198938"/>
            <a:ext cx="280987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59" name="Oval 59"/>
          <p:cNvSpPr>
            <a:spLocks noChangeArrowheads="1"/>
          </p:cNvSpPr>
          <p:nvPr/>
        </p:nvSpPr>
        <p:spPr bwMode="auto">
          <a:xfrm>
            <a:off x="4041775" y="4208463"/>
            <a:ext cx="280988" cy="2746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60" name="Oval 60"/>
          <p:cNvSpPr>
            <a:spLocks noChangeArrowheads="1"/>
          </p:cNvSpPr>
          <p:nvPr/>
        </p:nvSpPr>
        <p:spPr bwMode="auto">
          <a:xfrm>
            <a:off x="4903788" y="4198938"/>
            <a:ext cx="280987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61" name="Oval 61"/>
          <p:cNvSpPr>
            <a:spLocks noChangeArrowheads="1"/>
          </p:cNvSpPr>
          <p:nvPr/>
        </p:nvSpPr>
        <p:spPr bwMode="auto">
          <a:xfrm>
            <a:off x="5324475" y="3797300"/>
            <a:ext cx="280988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62" name="Oval 62"/>
          <p:cNvSpPr>
            <a:spLocks noChangeArrowheads="1"/>
          </p:cNvSpPr>
          <p:nvPr/>
        </p:nvSpPr>
        <p:spPr bwMode="auto">
          <a:xfrm>
            <a:off x="4041775" y="3797300"/>
            <a:ext cx="280988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63" name="Oval 63"/>
          <p:cNvSpPr>
            <a:spLocks noChangeArrowheads="1"/>
          </p:cNvSpPr>
          <p:nvPr/>
        </p:nvSpPr>
        <p:spPr bwMode="auto">
          <a:xfrm>
            <a:off x="4464050" y="3797300"/>
            <a:ext cx="280988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64" name="Oval 64"/>
          <p:cNvSpPr>
            <a:spLocks noChangeArrowheads="1"/>
          </p:cNvSpPr>
          <p:nvPr/>
        </p:nvSpPr>
        <p:spPr bwMode="auto">
          <a:xfrm>
            <a:off x="4464050" y="4208463"/>
            <a:ext cx="280988" cy="274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65" name="Oval 65"/>
          <p:cNvSpPr>
            <a:spLocks noChangeArrowheads="1"/>
          </p:cNvSpPr>
          <p:nvPr/>
        </p:nvSpPr>
        <p:spPr bwMode="auto">
          <a:xfrm>
            <a:off x="4903788" y="3797300"/>
            <a:ext cx="280987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66" name="Oval 66"/>
          <p:cNvSpPr>
            <a:spLocks noChangeArrowheads="1"/>
          </p:cNvSpPr>
          <p:nvPr/>
        </p:nvSpPr>
        <p:spPr bwMode="auto">
          <a:xfrm>
            <a:off x="5324475" y="4198938"/>
            <a:ext cx="280988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67" name="Oval 67"/>
          <p:cNvSpPr>
            <a:spLocks noChangeArrowheads="1"/>
          </p:cNvSpPr>
          <p:nvPr/>
        </p:nvSpPr>
        <p:spPr bwMode="auto">
          <a:xfrm>
            <a:off x="4903788" y="46116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668" name="Oval 68"/>
          <p:cNvSpPr>
            <a:spLocks noChangeArrowheads="1"/>
          </p:cNvSpPr>
          <p:nvPr/>
        </p:nvSpPr>
        <p:spPr bwMode="auto">
          <a:xfrm>
            <a:off x="5324475" y="46116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6602413" y="2855913"/>
            <a:ext cx="2036762" cy="2003425"/>
            <a:chOff x="2498" y="1283"/>
            <a:chExt cx="1356" cy="1344"/>
          </a:xfrm>
        </p:grpSpPr>
        <p:sp>
          <p:nvSpPr>
            <p:cNvPr id="281670" name="Oval 70"/>
            <p:cNvSpPr>
              <a:spLocks noChangeArrowheads="1"/>
            </p:cNvSpPr>
            <p:nvPr/>
          </p:nvSpPr>
          <p:spPr bwMode="auto">
            <a:xfrm>
              <a:off x="3115" y="1608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71" name="Oval 71"/>
            <p:cNvSpPr>
              <a:spLocks noChangeArrowheads="1"/>
            </p:cNvSpPr>
            <p:nvPr/>
          </p:nvSpPr>
          <p:spPr bwMode="auto">
            <a:xfrm>
              <a:off x="2818" y="2176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72" name="Oval 72"/>
            <p:cNvSpPr>
              <a:spLocks noChangeArrowheads="1"/>
            </p:cNvSpPr>
            <p:nvPr/>
          </p:nvSpPr>
          <p:spPr bwMode="auto">
            <a:xfrm>
              <a:off x="2550" y="1890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73" name="Oval 73"/>
            <p:cNvSpPr>
              <a:spLocks noChangeArrowheads="1"/>
            </p:cNvSpPr>
            <p:nvPr/>
          </p:nvSpPr>
          <p:spPr bwMode="auto">
            <a:xfrm>
              <a:off x="2550" y="2455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74" name="Oval 74"/>
            <p:cNvSpPr>
              <a:spLocks noChangeArrowheads="1"/>
            </p:cNvSpPr>
            <p:nvPr/>
          </p:nvSpPr>
          <p:spPr bwMode="auto">
            <a:xfrm>
              <a:off x="3686" y="1890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75" name="Oval 75"/>
            <p:cNvSpPr>
              <a:spLocks noChangeArrowheads="1"/>
            </p:cNvSpPr>
            <p:nvPr/>
          </p:nvSpPr>
          <p:spPr bwMode="auto">
            <a:xfrm>
              <a:off x="3676" y="2455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76" name="Oval 76"/>
            <p:cNvSpPr>
              <a:spLocks noChangeArrowheads="1"/>
            </p:cNvSpPr>
            <p:nvPr/>
          </p:nvSpPr>
          <p:spPr bwMode="auto">
            <a:xfrm>
              <a:off x="2499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77" name="Oval 77"/>
            <p:cNvSpPr>
              <a:spLocks noChangeArrowheads="1"/>
            </p:cNvSpPr>
            <p:nvPr/>
          </p:nvSpPr>
          <p:spPr bwMode="auto">
            <a:xfrm>
              <a:off x="2786" y="1285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78" name="Oval 78"/>
            <p:cNvSpPr>
              <a:spLocks noChangeArrowheads="1"/>
            </p:cNvSpPr>
            <p:nvPr/>
          </p:nvSpPr>
          <p:spPr bwMode="auto">
            <a:xfrm>
              <a:off x="2786" y="2436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79" name="Oval 79"/>
            <p:cNvSpPr>
              <a:spLocks noChangeArrowheads="1"/>
            </p:cNvSpPr>
            <p:nvPr/>
          </p:nvSpPr>
          <p:spPr bwMode="auto">
            <a:xfrm>
              <a:off x="2498" y="243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80" name="Oval 80"/>
            <p:cNvSpPr>
              <a:spLocks noChangeArrowheads="1"/>
            </p:cNvSpPr>
            <p:nvPr/>
          </p:nvSpPr>
          <p:spPr bwMode="auto">
            <a:xfrm>
              <a:off x="3074" y="243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81" name="Oval 81"/>
            <p:cNvSpPr>
              <a:spLocks noChangeArrowheads="1"/>
            </p:cNvSpPr>
            <p:nvPr/>
          </p:nvSpPr>
          <p:spPr bwMode="auto">
            <a:xfrm>
              <a:off x="3074" y="1285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82" name="Oval 82"/>
            <p:cNvSpPr>
              <a:spLocks noChangeArrowheads="1"/>
            </p:cNvSpPr>
            <p:nvPr/>
          </p:nvSpPr>
          <p:spPr bwMode="auto">
            <a:xfrm>
              <a:off x="3374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83" name="Oval 83"/>
            <p:cNvSpPr>
              <a:spLocks noChangeArrowheads="1"/>
            </p:cNvSpPr>
            <p:nvPr/>
          </p:nvSpPr>
          <p:spPr bwMode="auto">
            <a:xfrm>
              <a:off x="3662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84" name="Oval 84"/>
            <p:cNvSpPr>
              <a:spLocks noChangeArrowheads="1"/>
            </p:cNvSpPr>
            <p:nvPr/>
          </p:nvSpPr>
          <p:spPr bwMode="auto">
            <a:xfrm>
              <a:off x="2498" y="1590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85" name="Oval 85"/>
            <p:cNvSpPr>
              <a:spLocks noChangeArrowheads="1"/>
            </p:cNvSpPr>
            <p:nvPr/>
          </p:nvSpPr>
          <p:spPr bwMode="auto">
            <a:xfrm>
              <a:off x="2786" y="1590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86" name="Oval 86"/>
            <p:cNvSpPr>
              <a:spLocks noChangeArrowheads="1"/>
            </p:cNvSpPr>
            <p:nvPr/>
          </p:nvSpPr>
          <p:spPr bwMode="auto">
            <a:xfrm>
              <a:off x="3074" y="1590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87" name="Oval 87"/>
            <p:cNvSpPr>
              <a:spLocks noChangeArrowheads="1"/>
            </p:cNvSpPr>
            <p:nvPr/>
          </p:nvSpPr>
          <p:spPr bwMode="auto">
            <a:xfrm>
              <a:off x="3374" y="158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88" name="Oval 88"/>
            <p:cNvSpPr>
              <a:spLocks noChangeArrowheads="1"/>
            </p:cNvSpPr>
            <p:nvPr/>
          </p:nvSpPr>
          <p:spPr bwMode="auto">
            <a:xfrm>
              <a:off x="3662" y="1588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89" name="Oval 89"/>
            <p:cNvSpPr>
              <a:spLocks noChangeArrowheads="1"/>
            </p:cNvSpPr>
            <p:nvPr/>
          </p:nvSpPr>
          <p:spPr bwMode="auto">
            <a:xfrm>
              <a:off x="2498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90" name="Oval 90"/>
            <p:cNvSpPr>
              <a:spLocks noChangeArrowheads="1"/>
            </p:cNvSpPr>
            <p:nvPr/>
          </p:nvSpPr>
          <p:spPr bwMode="auto">
            <a:xfrm>
              <a:off x="2498" y="2152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91" name="Oval 91"/>
            <p:cNvSpPr>
              <a:spLocks noChangeArrowheads="1"/>
            </p:cNvSpPr>
            <p:nvPr/>
          </p:nvSpPr>
          <p:spPr bwMode="auto">
            <a:xfrm>
              <a:off x="2786" y="215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92" name="Oval 92"/>
            <p:cNvSpPr>
              <a:spLocks noChangeArrowheads="1"/>
            </p:cNvSpPr>
            <p:nvPr/>
          </p:nvSpPr>
          <p:spPr bwMode="auto">
            <a:xfrm>
              <a:off x="3374" y="2152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93" name="Oval 93"/>
            <p:cNvSpPr>
              <a:spLocks noChangeArrowheads="1"/>
            </p:cNvSpPr>
            <p:nvPr/>
          </p:nvSpPr>
          <p:spPr bwMode="auto">
            <a:xfrm>
              <a:off x="3662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94" name="Oval 94"/>
            <p:cNvSpPr>
              <a:spLocks noChangeArrowheads="1"/>
            </p:cNvSpPr>
            <p:nvPr/>
          </p:nvSpPr>
          <p:spPr bwMode="auto">
            <a:xfrm>
              <a:off x="2786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95" name="Oval 95"/>
            <p:cNvSpPr>
              <a:spLocks noChangeArrowheads="1"/>
            </p:cNvSpPr>
            <p:nvPr/>
          </p:nvSpPr>
          <p:spPr bwMode="auto">
            <a:xfrm>
              <a:off x="3074" y="1876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96" name="Oval 96"/>
            <p:cNvSpPr>
              <a:spLocks noChangeArrowheads="1"/>
            </p:cNvSpPr>
            <p:nvPr/>
          </p:nvSpPr>
          <p:spPr bwMode="auto">
            <a:xfrm>
              <a:off x="3074" y="215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97" name="Oval 97"/>
            <p:cNvSpPr>
              <a:spLocks noChangeArrowheads="1"/>
            </p:cNvSpPr>
            <p:nvPr/>
          </p:nvSpPr>
          <p:spPr bwMode="auto">
            <a:xfrm>
              <a:off x="3374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98" name="Oval 98"/>
            <p:cNvSpPr>
              <a:spLocks noChangeArrowheads="1"/>
            </p:cNvSpPr>
            <p:nvPr/>
          </p:nvSpPr>
          <p:spPr bwMode="auto">
            <a:xfrm>
              <a:off x="3662" y="2152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99" name="Oval 99"/>
            <p:cNvSpPr>
              <a:spLocks noChangeArrowheads="1"/>
            </p:cNvSpPr>
            <p:nvPr/>
          </p:nvSpPr>
          <p:spPr bwMode="auto">
            <a:xfrm>
              <a:off x="3374" y="2437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700" name="Oval 100"/>
            <p:cNvSpPr>
              <a:spLocks noChangeArrowheads="1"/>
            </p:cNvSpPr>
            <p:nvPr/>
          </p:nvSpPr>
          <p:spPr bwMode="auto">
            <a:xfrm>
              <a:off x="3662" y="2437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1701" name="Rectangle 101"/>
          <p:cNvSpPr>
            <a:spLocks noChangeArrowheads="1"/>
          </p:cNvSpPr>
          <p:nvPr/>
        </p:nvSpPr>
        <p:spPr bwMode="auto">
          <a:xfrm>
            <a:off x="3435350" y="2646363"/>
            <a:ext cx="2309813" cy="2301875"/>
          </a:xfrm>
          <a:prstGeom prst="rect">
            <a:avLst/>
          </a:prstGeom>
          <a:solidFill>
            <a:schemeClr val="bg1">
              <a:alpha val="23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702" name="Rectangle 102"/>
          <p:cNvSpPr>
            <a:spLocks noChangeArrowheads="1"/>
          </p:cNvSpPr>
          <p:nvPr/>
        </p:nvSpPr>
        <p:spPr bwMode="auto">
          <a:xfrm>
            <a:off x="363538" y="5878513"/>
            <a:ext cx="853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rgbClr val="FF8000"/>
                </a:solidFill>
                <a:latin typeface="+mn-lt"/>
              </a:rPr>
              <a:t> Domino tilings                 k-colorings             Independent sets</a:t>
            </a:r>
          </a:p>
        </p:txBody>
      </p:sp>
      <p:sp>
        <p:nvSpPr>
          <p:cNvPr id="281703" name="Rectangle 103"/>
          <p:cNvSpPr>
            <a:spLocks noChangeArrowheads="1"/>
          </p:cNvSpPr>
          <p:nvPr/>
        </p:nvSpPr>
        <p:spPr bwMode="auto">
          <a:xfrm>
            <a:off x="5711825" y="1181100"/>
            <a:ext cx="35099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buFontTx/>
              <a:buChar char="•"/>
            </a:pPr>
            <a:r>
              <a:rPr lang="en-US" sz="2400"/>
              <a:t> Pick a vtx v and a bit b;</a:t>
            </a:r>
          </a:p>
          <a:p>
            <a:pPr algn="l">
              <a:buFontTx/>
              <a:buChar char="•"/>
            </a:pPr>
            <a:r>
              <a:rPr lang="en-US" sz="2400"/>
              <a:t> If </a:t>
            </a:r>
            <a:r>
              <a:rPr lang="en-US" sz="2400">
                <a:solidFill>
                  <a:srgbClr val="008040"/>
                </a:solidFill>
              </a:rPr>
              <a:t>b=1</a:t>
            </a:r>
            <a:r>
              <a:rPr lang="en-US" sz="2400"/>
              <a:t>, try to </a:t>
            </a:r>
            <a:r>
              <a:rPr lang="en-US" sz="2400">
                <a:solidFill>
                  <a:srgbClr val="008040"/>
                </a:solidFill>
              </a:rPr>
              <a:t>add</a:t>
            </a:r>
            <a:r>
              <a:rPr lang="en-US" sz="2400"/>
              <a:t> v</a:t>
            </a:r>
          </a:p>
          <a:p>
            <a:pPr algn="l">
              <a:buFontTx/>
              <a:buChar char="•"/>
            </a:pPr>
            <a:endParaRPr lang="en-US" sz="2400"/>
          </a:p>
          <a:p>
            <a:pPr algn="l">
              <a:buFontTx/>
              <a:buChar char="•"/>
            </a:pPr>
            <a:endParaRPr lang="en-US" sz="2400"/>
          </a:p>
        </p:txBody>
      </p:sp>
      <p:sp>
        <p:nvSpPr>
          <p:cNvPr id="281704" name="Oval 104"/>
          <p:cNvSpPr>
            <a:spLocks noChangeArrowheads="1"/>
          </p:cNvSpPr>
          <p:nvPr/>
        </p:nvSpPr>
        <p:spPr bwMode="auto">
          <a:xfrm>
            <a:off x="4462272" y="3392424"/>
            <a:ext cx="274637" cy="274638"/>
          </a:xfrm>
          <a:prstGeom prst="ellipse">
            <a:avLst/>
          </a:prstGeom>
          <a:solidFill>
            <a:srgbClr val="000080">
              <a:alpha val="60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705" name="Oval 105"/>
          <p:cNvSpPr>
            <a:spLocks noChangeArrowheads="1"/>
          </p:cNvSpPr>
          <p:nvPr/>
        </p:nvSpPr>
        <p:spPr bwMode="auto">
          <a:xfrm>
            <a:off x="7769225" y="2757488"/>
            <a:ext cx="581025" cy="488950"/>
          </a:xfrm>
          <a:prstGeom prst="ellipse">
            <a:avLst/>
          </a:prstGeom>
          <a:noFill/>
          <a:ln w="9207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706" name="Oval 106"/>
          <p:cNvSpPr>
            <a:spLocks noChangeArrowheads="1"/>
          </p:cNvSpPr>
          <p:nvPr/>
        </p:nvSpPr>
        <p:spPr bwMode="auto">
          <a:xfrm>
            <a:off x="7927848" y="2867025"/>
            <a:ext cx="274638" cy="274638"/>
          </a:xfrm>
          <a:prstGeom prst="ellipse">
            <a:avLst/>
          </a:prstGeom>
          <a:solidFill>
            <a:srgbClr val="008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70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"/>
            <a:ext cx="7772400" cy="1143000"/>
          </a:xfrm>
        </p:spPr>
        <p:txBody>
          <a:bodyPr/>
          <a:lstStyle/>
          <a:p>
            <a:r>
              <a:rPr lang="en-US"/>
              <a:t>What about other models?</a:t>
            </a: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428625" y="2932113"/>
            <a:ext cx="2120900" cy="2070100"/>
          </a:xfrm>
          <a:prstGeom prst="rect">
            <a:avLst/>
          </a:prstGeom>
          <a:solidFill>
            <a:schemeClr val="accent1"/>
          </a:solidFill>
          <a:ln w="444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442913" y="2932113"/>
            <a:ext cx="352425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1495425" y="4298950"/>
            <a:ext cx="352425" cy="7032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58" name="Rectangle 6"/>
          <p:cNvSpPr>
            <a:spLocks noChangeArrowheads="1"/>
          </p:cNvSpPr>
          <p:nvPr/>
        </p:nvSpPr>
        <p:spPr bwMode="auto">
          <a:xfrm>
            <a:off x="1852613" y="3979863"/>
            <a:ext cx="342900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59" name="Rectangle 7"/>
          <p:cNvSpPr>
            <a:spLocks noChangeArrowheads="1"/>
          </p:cNvSpPr>
          <p:nvPr/>
        </p:nvSpPr>
        <p:spPr bwMode="auto">
          <a:xfrm>
            <a:off x="1852613" y="3973513"/>
            <a:ext cx="342900" cy="6921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60" name="Line 8"/>
          <p:cNvSpPr>
            <a:spLocks noChangeShapeType="1"/>
          </p:cNvSpPr>
          <p:nvPr/>
        </p:nvSpPr>
        <p:spPr bwMode="auto">
          <a:xfrm flipH="1">
            <a:off x="642938" y="30861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61" name="Rectangle 9"/>
          <p:cNvSpPr>
            <a:spLocks noChangeArrowheads="1"/>
          </p:cNvSpPr>
          <p:nvPr/>
        </p:nvSpPr>
        <p:spPr bwMode="auto">
          <a:xfrm>
            <a:off x="2181225" y="2932113"/>
            <a:ext cx="357188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62" name="Line 10"/>
          <p:cNvSpPr>
            <a:spLocks noChangeShapeType="1"/>
          </p:cNvSpPr>
          <p:nvPr/>
        </p:nvSpPr>
        <p:spPr bwMode="auto">
          <a:xfrm flipH="1">
            <a:off x="2395538" y="30861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63" name="Rectangle 11"/>
          <p:cNvSpPr>
            <a:spLocks noChangeArrowheads="1"/>
          </p:cNvSpPr>
          <p:nvPr/>
        </p:nvSpPr>
        <p:spPr bwMode="auto">
          <a:xfrm>
            <a:off x="2206625" y="3997325"/>
            <a:ext cx="342900" cy="69215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64" name="Line 12"/>
          <p:cNvSpPr>
            <a:spLocks noChangeShapeType="1"/>
          </p:cNvSpPr>
          <p:nvPr/>
        </p:nvSpPr>
        <p:spPr bwMode="auto">
          <a:xfrm flipH="1">
            <a:off x="2395538" y="415925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65" name="Line 13"/>
          <p:cNvSpPr>
            <a:spLocks noChangeShapeType="1"/>
          </p:cNvSpPr>
          <p:nvPr/>
        </p:nvSpPr>
        <p:spPr bwMode="auto">
          <a:xfrm flipH="1">
            <a:off x="2052638" y="415925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66" name="Rectangle 14"/>
          <p:cNvSpPr>
            <a:spLocks noChangeArrowheads="1"/>
          </p:cNvSpPr>
          <p:nvPr/>
        </p:nvSpPr>
        <p:spPr bwMode="auto">
          <a:xfrm>
            <a:off x="785813" y="3613150"/>
            <a:ext cx="342900" cy="68580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67" name="Line 15"/>
          <p:cNvSpPr>
            <a:spLocks noChangeShapeType="1"/>
          </p:cNvSpPr>
          <p:nvPr/>
        </p:nvSpPr>
        <p:spPr bwMode="auto">
          <a:xfrm flipH="1">
            <a:off x="985838" y="37719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68" name="Rectangle 16"/>
          <p:cNvSpPr>
            <a:spLocks noChangeArrowheads="1"/>
          </p:cNvSpPr>
          <p:nvPr/>
        </p:nvSpPr>
        <p:spPr bwMode="auto">
          <a:xfrm>
            <a:off x="442913" y="3613150"/>
            <a:ext cx="352425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69" name="Line 17"/>
          <p:cNvSpPr>
            <a:spLocks noChangeShapeType="1"/>
          </p:cNvSpPr>
          <p:nvPr/>
        </p:nvSpPr>
        <p:spPr bwMode="auto">
          <a:xfrm flipH="1">
            <a:off x="642938" y="37719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70" name="Rectangle 18"/>
          <p:cNvSpPr>
            <a:spLocks noChangeArrowheads="1"/>
          </p:cNvSpPr>
          <p:nvPr/>
        </p:nvSpPr>
        <p:spPr bwMode="auto">
          <a:xfrm>
            <a:off x="1128713" y="4298950"/>
            <a:ext cx="366712" cy="7032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71" name="Line 19"/>
          <p:cNvSpPr>
            <a:spLocks noChangeShapeType="1"/>
          </p:cNvSpPr>
          <p:nvPr/>
        </p:nvSpPr>
        <p:spPr bwMode="auto">
          <a:xfrm flipH="1">
            <a:off x="1323975" y="4481513"/>
            <a:ext cx="1588" cy="319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72" name="Line 20"/>
          <p:cNvSpPr>
            <a:spLocks noChangeShapeType="1"/>
          </p:cNvSpPr>
          <p:nvPr/>
        </p:nvSpPr>
        <p:spPr bwMode="auto">
          <a:xfrm flipH="1">
            <a:off x="1662113" y="4481513"/>
            <a:ext cx="0" cy="33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73" name="Rectangle 21"/>
          <p:cNvSpPr>
            <a:spLocks noChangeArrowheads="1"/>
          </p:cNvSpPr>
          <p:nvPr/>
        </p:nvSpPr>
        <p:spPr bwMode="auto">
          <a:xfrm rot="-5387243">
            <a:off x="590550" y="4121150"/>
            <a:ext cx="357188" cy="7127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74" name="Line 22"/>
          <p:cNvSpPr>
            <a:spLocks noChangeShapeType="1"/>
          </p:cNvSpPr>
          <p:nvPr/>
        </p:nvSpPr>
        <p:spPr bwMode="auto">
          <a:xfrm rot="16200000" flipH="1">
            <a:off x="788988" y="4308475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75" name="Rectangle 23"/>
          <p:cNvSpPr>
            <a:spLocks noChangeArrowheads="1"/>
          </p:cNvSpPr>
          <p:nvPr/>
        </p:nvSpPr>
        <p:spPr bwMode="auto">
          <a:xfrm rot="-5387243">
            <a:off x="1659732" y="2750344"/>
            <a:ext cx="342900" cy="7000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76" name="Line 24"/>
          <p:cNvSpPr>
            <a:spLocks noChangeShapeType="1"/>
          </p:cNvSpPr>
          <p:nvPr/>
        </p:nvSpPr>
        <p:spPr bwMode="auto">
          <a:xfrm rot="16200000" flipH="1">
            <a:off x="1881188" y="29257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77" name="Rectangle 25"/>
          <p:cNvSpPr>
            <a:spLocks noChangeArrowheads="1"/>
          </p:cNvSpPr>
          <p:nvPr/>
        </p:nvSpPr>
        <p:spPr bwMode="auto">
          <a:xfrm rot="-5387243">
            <a:off x="965994" y="2756694"/>
            <a:ext cx="344488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78" name="Line 26"/>
          <p:cNvSpPr>
            <a:spLocks noChangeShapeType="1"/>
          </p:cNvSpPr>
          <p:nvPr/>
        </p:nvSpPr>
        <p:spPr bwMode="auto">
          <a:xfrm rot="16200000" flipH="1">
            <a:off x="1169988" y="29257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79" name="Rectangle 27"/>
          <p:cNvSpPr>
            <a:spLocks noChangeArrowheads="1"/>
          </p:cNvSpPr>
          <p:nvPr/>
        </p:nvSpPr>
        <p:spPr bwMode="auto">
          <a:xfrm rot="-5387243">
            <a:off x="1659732" y="3093244"/>
            <a:ext cx="342900" cy="7000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80" name="Line 28"/>
          <p:cNvSpPr>
            <a:spLocks noChangeShapeType="1"/>
          </p:cNvSpPr>
          <p:nvPr/>
        </p:nvSpPr>
        <p:spPr bwMode="auto">
          <a:xfrm rot="16200000" flipH="1">
            <a:off x="1881188" y="3279775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81" name="Rectangle 29"/>
          <p:cNvSpPr>
            <a:spLocks noChangeArrowheads="1"/>
          </p:cNvSpPr>
          <p:nvPr/>
        </p:nvSpPr>
        <p:spPr bwMode="auto">
          <a:xfrm rot="-5387243">
            <a:off x="966788" y="3074988"/>
            <a:ext cx="342900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82" name="Line 30"/>
          <p:cNvSpPr>
            <a:spLocks noChangeShapeType="1"/>
          </p:cNvSpPr>
          <p:nvPr/>
        </p:nvSpPr>
        <p:spPr bwMode="auto">
          <a:xfrm rot="16200000" flipH="1">
            <a:off x="1181101" y="32575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83" name="Rectangle 31"/>
          <p:cNvSpPr>
            <a:spLocks noChangeArrowheads="1"/>
          </p:cNvSpPr>
          <p:nvPr/>
        </p:nvSpPr>
        <p:spPr bwMode="auto">
          <a:xfrm rot="-5387243">
            <a:off x="2020888" y="3443287"/>
            <a:ext cx="357188" cy="696913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84" name="Line 32"/>
          <p:cNvSpPr>
            <a:spLocks noChangeShapeType="1"/>
          </p:cNvSpPr>
          <p:nvPr/>
        </p:nvSpPr>
        <p:spPr bwMode="auto">
          <a:xfrm rot="16200000" flipH="1">
            <a:off x="2235201" y="36242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85" name="Rectangle 33"/>
          <p:cNvSpPr>
            <a:spLocks noChangeArrowheads="1"/>
          </p:cNvSpPr>
          <p:nvPr/>
        </p:nvSpPr>
        <p:spPr bwMode="auto">
          <a:xfrm rot="-5387243">
            <a:off x="1319213" y="3425825"/>
            <a:ext cx="336550" cy="72072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86" name="Line 34"/>
          <p:cNvSpPr>
            <a:spLocks noChangeShapeType="1"/>
          </p:cNvSpPr>
          <p:nvPr/>
        </p:nvSpPr>
        <p:spPr bwMode="auto">
          <a:xfrm rot="16200000" flipH="1">
            <a:off x="1524001" y="36004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87" name="Rectangle 35"/>
          <p:cNvSpPr>
            <a:spLocks noChangeArrowheads="1"/>
          </p:cNvSpPr>
          <p:nvPr/>
        </p:nvSpPr>
        <p:spPr bwMode="auto">
          <a:xfrm rot="-5387243">
            <a:off x="1315244" y="3764756"/>
            <a:ext cx="342900" cy="7254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88" name="Line 36"/>
          <p:cNvSpPr>
            <a:spLocks noChangeShapeType="1"/>
          </p:cNvSpPr>
          <p:nvPr/>
        </p:nvSpPr>
        <p:spPr bwMode="auto">
          <a:xfrm rot="16200000" flipH="1">
            <a:off x="1501776" y="39433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89" name="Rectangle 37"/>
          <p:cNvSpPr>
            <a:spLocks noChangeArrowheads="1"/>
          </p:cNvSpPr>
          <p:nvPr/>
        </p:nvSpPr>
        <p:spPr bwMode="auto">
          <a:xfrm rot="-5387243">
            <a:off x="593725" y="4478338"/>
            <a:ext cx="352425" cy="70802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90" name="Line 38"/>
          <p:cNvSpPr>
            <a:spLocks noChangeShapeType="1"/>
          </p:cNvSpPr>
          <p:nvPr/>
        </p:nvSpPr>
        <p:spPr bwMode="auto">
          <a:xfrm rot="16200000" flipH="1">
            <a:off x="788988" y="46736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91" name="Rectangle 39"/>
          <p:cNvSpPr>
            <a:spLocks noChangeArrowheads="1"/>
          </p:cNvSpPr>
          <p:nvPr/>
        </p:nvSpPr>
        <p:spPr bwMode="auto">
          <a:xfrm rot="-5387243">
            <a:off x="2021682" y="4493419"/>
            <a:ext cx="342900" cy="687387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92" name="Line 40"/>
          <p:cNvSpPr>
            <a:spLocks noChangeShapeType="1"/>
          </p:cNvSpPr>
          <p:nvPr/>
        </p:nvSpPr>
        <p:spPr bwMode="auto">
          <a:xfrm rot="16200000" flipH="1">
            <a:off x="2195513" y="46736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93" name="Text Box 41"/>
          <p:cNvSpPr txBox="1">
            <a:spLocks noChangeArrowheads="1"/>
          </p:cNvSpPr>
          <p:nvPr/>
        </p:nvSpPr>
        <p:spPr bwMode="auto">
          <a:xfrm>
            <a:off x="3481388" y="5330825"/>
            <a:ext cx="2120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+mn-lt"/>
              </a:rPr>
              <a:t>  Potts model</a:t>
            </a:r>
            <a:endParaRPr lang="en-US" sz="200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9594" name="Text Box 42"/>
          <p:cNvSpPr txBox="1">
            <a:spLocks noChangeArrowheads="1"/>
          </p:cNvSpPr>
          <p:nvPr/>
        </p:nvSpPr>
        <p:spPr bwMode="auto">
          <a:xfrm>
            <a:off x="5930900" y="5330825"/>
            <a:ext cx="31130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indent="236538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+mn-lt"/>
              </a:rPr>
              <a:t> Hardcore model</a:t>
            </a:r>
          </a:p>
        </p:txBody>
      </p:sp>
      <p:sp>
        <p:nvSpPr>
          <p:cNvPr id="279595" name="Text Box 43"/>
          <p:cNvSpPr txBox="1">
            <a:spLocks noChangeArrowheads="1"/>
          </p:cNvSpPr>
          <p:nvPr/>
        </p:nvSpPr>
        <p:spPr bwMode="auto">
          <a:xfrm>
            <a:off x="363538" y="5330825"/>
            <a:ext cx="2263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indent="50800" algn="l">
              <a:spcBef>
                <a:spcPct val="50000"/>
              </a:spcBef>
            </a:pPr>
            <a:r>
              <a:rPr lang="en-US" sz="2400">
                <a:latin typeface="+mn-lt"/>
              </a:rPr>
              <a:t> </a:t>
            </a:r>
            <a:r>
              <a:rPr lang="en-US" sz="2400">
                <a:solidFill>
                  <a:srgbClr val="0000FF"/>
                </a:solidFill>
                <a:latin typeface="+mn-lt"/>
              </a:rPr>
              <a:t>Dimer model</a:t>
            </a:r>
          </a:p>
        </p:txBody>
      </p:sp>
      <p:sp>
        <p:nvSpPr>
          <p:cNvPr id="279596" name="Oval 44"/>
          <p:cNvSpPr>
            <a:spLocks noChangeArrowheads="1"/>
          </p:cNvSpPr>
          <p:nvPr/>
        </p:nvSpPr>
        <p:spPr bwMode="auto">
          <a:xfrm>
            <a:off x="3621088" y="2935288"/>
            <a:ext cx="280987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97" name="Oval 45"/>
          <p:cNvSpPr>
            <a:spLocks noChangeArrowheads="1"/>
          </p:cNvSpPr>
          <p:nvPr/>
        </p:nvSpPr>
        <p:spPr bwMode="auto">
          <a:xfrm>
            <a:off x="4041775" y="2938463"/>
            <a:ext cx="280988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98" name="Oval 46"/>
          <p:cNvSpPr>
            <a:spLocks noChangeArrowheads="1"/>
          </p:cNvSpPr>
          <p:nvPr/>
        </p:nvSpPr>
        <p:spPr bwMode="auto">
          <a:xfrm>
            <a:off x="4041775" y="46116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99" name="Oval 47"/>
          <p:cNvSpPr>
            <a:spLocks noChangeArrowheads="1"/>
          </p:cNvSpPr>
          <p:nvPr/>
        </p:nvSpPr>
        <p:spPr bwMode="auto">
          <a:xfrm>
            <a:off x="3621088" y="46116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00" name="Oval 48"/>
          <p:cNvSpPr>
            <a:spLocks noChangeArrowheads="1"/>
          </p:cNvSpPr>
          <p:nvPr/>
        </p:nvSpPr>
        <p:spPr bwMode="auto">
          <a:xfrm>
            <a:off x="4464050" y="4611688"/>
            <a:ext cx="280988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01" name="Oval 49"/>
          <p:cNvSpPr>
            <a:spLocks noChangeArrowheads="1"/>
          </p:cNvSpPr>
          <p:nvPr/>
        </p:nvSpPr>
        <p:spPr bwMode="auto">
          <a:xfrm>
            <a:off x="4464050" y="2938463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02" name="Oval 50"/>
          <p:cNvSpPr>
            <a:spLocks noChangeArrowheads="1"/>
          </p:cNvSpPr>
          <p:nvPr/>
        </p:nvSpPr>
        <p:spPr bwMode="auto">
          <a:xfrm>
            <a:off x="4903788" y="29352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03" name="Oval 51"/>
          <p:cNvSpPr>
            <a:spLocks noChangeArrowheads="1"/>
          </p:cNvSpPr>
          <p:nvPr/>
        </p:nvSpPr>
        <p:spPr bwMode="auto">
          <a:xfrm>
            <a:off x="5324475" y="29352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04" name="Oval 52"/>
          <p:cNvSpPr>
            <a:spLocks noChangeArrowheads="1"/>
          </p:cNvSpPr>
          <p:nvPr/>
        </p:nvSpPr>
        <p:spPr bwMode="auto">
          <a:xfrm>
            <a:off x="3621088" y="3382963"/>
            <a:ext cx="280987" cy="274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05" name="Oval 53"/>
          <p:cNvSpPr>
            <a:spLocks noChangeArrowheads="1"/>
          </p:cNvSpPr>
          <p:nvPr/>
        </p:nvSpPr>
        <p:spPr bwMode="auto">
          <a:xfrm>
            <a:off x="4041775" y="3382963"/>
            <a:ext cx="280988" cy="2746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06" name="Oval 54"/>
          <p:cNvSpPr>
            <a:spLocks noChangeArrowheads="1"/>
          </p:cNvSpPr>
          <p:nvPr/>
        </p:nvSpPr>
        <p:spPr bwMode="auto">
          <a:xfrm>
            <a:off x="4464050" y="3382963"/>
            <a:ext cx="280988" cy="2746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07" name="Oval 55"/>
          <p:cNvSpPr>
            <a:spLocks noChangeArrowheads="1"/>
          </p:cNvSpPr>
          <p:nvPr/>
        </p:nvSpPr>
        <p:spPr bwMode="auto">
          <a:xfrm>
            <a:off x="4903788" y="3378200"/>
            <a:ext cx="280987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08" name="Oval 56"/>
          <p:cNvSpPr>
            <a:spLocks noChangeArrowheads="1"/>
          </p:cNvSpPr>
          <p:nvPr/>
        </p:nvSpPr>
        <p:spPr bwMode="auto">
          <a:xfrm>
            <a:off x="5324475" y="3378200"/>
            <a:ext cx="280988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09" name="Oval 57"/>
          <p:cNvSpPr>
            <a:spLocks noChangeArrowheads="1"/>
          </p:cNvSpPr>
          <p:nvPr/>
        </p:nvSpPr>
        <p:spPr bwMode="auto">
          <a:xfrm>
            <a:off x="3621088" y="3797300"/>
            <a:ext cx="280987" cy="2778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10" name="Oval 58"/>
          <p:cNvSpPr>
            <a:spLocks noChangeArrowheads="1"/>
          </p:cNvSpPr>
          <p:nvPr/>
        </p:nvSpPr>
        <p:spPr bwMode="auto">
          <a:xfrm>
            <a:off x="3621088" y="4198938"/>
            <a:ext cx="280987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11" name="Oval 59"/>
          <p:cNvSpPr>
            <a:spLocks noChangeArrowheads="1"/>
          </p:cNvSpPr>
          <p:nvPr/>
        </p:nvSpPr>
        <p:spPr bwMode="auto">
          <a:xfrm>
            <a:off x="4041775" y="4208463"/>
            <a:ext cx="280988" cy="2746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12" name="Oval 60"/>
          <p:cNvSpPr>
            <a:spLocks noChangeArrowheads="1"/>
          </p:cNvSpPr>
          <p:nvPr/>
        </p:nvSpPr>
        <p:spPr bwMode="auto">
          <a:xfrm>
            <a:off x="4903788" y="4198938"/>
            <a:ext cx="280987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13" name="Oval 61"/>
          <p:cNvSpPr>
            <a:spLocks noChangeArrowheads="1"/>
          </p:cNvSpPr>
          <p:nvPr/>
        </p:nvSpPr>
        <p:spPr bwMode="auto">
          <a:xfrm>
            <a:off x="5324475" y="3797300"/>
            <a:ext cx="280988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14" name="Oval 62"/>
          <p:cNvSpPr>
            <a:spLocks noChangeArrowheads="1"/>
          </p:cNvSpPr>
          <p:nvPr/>
        </p:nvSpPr>
        <p:spPr bwMode="auto">
          <a:xfrm>
            <a:off x="4041775" y="3797300"/>
            <a:ext cx="280988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15" name="Oval 63"/>
          <p:cNvSpPr>
            <a:spLocks noChangeArrowheads="1"/>
          </p:cNvSpPr>
          <p:nvPr/>
        </p:nvSpPr>
        <p:spPr bwMode="auto">
          <a:xfrm>
            <a:off x="4464050" y="3797300"/>
            <a:ext cx="280988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16" name="Oval 64"/>
          <p:cNvSpPr>
            <a:spLocks noChangeArrowheads="1"/>
          </p:cNvSpPr>
          <p:nvPr/>
        </p:nvSpPr>
        <p:spPr bwMode="auto">
          <a:xfrm>
            <a:off x="4464050" y="4208463"/>
            <a:ext cx="280988" cy="274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17" name="Oval 65"/>
          <p:cNvSpPr>
            <a:spLocks noChangeArrowheads="1"/>
          </p:cNvSpPr>
          <p:nvPr/>
        </p:nvSpPr>
        <p:spPr bwMode="auto">
          <a:xfrm>
            <a:off x="4903788" y="3797300"/>
            <a:ext cx="280987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18" name="Oval 66"/>
          <p:cNvSpPr>
            <a:spLocks noChangeArrowheads="1"/>
          </p:cNvSpPr>
          <p:nvPr/>
        </p:nvSpPr>
        <p:spPr bwMode="auto">
          <a:xfrm>
            <a:off x="5324475" y="4198938"/>
            <a:ext cx="280988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19" name="Oval 67"/>
          <p:cNvSpPr>
            <a:spLocks noChangeArrowheads="1"/>
          </p:cNvSpPr>
          <p:nvPr/>
        </p:nvSpPr>
        <p:spPr bwMode="auto">
          <a:xfrm>
            <a:off x="4903788" y="46116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20" name="Oval 68"/>
          <p:cNvSpPr>
            <a:spLocks noChangeArrowheads="1"/>
          </p:cNvSpPr>
          <p:nvPr/>
        </p:nvSpPr>
        <p:spPr bwMode="auto">
          <a:xfrm>
            <a:off x="5324475" y="46116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6602413" y="2855913"/>
            <a:ext cx="2036762" cy="2003425"/>
            <a:chOff x="2498" y="1283"/>
            <a:chExt cx="1356" cy="1344"/>
          </a:xfrm>
        </p:grpSpPr>
        <p:sp>
          <p:nvSpPr>
            <p:cNvPr id="279622" name="Oval 70"/>
            <p:cNvSpPr>
              <a:spLocks noChangeArrowheads="1"/>
            </p:cNvSpPr>
            <p:nvPr/>
          </p:nvSpPr>
          <p:spPr bwMode="auto">
            <a:xfrm>
              <a:off x="3115" y="1608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23" name="Oval 71"/>
            <p:cNvSpPr>
              <a:spLocks noChangeArrowheads="1"/>
            </p:cNvSpPr>
            <p:nvPr/>
          </p:nvSpPr>
          <p:spPr bwMode="auto">
            <a:xfrm>
              <a:off x="2818" y="2176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24" name="Oval 72"/>
            <p:cNvSpPr>
              <a:spLocks noChangeArrowheads="1"/>
            </p:cNvSpPr>
            <p:nvPr/>
          </p:nvSpPr>
          <p:spPr bwMode="auto">
            <a:xfrm>
              <a:off x="2550" y="1890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25" name="Oval 73"/>
            <p:cNvSpPr>
              <a:spLocks noChangeArrowheads="1"/>
            </p:cNvSpPr>
            <p:nvPr/>
          </p:nvSpPr>
          <p:spPr bwMode="auto">
            <a:xfrm>
              <a:off x="2550" y="2455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26" name="Oval 74"/>
            <p:cNvSpPr>
              <a:spLocks noChangeArrowheads="1"/>
            </p:cNvSpPr>
            <p:nvPr/>
          </p:nvSpPr>
          <p:spPr bwMode="auto">
            <a:xfrm>
              <a:off x="3686" y="1890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27" name="Oval 75"/>
            <p:cNvSpPr>
              <a:spLocks noChangeArrowheads="1"/>
            </p:cNvSpPr>
            <p:nvPr/>
          </p:nvSpPr>
          <p:spPr bwMode="auto">
            <a:xfrm>
              <a:off x="3676" y="2455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28" name="Oval 76"/>
            <p:cNvSpPr>
              <a:spLocks noChangeArrowheads="1"/>
            </p:cNvSpPr>
            <p:nvPr/>
          </p:nvSpPr>
          <p:spPr bwMode="auto">
            <a:xfrm>
              <a:off x="2499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29" name="Oval 77"/>
            <p:cNvSpPr>
              <a:spLocks noChangeArrowheads="1"/>
            </p:cNvSpPr>
            <p:nvPr/>
          </p:nvSpPr>
          <p:spPr bwMode="auto">
            <a:xfrm>
              <a:off x="2786" y="1285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30" name="Oval 78"/>
            <p:cNvSpPr>
              <a:spLocks noChangeArrowheads="1"/>
            </p:cNvSpPr>
            <p:nvPr/>
          </p:nvSpPr>
          <p:spPr bwMode="auto">
            <a:xfrm>
              <a:off x="2786" y="2436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31" name="Oval 79"/>
            <p:cNvSpPr>
              <a:spLocks noChangeArrowheads="1"/>
            </p:cNvSpPr>
            <p:nvPr/>
          </p:nvSpPr>
          <p:spPr bwMode="auto">
            <a:xfrm>
              <a:off x="2498" y="243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32" name="Oval 80"/>
            <p:cNvSpPr>
              <a:spLocks noChangeArrowheads="1"/>
            </p:cNvSpPr>
            <p:nvPr/>
          </p:nvSpPr>
          <p:spPr bwMode="auto">
            <a:xfrm>
              <a:off x="3074" y="243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33" name="Oval 81"/>
            <p:cNvSpPr>
              <a:spLocks noChangeArrowheads="1"/>
            </p:cNvSpPr>
            <p:nvPr/>
          </p:nvSpPr>
          <p:spPr bwMode="auto">
            <a:xfrm>
              <a:off x="3074" y="1285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34" name="Oval 82"/>
            <p:cNvSpPr>
              <a:spLocks noChangeArrowheads="1"/>
            </p:cNvSpPr>
            <p:nvPr/>
          </p:nvSpPr>
          <p:spPr bwMode="auto">
            <a:xfrm>
              <a:off x="3374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35" name="Oval 83"/>
            <p:cNvSpPr>
              <a:spLocks noChangeArrowheads="1"/>
            </p:cNvSpPr>
            <p:nvPr/>
          </p:nvSpPr>
          <p:spPr bwMode="auto">
            <a:xfrm>
              <a:off x="3662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36" name="Oval 84"/>
            <p:cNvSpPr>
              <a:spLocks noChangeArrowheads="1"/>
            </p:cNvSpPr>
            <p:nvPr/>
          </p:nvSpPr>
          <p:spPr bwMode="auto">
            <a:xfrm>
              <a:off x="2498" y="1590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37" name="Oval 85"/>
            <p:cNvSpPr>
              <a:spLocks noChangeArrowheads="1"/>
            </p:cNvSpPr>
            <p:nvPr/>
          </p:nvSpPr>
          <p:spPr bwMode="auto">
            <a:xfrm>
              <a:off x="2786" y="1590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38" name="Oval 86"/>
            <p:cNvSpPr>
              <a:spLocks noChangeArrowheads="1"/>
            </p:cNvSpPr>
            <p:nvPr/>
          </p:nvSpPr>
          <p:spPr bwMode="auto">
            <a:xfrm>
              <a:off x="3074" y="1590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39" name="Oval 87"/>
            <p:cNvSpPr>
              <a:spLocks noChangeArrowheads="1"/>
            </p:cNvSpPr>
            <p:nvPr/>
          </p:nvSpPr>
          <p:spPr bwMode="auto">
            <a:xfrm>
              <a:off x="3374" y="158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40" name="Oval 88"/>
            <p:cNvSpPr>
              <a:spLocks noChangeArrowheads="1"/>
            </p:cNvSpPr>
            <p:nvPr/>
          </p:nvSpPr>
          <p:spPr bwMode="auto">
            <a:xfrm>
              <a:off x="3662" y="1588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41" name="Oval 89"/>
            <p:cNvSpPr>
              <a:spLocks noChangeArrowheads="1"/>
            </p:cNvSpPr>
            <p:nvPr/>
          </p:nvSpPr>
          <p:spPr bwMode="auto">
            <a:xfrm>
              <a:off x="2498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42" name="Oval 90"/>
            <p:cNvSpPr>
              <a:spLocks noChangeArrowheads="1"/>
            </p:cNvSpPr>
            <p:nvPr/>
          </p:nvSpPr>
          <p:spPr bwMode="auto">
            <a:xfrm>
              <a:off x="2498" y="2152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43" name="Oval 91"/>
            <p:cNvSpPr>
              <a:spLocks noChangeArrowheads="1"/>
            </p:cNvSpPr>
            <p:nvPr/>
          </p:nvSpPr>
          <p:spPr bwMode="auto">
            <a:xfrm>
              <a:off x="2786" y="215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44" name="Oval 92"/>
            <p:cNvSpPr>
              <a:spLocks noChangeArrowheads="1"/>
            </p:cNvSpPr>
            <p:nvPr/>
          </p:nvSpPr>
          <p:spPr bwMode="auto">
            <a:xfrm>
              <a:off x="3365" y="2155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45" name="Oval 93"/>
            <p:cNvSpPr>
              <a:spLocks noChangeArrowheads="1"/>
            </p:cNvSpPr>
            <p:nvPr/>
          </p:nvSpPr>
          <p:spPr bwMode="auto">
            <a:xfrm>
              <a:off x="3662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46" name="Oval 94"/>
            <p:cNvSpPr>
              <a:spLocks noChangeArrowheads="1"/>
            </p:cNvSpPr>
            <p:nvPr/>
          </p:nvSpPr>
          <p:spPr bwMode="auto">
            <a:xfrm>
              <a:off x="2786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47" name="Oval 95"/>
            <p:cNvSpPr>
              <a:spLocks noChangeArrowheads="1"/>
            </p:cNvSpPr>
            <p:nvPr/>
          </p:nvSpPr>
          <p:spPr bwMode="auto">
            <a:xfrm>
              <a:off x="3074" y="1876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48" name="Oval 96"/>
            <p:cNvSpPr>
              <a:spLocks noChangeArrowheads="1"/>
            </p:cNvSpPr>
            <p:nvPr/>
          </p:nvSpPr>
          <p:spPr bwMode="auto">
            <a:xfrm>
              <a:off x="3074" y="215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49" name="Oval 97"/>
            <p:cNvSpPr>
              <a:spLocks noChangeArrowheads="1"/>
            </p:cNvSpPr>
            <p:nvPr/>
          </p:nvSpPr>
          <p:spPr bwMode="auto">
            <a:xfrm>
              <a:off x="3374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50" name="Oval 98"/>
            <p:cNvSpPr>
              <a:spLocks noChangeArrowheads="1"/>
            </p:cNvSpPr>
            <p:nvPr/>
          </p:nvSpPr>
          <p:spPr bwMode="auto">
            <a:xfrm>
              <a:off x="3662" y="2152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51" name="Oval 99"/>
            <p:cNvSpPr>
              <a:spLocks noChangeArrowheads="1"/>
            </p:cNvSpPr>
            <p:nvPr/>
          </p:nvSpPr>
          <p:spPr bwMode="auto">
            <a:xfrm>
              <a:off x="3374" y="2437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52" name="Oval 100"/>
            <p:cNvSpPr>
              <a:spLocks noChangeArrowheads="1"/>
            </p:cNvSpPr>
            <p:nvPr/>
          </p:nvSpPr>
          <p:spPr bwMode="auto">
            <a:xfrm>
              <a:off x="3662" y="2437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9653" name="Rectangle 101"/>
          <p:cNvSpPr>
            <a:spLocks noChangeArrowheads="1"/>
          </p:cNvSpPr>
          <p:nvPr/>
        </p:nvSpPr>
        <p:spPr bwMode="auto">
          <a:xfrm>
            <a:off x="3435350" y="2646363"/>
            <a:ext cx="2309813" cy="2301875"/>
          </a:xfrm>
          <a:prstGeom prst="rect">
            <a:avLst/>
          </a:prstGeom>
          <a:solidFill>
            <a:schemeClr val="bg1">
              <a:alpha val="23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54" name="Rectangle 102"/>
          <p:cNvSpPr>
            <a:spLocks noChangeArrowheads="1"/>
          </p:cNvSpPr>
          <p:nvPr/>
        </p:nvSpPr>
        <p:spPr bwMode="auto">
          <a:xfrm>
            <a:off x="363538" y="5878513"/>
            <a:ext cx="853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rgbClr val="FF8000"/>
                </a:solidFill>
                <a:latin typeface="+mn-lt"/>
              </a:rPr>
              <a:t> Domino tilings                 k-colorings             Independent sets</a:t>
            </a:r>
          </a:p>
        </p:txBody>
      </p:sp>
      <p:sp>
        <p:nvSpPr>
          <p:cNvPr id="279655" name="Rectangle 103"/>
          <p:cNvSpPr>
            <a:spLocks noChangeArrowheads="1"/>
          </p:cNvSpPr>
          <p:nvPr/>
        </p:nvSpPr>
        <p:spPr bwMode="auto">
          <a:xfrm>
            <a:off x="5711825" y="1181100"/>
            <a:ext cx="35060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buFontTx/>
              <a:buChar char="•"/>
            </a:pPr>
            <a:r>
              <a:rPr lang="en-US" sz="2400" dirty="0"/>
              <a:t> Pick a </a:t>
            </a:r>
            <a:r>
              <a:rPr lang="en-US" sz="2400" dirty="0" err="1"/>
              <a:t>vtx</a:t>
            </a:r>
            <a:r>
              <a:rPr lang="en-US" sz="2400" dirty="0"/>
              <a:t> </a:t>
            </a:r>
            <a:r>
              <a:rPr lang="en-US" sz="2400" dirty="0" err="1"/>
              <a:t>v</a:t>
            </a:r>
            <a:r>
              <a:rPr lang="en-US" sz="2400" dirty="0"/>
              <a:t> and a bit </a:t>
            </a:r>
            <a:r>
              <a:rPr lang="en-US" sz="2400" dirty="0" err="1"/>
              <a:t>b</a:t>
            </a:r>
            <a:r>
              <a:rPr lang="en-US" sz="2400" dirty="0"/>
              <a:t>;</a:t>
            </a:r>
          </a:p>
          <a:p>
            <a:pPr algn="l">
              <a:buFontTx/>
              <a:buChar char="•"/>
            </a:pPr>
            <a:r>
              <a:rPr lang="en-US" sz="2400" dirty="0"/>
              <a:t> If </a:t>
            </a:r>
            <a:r>
              <a:rPr lang="en-US" sz="2400" dirty="0" err="1">
                <a:solidFill>
                  <a:srgbClr val="008040"/>
                </a:solidFill>
              </a:rPr>
              <a:t>b</a:t>
            </a:r>
            <a:r>
              <a:rPr lang="en-US" sz="2400" dirty="0">
                <a:solidFill>
                  <a:srgbClr val="008040"/>
                </a:solidFill>
              </a:rPr>
              <a:t>=1</a:t>
            </a:r>
            <a:r>
              <a:rPr lang="en-US" sz="2400" dirty="0"/>
              <a:t>, try to </a:t>
            </a:r>
            <a:r>
              <a:rPr lang="en-US" sz="2400" dirty="0">
                <a:solidFill>
                  <a:srgbClr val="008040"/>
                </a:solidFill>
              </a:rPr>
              <a:t>add</a:t>
            </a:r>
            <a:r>
              <a:rPr lang="en-US" sz="2400" dirty="0"/>
              <a:t> </a:t>
            </a:r>
            <a:r>
              <a:rPr lang="en-US" sz="2400" dirty="0" err="1"/>
              <a:t>v</a:t>
            </a:r>
            <a:r>
              <a:rPr lang="en-US" sz="2400" dirty="0"/>
              <a:t>;</a:t>
            </a:r>
          </a:p>
          <a:p>
            <a:pPr algn="l">
              <a:buFontTx/>
              <a:buChar char="•"/>
            </a:pPr>
            <a:r>
              <a:rPr lang="en-US" sz="2400" dirty="0"/>
              <a:t> If </a:t>
            </a:r>
            <a:r>
              <a:rPr lang="en-US" sz="2400" dirty="0" err="1">
                <a:solidFill>
                  <a:srgbClr val="FF0000"/>
                </a:solidFill>
              </a:rPr>
              <a:t>b</a:t>
            </a:r>
            <a:r>
              <a:rPr lang="en-US" sz="2400" dirty="0">
                <a:solidFill>
                  <a:srgbClr val="FF0000"/>
                </a:solidFill>
              </a:rPr>
              <a:t>=0</a:t>
            </a:r>
            <a:r>
              <a:rPr lang="en-US" sz="2400" dirty="0"/>
              <a:t>, try to </a:t>
            </a:r>
            <a:r>
              <a:rPr lang="en-US" sz="2400" dirty="0">
                <a:solidFill>
                  <a:srgbClr val="FF0000"/>
                </a:solidFill>
              </a:rPr>
              <a:t>remove</a:t>
            </a:r>
            <a:r>
              <a:rPr lang="en-US" sz="2400" dirty="0"/>
              <a:t> </a:t>
            </a:r>
            <a:r>
              <a:rPr lang="en-US" sz="2400" dirty="0" err="1"/>
              <a:t>v</a:t>
            </a:r>
            <a:r>
              <a:rPr lang="en-US" sz="2400" dirty="0"/>
              <a:t>;</a:t>
            </a:r>
            <a:endParaRPr lang="en-US" sz="2400" dirty="0" smtClean="0"/>
          </a:p>
          <a:p>
            <a:pPr algn="l"/>
            <a:endParaRPr lang="en-US" sz="2400" dirty="0" smtClean="0"/>
          </a:p>
          <a:p>
            <a:pPr algn="l">
              <a:buFontTx/>
              <a:buChar char="•"/>
            </a:pPr>
            <a:endParaRPr lang="en-US" sz="2400" dirty="0"/>
          </a:p>
        </p:txBody>
      </p:sp>
      <p:sp>
        <p:nvSpPr>
          <p:cNvPr id="279656" name="Oval 104"/>
          <p:cNvSpPr>
            <a:spLocks noChangeArrowheads="1"/>
          </p:cNvSpPr>
          <p:nvPr/>
        </p:nvSpPr>
        <p:spPr bwMode="auto">
          <a:xfrm>
            <a:off x="4462272" y="3392424"/>
            <a:ext cx="274637" cy="274638"/>
          </a:xfrm>
          <a:prstGeom prst="ellipse">
            <a:avLst/>
          </a:prstGeom>
          <a:solidFill>
            <a:srgbClr val="000080">
              <a:alpha val="60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Oval 105"/>
          <p:cNvSpPr>
            <a:spLocks noChangeArrowheads="1"/>
          </p:cNvSpPr>
          <p:nvPr/>
        </p:nvSpPr>
        <p:spPr bwMode="auto">
          <a:xfrm>
            <a:off x="6453975" y="3195638"/>
            <a:ext cx="581025" cy="488950"/>
          </a:xfrm>
          <a:prstGeom prst="ellipse">
            <a:avLst/>
          </a:prstGeom>
          <a:noFill/>
          <a:ln w="9207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57" name="Oval 105"/>
          <p:cNvSpPr>
            <a:spLocks noChangeArrowheads="1"/>
          </p:cNvSpPr>
          <p:nvPr/>
        </p:nvSpPr>
        <p:spPr bwMode="auto">
          <a:xfrm>
            <a:off x="7918450" y="2867025"/>
            <a:ext cx="274638" cy="274638"/>
          </a:xfrm>
          <a:prstGeom prst="ellipse">
            <a:avLst/>
          </a:prstGeom>
          <a:solidFill>
            <a:srgbClr val="008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Oval 84"/>
          <p:cNvSpPr>
            <a:spLocks noChangeArrowheads="1"/>
          </p:cNvSpPr>
          <p:nvPr/>
        </p:nvSpPr>
        <p:spPr bwMode="auto">
          <a:xfrm>
            <a:off x="6602413" y="3298501"/>
            <a:ext cx="288391" cy="283222"/>
          </a:xfrm>
          <a:prstGeom prst="ellipse">
            <a:avLst/>
          </a:prstGeom>
          <a:solidFill>
            <a:srgbClr val="008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"/>
            <a:ext cx="7772400" cy="1143000"/>
          </a:xfrm>
        </p:spPr>
        <p:txBody>
          <a:bodyPr/>
          <a:lstStyle/>
          <a:p>
            <a:r>
              <a:rPr lang="en-US"/>
              <a:t>What about other models?</a:t>
            </a: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428625" y="2932113"/>
            <a:ext cx="2120900" cy="2070100"/>
          </a:xfrm>
          <a:prstGeom prst="rect">
            <a:avLst/>
          </a:prstGeom>
          <a:solidFill>
            <a:schemeClr val="accent1"/>
          </a:solidFill>
          <a:ln w="444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442913" y="2932113"/>
            <a:ext cx="352425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1495425" y="4298950"/>
            <a:ext cx="352425" cy="7032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58" name="Rectangle 6"/>
          <p:cNvSpPr>
            <a:spLocks noChangeArrowheads="1"/>
          </p:cNvSpPr>
          <p:nvPr/>
        </p:nvSpPr>
        <p:spPr bwMode="auto">
          <a:xfrm>
            <a:off x="1852613" y="3979863"/>
            <a:ext cx="342900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59" name="Rectangle 7"/>
          <p:cNvSpPr>
            <a:spLocks noChangeArrowheads="1"/>
          </p:cNvSpPr>
          <p:nvPr/>
        </p:nvSpPr>
        <p:spPr bwMode="auto">
          <a:xfrm>
            <a:off x="1852613" y="3973513"/>
            <a:ext cx="342900" cy="6921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60" name="Line 8"/>
          <p:cNvSpPr>
            <a:spLocks noChangeShapeType="1"/>
          </p:cNvSpPr>
          <p:nvPr/>
        </p:nvSpPr>
        <p:spPr bwMode="auto">
          <a:xfrm flipH="1">
            <a:off x="642938" y="30861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61" name="Rectangle 9"/>
          <p:cNvSpPr>
            <a:spLocks noChangeArrowheads="1"/>
          </p:cNvSpPr>
          <p:nvPr/>
        </p:nvSpPr>
        <p:spPr bwMode="auto">
          <a:xfrm>
            <a:off x="2181225" y="2932113"/>
            <a:ext cx="357188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62" name="Line 10"/>
          <p:cNvSpPr>
            <a:spLocks noChangeShapeType="1"/>
          </p:cNvSpPr>
          <p:nvPr/>
        </p:nvSpPr>
        <p:spPr bwMode="auto">
          <a:xfrm flipH="1">
            <a:off x="2395538" y="30861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63" name="Rectangle 11"/>
          <p:cNvSpPr>
            <a:spLocks noChangeArrowheads="1"/>
          </p:cNvSpPr>
          <p:nvPr/>
        </p:nvSpPr>
        <p:spPr bwMode="auto">
          <a:xfrm>
            <a:off x="2206625" y="3997325"/>
            <a:ext cx="342900" cy="69215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64" name="Line 12"/>
          <p:cNvSpPr>
            <a:spLocks noChangeShapeType="1"/>
          </p:cNvSpPr>
          <p:nvPr/>
        </p:nvSpPr>
        <p:spPr bwMode="auto">
          <a:xfrm flipH="1">
            <a:off x="2395538" y="415925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65" name="Line 13"/>
          <p:cNvSpPr>
            <a:spLocks noChangeShapeType="1"/>
          </p:cNvSpPr>
          <p:nvPr/>
        </p:nvSpPr>
        <p:spPr bwMode="auto">
          <a:xfrm flipH="1">
            <a:off x="2052638" y="415925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66" name="Rectangle 14"/>
          <p:cNvSpPr>
            <a:spLocks noChangeArrowheads="1"/>
          </p:cNvSpPr>
          <p:nvPr/>
        </p:nvSpPr>
        <p:spPr bwMode="auto">
          <a:xfrm>
            <a:off x="785813" y="3613150"/>
            <a:ext cx="342900" cy="68580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67" name="Line 15"/>
          <p:cNvSpPr>
            <a:spLocks noChangeShapeType="1"/>
          </p:cNvSpPr>
          <p:nvPr/>
        </p:nvSpPr>
        <p:spPr bwMode="auto">
          <a:xfrm flipH="1">
            <a:off x="985838" y="37719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68" name="Rectangle 16"/>
          <p:cNvSpPr>
            <a:spLocks noChangeArrowheads="1"/>
          </p:cNvSpPr>
          <p:nvPr/>
        </p:nvSpPr>
        <p:spPr bwMode="auto">
          <a:xfrm>
            <a:off x="442913" y="3613150"/>
            <a:ext cx="352425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69" name="Line 17"/>
          <p:cNvSpPr>
            <a:spLocks noChangeShapeType="1"/>
          </p:cNvSpPr>
          <p:nvPr/>
        </p:nvSpPr>
        <p:spPr bwMode="auto">
          <a:xfrm flipH="1">
            <a:off x="642938" y="37719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70" name="Rectangle 18"/>
          <p:cNvSpPr>
            <a:spLocks noChangeArrowheads="1"/>
          </p:cNvSpPr>
          <p:nvPr/>
        </p:nvSpPr>
        <p:spPr bwMode="auto">
          <a:xfrm>
            <a:off x="1128713" y="4298950"/>
            <a:ext cx="366712" cy="7032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71" name="Line 19"/>
          <p:cNvSpPr>
            <a:spLocks noChangeShapeType="1"/>
          </p:cNvSpPr>
          <p:nvPr/>
        </p:nvSpPr>
        <p:spPr bwMode="auto">
          <a:xfrm flipH="1">
            <a:off x="1323975" y="4481513"/>
            <a:ext cx="1588" cy="319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72" name="Line 20"/>
          <p:cNvSpPr>
            <a:spLocks noChangeShapeType="1"/>
          </p:cNvSpPr>
          <p:nvPr/>
        </p:nvSpPr>
        <p:spPr bwMode="auto">
          <a:xfrm flipH="1">
            <a:off x="1662113" y="4481513"/>
            <a:ext cx="0" cy="33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73" name="Rectangle 21"/>
          <p:cNvSpPr>
            <a:spLocks noChangeArrowheads="1"/>
          </p:cNvSpPr>
          <p:nvPr/>
        </p:nvSpPr>
        <p:spPr bwMode="auto">
          <a:xfrm rot="-5387243">
            <a:off x="590550" y="4121150"/>
            <a:ext cx="357188" cy="7127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74" name="Line 22"/>
          <p:cNvSpPr>
            <a:spLocks noChangeShapeType="1"/>
          </p:cNvSpPr>
          <p:nvPr/>
        </p:nvSpPr>
        <p:spPr bwMode="auto">
          <a:xfrm rot="16200000" flipH="1">
            <a:off x="788988" y="4308475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75" name="Rectangle 23"/>
          <p:cNvSpPr>
            <a:spLocks noChangeArrowheads="1"/>
          </p:cNvSpPr>
          <p:nvPr/>
        </p:nvSpPr>
        <p:spPr bwMode="auto">
          <a:xfrm rot="-5387243">
            <a:off x="1659732" y="2750344"/>
            <a:ext cx="342900" cy="7000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76" name="Line 24"/>
          <p:cNvSpPr>
            <a:spLocks noChangeShapeType="1"/>
          </p:cNvSpPr>
          <p:nvPr/>
        </p:nvSpPr>
        <p:spPr bwMode="auto">
          <a:xfrm rot="16200000" flipH="1">
            <a:off x="1881188" y="29257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77" name="Rectangle 25"/>
          <p:cNvSpPr>
            <a:spLocks noChangeArrowheads="1"/>
          </p:cNvSpPr>
          <p:nvPr/>
        </p:nvSpPr>
        <p:spPr bwMode="auto">
          <a:xfrm rot="-5387243">
            <a:off x="965994" y="2756694"/>
            <a:ext cx="344488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78" name="Line 26"/>
          <p:cNvSpPr>
            <a:spLocks noChangeShapeType="1"/>
          </p:cNvSpPr>
          <p:nvPr/>
        </p:nvSpPr>
        <p:spPr bwMode="auto">
          <a:xfrm rot="16200000" flipH="1">
            <a:off x="1169988" y="29257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79" name="Rectangle 27"/>
          <p:cNvSpPr>
            <a:spLocks noChangeArrowheads="1"/>
          </p:cNvSpPr>
          <p:nvPr/>
        </p:nvSpPr>
        <p:spPr bwMode="auto">
          <a:xfrm rot="-5387243">
            <a:off x="1659732" y="3093244"/>
            <a:ext cx="342900" cy="7000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80" name="Line 28"/>
          <p:cNvSpPr>
            <a:spLocks noChangeShapeType="1"/>
          </p:cNvSpPr>
          <p:nvPr/>
        </p:nvSpPr>
        <p:spPr bwMode="auto">
          <a:xfrm rot="16200000" flipH="1">
            <a:off x="1881188" y="3279775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81" name="Rectangle 29"/>
          <p:cNvSpPr>
            <a:spLocks noChangeArrowheads="1"/>
          </p:cNvSpPr>
          <p:nvPr/>
        </p:nvSpPr>
        <p:spPr bwMode="auto">
          <a:xfrm rot="-5387243">
            <a:off x="966788" y="3074988"/>
            <a:ext cx="342900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82" name="Line 30"/>
          <p:cNvSpPr>
            <a:spLocks noChangeShapeType="1"/>
          </p:cNvSpPr>
          <p:nvPr/>
        </p:nvSpPr>
        <p:spPr bwMode="auto">
          <a:xfrm rot="16200000" flipH="1">
            <a:off x="1181101" y="32575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83" name="Rectangle 31"/>
          <p:cNvSpPr>
            <a:spLocks noChangeArrowheads="1"/>
          </p:cNvSpPr>
          <p:nvPr/>
        </p:nvSpPr>
        <p:spPr bwMode="auto">
          <a:xfrm rot="-5387243">
            <a:off x="2020888" y="3443287"/>
            <a:ext cx="357188" cy="696913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84" name="Line 32"/>
          <p:cNvSpPr>
            <a:spLocks noChangeShapeType="1"/>
          </p:cNvSpPr>
          <p:nvPr/>
        </p:nvSpPr>
        <p:spPr bwMode="auto">
          <a:xfrm rot="16200000" flipH="1">
            <a:off x="2235201" y="36242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85" name="Rectangle 33"/>
          <p:cNvSpPr>
            <a:spLocks noChangeArrowheads="1"/>
          </p:cNvSpPr>
          <p:nvPr/>
        </p:nvSpPr>
        <p:spPr bwMode="auto">
          <a:xfrm rot="-5387243">
            <a:off x="1319213" y="3425825"/>
            <a:ext cx="336550" cy="72072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86" name="Line 34"/>
          <p:cNvSpPr>
            <a:spLocks noChangeShapeType="1"/>
          </p:cNvSpPr>
          <p:nvPr/>
        </p:nvSpPr>
        <p:spPr bwMode="auto">
          <a:xfrm rot="16200000" flipH="1">
            <a:off x="1524001" y="36004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87" name="Rectangle 35"/>
          <p:cNvSpPr>
            <a:spLocks noChangeArrowheads="1"/>
          </p:cNvSpPr>
          <p:nvPr/>
        </p:nvSpPr>
        <p:spPr bwMode="auto">
          <a:xfrm rot="-5387243">
            <a:off x="1315244" y="3764756"/>
            <a:ext cx="342900" cy="7254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88" name="Line 36"/>
          <p:cNvSpPr>
            <a:spLocks noChangeShapeType="1"/>
          </p:cNvSpPr>
          <p:nvPr/>
        </p:nvSpPr>
        <p:spPr bwMode="auto">
          <a:xfrm rot="16200000" flipH="1">
            <a:off x="1501776" y="39433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89" name="Rectangle 37"/>
          <p:cNvSpPr>
            <a:spLocks noChangeArrowheads="1"/>
          </p:cNvSpPr>
          <p:nvPr/>
        </p:nvSpPr>
        <p:spPr bwMode="auto">
          <a:xfrm rot="-5387243">
            <a:off x="593725" y="4478338"/>
            <a:ext cx="352425" cy="70802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90" name="Line 38"/>
          <p:cNvSpPr>
            <a:spLocks noChangeShapeType="1"/>
          </p:cNvSpPr>
          <p:nvPr/>
        </p:nvSpPr>
        <p:spPr bwMode="auto">
          <a:xfrm rot="16200000" flipH="1">
            <a:off x="788988" y="46736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91" name="Rectangle 39"/>
          <p:cNvSpPr>
            <a:spLocks noChangeArrowheads="1"/>
          </p:cNvSpPr>
          <p:nvPr/>
        </p:nvSpPr>
        <p:spPr bwMode="auto">
          <a:xfrm rot="-5387243">
            <a:off x="2021682" y="4493419"/>
            <a:ext cx="342900" cy="687387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92" name="Line 40"/>
          <p:cNvSpPr>
            <a:spLocks noChangeShapeType="1"/>
          </p:cNvSpPr>
          <p:nvPr/>
        </p:nvSpPr>
        <p:spPr bwMode="auto">
          <a:xfrm rot="16200000" flipH="1">
            <a:off x="2195513" y="46736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93" name="Text Box 41"/>
          <p:cNvSpPr txBox="1">
            <a:spLocks noChangeArrowheads="1"/>
          </p:cNvSpPr>
          <p:nvPr/>
        </p:nvSpPr>
        <p:spPr bwMode="auto">
          <a:xfrm>
            <a:off x="3481388" y="5330825"/>
            <a:ext cx="2120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+mn-lt"/>
              </a:rPr>
              <a:t>  Potts model</a:t>
            </a:r>
            <a:endParaRPr lang="en-US" sz="200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9594" name="Text Box 42"/>
          <p:cNvSpPr txBox="1">
            <a:spLocks noChangeArrowheads="1"/>
          </p:cNvSpPr>
          <p:nvPr/>
        </p:nvSpPr>
        <p:spPr bwMode="auto">
          <a:xfrm>
            <a:off x="5930900" y="5330825"/>
            <a:ext cx="31130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indent="236538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+mn-lt"/>
              </a:rPr>
              <a:t> Hardcore model</a:t>
            </a:r>
          </a:p>
        </p:txBody>
      </p:sp>
      <p:sp>
        <p:nvSpPr>
          <p:cNvPr id="279595" name="Text Box 43"/>
          <p:cNvSpPr txBox="1">
            <a:spLocks noChangeArrowheads="1"/>
          </p:cNvSpPr>
          <p:nvPr/>
        </p:nvSpPr>
        <p:spPr bwMode="auto">
          <a:xfrm>
            <a:off x="363538" y="5330825"/>
            <a:ext cx="2263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indent="50800" algn="l">
              <a:spcBef>
                <a:spcPct val="50000"/>
              </a:spcBef>
            </a:pPr>
            <a:r>
              <a:rPr lang="en-US" sz="2400">
                <a:latin typeface="+mn-lt"/>
              </a:rPr>
              <a:t> </a:t>
            </a:r>
            <a:r>
              <a:rPr lang="en-US" sz="2400">
                <a:solidFill>
                  <a:srgbClr val="0000FF"/>
                </a:solidFill>
                <a:latin typeface="+mn-lt"/>
              </a:rPr>
              <a:t>Dimer model</a:t>
            </a:r>
          </a:p>
        </p:txBody>
      </p:sp>
      <p:sp>
        <p:nvSpPr>
          <p:cNvPr id="279596" name="Oval 44"/>
          <p:cNvSpPr>
            <a:spLocks noChangeArrowheads="1"/>
          </p:cNvSpPr>
          <p:nvPr/>
        </p:nvSpPr>
        <p:spPr bwMode="auto">
          <a:xfrm>
            <a:off x="3621088" y="2935288"/>
            <a:ext cx="280987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97" name="Oval 45"/>
          <p:cNvSpPr>
            <a:spLocks noChangeArrowheads="1"/>
          </p:cNvSpPr>
          <p:nvPr/>
        </p:nvSpPr>
        <p:spPr bwMode="auto">
          <a:xfrm>
            <a:off x="4041775" y="2938463"/>
            <a:ext cx="280988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98" name="Oval 46"/>
          <p:cNvSpPr>
            <a:spLocks noChangeArrowheads="1"/>
          </p:cNvSpPr>
          <p:nvPr/>
        </p:nvSpPr>
        <p:spPr bwMode="auto">
          <a:xfrm>
            <a:off x="4041775" y="46116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599" name="Oval 47"/>
          <p:cNvSpPr>
            <a:spLocks noChangeArrowheads="1"/>
          </p:cNvSpPr>
          <p:nvPr/>
        </p:nvSpPr>
        <p:spPr bwMode="auto">
          <a:xfrm>
            <a:off x="3621088" y="46116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00" name="Oval 48"/>
          <p:cNvSpPr>
            <a:spLocks noChangeArrowheads="1"/>
          </p:cNvSpPr>
          <p:nvPr/>
        </p:nvSpPr>
        <p:spPr bwMode="auto">
          <a:xfrm>
            <a:off x="4464050" y="4611688"/>
            <a:ext cx="280988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01" name="Oval 49"/>
          <p:cNvSpPr>
            <a:spLocks noChangeArrowheads="1"/>
          </p:cNvSpPr>
          <p:nvPr/>
        </p:nvSpPr>
        <p:spPr bwMode="auto">
          <a:xfrm>
            <a:off x="4464050" y="2938463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02" name="Oval 50"/>
          <p:cNvSpPr>
            <a:spLocks noChangeArrowheads="1"/>
          </p:cNvSpPr>
          <p:nvPr/>
        </p:nvSpPr>
        <p:spPr bwMode="auto">
          <a:xfrm>
            <a:off x="4903788" y="29352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03" name="Oval 51"/>
          <p:cNvSpPr>
            <a:spLocks noChangeArrowheads="1"/>
          </p:cNvSpPr>
          <p:nvPr/>
        </p:nvSpPr>
        <p:spPr bwMode="auto">
          <a:xfrm>
            <a:off x="5324475" y="29352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04" name="Oval 52"/>
          <p:cNvSpPr>
            <a:spLocks noChangeArrowheads="1"/>
          </p:cNvSpPr>
          <p:nvPr/>
        </p:nvSpPr>
        <p:spPr bwMode="auto">
          <a:xfrm>
            <a:off x="3621088" y="3382963"/>
            <a:ext cx="280987" cy="274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05" name="Oval 53"/>
          <p:cNvSpPr>
            <a:spLocks noChangeArrowheads="1"/>
          </p:cNvSpPr>
          <p:nvPr/>
        </p:nvSpPr>
        <p:spPr bwMode="auto">
          <a:xfrm>
            <a:off x="4041775" y="3382963"/>
            <a:ext cx="280988" cy="2746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06" name="Oval 54"/>
          <p:cNvSpPr>
            <a:spLocks noChangeArrowheads="1"/>
          </p:cNvSpPr>
          <p:nvPr/>
        </p:nvSpPr>
        <p:spPr bwMode="auto">
          <a:xfrm>
            <a:off x="4464050" y="3382963"/>
            <a:ext cx="280988" cy="2746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07" name="Oval 55"/>
          <p:cNvSpPr>
            <a:spLocks noChangeArrowheads="1"/>
          </p:cNvSpPr>
          <p:nvPr/>
        </p:nvSpPr>
        <p:spPr bwMode="auto">
          <a:xfrm>
            <a:off x="4903788" y="3378200"/>
            <a:ext cx="280987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08" name="Oval 56"/>
          <p:cNvSpPr>
            <a:spLocks noChangeArrowheads="1"/>
          </p:cNvSpPr>
          <p:nvPr/>
        </p:nvSpPr>
        <p:spPr bwMode="auto">
          <a:xfrm>
            <a:off x="5324475" y="3378200"/>
            <a:ext cx="280988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09" name="Oval 57"/>
          <p:cNvSpPr>
            <a:spLocks noChangeArrowheads="1"/>
          </p:cNvSpPr>
          <p:nvPr/>
        </p:nvSpPr>
        <p:spPr bwMode="auto">
          <a:xfrm>
            <a:off x="3621088" y="3797300"/>
            <a:ext cx="280987" cy="2778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10" name="Oval 58"/>
          <p:cNvSpPr>
            <a:spLocks noChangeArrowheads="1"/>
          </p:cNvSpPr>
          <p:nvPr/>
        </p:nvSpPr>
        <p:spPr bwMode="auto">
          <a:xfrm>
            <a:off x="3621088" y="4198938"/>
            <a:ext cx="280987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11" name="Oval 59"/>
          <p:cNvSpPr>
            <a:spLocks noChangeArrowheads="1"/>
          </p:cNvSpPr>
          <p:nvPr/>
        </p:nvSpPr>
        <p:spPr bwMode="auto">
          <a:xfrm>
            <a:off x="4041775" y="4208463"/>
            <a:ext cx="280988" cy="2746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12" name="Oval 60"/>
          <p:cNvSpPr>
            <a:spLocks noChangeArrowheads="1"/>
          </p:cNvSpPr>
          <p:nvPr/>
        </p:nvSpPr>
        <p:spPr bwMode="auto">
          <a:xfrm>
            <a:off x="4903788" y="4198938"/>
            <a:ext cx="280987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13" name="Oval 61"/>
          <p:cNvSpPr>
            <a:spLocks noChangeArrowheads="1"/>
          </p:cNvSpPr>
          <p:nvPr/>
        </p:nvSpPr>
        <p:spPr bwMode="auto">
          <a:xfrm>
            <a:off x="5324475" y="3797300"/>
            <a:ext cx="280988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14" name="Oval 62"/>
          <p:cNvSpPr>
            <a:spLocks noChangeArrowheads="1"/>
          </p:cNvSpPr>
          <p:nvPr/>
        </p:nvSpPr>
        <p:spPr bwMode="auto">
          <a:xfrm>
            <a:off x="4041775" y="3797300"/>
            <a:ext cx="280988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15" name="Oval 63"/>
          <p:cNvSpPr>
            <a:spLocks noChangeArrowheads="1"/>
          </p:cNvSpPr>
          <p:nvPr/>
        </p:nvSpPr>
        <p:spPr bwMode="auto">
          <a:xfrm>
            <a:off x="4464050" y="3797300"/>
            <a:ext cx="280988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16" name="Oval 64"/>
          <p:cNvSpPr>
            <a:spLocks noChangeArrowheads="1"/>
          </p:cNvSpPr>
          <p:nvPr/>
        </p:nvSpPr>
        <p:spPr bwMode="auto">
          <a:xfrm>
            <a:off x="4464050" y="4208463"/>
            <a:ext cx="280988" cy="274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17" name="Oval 65"/>
          <p:cNvSpPr>
            <a:spLocks noChangeArrowheads="1"/>
          </p:cNvSpPr>
          <p:nvPr/>
        </p:nvSpPr>
        <p:spPr bwMode="auto">
          <a:xfrm>
            <a:off x="4903788" y="3797300"/>
            <a:ext cx="280987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18" name="Oval 66"/>
          <p:cNvSpPr>
            <a:spLocks noChangeArrowheads="1"/>
          </p:cNvSpPr>
          <p:nvPr/>
        </p:nvSpPr>
        <p:spPr bwMode="auto">
          <a:xfrm>
            <a:off x="5324475" y="4198938"/>
            <a:ext cx="280988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19" name="Oval 67"/>
          <p:cNvSpPr>
            <a:spLocks noChangeArrowheads="1"/>
          </p:cNvSpPr>
          <p:nvPr/>
        </p:nvSpPr>
        <p:spPr bwMode="auto">
          <a:xfrm>
            <a:off x="4903788" y="46116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20" name="Oval 68"/>
          <p:cNvSpPr>
            <a:spLocks noChangeArrowheads="1"/>
          </p:cNvSpPr>
          <p:nvPr/>
        </p:nvSpPr>
        <p:spPr bwMode="auto">
          <a:xfrm>
            <a:off x="5324475" y="46116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6602413" y="2855913"/>
            <a:ext cx="2036762" cy="2003425"/>
            <a:chOff x="2498" y="1283"/>
            <a:chExt cx="1356" cy="1344"/>
          </a:xfrm>
        </p:grpSpPr>
        <p:sp>
          <p:nvSpPr>
            <p:cNvPr id="279622" name="Oval 70"/>
            <p:cNvSpPr>
              <a:spLocks noChangeArrowheads="1"/>
            </p:cNvSpPr>
            <p:nvPr/>
          </p:nvSpPr>
          <p:spPr bwMode="auto">
            <a:xfrm>
              <a:off x="3115" y="1608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23" name="Oval 71"/>
            <p:cNvSpPr>
              <a:spLocks noChangeArrowheads="1"/>
            </p:cNvSpPr>
            <p:nvPr/>
          </p:nvSpPr>
          <p:spPr bwMode="auto">
            <a:xfrm>
              <a:off x="2818" y="2176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24" name="Oval 72"/>
            <p:cNvSpPr>
              <a:spLocks noChangeArrowheads="1"/>
            </p:cNvSpPr>
            <p:nvPr/>
          </p:nvSpPr>
          <p:spPr bwMode="auto">
            <a:xfrm>
              <a:off x="2550" y="1890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25" name="Oval 73"/>
            <p:cNvSpPr>
              <a:spLocks noChangeArrowheads="1"/>
            </p:cNvSpPr>
            <p:nvPr/>
          </p:nvSpPr>
          <p:spPr bwMode="auto">
            <a:xfrm>
              <a:off x="2550" y="2455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26" name="Oval 74"/>
            <p:cNvSpPr>
              <a:spLocks noChangeArrowheads="1"/>
            </p:cNvSpPr>
            <p:nvPr/>
          </p:nvSpPr>
          <p:spPr bwMode="auto">
            <a:xfrm>
              <a:off x="3686" y="1890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27" name="Oval 75"/>
            <p:cNvSpPr>
              <a:spLocks noChangeArrowheads="1"/>
            </p:cNvSpPr>
            <p:nvPr/>
          </p:nvSpPr>
          <p:spPr bwMode="auto">
            <a:xfrm>
              <a:off x="3676" y="2455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28" name="Oval 76"/>
            <p:cNvSpPr>
              <a:spLocks noChangeArrowheads="1"/>
            </p:cNvSpPr>
            <p:nvPr/>
          </p:nvSpPr>
          <p:spPr bwMode="auto">
            <a:xfrm>
              <a:off x="2499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29" name="Oval 77"/>
            <p:cNvSpPr>
              <a:spLocks noChangeArrowheads="1"/>
            </p:cNvSpPr>
            <p:nvPr/>
          </p:nvSpPr>
          <p:spPr bwMode="auto">
            <a:xfrm>
              <a:off x="2786" y="1285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30" name="Oval 78"/>
            <p:cNvSpPr>
              <a:spLocks noChangeArrowheads="1"/>
            </p:cNvSpPr>
            <p:nvPr/>
          </p:nvSpPr>
          <p:spPr bwMode="auto">
            <a:xfrm>
              <a:off x="2786" y="2436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31" name="Oval 79"/>
            <p:cNvSpPr>
              <a:spLocks noChangeArrowheads="1"/>
            </p:cNvSpPr>
            <p:nvPr/>
          </p:nvSpPr>
          <p:spPr bwMode="auto">
            <a:xfrm>
              <a:off x="2498" y="243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32" name="Oval 80"/>
            <p:cNvSpPr>
              <a:spLocks noChangeArrowheads="1"/>
            </p:cNvSpPr>
            <p:nvPr/>
          </p:nvSpPr>
          <p:spPr bwMode="auto">
            <a:xfrm>
              <a:off x="3074" y="243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33" name="Oval 81"/>
            <p:cNvSpPr>
              <a:spLocks noChangeArrowheads="1"/>
            </p:cNvSpPr>
            <p:nvPr/>
          </p:nvSpPr>
          <p:spPr bwMode="auto">
            <a:xfrm>
              <a:off x="3074" y="1285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34" name="Oval 82"/>
            <p:cNvSpPr>
              <a:spLocks noChangeArrowheads="1"/>
            </p:cNvSpPr>
            <p:nvPr/>
          </p:nvSpPr>
          <p:spPr bwMode="auto">
            <a:xfrm>
              <a:off x="3374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35" name="Oval 83"/>
            <p:cNvSpPr>
              <a:spLocks noChangeArrowheads="1"/>
            </p:cNvSpPr>
            <p:nvPr/>
          </p:nvSpPr>
          <p:spPr bwMode="auto">
            <a:xfrm>
              <a:off x="3662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36" name="Oval 84"/>
            <p:cNvSpPr>
              <a:spLocks noChangeArrowheads="1"/>
            </p:cNvSpPr>
            <p:nvPr/>
          </p:nvSpPr>
          <p:spPr bwMode="auto">
            <a:xfrm>
              <a:off x="2498" y="1590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37" name="Oval 85"/>
            <p:cNvSpPr>
              <a:spLocks noChangeArrowheads="1"/>
            </p:cNvSpPr>
            <p:nvPr/>
          </p:nvSpPr>
          <p:spPr bwMode="auto">
            <a:xfrm>
              <a:off x="2786" y="1590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38" name="Oval 86"/>
            <p:cNvSpPr>
              <a:spLocks noChangeArrowheads="1"/>
            </p:cNvSpPr>
            <p:nvPr/>
          </p:nvSpPr>
          <p:spPr bwMode="auto">
            <a:xfrm>
              <a:off x="3074" y="1590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39" name="Oval 87"/>
            <p:cNvSpPr>
              <a:spLocks noChangeArrowheads="1"/>
            </p:cNvSpPr>
            <p:nvPr/>
          </p:nvSpPr>
          <p:spPr bwMode="auto">
            <a:xfrm>
              <a:off x="3374" y="158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40" name="Oval 88"/>
            <p:cNvSpPr>
              <a:spLocks noChangeArrowheads="1"/>
            </p:cNvSpPr>
            <p:nvPr/>
          </p:nvSpPr>
          <p:spPr bwMode="auto">
            <a:xfrm>
              <a:off x="3662" y="1588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41" name="Oval 89"/>
            <p:cNvSpPr>
              <a:spLocks noChangeArrowheads="1"/>
            </p:cNvSpPr>
            <p:nvPr/>
          </p:nvSpPr>
          <p:spPr bwMode="auto">
            <a:xfrm>
              <a:off x="2498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42" name="Oval 90"/>
            <p:cNvSpPr>
              <a:spLocks noChangeArrowheads="1"/>
            </p:cNvSpPr>
            <p:nvPr/>
          </p:nvSpPr>
          <p:spPr bwMode="auto">
            <a:xfrm>
              <a:off x="2498" y="2152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43" name="Oval 91"/>
            <p:cNvSpPr>
              <a:spLocks noChangeArrowheads="1"/>
            </p:cNvSpPr>
            <p:nvPr/>
          </p:nvSpPr>
          <p:spPr bwMode="auto">
            <a:xfrm>
              <a:off x="2786" y="215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44" name="Oval 92"/>
            <p:cNvSpPr>
              <a:spLocks noChangeArrowheads="1"/>
            </p:cNvSpPr>
            <p:nvPr/>
          </p:nvSpPr>
          <p:spPr bwMode="auto">
            <a:xfrm>
              <a:off x="3365" y="2155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45" name="Oval 93"/>
            <p:cNvSpPr>
              <a:spLocks noChangeArrowheads="1"/>
            </p:cNvSpPr>
            <p:nvPr/>
          </p:nvSpPr>
          <p:spPr bwMode="auto">
            <a:xfrm>
              <a:off x="3662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46" name="Oval 94"/>
            <p:cNvSpPr>
              <a:spLocks noChangeArrowheads="1"/>
            </p:cNvSpPr>
            <p:nvPr/>
          </p:nvSpPr>
          <p:spPr bwMode="auto">
            <a:xfrm>
              <a:off x="2786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47" name="Oval 95"/>
            <p:cNvSpPr>
              <a:spLocks noChangeArrowheads="1"/>
            </p:cNvSpPr>
            <p:nvPr/>
          </p:nvSpPr>
          <p:spPr bwMode="auto">
            <a:xfrm>
              <a:off x="3074" y="1876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48" name="Oval 96"/>
            <p:cNvSpPr>
              <a:spLocks noChangeArrowheads="1"/>
            </p:cNvSpPr>
            <p:nvPr/>
          </p:nvSpPr>
          <p:spPr bwMode="auto">
            <a:xfrm>
              <a:off x="3074" y="215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49" name="Oval 97"/>
            <p:cNvSpPr>
              <a:spLocks noChangeArrowheads="1"/>
            </p:cNvSpPr>
            <p:nvPr/>
          </p:nvSpPr>
          <p:spPr bwMode="auto">
            <a:xfrm>
              <a:off x="3374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50" name="Oval 98"/>
            <p:cNvSpPr>
              <a:spLocks noChangeArrowheads="1"/>
            </p:cNvSpPr>
            <p:nvPr/>
          </p:nvSpPr>
          <p:spPr bwMode="auto">
            <a:xfrm>
              <a:off x="3662" y="2152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51" name="Oval 99"/>
            <p:cNvSpPr>
              <a:spLocks noChangeArrowheads="1"/>
            </p:cNvSpPr>
            <p:nvPr/>
          </p:nvSpPr>
          <p:spPr bwMode="auto">
            <a:xfrm>
              <a:off x="3374" y="2437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652" name="Oval 100"/>
            <p:cNvSpPr>
              <a:spLocks noChangeArrowheads="1"/>
            </p:cNvSpPr>
            <p:nvPr/>
          </p:nvSpPr>
          <p:spPr bwMode="auto">
            <a:xfrm>
              <a:off x="3662" y="2437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9653" name="Rectangle 101"/>
          <p:cNvSpPr>
            <a:spLocks noChangeArrowheads="1"/>
          </p:cNvSpPr>
          <p:nvPr/>
        </p:nvSpPr>
        <p:spPr bwMode="auto">
          <a:xfrm>
            <a:off x="3435350" y="2646363"/>
            <a:ext cx="2309813" cy="2301875"/>
          </a:xfrm>
          <a:prstGeom prst="rect">
            <a:avLst/>
          </a:prstGeom>
          <a:solidFill>
            <a:schemeClr val="bg1">
              <a:alpha val="23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54" name="Rectangle 102"/>
          <p:cNvSpPr>
            <a:spLocks noChangeArrowheads="1"/>
          </p:cNvSpPr>
          <p:nvPr/>
        </p:nvSpPr>
        <p:spPr bwMode="auto">
          <a:xfrm>
            <a:off x="363538" y="5878513"/>
            <a:ext cx="853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rgbClr val="FF8000"/>
                </a:solidFill>
                <a:latin typeface="+mn-lt"/>
              </a:rPr>
              <a:t> Domino tilings                 k-colorings             Independent sets</a:t>
            </a:r>
          </a:p>
        </p:txBody>
      </p:sp>
      <p:sp>
        <p:nvSpPr>
          <p:cNvPr id="279655" name="Rectangle 103"/>
          <p:cNvSpPr>
            <a:spLocks noChangeArrowheads="1"/>
          </p:cNvSpPr>
          <p:nvPr/>
        </p:nvSpPr>
        <p:spPr bwMode="auto">
          <a:xfrm>
            <a:off x="5711825" y="1181100"/>
            <a:ext cx="3509963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buFontTx/>
              <a:buChar char="•"/>
            </a:pPr>
            <a:r>
              <a:rPr lang="en-US" sz="2400"/>
              <a:t> Pick a vtx v and a bit b;</a:t>
            </a:r>
          </a:p>
          <a:p>
            <a:pPr algn="l">
              <a:buFontTx/>
              <a:buChar char="•"/>
            </a:pPr>
            <a:r>
              <a:rPr lang="en-US" sz="2400"/>
              <a:t> If </a:t>
            </a:r>
            <a:r>
              <a:rPr lang="en-US" sz="2400">
                <a:solidFill>
                  <a:srgbClr val="008040"/>
                </a:solidFill>
              </a:rPr>
              <a:t>b=1</a:t>
            </a:r>
            <a:r>
              <a:rPr lang="en-US" sz="2400"/>
              <a:t>, try to </a:t>
            </a:r>
            <a:r>
              <a:rPr lang="en-US" sz="2400">
                <a:solidFill>
                  <a:srgbClr val="008040"/>
                </a:solidFill>
              </a:rPr>
              <a:t>add</a:t>
            </a:r>
            <a:r>
              <a:rPr lang="en-US" sz="2400"/>
              <a:t> v;</a:t>
            </a:r>
          </a:p>
          <a:p>
            <a:pPr algn="l">
              <a:buFontTx/>
              <a:buChar char="•"/>
            </a:pPr>
            <a:r>
              <a:rPr lang="en-US" sz="2400"/>
              <a:t> If </a:t>
            </a:r>
            <a:r>
              <a:rPr lang="en-US" sz="2400">
                <a:solidFill>
                  <a:srgbClr val="FF0000"/>
                </a:solidFill>
              </a:rPr>
              <a:t>b=0</a:t>
            </a:r>
            <a:r>
              <a:rPr lang="en-US" sz="2400"/>
              <a:t>, try to </a:t>
            </a:r>
            <a:r>
              <a:rPr lang="en-US" sz="2400">
                <a:solidFill>
                  <a:srgbClr val="FF0000"/>
                </a:solidFill>
              </a:rPr>
              <a:t>remove</a:t>
            </a:r>
            <a:r>
              <a:rPr lang="en-US" sz="2400"/>
              <a:t> v;</a:t>
            </a:r>
          </a:p>
          <a:p>
            <a:pPr algn="l">
              <a:buFontTx/>
              <a:buChar char="•"/>
            </a:pPr>
            <a:r>
              <a:rPr lang="en-US" sz="2400"/>
              <a:t> O.w. do nothing.</a:t>
            </a:r>
          </a:p>
          <a:p>
            <a:pPr algn="l">
              <a:buFontTx/>
              <a:buChar char="•"/>
            </a:pPr>
            <a:endParaRPr lang="en-US" sz="2400"/>
          </a:p>
          <a:p>
            <a:pPr algn="l">
              <a:buFontTx/>
              <a:buChar char="•"/>
            </a:pPr>
            <a:endParaRPr lang="en-US" sz="2400"/>
          </a:p>
        </p:txBody>
      </p:sp>
      <p:sp>
        <p:nvSpPr>
          <p:cNvPr id="279656" name="Oval 104"/>
          <p:cNvSpPr>
            <a:spLocks noChangeArrowheads="1"/>
          </p:cNvSpPr>
          <p:nvPr/>
        </p:nvSpPr>
        <p:spPr bwMode="auto">
          <a:xfrm>
            <a:off x="4462272" y="3392424"/>
            <a:ext cx="274637" cy="274638"/>
          </a:xfrm>
          <a:prstGeom prst="ellipse">
            <a:avLst/>
          </a:prstGeom>
          <a:solidFill>
            <a:srgbClr val="000080">
              <a:alpha val="60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657" name="Oval 105"/>
          <p:cNvSpPr>
            <a:spLocks noChangeArrowheads="1"/>
          </p:cNvSpPr>
          <p:nvPr/>
        </p:nvSpPr>
        <p:spPr bwMode="auto">
          <a:xfrm>
            <a:off x="7918450" y="2867025"/>
            <a:ext cx="274638" cy="274638"/>
          </a:xfrm>
          <a:prstGeom prst="ellipse">
            <a:avLst/>
          </a:prstGeom>
          <a:solidFill>
            <a:srgbClr val="008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Oval 105"/>
          <p:cNvSpPr>
            <a:spLocks noChangeArrowheads="1"/>
          </p:cNvSpPr>
          <p:nvPr/>
        </p:nvSpPr>
        <p:spPr bwMode="auto">
          <a:xfrm>
            <a:off x="7772400" y="3639312"/>
            <a:ext cx="581025" cy="488950"/>
          </a:xfrm>
          <a:prstGeom prst="ellipse">
            <a:avLst/>
          </a:prstGeom>
          <a:noFill/>
          <a:ln w="9207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"/>
            <a:ext cx="7772400" cy="1143000"/>
          </a:xfrm>
        </p:spPr>
        <p:txBody>
          <a:bodyPr/>
          <a:lstStyle/>
          <a:p>
            <a:r>
              <a:rPr lang="en-US"/>
              <a:t>What about other models?</a:t>
            </a: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428625" y="2932113"/>
            <a:ext cx="2120900" cy="2070100"/>
          </a:xfrm>
          <a:prstGeom prst="rect">
            <a:avLst/>
          </a:prstGeom>
          <a:solidFill>
            <a:schemeClr val="accent1"/>
          </a:solidFill>
          <a:ln w="444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442913" y="2932113"/>
            <a:ext cx="352425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1495425" y="4298950"/>
            <a:ext cx="352425" cy="7032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1852613" y="3979863"/>
            <a:ext cx="342900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1852613" y="3973513"/>
            <a:ext cx="342900" cy="6921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984" name="Line 8"/>
          <p:cNvSpPr>
            <a:spLocks noChangeShapeType="1"/>
          </p:cNvSpPr>
          <p:nvPr/>
        </p:nvSpPr>
        <p:spPr bwMode="auto">
          <a:xfrm flipH="1">
            <a:off x="642938" y="30861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985" name="Rectangle 9"/>
          <p:cNvSpPr>
            <a:spLocks noChangeArrowheads="1"/>
          </p:cNvSpPr>
          <p:nvPr/>
        </p:nvSpPr>
        <p:spPr bwMode="auto">
          <a:xfrm>
            <a:off x="2181225" y="2932113"/>
            <a:ext cx="357188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986" name="Line 10"/>
          <p:cNvSpPr>
            <a:spLocks noChangeShapeType="1"/>
          </p:cNvSpPr>
          <p:nvPr/>
        </p:nvSpPr>
        <p:spPr bwMode="auto">
          <a:xfrm flipH="1">
            <a:off x="2395538" y="30861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987" name="Rectangle 11"/>
          <p:cNvSpPr>
            <a:spLocks noChangeArrowheads="1"/>
          </p:cNvSpPr>
          <p:nvPr/>
        </p:nvSpPr>
        <p:spPr bwMode="auto">
          <a:xfrm>
            <a:off x="2206625" y="3997325"/>
            <a:ext cx="342900" cy="69215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988" name="Line 12"/>
          <p:cNvSpPr>
            <a:spLocks noChangeShapeType="1"/>
          </p:cNvSpPr>
          <p:nvPr/>
        </p:nvSpPr>
        <p:spPr bwMode="auto">
          <a:xfrm flipH="1">
            <a:off x="2395538" y="415925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989" name="Line 13"/>
          <p:cNvSpPr>
            <a:spLocks noChangeShapeType="1"/>
          </p:cNvSpPr>
          <p:nvPr/>
        </p:nvSpPr>
        <p:spPr bwMode="auto">
          <a:xfrm flipH="1">
            <a:off x="2052638" y="415925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990" name="Rectangle 14"/>
          <p:cNvSpPr>
            <a:spLocks noChangeArrowheads="1"/>
          </p:cNvSpPr>
          <p:nvPr/>
        </p:nvSpPr>
        <p:spPr bwMode="auto">
          <a:xfrm>
            <a:off x="785813" y="3613150"/>
            <a:ext cx="342900" cy="68580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991" name="Line 15"/>
          <p:cNvSpPr>
            <a:spLocks noChangeShapeType="1"/>
          </p:cNvSpPr>
          <p:nvPr/>
        </p:nvSpPr>
        <p:spPr bwMode="auto">
          <a:xfrm flipH="1">
            <a:off x="985838" y="37719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992" name="Rectangle 16"/>
          <p:cNvSpPr>
            <a:spLocks noChangeArrowheads="1"/>
          </p:cNvSpPr>
          <p:nvPr/>
        </p:nvSpPr>
        <p:spPr bwMode="auto">
          <a:xfrm>
            <a:off x="442913" y="3613150"/>
            <a:ext cx="352425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993" name="Line 17"/>
          <p:cNvSpPr>
            <a:spLocks noChangeShapeType="1"/>
          </p:cNvSpPr>
          <p:nvPr/>
        </p:nvSpPr>
        <p:spPr bwMode="auto">
          <a:xfrm flipH="1">
            <a:off x="642938" y="3771900"/>
            <a:ext cx="0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994" name="Rectangle 18"/>
          <p:cNvSpPr>
            <a:spLocks noChangeArrowheads="1"/>
          </p:cNvSpPr>
          <p:nvPr/>
        </p:nvSpPr>
        <p:spPr bwMode="auto">
          <a:xfrm>
            <a:off x="1128713" y="4298950"/>
            <a:ext cx="366712" cy="7032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995" name="Line 19"/>
          <p:cNvSpPr>
            <a:spLocks noChangeShapeType="1"/>
          </p:cNvSpPr>
          <p:nvPr/>
        </p:nvSpPr>
        <p:spPr bwMode="auto">
          <a:xfrm flipH="1">
            <a:off x="1323975" y="4481513"/>
            <a:ext cx="1588" cy="319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996" name="Line 20"/>
          <p:cNvSpPr>
            <a:spLocks noChangeShapeType="1"/>
          </p:cNvSpPr>
          <p:nvPr/>
        </p:nvSpPr>
        <p:spPr bwMode="auto">
          <a:xfrm flipH="1">
            <a:off x="1662113" y="4481513"/>
            <a:ext cx="0" cy="33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997" name="Rectangle 21"/>
          <p:cNvSpPr>
            <a:spLocks noChangeArrowheads="1"/>
          </p:cNvSpPr>
          <p:nvPr/>
        </p:nvSpPr>
        <p:spPr bwMode="auto">
          <a:xfrm rot="-5387243">
            <a:off x="590550" y="4121150"/>
            <a:ext cx="357188" cy="7127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998" name="Line 22"/>
          <p:cNvSpPr>
            <a:spLocks noChangeShapeType="1"/>
          </p:cNvSpPr>
          <p:nvPr/>
        </p:nvSpPr>
        <p:spPr bwMode="auto">
          <a:xfrm rot="16200000" flipH="1">
            <a:off x="788988" y="4308475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999" name="Rectangle 23"/>
          <p:cNvSpPr>
            <a:spLocks noChangeArrowheads="1"/>
          </p:cNvSpPr>
          <p:nvPr/>
        </p:nvSpPr>
        <p:spPr bwMode="auto">
          <a:xfrm rot="-5387243">
            <a:off x="1659732" y="2750344"/>
            <a:ext cx="342900" cy="7000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00" name="Line 24"/>
          <p:cNvSpPr>
            <a:spLocks noChangeShapeType="1"/>
          </p:cNvSpPr>
          <p:nvPr/>
        </p:nvSpPr>
        <p:spPr bwMode="auto">
          <a:xfrm rot="16200000" flipH="1">
            <a:off x="1881188" y="29257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01" name="Rectangle 25"/>
          <p:cNvSpPr>
            <a:spLocks noChangeArrowheads="1"/>
          </p:cNvSpPr>
          <p:nvPr/>
        </p:nvSpPr>
        <p:spPr bwMode="auto">
          <a:xfrm rot="-5387243">
            <a:off x="965994" y="2756694"/>
            <a:ext cx="344488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02" name="Line 26"/>
          <p:cNvSpPr>
            <a:spLocks noChangeShapeType="1"/>
          </p:cNvSpPr>
          <p:nvPr/>
        </p:nvSpPr>
        <p:spPr bwMode="auto">
          <a:xfrm rot="16200000" flipH="1">
            <a:off x="1169988" y="29257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03" name="Rectangle 27"/>
          <p:cNvSpPr>
            <a:spLocks noChangeArrowheads="1"/>
          </p:cNvSpPr>
          <p:nvPr/>
        </p:nvSpPr>
        <p:spPr bwMode="auto">
          <a:xfrm rot="-5387243">
            <a:off x="1659732" y="3093244"/>
            <a:ext cx="342900" cy="7000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04" name="Line 28"/>
          <p:cNvSpPr>
            <a:spLocks noChangeShapeType="1"/>
          </p:cNvSpPr>
          <p:nvPr/>
        </p:nvSpPr>
        <p:spPr bwMode="auto">
          <a:xfrm rot="16200000" flipH="1">
            <a:off x="1881188" y="3279775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05" name="Rectangle 29"/>
          <p:cNvSpPr>
            <a:spLocks noChangeArrowheads="1"/>
          </p:cNvSpPr>
          <p:nvPr/>
        </p:nvSpPr>
        <p:spPr bwMode="auto">
          <a:xfrm rot="-5387243">
            <a:off x="966788" y="3074988"/>
            <a:ext cx="342900" cy="685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06" name="Line 30"/>
          <p:cNvSpPr>
            <a:spLocks noChangeShapeType="1"/>
          </p:cNvSpPr>
          <p:nvPr/>
        </p:nvSpPr>
        <p:spPr bwMode="auto">
          <a:xfrm rot="16200000" flipH="1">
            <a:off x="1181101" y="32575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07" name="Rectangle 31"/>
          <p:cNvSpPr>
            <a:spLocks noChangeArrowheads="1"/>
          </p:cNvSpPr>
          <p:nvPr/>
        </p:nvSpPr>
        <p:spPr bwMode="auto">
          <a:xfrm rot="-5387243">
            <a:off x="2020888" y="3443287"/>
            <a:ext cx="357188" cy="696913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08" name="Line 32"/>
          <p:cNvSpPr>
            <a:spLocks noChangeShapeType="1"/>
          </p:cNvSpPr>
          <p:nvPr/>
        </p:nvSpPr>
        <p:spPr bwMode="auto">
          <a:xfrm rot="16200000" flipH="1">
            <a:off x="2235201" y="3624262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09" name="Rectangle 33"/>
          <p:cNvSpPr>
            <a:spLocks noChangeArrowheads="1"/>
          </p:cNvSpPr>
          <p:nvPr/>
        </p:nvSpPr>
        <p:spPr bwMode="auto">
          <a:xfrm rot="-5387243">
            <a:off x="1319213" y="3425825"/>
            <a:ext cx="336550" cy="72072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10" name="Line 34"/>
          <p:cNvSpPr>
            <a:spLocks noChangeShapeType="1"/>
          </p:cNvSpPr>
          <p:nvPr/>
        </p:nvSpPr>
        <p:spPr bwMode="auto">
          <a:xfrm rot="16200000" flipH="1">
            <a:off x="1524001" y="36004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11" name="Rectangle 35"/>
          <p:cNvSpPr>
            <a:spLocks noChangeArrowheads="1"/>
          </p:cNvSpPr>
          <p:nvPr/>
        </p:nvSpPr>
        <p:spPr bwMode="auto">
          <a:xfrm rot="-5387243">
            <a:off x="1315244" y="3764756"/>
            <a:ext cx="342900" cy="7254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12" name="Line 36"/>
          <p:cNvSpPr>
            <a:spLocks noChangeShapeType="1"/>
          </p:cNvSpPr>
          <p:nvPr/>
        </p:nvSpPr>
        <p:spPr bwMode="auto">
          <a:xfrm rot="16200000" flipH="1">
            <a:off x="1501776" y="394335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13" name="Rectangle 37"/>
          <p:cNvSpPr>
            <a:spLocks noChangeArrowheads="1"/>
          </p:cNvSpPr>
          <p:nvPr/>
        </p:nvSpPr>
        <p:spPr bwMode="auto">
          <a:xfrm rot="-5387243">
            <a:off x="593725" y="4478338"/>
            <a:ext cx="352425" cy="70802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14" name="Line 38"/>
          <p:cNvSpPr>
            <a:spLocks noChangeShapeType="1"/>
          </p:cNvSpPr>
          <p:nvPr/>
        </p:nvSpPr>
        <p:spPr bwMode="auto">
          <a:xfrm rot="16200000" flipH="1">
            <a:off x="788988" y="46736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15" name="Rectangle 39"/>
          <p:cNvSpPr>
            <a:spLocks noChangeArrowheads="1"/>
          </p:cNvSpPr>
          <p:nvPr/>
        </p:nvSpPr>
        <p:spPr bwMode="auto">
          <a:xfrm rot="-5387243">
            <a:off x="2021682" y="4493419"/>
            <a:ext cx="342900" cy="687387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16" name="Line 40"/>
          <p:cNvSpPr>
            <a:spLocks noChangeShapeType="1"/>
          </p:cNvSpPr>
          <p:nvPr/>
        </p:nvSpPr>
        <p:spPr bwMode="auto">
          <a:xfrm rot="16200000" flipH="1">
            <a:off x="2195513" y="46736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17" name="Text Box 41"/>
          <p:cNvSpPr txBox="1">
            <a:spLocks noChangeArrowheads="1"/>
          </p:cNvSpPr>
          <p:nvPr/>
        </p:nvSpPr>
        <p:spPr bwMode="auto">
          <a:xfrm>
            <a:off x="3481388" y="5330825"/>
            <a:ext cx="2120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+mn-lt"/>
              </a:rPr>
              <a:t>  Potts model</a:t>
            </a:r>
            <a:endParaRPr lang="en-US" sz="200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5018" name="Text Box 42"/>
          <p:cNvSpPr txBox="1">
            <a:spLocks noChangeArrowheads="1"/>
          </p:cNvSpPr>
          <p:nvPr/>
        </p:nvSpPr>
        <p:spPr bwMode="auto">
          <a:xfrm>
            <a:off x="5930900" y="5330825"/>
            <a:ext cx="31130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indent="236538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+mn-lt"/>
              </a:rPr>
              <a:t> Hardcore model</a:t>
            </a:r>
          </a:p>
        </p:txBody>
      </p:sp>
      <p:sp>
        <p:nvSpPr>
          <p:cNvPr id="255019" name="Text Box 43"/>
          <p:cNvSpPr txBox="1">
            <a:spLocks noChangeArrowheads="1"/>
          </p:cNvSpPr>
          <p:nvPr/>
        </p:nvSpPr>
        <p:spPr bwMode="auto">
          <a:xfrm>
            <a:off x="363538" y="5330825"/>
            <a:ext cx="2263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indent="50800" algn="l">
              <a:spcBef>
                <a:spcPct val="50000"/>
              </a:spcBef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n-lt"/>
              </a:rPr>
              <a:t>Dimer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 model</a:t>
            </a:r>
          </a:p>
        </p:txBody>
      </p:sp>
      <p:sp>
        <p:nvSpPr>
          <p:cNvPr id="255020" name="Oval 44"/>
          <p:cNvSpPr>
            <a:spLocks noChangeArrowheads="1"/>
          </p:cNvSpPr>
          <p:nvPr/>
        </p:nvSpPr>
        <p:spPr bwMode="auto">
          <a:xfrm>
            <a:off x="3621088" y="2935288"/>
            <a:ext cx="280987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21" name="Oval 45"/>
          <p:cNvSpPr>
            <a:spLocks noChangeArrowheads="1"/>
          </p:cNvSpPr>
          <p:nvPr/>
        </p:nvSpPr>
        <p:spPr bwMode="auto">
          <a:xfrm>
            <a:off x="4041775" y="2938463"/>
            <a:ext cx="280988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22" name="Oval 46"/>
          <p:cNvSpPr>
            <a:spLocks noChangeArrowheads="1"/>
          </p:cNvSpPr>
          <p:nvPr/>
        </p:nvSpPr>
        <p:spPr bwMode="auto">
          <a:xfrm>
            <a:off x="4041775" y="46116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23" name="Oval 47"/>
          <p:cNvSpPr>
            <a:spLocks noChangeArrowheads="1"/>
          </p:cNvSpPr>
          <p:nvPr/>
        </p:nvSpPr>
        <p:spPr bwMode="auto">
          <a:xfrm>
            <a:off x="3621088" y="46116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24" name="Oval 48"/>
          <p:cNvSpPr>
            <a:spLocks noChangeArrowheads="1"/>
          </p:cNvSpPr>
          <p:nvPr/>
        </p:nvSpPr>
        <p:spPr bwMode="auto">
          <a:xfrm>
            <a:off x="4464050" y="4611688"/>
            <a:ext cx="280988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25" name="Oval 49"/>
          <p:cNvSpPr>
            <a:spLocks noChangeArrowheads="1"/>
          </p:cNvSpPr>
          <p:nvPr/>
        </p:nvSpPr>
        <p:spPr bwMode="auto">
          <a:xfrm>
            <a:off x="4464050" y="2938463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26" name="Oval 50"/>
          <p:cNvSpPr>
            <a:spLocks noChangeArrowheads="1"/>
          </p:cNvSpPr>
          <p:nvPr/>
        </p:nvSpPr>
        <p:spPr bwMode="auto">
          <a:xfrm>
            <a:off x="4903788" y="29352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27" name="Oval 51"/>
          <p:cNvSpPr>
            <a:spLocks noChangeArrowheads="1"/>
          </p:cNvSpPr>
          <p:nvPr/>
        </p:nvSpPr>
        <p:spPr bwMode="auto">
          <a:xfrm>
            <a:off x="5324475" y="29352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28" name="Oval 52"/>
          <p:cNvSpPr>
            <a:spLocks noChangeArrowheads="1"/>
          </p:cNvSpPr>
          <p:nvPr/>
        </p:nvSpPr>
        <p:spPr bwMode="auto">
          <a:xfrm>
            <a:off x="3621088" y="3382963"/>
            <a:ext cx="280987" cy="274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29" name="Oval 53"/>
          <p:cNvSpPr>
            <a:spLocks noChangeArrowheads="1"/>
          </p:cNvSpPr>
          <p:nvPr/>
        </p:nvSpPr>
        <p:spPr bwMode="auto">
          <a:xfrm>
            <a:off x="4041775" y="3382963"/>
            <a:ext cx="280988" cy="2746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30" name="Oval 54"/>
          <p:cNvSpPr>
            <a:spLocks noChangeArrowheads="1"/>
          </p:cNvSpPr>
          <p:nvPr/>
        </p:nvSpPr>
        <p:spPr bwMode="auto">
          <a:xfrm>
            <a:off x="4464050" y="3382963"/>
            <a:ext cx="280988" cy="2746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31" name="Oval 55"/>
          <p:cNvSpPr>
            <a:spLocks noChangeArrowheads="1"/>
          </p:cNvSpPr>
          <p:nvPr/>
        </p:nvSpPr>
        <p:spPr bwMode="auto">
          <a:xfrm>
            <a:off x="4903788" y="3378200"/>
            <a:ext cx="280987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32" name="Oval 56"/>
          <p:cNvSpPr>
            <a:spLocks noChangeArrowheads="1"/>
          </p:cNvSpPr>
          <p:nvPr/>
        </p:nvSpPr>
        <p:spPr bwMode="auto">
          <a:xfrm>
            <a:off x="5324475" y="3378200"/>
            <a:ext cx="280988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33" name="Oval 57"/>
          <p:cNvSpPr>
            <a:spLocks noChangeArrowheads="1"/>
          </p:cNvSpPr>
          <p:nvPr/>
        </p:nvSpPr>
        <p:spPr bwMode="auto">
          <a:xfrm>
            <a:off x="3621088" y="3797300"/>
            <a:ext cx="280987" cy="2778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34" name="Oval 58"/>
          <p:cNvSpPr>
            <a:spLocks noChangeArrowheads="1"/>
          </p:cNvSpPr>
          <p:nvPr/>
        </p:nvSpPr>
        <p:spPr bwMode="auto">
          <a:xfrm>
            <a:off x="3621088" y="4198938"/>
            <a:ext cx="280987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35" name="Oval 59"/>
          <p:cNvSpPr>
            <a:spLocks noChangeArrowheads="1"/>
          </p:cNvSpPr>
          <p:nvPr/>
        </p:nvSpPr>
        <p:spPr bwMode="auto">
          <a:xfrm>
            <a:off x="4041775" y="4208463"/>
            <a:ext cx="280988" cy="2746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36" name="Oval 60"/>
          <p:cNvSpPr>
            <a:spLocks noChangeArrowheads="1"/>
          </p:cNvSpPr>
          <p:nvPr/>
        </p:nvSpPr>
        <p:spPr bwMode="auto">
          <a:xfrm>
            <a:off x="4903788" y="4198938"/>
            <a:ext cx="280987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37" name="Oval 61"/>
          <p:cNvSpPr>
            <a:spLocks noChangeArrowheads="1"/>
          </p:cNvSpPr>
          <p:nvPr/>
        </p:nvSpPr>
        <p:spPr bwMode="auto">
          <a:xfrm>
            <a:off x="5324475" y="3797300"/>
            <a:ext cx="280988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38" name="Oval 62"/>
          <p:cNvSpPr>
            <a:spLocks noChangeArrowheads="1"/>
          </p:cNvSpPr>
          <p:nvPr/>
        </p:nvSpPr>
        <p:spPr bwMode="auto">
          <a:xfrm>
            <a:off x="4041775" y="3797300"/>
            <a:ext cx="280988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39" name="Oval 63"/>
          <p:cNvSpPr>
            <a:spLocks noChangeArrowheads="1"/>
          </p:cNvSpPr>
          <p:nvPr/>
        </p:nvSpPr>
        <p:spPr bwMode="auto">
          <a:xfrm>
            <a:off x="4464050" y="3797300"/>
            <a:ext cx="280988" cy="2778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40" name="Oval 64"/>
          <p:cNvSpPr>
            <a:spLocks noChangeArrowheads="1"/>
          </p:cNvSpPr>
          <p:nvPr/>
        </p:nvSpPr>
        <p:spPr bwMode="auto">
          <a:xfrm>
            <a:off x="4464050" y="4208463"/>
            <a:ext cx="280988" cy="274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41" name="Oval 65"/>
          <p:cNvSpPr>
            <a:spLocks noChangeArrowheads="1"/>
          </p:cNvSpPr>
          <p:nvPr/>
        </p:nvSpPr>
        <p:spPr bwMode="auto">
          <a:xfrm>
            <a:off x="4903788" y="3797300"/>
            <a:ext cx="280987" cy="2778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42" name="Oval 66"/>
          <p:cNvSpPr>
            <a:spLocks noChangeArrowheads="1"/>
          </p:cNvSpPr>
          <p:nvPr/>
        </p:nvSpPr>
        <p:spPr bwMode="auto">
          <a:xfrm>
            <a:off x="5324475" y="4198938"/>
            <a:ext cx="280988" cy="276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43" name="Oval 67"/>
          <p:cNvSpPr>
            <a:spLocks noChangeArrowheads="1"/>
          </p:cNvSpPr>
          <p:nvPr/>
        </p:nvSpPr>
        <p:spPr bwMode="auto">
          <a:xfrm>
            <a:off x="4903788" y="4611688"/>
            <a:ext cx="280987" cy="2762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44" name="Oval 68"/>
          <p:cNvSpPr>
            <a:spLocks noChangeArrowheads="1"/>
          </p:cNvSpPr>
          <p:nvPr/>
        </p:nvSpPr>
        <p:spPr bwMode="auto">
          <a:xfrm>
            <a:off x="5324475" y="4611688"/>
            <a:ext cx="280988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6602413" y="2855913"/>
            <a:ext cx="2036762" cy="2003425"/>
            <a:chOff x="2498" y="1283"/>
            <a:chExt cx="1356" cy="1344"/>
          </a:xfrm>
        </p:grpSpPr>
        <p:sp>
          <p:nvSpPr>
            <p:cNvPr id="255046" name="Oval 70"/>
            <p:cNvSpPr>
              <a:spLocks noChangeArrowheads="1"/>
            </p:cNvSpPr>
            <p:nvPr/>
          </p:nvSpPr>
          <p:spPr bwMode="auto">
            <a:xfrm>
              <a:off x="3115" y="1608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47" name="Oval 71"/>
            <p:cNvSpPr>
              <a:spLocks noChangeArrowheads="1"/>
            </p:cNvSpPr>
            <p:nvPr/>
          </p:nvSpPr>
          <p:spPr bwMode="auto">
            <a:xfrm>
              <a:off x="2818" y="2176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48" name="Oval 72"/>
            <p:cNvSpPr>
              <a:spLocks noChangeArrowheads="1"/>
            </p:cNvSpPr>
            <p:nvPr/>
          </p:nvSpPr>
          <p:spPr bwMode="auto">
            <a:xfrm>
              <a:off x="2550" y="1890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49" name="Oval 73"/>
            <p:cNvSpPr>
              <a:spLocks noChangeArrowheads="1"/>
            </p:cNvSpPr>
            <p:nvPr/>
          </p:nvSpPr>
          <p:spPr bwMode="auto">
            <a:xfrm>
              <a:off x="2550" y="2455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50" name="Oval 74"/>
            <p:cNvSpPr>
              <a:spLocks noChangeArrowheads="1"/>
            </p:cNvSpPr>
            <p:nvPr/>
          </p:nvSpPr>
          <p:spPr bwMode="auto">
            <a:xfrm>
              <a:off x="3686" y="1890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51" name="Oval 75"/>
            <p:cNvSpPr>
              <a:spLocks noChangeArrowheads="1"/>
            </p:cNvSpPr>
            <p:nvPr/>
          </p:nvSpPr>
          <p:spPr bwMode="auto">
            <a:xfrm>
              <a:off x="3676" y="2455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52" name="Oval 76"/>
            <p:cNvSpPr>
              <a:spLocks noChangeArrowheads="1"/>
            </p:cNvSpPr>
            <p:nvPr/>
          </p:nvSpPr>
          <p:spPr bwMode="auto">
            <a:xfrm>
              <a:off x="2499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53" name="Oval 77"/>
            <p:cNvSpPr>
              <a:spLocks noChangeArrowheads="1"/>
            </p:cNvSpPr>
            <p:nvPr/>
          </p:nvSpPr>
          <p:spPr bwMode="auto">
            <a:xfrm>
              <a:off x="2786" y="1285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54" name="Oval 78"/>
            <p:cNvSpPr>
              <a:spLocks noChangeArrowheads="1"/>
            </p:cNvSpPr>
            <p:nvPr/>
          </p:nvSpPr>
          <p:spPr bwMode="auto">
            <a:xfrm>
              <a:off x="2786" y="2436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55" name="Oval 79"/>
            <p:cNvSpPr>
              <a:spLocks noChangeArrowheads="1"/>
            </p:cNvSpPr>
            <p:nvPr/>
          </p:nvSpPr>
          <p:spPr bwMode="auto">
            <a:xfrm>
              <a:off x="2498" y="243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56" name="Oval 80"/>
            <p:cNvSpPr>
              <a:spLocks noChangeArrowheads="1"/>
            </p:cNvSpPr>
            <p:nvPr/>
          </p:nvSpPr>
          <p:spPr bwMode="auto">
            <a:xfrm>
              <a:off x="3074" y="243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57" name="Oval 81"/>
            <p:cNvSpPr>
              <a:spLocks noChangeArrowheads="1"/>
            </p:cNvSpPr>
            <p:nvPr/>
          </p:nvSpPr>
          <p:spPr bwMode="auto">
            <a:xfrm>
              <a:off x="3074" y="1285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58" name="Oval 82"/>
            <p:cNvSpPr>
              <a:spLocks noChangeArrowheads="1"/>
            </p:cNvSpPr>
            <p:nvPr/>
          </p:nvSpPr>
          <p:spPr bwMode="auto">
            <a:xfrm>
              <a:off x="3374" y="1283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59" name="Oval 83"/>
            <p:cNvSpPr>
              <a:spLocks noChangeArrowheads="1"/>
            </p:cNvSpPr>
            <p:nvPr/>
          </p:nvSpPr>
          <p:spPr bwMode="auto">
            <a:xfrm>
              <a:off x="3662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60" name="Oval 84"/>
            <p:cNvSpPr>
              <a:spLocks noChangeArrowheads="1"/>
            </p:cNvSpPr>
            <p:nvPr/>
          </p:nvSpPr>
          <p:spPr bwMode="auto">
            <a:xfrm>
              <a:off x="2498" y="1590"/>
              <a:ext cx="192" cy="1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61" name="Oval 85"/>
            <p:cNvSpPr>
              <a:spLocks noChangeArrowheads="1"/>
            </p:cNvSpPr>
            <p:nvPr/>
          </p:nvSpPr>
          <p:spPr bwMode="auto">
            <a:xfrm>
              <a:off x="2786" y="1590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62" name="Oval 86"/>
            <p:cNvSpPr>
              <a:spLocks noChangeArrowheads="1"/>
            </p:cNvSpPr>
            <p:nvPr/>
          </p:nvSpPr>
          <p:spPr bwMode="auto">
            <a:xfrm>
              <a:off x="3074" y="1590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63" name="Oval 87"/>
            <p:cNvSpPr>
              <a:spLocks noChangeArrowheads="1"/>
            </p:cNvSpPr>
            <p:nvPr/>
          </p:nvSpPr>
          <p:spPr bwMode="auto">
            <a:xfrm>
              <a:off x="3374" y="158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64" name="Oval 88"/>
            <p:cNvSpPr>
              <a:spLocks noChangeArrowheads="1"/>
            </p:cNvSpPr>
            <p:nvPr/>
          </p:nvSpPr>
          <p:spPr bwMode="auto">
            <a:xfrm>
              <a:off x="3662" y="1588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65" name="Oval 89"/>
            <p:cNvSpPr>
              <a:spLocks noChangeArrowheads="1"/>
            </p:cNvSpPr>
            <p:nvPr/>
          </p:nvSpPr>
          <p:spPr bwMode="auto">
            <a:xfrm>
              <a:off x="2498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66" name="Oval 90"/>
            <p:cNvSpPr>
              <a:spLocks noChangeArrowheads="1"/>
            </p:cNvSpPr>
            <p:nvPr/>
          </p:nvSpPr>
          <p:spPr bwMode="auto">
            <a:xfrm>
              <a:off x="2498" y="2152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67" name="Oval 91"/>
            <p:cNvSpPr>
              <a:spLocks noChangeArrowheads="1"/>
            </p:cNvSpPr>
            <p:nvPr/>
          </p:nvSpPr>
          <p:spPr bwMode="auto">
            <a:xfrm>
              <a:off x="2786" y="215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68" name="Oval 92"/>
            <p:cNvSpPr>
              <a:spLocks noChangeArrowheads="1"/>
            </p:cNvSpPr>
            <p:nvPr/>
          </p:nvSpPr>
          <p:spPr bwMode="auto">
            <a:xfrm>
              <a:off x="3374" y="2152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69" name="Oval 93"/>
            <p:cNvSpPr>
              <a:spLocks noChangeArrowheads="1"/>
            </p:cNvSpPr>
            <p:nvPr/>
          </p:nvSpPr>
          <p:spPr bwMode="auto">
            <a:xfrm>
              <a:off x="3662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70" name="Oval 94"/>
            <p:cNvSpPr>
              <a:spLocks noChangeArrowheads="1"/>
            </p:cNvSpPr>
            <p:nvPr/>
          </p:nvSpPr>
          <p:spPr bwMode="auto">
            <a:xfrm>
              <a:off x="2786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71" name="Oval 95"/>
            <p:cNvSpPr>
              <a:spLocks noChangeArrowheads="1"/>
            </p:cNvSpPr>
            <p:nvPr/>
          </p:nvSpPr>
          <p:spPr bwMode="auto">
            <a:xfrm>
              <a:off x="3074" y="1876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72" name="Oval 96"/>
            <p:cNvSpPr>
              <a:spLocks noChangeArrowheads="1"/>
            </p:cNvSpPr>
            <p:nvPr/>
          </p:nvSpPr>
          <p:spPr bwMode="auto">
            <a:xfrm>
              <a:off x="3074" y="215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73" name="Oval 97"/>
            <p:cNvSpPr>
              <a:spLocks noChangeArrowheads="1"/>
            </p:cNvSpPr>
            <p:nvPr/>
          </p:nvSpPr>
          <p:spPr bwMode="auto">
            <a:xfrm>
              <a:off x="3374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74" name="Oval 98"/>
            <p:cNvSpPr>
              <a:spLocks noChangeArrowheads="1"/>
            </p:cNvSpPr>
            <p:nvPr/>
          </p:nvSpPr>
          <p:spPr bwMode="auto">
            <a:xfrm>
              <a:off x="3662" y="2152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75" name="Oval 99"/>
            <p:cNvSpPr>
              <a:spLocks noChangeArrowheads="1"/>
            </p:cNvSpPr>
            <p:nvPr/>
          </p:nvSpPr>
          <p:spPr bwMode="auto">
            <a:xfrm>
              <a:off x="3374" y="2437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76" name="Oval 100"/>
            <p:cNvSpPr>
              <a:spLocks noChangeArrowheads="1"/>
            </p:cNvSpPr>
            <p:nvPr/>
          </p:nvSpPr>
          <p:spPr bwMode="auto">
            <a:xfrm>
              <a:off x="3662" y="2437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5077" name="Rectangle 101"/>
          <p:cNvSpPr>
            <a:spLocks noChangeArrowheads="1"/>
          </p:cNvSpPr>
          <p:nvPr/>
        </p:nvSpPr>
        <p:spPr bwMode="auto">
          <a:xfrm>
            <a:off x="3435350" y="2646363"/>
            <a:ext cx="2309813" cy="2301875"/>
          </a:xfrm>
          <a:prstGeom prst="rect">
            <a:avLst/>
          </a:prstGeom>
          <a:solidFill>
            <a:schemeClr val="bg1">
              <a:alpha val="23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78" name="Rectangle 102"/>
          <p:cNvSpPr>
            <a:spLocks noChangeArrowheads="1"/>
          </p:cNvSpPr>
          <p:nvPr/>
        </p:nvSpPr>
        <p:spPr bwMode="auto">
          <a:xfrm>
            <a:off x="363538" y="5878513"/>
            <a:ext cx="853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rgbClr val="FF8000"/>
                </a:solidFill>
                <a:latin typeface="+mn-lt"/>
              </a:rPr>
              <a:t> Domino </a:t>
            </a:r>
            <a:r>
              <a:rPr lang="en-US" sz="2400" dirty="0" err="1">
                <a:solidFill>
                  <a:srgbClr val="FF8000"/>
                </a:solidFill>
                <a:latin typeface="+mn-lt"/>
              </a:rPr>
              <a:t>tilings</a:t>
            </a:r>
            <a:r>
              <a:rPr lang="en-US" sz="2400" dirty="0">
                <a:solidFill>
                  <a:srgbClr val="FF8000"/>
                </a:solidFill>
                <a:latin typeface="+mn-lt"/>
              </a:rPr>
              <a:t>                 </a:t>
            </a:r>
            <a:r>
              <a:rPr lang="en-US" sz="2400" dirty="0" err="1">
                <a:solidFill>
                  <a:srgbClr val="FF8000"/>
                </a:solidFill>
                <a:latin typeface="+mn-lt"/>
              </a:rPr>
              <a:t>k</a:t>
            </a:r>
            <a:r>
              <a:rPr lang="en-US" sz="2400" dirty="0">
                <a:solidFill>
                  <a:srgbClr val="FF8000"/>
                </a:solidFill>
                <a:latin typeface="+mn-lt"/>
              </a:rPr>
              <a:t>-colorings             Independent sets</a:t>
            </a:r>
          </a:p>
        </p:txBody>
      </p:sp>
      <p:sp>
        <p:nvSpPr>
          <p:cNvPr id="255081" name="Rectangle 105"/>
          <p:cNvSpPr>
            <a:spLocks noChangeArrowheads="1"/>
          </p:cNvSpPr>
          <p:nvPr/>
        </p:nvSpPr>
        <p:spPr bwMode="auto">
          <a:xfrm>
            <a:off x="490538" y="1470025"/>
            <a:ext cx="8112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u="sng">
                <a:solidFill>
                  <a:srgbClr val="0000FF"/>
                </a:solidFill>
              </a:rPr>
              <a:t>Thm</a:t>
            </a:r>
            <a:r>
              <a:rPr lang="en-US" sz="3200">
                <a:solidFill>
                  <a:srgbClr val="0000FF"/>
                </a:solidFill>
              </a:rPr>
              <a:t>:  </a:t>
            </a:r>
            <a:r>
              <a:rPr lang="en-US" sz="3200" b="1">
                <a:solidFill>
                  <a:srgbClr val="0000FF"/>
                </a:solidFill>
              </a:rPr>
              <a:t>All</a:t>
            </a:r>
            <a:r>
              <a:rPr lang="en-US" sz="3200">
                <a:solidFill>
                  <a:srgbClr val="0000FF"/>
                </a:solidFill>
              </a:rPr>
              <a:t> of these chains are rapidly mixing.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91185"/>
            <a:ext cx="7772400" cy="1143000"/>
          </a:xfrm>
        </p:spPr>
        <p:txBody>
          <a:bodyPr/>
          <a:lstStyle/>
          <a:p>
            <a:r>
              <a:rPr lang="en-US" dirty="0" smtClean="0"/>
              <a:t>Building short walls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74939"/>
            <a:ext cx="584614" cy="30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smtClean="0"/>
              <a:t>=0 :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743394"/>
            <a:ext cx="584614" cy="30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smtClean="0"/>
              <a:t>=1 :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483735" y="743394"/>
            <a:ext cx="269093" cy="53901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9" name="TextBox 8"/>
          <p:cNvSpPr txBox="1"/>
          <p:nvPr/>
        </p:nvSpPr>
        <p:spPr>
          <a:xfrm>
            <a:off x="685800" y="1403183"/>
            <a:ext cx="584614" cy="30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smtClean="0"/>
              <a:t>=2 :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483735" y="1403183"/>
            <a:ext cx="269093" cy="539010"/>
          </a:xfrm>
          <a:prstGeom prst="rect">
            <a:avLst/>
          </a:prstGeom>
          <a:solidFill>
            <a:srgbClr val="FF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1" name="Rectangle 10"/>
          <p:cNvSpPr/>
          <p:nvPr/>
        </p:nvSpPr>
        <p:spPr bwMode="auto">
          <a:xfrm>
            <a:off x="1752828" y="1403183"/>
            <a:ext cx="269093" cy="539010"/>
          </a:xfrm>
          <a:prstGeom prst="rect">
            <a:avLst/>
          </a:prstGeom>
          <a:solidFill>
            <a:srgbClr val="FF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grpSp>
        <p:nvGrpSpPr>
          <p:cNvPr id="3" name="Group 13"/>
          <p:cNvGrpSpPr/>
          <p:nvPr/>
        </p:nvGrpSpPr>
        <p:grpSpPr>
          <a:xfrm rot="16200000">
            <a:off x="2380301" y="1403594"/>
            <a:ext cx="539010" cy="538187"/>
            <a:chOff x="3962400" y="3264748"/>
            <a:chExt cx="914400" cy="914400"/>
          </a:xfrm>
          <a:solidFill>
            <a:srgbClr val="FF00FF"/>
          </a:solidFill>
        </p:grpSpPr>
        <p:sp>
          <p:nvSpPr>
            <p:cNvPr id="12" name="Rectangle 11"/>
            <p:cNvSpPr/>
            <p:nvPr/>
          </p:nvSpPr>
          <p:spPr bwMode="auto">
            <a:xfrm>
              <a:off x="3962400" y="3264748"/>
              <a:ext cx="457200" cy="914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3" name="Rectangle 12"/>
            <p:cNvSpPr/>
            <p:nvPr/>
          </p:nvSpPr>
          <p:spPr bwMode="auto">
            <a:xfrm>
              <a:off x="4419600" y="3264748"/>
              <a:ext cx="457200" cy="914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sp>
        <p:nvSpPr>
          <p:cNvPr id="15" name="TextBox 14"/>
          <p:cNvSpPr txBox="1"/>
          <p:nvPr/>
        </p:nvSpPr>
        <p:spPr>
          <a:xfrm>
            <a:off x="685800" y="2097904"/>
            <a:ext cx="584614" cy="30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smtClean="0"/>
              <a:t>=3 :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483735" y="2097904"/>
            <a:ext cx="269093" cy="539010"/>
          </a:xfrm>
          <a:prstGeom prst="rect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7" name="Rectangle 16"/>
          <p:cNvSpPr/>
          <p:nvPr/>
        </p:nvSpPr>
        <p:spPr bwMode="auto">
          <a:xfrm>
            <a:off x="1752828" y="2097904"/>
            <a:ext cx="269093" cy="539010"/>
          </a:xfrm>
          <a:prstGeom prst="rect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grpSp>
        <p:nvGrpSpPr>
          <p:cNvPr id="4" name="Group 17"/>
          <p:cNvGrpSpPr/>
          <p:nvPr/>
        </p:nvGrpSpPr>
        <p:grpSpPr>
          <a:xfrm rot="16200000">
            <a:off x="2649395" y="2098316"/>
            <a:ext cx="539010" cy="538187"/>
            <a:chOff x="3962400" y="3264748"/>
            <a:chExt cx="914400" cy="914400"/>
          </a:xfrm>
          <a:solidFill>
            <a:srgbClr val="00FF00"/>
          </a:solidFill>
        </p:grpSpPr>
        <p:sp>
          <p:nvSpPr>
            <p:cNvPr id="19" name="Rectangle 18"/>
            <p:cNvSpPr/>
            <p:nvPr/>
          </p:nvSpPr>
          <p:spPr bwMode="auto">
            <a:xfrm>
              <a:off x="3962400" y="3264748"/>
              <a:ext cx="457200" cy="914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0" name="Rectangle 19"/>
            <p:cNvSpPr/>
            <p:nvPr/>
          </p:nvSpPr>
          <p:spPr bwMode="auto">
            <a:xfrm>
              <a:off x="4419600" y="3264748"/>
              <a:ext cx="457200" cy="914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sp>
        <p:nvSpPr>
          <p:cNvPr id="21" name="Rectangle 20"/>
          <p:cNvSpPr/>
          <p:nvPr/>
        </p:nvSpPr>
        <p:spPr bwMode="auto">
          <a:xfrm>
            <a:off x="2021922" y="2097903"/>
            <a:ext cx="269093" cy="539010"/>
          </a:xfrm>
          <a:prstGeom prst="rect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2" name="Rectangle 21"/>
          <p:cNvSpPr/>
          <p:nvPr/>
        </p:nvSpPr>
        <p:spPr bwMode="auto">
          <a:xfrm>
            <a:off x="3187993" y="2097904"/>
            <a:ext cx="269093" cy="539010"/>
          </a:xfrm>
          <a:prstGeom prst="rect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grpSp>
        <p:nvGrpSpPr>
          <p:cNvPr id="6" name="Group 26"/>
          <p:cNvGrpSpPr/>
          <p:nvPr/>
        </p:nvGrpSpPr>
        <p:grpSpPr>
          <a:xfrm flipH="1">
            <a:off x="3860726" y="2097902"/>
            <a:ext cx="807280" cy="539010"/>
            <a:chOff x="6477000" y="4443301"/>
            <a:chExt cx="1371600" cy="914401"/>
          </a:xfrm>
        </p:grpSpPr>
        <p:grpSp>
          <p:nvGrpSpPr>
            <p:cNvPr id="14" name="Group 22"/>
            <p:cNvGrpSpPr/>
            <p:nvPr/>
          </p:nvGrpSpPr>
          <p:grpSpPr>
            <a:xfrm rot="16200000">
              <a:off x="6477000" y="4443302"/>
              <a:ext cx="914400" cy="914400"/>
              <a:chOff x="3962400" y="3264748"/>
              <a:chExt cx="914400" cy="914400"/>
            </a:xfrm>
            <a:solidFill>
              <a:srgbClr val="00FF00"/>
            </a:solidFill>
          </p:grpSpPr>
          <p:sp>
            <p:nvSpPr>
              <p:cNvPr id="24" name="Rectangle 23"/>
              <p:cNvSpPr/>
              <p:nvPr/>
            </p:nvSpPr>
            <p:spPr bwMode="auto">
              <a:xfrm>
                <a:off x="3962400" y="3264748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5" name="Rectangle 24"/>
              <p:cNvSpPr/>
              <p:nvPr/>
            </p:nvSpPr>
            <p:spPr bwMode="auto">
              <a:xfrm>
                <a:off x="4419600" y="3264748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sp>
          <p:nvSpPr>
            <p:cNvPr id="26" name="Rectangle 25"/>
            <p:cNvSpPr/>
            <p:nvPr/>
          </p:nvSpPr>
          <p:spPr bwMode="auto">
            <a:xfrm>
              <a:off x="7391400" y="4443301"/>
              <a:ext cx="457200" cy="914400"/>
            </a:xfrm>
            <a:prstGeom prst="rect">
              <a:avLst/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sp>
        <p:nvSpPr>
          <p:cNvPr id="28" name="Rectangle 27"/>
          <p:cNvSpPr/>
          <p:nvPr/>
        </p:nvSpPr>
        <p:spPr bwMode="auto">
          <a:xfrm>
            <a:off x="1483735" y="43187"/>
            <a:ext cx="26909" cy="53901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9" name="TextBox 28"/>
          <p:cNvSpPr txBox="1"/>
          <p:nvPr/>
        </p:nvSpPr>
        <p:spPr>
          <a:xfrm>
            <a:off x="685800" y="2808620"/>
            <a:ext cx="584614" cy="30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smtClean="0"/>
              <a:t>=4 :  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1483735" y="2808620"/>
            <a:ext cx="269093" cy="539010"/>
          </a:xfrm>
          <a:prstGeom prst="rect">
            <a:avLst/>
          </a:prstGeom>
          <a:solidFill>
            <a:srgbClr val="FF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31" name="Rectangle 30"/>
          <p:cNvSpPr/>
          <p:nvPr/>
        </p:nvSpPr>
        <p:spPr bwMode="auto">
          <a:xfrm>
            <a:off x="1752828" y="2808620"/>
            <a:ext cx="269093" cy="539010"/>
          </a:xfrm>
          <a:prstGeom prst="rect">
            <a:avLst/>
          </a:prstGeom>
          <a:solidFill>
            <a:srgbClr val="FF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35" name="Rectangle 34"/>
          <p:cNvSpPr/>
          <p:nvPr/>
        </p:nvSpPr>
        <p:spPr bwMode="auto">
          <a:xfrm>
            <a:off x="2021922" y="2808619"/>
            <a:ext cx="269093" cy="539010"/>
          </a:xfrm>
          <a:prstGeom prst="rect">
            <a:avLst/>
          </a:prstGeom>
          <a:solidFill>
            <a:srgbClr val="FF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42" name="Rectangle 41"/>
          <p:cNvSpPr/>
          <p:nvPr/>
        </p:nvSpPr>
        <p:spPr bwMode="auto">
          <a:xfrm>
            <a:off x="2291014" y="2808620"/>
            <a:ext cx="269093" cy="539010"/>
          </a:xfrm>
          <a:prstGeom prst="rect">
            <a:avLst/>
          </a:prstGeom>
          <a:solidFill>
            <a:srgbClr val="FF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grpSp>
        <p:nvGrpSpPr>
          <p:cNvPr id="18" name="Group 44"/>
          <p:cNvGrpSpPr/>
          <p:nvPr/>
        </p:nvGrpSpPr>
        <p:grpSpPr>
          <a:xfrm>
            <a:off x="2793697" y="2808619"/>
            <a:ext cx="2412496" cy="539013"/>
            <a:chOff x="4267199" y="4800600"/>
            <a:chExt cx="4098923" cy="914406"/>
          </a:xfrm>
        </p:grpSpPr>
        <p:grpSp>
          <p:nvGrpSpPr>
            <p:cNvPr id="23" name="Group 31"/>
            <p:cNvGrpSpPr/>
            <p:nvPr/>
          </p:nvGrpSpPr>
          <p:grpSpPr>
            <a:xfrm rot="16200000">
              <a:off x="4267199" y="4800606"/>
              <a:ext cx="914400" cy="914400"/>
              <a:chOff x="3962400" y="3264748"/>
              <a:chExt cx="914400" cy="914400"/>
            </a:xfrm>
            <a:solidFill>
              <a:srgbClr val="FF8000"/>
            </a:solidFill>
          </p:grpSpPr>
          <p:sp>
            <p:nvSpPr>
              <p:cNvPr id="33" name="Rectangle 32"/>
              <p:cNvSpPr/>
              <p:nvPr/>
            </p:nvSpPr>
            <p:spPr bwMode="auto">
              <a:xfrm>
                <a:off x="3962400" y="3264748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34" name="Rectangle 33"/>
              <p:cNvSpPr/>
              <p:nvPr/>
            </p:nvSpPr>
            <p:spPr bwMode="auto">
              <a:xfrm>
                <a:off x="4419600" y="3264748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sp>
          <p:nvSpPr>
            <p:cNvPr id="36" name="Rectangle 35"/>
            <p:cNvSpPr/>
            <p:nvPr/>
          </p:nvSpPr>
          <p:spPr bwMode="auto">
            <a:xfrm>
              <a:off x="5181599" y="4800605"/>
              <a:ext cx="457200" cy="914400"/>
            </a:xfrm>
            <a:prstGeom prst="rect">
              <a:avLst/>
            </a:prstGeom>
            <a:solidFill>
              <a:srgbClr val="FF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grpSp>
          <p:nvGrpSpPr>
            <p:cNvPr id="27" name="Group 36"/>
            <p:cNvGrpSpPr/>
            <p:nvPr/>
          </p:nvGrpSpPr>
          <p:grpSpPr>
            <a:xfrm flipH="1">
              <a:off x="6537321" y="4800605"/>
              <a:ext cx="1371600" cy="914401"/>
              <a:chOff x="6477000" y="4443301"/>
              <a:chExt cx="1371600" cy="914401"/>
            </a:xfrm>
            <a:solidFill>
              <a:srgbClr val="FF8000"/>
            </a:solidFill>
          </p:grpSpPr>
          <p:grpSp>
            <p:nvGrpSpPr>
              <p:cNvPr id="32" name="Group 22"/>
              <p:cNvGrpSpPr/>
              <p:nvPr/>
            </p:nvGrpSpPr>
            <p:grpSpPr>
              <a:xfrm rot="16200000">
                <a:off x="6477000" y="4443302"/>
                <a:ext cx="914400" cy="914400"/>
                <a:chOff x="3962400" y="3264748"/>
                <a:chExt cx="914400" cy="914400"/>
              </a:xfrm>
              <a:grpFill/>
            </p:grpSpPr>
            <p:sp>
              <p:nvSpPr>
                <p:cNvPr id="40" name="Rectangle 39"/>
                <p:cNvSpPr/>
                <p:nvPr/>
              </p:nvSpPr>
              <p:spPr bwMode="auto">
                <a:xfrm>
                  <a:off x="39624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41" name="Rectangle 40"/>
                <p:cNvSpPr/>
                <p:nvPr/>
              </p:nvSpPr>
              <p:spPr bwMode="auto">
                <a:xfrm>
                  <a:off x="44196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sp>
            <p:nvSpPr>
              <p:cNvPr id="39" name="Rectangle 38"/>
              <p:cNvSpPr/>
              <p:nvPr/>
            </p:nvSpPr>
            <p:spPr bwMode="auto">
              <a:xfrm>
                <a:off x="7391400" y="4443301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sp>
          <p:nvSpPr>
            <p:cNvPr id="43" name="Rectangle 42"/>
            <p:cNvSpPr/>
            <p:nvPr/>
          </p:nvSpPr>
          <p:spPr bwMode="auto">
            <a:xfrm>
              <a:off x="5638799" y="4800600"/>
              <a:ext cx="457200" cy="914400"/>
            </a:xfrm>
            <a:prstGeom prst="rect">
              <a:avLst/>
            </a:prstGeom>
            <a:solidFill>
              <a:srgbClr val="FF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44" name="Rectangle 43"/>
            <p:cNvSpPr/>
            <p:nvPr/>
          </p:nvSpPr>
          <p:spPr bwMode="auto">
            <a:xfrm>
              <a:off x="7908922" y="4800600"/>
              <a:ext cx="457200" cy="914400"/>
            </a:xfrm>
            <a:prstGeom prst="rect">
              <a:avLst/>
            </a:prstGeom>
            <a:solidFill>
              <a:srgbClr val="FF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37" name="Group 57"/>
          <p:cNvGrpSpPr/>
          <p:nvPr/>
        </p:nvGrpSpPr>
        <p:grpSpPr>
          <a:xfrm flipH="1">
            <a:off x="1483734" y="3482374"/>
            <a:ext cx="1076373" cy="539013"/>
            <a:chOff x="3352799" y="5943594"/>
            <a:chExt cx="1828800" cy="914406"/>
          </a:xfrm>
        </p:grpSpPr>
        <p:grpSp>
          <p:nvGrpSpPr>
            <p:cNvPr id="38" name="Group 31"/>
            <p:cNvGrpSpPr/>
            <p:nvPr/>
          </p:nvGrpSpPr>
          <p:grpSpPr>
            <a:xfrm rot="16200000">
              <a:off x="3352799" y="5943600"/>
              <a:ext cx="914400" cy="914400"/>
              <a:chOff x="3962400" y="3264748"/>
              <a:chExt cx="914400" cy="914400"/>
            </a:xfrm>
            <a:solidFill>
              <a:srgbClr val="FF8000"/>
            </a:solidFill>
          </p:grpSpPr>
          <p:sp>
            <p:nvSpPr>
              <p:cNvPr id="56" name="Rectangle 55"/>
              <p:cNvSpPr/>
              <p:nvPr/>
            </p:nvSpPr>
            <p:spPr bwMode="auto">
              <a:xfrm>
                <a:off x="3962400" y="3264748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7" name="Rectangle 56"/>
              <p:cNvSpPr/>
              <p:nvPr/>
            </p:nvSpPr>
            <p:spPr bwMode="auto">
              <a:xfrm>
                <a:off x="4419600" y="3264748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sp>
          <p:nvSpPr>
            <p:cNvPr id="48" name="Rectangle 47"/>
            <p:cNvSpPr/>
            <p:nvPr/>
          </p:nvSpPr>
          <p:spPr bwMode="auto">
            <a:xfrm>
              <a:off x="4267199" y="5943599"/>
              <a:ext cx="457200" cy="914400"/>
            </a:xfrm>
            <a:prstGeom prst="rect">
              <a:avLst/>
            </a:prstGeom>
            <a:solidFill>
              <a:srgbClr val="FF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50" name="Rectangle 49"/>
            <p:cNvSpPr/>
            <p:nvPr/>
          </p:nvSpPr>
          <p:spPr bwMode="auto">
            <a:xfrm>
              <a:off x="4724399" y="5943594"/>
              <a:ext cx="457200" cy="914400"/>
            </a:xfrm>
            <a:prstGeom prst="rect">
              <a:avLst/>
            </a:prstGeom>
            <a:solidFill>
              <a:srgbClr val="FF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45" name="Group 61"/>
          <p:cNvGrpSpPr/>
          <p:nvPr/>
        </p:nvGrpSpPr>
        <p:grpSpPr>
          <a:xfrm>
            <a:off x="2784353" y="3460259"/>
            <a:ext cx="1076373" cy="539010"/>
            <a:chOff x="6080121" y="5943600"/>
            <a:chExt cx="1828800" cy="914400"/>
          </a:xfrm>
        </p:grpSpPr>
        <p:grpSp>
          <p:nvGrpSpPr>
            <p:cNvPr id="46" name="Group 22"/>
            <p:cNvGrpSpPr/>
            <p:nvPr/>
          </p:nvGrpSpPr>
          <p:grpSpPr>
            <a:xfrm rot="5400000" flipH="1">
              <a:off x="6080121" y="5943600"/>
              <a:ext cx="914400" cy="914400"/>
              <a:chOff x="3962400" y="3264748"/>
              <a:chExt cx="914400" cy="914400"/>
            </a:xfrm>
            <a:solidFill>
              <a:srgbClr val="FF8000"/>
            </a:solidFill>
          </p:grpSpPr>
          <p:sp>
            <p:nvSpPr>
              <p:cNvPr id="54" name="Rectangle 53"/>
              <p:cNvSpPr/>
              <p:nvPr/>
            </p:nvSpPr>
            <p:spPr bwMode="auto">
              <a:xfrm>
                <a:off x="3962400" y="3264748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5" name="Rectangle 54"/>
              <p:cNvSpPr/>
              <p:nvPr/>
            </p:nvSpPr>
            <p:spPr bwMode="auto">
              <a:xfrm>
                <a:off x="4419600" y="3264748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47" name="Group 22"/>
            <p:cNvGrpSpPr/>
            <p:nvPr/>
          </p:nvGrpSpPr>
          <p:grpSpPr>
            <a:xfrm rot="5400000" flipH="1">
              <a:off x="6994521" y="5943600"/>
              <a:ext cx="914400" cy="914400"/>
              <a:chOff x="3962400" y="3264748"/>
              <a:chExt cx="914400" cy="914400"/>
            </a:xfrm>
            <a:solidFill>
              <a:srgbClr val="FF8000"/>
            </a:solidFill>
          </p:grpSpPr>
          <p:sp>
            <p:nvSpPr>
              <p:cNvPr id="60" name="Rectangle 59"/>
              <p:cNvSpPr/>
              <p:nvPr/>
            </p:nvSpPr>
            <p:spPr bwMode="auto">
              <a:xfrm>
                <a:off x="3962400" y="3264748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61" name="Rectangle 60"/>
              <p:cNvSpPr/>
              <p:nvPr/>
            </p:nvSpPr>
            <p:spPr bwMode="auto">
              <a:xfrm>
                <a:off x="4419600" y="3264748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</p:grpSp>
      <p:sp>
        <p:nvSpPr>
          <p:cNvPr id="65" name="TextBox 64"/>
          <p:cNvSpPr txBox="1"/>
          <p:nvPr/>
        </p:nvSpPr>
        <p:spPr>
          <a:xfrm>
            <a:off x="850317" y="4343400"/>
            <a:ext cx="7191258" cy="116955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 smtClean="0"/>
              <a:t>The number of walls equal:</a:t>
            </a:r>
          </a:p>
          <a:p>
            <a:pPr algn="l">
              <a:spcAft>
                <a:spcPts val="2400"/>
              </a:spcAft>
            </a:pPr>
            <a:r>
              <a:rPr lang="en-US" sz="3200" dirty="0" smtClean="0"/>
              <a:t>      </a:t>
            </a:r>
            <a:r>
              <a:rPr lang="en-US" sz="3200" b="1" dirty="0" smtClean="0">
                <a:solidFill>
                  <a:srgbClr val="FF0080"/>
                </a:solidFill>
              </a:rPr>
              <a:t>f</a:t>
            </a:r>
            <a:r>
              <a:rPr lang="en-US" sz="3200" b="1" baseline="-25000" dirty="0" smtClean="0">
                <a:solidFill>
                  <a:srgbClr val="FF0080"/>
                </a:solidFill>
              </a:rPr>
              <a:t>n</a:t>
            </a:r>
            <a:r>
              <a:rPr lang="en-US" sz="3200" dirty="0" smtClean="0">
                <a:solidFill>
                  <a:srgbClr val="FF6FCF"/>
                </a:solidFill>
              </a:rPr>
              <a:t> </a:t>
            </a:r>
            <a:r>
              <a:rPr lang="en-US" sz="3200" dirty="0" smtClean="0"/>
              <a:t>= 1,  1,  2,  3,  5,  8,  13,  21,  . . .</a:t>
            </a:r>
            <a:endParaRPr lang="en-US" sz="3200" dirty="0"/>
          </a:p>
        </p:txBody>
      </p:sp>
      <p:grpSp>
        <p:nvGrpSpPr>
          <p:cNvPr id="49" name="Group 62"/>
          <p:cNvGrpSpPr/>
          <p:nvPr/>
        </p:nvGrpSpPr>
        <p:grpSpPr>
          <a:xfrm>
            <a:off x="6849675" y="2406325"/>
            <a:ext cx="1779755" cy="2688949"/>
            <a:chOff x="6849675" y="2406325"/>
            <a:chExt cx="1779755" cy="2688949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9675" y="3482374"/>
              <a:ext cx="1600200" cy="161290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7649775" y="2406325"/>
              <a:ext cx="97965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 smtClean="0">
                  <a:solidFill>
                    <a:srgbClr val="FF0080"/>
                  </a:solidFill>
                  <a:latin typeface="Wide Latin"/>
                  <a:cs typeface="Wide Latin"/>
                </a:rPr>
                <a:t>?</a:t>
              </a:r>
              <a:endParaRPr lang="en-US" sz="6600" b="1" dirty="0">
                <a:solidFill>
                  <a:srgbClr val="FF0080"/>
                </a:solidFill>
                <a:latin typeface="Wide Latin"/>
                <a:cs typeface="Wide Lati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"/>
            <a:ext cx="7772400" cy="1143000"/>
          </a:xfrm>
        </p:spPr>
        <p:txBody>
          <a:bodyPr/>
          <a:lstStyle/>
          <a:p>
            <a:r>
              <a:rPr lang="en-US"/>
              <a:t>HOWEVER . . . </a:t>
            </a:r>
          </a:p>
        </p:txBody>
      </p:sp>
      <p:sp>
        <p:nvSpPr>
          <p:cNvPr id="310277" name="Rectangle 5"/>
          <p:cNvSpPr>
            <a:spLocks noChangeArrowheads="1"/>
          </p:cNvSpPr>
          <p:nvPr/>
        </p:nvSpPr>
        <p:spPr bwMode="auto">
          <a:xfrm>
            <a:off x="347663" y="990600"/>
            <a:ext cx="874903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dirty="0">
                <a:solidFill>
                  <a:srgbClr val="FF6600"/>
                </a:solidFill>
              </a:rPr>
              <a:t>Three-colorings</a:t>
            </a:r>
            <a:r>
              <a:rPr lang="en-US" dirty="0">
                <a:solidFill>
                  <a:srgbClr val="FF6600"/>
                </a:solidFill>
              </a:rPr>
              <a:t>:</a:t>
            </a:r>
          </a:p>
          <a:p>
            <a:pPr algn="l"/>
            <a:r>
              <a:rPr lang="en-US" dirty="0"/>
              <a:t>The local chain is </a:t>
            </a:r>
            <a:r>
              <a:rPr lang="en-US" dirty="0">
                <a:solidFill>
                  <a:srgbClr val="0000FF"/>
                </a:solidFill>
              </a:rPr>
              <a:t>fast</a:t>
            </a:r>
            <a:r>
              <a:rPr lang="en-US" dirty="0"/>
              <a:t> for 3-colorings in </a:t>
            </a:r>
            <a:r>
              <a:rPr lang="en-US" dirty="0">
                <a:solidFill>
                  <a:srgbClr val="0000FF"/>
                </a:solidFill>
              </a:rPr>
              <a:t>2-d </a:t>
            </a:r>
            <a:r>
              <a:rPr lang="en-US" dirty="0" smtClean="0">
                <a:solidFill>
                  <a:srgbClr val="0000FF"/>
                </a:solidFill>
              </a:rPr>
              <a:t>          </a:t>
            </a:r>
            <a:r>
              <a:rPr lang="en-US" sz="2000" dirty="0">
                <a:solidFill>
                  <a:srgbClr val="808000"/>
                </a:solidFill>
              </a:rPr>
              <a:t>[</a:t>
            </a:r>
            <a:r>
              <a:rPr lang="en-US" sz="2000" dirty="0" smtClean="0">
                <a:solidFill>
                  <a:srgbClr val="808000"/>
                </a:solidFill>
              </a:rPr>
              <a:t>LRS]</a:t>
            </a:r>
            <a:endParaRPr lang="en-US" sz="2000" dirty="0">
              <a:solidFill>
                <a:srgbClr val="808000"/>
              </a:solidFill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47663" y="2209800"/>
            <a:ext cx="8688386" cy="919163"/>
            <a:chOff x="219" y="1392"/>
            <a:chExt cx="5473" cy="579"/>
          </a:xfrm>
        </p:grpSpPr>
        <p:sp>
          <p:nvSpPr>
            <p:cNvPr id="310278" name="Rectangle 6"/>
            <p:cNvSpPr>
              <a:spLocks noChangeArrowheads="1"/>
            </p:cNvSpPr>
            <p:nvPr/>
          </p:nvSpPr>
          <p:spPr bwMode="auto">
            <a:xfrm>
              <a:off x="219" y="1392"/>
              <a:ext cx="539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/>
                <a:t>but </a:t>
              </a:r>
              <a:r>
                <a:rPr lang="en-US">
                  <a:solidFill>
                    <a:srgbClr val="FF0000"/>
                  </a:solidFill>
                </a:rPr>
                <a:t>slow</a:t>
              </a:r>
              <a:r>
                <a:rPr lang="en-US"/>
                <a:t> for 3-colorings in sufficiently </a:t>
              </a:r>
              <a:r>
                <a:rPr lang="en-US">
                  <a:solidFill>
                    <a:srgbClr val="FF0000"/>
                  </a:solidFill>
                </a:rPr>
                <a:t>high dimension</a:t>
              </a:r>
              <a:r>
                <a:rPr lang="en-US"/>
                <a:t>.</a:t>
              </a:r>
            </a:p>
          </p:txBody>
        </p:sp>
        <p:sp>
          <p:nvSpPr>
            <p:cNvPr id="310279" name="Rectangle 7"/>
            <p:cNvSpPr>
              <a:spLocks noChangeArrowheads="1"/>
            </p:cNvSpPr>
            <p:nvPr/>
          </p:nvSpPr>
          <p:spPr bwMode="auto">
            <a:xfrm>
              <a:off x="2020" y="1719"/>
              <a:ext cx="36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smtClean="0">
                  <a:solidFill>
                    <a:srgbClr val="808000"/>
                  </a:solidFill>
                </a:rPr>
                <a:t>                     [</a:t>
              </a:r>
              <a:r>
                <a:rPr lang="en-US" sz="2000" dirty="0">
                  <a:solidFill>
                    <a:srgbClr val="808000"/>
                  </a:solidFill>
                </a:rPr>
                <a:t>Galvin, Kahn, R, </a:t>
              </a:r>
              <a:r>
                <a:rPr lang="en-US" sz="2000" dirty="0" err="1">
                  <a:solidFill>
                    <a:srgbClr val="808000"/>
                  </a:solidFill>
                </a:rPr>
                <a:t>Sorkin</a:t>
              </a:r>
              <a:r>
                <a:rPr lang="en-US" sz="2000" dirty="0">
                  <a:solidFill>
                    <a:srgbClr val="808000"/>
                  </a:solidFill>
                </a:rPr>
                <a:t>], [Galvin, </a:t>
              </a:r>
              <a:r>
                <a:rPr lang="en-US" sz="2000" dirty="0" smtClean="0">
                  <a:solidFill>
                    <a:srgbClr val="808000"/>
                  </a:solidFill>
                </a:rPr>
                <a:t>R]</a:t>
              </a:r>
              <a:endParaRPr lang="en-US" sz="2000" dirty="0">
                <a:solidFill>
                  <a:srgbClr val="808000"/>
                </a:solidFill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47663" y="3663950"/>
            <a:ext cx="8564562" cy="1477963"/>
            <a:chOff x="219" y="2308"/>
            <a:chExt cx="5395" cy="931"/>
          </a:xfrm>
        </p:grpSpPr>
        <p:sp>
          <p:nvSpPr>
            <p:cNvPr id="310280" name="Rectangle 8"/>
            <p:cNvSpPr>
              <a:spLocks noChangeArrowheads="1"/>
            </p:cNvSpPr>
            <p:nvPr/>
          </p:nvSpPr>
          <p:spPr bwMode="auto">
            <a:xfrm>
              <a:off x="219" y="2308"/>
              <a:ext cx="18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u="sng" dirty="0">
                  <a:solidFill>
                    <a:srgbClr val="FF6600"/>
                  </a:solidFill>
                </a:rPr>
                <a:t>Independent Sets</a:t>
              </a:r>
            </a:p>
          </p:txBody>
        </p:sp>
        <p:sp>
          <p:nvSpPr>
            <p:cNvPr id="310281" name="Rectangle 9"/>
            <p:cNvSpPr>
              <a:spLocks noChangeArrowheads="1"/>
            </p:cNvSpPr>
            <p:nvPr/>
          </p:nvSpPr>
          <p:spPr bwMode="auto">
            <a:xfrm>
              <a:off x="219" y="2660"/>
              <a:ext cx="48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/>
                <a:t>The local chain is </a:t>
              </a:r>
              <a:r>
                <a:rPr lang="en-US">
                  <a:solidFill>
                    <a:srgbClr val="0000FF"/>
                  </a:solidFill>
                </a:rPr>
                <a:t>fast</a:t>
              </a:r>
              <a:r>
                <a:rPr lang="en-US"/>
                <a:t> for </a:t>
              </a:r>
              <a:r>
                <a:rPr lang="en-US">
                  <a:solidFill>
                    <a:srgbClr val="0000FF"/>
                  </a:solidFill>
                </a:rPr>
                <a:t>sparse</a:t>
              </a:r>
              <a:r>
                <a:rPr lang="en-US"/>
                <a:t> Ind Sets in 2-d</a:t>
              </a:r>
            </a:p>
          </p:txBody>
        </p:sp>
        <p:sp>
          <p:nvSpPr>
            <p:cNvPr id="310283" name="Rectangle 11"/>
            <p:cNvSpPr>
              <a:spLocks noChangeArrowheads="1"/>
            </p:cNvSpPr>
            <p:nvPr/>
          </p:nvSpPr>
          <p:spPr bwMode="auto">
            <a:xfrm>
              <a:off x="2496" y="2987"/>
              <a:ext cx="311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smtClean="0">
                  <a:solidFill>
                    <a:srgbClr val="808000"/>
                  </a:solidFill>
                </a:rPr>
                <a:t>                         [</a:t>
              </a:r>
              <a:r>
                <a:rPr lang="en-US" sz="2000" dirty="0" err="1">
                  <a:solidFill>
                    <a:srgbClr val="808000"/>
                  </a:solidFill>
                </a:rPr>
                <a:t>Luby</a:t>
              </a:r>
              <a:r>
                <a:rPr lang="en-US" sz="2000" dirty="0">
                  <a:solidFill>
                    <a:srgbClr val="808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808000"/>
                  </a:solidFill>
                </a:rPr>
                <a:t>Vigoda</a:t>
              </a:r>
              <a:r>
                <a:rPr lang="en-US" sz="2000" dirty="0" smtClean="0">
                  <a:solidFill>
                    <a:srgbClr val="808000"/>
                  </a:solidFill>
                </a:rPr>
                <a:t>]</a:t>
              </a:r>
              <a:r>
                <a:rPr lang="en-US" sz="2000" dirty="0">
                  <a:solidFill>
                    <a:srgbClr val="808000"/>
                  </a:solidFill>
                </a:rPr>
                <a:t>,…, [</a:t>
              </a:r>
              <a:r>
                <a:rPr lang="en-US" sz="2000" dirty="0" err="1" smtClean="0">
                  <a:solidFill>
                    <a:srgbClr val="808000"/>
                  </a:solidFill>
                </a:rPr>
                <a:t>Weitz</a:t>
              </a:r>
              <a:r>
                <a:rPr lang="en-US" sz="2000" dirty="0" smtClean="0">
                  <a:solidFill>
                    <a:srgbClr val="808000"/>
                  </a:solidFill>
                </a:rPr>
                <a:t>]</a:t>
              </a:r>
              <a:endParaRPr lang="en-US" sz="2000" dirty="0">
                <a:solidFill>
                  <a:srgbClr val="808000"/>
                </a:solidFill>
              </a:endParaRPr>
            </a:p>
          </p:txBody>
        </p:sp>
      </p:grpSp>
      <p:sp>
        <p:nvSpPr>
          <p:cNvPr id="310285" name="Rectangle 13"/>
          <p:cNvSpPr>
            <a:spLocks noChangeArrowheads="1"/>
          </p:cNvSpPr>
          <p:nvPr/>
        </p:nvSpPr>
        <p:spPr bwMode="auto">
          <a:xfrm>
            <a:off x="444500" y="5221288"/>
            <a:ext cx="86061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but </a:t>
            </a:r>
            <a:r>
              <a:rPr lang="en-US" dirty="0">
                <a:solidFill>
                  <a:srgbClr val="FF0000"/>
                </a:solidFill>
              </a:rPr>
              <a:t>slow</a:t>
            </a:r>
            <a:r>
              <a:rPr lang="en-US" dirty="0"/>
              <a:t> for </a:t>
            </a:r>
            <a:r>
              <a:rPr lang="en-US" dirty="0">
                <a:solidFill>
                  <a:srgbClr val="FF0000"/>
                </a:solidFill>
              </a:rPr>
              <a:t>dense</a:t>
            </a:r>
            <a:r>
              <a:rPr lang="en-US" dirty="0"/>
              <a:t> </a:t>
            </a:r>
            <a:r>
              <a:rPr lang="en-US" dirty="0" err="1"/>
              <a:t>Ind</a:t>
            </a:r>
            <a:r>
              <a:rPr lang="en-US" dirty="0"/>
              <a:t> Sets.                         </a:t>
            </a:r>
            <a:r>
              <a:rPr lang="en-US" dirty="0" smtClean="0"/>
              <a:t>       </a:t>
            </a:r>
            <a:r>
              <a:rPr lang="en-US" sz="900" dirty="0" smtClean="0"/>
              <a:t> </a:t>
            </a:r>
            <a:r>
              <a:rPr lang="en-US" dirty="0" smtClean="0"/>
              <a:t>  </a:t>
            </a:r>
            <a:r>
              <a:rPr lang="en-US" sz="2000" dirty="0">
                <a:solidFill>
                  <a:srgbClr val="808000"/>
                </a:solidFill>
              </a:rPr>
              <a:t>[</a:t>
            </a:r>
            <a:r>
              <a:rPr lang="en-US" sz="2000" dirty="0" smtClean="0">
                <a:solidFill>
                  <a:srgbClr val="808000"/>
                </a:solidFill>
              </a:rPr>
              <a:t>R.]</a:t>
            </a:r>
            <a:endParaRPr lang="en-US" sz="2000" dirty="0">
              <a:solidFill>
                <a:srgbClr val="8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7" grpId="0"/>
      <p:bldP spid="31028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Box 297"/>
          <p:cNvSpPr txBox="1"/>
          <p:nvPr/>
        </p:nvSpPr>
        <p:spPr>
          <a:xfrm>
            <a:off x="5872140" y="974368"/>
            <a:ext cx="186393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  </a:t>
            </a:r>
            <a:r>
              <a:rPr lang="en-US" dirty="0" smtClean="0"/>
              <a:t>Dense</a:t>
            </a:r>
            <a:endParaRPr lang="en-US" sz="2000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title"/>
          </p:nvPr>
        </p:nvSpPr>
        <p:spPr>
          <a:xfrm>
            <a:off x="693738" y="0"/>
            <a:ext cx="8229600" cy="8382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Weighted Independent Sets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1029799" y="971490"/>
            <a:ext cx="2678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Sparse</a:t>
            </a:r>
            <a:endParaRPr lang="en-US" sz="2000" dirty="0"/>
          </a:p>
        </p:txBody>
      </p:sp>
      <p:grpSp>
        <p:nvGrpSpPr>
          <p:cNvPr id="4" name="Group 315"/>
          <p:cNvGrpSpPr/>
          <p:nvPr/>
        </p:nvGrpSpPr>
        <p:grpSpPr>
          <a:xfrm>
            <a:off x="-134723" y="4519787"/>
            <a:ext cx="9159421" cy="1682579"/>
            <a:chOff x="0" y="4140199"/>
            <a:chExt cx="9159421" cy="2062168"/>
          </a:xfrm>
        </p:grpSpPr>
        <p:grpSp>
          <p:nvGrpSpPr>
            <p:cNvPr id="5" name="Group 295"/>
            <p:cNvGrpSpPr/>
            <p:nvPr/>
          </p:nvGrpSpPr>
          <p:grpSpPr>
            <a:xfrm>
              <a:off x="6323418" y="4164188"/>
              <a:ext cx="1862890" cy="1580979"/>
              <a:chOff x="6108192" y="3683000"/>
              <a:chExt cx="1862890" cy="1580979"/>
            </a:xfrm>
          </p:grpSpPr>
          <p:pic>
            <p:nvPicPr>
              <p:cNvPr id="289" name="Picture 28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2106" y="3683000"/>
                <a:ext cx="1130300" cy="1498600"/>
              </a:xfrm>
              <a:prstGeom prst="rect">
                <a:avLst/>
              </a:prstGeom>
            </p:spPr>
          </p:pic>
          <p:sp>
            <p:nvSpPr>
              <p:cNvPr id="293" name="Rectangle 292"/>
              <p:cNvSpPr/>
              <p:nvPr/>
            </p:nvSpPr>
            <p:spPr bwMode="auto">
              <a:xfrm>
                <a:off x="6400800" y="5101450"/>
                <a:ext cx="1390450" cy="8237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94" name="Rectangle 293"/>
              <p:cNvSpPr/>
              <p:nvPr/>
            </p:nvSpPr>
            <p:spPr bwMode="auto">
              <a:xfrm>
                <a:off x="7342632" y="4038600"/>
                <a:ext cx="628450" cy="122537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 bwMode="auto">
              <a:xfrm>
                <a:off x="6108192" y="4038600"/>
                <a:ext cx="628450" cy="122537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292" name="Picture 2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7541" y="4140201"/>
              <a:ext cx="1201885" cy="1651000"/>
            </a:xfrm>
            <a:prstGeom prst="rect">
              <a:avLst/>
            </a:prstGeom>
          </p:spPr>
        </p:pic>
        <p:sp>
          <p:nvSpPr>
            <p:cNvPr id="286" name="Rectangle 285"/>
            <p:cNvSpPr/>
            <p:nvPr/>
          </p:nvSpPr>
          <p:spPr bwMode="auto">
            <a:xfrm>
              <a:off x="549147" y="5745167"/>
              <a:ext cx="8610274" cy="457200"/>
            </a:xfrm>
            <a:prstGeom prst="rect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0" y="5745167"/>
              <a:ext cx="4460409" cy="4572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06" name="Picture 30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30085" y="4246567"/>
              <a:ext cx="787400" cy="1225379"/>
            </a:xfrm>
            <a:prstGeom prst="rect">
              <a:avLst/>
            </a:prstGeom>
          </p:spPr>
        </p:pic>
        <p:grpSp>
          <p:nvGrpSpPr>
            <p:cNvPr id="6" name="Group 308"/>
            <p:cNvGrpSpPr/>
            <p:nvPr/>
          </p:nvGrpSpPr>
          <p:grpSpPr>
            <a:xfrm>
              <a:off x="228600" y="4140199"/>
              <a:ext cx="1447800" cy="1386417"/>
              <a:chOff x="228600" y="4140199"/>
              <a:chExt cx="1447800" cy="1386417"/>
            </a:xfrm>
          </p:grpSpPr>
          <p:pic>
            <p:nvPicPr>
              <p:cNvPr id="305" name="Picture 30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8600" y="4140199"/>
                <a:ext cx="1447800" cy="1386417"/>
              </a:xfrm>
              <a:prstGeom prst="rect">
                <a:avLst/>
              </a:prstGeom>
            </p:spPr>
          </p:pic>
          <p:sp>
            <p:nvSpPr>
              <p:cNvPr id="307" name="Rectangle 306"/>
              <p:cNvSpPr/>
              <p:nvPr/>
            </p:nvSpPr>
            <p:spPr bwMode="auto">
              <a:xfrm>
                <a:off x="914400" y="4140199"/>
                <a:ext cx="433141" cy="1117601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8" name="Rectangle 307"/>
              <p:cNvSpPr/>
              <p:nvPr/>
            </p:nvSpPr>
            <p:spPr bwMode="auto">
              <a:xfrm>
                <a:off x="301752" y="4140200"/>
                <a:ext cx="433141" cy="111760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188" name="TextBox 187"/>
          <p:cNvSpPr txBox="1"/>
          <p:nvPr/>
        </p:nvSpPr>
        <p:spPr>
          <a:xfrm>
            <a:off x="734893" y="6202367"/>
            <a:ext cx="7962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Fast               Phase Transition                  Slow</a:t>
            </a:r>
            <a:endParaRPr lang="en-US" dirty="0"/>
          </a:p>
        </p:txBody>
      </p:sp>
      <p:grpSp>
        <p:nvGrpSpPr>
          <p:cNvPr id="192" name="Group 69"/>
          <p:cNvGrpSpPr>
            <a:grpSpLocks/>
          </p:cNvGrpSpPr>
          <p:nvPr/>
        </p:nvGrpSpPr>
        <p:grpSpPr bwMode="auto">
          <a:xfrm>
            <a:off x="1350346" y="1911096"/>
            <a:ext cx="2036762" cy="2003425"/>
            <a:chOff x="2498" y="1283"/>
            <a:chExt cx="1356" cy="1344"/>
          </a:xfrm>
        </p:grpSpPr>
        <p:sp>
          <p:nvSpPr>
            <p:cNvPr id="233" name="Oval 70"/>
            <p:cNvSpPr>
              <a:spLocks noChangeArrowheads="1"/>
            </p:cNvSpPr>
            <p:nvPr/>
          </p:nvSpPr>
          <p:spPr bwMode="auto">
            <a:xfrm>
              <a:off x="3115" y="1608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71"/>
            <p:cNvSpPr>
              <a:spLocks noChangeArrowheads="1"/>
            </p:cNvSpPr>
            <p:nvPr/>
          </p:nvSpPr>
          <p:spPr bwMode="auto">
            <a:xfrm>
              <a:off x="2818" y="2176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72"/>
            <p:cNvSpPr>
              <a:spLocks noChangeArrowheads="1"/>
            </p:cNvSpPr>
            <p:nvPr/>
          </p:nvSpPr>
          <p:spPr bwMode="auto">
            <a:xfrm>
              <a:off x="2550" y="1890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Oval 73"/>
            <p:cNvSpPr>
              <a:spLocks noChangeArrowheads="1"/>
            </p:cNvSpPr>
            <p:nvPr/>
          </p:nvSpPr>
          <p:spPr bwMode="auto">
            <a:xfrm>
              <a:off x="2550" y="2455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Oval 74"/>
            <p:cNvSpPr>
              <a:spLocks noChangeArrowheads="1"/>
            </p:cNvSpPr>
            <p:nvPr/>
          </p:nvSpPr>
          <p:spPr bwMode="auto">
            <a:xfrm>
              <a:off x="3686" y="1890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Oval 75"/>
            <p:cNvSpPr>
              <a:spLocks noChangeArrowheads="1"/>
            </p:cNvSpPr>
            <p:nvPr/>
          </p:nvSpPr>
          <p:spPr bwMode="auto">
            <a:xfrm>
              <a:off x="3676" y="2455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Oval 76"/>
            <p:cNvSpPr>
              <a:spLocks noChangeArrowheads="1"/>
            </p:cNvSpPr>
            <p:nvPr/>
          </p:nvSpPr>
          <p:spPr bwMode="auto">
            <a:xfrm>
              <a:off x="2499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Oval 77"/>
            <p:cNvSpPr>
              <a:spLocks noChangeArrowheads="1"/>
            </p:cNvSpPr>
            <p:nvPr/>
          </p:nvSpPr>
          <p:spPr bwMode="auto">
            <a:xfrm>
              <a:off x="2786" y="1285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Oval 78"/>
            <p:cNvSpPr>
              <a:spLocks noChangeArrowheads="1"/>
            </p:cNvSpPr>
            <p:nvPr/>
          </p:nvSpPr>
          <p:spPr bwMode="auto">
            <a:xfrm>
              <a:off x="2786" y="2436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Oval 79"/>
            <p:cNvSpPr>
              <a:spLocks noChangeArrowheads="1"/>
            </p:cNvSpPr>
            <p:nvPr/>
          </p:nvSpPr>
          <p:spPr bwMode="auto">
            <a:xfrm>
              <a:off x="2498" y="243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Oval 80"/>
            <p:cNvSpPr>
              <a:spLocks noChangeArrowheads="1"/>
            </p:cNvSpPr>
            <p:nvPr/>
          </p:nvSpPr>
          <p:spPr bwMode="auto">
            <a:xfrm>
              <a:off x="3074" y="243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Oval 81"/>
            <p:cNvSpPr>
              <a:spLocks noChangeArrowheads="1"/>
            </p:cNvSpPr>
            <p:nvPr/>
          </p:nvSpPr>
          <p:spPr bwMode="auto">
            <a:xfrm>
              <a:off x="3074" y="1285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Oval 82"/>
            <p:cNvSpPr>
              <a:spLocks noChangeArrowheads="1"/>
            </p:cNvSpPr>
            <p:nvPr/>
          </p:nvSpPr>
          <p:spPr bwMode="auto">
            <a:xfrm>
              <a:off x="3374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Oval 83"/>
            <p:cNvSpPr>
              <a:spLocks noChangeArrowheads="1"/>
            </p:cNvSpPr>
            <p:nvPr/>
          </p:nvSpPr>
          <p:spPr bwMode="auto">
            <a:xfrm>
              <a:off x="3662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Oval 84"/>
            <p:cNvSpPr>
              <a:spLocks noChangeArrowheads="1"/>
            </p:cNvSpPr>
            <p:nvPr/>
          </p:nvSpPr>
          <p:spPr bwMode="auto">
            <a:xfrm>
              <a:off x="2498" y="1590"/>
              <a:ext cx="192" cy="1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Oval 85"/>
            <p:cNvSpPr>
              <a:spLocks noChangeArrowheads="1"/>
            </p:cNvSpPr>
            <p:nvPr/>
          </p:nvSpPr>
          <p:spPr bwMode="auto">
            <a:xfrm>
              <a:off x="2786" y="1590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Oval 86"/>
            <p:cNvSpPr>
              <a:spLocks noChangeArrowheads="1"/>
            </p:cNvSpPr>
            <p:nvPr/>
          </p:nvSpPr>
          <p:spPr bwMode="auto">
            <a:xfrm>
              <a:off x="3074" y="1590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Oval 87"/>
            <p:cNvSpPr>
              <a:spLocks noChangeArrowheads="1"/>
            </p:cNvSpPr>
            <p:nvPr/>
          </p:nvSpPr>
          <p:spPr bwMode="auto">
            <a:xfrm>
              <a:off x="3374" y="158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Oval 88"/>
            <p:cNvSpPr>
              <a:spLocks noChangeArrowheads="1"/>
            </p:cNvSpPr>
            <p:nvPr/>
          </p:nvSpPr>
          <p:spPr bwMode="auto">
            <a:xfrm>
              <a:off x="3662" y="1588"/>
              <a:ext cx="192" cy="1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Oval 89"/>
            <p:cNvSpPr>
              <a:spLocks noChangeArrowheads="1"/>
            </p:cNvSpPr>
            <p:nvPr/>
          </p:nvSpPr>
          <p:spPr bwMode="auto">
            <a:xfrm>
              <a:off x="2498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Oval 90"/>
            <p:cNvSpPr>
              <a:spLocks noChangeArrowheads="1"/>
            </p:cNvSpPr>
            <p:nvPr/>
          </p:nvSpPr>
          <p:spPr bwMode="auto">
            <a:xfrm>
              <a:off x="2498" y="2152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Oval 91"/>
            <p:cNvSpPr>
              <a:spLocks noChangeArrowheads="1"/>
            </p:cNvSpPr>
            <p:nvPr/>
          </p:nvSpPr>
          <p:spPr bwMode="auto">
            <a:xfrm>
              <a:off x="2786" y="215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Oval 92"/>
            <p:cNvSpPr>
              <a:spLocks noChangeArrowheads="1"/>
            </p:cNvSpPr>
            <p:nvPr/>
          </p:nvSpPr>
          <p:spPr bwMode="auto">
            <a:xfrm>
              <a:off x="3374" y="2152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Oval 93"/>
            <p:cNvSpPr>
              <a:spLocks noChangeArrowheads="1"/>
            </p:cNvSpPr>
            <p:nvPr/>
          </p:nvSpPr>
          <p:spPr bwMode="auto">
            <a:xfrm>
              <a:off x="3662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Oval 94"/>
            <p:cNvSpPr>
              <a:spLocks noChangeArrowheads="1"/>
            </p:cNvSpPr>
            <p:nvPr/>
          </p:nvSpPr>
          <p:spPr bwMode="auto">
            <a:xfrm>
              <a:off x="2786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Oval 95"/>
            <p:cNvSpPr>
              <a:spLocks noChangeArrowheads="1"/>
            </p:cNvSpPr>
            <p:nvPr/>
          </p:nvSpPr>
          <p:spPr bwMode="auto">
            <a:xfrm>
              <a:off x="3074" y="1876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Oval 96"/>
            <p:cNvSpPr>
              <a:spLocks noChangeArrowheads="1"/>
            </p:cNvSpPr>
            <p:nvPr/>
          </p:nvSpPr>
          <p:spPr bwMode="auto">
            <a:xfrm>
              <a:off x="3074" y="215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Oval 97"/>
            <p:cNvSpPr>
              <a:spLocks noChangeArrowheads="1"/>
            </p:cNvSpPr>
            <p:nvPr/>
          </p:nvSpPr>
          <p:spPr bwMode="auto">
            <a:xfrm>
              <a:off x="3374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Oval 98"/>
            <p:cNvSpPr>
              <a:spLocks noChangeArrowheads="1"/>
            </p:cNvSpPr>
            <p:nvPr/>
          </p:nvSpPr>
          <p:spPr bwMode="auto">
            <a:xfrm>
              <a:off x="3662" y="2152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Oval 99"/>
            <p:cNvSpPr>
              <a:spLocks noChangeArrowheads="1"/>
            </p:cNvSpPr>
            <p:nvPr/>
          </p:nvSpPr>
          <p:spPr bwMode="auto">
            <a:xfrm>
              <a:off x="3374" y="2437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Oval 100"/>
            <p:cNvSpPr>
              <a:spLocks noChangeArrowheads="1"/>
            </p:cNvSpPr>
            <p:nvPr/>
          </p:nvSpPr>
          <p:spPr bwMode="auto">
            <a:xfrm>
              <a:off x="3662" y="2437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0" name="Group 69"/>
          <p:cNvGrpSpPr>
            <a:grpSpLocks/>
          </p:cNvGrpSpPr>
          <p:nvPr/>
        </p:nvGrpSpPr>
        <p:grpSpPr bwMode="auto">
          <a:xfrm>
            <a:off x="6014823" y="1911096"/>
            <a:ext cx="2036762" cy="2003425"/>
            <a:chOff x="2498" y="1283"/>
            <a:chExt cx="1356" cy="1344"/>
          </a:xfrm>
        </p:grpSpPr>
        <p:sp>
          <p:nvSpPr>
            <p:cNvPr id="271" name="Oval 70"/>
            <p:cNvSpPr>
              <a:spLocks noChangeArrowheads="1"/>
            </p:cNvSpPr>
            <p:nvPr/>
          </p:nvSpPr>
          <p:spPr bwMode="auto">
            <a:xfrm>
              <a:off x="3115" y="1608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Oval 71"/>
            <p:cNvSpPr>
              <a:spLocks noChangeArrowheads="1"/>
            </p:cNvSpPr>
            <p:nvPr/>
          </p:nvSpPr>
          <p:spPr bwMode="auto">
            <a:xfrm>
              <a:off x="2818" y="2176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Oval 72"/>
            <p:cNvSpPr>
              <a:spLocks noChangeArrowheads="1"/>
            </p:cNvSpPr>
            <p:nvPr/>
          </p:nvSpPr>
          <p:spPr bwMode="auto">
            <a:xfrm>
              <a:off x="2550" y="1890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Oval 73"/>
            <p:cNvSpPr>
              <a:spLocks noChangeArrowheads="1"/>
            </p:cNvSpPr>
            <p:nvPr/>
          </p:nvSpPr>
          <p:spPr bwMode="auto">
            <a:xfrm>
              <a:off x="2550" y="2455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Oval 74"/>
            <p:cNvSpPr>
              <a:spLocks noChangeArrowheads="1"/>
            </p:cNvSpPr>
            <p:nvPr/>
          </p:nvSpPr>
          <p:spPr bwMode="auto">
            <a:xfrm>
              <a:off x="3686" y="1890"/>
              <a:ext cx="14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Oval 75"/>
            <p:cNvSpPr>
              <a:spLocks noChangeArrowheads="1"/>
            </p:cNvSpPr>
            <p:nvPr/>
          </p:nvSpPr>
          <p:spPr bwMode="auto">
            <a:xfrm>
              <a:off x="3676" y="2455"/>
              <a:ext cx="14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Oval 76"/>
            <p:cNvSpPr>
              <a:spLocks noChangeArrowheads="1"/>
            </p:cNvSpPr>
            <p:nvPr/>
          </p:nvSpPr>
          <p:spPr bwMode="auto">
            <a:xfrm>
              <a:off x="2499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Oval 77"/>
            <p:cNvSpPr>
              <a:spLocks noChangeArrowheads="1"/>
            </p:cNvSpPr>
            <p:nvPr/>
          </p:nvSpPr>
          <p:spPr bwMode="auto">
            <a:xfrm>
              <a:off x="2786" y="1285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Oval 78"/>
            <p:cNvSpPr>
              <a:spLocks noChangeArrowheads="1"/>
            </p:cNvSpPr>
            <p:nvPr/>
          </p:nvSpPr>
          <p:spPr bwMode="auto">
            <a:xfrm>
              <a:off x="2786" y="2436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Oval 79"/>
            <p:cNvSpPr>
              <a:spLocks noChangeArrowheads="1"/>
            </p:cNvSpPr>
            <p:nvPr/>
          </p:nvSpPr>
          <p:spPr bwMode="auto">
            <a:xfrm>
              <a:off x="2498" y="243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Oval 80"/>
            <p:cNvSpPr>
              <a:spLocks noChangeArrowheads="1"/>
            </p:cNvSpPr>
            <p:nvPr/>
          </p:nvSpPr>
          <p:spPr bwMode="auto">
            <a:xfrm>
              <a:off x="3074" y="243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Oval 81"/>
            <p:cNvSpPr>
              <a:spLocks noChangeArrowheads="1"/>
            </p:cNvSpPr>
            <p:nvPr/>
          </p:nvSpPr>
          <p:spPr bwMode="auto">
            <a:xfrm>
              <a:off x="3074" y="1285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Oval 82"/>
            <p:cNvSpPr>
              <a:spLocks noChangeArrowheads="1"/>
            </p:cNvSpPr>
            <p:nvPr/>
          </p:nvSpPr>
          <p:spPr bwMode="auto">
            <a:xfrm>
              <a:off x="3374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Oval 83"/>
            <p:cNvSpPr>
              <a:spLocks noChangeArrowheads="1"/>
            </p:cNvSpPr>
            <p:nvPr/>
          </p:nvSpPr>
          <p:spPr bwMode="auto">
            <a:xfrm>
              <a:off x="3662" y="1283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Oval 84"/>
            <p:cNvSpPr>
              <a:spLocks noChangeArrowheads="1"/>
            </p:cNvSpPr>
            <p:nvPr/>
          </p:nvSpPr>
          <p:spPr bwMode="auto">
            <a:xfrm>
              <a:off x="2498" y="1590"/>
              <a:ext cx="192" cy="1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Oval 85"/>
            <p:cNvSpPr>
              <a:spLocks noChangeArrowheads="1"/>
            </p:cNvSpPr>
            <p:nvPr/>
          </p:nvSpPr>
          <p:spPr bwMode="auto">
            <a:xfrm>
              <a:off x="2786" y="1590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Oval 86"/>
            <p:cNvSpPr>
              <a:spLocks noChangeArrowheads="1"/>
            </p:cNvSpPr>
            <p:nvPr/>
          </p:nvSpPr>
          <p:spPr bwMode="auto">
            <a:xfrm>
              <a:off x="3074" y="1590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Oval 87"/>
            <p:cNvSpPr>
              <a:spLocks noChangeArrowheads="1"/>
            </p:cNvSpPr>
            <p:nvPr/>
          </p:nvSpPr>
          <p:spPr bwMode="auto">
            <a:xfrm>
              <a:off x="3374" y="158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Oval 88"/>
            <p:cNvSpPr>
              <a:spLocks noChangeArrowheads="1"/>
            </p:cNvSpPr>
            <p:nvPr/>
          </p:nvSpPr>
          <p:spPr bwMode="auto">
            <a:xfrm>
              <a:off x="3662" y="1588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Oval 89"/>
            <p:cNvSpPr>
              <a:spLocks noChangeArrowheads="1"/>
            </p:cNvSpPr>
            <p:nvPr/>
          </p:nvSpPr>
          <p:spPr bwMode="auto">
            <a:xfrm>
              <a:off x="2498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Oval 90"/>
            <p:cNvSpPr>
              <a:spLocks noChangeArrowheads="1"/>
            </p:cNvSpPr>
            <p:nvPr/>
          </p:nvSpPr>
          <p:spPr bwMode="auto">
            <a:xfrm>
              <a:off x="2498" y="2152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Oval 91"/>
            <p:cNvSpPr>
              <a:spLocks noChangeArrowheads="1"/>
            </p:cNvSpPr>
            <p:nvPr/>
          </p:nvSpPr>
          <p:spPr bwMode="auto">
            <a:xfrm>
              <a:off x="2786" y="2158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Oval 92"/>
            <p:cNvSpPr>
              <a:spLocks noChangeArrowheads="1"/>
            </p:cNvSpPr>
            <p:nvPr/>
          </p:nvSpPr>
          <p:spPr bwMode="auto">
            <a:xfrm>
              <a:off x="3374" y="2152"/>
              <a:ext cx="192" cy="1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Oval 93"/>
            <p:cNvSpPr>
              <a:spLocks noChangeArrowheads="1"/>
            </p:cNvSpPr>
            <p:nvPr/>
          </p:nvSpPr>
          <p:spPr bwMode="auto">
            <a:xfrm>
              <a:off x="3662" y="1876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Oval 94"/>
            <p:cNvSpPr>
              <a:spLocks noChangeArrowheads="1"/>
            </p:cNvSpPr>
            <p:nvPr/>
          </p:nvSpPr>
          <p:spPr bwMode="auto">
            <a:xfrm>
              <a:off x="2786" y="1876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Oval 95"/>
            <p:cNvSpPr>
              <a:spLocks noChangeArrowheads="1"/>
            </p:cNvSpPr>
            <p:nvPr/>
          </p:nvSpPr>
          <p:spPr bwMode="auto">
            <a:xfrm>
              <a:off x="3074" y="1876"/>
              <a:ext cx="192" cy="1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Oval 96"/>
            <p:cNvSpPr>
              <a:spLocks noChangeArrowheads="1"/>
            </p:cNvSpPr>
            <p:nvPr/>
          </p:nvSpPr>
          <p:spPr bwMode="auto">
            <a:xfrm>
              <a:off x="3074" y="2158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Oval 97"/>
            <p:cNvSpPr>
              <a:spLocks noChangeArrowheads="1"/>
            </p:cNvSpPr>
            <p:nvPr/>
          </p:nvSpPr>
          <p:spPr bwMode="auto">
            <a:xfrm>
              <a:off x="3374" y="1876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Oval 98"/>
            <p:cNvSpPr>
              <a:spLocks noChangeArrowheads="1"/>
            </p:cNvSpPr>
            <p:nvPr/>
          </p:nvSpPr>
          <p:spPr bwMode="auto">
            <a:xfrm>
              <a:off x="3662" y="2152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Oval 99"/>
            <p:cNvSpPr>
              <a:spLocks noChangeArrowheads="1"/>
            </p:cNvSpPr>
            <p:nvPr/>
          </p:nvSpPr>
          <p:spPr bwMode="auto">
            <a:xfrm>
              <a:off x="3374" y="2437"/>
              <a:ext cx="192" cy="1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Oval 100"/>
            <p:cNvSpPr>
              <a:spLocks noChangeArrowheads="1"/>
            </p:cNvSpPr>
            <p:nvPr/>
          </p:nvSpPr>
          <p:spPr bwMode="auto">
            <a:xfrm>
              <a:off x="3662" y="2437"/>
              <a:ext cx="192" cy="190"/>
            </a:xfrm>
            <a:prstGeom prst="ellipse">
              <a:avLst/>
            </a:prstGeom>
            <a:solidFill>
              <a:srgbClr val="008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9" name="Oval 103"/>
          <p:cNvSpPr>
            <a:spLocks noChangeArrowheads="1"/>
          </p:cNvSpPr>
          <p:nvPr/>
        </p:nvSpPr>
        <p:spPr bwMode="auto">
          <a:xfrm>
            <a:off x="7330860" y="1922208"/>
            <a:ext cx="274638" cy="274638"/>
          </a:xfrm>
          <a:prstGeom prst="ellipse">
            <a:avLst/>
          </a:prstGeom>
          <a:solidFill>
            <a:srgbClr val="008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11138"/>
            <a:ext cx="7772400" cy="1143001"/>
          </a:xfrm>
        </p:spPr>
        <p:txBody>
          <a:bodyPr/>
          <a:lstStyle/>
          <a:p>
            <a:r>
              <a:rPr lang="en-US" dirty="0"/>
              <a:t>Why?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30325" y="835025"/>
            <a:ext cx="6197600" cy="2627313"/>
            <a:chOff x="265" y="1015"/>
            <a:chExt cx="3904" cy="1655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33" y="1096"/>
              <a:ext cx="1009" cy="948"/>
              <a:chOff x="198" y="963"/>
              <a:chExt cx="1797" cy="1770"/>
            </a:xfrm>
          </p:grpSpPr>
          <p:sp>
            <p:nvSpPr>
              <p:cNvPr id="287751" name="Rectangle 7"/>
              <p:cNvSpPr>
                <a:spLocks noChangeArrowheads="1"/>
              </p:cNvSpPr>
              <p:nvPr/>
            </p:nvSpPr>
            <p:spPr bwMode="auto">
              <a:xfrm>
                <a:off x="1674" y="2409"/>
                <a:ext cx="229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752" name="Rectangle 8"/>
              <p:cNvSpPr>
                <a:spLocks noChangeArrowheads="1"/>
              </p:cNvSpPr>
              <p:nvPr/>
            </p:nvSpPr>
            <p:spPr bwMode="auto">
              <a:xfrm>
                <a:off x="1445" y="2409"/>
                <a:ext cx="229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753" name="Rectangle 9"/>
              <p:cNvSpPr>
                <a:spLocks noChangeArrowheads="1"/>
              </p:cNvSpPr>
              <p:nvPr/>
            </p:nvSpPr>
            <p:spPr bwMode="auto">
              <a:xfrm>
                <a:off x="1215" y="2409"/>
                <a:ext cx="230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754" name="Rectangle 10"/>
              <p:cNvSpPr>
                <a:spLocks noChangeArrowheads="1"/>
              </p:cNvSpPr>
              <p:nvPr/>
            </p:nvSpPr>
            <p:spPr bwMode="auto">
              <a:xfrm>
                <a:off x="1674" y="2185"/>
                <a:ext cx="229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755" name="Rectangle 11"/>
              <p:cNvSpPr>
                <a:spLocks noChangeArrowheads="1"/>
              </p:cNvSpPr>
              <p:nvPr/>
            </p:nvSpPr>
            <p:spPr bwMode="auto">
              <a:xfrm>
                <a:off x="1445" y="2185"/>
                <a:ext cx="229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756" name="Rectangle 12"/>
              <p:cNvSpPr>
                <a:spLocks noChangeArrowheads="1"/>
              </p:cNvSpPr>
              <p:nvPr/>
            </p:nvSpPr>
            <p:spPr bwMode="auto">
              <a:xfrm>
                <a:off x="1215" y="2185"/>
                <a:ext cx="230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757" name="Rectangle 13"/>
              <p:cNvSpPr>
                <a:spLocks noChangeArrowheads="1"/>
              </p:cNvSpPr>
              <p:nvPr/>
            </p:nvSpPr>
            <p:spPr bwMode="auto">
              <a:xfrm>
                <a:off x="1674" y="1961"/>
                <a:ext cx="229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758" name="Rectangle 14"/>
              <p:cNvSpPr>
                <a:spLocks noChangeArrowheads="1"/>
              </p:cNvSpPr>
              <p:nvPr/>
            </p:nvSpPr>
            <p:spPr bwMode="auto">
              <a:xfrm>
                <a:off x="1445" y="1961"/>
                <a:ext cx="229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759" name="Rectangle 15"/>
              <p:cNvSpPr>
                <a:spLocks noChangeArrowheads="1"/>
              </p:cNvSpPr>
              <p:nvPr/>
            </p:nvSpPr>
            <p:spPr bwMode="auto">
              <a:xfrm>
                <a:off x="1215" y="1961"/>
                <a:ext cx="230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760" name="Rectangle 16"/>
              <p:cNvSpPr>
                <a:spLocks noChangeArrowheads="1"/>
              </p:cNvSpPr>
              <p:nvPr/>
            </p:nvSpPr>
            <p:spPr bwMode="auto">
              <a:xfrm>
                <a:off x="1674" y="1736"/>
                <a:ext cx="229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761" name="Rectangle 17"/>
              <p:cNvSpPr>
                <a:spLocks noChangeArrowheads="1"/>
              </p:cNvSpPr>
              <p:nvPr/>
            </p:nvSpPr>
            <p:spPr bwMode="auto">
              <a:xfrm>
                <a:off x="1445" y="1736"/>
                <a:ext cx="229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762" name="Rectangle 18"/>
              <p:cNvSpPr>
                <a:spLocks noChangeArrowheads="1"/>
              </p:cNvSpPr>
              <p:nvPr/>
            </p:nvSpPr>
            <p:spPr bwMode="auto">
              <a:xfrm>
                <a:off x="1215" y="1736"/>
                <a:ext cx="230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763" name="Rectangle 19"/>
              <p:cNvSpPr>
                <a:spLocks noChangeArrowheads="1"/>
              </p:cNvSpPr>
              <p:nvPr/>
            </p:nvSpPr>
            <p:spPr bwMode="auto">
              <a:xfrm>
                <a:off x="1674" y="1512"/>
                <a:ext cx="229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764" name="Rectangle 20"/>
              <p:cNvSpPr>
                <a:spLocks noChangeArrowheads="1"/>
              </p:cNvSpPr>
              <p:nvPr/>
            </p:nvSpPr>
            <p:spPr bwMode="auto">
              <a:xfrm>
                <a:off x="1445" y="1512"/>
                <a:ext cx="229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765" name="Rectangle 21"/>
              <p:cNvSpPr>
                <a:spLocks noChangeArrowheads="1"/>
              </p:cNvSpPr>
              <p:nvPr/>
            </p:nvSpPr>
            <p:spPr bwMode="auto">
              <a:xfrm>
                <a:off x="1215" y="1512"/>
                <a:ext cx="230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766" name="Rectangle 22"/>
              <p:cNvSpPr>
                <a:spLocks noChangeArrowheads="1"/>
              </p:cNvSpPr>
              <p:nvPr/>
            </p:nvSpPr>
            <p:spPr bwMode="auto">
              <a:xfrm>
                <a:off x="1674" y="1287"/>
                <a:ext cx="229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767" name="Rectangle 23"/>
              <p:cNvSpPr>
                <a:spLocks noChangeArrowheads="1"/>
              </p:cNvSpPr>
              <p:nvPr/>
            </p:nvSpPr>
            <p:spPr bwMode="auto">
              <a:xfrm>
                <a:off x="1445" y="1287"/>
                <a:ext cx="229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768" name="Rectangle 24"/>
              <p:cNvSpPr>
                <a:spLocks noChangeArrowheads="1"/>
              </p:cNvSpPr>
              <p:nvPr/>
            </p:nvSpPr>
            <p:spPr bwMode="auto">
              <a:xfrm>
                <a:off x="1215" y="1287"/>
                <a:ext cx="230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769" name="Rectangle 25"/>
              <p:cNvSpPr>
                <a:spLocks noChangeArrowheads="1"/>
              </p:cNvSpPr>
              <p:nvPr/>
            </p:nvSpPr>
            <p:spPr bwMode="auto">
              <a:xfrm>
                <a:off x="1674" y="1063"/>
                <a:ext cx="229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770" name="Rectangle 26"/>
              <p:cNvSpPr>
                <a:spLocks noChangeArrowheads="1"/>
              </p:cNvSpPr>
              <p:nvPr/>
            </p:nvSpPr>
            <p:spPr bwMode="auto">
              <a:xfrm>
                <a:off x="1445" y="1063"/>
                <a:ext cx="229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771" name="Rectangle 27"/>
              <p:cNvSpPr>
                <a:spLocks noChangeArrowheads="1"/>
              </p:cNvSpPr>
              <p:nvPr/>
            </p:nvSpPr>
            <p:spPr bwMode="auto">
              <a:xfrm>
                <a:off x="1215" y="1063"/>
                <a:ext cx="230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772" name="Line 28"/>
              <p:cNvSpPr>
                <a:spLocks noChangeShapeType="1"/>
              </p:cNvSpPr>
              <p:nvPr/>
            </p:nvSpPr>
            <p:spPr bwMode="auto">
              <a:xfrm>
                <a:off x="298" y="1063"/>
                <a:ext cx="160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773" name="Line 29"/>
              <p:cNvSpPr>
                <a:spLocks noChangeShapeType="1"/>
              </p:cNvSpPr>
              <p:nvPr/>
            </p:nvSpPr>
            <p:spPr bwMode="auto">
              <a:xfrm>
                <a:off x="298" y="1287"/>
                <a:ext cx="160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774" name="Line 30"/>
              <p:cNvSpPr>
                <a:spLocks noChangeShapeType="1"/>
              </p:cNvSpPr>
              <p:nvPr/>
            </p:nvSpPr>
            <p:spPr bwMode="auto">
              <a:xfrm>
                <a:off x="298" y="1512"/>
                <a:ext cx="160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775" name="Line 31"/>
              <p:cNvSpPr>
                <a:spLocks noChangeShapeType="1"/>
              </p:cNvSpPr>
              <p:nvPr/>
            </p:nvSpPr>
            <p:spPr bwMode="auto">
              <a:xfrm>
                <a:off x="298" y="1736"/>
                <a:ext cx="160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776" name="Line 32"/>
              <p:cNvSpPr>
                <a:spLocks noChangeShapeType="1"/>
              </p:cNvSpPr>
              <p:nvPr/>
            </p:nvSpPr>
            <p:spPr bwMode="auto">
              <a:xfrm>
                <a:off x="298" y="1961"/>
                <a:ext cx="160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777" name="Line 33"/>
              <p:cNvSpPr>
                <a:spLocks noChangeShapeType="1"/>
              </p:cNvSpPr>
              <p:nvPr/>
            </p:nvSpPr>
            <p:spPr bwMode="auto">
              <a:xfrm>
                <a:off x="298" y="2185"/>
                <a:ext cx="160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778" name="Line 34"/>
              <p:cNvSpPr>
                <a:spLocks noChangeShapeType="1"/>
              </p:cNvSpPr>
              <p:nvPr/>
            </p:nvSpPr>
            <p:spPr bwMode="auto">
              <a:xfrm>
                <a:off x="298" y="2409"/>
                <a:ext cx="160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779" name="Line 35"/>
              <p:cNvSpPr>
                <a:spLocks noChangeShapeType="1"/>
              </p:cNvSpPr>
              <p:nvPr/>
            </p:nvSpPr>
            <p:spPr bwMode="auto">
              <a:xfrm>
                <a:off x="298" y="2634"/>
                <a:ext cx="160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780" name="Line 36"/>
              <p:cNvSpPr>
                <a:spLocks noChangeShapeType="1"/>
              </p:cNvSpPr>
              <p:nvPr/>
            </p:nvSpPr>
            <p:spPr bwMode="auto">
              <a:xfrm>
                <a:off x="1445" y="1063"/>
                <a:ext cx="0" cy="15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781" name="Line 37"/>
              <p:cNvSpPr>
                <a:spLocks noChangeShapeType="1"/>
              </p:cNvSpPr>
              <p:nvPr/>
            </p:nvSpPr>
            <p:spPr bwMode="auto">
              <a:xfrm>
                <a:off x="1674" y="1063"/>
                <a:ext cx="0" cy="15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782" name="Line 38"/>
              <p:cNvSpPr>
                <a:spLocks noChangeShapeType="1"/>
              </p:cNvSpPr>
              <p:nvPr/>
            </p:nvSpPr>
            <p:spPr bwMode="auto">
              <a:xfrm>
                <a:off x="1903" y="1063"/>
                <a:ext cx="0" cy="15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" name="Group 39"/>
              <p:cNvGrpSpPr>
                <a:grpSpLocks/>
              </p:cNvGrpSpPr>
              <p:nvPr/>
            </p:nvGrpSpPr>
            <p:grpSpPr bwMode="auto">
              <a:xfrm>
                <a:off x="198" y="964"/>
                <a:ext cx="1017" cy="1769"/>
                <a:chOff x="198" y="964"/>
                <a:chExt cx="1017" cy="1769"/>
              </a:xfrm>
            </p:grpSpPr>
            <p:sp>
              <p:nvSpPr>
                <p:cNvPr id="287784" name="Rectangle 40"/>
                <p:cNvSpPr>
                  <a:spLocks noChangeArrowheads="1"/>
                </p:cNvSpPr>
                <p:nvPr/>
              </p:nvSpPr>
              <p:spPr bwMode="auto">
                <a:xfrm>
                  <a:off x="986" y="2409"/>
                  <a:ext cx="229" cy="2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l">
                    <a:spcBef>
                      <a:spcPct val="20000"/>
                    </a:spcBef>
                    <a:buFontTx/>
                    <a:buChar char="•"/>
                  </a:pPr>
                  <a:endParaRPr lang="en-US">
                    <a:ea typeface="Osaka" charset="-128"/>
                    <a:cs typeface="Osaka" charset="-128"/>
                  </a:endParaRPr>
                </a:p>
              </p:txBody>
            </p:sp>
            <p:sp>
              <p:nvSpPr>
                <p:cNvPr id="287785" name="Rectangle 41"/>
                <p:cNvSpPr>
                  <a:spLocks noChangeArrowheads="1"/>
                </p:cNvSpPr>
                <p:nvPr/>
              </p:nvSpPr>
              <p:spPr bwMode="auto">
                <a:xfrm>
                  <a:off x="757" y="2409"/>
                  <a:ext cx="229" cy="2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l">
                    <a:spcBef>
                      <a:spcPct val="20000"/>
                    </a:spcBef>
                    <a:buFontTx/>
                    <a:buChar char="•"/>
                  </a:pPr>
                  <a:endParaRPr lang="en-US">
                    <a:ea typeface="Osaka" charset="-128"/>
                    <a:cs typeface="Osaka" charset="-128"/>
                  </a:endParaRPr>
                </a:p>
              </p:txBody>
            </p:sp>
            <p:sp>
              <p:nvSpPr>
                <p:cNvPr id="287786" name="Rectangle 42"/>
                <p:cNvSpPr>
                  <a:spLocks noChangeArrowheads="1"/>
                </p:cNvSpPr>
                <p:nvPr/>
              </p:nvSpPr>
              <p:spPr bwMode="auto">
                <a:xfrm>
                  <a:off x="528" y="2409"/>
                  <a:ext cx="229" cy="2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l">
                    <a:spcBef>
                      <a:spcPct val="20000"/>
                    </a:spcBef>
                    <a:buFontTx/>
                    <a:buChar char="•"/>
                  </a:pPr>
                  <a:endParaRPr lang="en-US">
                    <a:ea typeface="Osaka" charset="-128"/>
                    <a:cs typeface="Osaka" charset="-128"/>
                  </a:endParaRPr>
                </a:p>
              </p:txBody>
            </p:sp>
            <p:sp>
              <p:nvSpPr>
                <p:cNvPr id="287787" name="Rectangle 43"/>
                <p:cNvSpPr>
                  <a:spLocks noChangeArrowheads="1"/>
                </p:cNvSpPr>
                <p:nvPr/>
              </p:nvSpPr>
              <p:spPr bwMode="auto">
                <a:xfrm>
                  <a:off x="298" y="2409"/>
                  <a:ext cx="230" cy="2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l">
                    <a:spcBef>
                      <a:spcPct val="20000"/>
                    </a:spcBef>
                    <a:buFontTx/>
                    <a:buChar char="•"/>
                  </a:pPr>
                  <a:endParaRPr lang="en-US">
                    <a:ea typeface="Osaka" charset="-128"/>
                    <a:cs typeface="Osaka" charset="-128"/>
                  </a:endParaRPr>
                </a:p>
              </p:txBody>
            </p:sp>
            <p:sp>
              <p:nvSpPr>
                <p:cNvPr id="287788" name="Rectangle 44"/>
                <p:cNvSpPr>
                  <a:spLocks noChangeArrowheads="1"/>
                </p:cNvSpPr>
                <p:nvPr/>
              </p:nvSpPr>
              <p:spPr bwMode="auto">
                <a:xfrm>
                  <a:off x="986" y="2185"/>
                  <a:ext cx="229" cy="2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l">
                    <a:spcBef>
                      <a:spcPct val="20000"/>
                    </a:spcBef>
                    <a:buFontTx/>
                    <a:buChar char="•"/>
                  </a:pPr>
                  <a:endParaRPr lang="en-US">
                    <a:ea typeface="Osaka" charset="-128"/>
                    <a:cs typeface="Osaka" charset="-128"/>
                  </a:endParaRPr>
                </a:p>
              </p:txBody>
            </p:sp>
            <p:sp>
              <p:nvSpPr>
                <p:cNvPr id="287789" name="Rectangle 45"/>
                <p:cNvSpPr>
                  <a:spLocks noChangeArrowheads="1"/>
                </p:cNvSpPr>
                <p:nvPr/>
              </p:nvSpPr>
              <p:spPr bwMode="auto">
                <a:xfrm>
                  <a:off x="757" y="2185"/>
                  <a:ext cx="229" cy="2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l">
                    <a:spcBef>
                      <a:spcPct val="20000"/>
                    </a:spcBef>
                    <a:buFontTx/>
                    <a:buChar char="•"/>
                  </a:pPr>
                  <a:endParaRPr lang="en-US">
                    <a:ea typeface="Osaka" charset="-128"/>
                    <a:cs typeface="Osaka" charset="-128"/>
                  </a:endParaRPr>
                </a:p>
              </p:txBody>
            </p:sp>
            <p:sp>
              <p:nvSpPr>
                <p:cNvPr id="287790" name="Rectangle 46"/>
                <p:cNvSpPr>
                  <a:spLocks noChangeArrowheads="1"/>
                </p:cNvSpPr>
                <p:nvPr/>
              </p:nvSpPr>
              <p:spPr bwMode="auto">
                <a:xfrm>
                  <a:off x="528" y="2185"/>
                  <a:ext cx="229" cy="2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l">
                    <a:spcBef>
                      <a:spcPct val="20000"/>
                    </a:spcBef>
                    <a:buFontTx/>
                    <a:buChar char="•"/>
                  </a:pPr>
                  <a:endParaRPr lang="en-US">
                    <a:ea typeface="Osaka" charset="-128"/>
                    <a:cs typeface="Osaka" charset="-128"/>
                  </a:endParaRPr>
                </a:p>
              </p:txBody>
            </p:sp>
            <p:sp>
              <p:nvSpPr>
                <p:cNvPr id="287791" name="Rectangle 47"/>
                <p:cNvSpPr>
                  <a:spLocks noChangeArrowheads="1"/>
                </p:cNvSpPr>
                <p:nvPr/>
              </p:nvSpPr>
              <p:spPr bwMode="auto">
                <a:xfrm>
                  <a:off x="298" y="2185"/>
                  <a:ext cx="230" cy="2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l">
                    <a:spcBef>
                      <a:spcPct val="20000"/>
                    </a:spcBef>
                    <a:buFontTx/>
                    <a:buChar char="•"/>
                  </a:pPr>
                  <a:endParaRPr lang="en-US">
                    <a:ea typeface="Osaka" charset="-128"/>
                    <a:cs typeface="Osaka" charset="-128"/>
                  </a:endParaRPr>
                </a:p>
              </p:txBody>
            </p:sp>
            <p:sp>
              <p:nvSpPr>
                <p:cNvPr id="287792" name="Rectangle 48"/>
                <p:cNvSpPr>
                  <a:spLocks noChangeArrowheads="1"/>
                </p:cNvSpPr>
                <p:nvPr/>
              </p:nvSpPr>
              <p:spPr bwMode="auto">
                <a:xfrm>
                  <a:off x="986" y="1961"/>
                  <a:ext cx="229" cy="2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l">
                    <a:spcBef>
                      <a:spcPct val="20000"/>
                    </a:spcBef>
                    <a:buFontTx/>
                    <a:buChar char="•"/>
                  </a:pPr>
                  <a:endParaRPr lang="en-US">
                    <a:ea typeface="Osaka" charset="-128"/>
                    <a:cs typeface="Osaka" charset="-128"/>
                  </a:endParaRPr>
                </a:p>
              </p:txBody>
            </p:sp>
            <p:sp>
              <p:nvSpPr>
                <p:cNvPr id="287793" name="Rectangle 49"/>
                <p:cNvSpPr>
                  <a:spLocks noChangeArrowheads="1"/>
                </p:cNvSpPr>
                <p:nvPr/>
              </p:nvSpPr>
              <p:spPr bwMode="auto">
                <a:xfrm>
                  <a:off x="757" y="1961"/>
                  <a:ext cx="229" cy="2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l">
                    <a:spcBef>
                      <a:spcPct val="20000"/>
                    </a:spcBef>
                    <a:buFontTx/>
                    <a:buChar char="•"/>
                  </a:pPr>
                  <a:endParaRPr lang="en-US">
                    <a:ea typeface="Osaka" charset="-128"/>
                    <a:cs typeface="Osaka" charset="-128"/>
                  </a:endParaRPr>
                </a:p>
              </p:txBody>
            </p:sp>
            <p:sp>
              <p:nvSpPr>
                <p:cNvPr id="287794" name="Rectangle 50"/>
                <p:cNvSpPr>
                  <a:spLocks noChangeArrowheads="1"/>
                </p:cNvSpPr>
                <p:nvPr/>
              </p:nvSpPr>
              <p:spPr bwMode="auto">
                <a:xfrm>
                  <a:off x="528" y="1961"/>
                  <a:ext cx="229" cy="2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l">
                    <a:spcBef>
                      <a:spcPct val="20000"/>
                    </a:spcBef>
                    <a:buFontTx/>
                    <a:buChar char="•"/>
                  </a:pPr>
                  <a:endParaRPr lang="en-US">
                    <a:ea typeface="Osaka" charset="-128"/>
                    <a:cs typeface="Osaka" charset="-128"/>
                  </a:endParaRPr>
                </a:p>
              </p:txBody>
            </p:sp>
            <p:sp>
              <p:nvSpPr>
                <p:cNvPr id="287795" name="Rectangle 51"/>
                <p:cNvSpPr>
                  <a:spLocks noChangeArrowheads="1"/>
                </p:cNvSpPr>
                <p:nvPr/>
              </p:nvSpPr>
              <p:spPr bwMode="auto">
                <a:xfrm>
                  <a:off x="298" y="1961"/>
                  <a:ext cx="230" cy="2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l">
                    <a:spcBef>
                      <a:spcPct val="20000"/>
                    </a:spcBef>
                    <a:buFontTx/>
                    <a:buChar char="•"/>
                  </a:pPr>
                  <a:endParaRPr lang="en-US">
                    <a:ea typeface="Osaka" charset="-128"/>
                    <a:cs typeface="Osaka" charset="-128"/>
                  </a:endParaRPr>
                </a:p>
              </p:txBody>
            </p:sp>
            <p:sp>
              <p:nvSpPr>
                <p:cNvPr id="287796" name="Rectangle 52"/>
                <p:cNvSpPr>
                  <a:spLocks noChangeArrowheads="1"/>
                </p:cNvSpPr>
                <p:nvPr/>
              </p:nvSpPr>
              <p:spPr bwMode="auto">
                <a:xfrm>
                  <a:off x="986" y="1736"/>
                  <a:ext cx="229" cy="2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l">
                    <a:spcBef>
                      <a:spcPct val="20000"/>
                    </a:spcBef>
                    <a:buFontTx/>
                    <a:buChar char="•"/>
                  </a:pPr>
                  <a:endParaRPr lang="en-US">
                    <a:ea typeface="Osaka" charset="-128"/>
                    <a:cs typeface="Osaka" charset="-128"/>
                  </a:endParaRPr>
                </a:p>
              </p:txBody>
            </p:sp>
            <p:sp>
              <p:nvSpPr>
                <p:cNvPr id="287797" name="Rectangle 53"/>
                <p:cNvSpPr>
                  <a:spLocks noChangeArrowheads="1"/>
                </p:cNvSpPr>
                <p:nvPr/>
              </p:nvSpPr>
              <p:spPr bwMode="auto">
                <a:xfrm>
                  <a:off x="757" y="1736"/>
                  <a:ext cx="229" cy="2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l">
                    <a:spcBef>
                      <a:spcPct val="20000"/>
                    </a:spcBef>
                    <a:buFontTx/>
                    <a:buChar char="•"/>
                  </a:pPr>
                  <a:endParaRPr lang="en-US">
                    <a:ea typeface="Osaka" charset="-128"/>
                    <a:cs typeface="Osaka" charset="-128"/>
                  </a:endParaRPr>
                </a:p>
              </p:txBody>
            </p:sp>
            <p:sp>
              <p:nvSpPr>
                <p:cNvPr id="287798" name="Rectangle 54"/>
                <p:cNvSpPr>
                  <a:spLocks noChangeArrowheads="1"/>
                </p:cNvSpPr>
                <p:nvPr/>
              </p:nvSpPr>
              <p:spPr bwMode="auto">
                <a:xfrm>
                  <a:off x="528" y="1736"/>
                  <a:ext cx="229" cy="2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l">
                    <a:spcBef>
                      <a:spcPct val="20000"/>
                    </a:spcBef>
                    <a:buFontTx/>
                    <a:buChar char="•"/>
                  </a:pPr>
                  <a:endParaRPr lang="en-US">
                    <a:ea typeface="Osaka" charset="-128"/>
                    <a:cs typeface="Osaka" charset="-128"/>
                  </a:endParaRPr>
                </a:p>
              </p:txBody>
            </p:sp>
            <p:sp>
              <p:nvSpPr>
                <p:cNvPr id="287799" name="Rectangle 55"/>
                <p:cNvSpPr>
                  <a:spLocks noChangeArrowheads="1"/>
                </p:cNvSpPr>
                <p:nvPr/>
              </p:nvSpPr>
              <p:spPr bwMode="auto">
                <a:xfrm>
                  <a:off x="298" y="1736"/>
                  <a:ext cx="230" cy="2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l">
                    <a:spcBef>
                      <a:spcPct val="20000"/>
                    </a:spcBef>
                    <a:buFontTx/>
                    <a:buChar char="•"/>
                  </a:pPr>
                  <a:endParaRPr lang="en-US">
                    <a:ea typeface="Osaka" charset="-128"/>
                    <a:cs typeface="Osaka" charset="-128"/>
                  </a:endParaRPr>
                </a:p>
              </p:txBody>
            </p:sp>
            <p:sp>
              <p:nvSpPr>
                <p:cNvPr id="287800" name="Rectangle 56"/>
                <p:cNvSpPr>
                  <a:spLocks noChangeArrowheads="1"/>
                </p:cNvSpPr>
                <p:nvPr/>
              </p:nvSpPr>
              <p:spPr bwMode="auto">
                <a:xfrm>
                  <a:off x="986" y="1512"/>
                  <a:ext cx="229" cy="2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l">
                    <a:spcBef>
                      <a:spcPct val="20000"/>
                    </a:spcBef>
                    <a:buFontTx/>
                    <a:buChar char="•"/>
                  </a:pPr>
                  <a:endParaRPr lang="en-US">
                    <a:ea typeface="Osaka" charset="-128"/>
                    <a:cs typeface="Osaka" charset="-128"/>
                  </a:endParaRPr>
                </a:p>
              </p:txBody>
            </p:sp>
            <p:sp>
              <p:nvSpPr>
                <p:cNvPr id="287801" name="Rectangle 57"/>
                <p:cNvSpPr>
                  <a:spLocks noChangeArrowheads="1"/>
                </p:cNvSpPr>
                <p:nvPr/>
              </p:nvSpPr>
              <p:spPr bwMode="auto">
                <a:xfrm>
                  <a:off x="757" y="1512"/>
                  <a:ext cx="229" cy="2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l">
                    <a:spcBef>
                      <a:spcPct val="20000"/>
                    </a:spcBef>
                    <a:buFontTx/>
                    <a:buChar char="•"/>
                  </a:pPr>
                  <a:endParaRPr lang="en-US">
                    <a:ea typeface="Osaka" charset="-128"/>
                    <a:cs typeface="Osaka" charset="-128"/>
                  </a:endParaRPr>
                </a:p>
              </p:txBody>
            </p:sp>
            <p:sp>
              <p:nvSpPr>
                <p:cNvPr id="287802" name="Rectangle 58"/>
                <p:cNvSpPr>
                  <a:spLocks noChangeArrowheads="1"/>
                </p:cNvSpPr>
                <p:nvPr/>
              </p:nvSpPr>
              <p:spPr bwMode="auto">
                <a:xfrm>
                  <a:off x="528" y="1512"/>
                  <a:ext cx="229" cy="2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l">
                    <a:spcBef>
                      <a:spcPct val="20000"/>
                    </a:spcBef>
                    <a:buFontTx/>
                    <a:buChar char="•"/>
                  </a:pPr>
                  <a:endParaRPr lang="en-US">
                    <a:ea typeface="Osaka" charset="-128"/>
                    <a:cs typeface="Osaka" charset="-128"/>
                  </a:endParaRPr>
                </a:p>
              </p:txBody>
            </p:sp>
            <p:sp>
              <p:nvSpPr>
                <p:cNvPr id="287803" name="Rectangle 59"/>
                <p:cNvSpPr>
                  <a:spLocks noChangeArrowheads="1"/>
                </p:cNvSpPr>
                <p:nvPr/>
              </p:nvSpPr>
              <p:spPr bwMode="auto">
                <a:xfrm>
                  <a:off x="298" y="1512"/>
                  <a:ext cx="230" cy="2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l">
                    <a:spcBef>
                      <a:spcPct val="20000"/>
                    </a:spcBef>
                    <a:buFontTx/>
                    <a:buChar char="•"/>
                  </a:pPr>
                  <a:endParaRPr lang="en-US">
                    <a:ea typeface="Osaka" charset="-128"/>
                    <a:cs typeface="Osaka" charset="-128"/>
                  </a:endParaRPr>
                </a:p>
              </p:txBody>
            </p:sp>
            <p:sp>
              <p:nvSpPr>
                <p:cNvPr id="287804" name="Rectangle 60"/>
                <p:cNvSpPr>
                  <a:spLocks noChangeArrowheads="1"/>
                </p:cNvSpPr>
                <p:nvPr/>
              </p:nvSpPr>
              <p:spPr bwMode="auto">
                <a:xfrm>
                  <a:off x="986" y="1287"/>
                  <a:ext cx="229" cy="2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l">
                    <a:spcBef>
                      <a:spcPct val="20000"/>
                    </a:spcBef>
                    <a:buFontTx/>
                    <a:buChar char="•"/>
                  </a:pPr>
                  <a:endParaRPr lang="en-US">
                    <a:ea typeface="Osaka" charset="-128"/>
                    <a:cs typeface="Osaka" charset="-128"/>
                  </a:endParaRPr>
                </a:p>
              </p:txBody>
            </p:sp>
            <p:sp>
              <p:nvSpPr>
                <p:cNvPr id="287805" name="Rectangle 61"/>
                <p:cNvSpPr>
                  <a:spLocks noChangeArrowheads="1"/>
                </p:cNvSpPr>
                <p:nvPr/>
              </p:nvSpPr>
              <p:spPr bwMode="auto">
                <a:xfrm>
                  <a:off x="757" y="1287"/>
                  <a:ext cx="229" cy="2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l">
                    <a:spcBef>
                      <a:spcPct val="20000"/>
                    </a:spcBef>
                    <a:buFontTx/>
                    <a:buChar char="•"/>
                  </a:pPr>
                  <a:endParaRPr lang="en-US">
                    <a:ea typeface="Osaka" charset="-128"/>
                    <a:cs typeface="Osaka" charset="-128"/>
                  </a:endParaRPr>
                </a:p>
              </p:txBody>
            </p:sp>
            <p:sp>
              <p:nvSpPr>
                <p:cNvPr id="287806" name="Rectangle 62"/>
                <p:cNvSpPr>
                  <a:spLocks noChangeArrowheads="1"/>
                </p:cNvSpPr>
                <p:nvPr/>
              </p:nvSpPr>
              <p:spPr bwMode="auto">
                <a:xfrm>
                  <a:off x="528" y="1287"/>
                  <a:ext cx="229" cy="2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l">
                    <a:spcBef>
                      <a:spcPct val="20000"/>
                    </a:spcBef>
                    <a:buFontTx/>
                    <a:buChar char="•"/>
                  </a:pPr>
                  <a:endParaRPr lang="en-US">
                    <a:ea typeface="Osaka" charset="-128"/>
                    <a:cs typeface="Osaka" charset="-128"/>
                  </a:endParaRPr>
                </a:p>
              </p:txBody>
            </p:sp>
            <p:sp>
              <p:nvSpPr>
                <p:cNvPr id="287807" name="Rectangle 63"/>
                <p:cNvSpPr>
                  <a:spLocks noChangeArrowheads="1"/>
                </p:cNvSpPr>
                <p:nvPr/>
              </p:nvSpPr>
              <p:spPr bwMode="auto">
                <a:xfrm>
                  <a:off x="298" y="1287"/>
                  <a:ext cx="230" cy="2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l">
                    <a:spcBef>
                      <a:spcPct val="20000"/>
                    </a:spcBef>
                    <a:buFontTx/>
                    <a:buChar char="•"/>
                  </a:pPr>
                  <a:endParaRPr lang="en-US">
                    <a:ea typeface="Osaka" charset="-128"/>
                    <a:cs typeface="Osaka" charset="-128"/>
                  </a:endParaRPr>
                </a:p>
              </p:txBody>
            </p:sp>
            <p:sp>
              <p:nvSpPr>
                <p:cNvPr id="287808" name="Rectangle 64"/>
                <p:cNvSpPr>
                  <a:spLocks noChangeArrowheads="1"/>
                </p:cNvSpPr>
                <p:nvPr/>
              </p:nvSpPr>
              <p:spPr bwMode="auto">
                <a:xfrm>
                  <a:off x="986" y="1063"/>
                  <a:ext cx="229" cy="2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l">
                    <a:spcBef>
                      <a:spcPct val="20000"/>
                    </a:spcBef>
                    <a:buFontTx/>
                    <a:buChar char="•"/>
                  </a:pPr>
                  <a:endParaRPr lang="en-US">
                    <a:ea typeface="Osaka" charset="-128"/>
                    <a:cs typeface="Osaka" charset="-128"/>
                  </a:endParaRPr>
                </a:p>
              </p:txBody>
            </p:sp>
            <p:sp>
              <p:nvSpPr>
                <p:cNvPr id="287809" name="Rectangle 65"/>
                <p:cNvSpPr>
                  <a:spLocks noChangeArrowheads="1"/>
                </p:cNvSpPr>
                <p:nvPr/>
              </p:nvSpPr>
              <p:spPr bwMode="auto">
                <a:xfrm>
                  <a:off x="757" y="1063"/>
                  <a:ext cx="229" cy="2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l">
                    <a:spcBef>
                      <a:spcPct val="20000"/>
                    </a:spcBef>
                    <a:buFontTx/>
                    <a:buChar char="•"/>
                  </a:pPr>
                  <a:endParaRPr lang="en-US">
                    <a:ea typeface="Osaka" charset="-128"/>
                    <a:cs typeface="Osaka" charset="-128"/>
                  </a:endParaRPr>
                </a:p>
              </p:txBody>
            </p:sp>
            <p:sp>
              <p:nvSpPr>
                <p:cNvPr id="287810" name="Rectangle 66"/>
                <p:cNvSpPr>
                  <a:spLocks noChangeArrowheads="1"/>
                </p:cNvSpPr>
                <p:nvPr/>
              </p:nvSpPr>
              <p:spPr bwMode="auto">
                <a:xfrm>
                  <a:off x="528" y="1063"/>
                  <a:ext cx="229" cy="2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l">
                    <a:spcBef>
                      <a:spcPct val="20000"/>
                    </a:spcBef>
                    <a:buFontTx/>
                    <a:buChar char="•"/>
                  </a:pPr>
                  <a:endParaRPr lang="en-US">
                    <a:ea typeface="Osaka" charset="-128"/>
                    <a:cs typeface="Osaka" charset="-128"/>
                  </a:endParaRPr>
                </a:p>
              </p:txBody>
            </p:sp>
            <p:sp>
              <p:nvSpPr>
                <p:cNvPr id="287811" name="Rectangle 67"/>
                <p:cNvSpPr>
                  <a:spLocks noChangeArrowheads="1"/>
                </p:cNvSpPr>
                <p:nvPr/>
              </p:nvSpPr>
              <p:spPr bwMode="auto">
                <a:xfrm>
                  <a:off x="298" y="1063"/>
                  <a:ext cx="230" cy="2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l">
                    <a:spcBef>
                      <a:spcPct val="20000"/>
                    </a:spcBef>
                    <a:buFontTx/>
                    <a:buChar char="•"/>
                  </a:pPr>
                  <a:endParaRPr lang="en-US">
                    <a:ea typeface="Osaka" charset="-128"/>
                    <a:cs typeface="Osaka" charset="-128"/>
                  </a:endParaRPr>
                </a:p>
              </p:txBody>
            </p:sp>
            <p:sp>
              <p:nvSpPr>
                <p:cNvPr id="287812" name="Line 68"/>
                <p:cNvSpPr>
                  <a:spLocks noChangeShapeType="1"/>
                </p:cNvSpPr>
                <p:nvPr/>
              </p:nvSpPr>
              <p:spPr bwMode="auto">
                <a:xfrm>
                  <a:off x="298" y="1063"/>
                  <a:ext cx="0" cy="1571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813" name="Line 69"/>
                <p:cNvSpPr>
                  <a:spLocks noChangeShapeType="1"/>
                </p:cNvSpPr>
                <p:nvPr/>
              </p:nvSpPr>
              <p:spPr bwMode="auto">
                <a:xfrm>
                  <a:off x="528" y="1063"/>
                  <a:ext cx="0" cy="15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814" name="Line 70"/>
                <p:cNvSpPr>
                  <a:spLocks noChangeShapeType="1"/>
                </p:cNvSpPr>
                <p:nvPr/>
              </p:nvSpPr>
              <p:spPr bwMode="auto">
                <a:xfrm>
                  <a:off x="757" y="1063"/>
                  <a:ext cx="0" cy="15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815" name="Line 71"/>
                <p:cNvSpPr>
                  <a:spLocks noChangeShapeType="1"/>
                </p:cNvSpPr>
                <p:nvPr/>
              </p:nvSpPr>
              <p:spPr bwMode="auto">
                <a:xfrm>
                  <a:off x="986" y="1063"/>
                  <a:ext cx="0" cy="15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816" name="Line 72"/>
                <p:cNvSpPr>
                  <a:spLocks noChangeShapeType="1"/>
                </p:cNvSpPr>
                <p:nvPr/>
              </p:nvSpPr>
              <p:spPr bwMode="auto">
                <a:xfrm>
                  <a:off x="1215" y="1063"/>
                  <a:ext cx="0" cy="15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5" name="Group 73"/>
                <p:cNvGrpSpPr>
                  <a:grpSpLocks/>
                </p:cNvGrpSpPr>
                <p:nvPr/>
              </p:nvGrpSpPr>
              <p:grpSpPr bwMode="auto">
                <a:xfrm>
                  <a:off x="198" y="964"/>
                  <a:ext cx="429" cy="1769"/>
                  <a:chOff x="1322" y="1776"/>
                  <a:chExt cx="619" cy="2563"/>
                </a:xfrm>
              </p:grpSpPr>
              <p:sp>
                <p:nvSpPr>
                  <p:cNvPr id="287818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1322" y="4051"/>
                    <a:ext cx="288" cy="28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7819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1653" y="3076"/>
                    <a:ext cx="288" cy="28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7820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1653" y="3726"/>
                    <a:ext cx="288" cy="28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7821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1322" y="2101"/>
                    <a:ext cx="288" cy="28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7822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1322" y="2751"/>
                    <a:ext cx="288" cy="28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7823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1322" y="3401"/>
                    <a:ext cx="288" cy="28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7824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1653" y="1776"/>
                    <a:ext cx="288" cy="28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7825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1653" y="2426"/>
                    <a:ext cx="288" cy="28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" name="Group 82"/>
                <p:cNvGrpSpPr>
                  <a:grpSpLocks/>
                </p:cNvGrpSpPr>
                <p:nvPr/>
              </p:nvGrpSpPr>
              <p:grpSpPr bwMode="auto">
                <a:xfrm>
                  <a:off x="667" y="964"/>
                  <a:ext cx="430" cy="1769"/>
                  <a:chOff x="1322" y="1776"/>
                  <a:chExt cx="619" cy="2563"/>
                </a:xfrm>
              </p:grpSpPr>
              <p:sp>
                <p:nvSpPr>
                  <p:cNvPr id="287827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1322" y="4051"/>
                    <a:ext cx="288" cy="28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7828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1653" y="3076"/>
                    <a:ext cx="288" cy="28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7829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1653" y="3726"/>
                    <a:ext cx="288" cy="28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7830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1322" y="2101"/>
                    <a:ext cx="288" cy="28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7831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1322" y="2751"/>
                    <a:ext cx="288" cy="28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7832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1322" y="3401"/>
                    <a:ext cx="288" cy="28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7833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1653" y="1776"/>
                    <a:ext cx="288" cy="28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7834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1653" y="2426"/>
                    <a:ext cx="288" cy="28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" name="Group 91"/>
              <p:cNvGrpSpPr>
                <a:grpSpLocks/>
              </p:cNvGrpSpPr>
              <p:nvPr/>
            </p:nvGrpSpPr>
            <p:grpSpPr bwMode="auto">
              <a:xfrm>
                <a:off x="1097" y="963"/>
                <a:ext cx="429" cy="1769"/>
                <a:chOff x="1322" y="1776"/>
                <a:chExt cx="619" cy="2563"/>
              </a:xfrm>
            </p:grpSpPr>
            <p:sp>
              <p:nvSpPr>
                <p:cNvPr id="287836" name="Oval 92"/>
                <p:cNvSpPr>
                  <a:spLocks noChangeArrowheads="1"/>
                </p:cNvSpPr>
                <p:nvPr/>
              </p:nvSpPr>
              <p:spPr bwMode="auto">
                <a:xfrm>
                  <a:off x="1322" y="4051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837" name="Oval 93"/>
                <p:cNvSpPr>
                  <a:spLocks noChangeArrowheads="1"/>
                </p:cNvSpPr>
                <p:nvPr/>
              </p:nvSpPr>
              <p:spPr bwMode="auto">
                <a:xfrm>
                  <a:off x="1653" y="3076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838" name="Oval 94"/>
                <p:cNvSpPr>
                  <a:spLocks noChangeArrowheads="1"/>
                </p:cNvSpPr>
                <p:nvPr/>
              </p:nvSpPr>
              <p:spPr bwMode="auto">
                <a:xfrm>
                  <a:off x="1653" y="3726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839" name="Oval 95"/>
                <p:cNvSpPr>
                  <a:spLocks noChangeArrowheads="1"/>
                </p:cNvSpPr>
                <p:nvPr/>
              </p:nvSpPr>
              <p:spPr bwMode="auto">
                <a:xfrm>
                  <a:off x="1322" y="2101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840" name="Oval 96"/>
                <p:cNvSpPr>
                  <a:spLocks noChangeArrowheads="1"/>
                </p:cNvSpPr>
                <p:nvPr/>
              </p:nvSpPr>
              <p:spPr bwMode="auto">
                <a:xfrm>
                  <a:off x="1322" y="2751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841" name="Oval 97"/>
                <p:cNvSpPr>
                  <a:spLocks noChangeArrowheads="1"/>
                </p:cNvSpPr>
                <p:nvPr/>
              </p:nvSpPr>
              <p:spPr bwMode="auto">
                <a:xfrm>
                  <a:off x="1322" y="3401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842" name="Oval 98"/>
                <p:cNvSpPr>
                  <a:spLocks noChangeArrowheads="1"/>
                </p:cNvSpPr>
                <p:nvPr/>
              </p:nvSpPr>
              <p:spPr bwMode="auto">
                <a:xfrm>
                  <a:off x="1653" y="1776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843" name="Oval 99"/>
                <p:cNvSpPr>
                  <a:spLocks noChangeArrowheads="1"/>
                </p:cNvSpPr>
                <p:nvPr/>
              </p:nvSpPr>
              <p:spPr bwMode="auto">
                <a:xfrm>
                  <a:off x="1653" y="2426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00"/>
              <p:cNvGrpSpPr>
                <a:grpSpLocks/>
              </p:cNvGrpSpPr>
              <p:nvPr/>
            </p:nvGrpSpPr>
            <p:grpSpPr bwMode="auto">
              <a:xfrm>
                <a:off x="1566" y="963"/>
                <a:ext cx="429" cy="1769"/>
                <a:chOff x="1322" y="1776"/>
                <a:chExt cx="619" cy="2563"/>
              </a:xfrm>
            </p:grpSpPr>
            <p:sp>
              <p:nvSpPr>
                <p:cNvPr id="287845" name="Oval 101"/>
                <p:cNvSpPr>
                  <a:spLocks noChangeArrowheads="1"/>
                </p:cNvSpPr>
                <p:nvPr/>
              </p:nvSpPr>
              <p:spPr bwMode="auto">
                <a:xfrm>
                  <a:off x="1322" y="4051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846" name="Oval 102"/>
                <p:cNvSpPr>
                  <a:spLocks noChangeArrowheads="1"/>
                </p:cNvSpPr>
                <p:nvPr/>
              </p:nvSpPr>
              <p:spPr bwMode="auto">
                <a:xfrm>
                  <a:off x="1653" y="3076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847" name="Oval 103"/>
                <p:cNvSpPr>
                  <a:spLocks noChangeArrowheads="1"/>
                </p:cNvSpPr>
                <p:nvPr/>
              </p:nvSpPr>
              <p:spPr bwMode="auto">
                <a:xfrm>
                  <a:off x="1653" y="3726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848" name="Oval 104"/>
                <p:cNvSpPr>
                  <a:spLocks noChangeArrowheads="1"/>
                </p:cNvSpPr>
                <p:nvPr/>
              </p:nvSpPr>
              <p:spPr bwMode="auto">
                <a:xfrm>
                  <a:off x="1322" y="2101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849" name="Oval 105"/>
                <p:cNvSpPr>
                  <a:spLocks noChangeArrowheads="1"/>
                </p:cNvSpPr>
                <p:nvPr/>
              </p:nvSpPr>
              <p:spPr bwMode="auto">
                <a:xfrm>
                  <a:off x="1322" y="2751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850" name="Oval 106"/>
                <p:cNvSpPr>
                  <a:spLocks noChangeArrowheads="1"/>
                </p:cNvSpPr>
                <p:nvPr/>
              </p:nvSpPr>
              <p:spPr bwMode="auto">
                <a:xfrm>
                  <a:off x="1322" y="3401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851" name="Oval 107"/>
                <p:cNvSpPr>
                  <a:spLocks noChangeArrowheads="1"/>
                </p:cNvSpPr>
                <p:nvPr/>
              </p:nvSpPr>
              <p:spPr bwMode="auto">
                <a:xfrm>
                  <a:off x="1653" y="1776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852" name="Oval 108"/>
                <p:cNvSpPr>
                  <a:spLocks noChangeArrowheads="1"/>
                </p:cNvSpPr>
                <p:nvPr/>
              </p:nvSpPr>
              <p:spPr bwMode="auto">
                <a:xfrm>
                  <a:off x="1653" y="2426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109"/>
            <p:cNvGrpSpPr>
              <a:grpSpLocks/>
            </p:cNvGrpSpPr>
            <p:nvPr/>
          </p:nvGrpSpPr>
          <p:grpSpPr bwMode="auto">
            <a:xfrm>
              <a:off x="3110" y="1076"/>
              <a:ext cx="990" cy="949"/>
              <a:chOff x="1778" y="3201"/>
              <a:chExt cx="1770" cy="1797"/>
            </a:xfrm>
          </p:grpSpPr>
          <p:sp>
            <p:nvSpPr>
              <p:cNvPr id="287854" name="Rectangle 110"/>
              <p:cNvSpPr>
                <a:spLocks noChangeArrowheads="1"/>
              </p:cNvSpPr>
              <p:nvPr/>
            </p:nvSpPr>
            <p:spPr bwMode="auto">
              <a:xfrm rot="-5400000">
                <a:off x="3223" y="3295"/>
                <a:ext cx="229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55" name="Rectangle 111"/>
              <p:cNvSpPr>
                <a:spLocks noChangeArrowheads="1"/>
              </p:cNvSpPr>
              <p:nvPr/>
            </p:nvSpPr>
            <p:spPr bwMode="auto">
              <a:xfrm rot="-5400000">
                <a:off x="3223" y="3524"/>
                <a:ext cx="229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56" name="Rectangle 112"/>
              <p:cNvSpPr>
                <a:spLocks noChangeArrowheads="1"/>
              </p:cNvSpPr>
              <p:nvPr/>
            </p:nvSpPr>
            <p:spPr bwMode="auto">
              <a:xfrm rot="-5400000">
                <a:off x="3223" y="3754"/>
                <a:ext cx="230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57" name="Rectangle 113"/>
              <p:cNvSpPr>
                <a:spLocks noChangeArrowheads="1"/>
              </p:cNvSpPr>
              <p:nvPr/>
            </p:nvSpPr>
            <p:spPr bwMode="auto">
              <a:xfrm rot="-5400000">
                <a:off x="3223" y="3983"/>
                <a:ext cx="229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58" name="Rectangle 114"/>
              <p:cNvSpPr>
                <a:spLocks noChangeArrowheads="1"/>
              </p:cNvSpPr>
              <p:nvPr/>
            </p:nvSpPr>
            <p:spPr bwMode="auto">
              <a:xfrm rot="-5400000">
                <a:off x="3223" y="4212"/>
                <a:ext cx="229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59" name="Rectangle 115"/>
              <p:cNvSpPr>
                <a:spLocks noChangeArrowheads="1"/>
              </p:cNvSpPr>
              <p:nvPr/>
            </p:nvSpPr>
            <p:spPr bwMode="auto">
              <a:xfrm rot="-5400000">
                <a:off x="3223" y="4441"/>
                <a:ext cx="229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60" name="Rectangle 116"/>
              <p:cNvSpPr>
                <a:spLocks noChangeArrowheads="1"/>
              </p:cNvSpPr>
              <p:nvPr/>
            </p:nvSpPr>
            <p:spPr bwMode="auto">
              <a:xfrm rot="-5400000">
                <a:off x="3223" y="4671"/>
                <a:ext cx="230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61" name="Rectangle 117"/>
              <p:cNvSpPr>
                <a:spLocks noChangeArrowheads="1"/>
              </p:cNvSpPr>
              <p:nvPr/>
            </p:nvSpPr>
            <p:spPr bwMode="auto">
              <a:xfrm rot="-5400000">
                <a:off x="2998" y="3296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62" name="Rectangle 118"/>
              <p:cNvSpPr>
                <a:spLocks noChangeArrowheads="1"/>
              </p:cNvSpPr>
              <p:nvPr/>
            </p:nvSpPr>
            <p:spPr bwMode="auto">
              <a:xfrm rot="-5400000">
                <a:off x="2998" y="3525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63" name="Rectangle 119"/>
              <p:cNvSpPr>
                <a:spLocks noChangeArrowheads="1"/>
              </p:cNvSpPr>
              <p:nvPr/>
            </p:nvSpPr>
            <p:spPr bwMode="auto">
              <a:xfrm rot="-5400000">
                <a:off x="2998" y="3755"/>
                <a:ext cx="230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64" name="Rectangle 120"/>
              <p:cNvSpPr>
                <a:spLocks noChangeArrowheads="1"/>
              </p:cNvSpPr>
              <p:nvPr/>
            </p:nvSpPr>
            <p:spPr bwMode="auto">
              <a:xfrm rot="-5400000">
                <a:off x="2998" y="3984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65" name="Rectangle 121"/>
              <p:cNvSpPr>
                <a:spLocks noChangeArrowheads="1"/>
              </p:cNvSpPr>
              <p:nvPr/>
            </p:nvSpPr>
            <p:spPr bwMode="auto">
              <a:xfrm rot="-5400000">
                <a:off x="2998" y="4213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66" name="Rectangle 122"/>
              <p:cNvSpPr>
                <a:spLocks noChangeArrowheads="1"/>
              </p:cNvSpPr>
              <p:nvPr/>
            </p:nvSpPr>
            <p:spPr bwMode="auto">
              <a:xfrm rot="-5400000">
                <a:off x="2998" y="4442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67" name="Rectangle 123"/>
              <p:cNvSpPr>
                <a:spLocks noChangeArrowheads="1"/>
              </p:cNvSpPr>
              <p:nvPr/>
            </p:nvSpPr>
            <p:spPr bwMode="auto">
              <a:xfrm rot="-5400000">
                <a:off x="2998" y="4672"/>
                <a:ext cx="230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68" name="Rectangle 124"/>
              <p:cNvSpPr>
                <a:spLocks noChangeArrowheads="1"/>
              </p:cNvSpPr>
              <p:nvPr/>
            </p:nvSpPr>
            <p:spPr bwMode="auto">
              <a:xfrm rot="-5400000">
                <a:off x="2774" y="3296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69" name="Rectangle 125"/>
              <p:cNvSpPr>
                <a:spLocks noChangeArrowheads="1"/>
              </p:cNvSpPr>
              <p:nvPr/>
            </p:nvSpPr>
            <p:spPr bwMode="auto">
              <a:xfrm rot="-5400000">
                <a:off x="2774" y="3525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70" name="Rectangle 126"/>
              <p:cNvSpPr>
                <a:spLocks noChangeArrowheads="1"/>
              </p:cNvSpPr>
              <p:nvPr/>
            </p:nvSpPr>
            <p:spPr bwMode="auto">
              <a:xfrm rot="-5400000">
                <a:off x="2774" y="3755"/>
                <a:ext cx="230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71" name="Rectangle 127"/>
              <p:cNvSpPr>
                <a:spLocks noChangeArrowheads="1"/>
              </p:cNvSpPr>
              <p:nvPr/>
            </p:nvSpPr>
            <p:spPr bwMode="auto">
              <a:xfrm rot="-5400000">
                <a:off x="2774" y="3984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72" name="Rectangle 128"/>
              <p:cNvSpPr>
                <a:spLocks noChangeArrowheads="1"/>
              </p:cNvSpPr>
              <p:nvPr/>
            </p:nvSpPr>
            <p:spPr bwMode="auto">
              <a:xfrm rot="-5400000">
                <a:off x="2774" y="4213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73" name="Rectangle 129"/>
              <p:cNvSpPr>
                <a:spLocks noChangeArrowheads="1"/>
              </p:cNvSpPr>
              <p:nvPr/>
            </p:nvSpPr>
            <p:spPr bwMode="auto">
              <a:xfrm rot="-5400000">
                <a:off x="2774" y="4442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74" name="Rectangle 130"/>
              <p:cNvSpPr>
                <a:spLocks noChangeArrowheads="1"/>
              </p:cNvSpPr>
              <p:nvPr/>
            </p:nvSpPr>
            <p:spPr bwMode="auto">
              <a:xfrm rot="-5400000">
                <a:off x="2774" y="4672"/>
                <a:ext cx="230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75" name="Rectangle 131"/>
              <p:cNvSpPr>
                <a:spLocks noChangeArrowheads="1"/>
              </p:cNvSpPr>
              <p:nvPr/>
            </p:nvSpPr>
            <p:spPr bwMode="auto">
              <a:xfrm rot="-5400000">
                <a:off x="2550" y="3295"/>
                <a:ext cx="229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76" name="Rectangle 132"/>
              <p:cNvSpPr>
                <a:spLocks noChangeArrowheads="1"/>
              </p:cNvSpPr>
              <p:nvPr/>
            </p:nvSpPr>
            <p:spPr bwMode="auto">
              <a:xfrm rot="-5400000">
                <a:off x="2550" y="3524"/>
                <a:ext cx="229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77" name="Rectangle 133"/>
              <p:cNvSpPr>
                <a:spLocks noChangeArrowheads="1"/>
              </p:cNvSpPr>
              <p:nvPr/>
            </p:nvSpPr>
            <p:spPr bwMode="auto">
              <a:xfrm rot="-5400000">
                <a:off x="2550" y="3754"/>
                <a:ext cx="230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78" name="Rectangle 134"/>
              <p:cNvSpPr>
                <a:spLocks noChangeArrowheads="1"/>
              </p:cNvSpPr>
              <p:nvPr/>
            </p:nvSpPr>
            <p:spPr bwMode="auto">
              <a:xfrm rot="-5400000">
                <a:off x="2550" y="3983"/>
                <a:ext cx="229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79" name="Rectangle 135"/>
              <p:cNvSpPr>
                <a:spLocks noChangeArrowheads="1"/>
              </p:cNvSpPr>
              <p:nvPr/>
            </p:nvSpPr>
            <p:spPr bwMode="auto">
              <a:xfrm rot="-5400000">
                <a:off x="2550" y="4212"/>
                <a:ext cx="229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80" name="Rectangle 136"/>
              <p:cNvSpPr>
                <a:spLocks noChangeArrowheads="1"/>
              </p:cNvSpPr>
              <p:nvPr/>
            </p:nvSpPr>
            <p:spPr bwMode="auto">
              <a:xfrm rot="-5400000">
                <a:off x="2550" y="4441"/>
                <a:ext cx="229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81" name="Rectangle 137"/>
              <p:cNvSpPr>
                <a:spLocks noChangeArrowheads="1"/>
              </p:cNvSpPr>
              <p:nvPr/>
            </p:nvSpPr>
            <p:spPr bwMode="auto">
              <a:xfrm rot="-5400000">
                <a:off x="2550" y="4671"/>
                <a:ext cx="230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82" name="Rectangle 138"/>
              <p:cNvSpPr>
                <a:spLocks noChangeArrowheads="1"/>
              </p:cNvSpPr>
              <p:nvPr/>
            </p:nvSpPr>
            <p:spPr bwMode="auto">
              <a:xfrm rot="-5400000">
                <a:off x="2325" y="3296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83" name="Rectangle 139"/>
              <p:cNvSpPr>
                <a:spLocks noChangeArrowheads="1"/>
              </p:cNvSpPr>
              <p:nvPr/>
            </p:nvSpPr>
            <p:spPr bwMode="auto">
              <a:xfrm rot="-5400000">
                <a:off x="2325" y="3525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84" name="Rectangle 140"/>
              <p:cNvSpPr>
                <a:spLocks noChangeArrowheads="1"/>
              </p:cNvSpPr>
              <p:nvPr/>
            </p:nvSpPr>
            <p:spPr bwMode="auto">
              <a:xfrm rot="-5400000">
                <a:off x="2325" y="3755"/>
                <a:ext cx="230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85" name="Rectangle 141"/>
              <p:cNvSpPr>
                <a:spLocks noChangeArrowheads="1"/>
              </p:cNvSpPr>
              <p:nvPr/>
            </p:nvSpPr>
            <p:spPr bwMode="auto">
              <a:xfrm rot="-5400000">
                <a:off x="2325" y="3984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86" name="Rectangle 142"/>
              <p:cNvSpPr>
                <a:spLocks noChangeArrowheads="1"/>
              </p:cNvSpPr>
              <p:nvPr/>
            </p:nvSpPr>
            <p:spPr bwMode="auto">
              <a:xfrm rot="-5400000">
                <a:off x="2325" y="4213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87" name="Rectangle 143"/>
              <p:cNvSpPr>
                <a:spLocks noChangeArrowheads="1"/>
              </p:cNvSpPr>
              <p:nvPr/>
            </p:nvSpPr>
            <p:spPr bwMode="auto">
              <a:xfrm rot="-5400000">
                <a:off x="2325" y="4442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88" name="Rectangle 144"/>
              <p:cNvSpPr>
                <a:spLocks noChangeArrowheads="1"/>
              </p:cNvSpPr>
              <p:nvPr/>
            </p:nvSpPr>
            <p:spPr bwMode="auto">
              <a:xfrm rot="-5400000">
                <a:off x="2325" y="4672"/>
                <a:ext cx="230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89" name="Rectangle 145"/>
              <p:cNvSpPr>
                <a:spLocks noChangeArrowheads="1"/>
              </p:cNvSpPr>
              <p:nvPr/>
            </p:nvSpPr>
            <p:spPr bwMode="auto">
              <a:xfrm rot="-5400000">
                <a:off x="2101" y="3295"/>
                <a:ext cx="229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90" name="Rectangle 146"/>
              <p:cNvSpPr>
                <a:spLocks noChangeArrowheads="1"/>
              </p:cNvSpPr>
              <p:nvPr/>
            </p:nvSpPr>
            <p:spPr bwMode="auto">
              <a:xfrm rot="-5400000">
                <a:off x="2101" y="3524"/>
                <a:ext cx="229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91" name="Rectangle 147"/>
              <p:cNvSpPr>
                <a:spLocks noChangeArrowheads="1"/>
              </p:cNvSpPr>
              <p:nvPr/>
            </p:nvSpPr>
            <p:spPr bwMode="auto">
              <a:xfrm rot="-5400000">
                <a:off x="2101" y="3754"/>
                <a:ext cx="230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92" name="Rectangle 148"/>
              <p:cNvSpPr>
                <a:spLocks noChangeArrowheads="1"/>
              </p:cNvSpPr>
              <p:nvPr/>
            </p:nvSpPr>
            <p:spPr bwMode="auto">
              <a:xfrm rot="-5400000">
                <a:off x="2101" y="3983"/>
                <a:ext cx="229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93" name="Rectangle 149"/>
              <p:cNvSpPr>
                <a:spLocks noChangeArrowheads="1"/>
              </p:cNvSpPr>
              <p:nvPr/>
            </p:nvSpPr>
            <p:spPr bwMode="auto">
              <a:xfrm rot="-5400000">
                <a:off x="2101" y="4212"/>
                <a:ext cx="229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94" name="Rectangle 150"/>
              <p:cNvSpPr>
                <a:spLocks noChangeArrowheads="1"/>
              </p:cNvSpPr>
              <p:nvPr/>
            </p:nvSpPr>
            <p:spPr bwMode="auto">
              <a:xfrm rot="-5400000">
                <a:off x="2101" y="4441"/>
                <a:ext cx="229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95" name="Rectangle 151"/>
              <p:cNvSpPr>
                <a:spLocks noChangeArrowheads="1"/>
              </p:cNvSpPr>
              <p:nvPr/>
            </p:nvSpPr>
            <p:spPr bwMode="auto">
              <a:xfrm rot="-5400000">
                <a:off x="2101" y="4671"/>
                <a:ext cx="230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96" name="Rectangle 152"/>
              <p:cNvSpPr>
                <a:spLocks noChangeArrowheads="1"/>
              </p:cNvSpPr>
              <p:nvPr/>
            </p:nvSpPr>
            <p:spPr bwMode="auto">
              <a:xfrm rot="-5400000">
                <a:off x="1876" y="3296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97" name="Rectangle 153"/>
              <p:cNvSpPr>
                <a:spLocks noChangeArrowheads="1"/>
              </p:cNvSpPr>
              <p:nvPr/>
            </p:nvSpPr>
            <p:spPr bwMode="auto">
              <a:xfrm rot="-5400000">
                <a:off x="1876" y="3525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98" name="Rectangle 154"/>
              <p:cNvSpPr>
                <a:spLocks noChangeArrowheads="1"/>
              </p:cNvSpPr>
              <p:nvPr/>
            </p:nvSpPr>
            <p:spPr bwMode="auto">
              <a:xfrm rot="-5400000">
                <a:off x="1876" y="3755"/>
                <a:ext cx="230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899" name="Rectangle 155"/>
              <p:cNvSpPr>
                <a:spLocks noChangeArrowheads="1"/>
              </p:cNvSpPr>
              <p:nvPr/>
            </p:nvSpPr>
            <p:spPr bwMode="auto">
              <a:xfrm rot="-5400000">
                <a:off x="1876" y="3984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00" name="Rectangle 156"/>
              <p:cNvSpPr>
                <a:spLocks noChangeArrowheads="1"/>
              </p:cNvSpPr>
              <p:nvPr/>
            </p:nvSpPr>
            <p:spPr bwMode="auto">
              <a:xfrm rot="-5400000">
                <a:off x="1876" y="4213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01" name="Rectangle 157"/>
              <p:cNvSpPr>
                <a:spLocks noChangeArrowheads="1"/>
              </p:cNvSpPr>
              <p:nvPr/>
            </p:nvSpPr>
            <p:spPr bwMode="auto">
              <a:xfrm rot="-5400000">
                <a:off x="1876" y="4442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02" name="Rectangle 158"/>
              <p:cNvSpPr>
                <a:spLocks noChangeArrowheads="1"/>
              </p:cNvSpPr>
              <p:nvPr/>
            </p:nvSpPr>
            <p:spPr bwMode="auto">
              <a:xfrm rot="-5400000">
                <a:off x="1876" y="4672"/>
                <a:ext cx="230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03" name="Line 159"/>
              <p:cNvSpPr>
                <a:spLocks noChangeShapeType="1"/>
              </p:cNvSpPr>
              <p:nvPr/>
            </p:nvSpPr>
            <p:spPr bwMode="auto">
              <a:xfrm rot="-5400000">
                <a:off x="1076" y="4096"/>
                <a:ext cx="160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04" name="Line 160"/>
              <p:cNvSpPr>
                <a:spLocks noChangeShapeType="1"/>
              </p:cNvSpPr>
              <p:nvPr/>
            </p:nvSpPr>
            <p:spPr bwMode="auto">
              <a:xfrm rot="-5400000">
                <a:off x="1300" y="4096"/>
                <a:ext cx="160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05" name="Line 161"/>
              <p:cNvSpPr>
                <a:spLocks noChangeShapeType="1"/>
              </p:cNvSpPr>
              <p:nvPr/>
            </p:nvSpPr>
            <p:spPr bwMode="auto">
              <a:xfrm rot="-5400000">
                <a:off x="1525" y="4096"/>
                <a:ext cx="160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06" name="Line 162"/>
              <p:cNvSpPr>
                <a:spLocks noChangeShapeType="1"/>
              </p:cNvSpPr>
              <p:nvPr/>
            </p:nvSpPr>
            <p:spPr bwMode="auto">
              <a:xfrm rot="-5400000">
                <a:off x="1749" y="4096"/>
                <a:ext cx="160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07" name="Line 163"/>
              <p:cNvSpPr>
                <a:spLocks noChangeShapeType="1"/>
              </p:cNvSpPr>
              <p:nvPr/>
            </p:nvSpPr>
            <p:spPr bwMode="auto">
              <a:xfrm rot="-5400000">
                <a:off x="1974" y="4096"/>
                <a:ext cx="160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08" name="Line 164"/>
              <p:cNvSpPr>
                <a:spLocks noChangeShapeType="1"/>
              </p:cNvSpPr>
              <p:nvPr/>
            </p:nvSpPr>
            <p:spPr bwMode="auto">
              <a:xfrm rot="-5400000">
                <a:off x="2198" y="4096"/>
                <a:ext cx="160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09" name="Line 165"/>
              <p:cNvSpPr>
                <a:spLocks noChangeShapeType="1"/>
              </p:cNvSpPr>
              <p:nvPr/>
            </p:nvSpPr>
            <p:spPr bwMode="auto">
              <a:xfrm rot="-5400000">
                <a:off x="2422" y="4096"/>
                <a:ext cx="160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10" name="Line 166"/>
              <p:cNvSpPr>
                <a:spLocks noChangeShapeType="1"/>
              </p:cNvSpPr>
              <p:nvPr/>
            </p:nvSpPr>
            <p:spPr bwMode="auto">
              <a:xfrm rot="-5400000">
                <a:off x="2647" y="4096"/>
                <a:ext cx="160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11" name="Line 167"/>
              <p:cNvSpPr>
                <a:spLocks noChangeShapeType="1"/>
              </p:cNvSpPr>
              <p:nvPr/>
            </p:nvSpPr>
            <p:spPr bwMode="auto">
              <a:xfrm rot="-5400000">
                <a:off x="2665" y="4113"/>
                <a:ext cx="0" cy="15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12" name="Line 168"/>
              <p:cNvSpPr>
                <a:spLocks noChangeShapeType="1"/>
              </p:cNvSpPr>
              <p:nvPr/>
            </p:nvSpPr>
            <p:spPr bwMode="auto">
              <a:xfrm rot="-5400000">
                <a:off x="2665" y="3883"/>
                <a:ext cx="0" cy="15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13" name="Line 169"/>
              <p:cNvSpPr>
                <a:spLocks noChangeShapeType="1"/>
              </p:cNvSpPr>
              <p:nvPr/>
            </p:nvSpPr>
            <p:spPr bwMode="auto">
              <a:xfrm rot="-5400000">
                <a:off x="2665" y="3654"/>
                <a:ext cx="0" cy="15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14" name="Line 170"/>
              <p:cNvSpPr>
                <a:spLocks noChangeShapeType="1"/>
              </p:cNvSpPr>
              <p:nvPr/>
            </p:nvSpPr>
            <p:spPr bwMode="auto">
              <a:xfrm rot="-5400000">
                <a:off x="2665" y="3425"/>
                <a:ext cx="0" cy="15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15" name="Line 171"/>
              <p:cNvSpPr>
                <a:spLocks noChangeShapeType="1"/>
              </p:cNvSpPr>
              <p:nvPr/>
            </p:nvSpPr>
            <p:spPr bwMode="auto">
              <a:xfrm rot="-5400000">
                <a:off x="2665" y="3196"/>
                <a:ext cx="0" cy="15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16" name="Line 172"/>
              <p:cNvSpPr>
                <a:spLocks noChangeShapeType="1"/>
              </p:cNvSpPr>
              <p:nvPr/>
            </p:nvSpPr>
            <p:spPr bwMode="auto">
              <a:xfrm rot="-5400000">
                <a:off x="2665" y="2966"/>
                <a:ext cx="0" cy="15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17" name="Line 173"/>
              <p:cNvSpPr>
                <a:spLocks noChangeShapeType="1"/>
              </p:cNvSpPr>
              <p:nvPr/>
            </p:nvSpPr>
            <p:spPr bwMode="auto">
              <a:xfrm rot="-5400000">
                <a:off x="2665" y="2737"/>
                <a:ext cx="0" cy="15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18" name="Line 174"/>
              <p:cNvSpPr>
                <a:spLocks noChangeShapeType="1"/>
              </p:cNvSpPr>
              <p:nvPr/>
            </p:nvSpPr>
            <p:spPr bwMode="auto">
              <a:xfrm rot="-5400000">
                <a:off x="2665" y="2508"/>
                <a:ext cx="0" cy="15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19" name="Oval 175"/>
              <p:cNvSpPr>
                <a:spLocks noChangeArrowheads="1"/>
              </p:cNvSpPr>
              <p:nvPr/>
            </p:nvSpPr>
            <p:spPr bwMode="auto">
              <a:xfrm rot="-5400000">
                <a:off x="3349" y="4798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20" name="Oval 176"/>
              <p:cNvSpPr>
                <a:spLocks noChangeArrowheads="1"/>
              </p:cNvSpPr>
              <p:nvPr/>
            </p:nvSpPr>
            <p:spPr bwMode="auto">
              <a:xfrm rot="-5400000">
                <a:off x="2676" y="4569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21" name="Oval 177"/>
              <p:cNvSpPr>
                <a:spLocks noChangeArrowheads="1"/>
              </p:cNvSpPr>
              <p:nvPr/>
            </p:nvSpPr>
            <p:spPr bwMode="auto">
              <a:xfrm rot="-5400000">
                <a:off x="3125" y="4569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22" name="Oval 178"/>
              <p:cNvSpPr>
                <a:spLocks noChangeArrowheads="1"/>
              </p:cNvSpPr>
              <p:nvPr/>
            </p:nvSpPr>
            <p:spPr bwMode="auto">
              <a:xfrm rot="-5400000">
                <a:off x="2003" y="4798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23" name="Oval 179"/>
              <p:cNvSpPr>
                <a:spLocks noChangeArrowheads="1"/>
              </p:cNvSpPr>
              <p:nvPr/>
            </p:nvSpPr>
            <p:spPr bwMode="auto">
              <a:xfrm rot="-5400000">
                <a:off x="2452" y="4798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24" name="Oval 180"/>
              <p:cNvSpPr>
                <a:spLocks noChangeArrowheads="1"/>
              </p:cNvSpPr>
              <p:nvPr/>
            </p:nvSpPr>
            <p:spPr bwMode="auto">
              <a:xfrm rot="-5400000">
                <a:off x="2900" y="4799"/>
                <a:ext cx="200" cy="19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25" name="Oval 181"/>
              <p:cNvSpPr>
                <a:spLocks noChangeArrowheads="1"/>
              </p:cNvSpPr>
              <p:nvPr/>
            </p:nvSpPr>
            <p:spPr bwMode="auto">
              <a:xfrm rot="-5400000">
                <a:off x="1779" y="4569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26" name="Oval 182"/>
              <p:cNvSpPr>
                <a:spLocks noChangeArrowheads="1"/>
              </p:cNvSpPr>
              <p:nvPr/>
            </p:nvSpPr>
            <p:spPr bwMode="auto">
              <a:xfrm rot="-5400000">
                <a:off x="2227" y="4570"/>
                <a:ext cx="200" cy="19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27" name="Oval 183"/>
              <p:cNvSpPr>
                <a:spLocks noChangeArrowheads="1"/>
              </p:cNvSpPr>
              <p:nvPr/>
            </p:nvSpPr>
            <p:spPr bwMode="auto">
              <a:xfrm rot="-5400000">
                <a:off x="3349" y="4329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28" name="Oval 184"/>
              <p:cNvSpPr>
                <a:spLocks noChangeArrowheads="1"/>
              </p:cNvSpPr>
              <p:nvPr/>
            </p:nvSpPr>
            <p:spPr bwMode="auto">
              <a:xfrm rot="-5400000">
                <a:off x="2676" y="4099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29" name="Oval 185"/>
              <p:cNvSpPr>
                <a:spLocks noChangeArrowheads="1"/>
              </p:cNvSpPr>
              <p:nvPr/>
            </p:nvSpPr>
            <p:spPr bwMode="auto">
              <a:xfrm rot="-5400000">
                <a:off x="3125" y="4099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30" name="Oval 186"/>
              <p:cNvSpPr>
                <a:spLocks noChangeArrowheads="1"/>
              </p:cNvSpPr>
              <p:nvPr/>
            </p:nvSpPr>
            <p:spPr bwMode="auto">
              <a:xfrm rot="-5400000">
                <a:off x="2003" y="4329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31" name="Oval 187"/>
              <p:cNvSpPr>
                <a:spLocks noChangeArrowheads="1"/>
              </p:cNvSpPr>
              <p:nvPr/>
            </p:nvSpPr>
            <p:spPr bwMode="auto">
              <a:xfrm rot="-5400000">
                <a:off x="2452" y="4329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32" name="Oval 188"/>
              <p:cNvSpPr>
                <a:spLocks noChangeArrowheads="1"/>
              </p:cNvSpPr>
              <p:nvPr/>
            </p:nvSpPr>
            <p:spPr bwMode="auto">
              <a:xfrm rot="-5400000">
                <a:off x="2900" y="4330"/>
                <a:ext cx="200" cy="19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33" name="Oval 189"/>
              <p:cNvSpPr>
                <a:spLocks noChangeArrowheads="1"/>
              </p:cNvSpPr>
              <p:nvPr/>
            </p:nvSpPr>
            <p:spPr bwMode="auto">
              <a:xfrm rot="-5400000">
                <a:off x="1779" y="4099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34" name="Oval 190"/>
              <p:cNvSpPr>
                <a:spLocks noChangeArrowheads="1"/>
              </p:cNvSpPr>
              <p:nvPr/>
            </p:nvSpPr>
            <p:spPr bwMode="auto">
              <a:xfrm rot="-5400000">
                <a:off x="2227" y="4100"/>
                <a:ext cx="200" cy="19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35" name="Oval 191"/>
              <p:cNvSpPr>
                <a:spLocks noChangeArrowheads="1"/>
              </p:cNvSpPr>
              <p:nvPr/>
            </p:nvSpPr>
            <p:spPr bwMode="auto">
              <a:xfrm rot="-5400000">
                <a:off x="3348" y="3899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36" name="Oval 192"/>
              <p:cNvSpPr>
                <a:spLocks noChangeArrowheads="1"/>
              </p:cNvSpPr>
              <p:nvPr/>
            </p:nvSpPr>
            <p:spPr bwMode="auto">
              <a:xfrm rot="-5400000">
                <a:off x="2675" y="3670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37" name="Oval 193"/>
              <p:cNvSpPr>
                <a:spLocks noChangeArrowheads="1"/>
              </p:cNvSpPr>
              <p:nvPr/>
            </p:nvSpPr>
            <p:spPr bwMode="auto">
              <a:xfrm rot="-5400000">
                <a:off x="3124" y="3670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38" name="Oval 194"/>
              <p:cNvSpPr>
                <a:spLocks noChangeArrowheads="1"/>
              </p:cNvSpPr>
              <p:nvPr/>
            </p:nvSpPr>
            <p:spPr bwMode="auto">
              <a:xfrm rot="-5400000">
                <a:off x="2002" y="3899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39" name="Oval 195"/>
              <p:cNvSpPr>
                <a:spLocks noChangeArrowheads="1"/>
              </p:cNvSpPr>
              <p:nvPr/>
            </p:nvSpPr>
            <p:spPr bwMode="auto">
              <a:xfrm rot="-5400000">
                <a:off x="2451" y="3899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40" name="Oval 196"/>
              <p:cNvSpPr>
                <a:spLocks noChangeArrowheads="1"/>
              </p:cNvSpPr>
              <p:nvPr/>
            </p:nvSpPr>
            <p:spPr bwMode="auto">
              <a:xfrm rot="-5400000">
                <a:off x="2899" y="3900"/>
                <a:ext cx="200" cy="19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41" name="Oval 197"/>
              <p:cNvSpPr>
                <a:spLocks noChangeArrowheads="1"/>
              </p:cNvSpPr>
              <p:nvPr/>
            </p:nvSpPr>
            <p:spPr bwMode="auto">
              <a:xfrm rot="-5400000">
                <a:off x="1778" y="3670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42" name="Oval 198"/>
              <p:cNvSpPr>
                <a:spLocks noChangeArrowheads="1"/>
              </p:cNvSpPr>
              <p:nvPr/>
            </p:nvSpPr>
            <p:spPr bwMode="auto">
              <a:xfrm rot="-5400000">
                <a:off x="2226" y="3671"/>
                <a:ext cx="200" cy="19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43" name="Oval 199"/>
              <p:cNvSpPr>
                <a:spLocks noChangeArrowheads="1"/>
              </p:cNvSpPr>
              <p:nvPr/>
            </p:nvSpPr>
            <p:spPr bwMode="auto">
              <a:xfrm rot="-5400000">
                <a:off x="3348" y="3430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44" name="Oval 200"/>
              <p:cNvSpPr>
                <a:spLocks noChangeArrowheads="1"/>
              </p:cNvSpPr>
              <p:nvPr/>
            </p:nvSpPr>
            <p:spPr bwMode="auto">
              <a:xfrm rot="-5400000">
                <a:off x="2675" y="3201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45" name="Oval 201"/>
              <p:cNvSpPr>
                <a:spLocks noChangeArrowheads="1"/>
              </p:cNvSpPr>
              <p:nvPr/>
            </p:nvSpPr>
            <p:spPr bwMode="auto">
              <a:xfrm rot="-5400000">
                <a:off x="3124" y="3201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46" name="Oval 202"/>
              <p:cNvSpPr>
                <a:spLocks noChangeArrowheads="1"/>
              </p:cNvSpPr>
              <p:nvPr/>
            </p:nvSpPr>
            <p:spPr bwMode="auto">
              <a:xfrm rot="-5400000">
                <a:off x="2002" y="3430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47" name="Oval 203"/>
              <p:cNvSpPr>
                <a:spLocks noChangeArrowheads="1"/>
              </p:cNvSpPr>
              <p:nvPr/>
            </p:nvSpPr>
            <p:spPr bwMode="auto">
              <a:xfrm rot="-5400000">
                <a:off x="2451" y="3430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48" name="Oval 204"/>
              <p:cNvSpPr>
                <a:spLocks noChangeArrowheads="1"/>
              </p:cNvSpPr>
              <p:nvPr/>
            </p:nvSpPr>
            <p:spPr bwMode="auto">
              <a:xfrm rot="-5400000">
                <a:off x="2899" y="3431"/>
                <a:ext cx="200" cy="19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49" name="Oval 205"/>
              <p:cNvSpPr>
                <a:spLocks noChangeArrowheads="1"/>
              </p:cNvSpPr>
              <p:nvPr/>
            </p:nvSpPr>
            <p:spPr bwMode="auto">
              <a:xfrm rot="-5400000">
                <a:off x="1778" y="3201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50" name="Oval 206"/>
              <p:cNvSpPr>
                <a:spLocks noChangeArrowheads="1"/>
              </p:cNvSpPr>
              <p:nvPr/>
            </p:nvSpPr>
            <p:spPr bwMode="auto">
              <a:xfrm rot="-5400000">
                <a:off x="2226" y="3202"/>
                <a:ext cx="200" cy="19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207"/>
            <p:cNvGrpSpPr>
              <a:grpSpLocks/>
            </p:cNvGrpSpPr>
            <p:nvPr/>
          </p:nvGrpSpPr>
          <p:grpSpPr bwMode="auto">
            <a:xfrm>
              <a:off x="1637" y="1024"/>
              <a:ext cx="1095" cy="1001"/>
              <a:chOff x="2391" y="2928"/>
              <a:chExt cx="1919" cy="1899"/>
            </a:xfrm>
          </p:grpSpPr>
          <p:sp>
            <p:nvSpPr>
              <p:cNvPr id="287952" name="Rectangle 208"/>
              <p:cNvSpPr>
                <a:spLocks noChangeArrowheads="1"/>
              </p:cNvSpPr>
              <p:nvPr/>
            </p:nvSpPr>
            <p:spPr bwMode="auto">
              <a:xfrm rot="-5400000">
                <a:off x="3985" y="3124"/>
                <a:ext cx="229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53" name="Rectangle 209"/>
              <p:cNvSpPr>
                <a:spLocks noChangeArrowheads="1"/>
              </p:cNvSpPr>
              <p:nvPr/>
            </p:nvSpPr>
            <p:spPr bwMode="auto">
              <a:xfrm rot="-5400000">
                <a:off x="3985" y="3353"/>
                <a:ext cx="229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54" name="Rectangle 210"/>
              <p:cNvSpPr>
                <a:spLocks noChangeArrowheads="1"/>
              </p:cNvSpPr>
              <p:nvPr/>
            </p:nvSpPr>
            <p:spPr bwMode="auto">
              <a:xfrm rot="-5400000">
                <a:off x="3985" y="3583"/>
                <a:ext cx="230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55" name="Rectangle 211"/>
              <p:cNvSpPr>
                <a:spLocks noChangeArrowheads="1"/>
              </p:cNvSpPr>
              <p:nvPr/>
            </p:nvSpPr>
            <p:spPr bwMode="auto">
              <a:xfrm rot="-5400000">
                <a:off x="3985" y="3812"/>
                <a:ext cx="229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56" name="Rectangle 212"/>
              <p:cNvSpPr>
                <a:spLocks noChangeArrowheads="1"/>
              </p:cNvSpPr>
              <p:nvPr/>
            </p:nvSpPr>
            <p:spPr bwMode="auto">
              <a:xfrm rot="-5400000">
                <a:off x="3985" y="4041"/>
                <a:ext cx="229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57" name="Rectangle 213"/>
              <p:cNvSpPr>
                <a:spLocks noChangeArrowheads="1"/>
              </p:cNvSpPr>
              <p:nvPr/>
            </p:nvSpPr>
            <p:spPr bwMode="auto">
              <a:xfrm rot="-5400000">
                <a:off x="3985" y="4270"/>
                <a:ext cx="229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58" name="Rectangle 214"/>
              <p:cNvSpPr>
                <a:spLocks noChangeArrowheads="1"/>
              </p:cNvSpPr>
              <p:nvPr/>
            </p:nvSpPr>
            <p:spPr bwMode="auto">
              <a:xfrm rot="-5400000">
                <a:off x="3985" y="4500"/>
                <a:ext cx="230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59" name="Rectangle 215"/>
              <p:cNvSpPr>
                <a:spLocks noChangeArrowheads="1"/>
              </p:cNvSpPr>
              <p:nvPr/>
            </p:nvSpPr>
            <p:spPr bwMode="auto">
              <a:xfrm rot="-5400000">
                <a:off x="3760" y="3125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60" name="Rectangle 216"/>
              <p:cNvSpPr>
                <a:spLocks noChangeArrowheads="1"/>
              </p:cNvSpPr>
              <p:nvPr/>
            </p:nvSpPr>
            <p:spPr bwMode="auto">
              <a:xfrm rot="-5400000">
                <a:off x="3760" y="3354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61" name="Rectangle 217"/>
              <p:cNvSpPr>
                <a:spLocks noChangeArrowheads="1"/>
              </p:cNvSpPr>
              <p:nvPr/>
            </p:nvSpPr>
            <p:spPr bwMode="auto">
              <a:xfrm rot="-5400000">
                <a:off x="3760" y="3584"/>
                <a:ext cx="230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62" name="Rectangle 218"/>
              <p:cNvSpPr>
                <a:spLocks noChangeArrowheads="1"/>
              </p:cNvSpPr>
              <p:nvPr/>
            </p:nvSpPr>
            <p:spPr bwMode="auto">
              <a:xfrm rot="-5400000">
                <a:off x="3760" y="3813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63" name="Rectangle 219"/>
              <p:cNvSpPr>
                <a:spLocks noChangeArrowheads="1"/>
              </p:cNvSpPr>
              <p:nvPr/>
            </p:nvSpPr>
            <p:spPr bwMode="auto">
              <a:xfrm rot="-5400000">
                <a:off x="3760" y="4042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64" name="Rectangle 220"/>
              <p:cNvSpPr>
                <a:spLocks noChangeArrowheads="1"/>
              </p:cNvSpPr>
              <p:nvPr/>
            </p:nvSpPr>
            <p:spPr bwMode="auto">
              <a:xfrm rot="-5400000">
                <a:off x="3760" y="4271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65" name="Rectangle 221"/>
              <p:cNvSpPr>
                <a:spLocks noChangeArrowheads="1"/>
              </p:cNvSpPr>
              <p:nvPr/>
            </p:nvSpPr>
            <p:spPr bwMode="auto">
              <a:xfrm rot="-5400000">
                <a:off x="3760" y="4501"/>
                <a:ext cx="230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66" name="Rectangle 222"/>
              <p:cNvSpPr>
                <a:spLocks noChangeArrowheads="1"/>
              </p:cNvSpPr>
              <p:nvPr/>
            </p:nvSpPr>
            <p:spPr bwMode="auto">
              <a:xfrm rot="-5400000">
                <a:off x="3536" y="3125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67" name="Rectangle 223"/>
              <p:cNvSpPr>
                <a:spLocks noChangeArrowheads="1"/>
              </p:cNvSpPr>
              <p:nvPr/>
            </p:nvSpPr>
            <p:spPr bwMode="auto">
              <a:xfrm rot="-5400000">
                <a:off x="3536" y="3354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68" name="Rectangle 224"/>
              <p:cNvSpPr>
                <a:spLocks noChangeArrowheads="1"/>
              </p:cNvSpPr>
              <p:nvPr/>
            </p:nvSpPr>
            <p:spPr bwMode="auto">
              <a:xfrm rot="-5400000">
                <a:off x="3536" y="3584"/>
                <a:ext cx="230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69" name="Rectangle 225"/>
              <p:cNvSpPr>
                <a:spLocks noChangeArrowheads="1"/>
              </p:cNvSpPr>
              <p:nvPr/>
            </p:nvSpPr>
            <p:spPr bwMode="auto">
              <a:xfrm rot="-5400000">
                <a:off x="3536" y="3813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70" name="Rectangle 226"/>
              <p:cNvSpPr>
                <a:spLocks noChangeArrowheads="1"/>
              </p:cNvSpPr>
              <p:nvPr/>
            </p:nvSpPr>
            <p:spPr bwMode="auto">
              <a:xfrm rot="-5400000">
                <a:off x="3536" y="4042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71" name="Rectangle 227"/>
              <p:cNvSpPr>
                <a:spLocks noChangeArrowheads="1"/>
              </p:cNvSpPr>
              <p:nvPr/>
            </p:nvSpPr>
            <p:spPr bwMode="auto">
              <a:xfrm rot="-5400000">
                <a:off x="3536" y="4271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72" name="Rectangle 228"/>
              <p:cNvSpPr>
                <a:spLocks noChangeArrowheads="1"/>
              </p:cNvSpPr>
              <p:nvPr/>
            </p:nvSpPr>
            <p:spPr bwMode="auto">
              <a:xfrm rot="-5400000">
                <a:off x="3536" y="4501"/>
                <a:ext cx="230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73" name="Rectangle 229"/>
              <p:cNvSpPr>
                <a:spLocks noChangeArrowheads="1"/>
              </p:cNvSpPr>
              <p:nvPr/>
            </p:nvSpPr>
            <p:spPr bwMode="auto">
              <a:xfrm rot="-5400000">
                <a:off x="3312" y="3124"/>
                <a:ext cx="229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74" name="Rectangle 230"/>
              <p:cNvSpPr>
                <a:spLocks noChangeArrowheads="1"/>
              </p:cNvSpPr>
              <p:nvPr/>
            </p:nvSpPr>
            <p:spPr bwMode="auto">
              <a:xfrm rot="-5400000">
                <a:off x="3312" y="3353"/>
                <a:ext cx="229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75" name="Rectangle 231"/>
              <p:cNvSpPr>
                <a:spLocks noChangeArrowheads="1"/>
              </p:cNvSpPr>
              <p:nvPr/>
            </p:nvSpPr>
            <p:spPr bwMode="auto">
              <a:xfrm rot="-5400000">
                <a:off x="3312" y="3583"/>
                <a:ext cx="230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76" name="Rectangle 232"/>
              <p:cNvSpPr>
                <a:spLocks noChangeArrowheads="1"/>
              </p:cNvSpPr>
              <p:nvPr/>
            </p:nvSpPr>
            <p:spPr bwMode="auto">
              <a:xfrm rot="-5400000">
                <a:off x="3312" y="3812"/>
                <a:ext cx="229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77" name="Rectangle 233"/>
              <p:cNvSpPr>
                <a:spLocks noChangeArrowheads="1"/>
              </p:cNvSpPr>
              <p:nvPr/>
            </p:nvSpPr>
            <p:spPr bwMode="auto">
              <a:xfrm rot="-5400000">
                <a:off x="3312" y="4041"/>
                <a:ext cx="229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78" name="Rectangle 234"/>
              <p:cNvSpPr>
                <a:spLocks noChangeArrowheads="1"/>
              </p:cNvSpPr>
              <p:nvPr/>
            </p:nvSpPr>
            <p:spPr bwMode="auto">
              <a:xfrm rot="-5400000">
                <a:off x="3312" y="4270"/>
                <a:ext cx="229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79" name="Rectangle 235"/>
              <p:cNvSpPr>
                <a:spLocks noChangeArrowheads="1"/>
              </p:cNvSpPr>
              <p:nvPr/>
            </p:nvSpPr>
            <p:spPr bwMode="auto">
              <a:xfrm rot="-5400000">
                <a:off x="3312" y="4500"/>
                <a:ext cx="230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80" name="Rectangle 236"/>
              <p:cNvSpPr>
                <a:spLocks noChangeArrowheads="1"/>
              </p:cNvSpPr>
              <p:nvPr/>
            </p:nvSpPr>
            <p:spPr bwMode="auto">
              <a:xfrm rot="-5400000">
                <a:off x="3087" y="3125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81" name="Rectangle 237"/>
              <p:cNvSpPr>
                <a:spLocks noChangeArrowheads="1"/>
              </p:cNvSpPr>
              <p:nvPr/>
            </p:nvSpPr>
            <p:spPr bwMode="auto">
              <a:xfrm rot="-5400000">
                <a:off x="3087" y="3354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82" name="Rectangle 238"/>
              <p:cNvSpPr>
                <a:spLocks noChangeArrowheads="1"/>
              </p:cNvSpPr>
              <p:nvPr/>
            </p:nvSpPr>
            <p:spPr bwMode="auto">
              <a:xfrm rot="-5400000">
                <a:off x="3087" y="3584"/>
                <a:ext cx="230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83" name="Rectangle 239"/>
              <p:cNvSpPr>
                <a:spLocks noChangeArrowheads="1"/>
              </p:cNvSpPr>
              <p:nvPr/>
            </p:nvSpPr>
            <p:spPr bwMode="auto">
              <a:xfrm rot="-5400000">
                <a:off x="3087" y="3813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84" name="Rectangle 240"/>
              <p:cNvSpPr>
                <a:spLocks noChangeArrowheads="1"/>
              </p:cNvSpPr>
              <p:nvPr/>
            </p:nvSpPr>
            <p:spPr bwMode="auto">
              <a:xfrm rot="-5400000">
                <a:off x="3087" y="4042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85" name="Rectangle 241"/>
              <p:cNvSpPr>
                <a:spLocks noChangeArrowheads="1"/>
              </p:cNvSpPr>
              <p:nvPr/>
            </p:nvSpPr>
            <p:spPr bwMode="auto">
              <a:xfrm rot="-5400000">
                <a:off x="3087" y="4271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86" name="Rectangle 242"/>
              <p:cNvSpPr>
                <a:spLocks noChangeArrowheads="1"/>
              </p:cNvSpPr>
              <p:nvPr/>
            </p:nvSpPr>
            <p:spPr bwMode="auto">
              <a:xfrm rot="-5400000">
                <a:off x="3087" y="4501"/>
                <a:ext cx="230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87" name="Rectangle 243"/>
              <p:cNvSpPr>
                <a:spLocks noChangeArrowheads="1"/>
              </p:cNvSpPr>
              <p:nvPr/>
            </p:nvSpPr>
            <p:spPr bwMode="auto">
              <a:xfrm rot="-5400000">
                <a:off x="2863" y="3124"/>
                <a:ext cx="229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88" name="Rectangle 244"/>
              <p:cNvSpPr>
                <a:spLocks noChangeArrowheads="1"/>
              </p:cNvSpPr>
              <p:nvPr/>
            </p:nvSpPr>
            <p:spPr bwMode="auto">
              <a:xfrm rot="-5400000">
                <a:off x="2863" y="3353"/>
                <a:ext cx="229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89" name="Rectangle 245"/>
              <p:cNvSpPr>
                <a:spLocks noChangeArrowheads="1"/>
              </p:cNvSpPr>
              <p:nvPr/>
            </p:nvSpPr>
            <p:spPr bwMode="auto">
              <a:xfrm rot="-5400000">
                <a:off x="2863" y="3583"/>
                <a:ext cx="230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90" name="Rectangle 246"/>
              <p:cNvSpPr>
                <a:spLocks noChangeArrowheads="1"/>
              </p:cNvSpPr>
              <p:nvPr/>
            </p:nvSpPr>
            <p:spPr bwMode="auto">
              <a:xfrm rot="-5400000">
                <a:off x="2863" y="3812"/>
                <a:ext cx="229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91" name="Rectangle 247"/>
              <p:cNvSpPr>
                <a:spLocks noChangeArrowheads="1"/>
              </p:cNvSpPr>
              <p:nvPr/>
            </p:nvSpPr>
            <p:spPr bwMode="auto">
              <a:xfrm rot="-5400000">
                <a:off x="2863" y="4041"/>
                <a:ext cx="229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92" name="Rectangle 248"/>
              <p:cNvSpPr>
                <a:spLocks noChangeArrowheads="1"/>
              </p:cNvSpPr>
              <p:nvPr/>
            </p:nvSpPr>
            <p:spPr bwMode="auto">
              <a:xfrm rot="-5400000">
                <a:off x="2863" y="4270"/>
                <a:ext cx="229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93" name="Rectangle 249"/>
              <p:cNvSpPr>
                <a:spLocks noChangeArrowheads="1"/>
              </p:cNvSpPr>
              <p:nvPr/>
            </p:nvSpPr>
            <p:spPr bwMode="auto">
              <a:xfrm rot="-5400000">
                <a:off x="2863" y="4500"/>
                <a:ext cx="230" cy="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94" name="Rectangle 250"/>
              <p:cNvSpPr>
                <a:spLocks noChangeArrowheads="1"/>
              </p:cNvSpPr>
              <p:nvPr/>
            </p:nvSpPr>
            <p:spPr bwMode="auto">
              <a:xfrm rot="-5400000">
                <a:off x="2638" y="3125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95" name="Rectangle 251"/>
              <p:cNvSpPr>
                <a:spLocks noChangeArrowheads="1"/>
              </p:cNvSpPr>
              <p:nvPr/>
            </p:nvSpPr>
            <p:spPr bwMode="auto">
              <a:xfrm rot="-5400000">
                <a:off x="2638" y="3354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96" name="Rectangle 252"/>
              <p:cNvSpPr>
                <a:spLocks noChangeArrowheads="1"/>
              </p:cNvSpPr>
              <p:nvPr/>
            </p:nvSpPr>
            <p:spPr bwMode="auto">
              <a:xfrm rot="-5400000">
                <a:off x="2638" y="3584"/>
                <a:ext cx="230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97" name="Rectangle 253"/>
              <p:cNvSpPr>
                <a:spLocks noChangeArrowheads="1"/>
              </p:cNvSpPr>
              <p:nvPr/>
            </p:nvSpPr>
            <p:spPr bwMode="auto">
              <a:xfrm rot="-5400000">
                <a:off x="2638" y="3813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98" name="Rectangle 254"/>
              <p:cNvSpPr>
                <a:spLocks noChangeArrowheads="1"/>
              </p:cNvSpPr>
              <p:nvPr/>
            </p:nvSpPr>
            <p:spPr bwMode="auto">
              <a:xfrm rot="-5400000">
                <a:off x="2638" y="4042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7999" name="Rectangle 255"/>
              <p:cNvSpPr>
                <a:spLocks noChangeArrowheads="1"/>
              </p:cNvSpPr>
              <p:nvPr/>
            </p:nvSpPr>
            <p:spPr bwMode="auto">
              <a:xfrm rot="-5400000">
                <a:off x="2638" y="4271"/>
                <a:ext cx="229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8000" name="Rectangle 256"/>
              <p:cNvSpPr>
                <a:spLocks noChangeArrowheads="1"/>
              </p:cNvSpPr>
              <p:nvPr/>
            </p:nvSpPr>
            <p:spPr bwMode="auto">
              <a:xfrm rot="-5400000">
                <a:off x="2638" y="4501"/>
                <a:ext cx="230" cy="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8001" name="Line 257"/>
              <p:cNvSpPr>
                <a:spLocks noChangeShapeType="1"/>
              </p:cNvSpPr>
              <p:nvPr/>
            </p:nvSpPr>
            <p:spPr bwMode="auto">
              <a:xfrm rot="-5400000">
                <a:off x="1838" y="3925"/>
                <a:ext cx="160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02" name="Line 258"/>
              <p:cNvSpPr>
                <a:spLocks noChangeShapeType="1"/>
              </p:cNvSpPr>
              <p:nvPr/>
            </p:nvSpPr>
            <p:spPr bwMode="auto">
              <a:xfrm rot="-5400000">
                <a:off x="2062" y="3925"/>
                <a:ext cx="160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03" name="Line 259"/>
              <p:cNvSpPr>
                <a:spLocks noChangeShapeType="1"/>
              </p:cNvSpPr>
              <p:nvPr/>
            </p:nvSpPr>
            <p:spPr bwMode="auto">
              <a:xfrm rot="-5400000">
                <a:off x="2287" y="3925"/>
                <a:ext cx="160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04" name="Line 260"/>
              <p:cNvSpPr>
                <a:spLocks noChangeShapeType="1"/>
              </p:cNvSpPr>
              <p:nvPr/>
            </p:nvSpPr>
            <p:spPr bwMode="auto">
              <a:xfrm rot="-5400000">
                <a:off x="2511" y="3925"/>
                <a:ext cx="160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05" name="Line 261"/>
              <p:cNvSpPr>
                <a:spLocks noChangeShapeType="1"/>
              </p:cNvSpPr>
              <p:nvPr/>
            </p:nvSpPr>
            <p:spPr bwMode="auto">
              <a:xfrm rot="-5400000">
                <a:off x="2736" y="3925"/>
                <a:ext cx="160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06" name="Line 262"/>
              <p:cNvSpPr>
                <a:spLocks noChangeShapeType="1"/>
              </p:cNvSpPr>
              <p:nvPr/>
            </p:nvSpPr>
            <p:spPr bwMode="auto">
              <a:xfrm rot="-5400000">
                <a:off x="2960" y="3925"/>
                <a:ext cx="160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07" name="Line 263"/>
              <p:cNvSpPr>
                <a:spLocks noChangeShapeType="1"/>
              </p:cNvSpPr>
              <p:nvPr/>
            </p:nvSpPr>
            <p:spPr bwMode="auto">
              <a:xfrm rot="-5400000">
                <a:off x="3184" y="3925"/>
                <a:ext cx="160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08" name="Line 264"/>
              <p:cNvSpPr>
                <a:spLocks noChangeShapeType="1"/>
              </p:cNvSpPr>
              <p:nvPr/>
            </p:nvSpPr>
            <p:spPr bwMode="auto">
              <a:xfrm rot="-5400000">
                <a:off x="3409" y="3925"/>
                <a:ext cx="160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09" name="Line 265"/>
              <p:cNvSpPr>
                <a:spLocks noChangeShapeType="1"/>
              </p:cNvSpPr>
              <p:nvPr/>
            </p:nvSpPr>
            <p:spPr bwMode="auto">
              <a:xfrm rot="-5400000">
                <a:off x="3427" y="3942"/>
                <a:ext cx="0" cy="15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10" name="Line 266"/>
              <p:cNvSpPr>
                <a:spLocks noChangeShapeType="1"/>
              </p:cNvSpPr>
              <p:nvPr/>
            </p:nvSpPr>
            <p:spPr bwMode="auto">
              <a:xfrm rot="-5400000">
                <a:off x="3427" y="3712"/>
                <a:ext cx="0" cy="15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11" name="Line 267"/>
              <p:cNvSpPr>
                <a:spLocks noChangeShapeType="1"/>
              </p:cNvSpPr>
              <p:nvPr/>
            </p:nvSpPr>
            <p:spPr bwMode="auto">
              <a:xfrm rot="-5400000">
                <a:off x="3427" y="3483"/>
                <a:ext cx="0" cy="15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12" name="Line 268"/>
              <p:cNvSpPr>
                <a:spLocks noChangeShapeType="1"/>
              </p:cNvSpPr>
              <p:nvPr/>
            </p:nvSpPr>
            <p:spPr bwMode="auto">
              <a:xfrm rot="-5400000">
                <a:off x="3427" y="3254"/>
                <a:ext cx="0" cy="15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13" name="Line 269"/>
              <p:cNvSpPr>
                <a:spLocks noChangeShapeType="1"/>
              </p:cNvSpPr>
              <p:nvPr/>
            </p:nvSpPr>
            <p:spPr bwMode="auto">
              <a:xfrm rot="-5400000">
                <a:off x="3427" y="3025"/>
                <a:ext cx="0" cy="15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14" name="Line 270"/>
              <p:cNvSpPr>
                <a:spLocks noChangeShapeType="1"/>
              </p:cNvSpPr>
              <p:nvPr/>
            </p:nvSpPr>
            <p:spPr bwMode="auto">
              <a:xfrm rot="-5400000">
                <a:off x="3427" y="2795"/>
                <a:ext cx="0" cy="15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15" name="Line 271"/>
              <p:cNvSpPr>
                <a:spLocks noChangeShapeType="1"/>
              </p:cNvSpPr>
              <p:nvPr/>
            </p:nvSpPr>
            <p:spPr bwMode="auto">
              <a:xfrm rot="-5400000">
                <a:off x="3427" y="2566"/>
                <a:ext cx="0" cy="15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16" name="Line 272"/>
              <p:cNvSpPr>
                <a:spLocks noChangeShapeType="1"/>
              </p:cNvSpPr>
              <p:nvPr/>
            </p:nvSpPr>
            <p:spPr bwMode="auto">
              <a:xfrm rot="-5400000">
                <a:off x="3427" y="2337"/>
                <a:ext cx="0" cy="15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17" name="Oval 273"/>
              <p:cNvSpPr>
                <a:spLocks noChangeArrowheads="1"/>
              </p:cNvSpPr>
              <p:nvPr/>
            </p:nvSpPr>
            <p:spPr bwMode="auto">
              <a:xfrm rot="-5400000">
                <a:off x="4111" y="4627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18" name="Oval 274"/>
              <p:cNvSpPr>
                <a:spLocks noChangeArrowheads="1"/>
              </p:cNvSpPr>
              <p:nvPr/>
            </p:nvSpPr>
            <p:spPr bwMode="auto">
              <a:xfrm rot="-5400000">
                <a:off x="3438" y="4398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19" name="Oval 275"/>
              <p:cNvSpPr>
                <a:spLocks noChangeArrowheads="1"/>
              </p:cNvSpPr>
              <p:nvPr/>
            </p:nvSpPr>
            <p:spPr bwMode="auto">
              <a:xfrm rot="-5400000">
                <a:off x="3887" y="4398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20" name="Oval 276"/>
              <p:cNvSpPr>
                <a:spLocks noChangeArrowheads="1"/>
              </p:cNvSpPr>
              <p:nvPr/>
            </p:nvSpPr>
            <p:spPr bwMode="auto">
              <a:xfrm rot="-5400000">
                <a:off x="2765" y="4627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21" name="Oval 277"/>
              <p:cNvSpPr>
                <a:spLocks noChangeArrowheads="1"/>
              </p:cNvSpPr>
              <p:nvPr/>
            </p:nvSpPr>
            <p:spPr bwMode="auto">
              <a:xfrm rot="-5400000">
                <a:off x="3214" y="4627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22" name="Oval 278"/>
              <p:cNvSpPr>
                <a:spLocks noChangeArrowheads="1"/>
              </p:cNvSpPr>
              <p:nvPr/>
            </p:nvSpPr>
            <p:spPr bwMode="auto">
              <a:xfrm rot="-5400000">
                <a:off x="3662" y="4628"/>
                <a:ext cx="200" cy="19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23" name="Oval 279"/>
              <p:cNvSpPr>
                <a:spLocks noChangeArrowheads="1"/>
              </p:cNvSpPr>
              <p:nvPr/>
            </p:nvSpPr>
            <p:spPr bwMode="auto">
              <a:xfrm rot="-5400000">
                <a:off x="2541" y="4398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24" name="Oval 280"/>
              <p:cNvSpPr>
                <a:spLocks noChangeArrowheads="1"/>
              </p:cNvSpPr>
              <p:nvPr/>
            </p:nvSpPr>
            <p:spPr bwMode="auto">
              <a:xfrm rot="-5400000">
                <a:off x="2989" y="4399"/>
                <a:ext cx="200" cy="19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25" name="Oval 281"/>
              <p:cNvSpPr>
                <a:spLocks noChangeArrowheads="1"/>
              </p:cNvSpPr>
              <p:nvPr/>
            </p:nvSpPr>
            <p:spPr bwMode="auto">
              <a:xfrm rot="-5400000">
                <a:off x="4111" y="4158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26" name="Oval 282"/>
              <p:cNvSpPr>
                <a:spLocks noChangeArrowheads="1"/>
              </p:cNvSpPr>
              <p:nvPr/>
            </p:nvSpPr>
            <p:spPr bwMode="auto">
              <a:xfrm rot="-5400000">
                <a:off x="3438" y="3928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27" name="Oval 283"/>
              <p:cNvSpPr>
                <a:spLocks noChangeArrowheads="1"/>
              </p:cNvSpPr>
              <p:nvPr/>
            </p:nvSpPr>
            <p:spPr bwMode="auto">
              <a:xfrm rot="-5400000">
                <a:off x="3887" y="3928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28" name="Oval 284"/>
              <p:cNvSpPr>
                <a:spLocks noChangeArrowheads="1"/>
              </p:cNvSpPr>
              <p:nvPr/>
            </p:nvSpPr>
            <p:spPr bwMode="auto">
              <a:xfrm rot="-5400000">
                <a:off x="2765" y="4158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29" name="Oval 285"/>
              <p:cNvSpPr>
                <a:spLocks noChangeArrowheads="1"/>
              </p:cNvSpPr>
              <p:nvPr/>
            </p:nvSpPr>
            <p:spPr bwMode="auto">
              <a:xfrm rot="-5400000">
                <a:off x="3214" y="4158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30" name="Oval 286"/>
              <p:cNvSpPr>
                <a:spLocks noChangeArrowheads="1"/>
              </p:cNvSpPr>
              <p:nvPr/>
            </p:nvSpPr>
            <p:spPr bwMode="auto">
              <a:xfrm rot="-5400000">
                <a:off x="3662" y="4159"/>
                <a:ext cx="200" cy="19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31" name="Oval 287"/>
              <p:cNvSpPr>
                <a:spLocks noChangeArrowheads="1"/>
              </p:cNvSpPr>
              <p:nvPr/>
            </p:nvSpPr>
            <p:spPr bwMode="auto">
              <a:xfrm rot="-5400000">
                <a:off x="2541" y="3928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32" name="Oval 288"/>
              <p:cNvSpPr>
                <a:spLocks noChangeArrowheads="1"/>
              </p:cNvSpPr>
              <p:nvPr/>
            </p:nvSpPr>
            <p:spPr bwMode="auto">
              <a:xfrm rot="-5400000">
                <a:off x="2989" y="3929"/>
                <a:ext cx="200" cy="19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33" name="Oval 289"/>
              <p:cNvSpPr>
                <a:spLocks noChangeArrowheads="1"/>
              </p:cNvSpPr>
              <p:nvPr/>
            </p:nvSpPr>
            <p:spPr bwMode="auto">
              <a:xfrm rot="-5400000">
                <a:off x="4110" y="3728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34" name="Oval 290"/>
              <p:cNvSpPr>
                <a:spLocks noChangeArrowheads="1"/>
              </p:cNvSpPr>
              <p:nvPr/>
            </p:nvSpPr>
            <p:spPr bwMode="auto">
              <a:xfrm rot="-5400000">
                <a:off x="3437" y="3499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35" name="Oval 291"/>
              <p:cNvSpPr>
                <a:spLocks noChangeArrowheads="1"/>
              </p:cNvSpPr>
              <p:nvPr/>
            </p:nvSpPr>
            <p:spPr bwMode="auto">
              <a:xfrm rot="-5400000">
                <a:off x="3886" y="3499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36" name="Oval 292"/>
              <p:cNvSpPr>
                <a:spLocks noChangeArrowheads="1"/>
              </p:cNvSpPr>
              <p:nvPr/>
            </p:nvSpPr>
            <p:spPr bwMode="auto">
              <a:xfrm rot="-5400000">
                <a:off x="2764" y="3728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37" name="Oval 293"/>
              <p:cNvSpPr>
                <a:spLocks noChangeArrowheads="1"/>
              </p:cNvSpPr>
              <p:nvPr/>
            </p:nvSpPr>
            <p:spPr bwMode="auto">
              <a:xfrm rot="-5400000">
                <a:off x="3213" y="3728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38" name="Oval 294"/>
              <p:cNvSpPr>
                <a:spLocks noChangeArrowheads="1"/>
              </p:cNvSpPr>
              <p:nvPr/>
            </p:nvSpPr>
            <p:spPr bwMode="auto">
              <a:xfrm rot="-5400000">
                <a:off x="3661" y="3729"/>
                <a:ext cx="200" cy="19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39" name="Oval 295"/>
              <p:cNvSpPr>
                <a:spLocks noChangeArrowheads="1"/>
              </p:cNvSpPr>
              <p:nvPr/>
            </p:nvSpPr>
            <p:spPr bwMode="auto">
              <a:xfrm rot="-5400000">
                <a:off x="2540" y="3499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40" name="Oval 296"/>
              <p:cNvSpPr>
                <a:spLocks noChangeArrowheads="1"/>
              </p:cNvSpPr>
              <p:nvPr/>
            </p:nvSpPr>
            <p:spPr bwMode="auto">
              <a:xfrm rot="-5400000">
                <a:off x="2988" y="3500"/>
                <a:ext cx="200" cy="19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41" name="Oval 297"/>
              <p:cNvSpPr>
                <a:spLocks noChangeArrowheads="1"/>
              </p:cNvSpPr>
              <p:nvPr/>
            </p:nvSpPr>
            <p:spPr bwMode="auto">
              <a:xfrm rot="-5400000">
                <a:off x="4110" y="3259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42" name="Oval 298"/>
              <p:cNvSpPr>
                <a:spLocks noChangeArrowheads="1"/>
              </p:cNvSpPr>
              <p:nvPr/>
            </p:nvSpPr>
            <p:spPr bwMode="auto">
              <a:xfrm rot="-5400000">
                <a:off x="3886" y="3030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43" name="Oval 299"/>
              <p:cNvSpPr>
                <a:spLocks noChangeArrowheads="1"/>
              </p:cNvSpPr>
              <p:nvPr/>
            </p:nvSpPr>
            <p:spPr bwMode="auto">
              <a:xfrm rot="-5400000">
                <a:off x="2764" y="3259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44" name="Oval 300"/>
              <p:cNvSpPr>
                <a:spLocks noChangeArrowheads="1"/>
              </p:cNvSpPr>
              <p:nvPr/>
            </p:nvSpPr>
            <p:spPr bwMode="auto">
              <a:xfrm rot="-5400000">
                <a:off x="3213" y="3259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45" name="Oval 301"/>
              <p:cNvSpPr>
                <a:spLocks noChangeArrowheads="1"/>
              </p:cNvSpPr>
              <p:nvPr/>
            </p:nvSpPr>
            <p:spPr bwMode="auto">
              <a:xfrm rot="-5400000">
                <a:off x="3661" y="3260"/>
                <a:ext cx="200" cy="19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46" name="Oval 302"/>
              <p:cNvSpPr>
                <a:spLocks noChangeArrowheads="1"/>
              </p:cNvSpPr>
              <p:nvPr/>
            </p:nvSpPr>
            <p:spPr bwMode="auto">
              <a:xfrm rot="-5400000">
                <a:off x="2540" y="3030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47" name="Oval 303"/>
              <p:cNvSpPr>
                <a:spLocks noChangeArrowheads="1"/>
              </p:cNvSpPr>
              <p:nvPr/>
            </p:nvSpPr>
            <p:spPr bwMode="auto">
              <a:xfrm rot="-5400000">
                <a:off x="2988" y="3031"/>
                <a:ext cx="200" cy="19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48" name="Rectangle 304"/>
              <p:cNvSpPr>
                <a:spLocks noChangeArrowheads="1"/>
              </p:cNvSpPr>
              <p:nvPr/>
            </p:nvSpPr>
            <p:spPr bwMode="auto">
              <a:xfrm>
                <a:off x="3314" y="3907"/>
                <a:ext cx="322" cy="902"/>
              </a:xfrm>
              <a:prstGeom prst="rect">
                <a:avLst/>
              </a:prstGeom>
              <a:solidFill>
                <a:srgbClr val="F5FBFF"/>
              </a:solidFill>
              <a:ln w="9525">
                <a:solidFill>
                  <a:srgbClr val="F5FB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49" name="Rectangle 305"/>
              <p:cNvSpPr>
                <a:spLocks noChangeArrowheads="1"/>
              </p:cNvSpPr>
              <p:nvPr/>
            </p:nvSpPr>
            <p:spPr bwMode="auto">
              <a:xfrm>
                <a:off x="2391" y="2928"/>
                <a:ext cx="1022" cy="1899"/>
              </a:xfrm>
              <a:prstGeom prst="rect">
                <a:avLst/>
              </a:prstGeom>
              <a:solidFill>
                <a:srgbClr val="F5FBFF"/>
              </a:solidFill>
              <a:ln w="9525">
                <a:solidFill>
                  <a:srgbClr val="F5FB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8050" name="Rectangle 306"/>
              <p:cNvSpPr>
                <a:spLocks noChangeArrowheads="1"/>
              </p:cNvSpPr>
              <p:nvPr/>
            </p:nvSpPr>
            <p:spPr bwMode="auto">
              <a:xfrm>
                <a:off x="3310" y="4475"/>
                <a:ext cx="229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8051" name="Rectangle 307"/>
              <p:cNvSpPr>
                <a:spLocks noChangeArrowheads="1"/>
              </p:cNvSpPr>
              <p:nvPr/>
            </p:nvSpPr>
            <p:spPr bwMode="auto">
              <a:xfrm>
                <a:off x="3081" y="4475"/>
                <a:ext cx="229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8052" name="Rectangle 308"/>
              <p:cNvSpPr>
                <a:spLocks noChangeArrowheads="1"/>
              </p:cNvSpPr>
              <p:nvPr/>
            </p:nvSpPr>
            <p:spPr bwMode="auto">
              <a:xfrm>
                <a:off x="2852" y="4475"/>
                <a:ext cx="229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8053" name="Rectangle 309"/>
              <p:cNvSpPr>
                <a:spLocks noChangeArrowheads="1"/>
              </p:cNvSpPr>
              <p:nvPr/>
            </p:nvSpPr>
            <p:spPr bwMode="auto">
              <a:xfrm>
                <a:off x="2622" y="4475"/>
                <a:ext cx="230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8054" name="Rectangle 310"/>
              <p:cNvSpPr>
                <a:spLocks noChangeArrowheads="1"/>
              </p:cNvSpPr>
              <p:nvPr/>
            </p:nvSpPr>
            <p:spPr bwMode="auto">
              <a:xfrm>
                <a:off x="3310" y="4251"/>
                <a:ext cx="229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8055" name="Rectangle 311"/>
              <p:cNvSpPr>
                <a:spLocks noChangeArrowheads="1"/>
              </p:cNvSpPr>
              <p:nvPr/>
            </p:nvSpPr>
            <p:spPr bwMode="auto">
              <a:xfrm>
                <a:off x="3081" y="4251"/>
                <a:ext cx="229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8056" name="Rectangle 312"/>
              <p:cNvSpPr>
                <a:spLocks noChangeArrowheads="1"/>
              </p:cNvSpPr>
              <p:nvPr/>
            </p:nvSpPr>
            <p:spPr bwMode="auto">
              <a:xfrm>
                <a:off x="2852" y="4251"/>
                <a:ext cx="229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8057" name="Rectangle 313"/>
              <p:cNvSpPr>
                <a:spLocks noChangeArrowheads="1"/>
              </p:cNvSpPr>
              <p:nvPr/>
            </p:nvSpPr>
            <p:spPr bwMode="auto">
              <a:xfrm>
                <a:off x="2622" y="4251"/>
                <a:ext cx="230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8058" name="Rectangle 314"/>
              <p:cNvSpPr>
                <a:spLocks noChangeArrowheads="1"/>
              </p:cNvSpPr>
              <p:nvPr/>
            </p:nvSpPr>
            <p:spPr bwMode="auto">
              <a:xfrm>
                <a:off x="3310" y="4027"/>
                <a:ext cx="229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8059" name="Rectangle 315"/>
              <p:cNvSpPr>
                <a:spLocks noChangeArrowheads="1"/>
              </p:cNvSpPr>
              <p:nvPr/>
            </p:nvSpPr>
            <p:spPr bwMode="auto">
              <a:xfrm>
                <a:off x="3081" y="4027"/>
                <a:ext cx="229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8060" name="Rectangle 316"/>
              <p:cNvSpPr>
                <a:spLocks noChangeArrowheads="1"/>
              </p:cNvSpPr>
              <p:nvPr/>
            </p:nvSpPr>
            <p:spPr bwMode="auto">
              <a:xfrm>
                <a:off x="2852" y="4027"/>
                <a:ext cx="229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8061" name="Rectangle 317"/>
              <p:cNvSpPr>
                <a:spLocks noChangeArrowheads="1"/>
              </p:cNvSpPr>
              <p:nvPr/>
            </p:nvSpPr>
            <p:spPr bwMode="auto">
              <a:xfrm>
                <a:off x="2622" y="4027"/>
                <a:ext cx="230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8062" name="Rectangle 318"/>
              <p:cNvSpPr>
                <a:spLocks noChangeArrowheads="1"/>
              </p:cNvSpPr>
              <p:nvPr/>
            </p:nvSpPr>
            <p:spPr bwMode="auto">
              <a:xfrm>
                <a:off x="3310" y="3802"/>
                <a:ext cx="229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8063" name="Rectangle 319"/>
              <p:cNvSpPr>
                <a:spLocks noChangeArrowheads="1"/>
              </p:cNvSpPr>
              <p:nvPr/>
            </p:nvSpPr>
            <p:spPr bwMode="auto">
              <a:xfrm>
                <a:off x="3081" y="3802"/>
                <a:ext cx="229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8064" name="Rectangle 320"/>
              <p:cNvSpPr>
                <a:spLocks noChangeArrowheads="1"/>
              </p:cNvSpPr>
              <p:nvPr/>
            </p:nvSpPr>
            <p:spPr bwMode="auto">
              <a:xfrm>
                <a:off x="2852" y="3802"/>
                <a:ext cx="229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8065" name="Rectangle 321"/>
              <p:cNvSpPr>
                <a:spLocks noChangeArrowheads="1"/>
              </p:cNvSpPr>
              <p:nvPr/>
            </p:nvSpPr>
            <p:spPr bwMode="auto">
              <a:xfrm>
                <a:off x="2622" y="3802"/>
                <a:ext cx="230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8066" name="Rectangle 322"/>
              <p:cNvSpPr>
                <a:spLocks noChangeArrowheads="1"/>
              </p:cNvSpPr>
              <p:nvPr/>
            </p:nvSpPr>
            <p:spPr bwMode="auto">
              <a:xfrm>
                <a:off x="3310" y="3578"/>
                <a:ext cx="229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8067" name="Rectangle 323"/>
              <p:cNvSpPr>
                <a:spLocks noChangeArrowheads="1"/>
              </p:cNvSpPr>
              <p:nvPr/>
            </p:nvSpPr>
            <p:spPr bwMode="auto">
              <a:xfrm>
                <a:off x="3081" y="3578"/>
                <a:ext cx="229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8068" name="Rectangle 324"/>
              <p:cNvSpPr>
                <a:spLocks noChangeArrowheads="1"/>
              </p:cNvSpPr>
              <p:nvPr/>
            </p:nvSpPr>
            <p:spPr bwMode="auto">
              <a:xfrm>
                <a:off x="2852" y="3578"/>
                <a:ext cx="229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8069" name="Rectangle 325"/>
              <p:cNvSpPr>
                <a:spLocks noChangeArrowheads="1"/>
              </p:cNvSpPr>
              <p:nvPr/>
            </p:nvSpPr>
            <p:spPr bwMode="auto">
              <a:xfrm>
                <a:off x="2622" y="3578"/>
                <a:ext cx="230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8070" name="Rectangle 326"/>
              <p:cNvSpPr>
                <a:spLocks noChangeArrowheads="1"/>
              </p:cNvSpPr>
              <p:nvPr/>
            </p:nvSpPr>
            <p:spPr bwMode="auto">
              <a:xfrm>
                <a:off x="3310" y="3353"/>
                <a:ext cx="229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8071" name="Rectangle 327"/>
              <p:cNvSpPr>
                <a:spLocks noChangeArrowheads="1"/>
              </p:cNvSpPr>
              <p:nvPr/>
            </p:nvSpPr>
            <p:spPr bwMode="auto">
              <a:xfrm>
                <a:off x="3081" y="3353"/>
                <a:ext cx="229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8072" name="Rectangle 328"/>
              <p:cNvSpPr>
                <a:spLocks noChangeArrowheads="1"/>
              </p:cNvSpPr>
              <p:nvPr/>
            </p:nvSpPr>
            <p:spPr bwMode="auto">
              <a:xfrm>
                <a:off x="2852" y="3353"/>
                <a:ext cx="229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8073" name="Rectangle 329"/>
              <p:cNvSpPr>
                <a:spLocks noChangeArrowheads="1"/>
              </p:cNvSpPr>
              <p:nvPr/>
            </p:nvSpPr>
            <p:spPr bwMode="auto">
              <a:xfrm>
                <a:off x="2622" y="3353"/>
                <a:ext cx="230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8074" name="Rectangle 330"/>
              <p:cNvSpPr>
                <a:spLocks noChangeArrowheads="1"/>
              </p:cNvSpPr>
              <p:nvPr/>
            </p:nvSpPr>
            <p:spPr bwMode="auto">
              <a:xfrm>
                <a:off x="3310" y="3129"/>
                <a:ext cx="229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8075" name="Rectangle 331"/>
              <p:cNvSpPr>
                <a:spLocks noChangeArrowheads="1"/>
              </p:cNvSpPr>
              <p:nvPr/>
            </p:nvSpPr>
            <p:spPr bwMode="auto">
              <a:xfrm>
                <a:off x="3081" y="3129"/>
                <a:ext cx="229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8076" name="Rectangle 332"/>
              <p:cNvSpPr>
                <a:spLocks noChangeArrowheads="1"/>
              </p:cNvSpPr>
              <p:nvPr/>
            </p:nvSpPr>
            <p:spPr bwMode="auto">
              <a:xfrm>
                <a:off x="2852" y="3129"/>
                <a:ext cx="229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8077" name="Rectangle 333"/>
              <p:cNvSpPr>
                <a:spLocks noChangeArrowheads="1"/>
              </p:cNvSpPr>
              <p:nvPr/>
            </p:nvSpPr>
            <p:spPr bwMode="auto">
              <a:xfrm>
                <a:off x="2622" y="3129"/>
                <a:ext cx="230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l">
                  <a:spcBef>
                    <a:spcPct val="20000"/>
                  </a:spcBef>
                  <a:buFontTx/>
                  <a:buChar char="•"/>
                </a:pPr>
                <a:endParaRPr lang="en-US">
                  <a:ea typeface="Osaka" charset="-128"/>
                  <a:cs typeface="Osaka" charset="-128"/>
                </a:endParaRPr>
              </a:p>
            </p:txBody>
          </p:sp>
          <p:sp>
            <p:nvSpPr>
              <p:cNvPr id="288078" name="Line 334"/>
              <p:cNvSpPr>
                <a:spLocks noChangeShapeType="1"/>
              </p:cNvSpPr>
              <p:nvPr/>
            </p:nvSpPr>
            <p:spPr bwMode="auto">
              <a:xfrm>
                <a:off x="2622" y="3129"/>
                <a:ext cx="0" cy="157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79" name="Line 335"/>
              <p:cNvSpPr>
                <a:spLocks noChangeShapeType="1"/>
              </p:cNvSpPr>
              <p:nvPr/>
            </p:nvSpPr>
            <p:spPr bwMode="auto">
              <a:xfrm>
                <a:off x="2852" y="3129"/>
                <a:ext cx="0" cy="15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80" name="Line 336"/>
              <p:cNvSpPr>
                <a:spLocks noChangeShapeType="1"/>
              </p:cNvSpPr>
              <p:nvPr/>
            </p:nvSpPr>
            <p:spPr bwMode="auto">
              <a:xfrm>
                <a:off x="3081" y="3129"/>
                <a:ext cx="0" cy="15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81" name="Line 337"/>
              <p:cNvSpPr>
                <a:spLocks noChangeShapeType="1"/>
              </p:cNvSpPr>
              <p:nvPr/>
            </p:nvSpPr>
            <p:spPr bwMode="auto">
              <a:xfrm>
                <a:off x="3310" y="3129"/>
                <a:ext cx="0" cy="15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82" name="Line 338"/>
              <p:cNvSpPr>
                <a:spLocks noChangeShapeType="1"/>
              </p:cNvSpPr>
              <p:nvPr/>
            </p:nvSpPr>
            <p:spPr bwMode="auto">
              <a:xfrm>
                <a:off x="3539" y="3129"/>
                <a:ext cx="0" cy="15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1" name="Group 339"/>
              <p:cNvGrpSpPr>
                <a:grpSpLocks/>
              </p:cNvGrpSpPr>
              <p:nvPr/>
            </p:nvGrpSpPr>
            <p:grpSpPr bwMode="auto">
              <a:xfrm>
                <a:off x="2522" y="3030"/>
                <a:ext cx="429" cy="1769"/>
                <a:chOff x="1322" y="1776"/>
                <a:chExt cx="619" cy="2563"/>
              </a:xfrm>
            </p:grpSpPr>
            <p:sp>
              <p:nvSpPr>
                <p:cNvPr id="288084" name="Oval 340"/>
                <p:cNvSpPr>
                  <a:spLocks noChangeArrowheads="1"/>
                </p:cNvSpPr>
                <p:nvPr/>
              </p:nvSpPr>
              <p:spPr bwMode="auto">
                <a:xfrm>
                  <a:off x="1322" y="4051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085" name="Oval 341"/>
                <p:cNvSpPr>
                  <a:spLocks noChangeArrowheads="1"/>
                </p:cNvSpPr>
                <p:nvPr/>
              </p:nvSpPr>
              <p:spPr bwMode="auto">
                <a:xfrm>
                  <a:off x="1653" y="3076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086" name="Oval 342"/>
                <p:cNvSpPr>
                  <a:spLocks noChangeArrowheads="1"/>
                </p:cNvSpPr>
                <p:nvPr/>
              </p:nvSpPr>
              <p:spPr bwMode="auto">
                <a:xfrm>
                  <a:off x="1653" y="3726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087" name="Oval 343"/>
                <p:cNvSpPr>
                  <a:spLocks noChangeArrowheads="1"/>
                </p:cNvSpPr>
                <p:nvPr/>
              </p:nvSpPr>
              <p:spPr bwMode="auto">
                <a:xfrm>
                  <a:off x="1322" y="2101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088" name="Oval 344"/>
                <p:cNvSpPr>
                  <a:spLocks noChangeArrowheads="1"/>
                </p:cNvSpPr>
                <p:nvPr/>
              </p:nvSpPr>
              <p:spPr bwMode="auto">
                <a:xfrm>
                  <a:off x="1322" y="2751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089" name="Oval 345"/>
                <p:cNvSpPr>
                  <a:spLocks noChangeArrowheads="1"/>
                </p:cNvSpPr>
                <p:nvPr/>
              </p:nvSpPr>
              <p:spPr bwMode="auto">
                <a:xfrm>
                  <a:off x="1322" y="3401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090" name="Oval 346"/>
                <p:cNvSpPr>
                  <a:spLocks noChangeArrowheads="1"/>
                </p:cNvSpPr>
                <p:nvPr/>
              </p:nvSpPr>
              <p:spPr bwMode="auto">
                <a:xfrm>
                  <a:off x="1653" y="1776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091" name="Oval 347"/>
                <p:cNvSpPr>
                  <a:spLocks noChangeArrowheads="1"/>
                </p:cNvSpPr>
                <p:nvPr/>
              </p:nvSpPr>
              <p:spPr bwMode="auto">
                <a:xfrm>
                  <a:off x="1653" y="2426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88092" name="Oval 348"/>
              <p:cNvSpPr>
                <a:spLocks noChangeArrowheads="1"/>
              </p:cNvSpPr>
              <p:nvPr/>
            </p:nvSpPr>
            <p:spPr bwMode="auto">
              <a:xfrm>
                <a:off x="2991" y="4600"/>
                <a:ext cx="200" cy="19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93" name="Oval 349"/>
              <p:cNvSpPr>
                <a:spLocks noChangeArrowheads="1"/>
              </p:cNvSpPr>
              <p:nvPr/>
            </p:nvSpPr>
            <p:spPr bwMode="auto">
              <a:xfrm>
                <a:off x="3221" y="3927"/>
                <a:ext cx="200" cy="19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94" name="Oval 350"/>
              <p:cNvSpPr>
                <a:spLocks noChangeArrowheads="1"/>
              </p:cNvSpPr>
              <p:nvPr/>
            </p:nvSpPr>
            <p:spPr bwMode="auto">
              <a:xfrm>
                <a:off x="3221" y="4376"/>
                <a:ext cx="200" cy="19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95" name="Oval 351"/>
              <p:cNvSpPr>
                <a:spLocks noChangeArrowheads="1"/>
              </p:cNvSpPr>
              <p:nvPr/>
            </p:nvSpPr>
            <p:spPr bwMode="auto">
              <a:xfrm>
                <a:off x="2991" y="3254"/>
                <a:ext cx="200" cy="19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96" name="Oval 352"/>
              <p:cNvSpPr>
                <a:spLocks noChangeArrowheads="1"/>
              </p:cNvSpPr>
              <p:nvPr/>
            </p:nvSpPr>
            <p:spPr bwMode="auto">
              <a:xfrm>
                <a:off x="2991" y="3703"/>
                <a:ext cx="200" cy="19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97" name="Oval 353"/>
              <p:cNvSpPr>
                <a:spLocks noChangeArrowheads="1"/>
              </p:cNvSpPr>
              <p:nvPr/>
            </p:nvSpPr>
            <p:spPr bwMode="auto">
              <a:xfrm>
                <a:off x="2991" y="4152"/>
                <a:ext cx="200" cy="19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98" name="Line 354"/>
              <p:cNvSpPr>
                <a:spLocks noChangeShapeType="1"/>
              </p:cNvSpPr>
              <p:nvPr/>
            </p:nvSpPr>
            <p:spPr bwMode="auto">
              <a:xfrm>
                <a:off x="2628" y="3124"/>
                <a:ext cx="7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99" name="Line 355"/>
              <p:cNvSpPr>
                <a:spLocks noChangeShapeType="1"/>
              </p:cNvSpPr>
              <p:nvPr/>
            </p:nvSpPr>
            <p:spPr bwMode="auto">
              <a:xfrm>
                <a:off x="2607" y="3352"/>
                <a:ext cx="8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100" name="Line 356"/>
              <p:cNvSpPr>
                <a:spLocks noChangeShapeType="1"/>
              </p:cNvSpPr>
              <p:nvPr/>
            </p:nvSpPr>
            <p:spPr bwMode="auto">
              <a:xfrm>
                <a:off x="2619" y="3581"/>
                <a:ext cx="8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101" name="Line 357"/>
              <p:cNvSpPr>
                <a:spLocks noChangeShapeType="1"/>
              </p:cNvSpPr>
              <p:nvPr/>
            </p:nvSpPr>
            <p:spPr bwMode="auto">
              <a:xfrm>
                <a:off x="2672" y="3810"/>
                <a:ext cx="8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102" name="Line 358"/>
              <p:cNvSpPr>
                <a:spLocks noChangeShapeType="1"/>
              </p:cNvSpPr>
              <p:nvPr/>
            </p:nvSpPr>
            <p:spPr bwMode="auto">
              <a:xfrm>
                <a:off x="2619" y="4040"/>
                <a:ext cx="10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103" name="Line 359"/>
              <p:cNvSpPr>
                <a:spLocks noChangeShapeType="1"/>
              </p:cNvSpPr>
              <p:nvPr/>
            </p:nvSpPr>
            <p:spPr bwMode="auto">
              <a:xfrm>
                <a:off x="2641" y="4251"/>
                <a:ext cx="10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104" name="Line 360"/>
              <p:cNvSpPr>
                <a:spLocks noChangeShapeType="1"/>
              </p:cNvSpPr>
              <p:nvPr/>
            </p:nvSpPr>
            <p:spPr bwMode="auto">
              <a:xfrm>
                <a:off x="2622" y="4498"/>
                <a:ext cx="10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105" name="Line 361"/>
              <p:cNvSpPr>
                <a:spLocks noChangeShapeType="1"/>
              </p:cNvSpPr>
              <p:nvPr/>
            </p:nvSpPr>
            <p:spPr bwMode="auto">
              <a:xfrm>
                <a:off x="2614" y="4727"/>
                <a:ext cx="103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106" name="Oval 362"/>
              <p:cNvSpPr>
                <a:spLocks noChangeArrowheads="1"/>
              </p:cNvSpPr>
              <p:nvPr/>
            </p:nvSpPr>
            <p:spPr bwMode="auto">
              <a:xfrm rot="-5400000">
                <a:off x="3437" y="3030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107" name="Oval 363"/>
              <p:cNvSpPr>
                <a:spLocks noChangeArrowheads="1"/>
              </p:cNvSpPr>
              <p:nvPr/>
            </p:nvSpPr>
            <p:spPr bwMode="auto">
              <a:xfrm rot="-5400000">
                <a:off x="3438" y="3503"/>
                <a:ext cx="200" cy="19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364"/>
            <p:cNvGrpSpPr>
              <a:grpSpLocks/>
            </p:cNvGrpSpPr>
            <p:nvPr/>
          </p:nvGrpSpPr>
          <p:grpSpPr bwMode="auto">
            <a:xfrm>
              <a:off x="445" y="2139"/>
              <a:ext cx="654" cy="495"/>
              <a:chOff x="389" y="2387"/>
              <a:chExt cx="683" cy="551"/>
            </a:xfrm>
          </p:grpSpPr>
          <p:sp>
            <p:nvSpPr>
              <p:cNvPr id="288109" name="Rectangle 365"/>
              <p:cNvSpPr>
                <a:spLocks noChangeArrowheads="1"/>
              </p:cNvSpPr>
              <p:nvPr/>
            </p:nvSpPr>
            <p:spPr bwMode="auto">
              <a:xfrm>
                <a:off x="594" y="2387"/>
                <a:ext cx="478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 eaLnBrk="0" hangingPunct="0"/>
                <a:r>
                  <a:rPr lang="en-US" sz="2400" dirty="0">
                    <a:latin typeface="+mn-lt"/>
                  </a:rPr>
                  <a:t>n</a:t>
                </a:r>
                <a:r>
                  <a:rPr lang="en-US" sz="2400" baseline="30000" dirty="0">
                    <a:latin typeface="+mn-lt"/>
                  </a:rPr>
                  <a:t>2</a:t>
                </a:r>
                <a:r>
                  <a:rPr lang="en-US" sz="2400" dirty="0">
                    <a:latin typeface="+mn-lt"/>
                  </a:rPr>
                  <a:t>/2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88110" name="Rectangle 366"/>
              <p:cNvSpPr>
                <a:spLocks noChangeArrowheads="1"/>
              </p:cNvSpPr>
              <p:nvPr/>
            </p:nvSpPr>
            <p:spPr bwMode="auto">
              <a:xfrm>
                <a:off x="389" y="2488"/>
                <a:ext cx="362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 eaLnBrk="0" hangingPunct="0"/>
                <a:r>
                  <a:rPr lang="en-US" sz="3600" dirty="0">
                    <a:latin typeface="Symbol" charset="2"/>
                  </a:rPr>
                  <a:t> </a:t>
                </a:r>
                <a:r>
                  <a:rPr lang="en-US" sz="3600" dirty="0" err="1">
                    <a:latin typeface="Symbol" charset="2"/>
                  </a:rPr>
                  <a:t>l</a:t>
                </a:r>
                <a:endParaRPr lang="en-US" dirty="0">
                  <a:latin typeface="Comic Sans MS" charset="0"/>
                </a:endParaRPr>
              </a:p>
            </p:txBody>
          </p:sp>
        </p:grpSp>
        <p:grpSp>
          <p:nvGrpSpPr>
            <p:cNvPr id="13" name="Group 367"/>
            <p:cNvGrpSpPr>
              <a:grpSpLocks/>
            </p:cNvGrpSpPr>
            <p:nvPr/>
          </p:nvGrpSpPr>
          <p:grpSpPr bwMode="auto">
            <a:xfrm>
              <a:off x="3315" y="2141"/>
              <a:ext cx="648" cy="491"/>
              <a:chOff x="396" y="2387"/>
              <a:chExt cx="676" cy="546"/>
            </a:xfrm>
          </p:grpSpPr>
          <p:sp>
            <p:nvSpPr>
              <p:cNvPr id="288112" name="Rectangle 368"/>
              <p:cNvSpPr>
                <a:spLocks noChangeArrowheads="1"/>
              </p:cNvSpPr>
              <p:nvPr/>
            </p:nvSpPr>
            <p:spPr bwMode="auto">
              <a:xfrm>
                <a:off x="594" y="2387"/>
                <a:ext cx="478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 eaLnBrk="0" hangingPunct="0"/>
                <a:r>
                  <a:rPr lang="en-US" sz="2400" dirty="0">
                    <a:latin typeface="+mn-lt"/>
                  </a:rPr>
                  <a:t>n</a:t>
                </a:r>
                <a:r>
                  <a:rPr lang="en-US" sz="2400" baseline="30000" dirty="0">
                    <a:latin typeface="+mn-lt"/>
                  </a:rPr>
                  <a:t>2</a:t>
                </a:r>
                <a:r>
                  <a:rPr lang="en-US" sz="2400" dirty="0">
                    <a:latin typeface="+mn-lt"/>
                  </a:rPr>
                  <a:t>/2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88113" name="Rectangle 369"/>
              <p:cNvSpPr>
                <a:spLocks noChangeArrowheads="1"/>
              </p:cNvSpPr>
              <p:nvPr/>
            </p:nvSpPr>
            <p:spPr bwMode="auto">
              <a:xfrm>
                <a:off x="396" y="2483"/>
                <a:ext cx="362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 eaLnBrk="0" hangingPunct="0"/>
                <a:r>
                  <a:rPr lang="en-US" sz="3600" dirty="0">
                    <a:latin typeface="Symbol" charset="2"/>
                  </a:rPr>
                  <a:t> </a:t>
                </a:r>
                <a:r>
                  <a:rPr lang="en-US" sz="3600" dirty="0" err="1">
                    <a:latin typeface="Symbol" charset="2"/>
                  </a:rPr>
                  <a:t>l</a:t>
                </a:r>
                <a:endParaRPr lang="en-US" b="1" dirty="0">
                  <a:latin typeface="Comic Sans MS" charset="0"/>
                </a:endParaRPr>
              </a:p>
            </p:txBody>
          </p:sp>
        </p:grpSp>
        <p:grpSp>
          <p:nvGrpSpPr>
            <p:cNvPr id="14" name="Group 370"/>
            <p:cNvGrpSpPr>
              <a:grpSpLocks/>
            </p:cNvGrpSpPr>
            <p:nvPr/>
          </p:nvGrpSpPr>
          <p:grpSpPr bwMode="auto">
            <a:xfrm>
              <a:off x="1623" y="2140"/>
              <a:ext cx="1072" cy="530"/>
              <a:chOff x="458" y="2387"/>
              <a:chExt cx="966" cy="590"/>
            </a:xfrm>
          </p:grpSpPr>
          <p:sp>
            <p:nvSpPr>
              <p:cNvPr id="288115" name="Rectangle 371"/>
              <p:cNvSpPr>
                <a:spLocks noChangeArrowheads="1"/>
              </p:cNvSpPr>
              <p:nvPr/>
            </p:nvSpPr>
            <p:spPr bwMode="auto">
              <a:xfrm>
                <a:off x="594" y="2387"/>
                <a:ext cx="830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 eaLnBrk="0" hangingPunct="0"/>
                <a:r>
                  <a:rPr lang="en-US" sz="2400" dirty="0">
                    <a:latin typeface="+mn-lt"/>
                  </a:rPr>
                  <a:t>(n</a:t>
                </a:r>
                <a:r>
                  <a:rPr lang="en-US" sz="2400" baseline="30000" dirty="0">
                    <a:latin typeface="+mn-lt"/>
                  </a:rPr>
                  <a:t>2</a:t>
                </a:r>
                <a:r>
                  <a:rPr lang="en-US" sz="2400" dirty="0">
                    <a:latin typeface="+mn-lt"/>
                  </a:rPr>
                  <a:t>/2-n/2)</a:t>
                </a:r>
              </a:p>
            </p:txBody>
          </p:sp>
          <p:sp>
            <p:nvSpPr>
              <p:cNvPr id="288116" name="Rectangle 372"/>
              <p:cNvSpPr>
                <a:spLocks noChangeArrowheads="1"/>
              </p:cNvSpPr>
              <p:nvPr/>
            </p:nvSpPr>
            <p:spPr bwMode="auto">
              <a:xfrm>
                <a:off x="458" y="2527"/>
                <a:ext cx="312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 eaLnBrk="0" hangingPunct="0"/>
                <a:r>
                  <a:rPr lang="en-US" sz="3600" dirty="0">
                    <a:latin typeface="Symbol" charset="2"/>
                  </a:rPr>
                  <a:t> </a:t>
                </a:r>
                <a:r>
                  <a:rPr lang="en-US" sz="3600" dirty="0" err="1">
                    <a:latin typeface="Symbol" charset="2"/>
                  </a:rPr>
                  <a:t>l</a:t>
                </a:r>
                <a:endParaRPr lang="en-US" dirty="0">
                  <a:latin typeface="Comic Sans MS" charset="0"/>
                </a:endParaRPr>
              </a:p>
            </p:txBody>
          </p:sp>
        </p:grpSp>
        <p:sp>
          <p:nvSpPr>
            <p:cNvPr id="288117" name="Rectangle 373"/>
            <p:cNvSpPr>
              <a:spLocks noChangeArrowheads="1"/>
            </p:cNvSpPr>
            <p:nvPr/>
          </p:nvSpPr>
          <p:spPr bwMode="auto">
            <a:xfrm>
              <a:off x="265" y="1028"/>
              <a:ext cx="1143" cy="1070"/>
            </a:xfrm>
            <a:prstGeom prst="rect">
              <a:avLst/>
            </a:prstGeom>
            <a:solidFill>
              <a:schemeClr val="folHlink">
                <a:alpha val="13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118" name="Rectangle 374"/>
            <p:cNvSpPr>
              <a:spLocks noChangeArrowheads="1"/>
            </p:cNvSpPr>
            <p:nvPr/>
          </p:nvSpPr>
          <p:spPr bwMode="auto">
            <a:xfrm>
              <a:off x="1636" y="1024"/>
              <a:ext cx="1144" cy="1070"/>
            </a:xfrm>
            <a:prstGeom prst="rect">
              <a:avLst/>
            </a:prstGeom>
            <a:solidFill>
              <a:schemeClr val="folHlink">
                <a:alpha val="13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119" name="Rectangle 375"/>
            <p:cNvSpPr>
              <a:spLocks noChangeArrowheads="1"/>
            </p:cNvSpPr>
            <p:nvPr/>
          </p:nvSpPr>
          <p:spPr bwMode="auto">
            <a:xfrm>
              <a:off x="3026" y="1015"/>
              <a:ext cx="1143" cy="1070"/>
            </a:xfrm>
            <a:prstGeom prst="rect">
              <a:avLst/>
            </a:prstGeom>
            <a:solidFill>
              <a:schemeClr val="folHlink">
                <a:alpha val="13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8155" name="Rectangle 411"/>
          <p:cNvSpPr>
            <a:spLocks noChangeArrowheads="1"/>
          </p:cNvSpPr>
          <p:nvPr/>
        </p:nvSpPr>
        <p:spPr bwMode="auto">
          <a:xfrm>
            <a:off x="1676400" y="344488"/>
            <a:ext cx="13033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dirty="0" smtClean="0">
                <a:latin typeface="+mn-lt"/>
              </a:rPr>
              <a:t>“</a:t>
            </a:r>
            <a:r>
              <a:rPr lang="en-US" b="1" dirty="0" smtClean="0">
                <a:latin typeface="+mn-lt"/>
              </a:rPr>
              <a:t>Even</a:t>
            </a:r>
            <a:r>
              <a:rPr lang="en-US" dirty="0" smtClean="0">
                <a:latin typeface="+mn-lt"/>
              </a:rPr>
              <a:t>”</a:t>
            </a:r>
            <a:endParaRPr lang="en-US" dirty="0">
              <a:latin typeface="+mn-lt"/>
            </a:endParaRPr>
          </a:p>
        </p:txBody>
      </p:sp>
      <p:sp>
        <p:nvSpPr>
          <p:cNvPr id="288156" name="Rectangle 412"/>
          <p:cNvSpPr>
            <a:spLocks noChangeArrowheads="1"/>
          </p:cNvSpPr>
          <p:nvPr/>
        </p:nvSpPr>
        <p:spPr bwMode="auto">
          <a:xfrm>
            <a:off x="5967413" y="344488"/>
            <a:ext cx="1816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dirty="0">
                <a:latin typeface="+mn-lt"/>
              </a:rPr>
              <a:t> </a:t>
            </a:r>
            <a:r>
              <a:rPr lang="en-US" sz="800" dirty="0">
                <a:latin typeface="+mn-lt"/>
              </a:rPr>
              <a:t> </a:t>
            </a:r>
            <a:r>
              <a:rPr lang="en-US" sz="800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“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Odd</a:t>
            </a:r>
            <a:r>
              <a:rPr lang="en-US" dirty="0" smtClean="0">
                <a:latin typeface="+mn-lt"/>
              </a:rPr>
              <a:t>”</a:t>
            </a:r>
            <a:endParaRPr lang="en-US" dirty="0">
              <a:latin typeface="+mn-lt"/>
            </a:endParaRPr>
          </a:p>
        </p:txBody>
      </p:sp>
      <p:grpSp>
        <p:nvGrpSpPr>
          <p:cNvPr id="434" name="Group 433"/>
          <p:cNvGrpSpPr/>
          <p:nvPr/>
        </p:nvGrpSpPr>
        <p:grpSpPr>
          <a:xfrm>
            <a:off x="812006" y="2392362"/>
            <a:ext cx="6548438" cy="4465638"/>
            <a:chOff x="812006" y="2392362"/>
            <a:chExt cx="6548438" cy="4465638"/>
          </a:xfrm>
        </p:grpSpPr>
        <p:grpSp>
          <p:nvGrpSpPr>
            <p:cNvPr id="15" name="Group 376"/>
            <p:cNvGrpSpPr>
              <a:grpSpLocks/>
            </p:cNvGrpSpPr>
            <p:nvPr/>
          </p:nvGrpSpPr>
          <p:grpSpPr bwMode="auto">
            <a:xfrm>
              <a:off x="812006" y="2392362"/>
              <a:ext cx="6548438" cy="4465638"/>
              <a:chOff x="55" y="2085"/>
              <a:chExt cx="4125" cy="2813"/>
            </a:xfrm>
          </p:grpSpPr>
          <p:sp>
            <p:nvSpPr>
              <p:cNvPr id="288122" name="Rectangle 378"/>
              <p:cNvSpPr>
                <a:spLocks noChangeArrowheads="1"/>
              </p:cNvSpPr>
              <p:nvPr/>
            </p:nvSpPr>
            <p:spPr bwMode="auto">
              <a:xfrm>
                <a:off x="483" y="4528"/>
                <a:ext cx="116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 eaLnBrk="0" hangingPunct="0"/>
                <a:endParaRPr lang="en-US">
                  <a:latin typeface="Comic Sans MS" charset="0"/>
                </a:endParaRPr>
              </a:p>
            </p:txBody>
          </p:sp>
          <p:grpSp>
            <p:nvGrpSpPr>
              <p:cNvPr id="16" name="Group 381"/>
              <p:cNvGrpSpPr>
                <a:grpSpLocks/>
              </p:cNvGrpSpPr>
              <p:nvPr/>
            </p:nvGrpSpPr>
            <p:grpSpPr bwMode="auto">
              <a:xfrm>
                <a:off x="463" y="3055"/>
                <a:ext cx="3217" cy="1473"/>
                <a:chOff x="571" y="2750"/>
                <a:chExt cx="3339" cy="1778"/>
              </a:xfrm>
            </p:grpSpPr>
            <p:sp>
              <p:nvSpPr>
                <p:cNvPr id="288126" name="Rectangle 382" descr="10%"/>
                <p:cNvSpPr>
                  <a:spLocks noChangeArrowheads="1"/>
                </p:cNvSpPr>
                <p:nvPr/>
              </p:nvSpPr>
              <p:spPr bwMode="auto">
                <a:xfrm>
                  <a:off x="2243" y="2750"/>
                  <a:ext cx="1667" cy="1778"/>
                </a:xfrm>
                <a:prstGeom prst="rect">
                  <a:avLst/>
                </a:prstGeom>
                <a:pattFill prst="pct10">
                  <a:fgClr>
                    <a:srgbClr val="FF0000"/>
                  </a:fgClr>
                  <a:bgClr>
                    <a:schemeClr val="bg1"/>
                  </a:bgClr>
                </a:patt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127" name="Rectangle 383" descr="10%"/>
                <p:cNvSpPr>
                  <a:spLocks noChangeArrowheads="1"/>
                </p:cNvSpPr>
                <p:nvPr/>
              </p:nvSpPr>
              <p:spPr bwMode="auto">
                <a:xfrm>
                  <a:off x="571" y="2750"/>
                  <a:ext cx="1667" cy="1778"/>
                </a:xfrm>
                <a:prstGeom prst="rect">
                  <a:avLst/>
                </a:prstGeom>
                <a:pattFill prst="pct10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7" name="Group 384"/>
                <p:cNvGrpSpPr>
                  <a:grpSpLocks/>
                </p:cNvGrpSpPr>
                <p:nvPr/>
              </p:nvGrpSpPr>
              <p:grpSpPr bwMode="auto">
                <a:xfrm>
                  <a:off x="672" y="2784"/>
                  <a:ext cx="3168" cy="1680"/>
                  <a:chOff x="192" y="2880"/>
                  <a:chExt cx="4176" cy="2064"/>
                </a:xfrm>
              </p:grpSpPr>
              <p:sp>
                <p:nvSpPr>
                  <p:cNvPr id="288129" name="Freeform 385"/>
                  <p:cNvSpPr>
                    <a:spLocks/>
                  </p:cNvSpPr>
                  <p:nvPr/>
                </p:nvSpPr>
                <p:spPr bwMode="auto">
                  <a:xfrm>
                    <a:off x="192" y="2904"/>
                    <a:ext cx="2112" cy="2040"/>
                  </a:xfrm>
                  <a:custGeom>
                    <a:avLst/>
                    <a:gdLst/>
                    <a:ahLst/>
                    <a:cxnLst>
                      <a:cxn ang="0">
                        <a:pos x="0" y="984"/>
                      </a:cxn>
                      <a:cxn ang="0">
                        <a:pos x="336" y="120"/>
                      </a:cxn>
                      <a:cxn ang="0">
                        <a:pos x="1344" y="1704"/>
                      </a:cxn>
                      <a:cxn ang="0">
                        <a:pos x="2112" y="2040"/>
                      </a:cxn>
                    </a:cxnLst>
                    <a:rect l="0" t="0" r="r" b="b"/>
                    <a:pathLst>
                      <a:path w="2112" h="2040">
                        <a:moveTo>
                          <a:pt x="0" y="984"/>
                        </a:moveTo>
                        <a:cubicBezTo>
                          <a:pt x="56" y="492"/>
                          <a:pt x="112" y="0"/>
                          <a:pt x="336" y="120"/>
                        </a:cubicBezTo>
                        <a:cubicBezTo>
                          <a:pt x="560" y="240"/>
                          <a:pt x="1048" y="1384"/>
                          <a:pt x="1344" y="1704"/>
                        </a:cubicBezTo>
                        <a:cubicBezTo>
                          <a:pt x="1640" y="2024"/>
                          <a:pt x="1984" y="1984"/>
                          <a:pt x="2112" y="204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8130" name="Freeform 386"/>
                  <p:cNvSpPr>
                    <a:spLocks/>
                  </p:cNvSpPr>
                  <p:nvPr/>
                </p:nvSpPr>
                <p:spPr bwMode="auto">
                  <a:xfrm flipH="1">
                    <a:off x="2256" y="2880"/>
                    <a:ext cx="2112" cy="2040"/>
                  </a:xfrm>
                  <a:custGeom>
                    <a:avLst/>
                    <a:gdLst/>
                    <a:ahLst/>
                    <a:cxnLst>
                      <a:cxn ang="0">
                        <a:pos x="0" y="984"/>
                      </a:cxn>
                      <a:cxn ang="0">
                        <a:pos x="336" y="120"/>
                      </a:cxn>
                      <a:cxn ang="0">
                        <a:pos x="1344" y="1704"/>
                      </a:cxn>
                      <a:cxn ang="0">
                        <a:pos x="2112" y="2040"/>
                      </a:cxn>
                    </a:cxnLst>
                    <a:rect l="0" t="0" r="r" b="b"/>
                    <a:pathLst>
                      <a:path w="2112" h="2040">
                        <a:moveTo>
                          <a:pt x="0" y="984"/>
                        </a:moveTo>
                        <a:cubicBezTo>
                          <a:pt x="56" y="492"/>
                          <a:pt x="112" y="0"/>
                          <a:pt x="336" y="120"/>
                        </a:cubicBezTo>
                        <a:cubicBezTo>
                          <a:pt x="560" y="240"/>
                          <a:pt x="1048" y="1384"/>
                          <a:pt x="1344" y="1704"/>
                        </a:cubicBezTo>
                        <a:cubicBezTo>
                          <a:pt x="1640" y="2024"/>
                          <a:pt x="1984" y="1984"/>
                          <a:pt x="2112" y="204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88131" name="Line 387"/>
                <p:cNvSpPr>
                  <a:spLocks noChangeShapeType="1"/>
                </p:cNvSpPr>
                <p:nvPr/>
              </p:nvSpPr>
              <p:spPr bwMode="auto">
                <a:xfrm>
                  <a:off x="672" y="4520"/>
                  <a:ext cx="31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132" name="Rectangle 388"/>
                <p:cNvSpPr>
                  <a:spLocks noChangeArrowheads="1"/>
                </p:cNvSpPr>
                <p:nvPr/>
              </p:nvSpPr>
              <p:spPr bwMode="auto">
                <a:xfrm>
                  <a:off x="914" y="3713"/>
                  <a:ext cx="121" cy="3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l" eaLnBrk="0" hangingPunct="0"/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288133" name="Rectangle 389"/>
                <p:cNvSpPr>
                  <a:spLocks noChangeArrowheads="1"/>
                </p:cNvSpPr>
                <p:nvPr/>
              </p:nvSpPr>
              <p:spPr bwMode="auto">
                <a:xfrm>
                  <a:off x="3302" y="3713"/>
                  <a:ext cx="121" cy="3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l" eaLnBrk="0" hangingPunct="0"/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288134" name="Line 390"/>
                <p:cNvSpPr>
                  <a:spLocks noChangeShapeType="1"/>
                </p:cNvSpPr>
                <p:nvPr/>
              </p:nvSpPr>
              <p:spPr bwMode="auto">
                <a:xfrm>
                  <a:off x="2238" y="2758"/>
                  <a:ext cx="0" cy="177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135" name="Line 391"/>
                <p:cNvSpPr>
                  <a:spLocks noChangeShapeType="1"/>
                </p:cNvSpPr>
                <p:nvPr/>
              </p:nvSpPr>
              <p:spPr bwMode="auto">
                <a:xfrm>
                  <a:off x="614" y="4528"/>
                  <a:ext cx="1624" cy="0"/>
                </a:xfrm>
                <a:prstGeom prst="line">
                  <a:avLst/>
                </a:prstGeom>
                <a:noFill/>
                <a:ln w="698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136" name="Line 392"/>
                <p:cNvSpPr>
                  <a:spLocks noChangeShapeType="1"/>
                </p:cNvSpPr>
                <p:nvPr/>
              </p:nvSpPr>
              <p:spPr bwMode="auto">
                <a:xfrm>
                  <a:off x="2243" y="4528"/>
                  <a:ext cx="1646" cy="0"/>
                </a:xfrm>
                <a:prstGeom prst="line">
                  <a:avLst/>
                </a:prstGeom>
                <a:noFill/>
                <a:ln w="6985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288137" name="Picture 393"/>
              <p:cNvPicPr>
                <a:picLocks noChangeAspect="1" noChangeArrowheads="1"/>
              </p:cNvPicPr>
              <p:nvPr/>
            </p:nvPicPr>
            <mc:AlternateContent xmlns:ma="http://schemas.microsoft.com/office/mac/drawingml/2008/main">
              <mc:Choice Requires="ma">
                <p:blipFill>
                  <a:blip r:embed="rId3"/>
                  <a:srcRect/>
                  <a:stretch>
                    <a:fillRect/>
                  </a:stretch>
                </p:blipFill>
              </mc:Choice>
  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  <p:blipFill>
                  <a:blip r:embed="rId4"/>
                  <a:srcRect/>
                  <a:stretch>
                    <a:fillRect/>
                  </a:stretch>
                </p:blipFill>
              </mc:Fallback>
            </mc:AlternateContent>
            <p:spPr bwMode="auto">
              <a:xfrm>
                <a:off x="55" y="2848"/>
                <a:ext cx="278" cy="403"/>
              </a:xfrm>
              <a:prstGeom prst="rect">
                <a:avLst/>
              </a:prstGeom>
              <a:noFill/>
            </p:spPr>
          </p:pic>
          <p:sp>
            <p:nvSpPr>
              <p:cNvPr id="288138" name="Oval 394"/>
              <p:cNvSpPr>
                <a:spLocks noChangeArrowheads="1"/>
              </p:cNvSpPr>
              <p:nvPr/>
            </p:nvSpPr>
            <p:spPr bwMode="auto">
              <a:xfrm>
                <a:off x="62" y="2892"/>
                <a:ext cx="207" cy="207"/>
              </a:xfrm>
              <a:prstGeom prst="ellipse">
                <a:avLst/>
              </a:prstGeom>
              <a:solidFill>
                <a:srgbClr val="FFFF00">
                  <a:alpha val="64000"/>
                </a:srgbClr>
              </a:solidFill>
              <a:ln w="9525">
                <a:solidFill>
                  <a:srgbClr val="FFFF66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141" name="AutoShape 397"/>
              <p:cNvSpPr>
                <a:spLocks noChangeArrowheads="1"/>
              </p:cNvSpPr>
              <p:nvPr/>
            </p:nvSpPr>
            <p:spPr bwMode="auto">
              <a:xfrm rot="-8484876">
                <a:off x="3361" y="3581"/>
                <a:ext cx="192" cy="149"/>
              </a:xfrm>
              <a:prstGeom prst="triangle">
                <a:avLst>
                  <a:gd name="adj" fmla="val 50000"/>
                </a:avLst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142" name="AutoShape 398"/>
              <p:cNvSpPr>
                <a:spLocks noChangeArrowheads="1"/>
              </p:cNvSpPr>
              <p:nvPr/>
            </p:nvSpPr>
            <p:spPr bwMode="auto">
              <a:xfrm rot="-9573767">
                <a:off x="2111" y="4379"/>
                <a:ext cx="192" cy="149"/>
              </a:xfrm>
              <a:prstGeom prst="triangle">
                <a:avLst>
                  <a:gd name="adj" fmla="val 50000"/>
                </a:avLst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143" name="AutoShape 399"/>
              <p:cNvSpPr>
                <a:spLocks noChangeArrowheads="1"/>
              </p:cNvSpPr>
              <p:nvPr/>
            </p:nvSpPr>
            <p:spPr bwMode="auto">
              <a:xfrm rot="9163422">
                <a:off x="758" y="3506"/>
                <a:ext cx="192" cy="149"/>
              </a:xfrm>
              <a:prstGeom prst="triangle">
                <a:avLst>
                  <a:gd name="adj" fmla="val 50000"/>
                </a:avLst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144" name="Oval 400"/>
              <p:cNvSpPr>
                <a:spLocks noChangeArrowheads="1"/>
              </p:cNvSpPr>
              <p:nvPr/>
            </p:nvSpPr>
            <p:spPr bwMode="auto">
              <a:xfrm>
                <a:off x="1273" y="2712"/>
                <a:ext cx="1650" cy="1709"/>
              </a:xfrm>
              <a:prstGeom prst="ellipse">
                <a:avLst/>
              </a:prstGeom>
              <a:solidFill>
                <a:srgbClr val="F5FBFF"/>
              </a:solidFill>
              <a:ln w="9525">
                <a:solidFill>
                  <a:srgbClr val="F5FB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145" name="Rectangle 401"/>
              <p:cNvSpPr>
                <a:spLocks noChangeArrowheads="1"/>
              </p:cNvSpPr>
              <p:nvPr/>
            </p:nvSpPr>
            <p:spPr bwMode="auto">
              <a:xfrm rot="3481018">
                <a:off x="862" y="2990"/>
                <a:ext cx="935" cy="642"/>
              </a:xfrm>
              <a:prstGeom prst="rect">
                <a:avLst/>
              </a:prstGeom>
              <a:solidFill>
                <a:srgbClr val="F5FBFF"/>
              </a:solidFill>
              <a:ln w="9525">
                <a:solidFill>
                  <a:srgbClr val="F5FB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146" name="Rectangle 402"/>
              <p:cNvSpPr>
                <a:spLocks noChangeArrowheads="1"/>
              </p:cNvSpPr>
              <p:nvPr/>
            </p:nvSpPr>
            <p:spPr bwMode="auto">
              <a:xfrm rot="7318954">
                <a:off x="2406" y="2916"/>
                <a:ext cx="935" cy="642"/>
              </a:xfrm>
              <a:prstGeom prst="rect">
                <a:avLst/>
              </a:prstGeom>
              <a:solidFill>
                <a:srgbClr val="F5FBFF"/>
              </a:solidFill>
              <a:ln w="9525">
                <a:solidFill>
                  <a:srgbClr val="F5FB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147" name="Rectangle 403"/>
              <p:cNvSpPr>
                <a:spLocks noChangeArrowheads="1"/>
              </p:cNvSpPr>
              <p:nvPr/>
            </p:nvSpPr>
            <p:spPr bwMode="auto">
              <a:xfrm rot="719397">
                <a:off x="307" y="2939"/>
                <a:ext cx="271" cy="914"/>
              </a:xfrm>
              <a:prstGeom prst="rect">
                <a:avLst/>
              </a:prstGeom>
              <a:solidFill>
                <a:srgbClr val="F5FBFF"/>
              </a:solidFill>
              <a:ln w="9525">
                <a:solidFill>
                  <a:srgbClr val="F5FB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148" name="Rectangle 404"/>
              <p:cNvSpPr>
                <a:spLocks noChangeArrowheads="1"/>
              </p:cNvSpPr>
              <p:nvPr/>
            </p:nvSpPr>
            <p:spPr bwMode="auto">
              <a:xfrm rot="-6662666">
                <a:off x="825" y="2448"/>
                <a:ext cx="271" cy="914"/>
              </a:xfrm>
              <a:prstGeom prst="rect">
                <a:avLst/>
              </a:prstGeom>
              <a:solidFill>
                <a:srgbClr val="F5FBFF"/>
              </a:solidFill>
              <a:ln w="9525">
                <a:solidFill>
                  <a:srgbClr val="F5FB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149" name="Rectangle 405"/>
              <p:cNvSpPr>
                <a:spLocks noChangeArrowheads="1"/>
              </p:cNvSpPr>
              <p:nvPr/>
            </p:nvSpPr>
            <p:spPr bwMode="auto">
              <a:xfrm rot="-6662666">
                <a:off x="3258" y="2522"/>
                <a:ext cx="271" cy="914"/>
              </a:xfrm>
              <a:prstGeom prst="rect">
                <a:avLst/>
              </a:prstGeom>
              <a:solidFill>
                <a:srgbClr val="F5FBFF"/>
              </a:solidFill>
              <a:ln w="9525">
                <a:solidFill>
                  <a:srgbClr val="F5FB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150" name="Rectangle 406"/>
              <p:cNvSpPr>
                <a:spLocks noChangeArrowheads="1"/>
              </p:cNvSpPr>
              <p:nvPr/>
            </p:nvSpPr>
            <p:spPr bwMode="auto">
              <a:xfrm rot="-1152198">
                <a:off x="3553" y="2816"/>
                <a:ext cx="271" cy="914"/>
              </a:xfrm>
              <a:prstGeom prst="rect">
                <a:avLst/>
              </a:prstGeom>
              <a:solidFill>
                <a:srgbClr val="F5FBFF"/>
              </a:solidFill>
              <a:ln w="9525">
                <a:solidFill>
                  <a:srgbClr val="F5FB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151" name="Freeform 407"/>
              <p:cNvSpPr>
                <a:spLocks/>
              </p:cNvSpPr>
              <p:nvPr/>
            </p:nvSpPr>
            <p:spPr bwMode="auto">
              <a:xfrm>
                <a:off x="339" y="2085"/>
                <a:ext cx="520" cy="1544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528"/>
                  </a:cxn>
                  <a:cxn ang="0">
                    <a:pos x="448" y="1392"/>
                  </a:cxn>
                  <a:cxn ang="0">
                    <a:pos x="496" y="1440"/>
                  </a:cxn>
                </a:cxnLst>
                <a:rect l="0" t="0" r="r" b="b"/>
                <a:pathLst>
                  <a:path w="520" h="1544">
                    <a:moveTo>
                      <a:pt x="64" y="0"/>
                    </a:moveTo>
                    <a:cubicBezTo>
                      <a:pt x="32" y="148"/>
                      <a:pt x="0" y="296"/>
                      <a:pt x="64" y="528"/>
                    </a:cubicBezTo>
                    <a:cubicBezTo>
                      <a:pt x="128" y="760"/>
                      <a:pt x="376" y="1240"/>
                      <a:pt x="448" y="1392"/>
                    </a:cubicBezTo>
                    <a:cubicBezTo>
                      <a:pt x="520" y="1544"/>
                      <a:pt x="488" y="1424"/>
                      <a:pt x="496" y="1440"/>
                    </a:cubicBezTo>
                  </a:path>
                </a:pathLst>
              </a:custGeom>
              <a:noFill/>
              <a:ln w="57150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152" name="Freeform 408"/>
              <p:cNvSpPr>
                <a:spLocks/>
              </p:cNvSpPr>
              <p:nvPr/>
            </p:nvSpPr>
            <p:spPr bwMode="auto">
              <a:xfrm>
                <a:off x="2233" y="2112"/>
                <a:ext cx="640" cy="2352"/>
              </a:xfrm>
              <a:custGeom>
                <a:avLst/>
                <a:gdLst/>
                <a:ahLst/>
                <a:cxnLst>
                  <a:cxn ang="0">
                    <a:pos x="384" y="0"/>
                  </a:cxn>
                  <a:cxn ang="0">
                    <a:pos x="576" y="432"/>
                  </a:cxn>
                  <a:cxn ang="0">
                    <a:pos x="0" y="2352"/>
                  </a:cxn>
                </a:cxnLst>
                <a:rect l="0" t="0" r="r" b="b"/>
                <a:pathLst>
                  <a:path w="640" h="2352">
                    <a:moveTo>
                      <a:pt x="384" y="0"/>
                    </a:moveTo>
                    <a:cubicBezTo>
                      <a:pt x="512" y="20"/>
                      <a:pt x="640" y="40"/>
                      <a:pt x="576" y="432"/>
                    </a:cubicBezTo>
                    <a:cubicBezTo>
                      <a:pt x="512" y="824"/>
                      <a:pt x="96" y="2024"/>
                      <a:pt x="0" y="2352"/>
                    </a:cubicBezTo>
                  </a:path>
                </a:pathLst>
              </a:custGeom>
              <a:noFill/>
              <a:ln w="5397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153" name="Freeform 409"/>
              <p:cNvSpPr>
                <a:spLocks/>
              </p:cNvSpPr>
              <p:nvPr/>
            </p:nvSpPr>
            <p:spPr bwMode="auto">
              <a:xfrm flipH="1">
                <a:off x="3487" y="2098"/>
                <a:ext cx="520" cy="1544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528"/>
                  </a:cxn>
                  <a:cxn ang="0">
                    <a:pos x="448" y="1392"/>
                  </a:cxn>
                  <a:cxn ang="0">
                    <a:pos x="496" y="1440"/>
                  </a:cxn>
                </a:cxnLst>
                <a:rect l="0" t="0" r="r" b="b"/>
                <a:pathLst>
                  <a:path w="520" h="1544">
                    <a:moveTo>
                      <a:pt x="64" y="0"/>
                    </a:moveTo>
                    <a:cubicBezTo>
                      <a:pt x="32" y="148"/>
                      <a:pt x="0" y="296"/>
                      <a:pt x="64" y="528"/>
                    </a:cubicBezTo>
                    <a:cubicBezTo>
                      <a:pt x="128" y="760"/>
                      <a:pt x="376" y="1240"/>
                      <a:pt x="448" y="1392"/>
                    </a:cubicBezTo>
                    <a:cubicBezTo>
                      <a:pt x="520" y="1544"/>
                      <a:pt x="488" y="1424"/>
                      <a:pt x="496" y="1440"/>
                    </a:cubicBezTo>
                  </a:path>
                </a:pathLst>
              </a:custGeom>
              <a:noFill/>
              <a:ln w="476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154" name="Rectangle 410"/>
              <p:cNvSpPr>
                <a:spLocks noChangeArrowheads="1"/>
              </p:cNvSpPr>
              <p:nvPr/>
            </p:nvSpPr>
            <p:spPr bwMode="auto">
              <a:xfrm>
                <a:off x="2923" y="4290"/>
                <a:ext cx="125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 eaLnBrk="0" hangingPunct="0"/>
                <a:r>
                  <a:rPr lang="en-US" dirty="0">
                    <a:solidFill>
                      <a:srgbClr val="FF0000"/>
                    </a:solidFill>
                    <a:latin typeface="+mn-lt"/>
                  </a:rPr>
                  <a:t>           </a:t>
                </a:r>
                <a:r>
                  <a:rPr lang="en-US" sz="2000" dirty="0">
                    <a:solidFill>
                      <a:srgbClr val="FF0000"/>
                    </a:solidFill>
                    <a:latin typeface="+mn-lt"/>
                  </a:rPr>
                  <a:t>#R</a:t>
                </a:r>
                <a:r>
                  <a:rPr lang="en-US" sz="2000" dirty="0">
                    <a:latin typeface="+mn-lt"/>
                  </a:rPr>
                  <a:t>/#B</a:t>
                </a:r>
              </a:p>
            </p:txBody>
          </p:sp>
        </p:grpSp>
        <p:cxnSp>
          <p:nvCxnSpPr>
            <p:cNvPr id="427" name="Straight Connector 426"/>
            <p:cNvCxnSpPr>
              <a:endCxn id="288144" idx="5"/>
            </p:cNvCxnSpPr>
            <p:nvPr/>
          </p:nvCxnSpPr>
          <p:spPr bwMode="auto">
            <a:xfrm rot="5400000">
              <a:off x="4899776" y="5280336"/>
              <a:ext cx="504694" cy="34153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491" y="0"/>
            <a:ext cx="77724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1625" y="1143000"/>
            <a:ext cx="1381809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Where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1625" y="1818620"/>
            <a:ext cx="1056700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00FF00"/>
                </a:solidFill>
              </a:rPr>
              <a:t>How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81625" y="2494240"/>
            <a:ext cx="116194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What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81625" y="3169860"/>
            <a:ext cx="1261709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FF6600"/>
                </a:solidFill>
              </a:rPr>
              <a:t>When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81625" y="3886200"/>
            <a:ext cx="1056700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Why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491" y="0"/>
            <a:ext cx="77724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1625" y="1143000"/>
            <a:ext cx="1381809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Where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1625" y="1818620"/>
            <a:ext cx="1056700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00FF00"/>
                </a:solidFill>
              </a:rPr>
              <a:t>How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81625" y="2494240"/>
            <a:ext cx="116194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What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81625" y="3169860"/>
            <a:ext cx="1261709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FF6600"/>
                </a:solidFill>
              </a:rPr>
              <a:t>When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81625" y="3886200"/>
            <a:ext cx="1056700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Why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881390"/>
            <a:ext cx="1422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Algebra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46661" y="2090410"/>
            <a:ext cx="188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30739" y="1414790"/>
            <a:ext cx="2479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Combinatorics</a:t>
            </a:r>
            <a:endParaRPr lang="en-US" dirty="0"/>
          </a:p>
        </p:txBody>
      </p:sp>
      <p:cxnSp>
        <p:nvCxnSpPr>
          <p:cNvPr id="20" name="Straight Connector 19"/>
          <p:cNvCxnSpPr>
            <a:stCxn id="4" idx="3"/>
            <a:endCxn id="9" idx="1"/>
          </p:cNvCxnSpPr>
          <p:nvPr/>
        </p:nvCxnSpPr>
        <p:spPr bwMode="auto">
          <a:xfrm flipV="1">
            <a:off x="2963434" y="1143000"/>
            <a:ext cx="1684766" cy="26161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4" idx="3"/>
          </p:cNvCxnSpPr>
          <p:nvPr/>
        </p:nvCxnSpPr>
        <p:spPr bwMode="auto">
          <a:xfrm>
            <a:off x="2963434" y="1404610"/>
            <a:ext cx="1684766" cy="27179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4" idx="3"/>
            <a:endCxn id="10" idx="1"/>
          </p:cNvCxnSpPr>
          <p:nvPr/>
        </p:nvCxnSpPr>
        <p:spPr bwMode="auto">
          <a:xfrm>
            <a:off x="2963434" y="1404610"/>
            <a:ext cx="1883227" cy="94741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7831" y="881390"/>
            <a:ext cx="939800" cy="135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491" y="0"/>
            <a:ext cx="77724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1625" y="1143000"/>
            <a:ext cx="1381809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Where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1625" y="1818620"/>
            <a:ext cx="1056700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00FF00"/>
                </a:solidFill>
              </a:rPr>
              <a:t>How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81625" y="2494240"/>
            <a:ext cx="116194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What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81625" y="3169860"/>
            <a:ext cx="1261709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FF6600"/>
                </a:solidFill>
              </a:rPr>
              <a:t>When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81625" y="3886200"/>
            <a:ext cx="1056700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Why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881390"/>
            <a:ext cx="1422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Algebra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46661" y="2090410"/>
            <a:ext cx="188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30739" y="1414790"/>
            <a:ext cx="2479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Combinatorics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7448" y="2755850"/>
            <a:ext cx="1761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70461" y="3431470"/>
            <a:ext cx="1861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65661" y="4147810"/>
            <a:ext cx="142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Physics</a:t>
            </a:r>
            <a:endParaRPr lang="en-US" dirty="0"/>
          </a:p>
        </p:txBody>
      </p:sp>
      <p:cxnSp>
        <p:nvCxnSpPr>
          <p:cNvPr id="20" name="Straight Connector 19"/>
          <p:cNvCxnSpPr>
            <a:stCxn id="4" idx="3"/>
            <a:endCxn id="9" idx="1"/>
          </p:cNvCxnSpPr>
          <p:nvPr/>
        </p:nvCxnSpPr>
        <p:spPr bwMode="auto">
          <a:xfrm flipV="1">
            <a:off x="2963434" y="1143000"/>
            <a:ext cx="1684766" cy="26161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4" idx="3"/>
          </p:cNvCxnSpPr>
          <p:nvPr/>
        </p:nvCxnSpPr>
        <p:spPr bwMode="auto">
          <a:xfrm>
            <a:off x="2963434" y="1404610"/>
            <a:ext cx="1684766" cy="27179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4" idx="3"/>
            <a:endCxn id="10" idx="1"/>
          </p:cNvCxnSpPr>
          <p:nvPr/>
        </p:nvCxnSpPr>
        <p:spPr bwMode="auto">
          <a:xfrm>
            <a:off x="2963434" y="1404610"/>
            <a:ext cx="1883227" cy="94741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5" idx="3"/>
          </p:cNvCxnSpPr>
          <p:nvPr/>
        </p:nvCxnSpPr>
        <p:spPr bwMode="auto">
          <a:xfrm flipV="1">
            <a:off x="2638325" y="1676400"/>
            <a:ext cx="2009875" cy="40383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10" idx="1"/>
          </p:cNvCxnSpPr>
          <p:nvPr/>
        </p:nvCxnSpPr>
        <p:spPr bwMode="auto">
          <a:xfrm>
            <a:off x="2743572" y="2090410"/>
            <a:ext cx="2103089" cy="26161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5" idx="3"/>
            <a:endCxn id="13" idx="1"/>
          </p:cNvCxnSpPr>
          <p:nvPr/>
        </p:nvCxnSpPr>
        <p:spPr bwMode="auto">
          <a:xfrm>
            <a:off x="2638325" y="2080230"/>
            <a:ext cx="2369123" cy="93723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5" idx="3"/>
            <a:endCxn id="14" idx="1"/>
          </p:cNvCxnSpPr>
          <p:nvPr/>
        </p:nvCxnSpPr>
        <p:spPr bwMode="auto">
          <a:xfrm>
            <a:off x="2638325" y="2080230"/>
            <a:ext cx="2132136" cy="161285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6" idx="3"/>
            <a:endCxn id="14" idx="1"/>
          </p:cNvCxnSpPr>
          <p:nvPr/>
        </p:nvCxnSpPr>
        <p:spPr bwMode="auto">
          <a:xfrm>
            <a:off x="2743572" y="2755850"/>
            <a:ext cx="2026889" cy="93723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6" idx="3"/>
            <a:endCxn id="10" idx="1"/>
          </p:cNvCxnSpPr>
          <p:nvPr/>
        </p:nvCxnSpPr>
        <p:spPr bwMode="auto">
          <a:xfrm flipV="1">
            <a:off x="2743572" y="2352020"/>
            <a:ext cx="2103089" cy="40383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6" idx="3"/>
            <a:endCxn id="13" idx="1"/>
          </p:cNvCxnSpPr>
          <p:nvPr/>
        </p:nvCxnSpPr>
        <p:spPr bwMode="auto">
          <a:xfrm>
            <a:off x="2743572" y="2755850"/>
            <a:ext cx="2263876" cy="26161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endCxn id="15" idx="1"/>
          </p:cNvCxnSpPr>
          <p:nvPr/>
        </p:nvCxnSpPr>
        <p:spPr bwMode="auto">
          <a:xfrm rot="16200000" flipH="1">
            <a:off x="2445111" y="2388870"/>
            <a:ext cx="2319010" cy="1722089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6" idx="3"/>
            <a:endCxn id="15" idx="1"/>
          </p:cNvCxnSpPr>
          <p:nvPr/>
        </p:nvCxnSpPr>
        <p:spPr bwMode="auto">
          <a:xfrm>
            <a:off x="2743572" y="2755850"/>
            <a:ext cx="1722089" cy="165357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7" idx="3"/>
            <a:endCxn id="10" idx="1"/>
          </p:cNvCxnSpPr>
          <p:nvPr/>
        </p:nvCxnSpPr>
        <p:spPr bwMode="auto">
          <a:xfrm flipV="1">
            <a:off x="2843334" y="2352020"/>
            <a:ext cx="2003327" cy="107945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FF6B1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7" idx="3"/>
            <a:endCxn id="14" idx="1"/>
          </p:cNvCxnSpPr>
          <p:nvPr/>
        </p:nvCxnSpPr>
        <p:spPr bwMode="auto">
          <a:xfrm>
            <a:off x="2843334" y="3431470"/>
            <a:ext cx="1927127" cy="26161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FF6B1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7" idx="3"/>
            <a:endCxn id="15" idx="1"/>
          </p:cNvCxnSpPr>
          <p:nvPr/>
        </p:nvCxnSpPr>
        <p:spPr bwMode="auto">
          <a:xfrm>
            <a:off x="2843334" y="3431470"/>
            <a:ext cx="1622327" cy="97795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FF6B1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6" idx="3"/>
          </p:cNvCxnSpPr>
          <p:nvPr/>
        </p:nvCxnSpPr>
        <p:spPr bwMode="auto">
          <a:xfrm flipV="1">
            <a:off x="2743572" y="1666221"/>
            <a:ext cx="1904628" cy="1089629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7831" y="881390"/>
            <a:ext cx="939800" cy="13589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28600" y="2115785"/>
            <a:ext cx="1117600" cy="1409700"/>
          </a:xfrm>
          <a:prstGeom prst="rect">
            <a:avLst/>
          </a:prstGeom>
          <a:solidFill>
            <a:srgbClr val="2CFF2C">
              <a:alpha val="50000"/>
            </a:srgbClr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491" y="0"/>
            <a:ext cx="77724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1625" y="1143000"/>
            <a:ext cx="1381809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Where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1625" y="1818620"/>
            <a:ext cx="1056700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00FF00"/>
                </a:solidFill>
              </a:rPr>
              <a:t>How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81625" y="2494240"/>
            <a:ext cx="116194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What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81625" y="3169860"/>
            <a:ext cx="1261709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FF6600"/>
                </a:solidFill>
              </a:rPr>
              <a:t>When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81625" y="3886200"/>
            <a:ext cx="1056700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Why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881390"/>
            <a:ext cx="1422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Algebra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46661" y="2090410"/>
            <a:ext cx="188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30739" y="1414790"/>
            <a:ext cx="2479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Combinatorics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7448" y="2755850"/>
            <a:ext cx="1761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70461" y="3431470"/>
            <a:ext cx="1861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65661" y="4147810"/>
            <a:ext cx="142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69841" y="4823430"/>
            <a:ext cx="1800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Chemistry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47576" y="5499050"/>
            <a:ext cx="2779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Nanotechnology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08114" y="6022270"/>
            <a:ext cx="1362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Biology</a:t>
            </a:r>
            <a:endParaRPr lang="en-US" dirty="0"/>
          </a:p>
        </p:txBody>
      </p:sp>
      <p:cxnSp>
        <p:nvCxnSpPr>
          <p:cNvPr id="20" name="Straight Connector 19"/>
          <p:cNvCxnSpPr>
            <a:stCxn id="4" idx="3"/>
            <a:endCxn id="9" idx="1"/>
          </p:cNvCxnSpPr>
          <p:nvPr/>
        </p:nvCxnSpPr>
        <p:spPr bwMode="auto">
          <a:xfrm flipV="1">
            <a:off x="2963434" y="1143000"/>
            <a:ext cx="1684766" cy="26161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4" idx="3"/>
          </p:cNvCxnSpPr>
          <p:nvPr/>
        </p:nvCxnSpPr>
        <p:spPr bwMode="auto">
          <a:xfrm>
            <a:off x="2963434" y="1404610"/>
            <a:ext cx="1684766" cy="27179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4" idx="3"/>
            <a:endCxn id="10" idx="1"/>
          </p:cNvCxnSpPr>
          <p:nvPr/>
        </p:nvCxnSpPr>
        <p:spPr bwMode="auto">
          <a:xfrm>
            <a:off x="2963434" y="1404610"/>
            <a:ext cx="1883227" cy="94741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5" idx="3"/>
          </p:cNvCxnSpPr>
          <p:nvPr/>
        </p:nvCxnSpPr>
        <p:spPr bwMode="auto">
          <a:xfrm flipV="1">
            <a:off x="2638325" y="1676400"/>
            <a:ext cx="2009875" cy="40383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5" idx="3"/>
            <a:endCxn id="10" idx="1"/>
          </p:cNvCxnSpPr>
          <p:nvPr/>
        </p:nvCxnSpPr>
        <p:spPr bwMode="auto">
          <a:xfrm>
            <a:off x="2638325" y="2080230"/>
            <a:ext cx="2208336" cy="27179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5" idx="3"/>
            <a:endCxn id="13" idx="1"/>
          </p:cNvCxnSpPr>
          <p:nvPr/>
        </p:nvCxnSpPr>
        <p:spPr bwMode="auto">
          <a:xfrm>
            <a:off x="2638325" y="2080230"/>
            <a:ext cx="2369123" cy="93723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5" idx="3"/>
            <a:endCxn id="14" idx="1"/>
          </p:cNvCxnSpPr>
          <p:nvPr/>
        </p:nvCxnSpPr>
        <p:spPr bwMode="auto">
          <a:xfrm>
            <a:off x="2638325" y="2080230"/>
            <a:ext cx="2132136" cy="161285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6" idx="3"/>
            <a:endCxn id="14" idx="1"/>
          </p:cNvCxnSpPr>
          <p:nvPr/>
        </p:nvCxnSpPr>
        <p:spPr bwMode="auto">
          <a:xfrm>
            <a:off x="2743572" y="2755850"/>
            <a:ext cx="2026889" cy="93723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6" idx="3"/>
            <a:endCxn id="10" idx="1"/>
          </p:cNvCxnSpPr>
          <p:nvPr/>
        </p:nvCxnSpPr>
        <p:spPr bwMode="auto">
          <a:xfrm flipV="1">
            <a:off x="2743572" y="2352020"/>
            <a:ext cx="2103089" cy="40383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6" idx="3"/>
            <a:endCxn id="13" idx="1"/>
          </p:cNvCxnSpPr>
          <p:nvPr/>
        </p:nvCxnSpPr>
        <p:spPr bwMode="auto">
          <a:xfrm>
            <a:off x="2743572" y="2755850"/>
            <a:ext cx="2263876" cy="26161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5" idx="3"/>
            <a:endCxn id="15" idx="1"/>
          </p:cNvCxnSpPr>
          <p:nvPr/>
        </p:nvCxnSpPr>
        <p:spPr bwMode="auto">
          <a:xfrm>
            <a:off x="2638325" y="2080230"/>
            <a:ext cx="1827336" cy="232919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6" idx="3"/>
            <a:endCxn id="15" idx="1"/>
          </p:cNvCxnSpPr>
          <p:nvPr/>
        </p:nvCxnSpPr>
        <p:spPr bwMode="auto">
          <a:xfrm>
            <a:off x="2743572" y="2755850"/>
            <a:ext cx="1722089" cy="165357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7" idx="3"/>
            <a:endCxn id="10" idx="1"/>
          </p:cNvCxnSpPr>
          <p:nvPr/>
        </p:nvCxnSpPr>
        <p:spPr bwMode="auto">
          <a:xfrm flipV="1">
            <a:off x="2843334" y="2352020"/>
            <a:ext cx="2003327" cy="107945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FF6B1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7" idx="3"/>
            <a:endCxn id="14" idx="1"/>
          </p:cNvCxnSpPr>
          <p:nvPr/>
        </p:nvCxnSpPr>
        <p:spPr bwMode="auto">
          <a:xfrm>
            <a:off x="2843334" y="3431470"/>
            <a:ext cx="1927127" cy="26161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FF6B1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7" idx="3"/>
            <a:endCxn id="15" idx="1"/>
          </p:cNvCxnSpPr>
          <p:nvPr/>
        </p:nvCxnSpPr>
        <p:spPr bwMode="auto">
          <a:xfrm>
            <a:off x="2843334" y="3431470"/>
            <a:ext cx="1622327" cy="97795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FF6B1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8" idx="3"/>
          </p:cNvCxnSpPr>
          <p:nvPr/>
        </p:nvCxnSpPr>
        <p:spPr bwMode="auto">
          <a:xfrm flipV="1">
            <a:off x="2638325" y="1676401"/>
            <a:ext cx="2009874" cy="2471409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8" idx="3"/>
            <a:endCxn id="15" idx="1"/>
          </p:cNvCxnSpPr>
          <p:nvPr/>
        </p:nvCxnSpPr>
        <p:spPr bwMode="auto">
          <a:xfrm>
            <a:off x="2638325" y="4147810"/>
            <a:ext cx="1827336" cy="26161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8" idx="3"/>
            <a:endCxn id="16" idx="1"/>
          </p:cNvCxnSpPr>
          <p:nvPr/>
        </p:nvCxnSpPr>
        <p:spPr bwMode="auto">
          <a:xfrm>
            <a:off x="2638325" y="4147810"/>
            <a:ext cx="1631516" cy="93723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8" idx="3"/>
          </p:cNvCxnSpPr>
          <p:nvPr/>
        </p:nvCxnSpPr>
        <p:spPr bwMode="auto">
          <a:xfrm>
            <a:off x="2638325" y="4147810"/>
            <a:ext cx="1309251" cy="135124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8" idx="3"/>
          </p:cNvCxnSpPr>
          <p:nvPr/>
        </p:nvCxnSpPr>
        <p:spPr bwMode="auto">
          <a:xfrm>
            <a:off x="2638325" y="4147810"/>
            <a:ext cx="1095475" cy="187446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6" idx="3"/>
          </p:cNvCxnSpPr>
          <p:nvPr/>
        </p:nvCxnSpPr>
        <p:spPr bwMode="auto">
          <a:xfrm flipV="1">
            <a:off x="2743572" y="1666222"/>
            <a:ext cx="1904628" cy="1089628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8" idx="3"/>
            <a:endCxn id="10" idx="1"/>
          </p:cNvCxnSpPr>
          <p:nvPr/>
        </p:nvCxnSpPr>
        <p:spPr bwMode="auto">
          <a:xfrm flipV="1">
            <a:off x="2638325" y="2352020"/>
            <a:ext cx="2208336" cy="179579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>
            <a:stCxn id="8" idx="3"/>
            <a:endCxn id="14" idx="1"/>
          </p:cNvCxnSpPr>
          <p:nvPr/>
        </p:nvCxnSpPr>
        <p:spPr bwMode="auto">
          <a:xfrm flipV="1">
            <a:off x="2638325" y="3693080"/>
            <a:ext cx="2132136" cy="454730"/>
          </a:xfrm>
          <a:prstGeom prst="line">
            <a:avLst/>
          </a:prstGeom>
          <a:solidFill>
            <a:schemeClr val="accent1"/>
          </a:solidFill>
          <a:ln w="666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7085"/>
            <a:ext cx="1612900" cy="14351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17831" y="881390"/>
            <a:ext cx="939800" cy="13589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8600" y="2115785"/>
            <a:ext cx="1117600" cy="1409700"/>
          </a:xfrm>
          <a:prstGeom prst="rect">
            <a:avLst/>
          </a:prstGeom>
          <a:solidFill>
            <a:srgbClr val="2CFF2C">
              <a:alpha val="50000"/>
            </a:srgbClr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4" descr="tile3"/>
          <p:cNvPicPr>
            <a:picLocks noGrp="1" noChangeAspect="1" noChangeArrowheads="1"/>
          </p:cNvPicPr>
          <p:nvPr>
            <p:ph/>
          </p:nvPr>
        </p:nvPicPr>
        <mc:AlternateContent xmlns:ma="http://schemas.microsoft.com/office/mac/drawingml/2008/main">
          <mc:Choice Requires="ma">
            <p:blipFill>
              <a:blip r:embed="rId3"/>
              <a:srcRect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4"/>
              <a:srcRect/>
              <a:stretch>
                <a:fillRect/>
              </a:stretch>
            </p:blipFill>
          </mc:Fallback>
        </mc:AlternateContent>
        <p:spPr>
          <a:xfrm>
            <a:off x="1422400" y="641350"/>
            <a:ext cx="6369050" cy="6880225"/>
          </a:xfrm>
          <a:noFill/>
          <a:ln/>
        </p:spPr>
      </p:pic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501650" y="3200400"/>
            <a:ext cx="81803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>
                <a:solidFill>
                  <a:srgbClr val="FF8000"/>
                </a:solidFill>
              </a:rPr>
              <a:t>THANK YOU !</a:t>
            </a:r>
            <a:endParaRPr lang="en-US" sz="3600" dirty="0">
              <a:solidFill>
                <a:srgbClr val="FF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088" y="641350"/>
            <a:ext cx="189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Math</a:t>
            </a:r>
            <a:endParaRPr lang="en-US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582333" y="641350"/>
            <a:ext cx="1151467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4" descr="tile3"/>
          <p:cNvPicPr>
            <a:picLocks noGrp="1" noChangeAspect="1" noChangeArrowheads="1"/>
          </p:cNvPicPr>
          <p:nvPr>
            <p:ph/>
          </p:nvPr>
        </p:nvPicPr>
        <mc:AlternateContent xmlns:ma="http://schemas.microsoft.com/office/mac/drawingml/2008/main">
          <mc:Choice Requires="ma">
            <p:blipFill>
              <a:blip r:embed="rId3"/>
              <a:srcRect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4"/>
              <a:srcRect/>
              <a:stretch>
                <a:fillRect/>
              </a:stretch>
            </p:blipFill>
          </mc:Fallback>
        </mc:AlternateContent>
        <p:spPr>
          <a:xfrm>
            <a:off x="1422400" y="641350"/>
            <a:ext cx="6369050" cy="6880225"/>
          </a:xfrm>
          <a:noFill/>
          <a:ln/>
        </p:spPr>
      </p:pic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501650" y="3200400"/>
            <a:ext cx="81803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79000"/>
                  </a:srgbClr>
                </a:solidFill>
              </a:rPr>
              <a:t>THANK YOU !</a:t>
            </a:r>
            <a:endParaRPr lang="en-US" sz="3600" dirty="0">
              <a:solidFill>
                <a:srgbClr val="FF0000">
                  <a:alpha val="79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088" y="641350"/>
            <a:ext cx="189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Math</a:t>
            </a:r>
            <a:endParaRPr lang="en-US" sz="6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582333" y="641350"/>
            <a:ext cx="1151467" cy="76200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 bwMode="auto">
          <a:xfrm>
            <a:off x="2667000" y="2971800"/>
            <a:ext cx="3810000" cy="1143000"/>
          </a:xfrm>
          <a:prstGeom prst="ellipse">
            <a:avLst/>
          </a:prstGeom>
          <a:solidFill>
            <a:srgbClr val="FFFF00">
              <a:alpha val="32000"/>
            </a:srgb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58469" y="641350"/>
            <a:ext cx="1916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+ CS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4" descr="tile3"/>
          <p:cNvPicPr>
            <a:picLocks noGrp="1" noChangeAspect="1" noChangeArrowheads="1"/>
          </p:cNvPicPr>
          <p:nvPr>
            <p:ph/>
          </p:nvPr>
        </p:nvPicPr>
        <mc:AlternateContent xmlns:ma="http://schemas.microsoft.com/office/mac/drawingml/2008/main">
          <mc:Choice Requires="ma">
            <p:blipFill>
              <a:blip r:embed="rId3"/>
              <a:srcRect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4"/>
              <a:srcRect/>
              <a:stretch>
                <a:fillRect/>
              </a:stretch>
            </p:blipFill>
          </mc:Fallback>
        </mc:AlternateContent>
        <p:spPr>
          <a:xfrm>
            <a:off x="1422400" y="641350"/>
            <a:ext cx="6369050" cy="6880225"/>
          </a:xfrm>
          <a:noFill/>
          <a:ln/>
        </p:spPr>
      </p:pic>
      <p:sp>
        <p:nvSpPr>
          <p:cNvPr id="4" name="Rectangle 3"/>
          <p:cNvSpPr/>
          <p:nvPr/>
        </p:nvSpPr>
        <p:spPr bwMode="auto">
          <a:xfrm flipH="1">
            <a:off x="685800" y="457200"/>
            <a:ext cx="7996238" cy="6400800"/>
          </a:xfrm>
          <a:prstGeom prst="rect">
            <a:avLst/>
          </a:prstGeom>
          <a:solidFill>
            <a:schemeClr val="bg1"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667000" y="2971800"/>
            <a:ext cx="3810000" cy="1143000"/>
          </a:xfrm>
          <a:prstGeom prst="ellipse">
            <a:avLst/>
          </a:prstGeom>
          <a:solidFill>
            <a:srgbClr val="FFFF00">
              <a:alpha val="75000"/>
            </a:srgbClr>
          </a:solidFill>
          <a:ln w="793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501650" y="3200400"/>
            <a:ext cx="81803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THANK YOU !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87088" y="641350"/>
            <a:ext cx="189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Math</a:t>
            </a:r>
            <a:endParaRPr lang="en-US" sz="6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582333" y="641350"/>
            <a:ext cx="1151467" cy="76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58469" y="641350"/>
            <a:ext cx="1916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+ CS</a:t>
            </a:r>
            <a:endParaRPr lang="en-US" sz="6000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3560311"/>
            <a:ext cx="2821030" cy="2508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3600" dirty="0" smtClean="0"/>
              <a:t>    </a:t>
            </a:r>
            <a:r>
              <a:rPr lang="en-US" sz="4800" dirty="0" smtClean="0"/>
              <a:t>+</a:t>
            </a:r>
            <a:endParaRPr lang="en-US" sz="3600" dirty="0" smtClean="0"/>
          </a:p>
          <a:p>
            <a:pPr algn="l">
              <a:spcAft>
                <a:spcPts val="1800"/>
              </a:spcAft>
            </a:pPr>
            <a:r>
              <a:rPr lang="en-US" sz="3600" dirty="0" smtClean="0"/>
              <a:t>   Biology,</a:t>
            </a:r>
          </a:p>
          <a:p>
            <a:pPr>
              <a:spcAft>
                <a:spcPts val="0"/>
              </a:spcAft>
            </a:pPr>
            <a:r>
              <a:rPr lang="en-US" sz="4400" dirty="0" smtClean="0"/>
              <a:t> </a:t>
            </a:r>
            <a:r>
              <a:rPr lang="en-US" sz="4000" dirty="0" smtClean="0"/>
              <a:t>Chemistry</a:t>
            </a:r>
            <a:r>
              <a:rPr lang="en-US" sz="4800" dirty="0" smtClean="0"/>
              <a:t>,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18990"/>
            <a:ext cx="7772400" cy="1143000"/>
          </a:xfrm>
        </p:spPr>
        <p:txBody>
          <a:bodyPr/>
          <a:lstStyle/>
          <a:p>
            <a:r>
              <a:rPr lang="en-US" dirty="0" smtClean="0"/>
              <a:t>Building short walls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498" y="-94081"/>
            <a:ext cx="762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err="1"/>
              <a:t>n</a:t>
            </a:r>
            <a:r>
              <a:rPr lang="en-US" sz="2000" dirty="0" smtClean="0"/>
              <a:t>=0 :  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45803" y="220871"/>
            <a:ext cx="762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err="1"/>
              <a:t>n</a:t>
            </a:r>
            <a:r>
              <a:rPr lang="en-US" sz="2000" dirty="0" smtClean="0"/>
              <a:t>=1 :  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45803" y="549682"/>
            <a:ext cx="762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err="1"/>
              <a:t>n</a:t>
            </a:r>
            <a:r>
              <a:rPr lang="en-US" sz="2000" dirty="0" smtClean="0"/>
              <a:t>=2 :   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45803" y="881308"/>
            <a:ext cx="762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err="1"/>
              <a:t>n</a:t>
            </a:r>
            <a:r>
              <a:rPr lang="en-US" sz="2000" dirty="0" smtClean="0"/>
              <a:t>=3 :   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545803" y="1291870"/>
            <a:ext cx="762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err="1"/>
              <a:t>n</a:t>
            </a:r>
            <a:r>
              <a:rPr lang="en-US" sz="2000" dirty="0" smtClean="0"/>
              <a:t>=4 :   </a:t>
            </a:r>
            <a:endParaRPr lang="en-US" sz="20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1122481" y="377433"/>
            <a:ext cx="2037164" cy="1564759"/>
            <a:chOff x="1122481" y="377433"/>
            <a:chExt cx="2037164" cy="1564759"/>
          </a:xfrm>
        </p:grpSpPr>
        <p:sp>
          <p:nvSpPr>
            <p:cNvPr id="8" name="Rectangle 7"/>
            <p:cNvSpPr/>
            <p:nvPr/>
          </p:nvSpPr>
          <p:spPr bwMode="auto">
            <a:xfrm>
              <a:off x="1122481" y="377433"/>
              <a:ext cx="147265" cy="257298"/>
            </a:xfrm>
            <a:prstGeom prst="rect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" name="Rectangle 9"/>
            <p:cNvSpPr/>
            <p:nvPr/>
          </p:nvSpPr>
          <p:spPr bwMode="auto">
            <a:xfrm>
              <a:off x="1122481" y="692385"/>
              <a:ext cx="147265" cy="257298"/>
            </a:xfrm>
            <a:prstGeom prst="rect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" name="Rectangle 10"/>
            <p:cNvSpPr/>
            <p:nvPr/>
          </p:nvSpPr>
          <p:spPr bwMode="auto">
            <a:xfrm>
              <a:off x="1269746" y="692385"/>
              <a:ext cx="147265" cy="257298"/>
            </a:xfrm>
            <a:prstGeom prst="rect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grpSp>
          <p:nvGrpSpPr>
            <p:cNvPr id="3" name="Group 13"/>
            <p:cNvGrpSpPr/>
            <p:nvPr/>
          </p:nvGrpSpPr>
          <p:grpSpPr>
            <a:xfrm rot="16200000">
              <a:off x="1631980" y="673769"/>
              <a:ext cx="257298" cy="294530"/>
              <a:chOff x="3962400" y="3264748"/>
              <a:chExt cx="914400" cy="914400"/>
            </a:xfrm>
            <a:solidFill>
              <a:srgbClr val="FF00FF"/>
            </a:solidFill>
          </p:grpSpPr>
          <p:sp>
            <p:nvSpPr>
              <p:cNvPr id="12" name="Rectangle 11"/>
              <p:cNvSpPr/>
              <p:nvPr/>
            </p:nvSpPr>
            <p:spPr bwMode="auto">
              <a:xfrm>
                <a:off x="3962400" y="3264748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3" name="Rectangle 12"/>
              <p:cNvSpPr/>
              <p:nvPr/>
            </p:nvSpPr>
            <p:spPr bwMode="auto">
              <a:xfrm>
                <a:off x="4419600" y="3264748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sp>
          <p:nvSpPr>
            <p:cNvPr id="16" name="Rectangle 15"/>
            <p:cNvSpPr/>
            <p:nvPr/>
          </p:nvSpPr>
          <p:spPr bwMode="auto">
            <a:xfrm>
              <a:off x="1122481" y="1024012"/>
              <a:ext cx="147265" cy="257298"/>
            </a:xfrm>
            <a:prstGeom prst="rect">
              <a:avLst/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7" name="Rectangle 16"/>
            <p:cNvSpPr/>
            <p:nvPr/>
          </p:nvSpPr>
          <p:spPr bwMode="auto">
            <a:xfrm>
              <a:off x="1269746" y="1024012"/>
              <a:ext cx="147265" cy="257298"/>
            </a:xfrm>
            <a:prstGeom prst="rect">
              <a:avLst/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grpSp>
          <p:nvGrpSpPr>
            <p:cNvPr id="4" name="Group 17"/>
            <p:cNvGrpSpPr/>
            <p:nvPr/>
          </p:nvGrpSpPr>
          <p:grpSpPr>
            <a:xfrm rot="16200000">
              <a:off x="1779245" y="1005396"/>
              <a:ext cx="257298" cy="294530"/>
              <a:chOff x="3962400" y="3264748"/>
              <a:chExt cx="914400" cy="914400"/>
            </a:xfrm>
            <a:solidFill>
              <a:srgbClr val="00FF00"/>
            </a:solidFill>
          </p:grpSpPr>
          <p:sp>
            <p:nvSpPr>
              <p:cNvPr id="19" name="Rectangle 18"/>
              <p:cNvSpPr/>
              <p:nvPr/>
            </p:nvSpPr>
            <p:spPr bwMode="auto">
              <a:xfrm>
                <a:off x="3962400" y="3264748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0" name="Rectangle 19"/>
              <p:cNvSpPr/>
              <p:nvPr/>
            </p:nvSpPr>
            <p:spPr bwMode="auto">
              <a:xfrm>
                <a:off x="4419600" y="3264748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sp>
          <p:nvSpPr>
            <p:cNvPr id="21" name="Rectangle 20"/>
            <p:cNvSpPr/>
            <p:nvPr/>
          </p:nvSpPr>
          <p:spPr bwMode="auto">
            <a:xfrm>
              <a:off x="1417011" y="1024011"/>
              <a:ext cx="147265" cy="257298"/>
            </a:xfrm>
            <a:prstGeom prst="rect">
              <a:avLst/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2" name="Rectangle 21"/>
            <p:cNvSpPr/>
            <p:nvPr/>
          </p:nvSpPr>
          <p:spPr bwMode="auto">
            <a:xfrm>
              <a:off x="2055159" y="1024012"/>
              <a:ext cx="147265" cy="257298"/>
            </a:xfrm>
            <a:prstGeom prst="rect">
              <a:avLst/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grpSp>
          <p:nvGrpSpPr>
            <p:cNvPr id="6" name="Group 26"/>
            <p:cNvGrpSpPr/>
            <p:nvPr/>
          </p:nvGrpSpPr>
          <p:grpSpPr>
            <a:xfrm flipH="1">
              <a:off x="2423321" y="1024011"/>
              <a:ext cx="441795" cy="257298"/>
              <a:chOff x="6477000" y="4443301"/>
              <a:chExt cx="1371600" cy="914401"/>
            </a:xfrm>
          </p:grpSpPr>
          <p:grpSp>
            <p:nvGrpSpPr>
              <p:cNvPr id="14" name="Group 22"/>
              <p:cNvGrpSpPr/>
              <p:nvPr/>
            </p:nvGrpSpPr>
            <p:grpSpPr>
              <a:xfrm rot="16200000">
                <a:off x="6477000" y="4443302"/>
                <a:ext cx="914400" cy="914400"/>
                <a:chOff x="3962400" y="3264748"/>
                <a:chExt cx="914400" cy="914400"/>
              </a:xfrm>
              <a:solidFill>
                <a:srgbClr val="00FF00"/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39624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44196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sp>
            <p:nvSpPr>
              <p:cNvPr id="26" name="Rectangle 25"/>
              <p:cNvSpPr/>
              <p:nvPr/>
            </p:nvSpPr>
            <p:spPr bwMode="auto">
              <a:xfrm>
                <a:off x="7391400" y="4443301"/>
                <a:ext cx="457200" cy="914400"/>
              </a:xfrm>
              <a:prstGeom prst="rect">
                <a:avLst/>
              </a:prstGeom>
              <a:solidFill>
                <a:srgbClr val="00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sp>
          <p:nvSpPr>
            <p:cNvPr id="30" name="Rectangle 29"/>
            <p:cNvSpPr/>
            <p:nvPr/>
          </p:nvSpPr>
          <p:spPr bwMode="auto">
            <a:xfrm>
              <a:off x="1122481" y="1363274"/>
              <a:ext cx="147265" cy="257298"/>
            </a:xfrm>
            <a:prstGeom prst="rect">
              <a:avLst/>
            </a:prstGeom>
            <a:solidFill>
              <a:srgbClr val="FF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1" name="Rectangle 30"/>
            <p:cNvSpPr/>
            <p:nvPr/>
          </p:nvSpPr>
          <p:spPr bwMode="auto">
            <a:xfrm>
              <a:off x="1269746" y="1363274"/>
              <a:ext cx="147265" cy="257298"/>
            </a:xfrm>
            <a:prstGeom prst="rect">
              <a:avLst/>
            </a:prstGeom>
            <a:solidFill>
              <a:srgbClr val="FF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5" name="Rectangle 34"/>
            <p:cNvSpPr/>
            <p:nvPr/>
          </p:nvSpPr>
          <p:spPr bwMode="auto">
            <a:xfrm>
              <a:off x="1417011" y="1363274"/>
              <a:ext cx="147265" cy="257298"/>
            </a:xfrm>
            <a:prstGeom prst="rect">
              <a:avLst/>
            </a:prstGeom>
            <a:solidFill>
              <a:srgbClr val="FF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42" name="Rectangle 41"/>
            <p:cNvSpPr/>
            <p:nvPr/>
          </p:nvSpPr>
          <p:spPr bwMode="auto">
            <a:xfrm>
              <a:off x="1564275" y="1363274"/>
              <a:ext cx="147265" cy="257298"/>
            </a:xfrm>
            <a:prstGeom prst="rect">
              <a:avLst/>
            </a:prstGeom>
            <a:solidFill>
              <a:srgbClr val="FF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grpSp>
          <p:nvGrpSpPr>
            <p:cNvPr id="18" name="Group 44"/>
            <p:cNvGrpSpPr/>
            <p:nvPr/>
          </p:nvGrpSpPr>
          <p:grpSpPr>
            <a:xfrm>
              <a:off x="1839375" y="1363274"/>
              <a:ext cx="1320270" cy="257299"/>
              <a:chOff x="4267199" y="4800600"/>
              <a:chExt cx="4098923" cy="914406"/>
            </a:xfrm>
          </p:grpSpPr>
          <p:grpSp>
            <p:nvGrpSpPr>
              <p:cNvPr id="23" name="Group 31"/>
              <p:cNvGrpSpPr/>
              <p:nvPr/>
            </p:nvGrpSpPr>
            <p:grpSpPr>
              <a:xfrm rot="16200000">
                <a:off x="4267199" y="4800606"/>
                <a:ext cx="914400" cy="914400"/>
                <a:chOff x="3962400" y="3264748"/>
                <a:chExt cx="914400" cy="914400"/>
              </a:xfrm>
              <a:solidFill>
                <a:srgbClr val="FF8000"/>
              </a:solidFill>
            </p:grpSpPr>
            <p:sp>
              <p:nvSpPr>
                <p:cNvPr id="33" name="Rectangle 32"/>
                <p:cNvSpPr/>
                <p:nvPr/>
              </p:nvSpPr>
              <p:spPr bwMode="auto">
                <a:xfrm>
                  <a:off x="39624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4" name="Rectangle 33"/>
                <p:cNvSpPr/>
                <p:nvPr/>
              </p:nvSpPr>
              <p:spPr bwMode="auto">
                <a:xfrm>
                  <a:off x="44196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sp>
            <p:nvSpPr>
              <p:cNvPr id="36" name="Rectangle 35"/>
              <p:cNvSpPr/>
              <p:nvPr/>
            </p:nvSpPr>
            <p:spPr bwMode="auto">
              <a:xfrm>
                <a:off x="5181599" y="4800605"/>
                <a:ext cx="457200" cy="914400"/>
              </a:xfrm>
              <a:prstGeom prst="rect">
                <a:avLst/>
              </a:prstGeom>
              <a:solidFill>
                <a:srgbClr val="FF8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grpSp>
            <p:nvGrpSpPr>
              <p:cNvPr id="27" name="Group 36"/>
              <p:cNvGrpSpPr/>
              <p:nvPr/>
            </p:nvGrpSpPr>
            <p:grpSpPr>
              <a:xfrm flipH="1">
                <a:off x="6537321" y="4800605"/>
                <a:ext cx="1371600" cy="914401"/>
                <a:chOff x="6477000" y="4443301"/>
                <a:chExt cx="1371600" cy="914401"/>
              </a:xfrm>
              <a:solidFill>
                <a:srgbClr val="FF8000"/>
              </a:solidFill>
            </p:grpSpPr>
            <p:grpSp>
              <p:nvGrpSpPr>
                <p:cNvPr id="32" name="Group 22"/>
                <p:cNvGrpSpPr/>
                <p:nvPr/>
              </p:nvGrpSpPr>
              <p:grpSpPr>
                <a:xfrm rot="16200000">
                  <a:off x="6477000" y="4443302"/>
                  <a:ext cx="914400" cy="914400"/>
                  <a:chOff x="3962400" y="3264748"/>
                  <a:chExt cx="914400" cy="914400"/>
                </a:xfrm>
                <a:grpFill/>
              </p:grpSpPr>
              <p:sp>
                <p:nvSpPr>
                  <p:cNvPr id="40" name="Rectangle 39"/>
                  <p:cNvSpPr/>
                  <p:nvPr/>
                </p:nvSpPr>
                <p:spPr bwMode="auto">
                  <a:xfrm>
                    <a:off x="3962400" y="3264748"/>
                    <a:ext cx="457200" cy="9144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sp>
              <p:sp>
                <p:nvSpPr>
                  <p:cNvPr id="41" name="Rectangle 40"/>
                  <p:cNvSpPr/>
                  <p:nvPr/>
                </p:nvSpPr>
                <p:spPr bwMode="auto">
                  <a:xfrm>
                    <a:off x="4419600" y="3264748"/>
                    <a:ext cx="457200" cy="9144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sp>
            </p:grpSp>
            <p:sp>
              <p:nvSpPr>
                <p:cNvPr id="39" name="Rectangle 38"/>
                <p:cNvSpPr/>
                <p:nvPr/>
              </p:nvSpPr>
              <p:spPr bwMode="auto">
                <a:xfrm>
                  <a:off x="7391400" y="4443301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sp>
            <p:nvSpPr>
              <p:cNvPr id="43" name="Rectangle 42"/>
              <p:cNvSpPr/>
              <p:nvPr/>
            </p:nvSpPr>
            <p:spPr bwMode="auto">
              <a:xfrm>
                <a:off x="5638799" y="4800600"/>
                <a:ext cx="457200" cy="914400"/>
              </a:xfrm>
              <a:prstGeom prst="rect">
                <a:avLst/>
              </a:prstGeom>
              <a:solidFill>
                <a:srgbClr val="FF8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4" name="Rectangle 43"/>
              <p:cNvSpPr/>
              <p:nvPr/>
            </p:nvSpPr>
            <p:spPr bwMode="auto">
              <a:xfrm>
                <a:off x="7908922" y="4800600"/>
                <a:ext cx="457200" cy="914400"/>
              </a:xfrm>
              <a:prstGeom prst="rect">
                <a:avLst/>
              </a:prstGeom>
              <a:solidFill>
                <a:srgbClr val="FF8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37" name="Group 57"/>
            <p:cNvGrpSpPr/>
            <p:nvPr/>
          </p:nvGrpSpPr>
          <p:grpSpPr>
            <a:xfrm flipH="1">
              <a:off x="1122481" y="1684893"/>
              <a:ext cx="589059" cy="257299"/>
              <a:chOff x="3352799" y="5943594"/>
              <a:chExt cx="1828800" cy="914406"/>
            </a:xfrm>
          </p:grpSpPr>
          <p:grpSp>
            <p:nvGrpSpPr>
              <p:cNvPr id="38" name="Group 31"/>
              <p:cNvGrpSpPr/>
              <p:nvPr/>
            </p:nvGrpSpPr>
            <p:grpSpPr>
              <a:xfrm rot="16200000">
                <a:off x="3352799" y="5943600"/>
                <a:ext cx="914400" cy="914400"/>
                <a:chOff x="3962400" y="3264748"/>
                <a:chExt cx="914400" cy="914400"/>
              </a:xfrm>
              <a:solidFill>
                <a:srgbClr val="FF8000"/>
              </a:solidFill>
            </p:grpSpPr>
            <p:sp>
              <p:nvSpPr>
                <p:cNvPr id="56" name="Rectangle 55"/>
                <p:cNvSpPr/>
                <p:nvPr/>
              </p:nvSpPr>
              <p:spPr bwMode="auto">
                <a:xfrm>
                  <a:off x="39624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57" name="Rectangle 56"/>
                <p:cNvSpPr/>
                <p:nvPr/>
              </p:nvSpPr>
              <p:spPr bwMode="auto">
                <a:xfrm>
                  <a:off x="44196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sp>
            <p:nvSpPr>
              <p:cNvPr id="48" name="Rectangle 47"/>
              <p:cNvSpPr/>
              <p:nvPr/>
            </p:nvSpPr>
            <p:spPr bwMode="auto">
              <a:xfrm>
                <a:off x="4267199" y="5943599"/>
                <a:ext cx="457200" cy="914400"/>
              </a:xfrm>
              <a:prstGeom prst="rect">
                <a:avLst/>
              </a:prstGeom>
              <a:solidFill>
                <a:srgbClr val="FF8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0" name="Rectangle 49"/>
              <p:cNvSpPr/>
              <p:nvPr/>
            </p:nvSpPr>
            <p:spPr bwMode="auto">
              <a:xfrm>
                <a:off x="4724399" y="5943594"/>
                <a:ext cx="457200" cy="914400"/>
              </a:xfrm>
              <a:prstGeom prst="rect">
                <a:avLst/>
              </a:prstGeom>
              <a:solidFill>
                <a:srgbClr val="FF8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45" name="Group 61"/>
            <p:cNvGrpSpPr/>
            <p:nvPr/>
          </p:nvGrpSpPr>
          <p:grpSpPr>
            <a:xfrm>
              <a:off x="1834261" y="1674336"/>
              <a:ext cx="589059" cy="257298"/>
              <a:chOff x="6080121" y="5943600"/>
              <a:chExt cx="1828800" cy="914400"/>
            </a:xfrm>
          </p:grpSpPr>
          <p:grpSp>
            <p:nvGrpSpPr>
              <p:cNvPr id="46" name="Group 22"/>
              <p:cNvGrpSpPr/>
              <p:nvPr/>
            </p:nvGrpSpPr>
            <p:grpSpPr>
              <a:xfrm rot="5400000" flipH="1">
                <a:off x="6080121" y="5943600"/>
                <a:ext cx="914400" cy="914400"/>
                <a:chOff x="3962400" y="3264748"/>
                <a:chExt cx="914400" cy="914400"/>
              </a:xfrm>
              <a:solidFill>
                <a:srgbClr val="FF8000"/>
              </a:solidFill>
            </p:grpSpPr>
            <p:sp>
              <p:nvSpPr>
                <p:cNvPr id="54" name="Rectangle 53"/>
                <p:cNvSpPr/>
                <p:nvPr/>
              </p:nvSpPr>
              <p:spPr bwMode="auto">
                <a:xfrm>
                  <a:off x="39624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55" name="Rectangle 54"/>
                <p:cNvSpPr/>
                <p:nvPr/>
              </p:nvSpPr>
              <p:spPr bwMode="auto">
                <a:xfrm>
                  <a:off x="44196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grpSp>
            <p:nvGrpSpPr>
              <p:cNvPr id="47" name="Group 22"/>
              <p:cNvGrpSpPr/>
              <p:nvPr/>
            </p:nvGrpSpPr>
            <p:grpSpPr>
              <a:xfrm rot="5400000" flipH="1">
                <a:off x="6994521" y="5943600"/>
                <a:ext cx="914400" cy="914400"/>
                <a:chOff x="3962400" y="3264748"/>
                <a:chExt cx="914400" cy="914400"/>
              </a:xfrm>
              <a:solidFill>
                <a:srgbClr val="FF8000"/>
              </a:solidFill>
            </p:grpSpPr>
            <p:sp>
              <p:nvSpPr>
                <p:cNvPr id="60" name="Rectangle 59"/>
                <p:cNvSpPr/>
                <p:nvPr/>
              </p:nvSpPr>
              <p:spPr bwMode="auto">
                <a:xfrm>
                  <a:off x="39624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61" name="Rectangle 60"/>
                <p:cNvSpPr/>
                <p:nvPr/>
              </p:nvSpPr>
              <p:spPr bwMode="auto">
                <a:xfrm>
                  <a:off x="44196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</p:grpSp>
      </p:grpSp>
      <p:sp>
        <p:nvSpPr>
          <p:cNvPr id="65" name="TextBox 64"/>
          <p:cNvSpPr txBox="1"/>
          <p:nvPr/>
        </p:nvSpPr>
        <p:spPr>
          <a:xfrm>
            <a:off x="507498" y="2352951"/>
            <a:ext cx="7419285" cy="116955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 smtClean="0"/>
              <a:t>The number of walls equals:</a:t>
            </a:r>
          </a:p>
          <a:p>
            <a:pPr algn="l">
              <a:spcAft>
                <a:spcPts val="2400"/>
              </a:spcAft>
            </a:pPr>
            <a:r>
              <a:rPr lang="en-US" sz="3200" dirty="0" smtClean="0"/>
              <a:t>     </a:t>
            </a:r>
            <a:r>
              <a:rPr lang="en-US" sz="3200" b="1" dirty="0" smtClean="0">
                <a:solidFill>
                  <a:srgbClr val="FF0080"/>
                </a:solidFill>
              </a:rPr>
              <a:t>f</a:t>
            </a:r>
            <a:r>
              <a:rPr lang="en-US" sz="3200" b="1" baseline="-25000" dirty="0" smtClean="0">
                <a:solidFill>
                  <a:srgbClr val="FF0080"/>
                </a:solidFill>
              </a:rPr>
              <a:t>n</a:t>
            </a:r>
            <a:r>
              <a:rPr lang="en-US" sz="3200" dirty="0" smtClean="0">
                <a:solidFill>
                  <a:srgbClr val="FF0080"/>
                </a:solidFill>
              </a:rPr>
              <a:t> </a:t>
            </a:r>
            <a:r>
              <a:rPr lang="en-US" sz="3200" dirty="0" smtClean="0"/>
              <a:t>=   1,  1,  2,  3,  5,  8,  13,  21,  . . .</a:t>
            </a:r>
            <a:endParaRPr lang="en-US" sz="3200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856" y="1491925"/>
            <a:ext cx="1600200" cy="16129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7306956" y="415876"/>
            <a:ext cx="9796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FF0080"/>
                </a:solidFill>
                <a:latin typeface="Wide Latin"/>
                <a:cs typeface="Wide Latin"/>
              </a:rPr>
              <a:t>?</a:t>
            </a:r>
            <a:endParaRPr lang="en-US" sz="6600" b="1" dirty="0">
              <a:solidFill>
                <a:srgbClr val="FF0080"/>
              </a:solidFill>
              <a:latin typeface="Wide Latin"/>
              <a:cs typeface="Wide Lati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32217" y="3591580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2128790" y="4114800"/>
            <a:ext cx="5657178" cy="2209800"/>
            <a:chOff x="2128790" y="4114800"/>
            <a:chExt cx="5657178" cy="2209800"/>
          </a:xfrm>
        </p:grpSpPr>
        <p:sp>
          <p:nvSpPr>
            <p:cNvPr id="67" name="Rectangle 66"/>
            <p:cNvSpPr/>
            <p:nvPr/>
          </p:nvSpPr>
          <p:spPr bwMode="auto">
            <a:xfrm>
              <a:off x="2133905" y="4114800"/>
              <a:ext cx="5173051" cy="914400"/>
            </a:xfrm>
            <a:prstGeom prst="rect">
              <a:avLst/>
            </a:prstGeom>
            <a:solidFill>
              <a:schemeClr val="accent1">
                <a:alpha val="12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28790" y="5410200"/>
              <a:ext cx="5173051" cy="9144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306956" y="4244370"/>
              <a:ext cx="4164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 </a:t>
              </a:r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01841" y="5638800"/>
              <a:ext cx="4841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33905" y="4114800"/>
              <a:ext cx="436681" cy="914400"/>
            </a:xfrm>
            <a:prstGeom prst="rect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 rot="16200000">
              <a:off x="2372765" y="5628539"/>
              <a:ext cx="436681" cy="914400"/>
            </a:xfrm>
            <a:prstGeom prst="rect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269" y="3451845"/>
            <a:ext cx="2168053" cy="3154710"/>
            <a:chOff x="10269" y="3451845"/>
            <a:chExt cx="2168053" cy="3154710"/>
          </a:xfrm>
        </p:grpSpPr>
        <p:sp>
          <p:nvSpPr>
            <p:cNvPr id="75" name="TextBox 74"/>
            <p:cNvSpPr txBox="1"/>
            <p:nvPr/>
          </p:nvSpPr>
          <p:spPr>
            <a:xfrm>
              <a:off x="10269" y="4767590"/>
              <a:ext cx="16030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FF0080"/>
                  </a:solidFill>
                </a:rPr>
                <a:t>f</a:t>
              </a:r>
              <a:r>
                <a:rPr lang="en-US" sz="4000" b="1" baseline="-25000" dirty="0" smtClean="0">
                  <a:solidFill>
                    <a:srgbClr val="FF0080"/>
                  </a:solidFill>
                </a:rPr>
                <a:t>n</a:t>
              </a:r>
              <a:r>
                <a:rPr lang="en-US" sz="4000" b="1" dirty="0" smtClean="0">
                  <a:solidFill>
                    <a:srgbClr val="FF0080"/>
                  </a:solidFill>
                </a:rPr>
                <a:t> </a:t>
              </a:r>
              <a:r>
                <a:rPr lang="en-US" sz="3200" dirty="0" smtClean="0"/>
                <a:t>=</a:t>
              </a:r>
              <a:endParaRPr lang="en-US" sz="32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44759" y="3451845"/>
              <a:ext cx="93356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900" dirty="0" smtClean="0">
                  <a:solidFill>
                    <a:srgbClr val="FF0080"/>
                  </a:solidFill>
                  <a:latin typeface="Baskerville Old Face"/>
                  <a:cs typeface="Baskerville Old Face"/>
                </a:rPr>
                <a:t>{</a:t>
              </a:r>
              <a:endParaRPr lang="en-US" sz="19900" dirty="0">
                <a:solidFill>
                  <a:srgbClr val="FF0080"/>
                </a:solidFill>
                <a:latin typeface="Baskerville Old Face"/>
                <a:cs typeface="Baskerville Old Face"/>
              </a:endParaRPr>
            </a:p>
          </p:txBody>
        </p:sp>
      </p:grpSp>
      <p:sp>
        <p:nvSpPr>
          <p:cNvPr id="71" name="Oval 70"/>
          <p:cNvSpPr/>
          <p:nvPr/>
        </p:nvSpPr>
        <p:spPr bwMode="auto">
          <a:xfrm>
            <a:off x="2202424" y="4620280"/>
            <a:ext cx="304800" cy="29462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2202424" y="5971032"/>
            <a:ext cx="304800" cy="29462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4" descr="tile3"/>
          <p:cNvPicPr>
            <a:picLocks noGrp="1" noChangeAspect="1" noChangeArrowheads="1"/>
          </p:cNvPicPr>
          <p:nvPr>
            <p:ph/>
          </p:nvPr>
        </p:nvPicPr>
        <mc:AlternateContent xmlns:ma="http://schemas.microsoft.com/office/mac/drawingml/2008/main">
          <mc:Choice Requires="ma">
            <p:blipFill>
              <a:blip r:embed="rId3"/>
              <a:srcRect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4"/>
              <a:srcRect/>
              <a:stretch>
                <a:fillRect/>
              </a:stretch>
            </p:blipFill>
          </mc:Fallback>
        </mc:AlternateContent>
        <p:spPr>
          <a:xfrm>
            <a:off x="1422400" y="641350"/>
            <a:ext cx="6369050" cy="6880225"/>
          </a:xfrm>
          <a:noFill/>
          <a:ln/>
        </p:spPr>
      </p:pic>
      <p:sp>
        <p:nvSpPr>
          <p:cNvPr id="4" name="Rectangle 3"/>
          <p:cNvSpPr/>
          <p:nvPr/>
        </p:nvSpPr>
        <p:spPr bwMode="auto">
          <a:xfrm flipH="1">
            <a:off x="685800" y="457200"/>
            <a:ext cx="7996238" cy="6400800"/>
          </a:xfrm>
          <a:prstGeom prst="rect">
            <a:avLst/>
          </a:prstGeom>
          <a:solidFill>
            <a:schemeClr val="bg1">
              <a:alpha val="3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667000" y="2971800"/>
            <a:ext cx="3810000" cy="1143000"/>
          </a:xfrm>
          <a:prstGeom prst="ellipse">
            <a:avLst/>
          </a:prstGeom>
          <a:solidFill>
            <a:srgbClr val="FFFF00"/>
          </a:solidFill>
          <a:ln w="793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501650" y="3200400"/>
            <a:ext cx="81803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THANK YOU !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1450" y="3810000"/>
            <a:ext cx="1151467" cy="7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10200" y="4114800"/>
            <a:ext cx="396291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/>
              <a:t>          +</a:t>
            </a:r>
          </a:p>
          <a:p>
            <a:r>
              <a:rPr lang="en-US" sz="4800" dirty="0" smtClean="0"/>
              <a:t>   Physics,</a:t>
            </a:r>
          </a:p>
          <a:p>
            <a:pPr algn="l"/>
            <a:r>
              <a:rPr lang="en-US" sz="4800" dirty="0" smtClean="0"/>
              <a:t>   </a:t>
            </a:r>
            <a:r>
              <a:rPr lang="en-US" sz="3200" dirty="0" smtClean="0"/>
              <a:t>Nanotechnology,</a:t>
            </a:r>
          </a:p>
          <a:p>
            <a:pPr algn="l"/>
            <a:r>
              <a:rPr lang="en-US" sz="4000" dirty="0" smtClean="0"/>
              <a:t>                </a:t>
            </a:r>
            <a:r>
              <a:rPr lang="en-US" sz="3600" b="1" baseline="30000" dirty="0" smtClean="0">
                <a:latin typeface="Arial Black"/>
                <a:cs typeface="Arial Black"/>
              </a:rPr>
              <a:t>.  .  .</a:t>
            </a:r>
            <a:r>
              <a:rPr lang="en-US" sz="3600" b="1" dirty="0" smtClean="0">
                <a:latin typeface="Arial Black"/>
                <a:cs typeface="Arial Black"/>
              </a:rPr>
              <a:t>  </a:t>
            </a:r>
            <a:endParaRPr lang="en-US" sz="2400" b="1" dirty="0">
              <a:latin typeface="Arial Black"/>
              <a:cs typeface="Arial Blac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088" y="641350"/>
            <a:ext cx="1895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Math</a:t>
            </a:r>
            <a:endParaRPr lang="en-US" sz="6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582333" y="641350"/>
            <a:ext cx="1151467" cy="76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58469" y="641350"/>
            <a:ext cx="1916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+ CS</a:t>
            </a:r>
            <a:endParaRPr lang="en-US" sz="6000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3560311"/>
            <a:ext cx="2821030" cy="2508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3600" dirty="0" smtClean="0"/>
              <a:t>    </a:t>
            </a:r>
            <a:r>
              <a:rPr lang="en-US" sz="4800" dirty="0" smtClean="0"/>
              <a:t>+</a:t>
            </a:r>
            <a:endParaRPr lang="en-US" sz="3600" dirty="0" smtClean="0"/>
          </a:p>
          <a:p>
            <a:pPr algn="l">
              <a:spcAft>
                <a:spcPts val="1800"/>
              </a:spcAft>
            </a:pPr>
            <a:r>
              <a:rPr lang="en-US" sz="3600" dirty="0" smtClean="0"/>
              <a:t>   Biology,</a:t>
            </a:r>
          </a:p>
          <a:p>
            <a:pPr>
              <a:spcAft>
                <a:spcPts val="0"/>
              </a:spcAft>
            </a:pPr>
            <a:r>
              <a:rPr lang="en-US" sz="4400" dirty="0" smtClean="0"/>
              <a:t> </a:t>
            </a:r>
            <a:r>
              <a:rPr lang="en-US" sz="4000" dirty="0" smtClean="0"/>
              <a:t>Chemistry</a:t>
            </a:r>
            <a:r>
              <a:rPr lang="en-US" sz="4800" dirty="0" smtClean="0"/>
              <a:t>,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mond 8"/>
          <p:cNvSpPr/>
          <p:nvPr/>
        </p:nvSpPr>
        <p:spPr bwMode="auto">
          <a:xfrm>
            <a:off x="1676400" y="685800"/>
            <a:ext cx="5943600" cy="5715000"/>
          </a:xfrm>
          <a:prstGeom prst="diamond">
            <a:avLst/>
          </a:prstGeom>
          <a:gradFill flip="none" rotWithShape="1">
            <a:gsLst>
              <a:gs pos="31000">
                <a:schemeClr val="accent6">
                  <a:lumMod val="40000"/>
                  <a:lumOff val="60000"/>
                </a:schemeClr>
              </a:gs>
              <a:gs pos="69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667000" y="2971800"/>
            <a:ext cx="3810000" cy="1143000"/>
          </a:xfrm>
          <a:prstGeom prst="ellipse">
            <a:avLst/>
          </a:prstGeom>
          <a:solidFill>
            <a:srgbClr val="FFFF00"/>
          </a:solidFill>
          <a:ln w="793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01650" y="3200400"/>
            <a:ext cx="81803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THANK YOU !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94081"/>
            <a:ext cx="7772400" cy="1143000"/>
          </a:xfrm>
        </p:spPr>
        <p:txBody>
          <a:bodyPr/>
          <a:lstStyle/>
          <a:p>
            <a:r>
              <a:rPr lang="en-US" dirty="0" smtClean="0"/>
              <a:t>Building short walls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498" y="-94081"/>
            <a:ext cx="762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err="1"/>
              <a:t>n</a:t>
            </a:r>
            <a:r>
              <a:rPr lang="en-US" sz="2000" dirty="0" smtClean="0"/>
              <a:t>=0 :  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45803" y="220871"/>
            <a:ext cx="762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err="1"/>
              <a:t>n</a:t>
            </a:r>
            <a:r>
              <a:rPr lang="en-US" sz="2000" dirty="0" smtClean="0"/>
              <a:t>=1 :  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45803" y="549682"/>
            <a:ext cx="762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err="1"/>
              <a:t>n</a:t>
            </a:r>
            <a:r>
              <a:rPr lang="en-US" sz="2000" dirty="0" smtClean="0"/>
              <a:t>=2 :   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45803" y="881308"/>
            <a:ext cx="762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err="1"/>
              <a:t>n</a:t>
            </a:r>
            <a:r>
              <a:rPr lang="en-US" sz="2000" dirty="0" smtClean="0"/>
              <a:t>=3 :   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545803" y="1291870"/>
            <a:ext cx="762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err="1"/>
              <a:t>n</a:t>
            </a:r>
            <a:r>
              <a:rPr lang="en-US" sz="2000" dirty="0" smtClean="0"/>
              <a:t>=4 :   </a:t>
            </a:r>
            <a:endParaRPr lang="en-US" sz="2000" dirty="0"/>
          </a:p>
        </p:txBody>
      </p:sp>
      <p:grpSp>
        <p:nvGrpSpPr>
          <p:cNvPr id="3" name="Group 63"/>
          <p:cNvGrpSpPr/>
          <p:nvPr/>
        </p:nvGrpSpPr>
        <p:grpSpPr>
          <a:xfrm>
            <a:off x="1122481" y="377433"/>
            <a:ext cx="2037164" cy="1564759"/>
            <a:chOff x="1122481" y="377433"/>
            <a:chExt cx="2037164" cy="1564759"/>
          </a:xfrm>
        </p:grpSpPr>
        <p:sp>
          <p:nvSpPr>
            <p:cNvPr id="8" name="Rectangle 7"/>
            <p:cNvSpPr/>
            <p:nvPr/>
          </p:nvSpPr>
          <p:spPr bwMode="auto">
            <a:xfrm>
              <a:off x="1122481" y="377433"/>
              <a:ext cx="147265" cy="257298"/>
            </a:xfrm>
            <a:prstGeom prst="rect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" name="Rectangle 9"/>
            <p:cNvSpPr/>
            <p:nvPr/>
          </p:nvSpPr>
          <p:spPr bwMode="auto">
            <a:xfrm>
              <a:off x="1122481" y="692385"/>
              <a:ext cx="147265" cy="257298"/>
            </a:xfrm>
            <a:prstGeom prst="rect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" name="Rectangle 10"/>
            <p:cNvSpPr/>
            <p:nvPr/>
          </p:nvSpPr>
          <p:spPr bwMode="auto">
            <a:xfrm>
              <a:off x="1269746" y="692385"/>
              <a:ext cx="147265" cy="257298"/>
            </a:xfrm>
            <a:prstGeom prst="rect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grpSp>
          <p:nvGrpSpPr>
            <p:cNvPr id="4" name="Group 13"/>
            <p:cNvGrpSpPr/>
            <p:nvPr/>
          </p:nvGrpSpPr>
          <p:grpSpPr>
            <a:xfrm rot="16200000">
              <a:off x="1631980" y="673769"/>
              <a:ext cx="257298" cy="294530"/>
              <a:chOff x="3962400" y="3264748"/>
              <a:chExt cx="914400" cy="914400"/>
            </a:xfrm>
            <a:solidFill>
              <a:srgbClr val="FF00FF"/>
            </a:solidFill>
          </p:grpSpPr>
          <p:sp>
            <p:nvSpPr>
              <p:cNvPr id="12" name="Rectangle 11"/>
              <p:cNvSpPr/>
              <p:nvPr/>
            </p:nvSpPr>
            <p:spPr bwMode="auto">
              <a:xfrm>
                <a:off x="3962400" y="3264748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3" name="Rectangle 12"/>
              <p:cNvSpPr/>
              <p:nvPr/>
            </p:nvSpPr>
            <p:spPr bwMode="auto">
              <a:xfrm>
                <a:off x="4419600" y="3264748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sp>
          <p:nvSpPr>
            <p:cNvPr id="16" name="Rectangle 15"/>
            <p:cNvSpPr/>
            <p:nvPr/>
          </p:nvSpPr>
          <p:spPr bwMode="auto">
            <a:xfrm>
              <a:off x="1122481" y="1024012"/>
              <a:ext cx="147265" cy="257298"/>
            </a:xfrm>
            <a:prstGeom prst="rect">
              <a:avLst/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7" name="Rectangle 16"/>
            <p:cNvSpPr/>
            <p:nvPr/>
          </p:nvSpPr>
          <p:spPr bwMode="auto">
            <a:xfrm>
              <a:off x="1269746" y="1024012"/>
              <a:ext cx="147265" cy="257298"/>
            </a:xfrm>
            <a:prstGeom prst="rect">
              <a:avLst/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grpSp>
          <p:nvGrpSpPr>
            <p:cNvPr id="6" name="Group 17"/>
            <p:cNvGrpSpPr/>
            <p:nvPr/>
          </p:nvGrpSpPr>
          <p:grpSpPr>
            <a:xfrm rot="16200000">
              <a:off x="1779245" y="1005396"/>
              <a:ext cx="257298" cy="294530"/>
              <a:chOff x="3962400" y="3264748"/>
              <a:chExt cx="914400" cy="914400"/>
            </a:xfrm>
            <a:solidFill>
              <a:srgbClr val="00FF00"/>
            </a:solidFill>
          </p:grpSpPr>
          <p:sp>
            <p:nvSpPr>
              <p:cNvPr id="19" name="Rectangle 18"/>
              <p:cNvSpPr/>
              <p:nvPr/>
            </p:nvSpPr>
            <p:spPr bwMode="auto">
              <a:xfrm>
                <a:off x="3962400" y="3264748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0" name="Rectangle 19"/>
              <p:cNvSpPr/>
              <p:nvPr/>
            </p:nvSpPr>
            <p:spPr bwMode="auto">
              <a:xfrm>
                <a:off x="4419600" y="3264748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sp>
          <p:nvSpPr>
            <p:cNvPr id="21" name="Rectangle 20"/>
            <p:cNvSpPr/>
            <p:nvPr/>
          </p:nvSpPr>
          <p:spPr bwMode="auto">
            <a:xfrm>
              <a:off x="1417011" y="1024011"/>
              <a:ext cx="147265" cy="257298"/>
            </a:xfrm>
            <a:prstGeom prst="rect">
              <a:avLst/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2" name="Rectangle 21"/>
            <p:cNvSpPr/>
            <p:nvPr/>
          </p:nvSpPr>
          <p:spPr bwMode="auto">
            <a:xfrm>
              <a:off x="2055159" y="1024012"/>
              <a:ext cx="147265" cy="257298"/>
            </a:xfrm>
            <a:prstGeom prst="rect">
              <a:avLst/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grpSp>
          <p:nvGrpSpPr>
            <p:cNvPr id="14" name="Group 26"/>
            <p:cNvGrpSpPr/>
            <p:nvPr/>
          </p:nvGrpSpPr>
          <p:grpSpPr>
            <a:xfrm flipH="1">
              <a:off x="2423321" y="1024011"/>
              <a:ext cx="441795" cy="257298"/>
              <a:chOff x="6477000" y="4443301"/>
              <a:chExt cx="1371600" cy="914401"/>
            </a:xfrm>
          </p:grpSpPr>
          <p:grpSp>
            <p:nvGrpSpPr>
              <p:cNvPr id="18" name="Group 22"/>
              <p:cNvGrpSpPr/>
              <p:nvPr/>
            </p:nvGrpSpPr>
            <p:grpSpPr>
              <a:xfrm rot="16200000">
                <a:off x="6477000" y="4443302"/>
                <a:ext cx="914400" cy="914400"/>
                <a:chOff x="3962400" y="3264748"/>
                <a:chExt cx="914400" cy="914400"/>
              </a:xfrm>
              <a:solidFill>
                <a:srgbClr val="00FF00"/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39624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44196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sp>
            <p:nvSpPr>
              <p:cNvPr id="26" name="Rectangle 25"/>
              <p:cNvSpPr/>
              <p:nvPr/>
            </p:nvSpPr>
            <p:spPr bwMode="auto">
              <a:xfrm>
                <a:off x="7391400" y="4443301"/>
                <a:ext cx="457200" cy="914400"/>
              </a:xfrm>
              <a:prstGeom prst="rect">
                <a:avLst/>
              </a:prstGeom>
              <a:solidFill>
                <a:srgbClr val="00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sp>
          <p:nvSpPr>
            <p:cNvPr id="30" name="Rectangle 29"/>
            <p:cNvSpPr/>
            <p:nvPr/>
          </p:nvSpPr>
          <p:spPr bwMode="auto">
            <a:xfrm>
              <a:off x="1122481" y="1363274"/>
              <a:ext cx="147265" cy="257298"/>
            </a:xfrm>
            <a:prstGeom prst="rect">
              <a:avLst/>
            </a:prstGeom>
            <a:solidFill>
              <a:srgbClr val="FF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1" name="Rectangle 30"/>
            <p:cNvSpPr/>
            <p:nvPr/>
          </p:nvSpPr>
          <p:spPr bwMode="auto">
            <a:xfrm>
              <a:off x="1269746" y="1363274"/>
              <a:ext cx="147265" cy="257298"/>
            </a:xfrm>
            <a:prstGeom prst="rect">
              <a:avLst/>
            </a:prstGeom>
            <a:solidFill>
              <a:srgbClr val="FF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5" name="Rectangle 34"/>
            <p:cNvSpPr/>
            <p:nvPr/>
          </p:nvSpPr>
          <p:spPr bwMode="auto">
            <a:xfrm>
              <a:off x="1417011" y="1363274"/>
              <a:ext cx="147265" cy="257298"/>
            </a:xfrm>
            <a:prstGeom prst="rect">
              <a:avLst/>
            </a:prstGeom>
            <a:solidFill>
              <a:srgbClr val="FF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42" name="Rectangle 41"/>
            <p:cNvSpPr/>
            <p:nvPr/>
          </p:nvSpPr>
          <p:spPr bwMode="auto">
            <a:xfrm>
              <a:off x="1564275" y="1363274"/>
              <a:ext cx="147265" cy="257298"/>
            </a:xfrm>
            <a:prstGeom prst="rect">
              <a:avLst/>
            </a:prstGeom>
            <a:solidFill>
              <a:srgbClr val="FF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grpSp>
          <p:nvGrpSpPr>
            <p:cNvPr id="23" name="Group 44"/>
            <p:cNvGrpSpPr/>
            <p:nvPr/>
          </p:nvGrpSpPr>
          <p:grpSpPr>
            <a:xfrm>
              <a:off x="1839375" y="1363274"/>
              <a:ext cx="1320270" cy="257299"/>
              <a:chOff x="4267199" y="4800600"/>
              <a:chExt cx="4098923" cy="914406"/>
            </a:xfrm>
          </p:grpSpPr>
          <p:grpSp>
            <p:nvGrpSpPr>
              <p:cNvPr id="27" name="Group 31"/>
              <p:cNvGrpSpPr/>
              <p:nvPr/>
            </p:nvGrpSpPr>
            <p:grpSpPr>
              <a:xfrm rot="16200000">
                <a:off x="4267199" y="4800606"/>
                <a:ext cx="914400" cy="914400"/>
                <a:chOff x="3962400" y="3264748"/>
                <a:chExt cx="914400" cy="914400"/>
              </a:xfrm>
              <a:solidFill>
                <a:srgbClr val="FF8000"/>
              </a:solidFill>
            </p:grpSpPr>
            <p:sp>
              <p:nvSpPr>
                <p:cNvPr id="33" name="Rectangle 32"/>
                <p:cNvSpPr/>
                <p:nvPr/>
              </p:nvSpPr>
              <p:spPr bwMode="auto">
                <a:xfrm>
                  <a:off x="39624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4" name="Rectangle 33"/>
                <p:cNvSpPr/>
                <p:nvPr/>
              </p:nvSpPr>
              <p:spPr bwMode="auto">
                <a:xfrm>
                  <a:off x="44196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sp>
            <p:nvSpPr>
              <p:cNvPr id="36" name="Rectangle 35"/>
              <p:cNvSpPr/>
              <p:nvPr/>
            </p:nvSpPr>
            <p:spPr bwMode="auto">
              <a:xfrm>
                <a:off x="5181599" y="4800605"/>
                <a:ext cx="457200" cy="914400"/>
              </a:xfrm>
              <a:prstGeom prst="rect">
                <a:avLst/>
              </a:prstGeom>
              <a:solidFill>
                <a:srgbClr val="FF8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grpSp>
            <p:nvGrpSpPr>
              <p:cNvPr id="28" name="Group 36"/>
              <p:cNvGrpSpPr/>
              <p:nvPr/>
            </p:nvGrpSpPr>
            <p:grpSpPr>
              <a:xfrm flipH="1">
                <a:off x="6537321" y="4800605"/>
                <a:ext cx="1371600" cy="914401"/>
                <a:chOff x="6477000" y="4443301"/>
                <a:chExt cx="1371600" cy="914401"/>
              </a:xfrm>
              <a:solidFill>
                <a:srgbClr val="FF8000"/>
              </a:solidFill>
            </p:grpSpPr>
            <p:grpSp>
              <p:nvGrpSpPr>
                <p:cNvPr id="32" name="Group 22"/>
                <p:cNvGrpSpPr/>
                <p:nvPr/>
              </p:nvGrpSpPr>
              <p:grpSpPr>
                <a:xfrm rot="16200000">
                  <a:off x="6477000" y="4443302"/>
                  <a:ext cx="914400" cy="914400"/>
                  <a:chOff x="3962400" y="3264748"/>
                  <a:chExt cx="914400" cy="914400"/>
                </a:xfrm>
                <a:grpFill/>
              </p:grpSpPr>
              <p:sp>
                <p:nvSpPr>
                  <p:cNvPr id="40" name="Rectangle 39"/>
                  <p:cNvSpPr/>
                  <p:nvPr/>
                </p:nvSpPr>
                <p:spPr bwMode="auto">
                  <a:xfrm>
                    <a:off x="3962400" y="3264748"/>
                    <a:ext cx="457200" cy="9144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sp>
              <p:sp>
                <p:nvSpPr>
                  <p:cNvPr id="41" name="Rectangle 40"/>
                  <p:cNvSpPr/>
                  <p:nvPr/>
                </p:nvSpPr>
                <p:spPr bwMode="auto">
                  <a:xfrm>
                    <a:off x="4419600" y="3264748"/>
                    <a:ext cx="457200" cy="9144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sp>
            </p:grpSp>
            <p:sp>
              <p:nvSpPr>
                <p:cNvPr id="39" name="Rectangle 38"/>
                <p:cNvSpPr/>
                <p:nvPr/>
              </p:nvSpPr>
              <p:spPr bwMode="auto">
                <a:xfrm>
                  <a:off x="7391400" y="4443301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sp>
            <p:nvSpPr>
              <p:cNvPr id="43" name="Rectangle 42"/>
              <p:cNvSpPr/>
              <p:nvPr/>
            </p:nvSpPr>
            <p:spPr bwMode="auto">
              <a:xfrm>
                <a:off x="5638799" y="4800600"/>
                <a:ext cx="457200" cy="914400"/>
              </a:xfrm>
              <a:prstGeom prst="rect">
                <a:avLst/>
              </a:prstGeom>
              <a:solidFill>
                <a:srgbClr val="FF8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4" name="Rectangle 43"/>
              <p:cNvSpPr/>
              <p:nvPr/>
            </p:nvSpPr>
            <p:spPr bwMode="auto">
              <a:xfrm>
                <a:off x="7908922" y="4800600"/>
                <a:ext cx="457200" cy="914400"/>
              </a:xfrm>
              <a:prstGeom prst="rect">
                <a:avLst/>
              </a:prstGeom>
              <a:solidFill>
                <a:srgbClr val="FF8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37" name="Group 57"/>
            <p:cNvGrpSpPr/>
            <p:nvPr/>
          </p:nvGrpSpPr>
          <p:grpSpPr>
            <a:xfrm flipH="1">
              <a:off x="1122481" y="1684893"/>
              <a:ext cx="589059" cy="257299"/>
              <a:chOff x="3352799" y="5943594"/>
              <a:chExt cx="1828800" cy="914406"/>
            </a:xfrm>
          </p:grpSpPr>
          <p:grpSp>
            <p:nvGrpSpPr>
              <p:cNvPr id="38" name="Group 31"/>
              <p:cNvGrpSpPr/>
              <p:nvPr/>
            </p:nvGrpSpPr>
            <p:grpSpPr>
              <a:xfrm rot="16200000">
                <a:off x="3352799" y="5943600"/>
                <a:ext cx="914400" cy="914400"/>
                <a:chOff x="3962400" y="3264748"/>
                <a:chExt cx="914400" cy="914400"/>
              </a:xfrm>
              <a:solidFill>
                <a:srgbClr val="FF8000"/>
              </a:solidFill>
            </p:grpSpPr>
            <p:sp>
              <p:nvSpPr>
                <p:cNvPr id="56" name="Rectangle 55"/>
                <p:cNvSpPr/>
                <p:nvPr/>
              </p:nvSpPr>
              <p:spPr bwMode="auto">
                <a:xfrm>
                  <a:off x="39624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57" name="Rectangle 56"/>
                <p:cNvSpPr/>
                <p:nvPr/>
              </p:nvSpPr>
              <p:spPr bwMode="auto">
                <a:xfrm>
                  <a:off x="44196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sp>
            <p:nvSpPr>
              <p:cNvPr id="48" name="Rectangle 47"/>
              <p:cNvSpPr/>
              <p:nvPr/>
            </p:nvSpPr>
            <p:spPr bwMode="auto">
              <a:xfrm>
                <a:off x="4267199" y="5943599"/>
                <a:ext cx="457200" cy="914400"/>
              </a:xfrm>
              <a:prstGeom prst="rect">
                <a:avLst/>
              </a:prstGeom>
              <a:solidFill>
                <a:srgbClr val="FF8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0" name="Rectangle 49"/>
              <p:cNvSpPr/>
              <p:nvPr/>
            </p:nvSpPr>
            <p:spPr bwMode="auto">
              <a:xfrm>
                <a:off x="4724399" y="5943594"/>
                <a:ext cx="457200" cy="914400"/>
              </a:xfrm>
              <a:prstGeom prst="rect">
                <a:avLst/>
              </a:prstGeom>
              <a:solidFill>
                <a:srgbClr val="FF8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45" name="Group 61"/>
            <p:cNvGrpSpPr/>
            <p:nvPr/>
          </p:nvGrpSpPr>
          <p:grpSpPr>
            <a:xfrm>
              <a:off x="1834261" y="1674336"/>
              <a:ext cx="589059" cy="257298"/>
              <a:chOff x="6080121" y="5943600"/>
              <a:chExt cx="1828800" cy="914400"/>
            </a:xfrm>
          </p:grpSpPr>
          <p:grpSp>
            <p:nvGrpSpPr>
              <p:cNvPr id="46" name="Group 22"/>
              <p:cNvGrpSpPr/>
              <p:nvPr/>
            </p:nvGrpSpPr>
            <p:grpSpPr>
              <a:xfrm rot="5400000" flipH="1">
                <a:off x="6080121" y="5943600"/>
                <a:ext cx="914400" cy="914400"/>
                <a:chOff x="3962400" y="3264748"/>
                <a:chExt cx="914400" cy="914400"/>
              </a:xfrm>
              <a:solidFill>
                <a:srgbClr val="FF8000"/>
              </a:solidFill>
            </p:grpSpPr>
            <p:sp>
              <p:nvSpPr>
                <p:cNvPr id="54" name="Rectangle 53"/>
                <p:cNvSpPr/>
                <p:nvPr/>
              </p:nvSpPr>
              <p:spPr bwMode="auto">
                <a:xfrm>
                  <a:off x="39624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55" name="Rectangle 54"/>
                <p:cNvSpPr/>
                <p:nvPr/>
              </p:nvSpPr>
              <p:spPr bwMode="auto">
                <a:xfrm>
                  <a:off x="44196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grpSp>
            <p:nvGrpSpPr>
              <p:cNvPr id="47" name="Group 22"/>
              <p:cNvGrpSpPr/>
              <p:nvPr/>
            </p:nvGrpSpPr>
            <p:grpSpPr>
              <a:xfrm rot="5400000" flipH="1">
                <a:off x="6994521" y="5943600"/>
                <a:ext cx="914400" cy="914400"/>
                <a:chOff x="3962400" y="3264748"/>
                <a:chExt cx="914400" cy="914400"/>
              </a:xfrm>
              <a:solidFill>
                <a:srgbClr val="FF8000"/>
              </a:solidFill>
            </p:grpSpPr>
            <p:sp>
              <p:nvSpPr>
                <p:cNvPr id="60" name="Rectangle 59"/>
                <p:cNvSpPr/>
                <p:nvPr/>
              </p:nvSpPr>
              <p:spPr bwMode="auto">
                <a:xfrm>
                  <a:off x="39624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61" name="Rectangle 60"/>
                <p:cNvSpPr/>
                <p:nvPr/>
              </p:nvSpPr>
              <p:spPr bwMode="auto">
                <a:xfrm>
                  <a:off x="44196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</p:grpSp>
      </p:grpSp>
      <p:sp>
        <p:nvSpPr>
          <p:cNvPr id="65" name="TextBox 64"/>
          <p:cNvSpPr txBox="1"/>
          <p:nvPr/>
        </p:nvSpPr>
        <p:spPr>
          <a:xfrm>
            <a:off x="507498" y="2352951"/>
            <a:ext cx="7419285" cy="116955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 smtClean="0"/>
              <a:t>The number of walls equals:</a:t>
            </a:r>
          </a:p>
          <a:p>
            <a:pPr algn="l">
              <a:spcAft>
                <a:spcPts val="2400"/>
              </a:spcAft>
            </a:pPr>
            <a:r>
              <a:rPr lang="en-US" sz="3200" dirty="0" smtClean="0"/>
              <a:t>     </a:t>
            </a:r>
            <a:r>
              <a:rPr lang="en-US" sz="3200" b="1" dirty="0" smtClean="0">
                <a:solidFill>
                  <a:srgbClr val="FF0080"/>
                </a:solidFill>
              </a:rPr>
              <a:t>f</a:t>
            </a:r>
            <a:r>
              <a:rPr lang="en-US" sz="3200" b="1" baseline="-25000" dirty="0" smtClean="0">
                <a:solidFill>
                  <a:srgbClr val="FF0080"/>
                </a:solidFill>
              </a:rPr>
              <a:t>n</a:t>
            </a:r>
            <a:r>
              <a:rPr lang="en-US" sz="3200" dirty="0" smtClean="0">
                <a:solidFill>
                  <a:srgbClr val="FF6FCF"/>
                </a:solidFill>
              </a:rPr>
              <a:t> </a:t>
            </a:r>
            <a:r>
              <a:rPr lang="en-US" sz="3200" dirty="0" smtClean="0"/>
              <a:t>=   1,  1,  2,  3,  5,  8,  13,  21,  . . .</a:t>
            </a:r>
            <a:endParaRPr lang="en-US" sz="3200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856" y="1491925"/>
            <a:ext cx="1600200" cy="16129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7306956" y="415876"/>
            <a:ext cx="9796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FF0080"/>
                </a:solidFill>
                <a:latin typeface="Wide Latin"/>
                <a:cs typeface="Wide Latin"/>
              </a:rPr>
              <a:t>?</a:t>
            </a:r>
            <a:endParaRPr lang="en-US" sz="6600" b="1" dirty="0">
              <a:solidFill>
                <a:srgbClr val="FF0080"/>
              </a:solidFill>
              <a:latin typeface="Wide Latin"/>
              <a:cs typeface="Wide Latin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2133905" y="4114800"/>
            <a:ext cx="5173051" cy="914400"/>
          </a:xfrm>
          <a:prstGeom prst="rect">
            <a:avLst/>
          </a:prstGeom>
          <a:solidFill>
            <a:schemeClr val="accent1">
              <a:alpha val="1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2128790" y="5410200"/>
            <a:ext cx="5173051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32217" y="3591580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306956" y="4244370"/>
            <a:ext cx="416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301841" y="5638800"/>
            <a:ext cx="48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 bwMode="auto">
          <a:xfrm>
            <a:off x="2133905" y="4114800"/>
            <a:ext cx="436681" cy="9144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 rot="16200000">
            <a:off x="2362506" y="5638799"/>
            <a:ext cx="457204" cy="9144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 rot="16200000">
            <a:off x="2362506" y="5181599"/>
            <a:ext cx="457201" cy="914400"/>
          </a:xfrm>
          <a:prstGeom prst="rect">
            <a:avLst/>
          </a:prstGeom>
          <a:solidFill>
            <a:srgbClr val="3366FF">
              <a:alpha val="2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0269" y="3451845"/>
            <a:ext cx="2168053" cy="3154710"/>
            <a:chOff x="10269" y="3451845"/>
            <a:chExt cx="2168053" cy="3154710"/>
          </a:xfrm>
        </p:grpSpPr>
        <p:sp>
          <p:nvSpPr>
            <p:cNvPr id="77" name="TextBox 76"/>
            <p:cNvSpPr txBox="1"/>
            <p:nvPr/>
          </p:nvSpPr>
          <p:spPr>
            <a:xfrm>
              <a:off x="10269" y="4767590"/>
              <a:ext cx="16030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FF0080"/>
                  </a:solidFill>
                </a:rPr>
                <a:t>f</a:t>
              </a:r>
              <a:r>
                <a:rPr lang="en-US" sz="4000" b="1" baseline="-25000" dirty="0" smtClean="0">
                  <a:solidFill>
                    <a:srgbClr val="FF0080"/>
                  </a:solidFill>
                </a:rPr>
                <a:t>n</a:t>
              </a:r>
              <a:r>
                <a:rPr lang="en-US" sz="4000" b="1" dirty="0" smtClean="0">
                  <a:solidFill>
                    <a:srgbClr val="FF6FCF"/>
                  </a:solidFill>
                </a:rPr>
                <a:t> </a:t>
              </a:r>
              <a:r>
                <a:rPr lang="en-US" sz="3200" dirty="0" smtClean="0"/>
                <a:t>=</a:t>
              </a:r>
              <a:endParaRPr lang="en-US" sz="3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44759" y="3451845"/>
              <a:ext cx="93356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900" dirty="0" smtClean="0">
                  <a:solidFill>
                    <a:srgbClr val="FF0080"/>
                  </a:solidFill>
                  <a:latin typeface="Baskerville Old Face"/>
                  <a:cs typeface="Baskerville Old Face"/>
                </a:rPr>
                <a:t>{</a:t>
              </a:r>
              <a:endParaRPr lang="en-US" sz="19900" dirty="0">
                <a:solidFill>
                  <a:srgbClr val="FF0080"/>
                </a:solidFill>
                <a:latin typeface="Baskerville Old Face"/>
                <a:cs typeface="Baskerville Old Face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017" y="-155624"/>
            <a:ext cx="7772400" cy="1143000"/>
          </a:xfrm>
        </p:spPr>
        <p:txBody>
          <a:bodyPr/>
          <a:lstStyle/>
          <a:p>
            <a:r>
              <a:rPr lang="en-US" dirty="0" smtClean="0"/>
              <a:t>Building short walls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498" y="-94081"/>
            <a:ext cx="762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err="1"/>
              <a:t>n</a:t>
            </a:r>
            <a:r>
              <a:rPr lang="en-US" sz="2000" dirty="0" smtClean="0"/>
              <a:t>=0 :  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45803" y="220871"/>
            <a:ext cx="762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err="1"/>
              <a:t>n</a:t>
            </a:r>
            <a:r>
              <a:rPr lang="en-US" sz="2000" dirty="0" smtClean="0"/>
              <a:t>=1 :  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45803" y="549682"/>
            <a:ext cx="762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err="1"/>
              <a:t>n</a:t>
            </a:r>
            <a:r>
              <a:rPr lang="en-US" sz="2000" dirty="0" smtClean="0"/>
              <a:t>=2 :   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45803" y="881308"/>
            <a:ext cx="762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err="1"/>
              <a:t>n</a:t>
            </a:r>
            <a:r>
              <a:rPr lang="en-US" sz="2000" dirty="0" smtClean="0"/>
              <a:t>=3 :   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545803" y="1291870"/>
            <a:ext cx="762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err="1"/>
              <a:t>n</a:t>
            </a:r>
            <a:r>
              <a:rPr lang="en-US" sz="2000" dirty="0" smtClean="0"/>
              <a:t>=4 :   </a:t>
            </a:r>
            <a:endParaRPr lang="en-US" sz="2000" dirty="0"/>
          </a:p>
        </p:txBody>
      </p:sp>
      <p:grpSp>
        <p:nvGrpSpPr>
          <p:cNvPr id="3" name="Group 63"/>
          <p:cNvGrpSpPr/>
          <p:nvPr/>
        </p:nvGrpSpPr>
        <p:grpSpPr>
          <a:xfrm>
            <a:off x="1122481" y="377433"/>
            <a:ext cx="2037164" cy="1564759"/>
            <a:chOff x="1122481" y="377433"/>
            <a:chExt cx="2037164" cy="1564759"/>
          </a:xfrm>
        </p:grpSpPr>
        <p:sp>
          <p:nvSpPr>
            <p:cNvPr id="8" name="Rectangle 7"/>
            <p:cNvSpPr/>
            <p:nvPr/>
          </p:nvSpPr>
          <p:spPr bwMode="auto">
            <a:xfrm>
              <a:off x="1122481" y="377433"/>
              <a:ext cx="147265" cy="257298"/>
            </a:xfrm>
            <a:prstGeom prst="rect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" name="Rectangle 9"/>
            <p:cNvSpPr/>
            <p:nvPr/>
          </p:nvSpPr>
          <p:spPr bwMode="auto">
            <a:xfrm>
              <a:off x="1122481" y="692385"/>
              <a:ext cx="147265" cy="257298"/>
            </a:xfrm>
            <a:prstGeom prst="rect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" name="Rectangle 10"/>
            <p:cNvSpPr/>
            <p:nvPr/>
          </p:nvSpPr>
          <p:spPr bwMode="auto">
            <a:xfrm>
              <a:off x="1269746" y="692385"/>
              <a:ext cx="147265" cy="257298"/>
            </a:xfrm>
            <a:prstGeom prst="rect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grpSp>
          <p:nvGrpSpPr>
            <p:cNvPr id="4" name="Group 13"/>
            <p:cNvGrpSpPr/>
            <p:nvPr/>
          </p:nvGrpSpPr>
          <p:grpSpPr>
            <a:xfrm rot="16200000">
              <a:off x="1631980" y="673769"/>
              <a:ext cx="257298" cy="294530"/>
              <a:chOff x="3962400" y="3264748"/>
              <a:chExt cx="914400" cy="914400"/>
            </a:xfrm>
            <a:solidFill>
              <a:srgbClr val="FF00FF"/>
            </a:solidFill>
          </p:grpSpPr>
          <p:sp>
            <p:nvSpPr>
              <p:cNvPr id="12" name="Rectangle 11"/>
              <p:cNvSpPr/>
              <p:nvPr/>
            </p:nvSpPr>
            <p:spPr bwMode="auto">
              <a:xfrm>
                <a:off x="3962400" y="3264748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3" name="Rectangle 12"/>
              <p:cNvSpPr/>
              <p:nvPr/>
            </p:nvSpPr>
            <p:spPr bwMode="auto">
              <a:xfrm>
                <a:off x="4419600" y="3264748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sp>
          <p:nvSpPr>
            <p:cNvPr id="16" name="Rectangle 15"/>
            <p:cNvSpPr/>
            <p:nvPr/>
          </p:nvSpPr>
          <p:spPr bwMode="auto">
            <a:xfrm>
              <a:off x="1122481" y="1024012"/>
              <a:ext cx="147265" cy="257298"/>
            </a:xfrm>
            <a:prstGeom prst="rect">
              <a:avLst/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7" name="Rectangle 16"/>
            <p:cNvSpPr/>
            <p:nvPr/>
          </p:nvSpPr>
          <p:spPr bwMode="auto">
            <a:xfrm>
              <a:off x="1269746" y="1024012"/>
              <a:ext cx="147265" cy="257298"/>
            </a:xfrm>
            <a:prstGeom prst="rect">
              <a:avLst/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grpSp>
          <p:nvGrpSpPr>
            <p:cNvPr id="6" name="Group 17"/>
            <p:cNvGrpSpPr/>
            <p:nvPr/>
          </p:nvGrpSpPr>
          <p:grpSpPr>
            <a:xfrm rot="16200000">
              <a:off x="1779245" y="1005396"/>
              <a:ext cx="257298" cy="294530"/>
              <a:chOff x="3962400" y="3264748"/>
              <a:chExt cx="914400" cy="914400"/>
            </a:xfrm>
            <a:solidFill>
              <a:srgbClr val="00FF00"/>
            </a:solidFill>
          </p:grpSpPr>
          <p:sp>
            <p:nvSpPr>
              <p:cNvPr id="19" name="Rectangle 18"/>
              <p:cNvSpPr/>
              <p:nvPr/>
            </p:nvSpPr>
            <p:spPr bwMode="auto">
              <a:xfrm>
                <a:off x="3962400" y="3264748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0" name="Rectangle 19"/>
              <p:cNvSpPr/>
              <p:nvPr/>
            </p:nvSpPr>
            <p:spPr bwMode="auto">
              <a:xfrm>
                <a:off x="4419600" y="3264748"/>
                <a:ext cx="457200" cy="914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sp>
          <p:nvSpPr>
            <p:cNvPr id="21" name="Rectangle 20"/>
            <p:cNvSpPr/>
            <p:nvPr/>
          </p:nvSpPr>
          <p:spPr bwMode="auto">
            <a:xfrm>
              <a:off x="1417011" y="1024011"/>
              <a:ext cx="147265" cy="257298"/>
            </a:xfrm>
            <a:prstGeom prst="rect">
              <a:avLst/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2" name="Rectangle 21"/>
            <p:cNvSpPr/>
            <p:nvPr/>
          </p:nvSpPr>
          <p:spPr bwMode="auto">
            <a:xfrm>
              <a:off x="2055159" y="1024012"/>
              <a:ext cx="147265" cy="257298"/>
            </a:xfrm>
            <a:prstGeom prst="rect">
              <a:avLst/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grpSp>
          <p:nvGrpSpPr>
            <p:cNvPr id="14" name="Group 26"/>
            <p:cNvGrpSpPr/>
            <p:nvPr/>
          </p:nvGrpSpPr>
          <p:grpSpPr>
            <a:xfrm flipH="1">
              <a:off x="2423321" y="1024011"/>
              <a:ext cx="441795" cy="257298"/>
              <a:chOff x="6477000" y="4443301"/>
              <a:chExt cx="1371600" cy="914401"/>
            </a:xfrm>
          </p:grpSpPr>
          <p:grpSp>
            <p:nvGrpSpPr>
              <p:cNvPr id="18" name="Group 22"/>
              <p:cNvGrpSpPr/>
              <p:nvPr/>
            </p:nvGrpSpPr>
            <p:grpSpPr>
              <a:xfrm rot="16200000">
                <a:off x="6477000" y="4443302"/>
                <a:ext cx="914400" cy="914400"/>
                <a:chOff x="3962400" y="3264748"/>
                <a:chExt cx="914400" cy="914400"/>
              </a:xfrm>
              <a:solidFill>
                <a:srgbClr val="00FF00"/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39624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44196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sp>
            <p:nvSpPr>
              <p:cNvPr id="26" name="Rectangle 25"/>
              <p:cNvSpPr/>
              <p:nvPr/>
            </p:nvSpPr>
            <p:spPr bwMode="auto">
              <a:xfrm>
                <a:off x="7391400" y="4443301"/>
                <a:ext cx="457200" cy="914400"/>
              </a:xfrm>
              <a:prstGeom prst="rect">
                <a:avLst/>
              </a:prstGeom>
              <a:solidFill>
                <a:srgbClr val="00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sp>
          <p:nvSpPr>
            <p:cNvPr id="30" name="Rectangle 29"/>
            <p:cNvSpPr/>
            <p:nvPr/>
          </p:nvSpPr>
          <p:spPr bwMode="auto">
            <a:xfrm>
              <a:off x="1122481" y="1363274"/>
              <a:ext cx="147265" cy="257298"/>
            </a:xfrm>
            <a:prstGeom prst="rect">
              <a:avLst/>
            </a:prstGeom>
            <a:solidFill>
              <a:srgbClr val="FF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1" name="Rectangle 30"/>
            <p:cNvSpPr/>
            <p:nvPr/>
          </p:nvSpPr>
          <p:spPr bwMode="auto">
            <a:xfrm>
              <a:off x="1269746" y="1363274"/>
              <a:ext cx="147265" cy="257298"/>
            </a:xfrm>
            <a:prstGeom prst="rect">
              <a:avLst/>
            </a:prstGeom>
            <a:solidFill>
              <a:srgbClr val="FF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5" name="Rectangle 34"/>
            <p:cNvSpPr/>
            <p:nvPr/>
          </p:nvSpPr>
          <p:spPr bwMode="auto">
            <a:xfrm>
              <a:off x="1417011" y="1363274"/>
              <a:ext cx="147265" cy="257298"/>
            </a:xfrm>
            <a:prstGeom prst="rect">
              <a:avLst/>
            </a:prstGeom>
            <a:solidFill>
              <a:srgbClr val="FF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42" name="Rectangle 41"/>
            <p:cNvSpPr/>
            <p:nvPr/>
          </p:nvSpPr>
          <p:spPr bwMode="auto">
            <a:xfrm>
              <a:off x="1564275" y="1363274"/>
              <a:ext cx="147265" cy="257298"/>
            </a:xfrm>
            <a:prstGeom prst="rect">
              <a:avLst/>
            </a:prstGeom>
            <a:solidFill>
              <a:srgbClr val="FF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grpSp>
          <p:nvGrpSpPr>
            <p:cNvPr id="23" name="Group 44"/>
            <p:cNvGrpSpPr/>
            <p:nvPr/>
          </p:nvGrpSpPr>
          <p:grpSpPr>
            <a:xfrm>
              <a:off x="1839375" y="1363274"/>
              <a:ext cx="1320270" cy="257299"/>
              <a:chOff x="4267199" y="4800600"/>
              <a:chExt cx="4098923" cy="914406"/>
            </a:xfrm>
          </p:grpSpPr>
          <p:grpSp>
            <p:nvGrpSpPr>
              <p:cNvPr id="27" name="Group 31"/>
              <p:cNvGrpSpPr/>
              <p:nvPr/>
            </p:nvGrpSpPr>
            <p:grpSpPr>
              <a:xfrm rot="16200000">
                <a:off x="4267199" y="4800606"/>
                <a:ext cx="914400" cy="914400"/>
                <a:chOff x="3962400" y="3264748"/>
                <a:chExt cx="914400" cy="914400"/>
              </a:xfrm>
              <a:solidFill>
                <a:srgbClr val="FF8000"/>
              </a:solidFill>
            </p:grpSpPr>
            <p:sp>
              <p:nvSpPr>
                <p:cNvPr id="33" name="Rectangle 32"/>
                <p:cNvSpPr/>
                <p:nvPr/>
              </p:nvSpPr>
              <p:spPr bwMode="auto">
                <a:xfrm>
                  <a:off x="39624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34" name="Rectangle 33"/>
                <p:cNvSpPr/>
                <p:nvPr/>
              </p:nvSpPr>
              <p:spPr bwMode="auto">
                <a:xfrm>
                  <a:off x="44196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sp>
            <p:nvSpPr>
              <p:cNvPr id="36" name="Rectangle 35"/>
              <p:cNvSpPr/>
              <p:nvPr/>
            </p:nvSpPr>
            <p:spPr bwMode="auto">
              <a:xfrm>
                <a:off x="5181599" y="4800605"/>
                <a:ext cx="457200" cy="914400"/>
              </a:xfrm>
              <a:prstGeom prst="rect">
                <a:avLst/>
              </a:prstGeom>
              <a:solidFill>
                <a:srgbClr val="FF8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grpSp>
            <p:nvGrpSpPr>
              <p:cNvPr id="28" name="Group 36"/>
              <p:cNvGrpSpPr/>
              <p:nvPr/>
            </p:nvGrpSpPr>
            <p:grpSpPr>
              <a:xfrm flipH="1">
                <a:off x="6537321" y="4800605"/>
                <a:ext cx="1371600" cy="914401"/>
                <a:chOff x="6477000" y="4443301"/>
                <a:chExt cx="1371600" cy="914401"/>
              </a:xfrm>
              <a:solidFill>
                <a:srgbClr val="FF8000"/>
              </a:solidFill>
            </p:grpSpPr>
            <p:grpSp>
              <p:nvGrpSpPr>
                <p:cNvPr id="32" name="Group 22"/>
                <p:cNvGrpSpPr/>
                <p:nvPr/>
              </p:nvGrpSpPr>
              <p:grpSpPr>
                <a:xfrm rot="16200000">
                  <a:off x="6477000" y="4443302"/>
                  <a:ext cx="914400" cy="914400"/>
                  <a:chOff x="3962400" y="3264748"/>
                  <a:chExt cx="914400" cy="914400"/>
                </a:xfrm>
                <a:grpFill/>
              </p:grpSpPr>
              <p:sp>
                <p:nvSpPr>
                  <p:cNvPr id="40" name="Rectangle 39"/>
                  <p:cNvSpPr/>
                  <p:nvPr/>
                </p:nvSpPr>
                <p:spPr bwMode="auto">
                  <a:xfrm>
                    <a:off x="3962400" y="3264748"/>
                    <a:ext cx="457200" cy="9144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sp>
              <p:sp>
                <p:nvSpPr>
                  <p:cNvPr id="41" name="Rectangle 40"/>
                  <p:cNvSpPr/>
                  <p:nvPr/>
                </p:nvSpPr>
                <p:spPr bwMode="auto">
                  <a:xfrm>
                    <a:off x="4419600" y="3264748"/>
                    <a:ext cx="457200" cy="914400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sp>
            </p:grpSp>
            <p:sp>
              <p:nvSpPr>
                <p:cNvPr id="39" name="Rectangle 38"/>
                <p:cNvSpPr/>
                <p:nvPr/>
              </p:nvSpPr>
              <p:spPr bwMode="auto">
                <a:xfrm>
                  <a:off x="7391400" y="4443301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sp>
            <p:nvSpPr>
              <p:cNvPr id="43" name="Rectangle 42"/>
              <p:cNvSpPr/>
              <p:nvPr/>
            </p:nvSpPr>
            <p:spPr bwMode="auto">
              <a:xfrm>
                <a:off x="5638799" y="4800600"/>
                <a:ext cx="457200" cy="914400"/>
              </a:xfrm>
              <a:prstGeom prst="rect">
                <a:avLst/>
              </a:prstGeom>
              <a:solidFill>
                <a:srgbClr val="FF8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44" name="Rectangle 43"/>
              <p:cNvSpPr/>
              <p:nvPr/>
            </p:nvSpPr>
            <p:spPr bwMode="auto">
              <a:xfrm>
                <a:off x="7908922" y="4800600"/>
                <a:ext cx="457200" cy="914400"/>
              </a:xfrm>
              <a:prstGeom prst="rect">
                <a:avLst/>
              </a:prstGeom>
              <a:solidFill>
                <a:srgbClr val="FF8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37" name="Group 57"/>
            <p:cNvGrpSpPr/>
            <p:nvPr/>
          </p:nvGrpSpPr>
          <p:grpSpPr>
            <a:xfrm flipH="1">
              <a:off x="1122481" y="1684893"/>
              <a:ext cx="589059" cy="257299"/>
              <a:chOff x="3352799" y="5943594"/>
              <a:chExt cx="1828800" cy="914406"/>
            </a:xfrm>
          </p:grpSpPr>
          <p:grpSp>
            <p:nvGrpSpPr>
              <p:cNvPr id="38" name="Group 31"/>
              <p:cNvGrpSpPr/>
              <p:nvPr/>
            </p:nvGrpSpPr>
            <p:grpSpPr>
              <a:xfrm rot="16200000">
                <a:off x="3352799" y="5943600"/>
                <a:ext cx="914400" cy="914400"/>
                <a:chOff x="3962400" y="3264748"/>
                <a:chExt cx="914400" cy="914400"/>
              </a:xfrm>
              <a:solidFill>
                <a:srgbClr val="FF8000"/>
              </a:solidFill>
            </p:grpSpPr>
            <p:sp>
              <p:nvSpPr>
                <p:cNvPr id="56" name="Rectangle 55"/>
                <p:cNvSpPr/>
                <p:nvPr/>
              </p:nvSpPr>
              <p:spPr bwMode="auto">
                <a:xfrm>
                  <a:off x="39624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57" name="Rectangle 56"/>
                <p:cNvSpPr/>
                <p:nvPr/>
              </p:nvSpPr>
              <p:spPr bwMode="auto">
                <a:xfrm>
                  <a:off x="44196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sp>
            <p:nvSpPr>
              <p:cNvPr id="48" name="Rectangle 47"/>
              <p:cNvSpPr/>
              <p:nvPr/>
            </p:nvSpPr>
            <p:spPr bwMode="auto">
              <a:xfrm>
                <a:off x="4267199" y="5943599"/>
                <a:ext cx="457200" cy="914400"/>
              </a:xfrm>
              <a:prstGeom prst="rect">
                <a:avLst/>
              </a:prstGeom>
              <a:solidFill>
                <a:srgbClr val="FF8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50" name="Rectangle 49"/>
              <p:cNvSpPr/>
              <p:nvPr/>
            </p:nvSpPr>
            <p:spPr bwMode="auto">
              <a:xfrm>
                <a:off x="4724399" y="5943594"/>
                <a:ext cx="457200" cy="914400"/>
              </a:xfrm>
              <a:prstGeom prst="rect">
                <a:avLst/>
              </a:prstGeom>
              <a:solidFill>
                <a:srgbClr val="FF8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grpSp>
          <p:nvGrpSpPr>
            <p:cNvPr id="45" name="Group 61"/>
            <p:cNvGrpSpPr/>
            <p:nvPr/>
          </p:nvGrpSpPr>
          <p:grpSpPr>
            <a:xfrm>
              <a:off x="1834261" y="1674336"/>
              <a:ext cx="589059" cy="257298"/>
              <a:chOff x="6080121" y="5943600"/>
              <a:chExt cx="1828800" cy="914400"/>
            </a:xfrm>
          </p:grpSpPr>
          <p:grpSp>
            <p:nvGrpSpPr>
              <p:cNvPr id="46" name="Group 22"/>
              <p:cNvGrpSpPr/>
              <p:nvPr/>
            </p:nvGrpSpPr>
            <p:grpSpPr>
              <a:xfrm rot="5400000" flipH="1">
                <a:off x="6080121" y="5943600"/>
                <a:ext cx="914400" cy="914400"/>
                <a:chOff x="3962400" y="3264748"/>
                <a:chExt cx="914400" cy="914400"/>
              </a:xfrm>
              <a:solidFill>
                <a:srgbClr val="FF8000"/>
              </a:solidFill>
            </p:grpSpPr>
            <p:sp>
              <p:nvSpPr>
                <p:cNvPr id="54" name="Rectangle 53"/>
                <p:cNvSpPr/>
                <p:nvPr/>
              </p:nvSpPr>
              <p:spPr bwMode="auto">
                <a:xfrm>
                  <a:off x="39624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55" name="Rectangle 54"/>
                <p:cNvSpPr/>
                <p:nvPr/>
              </p:nvSpPr>
              <p:spPr bwMode="auto">
                <a:xfrm>
                  <a:off x="44196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  <p:grpSp>
            <p:nvGrpSpPr>
              <p:cNvPr id="47" name="Group 22"/>
              <p:cNvGrpSpPr/>
              <p:nvPr/>
            </p:nvGrpSpPr>
            <p:grpSpPr>
              <a:xfrm rot="5400000" flipH="1">
                <a:off x="6994521" y="5943600"/>
                <a:ext cx="914400" cy="914400"/>
                <a:chOff x="3962400" y="3264748"/>
                <a:chExt cx="914400" cy="914400"/>
              </a:xfrm>
              <a:solidFill>
                <a:srgbClr val="FF8000"/>
              </a:solidFill>
            </p:grpSpPr>
            <p:sp>
              <p:nvSpPr>
                <p:cNvPr id="60" name="Rectangle 59"/>
                <p:cNvSpPr/>
                <p:nvPr/>
              </p:nvSpPr>
              <p:spPr bwMode="auto">
                <a:xfrm>
                  <a:off x="39624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  <p:sp>
              <p:nvSpPr>
                <p:cNvPr id="61" name="Rectangle 60"/>
                <p:cNvSpPr/>
                <p:nvPr/>
              </p:nvSpPr>
              <p:spPr bwMode="auto">
                <a:xfrm>
                  <a:off x="4419600" y="3264748"/>
                  <a:ext cx="457200" cy="91440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sp>
          </p:grpSp>
        </p:grpSp>
      </p:grpSp>
      <p:sp>
        <p:nvSpPr>
          <p:cNvPr id="65" name="TextBox 64"/>
          <p:cNvSpPr txBox="1"/>
          <p:nvPr/>
        </p:nvSpPr>
        <p:spPr>
          <a:xfrm>
            <a:off x="507498" y="2352951"/>
            <a:ext cx="7419285" cy="116955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 smtClean="0"/>
              <a:t>The number of walls equals:</a:t>
            </a:r>
          </a:p>
          <a:p>
            <a:pPr algn="l">
              <a:spcAft>
                <a:spcPts val="2400"/>
              </a:spcAft>
            </a:pPr>
            <a:r>
              <a:rPr lang="en-US" sz="3200" dirty="0" smtClean="0"/>
              <a:t>     </a:t>
            </a:r>
            <a:r>
              <a:rPr lang="en-US" sz="3200" b="1" dirty="0" smtClean="0">
                <a:solidFill>
                  <a:srgbClr val="FF0080"/>
                </a:solidFill>
              </a:rPr>
              <a:t>f</a:t>
            </a:r>
            <a:r>
              <a:rPr lang="en-US" sz="3200" b="1" baseline="-25000" dirty="0" smtClean="0">
                <a:solidFill>
                  <a:srgbClr val="FF0080"/>
                </a:solidFill>
              </a:rPr>
              <a:t>n</a:t>
            </a:r>
            <a:r>
              <a:rPr lang="en-US" sz="3200" dirty="0" smtClean="0">
                <a:solidFill>
                  <a:srgbClr val="FF0080"/>
                </a:solidFill>
              </a:rPr>
              <a:t> </a:t>
            </a:r>
            <a:r>
              <a:rPr lang="en-US" sz="3200" dirty="0" smtClean="0"/>
              <a:t>=   1,  1,  2,  3,  5,  8,  13,  21,  . . .</a:t>
            </a:r>
            <a:endParaRPr lang="en-US" sz="3200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856" y="1491925"/>
            <a:ext cx="1600200" cy="16129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7306956" y="415876"/>
            <a:ext cx="9796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FF0080"/>
                </a:solidFill>
                <a:latin typeface="Wide Latin"/>
                <a:cs typeface="Wide Latin"/>
              </a:rPr>
              <a:t>?</a:t>
            </a:r>
            <a:endParaRPr lang="en-US" sz="6600" b="1" dirty="0">
              <a:solidFill>
                <a:srgbClr val="FF0080"/>
              </a:solidFill>
              <a:latin typeface="Wide Latin"/>
              <a:cs typeface="Wide Latin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2133905" y="4114800"/>
            <a:ext cx="5173051" cy="914400"/>
          </a:xfrm>
          <a:prstGeom prst="rect">
            <a:avLst/>
          </a:prstGeom>
          <a:solidFill>
            <a:schemeClr val="accent1">
              <a:alpha val="1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2128790" y="5410200"/>
            <a:ext cx="5173051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32217" y="3591580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306956" y="4244370"/>
            <a:ext cx="416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301841" y="5638800"/>
            <a:ext cx="48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 bwMode="auto">
          <a:xfrm>
            <a:off x="2133905" y="4114800"/>
            <a:ext cx="436681" cy="9144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 rot="16200000">
            <a:off x="2362504" y="5638800"/>
            <a:ext cx="457203" cy="9144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 rot="16200000">
            <a:off x="2362506" y="5181599"/>
            <a:ext cx="457201" cy="914400"/>
          </a:xfrm>
          <a:prstGeom prst="rect">
            <a:avLst/>
          </a:prstGeom>
          <a:solidFill>
            <a:srgbClr val="3366FF">
              <a:alpha val="2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70586" y="4114800"/>
            <a:ext cx="4736370" cy="914400"/>
          </a:xfrm>
          <a:prstGeom prst="rect">
            <a:avLst/>
          </a:prstGeom>
          <a:solidFill>
            <a:srgbClr val="FF8000">
              <a:alpha val="3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048306" y="5410200"/>
            <a:ext cx="4253535" cy="914400"/>
          </a:xfrm>
          <a:prstGeom prst="rect">
            <a:avLst/>
          </a:prstGeom>
          <a:solidFill>
            <a:srgbClr val="FF8000">
              <a:alpha val="3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121187" y="4244370"/>
            <a:ext cx="868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80"/>
                </a:solidFill>
              </a:rPr>
              <a:t>f</a:t>
            </a:r>
            <a:r>
              <a:rPr lang="en-US" sz="4000" b="1" baseline="-25000" dirty="0" smtClean="0">
                <a:solidFill>
                  <a:srgbClr val="FF0080"/>
                </a:solidFill>
              </a:rPr>
              <a:t>n-1</a:t>
            </a:r>
            <a:r>
              <a:rPr lang="en-US" sz="4000" b="1" dirty="0" smtClean="0">
                <a:solidFill>
                  <a:srgbClr val="FF0080"/>
                </a:solidFill>
              </a:rPr>
              <a:t> </a:t>
            </a:r>
            <a:endParaRPr lang="en-US" sz="3200" b="1" dirty="0">
              <a:solidFill>
                <a:srgbClr val="FF008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121187" y="5513455"/>
            <a:ext cx="1010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80"/>
                </a:solidFill>
              </a:rPr>
              <a:t>f</a:t>
            </a:r>
            <a:r>
              <a:rPr lang="en-US" sz="4000" b="1" baseline="-25000" dirty="0" smtClean="0">
                <a:solidFill>
                  <a:srgbClr val="FF0080"/>
                </a:solidFill>
              </a:rPr>
              <a:t>n-2</a:t>
            </a:r>
            <a:r>
              <a:rPr lang="en-US" sz="4000" b="1" dirty="0" smtClean="0">
                <a:solidFill>
                  <a:srgbClr val="FF0080"/>
                </a:solidFill>
              </a:rPr>
              <a:t> </a:t>
            </a:r>
            <a:endParaRPr lang="en-US" sz="3200" b="1" dirty="0">
              <a:solidFill>
                <a:srgbClr val="FF0080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0269" y="3451845"/>
            <a:ext cx="2168053" cy="3154710"/>
            <a:chOff x="10269" y="3451845"/>
            <a:chExt cx="2168053" cy="3154710"/>
          </a:xfrm>
        </p:grpSpPr>
        <p:sp>
          <p:nvSpPr>
            <p:cNvPr id="80" name="TextBox 79"/>
            <p:cNvSpPr txBox="1"/>
            <p:nvPr/>
          </p:nvSpPr>
          <p:spPr>
            <a:xfrm>
              <a:off x="10269" y="4767590"/>
              <a:ext cx="16030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FF0080"/>
                  </a:solidFill>
                </a:rPr>
                <a:t>f</a:t>
              </a:r>
              <a:r>
                <a:rPr lang="en-US" sz="4000" b="1" baseline="-25000" dirty="0" smtClean="0">
                  <a:solidFill>
                    <a:srgbClr val="FF0080"/>
                  </a:solidFill>
                </a:rPr>
                <a:t>n</a:t>
              </a:r>
              <a:r>
                <a:rPr lang="en-US" sz="4000" b="1" dirty="0" smtClean="0">
                  <a:solidFill>
                    <a:srgbClr val="FF0080"/>
                  </a:solidFill>
                </a:rPr>
                <a:t> </a:t>
              </a:r>
              <a:r>
                <a:rPr lang="en-US" sz="3200" dirty="0" smtClean="0"/>
                <a:t>=</a:t>
              </a:r>
              <a:endParaRPr lang="en-US" sz="3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244759" y="3451845"/>
              <a:ext cx="93356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900" dirty="0" smtClean="0">
                  <a:solidFill>
                    <a:srgbClr val="FF0080"/>
                  </a:solidFill>
                  <a:latin typeface="Baskerville Old Face"/>
                  <a:cs typeface="Baskerville Old Face"/>
                </a:rPr>
                <a:t>{</a:t>
              </a:r>
              <a:endParaRPr lang="en-US" sz="19900" dirty="0">
                <a:solidFill>
                  <a:srgbClr val="FF0080"/>
                </a:solidFill>
                <a:latin typeface="Baskerville Old Face"/>
                <a:cs typeface="Baskerville Old Face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2004:Templates:Presentations:Designs:Bold Stripes</Template>
  <TotalTime>33235</TotalTime>
  <Words>2549</Words>
  <Application>Microsoft PowerPoint</Application>
  <PresentationFormat>On-screen Show (4:3)</PresentationFormat>
  <Paragraphs>615</Paragraphs>
  <Slides>71</Slides>
  <Notes>41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Blank Presentation</vt:lpstr>
      <vt:lpstr>Domino Tilings of the Chessboard</vt:lpstr>
      <vt:lpstr>Building short walls</vt:lpstr>
      <vt:lpstr>Building short walls</vt:lpstr>
      <vt:lpstr>Building short walls</vt:lpstr>
      <vt:lpstr>Building short walls</vt:lpstr>
      <vt:lpstr>Building short walls</vt:lpstr>
      <vt:lpstr>Building short walls</vt:lpstr>
      <vt:lpstr>Building short walls</vt:lpstr>
      <vt:lpstr>Building short walls</vt:lpstr>
      <vt:lpstr>The Fibonacci Numbers</vt:lpstr>
      <vt:lpstr>Domino Tilings</vt:lpstr>
      <vt:lpstr> Where is a tiling?  Do any exist?</vt:lpstr>
      <vt:lpstr> Where is a tiling?  Do any exist?</vt:lpstr>
      <vt:lpstr> Where is a tiling?  Do any exist?</vt:lpstr>
      <vt:lpstr> Where is a tiling?  Do any exist?</vt:lpstr>
      <vt:lpstr> Where is a tiling?  Do any exist?</vt:lpstr>
      <vt:lpstr>Domino Tilings</vt:lpstr>
      <vt:lpstr>How many tilings are there?</vt:lpstr>
      <vt:lpstr>How many tilings are there?</vt:lpstr>
      <vt:lpstr>How many tilings are there?</vt:lpstr>
      <vt:lpstr>How many tilings are there?</vt:lpstr>
      <vt:lpstr>How many tilings are there?</vt:lpstr>
      <vt:lpstr>How many tilings are there?</vt:lpstr>
      <vt:lpstr>How many: An Algorithm    </vt:lpstr>
      <vt:lpstr>How many: An Algorithm </vt:lpstr>
      <vt:lpstr>How many: An Algorithm </vt:lpstr>
      <vt:lpstr>How many: An Algorithm </vt:lpstr>
      <vt:lpstr>How many: An Algorithm </vt:lpstr>
      <vt:lpstr>How many: An Algorithm </vt:lpstr>
      <vt:lpstr>How many: An Algorithm </vt:lpstr>
      <vt:lpstr>How many: An Algorithm </vt:lpstr>
      <vt:lpstr>How many: An Algorithm </vt:lpstr>
      <vt:lpstr>Proof sketch for two paths:</vt:lpstr>
      <vt:lpstr>Domino Tilings</vt:lpstr>
      <vt:lpstr>Slide 35</vt:lpstr>
      <vt:lpstr>What about tilings on lattices?</vt:lpstr>
      <vt:lpstr>Why Mathematicians Care</vt:lpstr>
      <vt:lpstr>Why Mathematicians Care</vt:lpstr>
      <vt:lpstr>Why do we care?</vt:lpstr>
      <vt:lpstr>Why Physicists Care</vt:lpstr>
      <vt:lpstr>Domino Tilings</vt:lpstr>
      <vt:lpstr>What does a typical tiling look like?</vt:lpstr>
      <vt:lpstr>What does a typical tiling look like?</vt:lpstr>
      <vt:lpstr>Markov chain for Lozenge Tilings</vt:lpstr>
      <vt:lpstr>Markov chain for Lozenge Tilings</vt:lpstr>
      <vt:lpstr>Domino Tilings</vt:lpstr>
      <vt:lpstr> When do we stop our algorithms?</vt:lpstr>
      <vt:lpstr>What about other models?</vt:lpstr>
      <vt:lpstr>What about other models?</vt:lpstr>
      <vt:lpstr>What about other models?</vt:lpstr>
      <vt:lpstr>What about other models?</vt:lpstr>
      <vt:lpstr>What about other models?</vt:lpstr>
      <vt:lpstr>What about other models?</vt:lpstr>
      <vt:lpstr>What about other models?</vt:lpstr>
      <vt:lpstr>What about other models?</vt:lpstr>
      <vt:lpstr>What about other models?</vt:lpstr>
      <vt:lpstr>What about other models?</vt:lpstr>
      <vt:lpstr>What about other models?</vt:lpstr>
      <vt:lpstr>What about other models?</vt:lpstr>
      <vt:lpstr>HOWEVER . . . </vt:lpstr>
      <vt:lpstr>Weighted Independent Sets</vt:lpstr>
      <vt:lpstr>Why?</vt:lpstr>
      <vt:lpstr>Summary</vt:lpstr>
      <vt:lpstr>Summary</vt:lpstr>
      <vt:lpstr>Summary</vt:lpstr>
      <vt:lpstr>Summary</vt:lpstr>
      <vt:lpstr>Slide 67</vt:lpstr>
      <vt:lpstr>Slide 68</vt:lpstr>
      <vt:lpstr>Slide 69</vt:lpstr>
      <vt:lpstr>Slide 70</vt:lpstr>
      <vt:lpstr>Slide 71</vt:lpstr>
    </vt:vector>
  </TitlesOfParts>
  <Manager/>
  <Company/>
  <LinksUpToDate>false</LinksUpToDate>
  <SharedDoc>false</SharedDoc>
  <HyperlinkBase/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subject/>
  <dc:creator>Dana Randall</dc:creator>
  <cp:keywords/>
  <dc:description/>
  <cp:lastModifiedBy>Randall, Dana</cp:lastModifiedBy>
  <cp:revision>148</cp:revision>
  <cp:lastPrinted>2009-04-22T19:24:48Z</cp:lastPrinted>
  <dcterms:created xsi:type="dcterms:W3CDTF">2009-11-03T18:58:38Z</dcterms:created>
  <dcterms:modified xsi:type="dcterms:W3CDTF">2009-11-03T19:04:50Z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</Properties>
</file>