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Lst>
  <p:sldSz cx="30600650" cy="48599725"/>
  <p:notesSz cx="6858000" cy="9144000"/>
  <p:defaultTextStyle>
    <a:defPPr>
      <a:defRPr lang="en-US"/>
    </a:defPPr>
    <a:lvl1pPr marL="0" algn="l" defTabSz="3551555" rtl="0" eaLnBrk="1" latinLnBrk="0" hangingPunct="1">
      <a:defRPr sz="6990" kern="1200">
        <a:solidFill>
          <a:schemeClr val="tx1"/>
        </a:solidFill>
        <a:latin typeface="+mn-lt"/>
        <a:ea typeface="+mn-ea"/>
        <a:cs typeface="+mn-cs"/>
      </a:defRPr>
    </a:lvl1pPr>
    <a:lvl2pPr marL="1776095" algn="l" defTabSz="3551555" rtl="0" eaLnBrk="1" latinLnBrk="0" hangingPunct="1">
      <a:defRPr sz="6990" kern="1200">
        <a:solidFill>
          <a:schemeClr val="tx1"/>
        </a:solidFill>
        <a:latin typeface="+mn-lt"/>
        <a:ea typeface="+mn-ea"/>
        <a:cs typeface="+mn-cs"/>
      </a:defRPr>
    </a:lvl2pPr>
    <a:lvl3pPr marL="3552190" algn="l" defTabSz="3551555" rtl="0" eaLnBrk="1" latinLnBrk="0" hangingPunct="1">
      <a:defRPr sz="6990" kern="1200">
        <a:solidFill>
          <a:schemeClr val="tx1"/>
        </a:solidFill>
        <a:latin typeface="+mn-lt"/>
        <a:ea typeface="+mn-ea"/>
        <a:cs typeface="+mn-cs"/>
      </a:defRPr>
    </a:lvl3pPr>
    <a:lvl4pPr marL="5328285" algn="l" defTabSz="3551555" rtl="0" eaLnBrk="1" latinLnBrk="0" hangingPunct="1">
      <a:defRPr sz="6990" kern="1200">
        <a:solidFill>
          <a:schemeClr val="tx1"/>
        </a:solidFill>
        <a:latin typeface="+mn-lt"/>
        <a:ea typeface="+mn-ea"/>
        <a:cs typeface="+mn-cs"/>
      </a:defRPr>
    </a:lvl4pPr>
    <a:lvl5pPr marL="7104380" algn="l" defTabSz="3551555" rtl="0" eaLnBrk="1" latinLnBrk="0" hangingPunct="1">
      <a:defRPr sz="6990" kern="1200">
        <a:solidFill>
          <a:schemeClr val="tx1"/>
        </a:solidFill>
        <a:latin typeface="+mn-lt"/>
        <a:ea typeface="+mn-ea"/>
        <a:cs typeface="+mn-cs"/>
      </a:defRPr>
    </a:lvl5pPr>
    <a:lvl6pPr marL="8880475" algn="l" defTabSz="3551555" rtl="0" eaLnBrk="1" latinLnBrk="0" hangingPunct="1">
      <a:defRPr sz="6990" kern="1200">
        <a:solidFill>
          <a:schemeClr val="tx1"/>
        </a:solidFill>
        <a:latin typeface="+mn-lt"/>
        <a:ea typeface="+mn-ea"/>
        <a:cs typeface="+mn-cs"/>
      </a:defRPr>
    </a:lvl6pPr>
    <a:lvl7pPr marL="10656570" algn="l" defTabSz="3551555" rtl="0" eaLnBrk="1" latinLnBrk="0" hangingPunct="1">
      <a:defRPr sz="6990" kern="1200">
        <a:solidFill>
          <a:schemeClr val="tx1"/>
        </a:solidFill>
        <a:latin typeface="+mn-lt"/>
        <a:ea typeface="+mn-ea"/>
        <a:cs typeface="+mn-cs"/>
      </a:defRPr>
    </a:lvl7pPr>
    <a:lvl8pPr marL="12432665" algn="l" defTabSz="3551555" rtl="0" eaLnBrk="1" latinLnBrk="0" hangingPunct="1">
      <a:defRPr sz="6990" kern="1200">
        <a:solidFill>
          <a:schemeClr val="tx1"/>
        </a:solidFill>
        <a:latin typeface="+mn-lt"/>
        <a:ea typeface="+mn-ea"/>
        <a:cs typeface="+mn-cs"/>
      </a:defRPr>
    </a:lvl8pPr>
    <a:lvl9pPr marL="14208760" algn="l" defTabSz="3551555" rtl="0" eaLnBrk="1" latinLnBrk="0" hangingPunct="1">
      <a:defRPr sz="699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9"/>
    <p:restoredTop sz="94670"/>
  </p:normalViewPr>
  <p:slideViewPr>
    <p:cSldViewPr snapToGrid="0" snapToObjects="1">
      <p:cViewPr>
        <p:scale>
          <a:sx n="48" d="100"/>
          <a:sy n="48" d="100"/>
        </p:scale>
        <p:origin x="4672" y="-3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F:\module_networks\correlation%20matrix%20between%20module%20and%20phenotypes.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24037;&#20316;&#31807;4"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main phenotypes of each module</a:t>
            </a:r>
          </a:p>
        </c:rich>
      </c:tx>
      <c:layout/>
      <c:overlay val="0"/>
      <c:spPr>
        <a:noFill/>
        <a:ln>
          <a:noFill/>
        </a:ln>
        <a:effectLst/>
      </c:spPr>
    </c:title>
    <c:autoTitleDeleted val="0"/>
    <c:plotArea>
      <c:layout/>
      <c:barChart>
        <c:barDir val="col"/>
        <c:grouping val="percentStacked"/>
        <c:varyColors val="0"/>
        <c:ser>
          <c:idx val="0"/>
          <c:order val="0"/>
          <c:tx>
            <c:strRef>
              <c:f>'[correlation matrix between module and phenotypes.xlsx]Sheet1'!$N$113</c:f>
              <c:strCache>
                <c:ptCount val="1"/>
                <c:pt idx="0">
                  <c:v>M</c:v>
                </c:pt>
              </c:strCache>
            </c:strRef>
          </c:tx>
          <c:spPr>
            <a:solidFill>
              <a:schemeClr val="accent1"/>
            </a:solidFill>
            <a:ln>
              <a:noFill/>
            </a:ln>
            <a:effectLst/>
          </c:spPr>
          <c:invertIfNegative val="0"/>
          <c:dLbls>
            <c:delete val="1"/>
          </c:dLbls>
          <c:cat>
            <c:strRef>
              <c:f>'[correlation matrix between module and phenotypes.xlsx]Sheet1'!$M$114:$M$161</c:f>
              <c:strCache>
                <c:ptCount val="48"/>
                <c:pt idx="0">
                  <c:v>module02</c:v>
                </c:pt>
                <c:pt idx="1">
                  <c:v>module03</c:v>
                </c:pt>
                <c:pt idx="2">
                  <c:v>module04</c:v>
                </c:pt>
                <c:pt idx="3">
                  <c:v>module05</c:v>
                </c:pt>
                <c:pt idx="4">
                  <c:v>module06</c:v>
                </c:pt>
                <c:pt idx="5">
                  <c:v>module07</c:v>
                </c:pt>
                <c:pt idx="6">
                  <c:v>module08</c:v>
                </c:pt>
                <c:pt idx="7">
                  <c:v>module09</c:v>
                </c:pt>
                <c:pt idx="8">
                  <c:v>module10</c:v>
                </c:pt>
                <c:pt idx="9">
                  <c:v>module11</c:v>
                </c:pt>
                <c:pt idx="10">
                  <c:v>module12</c:v>
                </c:pt>
                <c:pt idx="11">
                  <c:v>module13</c:v>
                </c:pt>
                <c:pt idx="12">
                  <c:v>module14</c:v>
                </c:pt>
                <c:pt idx="13">
                  <c:v>module15</c:v>
                </c:pt>
                <c:pt idx="14">
                  <c:v>module16</c:v>
                </c:pt>
                <c:pt idx="15">
                  <c:v>module17</c:v>
                </c:pt>
                <c:pt idx="16">
                  <c:v>module18</c:v>
                </c:pt>
                <c:pt idx="17">
                  <c:v>module19</c:v>
                </c:pt>
                <c:pt idx="18">
                  <c:v>module20</c:v>
                </c:pt>
                <c:pt idx="19">
                  <c:v>module21</c:v>
                </c:pt>
                <c:pt idx="20">
                  <c:v>module22</c:v>
                </c:pt>
                <c:pt idx="21">
                  <c:v>module23</c:v>
                </c:pt>
                <c:pt idx="22">
                  <c:v>module24</c:v>
                </c:pt>
                <c:pt idx="23">
                  <c:v>module25</c:v>
                </c:pt>
                <c:pt idx="24">
                  <c:v>module26</c:v>
                </c:pt>
                <c:pt idx="25">
                  <c:v>module27</c:v>
                </c:pt>
                <c:pt idx="26">
                  <c:v>module28</c:v>
                </c:pt>
                <c:pt idx="27">
                  <c:v>module29</c:v>
                </c:pt>
                <c:pt idx="28">
                  <c:v>module30</c:v>
                </c:pt>
                <c:pt idx="29">
                  <c:v>module31</c:v>
                </c:pt>
                <c:pt idx="30">
                  <c:v>module32</c:v>
                </c:pt>
                <c:pt idx="31">
                  <c:v>module33</c:v>
                </c:pt>
                <c:pt idx="32">
                  <c:v>module34</c:v>
                </c:pt>
                <c:pt idx="33">
                  <c:v>module35</c:v>
                </c:pt>
                <c:pt idx="34">
                  <c:v>module36</c:v>
                </c:pt>
                <c:pt idx="35">
                  <c:v>module37</c:v>
                </c:pt>
                <c:pt idx="36">
                  <c:v>module38</c:v>
                </c:pt>
                <c:pt idx="37">
                  <c:v>module39</c:v>
                </c:pt>
                <c:pt idx="38">
                  <c:v>module40</c:v>
                </c:pt>
                <c:pt idx="39">
                  <c:v>module41</c:v>
                </c:pt>
                <c:pt idx="40">
                  <c:v>module42</c:v>
                </c:pt>
                <c:pt idx="41">
                  <c:v>module43</c:v>
                </c:pt>
                <c:pt idx="42">
                  <c:v>module44</c:v>
                </c:pt>
                <c:pt idx="43">
                  <c:v>module45</c:v>
                </c:pt>
                <c:pt idx="44">
                  <c:v>module46</c:v>
                </c:pt>
                <c:pt idx="45">
                  <c:v>module47</c:v>
                </c:pt>
                <c:pt idx="46">
                  <c:v>module48</c:v>
                </c:pt>
                <c:pt idx="47">
                  <c:v>module49</c:v>
                </c:pt>
              </c:strCache>
            </c:strRef>
          </c:cat>
          <c:val>
            <c:numRef>
              <c:f>'[correlation matrix between module and phenotypes.xlsx]Sheet1'!$N$114:$N$161</c:f>
              <c:numCache>
                <c:formatCode>General</c:formatCode>
                <c:ptCount val="48"/>
                <c:pt idx="1">
                  <c:v>1.875</c:v>
                </c:pt>
                <c:pt idx="3">
                  <c:v>1.25</c:v>
                </c:pt>
                <c:pt idx="4">
                  <c:v>0.75</c:v>
                </c:pt>
                <c:pt idx="8">
                  <c:v>1.875</c:v>
                </c:pt>
                <c:pt idx="12">
                  <c:v>1.75</c:v>
                </c:pt>
                <c:pt idx="13">
                  <c:v>1.9375</c:v>
                </c:pt>
                <c:pt idx="14">
                  <c:v>1.75</c:v>
                </c:pt>
                <c:pt idx="16">
                  <c:v>1.5</c:v>
                </c:pt>
                <c:pt idx="17">
                  <c:v>1.6875</c:v>
                </c:pt>
                <c:pt idx="18">
                  <c:v>1.3125</c:v>
                </c:pt>
                <c:pt idx="19">
                  <c:v>1.9375</c:v>
                </c:pt>
                <c:pt idx="21">
                  <c:v>1.6875</c:v>
                </c:pt>
                <c:pt idx="23">
                  <c:v>1.0625</c:v>
                </c:pt>
                <c:pt idx="24">
                  <c:v>1.625</c:v>
                </c:pt>
                <c:pt idx="29">
                  <c:v>1.0625</c:v>
                </c:pt>
                <c:pt idx="30">
                  <c:v>1.5625</c:v>
                </c:pt>
                <c:pt idx="31">
                  <c:v>0.875</c:v>
                </c:pt>
                <c:pt idx="33">
                  <c:v>1.375</c:v>
                </c:pt>
                <c:pt idx="35">
                  <c:v>0.75</c:v>
                </c:pt>
                <c:pt idx="36">
                  <c:v>0.8125</c:v>
                </c:pt>
                <c:pt idx="38">
                  <c:v>0.8125</c:v>
                </c:pt>
                <c:pt idx="39">
                  <c:v>1.0625</c:v>
                </c:pt>
                <c:pt idx="40">
                  <c:v>0.75</c:v>
                </c:pt>
                <c:pt idx="42">
                  <c:v>1.0625</c:v>
                </c:pt>
                <c:pt idx="43">
                  <c:v>1</c:v>
                </c:pt>
              </c:numCache>
            </c:numRef>
          </c:val>
        </c:ser>
        <c:ser>
          <c:idx val="1"/>
          <c:order val="1"/>
          <c:tx>
            <c:strRef>
              <c:f>'[correlation matrix between module and phenotypes.xlsx]Sheet1'!$O$113</c:f>
              <c:strCache>
                <c:ptCount val="1"/>
                <c:pt idx="0">
                  <c:v>P</c:v>
                </c:pt>
              </c:strCache>
            </c:strRef>
          </c:tx>
          <c:spPr>
            <a:solidFill>
              <a:schemeClr val="accent2"/>
            </a:solidFill>
            <a:ln>
              <a:noFill/>
            </a:ln>
            <a:effectLst/>
          </c:spPr>
          <c:invertIfNegative val="0"/>
          <c:dLbls>
            <c:delete val="1"/>
          </c:dLbls>
          <c:cat>
            <c:strRef>
              <c:f>'[correlation matrix between module and phenotypes.xlsx]Sheet1'!$M$114:$M$161</c:f>
              <c:strCache>
                <c:ptCount val="48"/>
                <c:pt idx="0">
                  <c:v>module02</c:v>
                </c:pt>
                <c:pt idx="1">
                  <c:v>module03</c:v>
                </c:pt>
                <c:pt idx="2">
                  <c:v>module04</c:v>
                </c:pt>
                <c:pt idx="3">
                  <c:v>module05</c:v>
                </c:pt>
                <c:pt idx="4">
                  <c:v>module06</c:v>
                </c:pt>
                <c:pt idx="5">
                  <c:v>module07</c:v>
                </c:pt>
                <c:pt idx="6">
                  <c:v>module08</c:v>
                </c:pt>
                <c:pt idx="7">
                  <c:v>module09</c:v>
                </c:pt>
                <c:pt idx="8">
                  <c:v>module10</c:v>
                </c:pt>
                <c:pt idx="9">
                  <c:v>module11</c:v>
                </c:pt>
                <c:pt idx="10">
                  <c:v>module12</c:v>
                </c:pt>
                <c:pt idx="11">
                  <c:v>module13</c:v>
                </c:pt>
                <c:pt idx="12">
                  <c:v>module14</c:v>
                </c:pt>
                <c:pt idx="13">
                  <c:v>module15</c:v>
                </c:pt>
                <c:pt idx="14">
                  <c:v>module16</c:v>
                </c:pt>
                <c:pt idx="15">
                  <c:v>module17</c:v>
                </c:pt>
                <c:pt idx="16">
                  <c:v>module18</c:v>
                </c:pt>
                <c:pt idx="17">
                  <c:v>module19</c:v>
                </c:pt>
                <c:pt idx="18">
                  <c:v>module20</c:v>
                </c:pt>
                <c:pt idx="19">
                  <c:v>module21</c:v>
                </c:pt>
                <c:pt idx="20">
                  <c:v>module22</c:v>
                </c:pt>
                <c:pt idx="21">
                  <c:v>module23</c:v>
                </c:pt>
                <c:pt idx="22">
                  <c:v>module24</c:v>
                </c:pt>
                <c:pt idx="23">
                  <c:v>module25</c:v>
                </c:pt>
                <c:pt idx="24">
                  <c:v>module26</c:v>
                </c:pt>
                <c:pt idx="25">
                  <c:v>module27</c:v>
                </c:pt>
                <c:pt idx="26">
                  <c:v>module28</c:v>
                </c:pt>
                <c:pt idx="27">
                  <c:v>module29</c:v>
                </c:pt>
                <c:pt idx="28">
                  <c:v>module30</c:v>
                </c:pt>
                <c:pt idx="29">
                  <c:v>module31</c:v>
                </c:pt>
                <c:pt idx="30">
                  <c:v>module32</c:v>
                </c:pt>
                <c:pt idx="31">
                  <c:v>module33</c:v>
                </c:pt>
                <c:pt idx="32">
                  <c:v>module34</c:v>
                </c:pt>
                <c:pt idx="33">
                  <c:v>module35</c:v>
                </c:pt>
                <c:pt idx="34">
                  <c:v>module36</c:v>
                </c:pt>
                <c:pt idx="35">
                  <c:v>module37</c:v>
                </c:pt>
                <c:pt idx="36">
                  <c:v>module38</c:v>
                </c:pt>
                <c:pt idx="37">
                  <c:v>module39</c:v>
                </c:pt>
                <c:pt idx="38">
                  <c:v>module40</c:v>
                </c:pt>
                <c:pt idx="39">
                  <c:v>module41</c:v>
                </c:pt>
                <c:pt idx="40">
                  <c:v>module42</c:v>
                </c:pt>
                <c:pt idx="41">
                  <c:v>module43</c:v>
                </c:pt>
                <c:pt idx="42">
                  <c:v>module44</c:v>
                </c:pt>
                <c:pt idx="43">
                  <c:v>module45</c:v>
                </c:pt>
                <c:pt idx="44">
                  <c:v>module46</c:v>
                </c:pt>
                <c:pt idx="45">
                  <c:v>module47</c:v>
                </c:pt>
                <c:pt idx="46">
                  <c:v>module48</c:v>
                </c:pt>
                <c:pt idx="47">
                  <c:v>module49</c:v>
                </c:pt>
              </c:strCache>
            </c:strRef>
          </c:cat>
          <c:val>
            <c:numRef>
              <c:f>'[correlation matrix between module and phenotypes.xlsx]Sheet1'!$O$114:$O$161</c:f>
              <c:numCache>
                <c:formatCode>General</c:formatCode>
                <c:ptCount val="48"/>
                <c:pt idx="3">
                  <c:v>1.125</c:v>
                </c:pt>
                <c:pt idx="7">
                  <c:v>1</c:v>
                </c:pt>
                <c:pt idx="12">
                  <c:v>1.25</c:v>
                </c:pt>
                <c:pt idx="15">
                  <c:v>1.625</c:v>
                </c:pt>
                <c:pt idx="17">
                  <c:v>1.125</c:v>
                </c:pt>
                <c:pt idx="19">
                  <c:v>1.125</c:v>
                </c:pt>
                <c:pt idx="23">
                  <c:v>1</c:v>
                </c:pt>
                <c:pt idx="33">
                  <c:v>1.125</c:v>
                </c:pt>
                <c:pt idx="35">
                  <c:v>1.5</c:v>
                </c:pt>
                <c:pt idx="39">
                  <c:v>1.25</c:v>
                </c:pt>
                <c:pt idx="43">
                  <c:v>1.75</c:v>
                </c:pt>
              </c:numCache>
            </c:numRef>
          </c:val>
        </c:ser>
        <c:ser>
          <c:idx val="2"/>
          <c:order val="2"/>
          <c:tx>
            <c:strRef>
              <c:f>'[correlation matrix between module and phenotypes.xlsx]Sheet1'!$P$113</c:f>
              <c:strCache>
                <c:ptCount val="1"/>
                <c:pt idx="0">
                  <c:v>S</c:v>
                </c:pt>
              </c:strCache>
            </c:strRef>
          </c:tx>
          <c:spPr>
            <a:solidFill>
              <a:schemeClr val="accent3"/>
            </a:solidFill>
            <a:ln>
              <a:noFill/>
            </a:ln>
            <a:effectLst/>
          </c:spPr>
          <c:invertIfNegative val="0"/>
          <c:dLbls>
            <c:delete val="1"/>
          </c:dLbls>
          <c:cat>
            <c:strRef>
              <c:f>'[correlation matrix between module and phenotypes.xlsx]Sheet1'!$M$114:$M$161</c:f>
              <c:strCache>
                <c:ptCount val="48"/>
                <c:pt idx="0">
                  <c:v>module02</c:v>
                </c:pt>
                <c:pt idx="1">
                  <c:v>module03</c:v>
                </c:pt>
                <c:pt idx="2">
                  <c:v>module04</c:v>
                </c:pt>
                <c:pt idx="3">
                  <c:v>module05</c:v>
                </c:pt>
                <c:pt idx="4">
                  <c:v>module06</c:v>
                </c:pt>
                <c:pt idx="5">
                  <c:v>module07</c:v>
                </c:pt>
                <c:pt idx="6">
                  <c:v>module08</c:v>
                </c:pt>
                <c:pt idx="7">
                  <c:v>module09</c:v>
                </c:pt>
                <c:pt idx="8">
                  <c:v>module10</c:v>
                </c:pt>
                <c:pt idx="9">
                  <c:v>module11</c:v>
                </c:pt>
                <c:pt idx="10">
                  <c:v>module12</c:v>
                </c:pt>
                <c:pt idx="11">
                  <c:v>module13</c:v>
                </c:pt>
                <c:pt idx="12">
                  <c:v>module14</c:v>
                </c:pt>
                <c:pt idx="13">
                  <c:v>module15</c:v>
                </c:pt>
                <c:pt idx="14">
                  <c:v>module16</c:v>
                </c:pt>
                <c:pt idx="15">
                  <c:v>module17</c:v>
                </c:pt>
                <c:pt idx="16">
                  <c:v>module18</c:v>
                </c:pt>
                <c:pt idx="17">
                  <c:v>module19</c:v>
                </c:pt>
                <c:pt idx="18">
                  <c:v>module20</c:v>
                </c:pt>
                <c:pt idx="19">
                  <c:v>module21</c:v>
                </c:pt>
                <c:pt idx="20">
                  <c:v>module22</c:v>
                </c:pt>
                <c:pt idx="21">
                  <c:v>module23</c:v>
                </c:pt>
                <c:pt idx="22">
                  <c:v>module24</c:v>
                </c:pt>
                <c:pt idx="23">
                  <c:v>module25</c:v>
                </c:pt>
                <c:pt idx="24">
                  <c:v>module26</c:v>
                </c:pt>
                <c:pt idx="25">
                  <c:v>module27</c:v>
                </c:pt>
                <c:pt idx="26">
                  <c:v>module28</c:v>
                </c:pt>
                <c:pt idx="27">
                  <c:v>module29</c:v>
                </c:pt>
                <c:pt idx="28">
                  <c:v>module30</c:v>
                </c:pt>
                <c:pt idx="29">
                  <c:v>module31</c:v>
                </c:pt>
                <c:pt idx="30">
                  <c:v>module32</c:v>
                </c:pt>
                <c:pt idx="31">
                  <c:v>module33</c:v>
                </c:pt>
                <c:pt idx="32">
                  <c:v>module34</c:v>
                </c:pt>
                <c:pt idx="33">
                  <c:v>module35</c:v>
                </c:pt>
                <c:pt idx="34">
                  <c:v>module36</c:v>
                </c:pt>
                <c:pt idx="35">
                  <c:v>module37</c:v>
                </c:pt>
                <c:pt idx="36">
                  <c:v>module38</c:v>
                </c:pt>
                <c:pt idx="37">
                  <c:v>module39</c:v>
                </c:pt>
                <c:pt idx="38">
                  <c:v>module40</c:v>
                </c:pt>
                <c:pt idx="39">
                  <c:v>module41</c:v>
                </c:pt>
                <c:pt idx="40">
                  <c:v>module42</c:v>
                </c:pt>
                <c:pt idx="41">
                  <c:v>module43</c:v>
                </c:pt>
                <c:pt idx="42">
                  <c:v>module44</c:v>
                </c:pt>
                <c:pt idx="43">
                  <c:v>module45</c:v>
                </c:pt>
                <c:pt idx="44">
                  <c:v>module46</c:v>
                </c:pt>
                <c:pt idx="45">
                  <c:v>module47</c:v>
                </c:pt>
                <c:pt idx="46">
                  <c:v>module48</c:v>
                </c:pt>
                <c:pt idx="47">
                  <c:v>module49</c:v>
                </c:pt>
              </c:strCache>
            </c:strRef>
          </c:cat>
          <c:val>
            <c:numRef>
              <c:f>'[correlation matrix between module and phenotypes.xlsx]Sheet1'!$P$114:$P$161</c:f>
              <c:numCache>
                <c:formatCode>General</c:formatCode>
                <c:ptCount val="48"/>
                <c:pt idx="0">
                  <c:v>0.9375</c:v>
                </c:pt>
                <c:pt idx="1">
                  <c:v>1.8125</c:v>
                </c:pt>
                <c:pt idx="2">
                  <c:v>1.4375</c:v>
                </c:pt>
                <c:pt idx="3">
                  <c:v>1</c:v>
                </c:pt>
                <c:pt idx="4">
                  <c:v>0.75</c:v>
                </c:pt>
                <c:pt idx="5">
                  <c:v>1.8125</c:v>
                </c:pt>
                <c:pt idx="6">
                  <c:v>1.8125</c:v>
                </c:pt>
                <c:pt idx="8">
                  <c:v>1.75</c:v>
                </c:pt>
                <c:pt idx="9">
                  <c:v>1.6875</c:v>
                </c:pt>
                <c:pt idx="10">
                  <c:v>0.8125</c:v>
                </c:pt>
                <c:pt idx="11">
                  <c:v>1.4375</c:v>
                </c:pt>
                <c:pt idx="12">
                  <c:v>1.3125</c:v>
                </c:pt>
                <c:pt idx="13">
                  <c:v>1.6875</c:v>
                </c:pt>
                <c:pt idx="14">
                  <c:v>1.9375</c:v>
                </c:pt>
                <c:pt idx="15">
                  <c:v>1.625</c:v>
                </c:pt>
                <c:pt idx="16">
                  <c:v>1.9375</c:v>
                </c:pt>
                <c:pt idx="19">
                  <c:v>1.125</c:v>
                </c:pt>
                <c:pt idx="20">
                  <c:v>1.8125</c:v>
                </c:pt>
                <c:pt idx="21">
                  <c:v>1.6875</c:v>
                </c:pt>
                <c:pt idx="23">
                  <c:v>1</c:v>
                </c:pt>
                <c:pt idx="24">
                  <c:v>1.9375</c:v>
                </c:pt>
                <c:pt idx="25">
                  <c:v>1.875</c:v>
                </c:pt>
                <c:pt idx="26">
                  <c:v>1.4375</c:v>
                </c:pt>
                <c:pt idx="27">
                  <c:v>1.875</c:v>
                </c:pt>
                <c:pt idx="28">
                  <c:v>1.9375</c:v>
                </c:pt>
                <c:pt idx="29">
                  <c:v>0.9375</c:v>
                </c:pt>
                <c:pt idx="32">
                  <c:v>1.9375</c:v>
                </c:pt>
                <c:pt idx="33">
                  <c:v>1.375</c:v>
                </c:pt>
                <c:pt idx="35">
                  <c:v>1.4375</c:v>
                </c:pt>
                <c:pt idx="36">
                  <c:v>0.8125</c:v>
                </c:pt>
                <c:pt idx="37">
                  <c:v>1.75</c:v>
                </c:pt>
                <c:pt idx="38">
                  <c:v>0.8125</c:v>
                </c:pt>
                <c:pt idx="39">
                  <c:v>1.5625</c:v>
                </c:pt>
                <c:pt idx="40">
                  <c:v>1.1875</c:v>
                </c:pt>
                <c:pt idx="41">
                  <c:v>1.5625</c:v>
                </c:pt>
                <c:pt idx="42">
                  <c:v>1.25</c:v>
                </c:pt>
                <c:pt idx="43">
                  <c:v>1.125</c:v>
                </c:pt>
                <c:pt idx="45">
                  <c:v>1.9375</c:v>
                </c:pt>
                <c:pt idx="46">
                  <c:v>1.3125</c:v>
                </c:pt>
                <c:pt idx="47">
                  <c:v>1.4375</c:v>
                </c:pt>
              </c:numCache>
            </c:numRef>
          </c:val>
        </c:ser>
        <c:ser>
          <c:idx val="3"/>
          <c:order val="3"/>
          <c:tx>
            <c:strRef>
              <c:f>'[correlation matrix between module and phenotypes.xlsx]Sheet1'!$Q$113</c:f>
              <c:strCache>
                <c:ptCount val="1"/>
                <c:pt idx="0">
                  <c:v>Toxin（Z,D）</c:v>
                </c:pt>
              </c:strCache>
            </c:strRef>
          </c:tx>
          <c:spPr>
            <a:solidFill>
              <a:schemeClr val="accent4"/>
            </a:solidFill>
            <a:ln>
              <a:noFill/>
            </a:ln>
            <a:effectLst/>
          </c:spPr>
          <c:invertIfNegative val="0"/>
          <c:dLbls>
            <c:delete val="1"/>
          </c:dLbls>
          <c:cat>
            <c:strRef>
              <c:f>'[correlation matrix between module and phenotypes.xlsx]Sheet1'!$M$114:$M$161</c:f>
              <c:strCache>
                <c:ptCount val="48"/>
                <c:pt idx="0">
                  <c:v>module02</c:v>
                </c:pt>
                <c:pt idx="1">
                  <c:v>module03</c:v>
                </c:pt>
                <c:pt idx="2">
                  <c:v>module04</c:v>
                </c:pt>
                <c:pt idx="3">
                  <c:v>module05</c:v>
                </c:pt>
                <c:pt idx="4">
                  <c:v>module06</c:v>
                </c:pt>
                <c:pt idx="5">
                  <c:v>module07</c:v>
                </c:pt>
                <c:pt idx="6">
                  <c:v>module08</c:v>
                </c:pt>
                <c:pt idx="7">
                  <c:v>module09</c:v>
                </c:pt>
                <c:pt idx="8">
                  <c:v>module10</c:v>
                </c:pt>
                <c:pt idx="9">
                  <c:v>module11</c:v>
                </c:pt>
                <c:pt idx="10">
                  <c:v>module12</c:v>
                </c:pt>
                <c:pt idx="11">
                  <c:v>module13</c:v>
                </c:pt>
                <c:pt idx="12">
                  <c:v>module14</c:v>
                </c:pt>
                <c:pt idx="13">
                  <c:v>module15</c:v>
                </c:pt>
                <c:pt idx="14">
                  <c:v>module16</c:v>
                </c:pt>
                <c:pt idx="15">
                  <c:v>module17</c:v>
                </c:pt>
                <c:pt idx="16">
                  <c:v>module18</c:v>
                </c:pt>
                <c:pt idx="17">
                  <c:v>module19</c:v>
                </c:pt>
                <c:pt idx="18">
                  <c:v>module20</c:v>
                </c:pt>
                <c:pt idx="19">
                  <c:v>module21</c:v>
                </c:pt>
                <c:pt idx="20">
                  <c:v>module22</c:v>
                </c:pt>
                <c:pt idx="21">
                  <c:v>module23</c:v>
                </c:pt>
                <c:pt idx="22">
                  <c:v>module24</c:v>
                </c:pt>
                <c:pt idx="23">
                  <c:v>module25</c:v>
                </c:pt>
                <c:pt idx="24">
                  <c:v>module26</c:v>
                </c:pt>
                <c:pt idx="25">
                  <c:v>module27</c:v>
                </c:pt>
                <c:pt idx="26">
                  <c:v>module28</c:v>
                </c:pt>
                <c:pt idx="27">
                  <c:v>module29</c:v>
                </c:pt>
                <c:pt idx="28">
                  <c:v>module30</c:v>
                </c:pt>
                <c:pt idx="29">
                  <c:v>module31</c:v>
                </c:pt>
                <c:pt idx="30">
                  <c:v>module32</c:v>
                </c:pt>
                <c:pt idx="31">
                  <c:v>module33</c:v>
                </c:pt>
                <c:pt idx="32">
                  <c:v>module34</c:v>
                </c:pt>
                <c:pt idx="33">
                  <c:v>module35</c:v>
                </c:pt>
                <c:pt idx="34">
                  <c:v>module36</c:v>
                </c:pt>
                <c:pt idx="35">
                  <c:v>module37</c:v>
                </c:pt>
                <c:pt idx="36">
                  <c:v>module38</c:v>
                </c:pt>
                <c:pt idx="37">
                  <c:v>module39</c:v>
                </c:pt>
                <c:pt idx="38">
                  <c:v>module40</c:v>
                </c:pt>
                <c:pt idx="39">
                  <c:v>module41</c:v>
                </c:pt>
                <c:pt idx="40">
                  <c:v>module42</c:v>
                </c:pt>
                <c:pt idx="41">
                  <c:v>module43</c:v>
                </c:pt>
                <c:pt idx="42">
                  <c:v>module44</c:v>
                </c:pt>
                <c:pt idx="43">
                  <c:v>module45</c:v>
                </c:pt>
                <c:pt idx="44">
                  <c:v>module46</c:v>
                </c:pt>
                <c:pt idx="45">
                  <c:v>module47</c:v>
                </c:pt>
                <c:pt idx="46">
                  <c:v>module48</c:v>
                </c:pt>
                <c:pt idx="47">
                  <c:v>module49</c:v>
                </c:pt>
              </c:strCache>
            </c:strRef>
          </c:cat>
          <c:val>
            <c:numRef>
              <c:f>'[correlation matrix between module and phenotypes.xlsx]Sheet1'!$Q$114:$Q$161</c:f>
              <c:numCache>
                <c:formatCode>General</c:formatCode>
                <c:ptCount val="48"/>
                <c:pt idx="0">
                  <c:v>3.5</c:v>
                </c:pt>
                <c:pt idx="1">
                  <c:v>3.5</c:v>
                </c:pt>
                <c:pt idx="2">
                  <c:v>0</c:v>
                </c:pt>
                <c:pt idx="3">
                  <c:v>0</c:v>
                </c:pt>
                <c:pt idx="4">
                  <c:v>0</c:v>
                </c:pt>
                <c:pt idx="5">
                  <c:v>0</c:v>
                </c:pt>
                <c:pt idx="6">
                  <c:v>0</c:v>
                </c:pt>
                <c:pt idx="7">
                  <c:v>1.5625</c:v>
                </c:pt>
                <c:pt idx="8">
                  <c:v>2.5</c:v>
                </c:pt>
                <c:pt idx="9">
                  <c:v>1.75</c:v>
                </c:pt>
                <c:pt idx="10">
                  <c:v>2.5</c:v>
                </c:pt>
                <c:pt idx="11">
                  <c:v>0.875</c:v>
                </c:pt>
                <c:pt idx="12">
                  <c:v>1.25</c:v>
                </c:pt>
                <c:pt idx="13">
                  <c:v>3.375</c:v>
                </c:pt>
                <c:pt idx="14">
                  <c:v>0</c:v>
                </c:pt>
                <c:pt idx="15">
                  <c:v>1.5</c:v>
                </c:pt>
                <c:pt idx="16">
                  <c:v>3.0625</c:v>
                </c:pt>
                <c:pt idx="17">
                  <c:v>1.0625</c:v>
                </c:pt>
                <c:pt idx="18">
                  <c:v>1.5</c:v>
                </c:pt>
                <c:pt idx="19">
                  <c:v>0</c:v>
                </c:pt>
                <c:pt idx="20">
                  <c:v>0</c:v>
                </c:pt>
                <c:pt idx="21">
                  <c:v>2.125</c:v>
                </c:pt>
                <c:pt idx="22">
                  <c:v>0</c:v>
                </c:pt>
                <c:pt idx="23">
                  <c:v>0</c:v>
                </c:pt>
                <c:pt idx="24">
                  <c:v>0</c:v>
                </c:pt>
                <c:pt idx="25">
                  <c:v>0</c:v>
                </c:pt>
                <c:pt idx="26">
                  <c:v>0</c:v>
                </c:pt>
                <c:pt idx="27">
                  <c:v>0</c:v>
                </c:pt>
                <c:pt idx="28">
                  <c:v>0</c:v>
                </c:pt>
                <c:pt idx="29">
                  <c:v>0</c:v>
                </c:pt>
                <c:pt idx="30">
                  <c:v>0</c:v>
                </c:pt>
                <c:pt idx="31">
                  <c:v>2.625</c:v>
                </c:pt>
                <c:pt idx="32">
                  <c:v>0</c:v>
                </c:pt>
                <c:pt idx="33">
                  <c:v>2.25</c:v>
                </c:pt>
                <c:pt idx="34">
                  <c:v>2.5</c:v>
                </c:pt>
                <c:pt idx="35">
                  <c:v>2.5</c:v>
                </c:pt>
                <c:pt idx="36">
                  <c:v>1.875</c:v>
                </c:pt>
                <c:pt idx="37">
                  <c:v>2.25</c:v>
                </c:pt>
                <c:pt idx="38">
                  <c:v>2.875</c:v>
                </c:pt>
                <c:pt idx="39">
                  <c:v>3.125</c:v>
                </c:pt>
                <c:pt idx="40">
                  <c:v>0</c:v>
                </c:pt>
                <c:pt idx="41">
                  <c:v>0</c:v>
                </c:pt>
                <c:pt idx="42">
                  <c:v>2</c:v>
                </c:pt>
                <c:pt idx="43">
                  <c:v>2</c:v>
                </c:pt>
                <c:pt idx="44">
                  <c:v>0.8125</c:v>
                </c:pt>
                <c:pt idx="45">
                  <c:v>0</c:v>
                </c:pt>
                <c:pt idx="46">
                  <c:v>0</c:v>
                </c:pt>
                <c:pt idx="47">
                  <c:v>0</c:v>
                </c:pt>
              </c:numCache>
            </c:numRef>
          </c:val>
        </c:ser>
        <c:ser>
          <c:idx val="4"/>
          <c:order val="4"/>
          <c:tx>
            <c:strRef>
              <c:f>'[correlation matrix between module and phenotypes.xlsx]Sheet1'!$R$113</c:f>
              <c:strCache>
                <c:ptCount val="1"/>
                <c:pt idx="0">
                  <c:v>C</c:v>
                </c:pt>
              </c:strCache>
            </c:strRef>
          </c:tx>
          <c:spPr>
            <a:solidFill>
              <a:schemeClr val="accent5"/>
            </a:solidFill>
            <a:ln>
              <a:noFill/>
            </a:ln>
            <a:effectLst/>
          </c:spPr>
          <c:invertIfNegative val="0"/>
          <c:dLbls>
            <c:delete val="1"/>
          </c:dLbls>
          <c:cat>
            <c:strRef>
              <c:f>'[correlation matrix between module and phenotypes.xlsx]Sheet1'!$M$114:$M$161</c:f>
              <c:strCache>
                <c:ptCount val="48"/>
                <c:pt idx="0">
                  <c:v>module02</c:v>
                </c:pt>
                <c:pt idx="1">
                  <c:v>module03</c:v>
                </c:pt>
                <c:pt idx="2">
                  <c:v>module04</c:v>
                </c:pt>
                <c:pt idx="3">
                  <c:v>module05</c:v>
                </c:pt>
                <c:pt idx="4">
                  <c:v>module06</c:v>
                </c:pt>
                <c:pt idx="5">
                  <c:v>module07</c:v>
                </c:pt>
                <c:pt idx="6">
                  <c:v>module08</c:v>
                </c:pt>
                <c:pt idx="7">
                  <c:v>module09</c:v>
                </c:pt>
                <c:pt idx="8">
                  <c:v>module10</c:v>
                </c:pt>
                <c:pt idx="9">
                  <c:v>module11</c:v>
                </c:pt>
                <c:pt idx="10">
                  <c:v>module12</c:v>
                </c:pt>
                <c:pt idx="11">
                  <c:v>module13</c:v>
                </c:pt>
                <c:pt idx="12">
                  <c:v>module14</c:v>
                </c:pt>
                <c:pt idx="13">
                  <c:v>module15</c:v>
                </c:pt>
                <c:pt idx="14">
                  <c:v>module16</c:v>
                </c:pt>
                <c:pt idx="15">
                  <c:v>module17</c:v>
                </c:pt>
                <c:pt idx="16">
                  <c:v>module18</c:v>
                </c:pt>
                <c:pt idx="17">
                  <c:v>module19</c:v>
                </c:pt>
                <c:pt idx="18">
                  <c:v>module20</c:v>
                </c:pt>
                <c:pt idx="19">
                  <c:v>module21</c:v>
                </c:pt>
                <c:pt idx="20">
                  <c:v>module22</c:v>
                </c:pt>
                <c:pt idx="21">
                  <c:v>module23</c:v>
                </c:pt>
                <c:pt idx="22">
                  <c:v>module24</c:v>
                </c:pt>
                <c:pt idx="23">
                  <c:v>module25</c:v>
                </c:pt>
                <c:pt idx="24">
                  <c:v>module26</c:v>
                </c:pt>
                <c:pt idx="25">
                  <c:v>module27</c:v>
                </c:pt>
                <c:pt idx="26">
                  <c:v>module28</c:v>
                </c:pt>
                <c:pt idx="27">
                  <c:v>module29</c:v>
                </c:pt>
                <c:pt idx="28">
                  <c:v>module30</c:v>
                </c:pt>
                <c:pt idx="29">
                  <c:v>module31</c:v>
                </c:pt>
                <c:pt idx="30">
                  <c:v>module32</c:v>
                </c:pt>
                <c:pt idx="31">
                  <c:v>module33</c:v>
                </c:pt>
                <c:pt idx="32">
                  <c:v>module34</c:v>
                </c:pt>
                <c:pt idx="33">
                  <c:v>module35</c:v>
                </c:pt>
                <c:pt idx="34">
                  <c:v>module36</c:v>
                </c:pt>
                <c:pt idx="35">
                  <c:v>module37</c:v>
                </c:pt>
                <c:pt idx="36">
                  <c:v>module38</c:v>
                </c:pt>
                <c:pt idx="37">
                  <c:v>module39</c:v>
                </c:pt>
                <c:pt idx="38">
                  <c:v>module40</c:v>
                </c:pt>
                <c:pt idx="39">
                  <c:v>module41</c:v>
                </c:pt>
                <c:pt idx="40">
                  <c:v>module42</c:v>
                </c:pt>
                <c:pt idx="41">
                  <c:v>module43</c:v>
                </c:pt>
                <c:pt idx="42">
                  <c:v>module44</c:v>
                </c:pt>
                <c:pt idx="43">
                  <c:v>module45</c:v>
                </c:pt>
                <c:pt idx="44">
                  <c:v>module46</c:v>
                </c:pt>
                <c:pt idx="45">
                  <c:v>module47</c:v>
                </c:pt>
                <c:pt idx="46">
                  <c:v>module48</c:v>
                </c:pt>
                <c:pt idx="47">
                  <c:v>module49</c:v>
                </c:pt>
              </c:strCache>
            </c:strRef>
          </c:cat>
          <c:val>
            <c:numRef>
              <c:f>'[correlation matrix between module and phenotypes.xlsx]Sheet1'!$R$114:$R$161</c:f>
              <c:numCache>
                <c:formatCode>General</c:formatCode>
                <c:ptCount val="48"/>
                <c:pt idx="1">
                  <c:v>0.75</c:v>
                </c:pt>
                <c:pt idx="3">
                  <c:v>1</c:v>
                </c:pt>
                <c:pt idx="7">
                  <c:v>1</c:v>
                </c:pt>
                <c:pt idx="8">
                  <c:v>1.875</c:v>
                </c:pt>
                <c:pt idx="12">
                  <c:v>1.25</c:v>
                </c:pt>
                <c:pt idx="15">
                  <c:v>1</c:v>
                </c:pt>
                <c:pt idx="21">
                  <c:v>0.75</c:v>
                </c:pt>
                <c:pt idx="27">
                  <c:v>0.875</c:v>
                </c:pt>
                <c:pt idx="33">
                  <c:v>1.625</c:v>
                </c:pt>
                <c:pt idx="39">
                  <c:v>1.0625</c:v>
                </c:pt>
                <c:pt idx="41">
                  <c:v>1.5625</c:v>
                </c:pt>
                <c:pt idx="43">
                  <c:v>1.0625</c:v>
                </c:pt>
              </c:numCache>
            </c:numRef>
          </c:val>
        </c:ser>
        <c:ser>
          <c:idx val="5"/>
          <c:order val="5"/>
          <c:tx>
            <c:strRef>
              <c:f>'[correlation matrix between module and phenotypes.xlsx]Sheet1'!$S$113</c:f>
              <c:strCache>
                <c:ptCount val="1"/>
                <c:pt idx="0">
                  <c:v>V</c:v>
                </c:pt>
              </c:strCache>
            </c:strRef>
          </c:tx>
          <c:spPr>
            <a:solidFill>
              <a:schemeClr val="accent6"/>
            </a:solidFill>
            <a:ln>
              <a:noFill/>
            </a:ln>
            <a:effectLst/>
          </c:spPr>
          <c:invertIfNegative val="0"/>
          <c:dLbls>
            <c:delete val="1"/>
          </c:dLbls>
          <c:cat>
            <c:strRef>
              <c:f>'[correlation matrix between module and phenotypes.xlsx]Sheet1'!$M$114:$M$161</c:f>
              <c:strCache>
                <c:ptCount val="48"/>
                <c:pt idx="0">
                  <c:v>module02</c:v>
                </c:pt>
                <c:pt idx="1">
                  <c:v>module03</c:v>
                </c:pt>
                <c:pt idx="2">
                  <c:v>module04</c:v>
                </c:pt>
                <c:pt idx="3">
                  <c:v>module05</c:v>
                </c:pt>
                <c:pt idx="4">
                  <c:v>module06</c:v>
                </c:pt>
                <c:pt idx="5">
                  <c:v>module07</c:v>
                </c:pt>
                <c:pt idx="6">
                  <c:v>module08</c:v>
                </c:pt>
                <c:pt idx="7">
                  <c:v>module09</c:v>
                </c:pt>
                <c:pt idx="8">
                  <c:v>module10</c:v>
                </c:pt>
                <c:pt idx="9">
                  <c:v>module11</c:v>
                </c:pt>
                <c:pt idx="10">
                  <c:v>module12</c:v>
                </c:pt>
                <c:pt idx="11">
                  <c:v>module13</c:v>
                </c:pt>
                <c:pt idx="12">
                  <c:v>module14</c:v>
                </c:pt>
                <c:pt idx="13">
                  <c:v>module15</c:v>
                </c:pt>
                <c:pt idx="14">
                  <c:v>module16</c:v>
                </c:pt>
                <c:pt idx="15">
                  <c:v>module17</c:v>
                </c:pt>
                <c:pt idx="16">
                  <c:v>module18</c:v>
                </c:pt>
                <c:pt idx="17">
                  <c:v>module19</c:v>
                </c:pt>
                <c:pt idx="18">
                  <c:v>module20</c:v>
                </c:pt>
                <c:pt idx="19">
                  <c:v>module21</c:v>
                </c:pt>
                <c:pt idx="20">
                  <c:v>module22</c:v>
                </c:pt>
                <c:pt idx="21">
                  <c:v>module23</c:v>
                </c:pt>
                <c:pt idx="22">
                  <c:v>module24</c:v>
                </c:pt>
                <c:pt idx="23">
                  <c:v>module25</c:v>
                </c:pt>
                <c:pt idx="24">
                  <c:v>module26</c:v>
                </c:pt>
                <c:pt idx="25">
                  <c:v>module27</c:v>
                </c:pt>
                <c:pt idx="26">
                  <c:v>module28</c:v>
                </c:pt>
                <c:pt idx="27">
                  <c:v>module29</c:v>
                </c:pt>
                <c:pt idx="28">
                  <c:v>module30</c:v>
                </c:pt>
                <c:pt idx="29">
                  <c:v>module31</c:v>
                </c:pt>
                <c:pt idx="30">
                  <c:v>module32</c:v>
                </c:pt>
                <c:pt idx="31">
                  <c:v>module33</c:v>
                </c:pt>
                <c:pt idx="32">
                  <c:v>module34</c:v>
                </c:pt>
                <c:pt idx="33">
                  <c:v>module35</c:v>
                </c:pt>
                <c:pt idx="34">
                  <c:v>module36</c:v>
                </c:pt>
                <c:pt idx="35">
                  <c:v>module37</c:v>
                </c:pt>
                <c:pt idx="36">
                  <c:v>module38</c:v>
                </c:pt>
                <c:pt idx="37">
                  <c:v>module39</c:v>
                </c:pt>
                <c:pt idx="38">
                  <c:v>module40</c:v>
                </c:pt>
                <c:pt idx="39">
                  <c:v>module41</c:v>
                </c:pt>
                <c:pt idx="40">
                  <c:v>module42</c:v>
                </c:pt>
                <c:pt idx="41">
                  <c:v>module43</c:v>
                </c:pt>
                <c:pt idx="42">
                  <c:v>module44</c:v>
                </c:pt>
                <c:pt idx="43">
                  <c:v>module45</c:v>
                </c:pt>
                <c:pt idx="44">
                  <c:v>module46</c:v>
                </c:pt>
                <c:pt idx="45">
                  <c:v>module47</c:v>
                </c:pt>
                <c:pt idx="46">
                  <c:v>module48</c:v>
                </c:pt>
                <c:pt idx="47">
                  <c:v>module49</c:v>
                </c:pt>
              </c:strCache>
            </c:strRef>
          </c:cat>
          <c:val>
            <c:numRef>
              <c:f>'[correlation matrix between module and phenotypes.xlsx]Sheet1'!$S$114:$S$161</c:f>
              <c:numCache>
                <c:formatCode>General</c:formatCode>
                <c:ptCount val="48"/>
                <c:pt idx="1">
                  <c:v>1.75</c:v>
                </c:pt>
                <c:pt idx="3">
                  <c:v>1</c:v>
                </c:pt>
                <c:pt idx="4">
                  <c:v>1.5</c:v>
                </c:pt>
                <c:pt idx="8">
                  <c:v>0.75</c:v>
                </c:pt>
                <c:pt idx="12">
                  <c:v>1.25</c:v>
                </c:pt>
                <c:pt idx="13">
                  <c:v>1.6875</c:v>
                </c:pt>
                <c:pt idx="14">
                  <c:v>1.75</c:v>
                </c:pt>
                <c:pt idx="16">
                  <c:v>1.5</c:v>
                </c:pt>
                <c:pt idx="19">
                  <c:v>1</c:v>
                </c:pt>
                <c:pt idx="21">
                  <c:v>1.6875</c:v>
                </c:pt>
                <c:pt idx="22">
                  <c:v>1.3125</c:v>
                </c:pt>
                <c:pt idx="23">
                  <c:v>1</c:v>
                </c:pt>
                <c:pt idx="27">
                  <c:v>0.875</c:v>
                </c:pt>
                <c:pt idx="30">
                  <c:v>0.75</c:v>
                </c:pt>
                <c:pt idx="33">
                  <c:v>1.375</c:v>
                </c:pt>
                <c:pt idx="36">
                  <c:v>1.3125</c:v>
                </c:pt>
                <c:pt idx="37">
                  <c:v>1.25</c:v>
                </c:pt>
                <c:pt idx="38">
                  <c:v>0.8125</c:v>
                </c:pt>
                <c:pt idx="39">
                  <c:v>1.5625</c:v>
                </c:pt>
                <c:pt idx="41">
                  <c:v>1</c:v>
                </c:pt>
                <c:pt idx="42">
                  <c:v>1.5</c:v>
                </c:pt>
                <c:pt idx="43">
                  <c:v>1</c:v>
                </c:pt>
                <c:pt idx="47">
                  <c:v>0.875</c:v>
                </c:pt>
              </c:numCache>
            </c:numRef>
          </c:val>
        </c:ser>
        <c:ser>
          <c:idx val="6"/>
          <c:order val="6"/>
          <c:tx>
            <c:strRef>
              <c:f>'[correlation matrix between module and phenotypes.xlsx]Sheet1'!$T$113</c:f>
              <c:strCache>
                <c:ptCount val="1"/>
                <c:pt idx="0">
                  <c:v>St</c:v>
                </c:pt>
              </c:strCache>
            </c:strRef>
          </c:tx>
          <c:spPr>
            <a:solidFill>
              <a:schemeClr val="accent1">
                <a:lumMod val="60000"/>
              </a:schemeClr>
            </a:solidFill>
            <a:ln>
              <a:noFill/>
            </a:ln>
            <a:effectLst/>
          </c:spPr>
          <c:invertIfNegative val="0"/>
          <c:dLbls>
            <c:delete val="1"/>
          </c:dLbls>
          <c:cat>
            <c:strRef>
              <c:f>'[correlation matrix between module and phenotypes.xlsx]Sheet1'!$M$114:$M$161</c:f>
              <c:strCache>
                <c:ptCount val="48"/>
                <c:pt idx="0">
                  <c:v>module02</c:v>
                </c:pt>
                <c:pt idx="1">
                  <c:v>module03</c:v>
                </c:pt>
                <c:pt idx="2">
                  <c:v>module04</c:v>
                </c:pt>
                <c:pt idx="3">
                  <c:v>module05</c:v>
                </c:pt>
                <c:pt idx="4">
                  <c:v>module06</c:v>
                </c:pt>
                <c:pt idx="5">
                  <c:v>module07</c:v>
                </c:pt>
                <c:pt idx="6">
                  <c:v>module08</c:v>
                </c:pt>
                <c:pt idx="7">
                  <c:v>module09</c:v>
                </c:pt>
                <c:pt idx="8">
                  <c:v>module10</c:v>
                </c:pt>
                <c:pt idx="9">
                  <c:v>module11</c:v>
                </c:pt>
                <c:pt idx="10">
                  <c:v>module12</c:v>
                </c:pt>
                <c:pt idx="11">
                  <c:v>module13</c:v>
                </c:pt>
                <c:pt idx="12">
                  <c:v>module14</c:v>
                </c:pt>
                <c:pt idx="13">
                  <c:v>module15</c:v>
                </c:pt>
                <c:pt idx="14">
                  <c:v>module16</c:v>
                </c:pt>
                <c:pt idx="15">
                  <c:v>module17</c:v>
                </c:pt>
                <c:pt idx="16">
                  <c:v>module18</c:v>
                </c:pt>
                <c:pt idx="17">
                  <c:v>module19</c:v>
                </c:pt>
                <c:pt idx="18">
                  <c:v>module20</c:v>
                </c:pt>
                <c:pt idx="19">
                  <c:v>module21</c:v>
                </c:pt>
                <c:pt idx="20">
                  <c:v>module22</c:v>
                </c:pt>
                <c:pt idx="21">
                  <c:v>module23</c:v>
                </c:pt>
                <c:pt idx="22">
                  <c:v>module24</c:v>
                </c:pt>
                <c:pt idx="23">
                  <c:v>module25</c:v>
                </c:pt>
                <c:pt idx="24">
                  <c:v>module26</c:v>
                </c:pt>
                <c:pt idx="25">
                  <c:v>module27</c:v>
                </c:pt>
                <c:pt idx="26">
                  <c:v>module28</c:v>
                </c:pt>
                <c:pt idx="27">
                  <c:v>module29</c:v>
                </c:pt>
                <c:pt idx="28">
                  <c:v>module30</c:v>
                </c:pt>
                <c:pt idx="29">
                  <c:v>module31</c:v>
                </c:pt>
                <c:pt idx="30">
                  <c:v>module32</c:v>
                </c:pt>
                <c:pt idx="31">
                  <c:v>module33</c:v>
                </c:pt>
                <c:pt idx="32">
                  <c:v>module34</c:v>
                </c:pt>
                <c:pt idx="33">
                  <c:v>module35</c:v>
                </c:pt>
                <c:pt idx="34">
                  <c:v>module36</c:v>
                </c:pt>
                <c:pt idx="35">
                  <c:v>module37</c:v>
                </c:pt>
                <c:pt idx="36">
                  <c:v>module38</c:v>
                </c:pt>
                <c:pt idx="37">
                  <c:v>module39</c:v>
                </c:pt>
                <c:pt idx="38">
                  <c:v>module40</c:v>
                </c:pt>
                <c:pt idx="39">
                  <c:v>module41</c:v>
                </c:pt>
                <c:pt idx="40">
                  <c:v>module42</c:v>
                </c:pt>
                <c:pt idx="41">
                  <c:v>module43</c:v>
                </c:pt>
                <c:pt idx="42">
                  <c:v>module44</c:v>
                </c:pt>
                <c:pt idx="43">
                  <c:v>module45</c:v>
                </c:pt>
                <c:pt idx="44">
                  <c:v>module46</c:v>
                </c:pt>
                <c:pt idx="45">
                  <c:v>module47</c:v>
                </c:pt>
                <c:pt idx="46">
                  <c:v>module48</c:v>
                </c:pt>
                <c:pt idx="47">
                  <c:v>module49</c:v>
                </c:pt>
              </c:strCache>
            </c:strRef>
          </c:cat>
          <c:val>
            <c:numRef>
              <c:f>'[correlation matrix between module and phenotypes.xlsx]Sheet1'!$T$114:$T$161</c:f>
              <c:numCache>
                <c:formatCode>General</c:formatCode>
                <c:ptCount val="48"/>
                <c:pt idx="7">
                  <c:v>1</c:v>
                </c:pt>
                <c:pt idx="8">
                  <c:v>0.75</c:v>
                </c:pt>
                <c:pt idx="12">
                  <c:v>1.125</c:v>
                </c:pt>
                <c:pt idx="18">
                  <c:v>1.25</c:v>
                </c:pt>
                <c:pt idx="19">
                  <c:v>1.375</c:v>
                </c:pt>
                <c:pt idx="24">
                  <c:v>1</c:v>
                </c:pt>
                <c:pt idx="29">
                  <c:v>1</c:v>
                </c:pt>
                <c:pt idx="33">
                  <c:v>1.1875</c:v>
                </c:pt>
                <c:pt idx="43">
                  <c:v>1</c:v>
                </c:pt>
              </c:numCache>
            </c:numRef>
          </c:val>
        </c:ser>
        <c:dLbls>
          <c:showLegendKey val="0"/>
          <c:showVal val="0"/>
          <c:showCatName val="0"/>
          <c:showSerName val="0"/>
          <c:showPercent val="0"/>
          <c:showBubbleSize val="0"/>
        </c:dLbls>
        <c:gapWidth val="150"/>
        <c:overlap val="100"/>
        <c:axId val="879733869"/>
        <c:axId val="215275604"/>
      </c:barChart>
      <c:catAx>
        <c:axId val="87973386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15275604"/>
        <c:crosses val="autoZero"/>
        <c:auto val="1"/>
        <c:lblAlgn val="ctr"/>
        <c:lblOffset val="100"/>
        <c:noMultiLvlLbl val="0"/>
      </c:catAx>
      <c:valAx>
        <c:axId val="2152756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7973386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Core vs. FS enrichment</a:t>
            </a:r>
          </a:p>
        </c:rich>
      </c:tx>
      <c:layout/>
      <c:overlay val="0"/>
      <c:spPr>
        <a:noFill/>
        <a:ln>
          <a:noFill/>
        </a:ln>
        <a:effectLst/>
      </c:spPr>
    </c:title>
    <c:autoTitleDeleted val="0"/>
    <c:plotArea>
      <c:layout/>
      <c:barChart>
        <c:barDir val="col"/>
        <c:grouping val="clustered"/>
        <c:varyColors val="0"/>
        <c:ser>
          <c:idx val="0"/>
          <c:order val="0"/>
          <c:tx>
            <c:strRef>
              <c:f>[工作簿4]Sheet1!$B$1</c:f>
              <c:strCache>
                <c:ptCount val="1"/>
                <c:pt idx="0">
                  <c:v>FS</c:v>
                </c:pt>
              </c:strCache>
            </c:strRef>
          </c:tx>
          <c:spPr>
            <a:solidFill>
              <a:schemeClr val="accent1"/>
            </a:solidFill>
            <a:ln>
              <a:noFill/>
            </a:ln>
            <a:effectLst/>
          </c:spPr>
          <c:invertIfNegative val="0"/>
          <c:dLbls>
            <c:delete val="1"/>
          </c:dLbls>
          <c:val>
            <c:numRef>
              <c:f>[工作簿4]Sheet1!$B$2:$B$50</c:f>
              <c:numCache>
                <c:formatCode>General</c:formatCode>
                <c:ptCount val="49"/>
                <c:pt idx="0">
                  <c:v>10</c:v>
                </c:pt>
                <c:pt idx="1">
                  <c:v>39</c:v>
                </c:pt>
                <c:pt idx="2">
                  <c:v>123</c:v>
                </c:pt>
                <c:pt idx="3">
                  <c:v>24</c:v>
                </c:pt>
                <c:pt idx="4">
                  <c:v>68</c:v>
                </c:pt>
                <c:pt idx="5">
                  <c:v>135</c:v>
                </c:pt>
                <c:pt idx="6">
                  <c:v>87</c:v>
                </c:pt>
                <c:pt idx="7">
                  <c:v>55</c:v>
                </c:pt>
                <c:pt idx="8">
                  <c:v>320</c:v>
                </c:pt>
                <c:pt idx="9">
                  <c:v>119</c:v>
                </c:pt>
                <c:pt idx="10">
                  <c:v>49</c:v>
                </c:pt>
                <c:pt idx="11">
                  <c:v>36</c:v>
                </c:pt>
                <c:pt idx="12">
                  <c:v>35</c:v>
                </c:pt>
                <c:pt idx="13">
                  <c:v>67</c:v>
                </c:pt>
                <c:pt idx="14">
                  <c:v>61</c:v>
                </c:pt>
                <c:pt idx="15">
                  <c:v>23</c:v>
                </c:pt>
                <c:pt idx="16">
                  <c:v>17</c:v>
                </c:pt>
                <c:pt idx="17">
                  <c:v>71</c:v>
                </c:pt>
                <c:pt idx="18">
                  <c:v>32</c:v>
                </c:pt>
                <c:pt idx="19">
                  <c:v>75</c:v>
                </c:pt>
                <c:pt idx="20">
                  <c:v>19</c:v>
                </c:pt>
                <c:pt idx="21">
                  <c:v>50</c:v>
                </c:pt>
                <c:pt idx="22">
                  <c:v>40</c:v>
                </c:pt>
                <c:pt idx="23">
                  <c:v>84</c:v>
                </c:pt>
                <c:pt idx="24">
                  <c:v>236</c:v>
                </c:pt>
                <c:pt idx="25">
                  <c:v>11</c:v>
                </c:pt>
                <c:pt idx="26">
                  <c:v>92</c:v>
                </c:pt>
                <c:pt idx="27">
                  <c:v>22</c:v>
                </c:pt>
                <c:pt idx="28">
                  <c:v>74</c:v>
                </c:pt>
                <c:pt idx="29">
                  <c:v>46</c:v>
                </c:pt>
                <c:pt idx="30">
                  <c:v>40</c:v>
                </c:pt>
                <c:pt idx="31">
                  <c:v>1</c:v>
                </c:pt>
                <c:pt idx="32">
                  <c:v>15</c:v>
                </c:pt>
                <c:pt idx="33">
                  <c:v>132</c:v>
                </c:pt>
                <c:pt idx="34">
                  <c:v>48</c:v>
                </c:pt>
                <c:pt idx="35">
                  <c:v>64</c:v>
                </c:pt>
                <c:pt idx="36">
                  <c:v>28</c:v>
                </c:pt>
                <c:pt idx="37">
                  <c:v>337</c:v>
                </c:pt>
                <c:pt idx="38">
                  <c:v>19</c:v>
                </c:pt>
                <c:pt idx="39">
                  <c:v>54</c:v>
                </c:pt>
                <c:pt idx="40">
                  <c:v>43</c:v>
                </c:pt>
                <c:pt idx="41">
                  <c:v>48</c:v>
                </c:pt>
                <c:pt idx="42">
                  <c:v>32</c:v>
                </c:pt>
                <c:pt idx="43">
                  <c:v>120</c:v>
                </c:pt>
                <c:pt idx="44">
                  <c:v>51</c:v>
                </c:pt>
                <c:pt idx="45">
                  <c:v>24</c:v>
                </c:pt>
                <c:pt idx="46">
                  <c:v>20</c:v>
                </c:pt>
                <c:pt idx="47">
                  <c:v>183</c:v>
                </c:pt>
                <c:pt idx="48">
                  <c:v>122</c:v>
                </c:pt>
              </c:numCache>
            </c:numRef>
          </c:val>
        </c:ser>
        <c:ser>
          <c:idx val="1"/>
          <c:order val="1"/>
          <c:tx>
            <c:strRef>
              <c:f>[工作簿4]Sheet1!$C$1</c:f>
              <c:strCache>
                <c:ptCount val="1"/>
                <c:pt idx="0">
                  <c:v>Core</c:v>
                </c:pt>
              </c:strCache>
            </c:strRef>
          </c:tx>
          <c:spPr>
            <a:solidFill>
              <a:schemeClr val="accent2"/>
            </a:solidFill>
            <a:ln>
              <a:noFill/>
            </a:ln>
            <a:effectLst/>
          </c:spPr>
          <c:invertIfNegative val="0"/>
          <c:dLbls>
            <c:delete val="1"/>
          </c:dLbls>
          <c:val>
            <c:numRef>
              <c:f>[工作簿4]Sheet1!$C$2:$C$50</c:f>
              <c:numCache>
                <c:formatCode>General</c:formatCode>
                <c:ptCount val="49"/>
                <c:pt idx="0">
                  <c:v>48</c:v>
                </c:pt>
                <c:pt idx="1">
                  <c:v>322</c:v>
                </c:pt>
                <c:pt idx="2">
                  <c:v>1268</c:v>
                </c:pt>
                <c:pt idx="3">
                  <c:v>285</c:v>
                </c:pt>
                <c:pt idx="4">
                  <c:v>161</c:v>
                </c:pt>
                <c:pt idx="5">
                  <c:v>119</c:v>
                </c:pt>
                <c:pt idx="6">
                  <c:v>99</c:v>
                </c:pt>
                <c:pt idx="7">
                  <c:v>124</c:v>
                </c:pt>
                <c:pt idx="8">
                  <c:v>65</c:v>
                </c:pt>
                <c:pt idx="9">
                  <c:v>168</c:v>
                </c:pt>
                <c:pt idx="10">
                  <c:v>106</c:v>
                </c:pt>
                <c:pt idx="11">
                  <c:v>132</c:v>
                </c:pt>
                <c:pt idx="12">
                  <c:v>694</c:v>
                </c:pt>
                <c:pt idx="13">
                  <c:v>236</c:v>
                </c:pt>
                <c:pt idx="14">
                  <c:v>211</c:v>
                </c:pt>
                <c:pt idx="15">
                  <c:v>57</c:v>
                </c:pt>
                <c:pt idx="16">
                  <c:v>255</c:v>
                </c:pt>
                <c:pt idx="17">
                  <c:v>207</c:v>
                </c:pt>
                <c:pt idx="18">
                  <c:v>92</c:v>
                </c:pt>
                <c:pt idx="19">
                  <c:v>183</c:v>
                </c:pt>
                <c:pt idx="20">
                  <c:v>523</c:v>
                </c:pt>
                <c:pt idx="21">
                  <c:v>172</c:v>
                </c:pt>
                <c:pt idx="22">
                  <c:v>256</c:v>
                </c:pt>
                <c:pt idx="23">
                  <c:v>95</c:v>
                </c:pt>
                <c:pt idx="24">
                  <c:v>107</c:v>
                </c:pt>
                <c:pt idx="25">
                  <c:v>16</c:v>
                </c:pt>
                <c:pt idx="26">
                  <c:v>83</c:v>
                </c:pt>
                <c:pt idx="27">
                  <c:v>90</c:v>
                </c:pt>
                <c:pt idx="28">
                  <c:v>76</c:v>
                </c:pt>
                <c:pt idx="29">
                  <c:v>327</c:v>
                </c:pt>
                <c:pt idx="30">
                  <c:v>246</c:v>
                </c:pt>
                <c:pt idx="31">
                  <c:v>78</c:v>
                </c:pt>
                <c:pt idx="32">
                  <c:v>123</c:v>
                </c:pt>
                <c:pt idx="33">
                  <c:v>93</c:v>
                </c:pt>
                <c:pt idx="34">
                  <c:v>275</c:v>
                </c:pt>
                <c:pt idx="35">
                  <c:v>97</c:v>
                </c:pt>
                <c:pt idx="36">
                  <c:v>90</c:v>
                </c:pt>
                <c:pt idx="37">
                  <c:v>145</c:v>
                </c:pt>
                <c:pt idx="38">
                  <c:v>441</c:v>
                </c:pt>
                <c:pt idx="39">
                  <c:v>115</c:v>
                </c:pt>
                <c:pt idx="40">
                  <c:v>178</c:v>
                </c:pt>
                <c:pt idx="41">
                  <c:v>197</c:v>
                </c:pt>
                <c:pt idx="42">
                  <c:v>78</c:v>
                </c:pt>
                <c:pt idx="43">
                  <c:v>124</c:v>
                </c:pt>
                <c:pt idx="44">
                  <c:v>393</c:v>
                </c:pt>
                <c:pt idx="45">
                  <c:v>20</c:v>
                </c:pt>
                <c:pt idx="46">
                  <c:v>105</c:v>
                </c:pt>
                <c:pt idx="47">
                  <c:v>108</c:v>
                </c:pt>
                <c:pt idx="48">
                  <c:v>149</c:v>
                </c:pt>
              </c:numCache>
            </c:numRef>
          </c:val>
        </c:ser>
        <c:ser>
          <c:idx val="3"/>
          <c:order val="3"/>
          <c:tx>
            <c:strRef>
              <c:f>[工作簿4]Sheet1!$E$1</c:f>
              <c:strCache>
                <c:ptCount val="1"/>
                <c:pt idx="0">
                  <c:v>10*log</c:v>
                </c:pt>
              </c:strCache>
            </c:strRef>
          </c:tx>
          <c:spPr>
            <a:solidFill>
              <a:schemeClr val="accent4"/>
            </a:solidFill>
            <a:ln>
              <a:noFill/>
            </a:ln>
            <a:effectLst/>
          </c:spPr>
          <c:invertIfNegative val="0"/>
          <c:dLbls>
            <c:delete val="1"/>
          </c:dLbls>
          <c:val>
            <c:numRef>
              <c:f>[工作簿4]Sheet1!$E$2:$E$50</c:f>
              <c:numCache>
                <c:formatCode>General</c:formatCode>
                <c:ptCount val="49"/>
                <c:pt idx="0">
                  <c:v>-9.85188802661171</c:v>
                </c:pt>
                <c:pt idx="1">
                  <c:v>-130.892153298969</c:v>
                </c:pt>
                <c:pt idx="2">
                  <c:v>-592.326588651779</c:v>
                </c:pt>
                <c:pt idx="3">
                  <c:v>-165.391491461721</c:v>
                </c:pt>
                <c:pt idx="4">
                  <c:v>-4.32787977851739</c:v>
                </c:pt>
                <c:pt idx="5">
                  <c:v>-173.940792279203</c:v>
                </c:pt>
                <c:pt idx="6">
                  <c:v>-77.8512519496893</c:v>
                </c:pt>
                <c:pt idx="7">
                  <c:v>-5.65331314980444</c:v>
                </c:pt>
                <c:pt idx="8">
                  <c:v>-1121.30562072429</c:v>
                </c:pt>
                <c:pt idx="9">
                  <c:v>-66.8745100646056</c:v>
                </c:pt>
                <c:pt idx="10">
                  <c:v>-6.89748619260467</c:v>
                </c:pt>
                <c:pt idx="11">
                  <c:v>-9.38682358267423</c:v>
                </c:pt>
                <c:pt idx="12">
                  <c:v>-527.787413883553</c:v>
                </c:pt>
                <c:pt idx="13">
                  <c:v>-12.4029689394956</c:v>
                </c:pt>
                <c:pt idx="14">
                  <c:v>-10.1121921773064</c:v>
                </c:pt>
                <c:pt idx="15">
                  <c:v>-1.50746416881984</c:v>
                </c:pt>
                <c:pt idx="16">
                  <c:v>-174.350818309699</c:v>
                </c:pt>
                <c:pt idx="17">
                  <c:v>-1.98627274430044</c:v>
                </c:pt>
                <c:pt idx="18">
                  <c:v>-0.761556105502855</c:v>
                </c:pt>
                <c:pt idx="19">
                  <c:v>-3.19013090437771</c:v>
                </c:pt>
                <c:pt idx="20">
                  <c:v>-461.79023005716</c:v>
                </c:pt>
                <c:pt idx="21">
                  <c:v>-8.31863006750221</c:v>
                </c:pt>
                <c:pt idx="22">
                  <c:v>-74.0744281834461</c:v>
                </c:pt>
                <c:pt idx="23">
                  <c:v>-76.2992947139326</c:v>
                </c:pt>
                <c:pt idx="24">
                  <c:v>-557.582612065951</c:v>
                </c:pt>
                <c:pt idx="25">
                  <c:v>-8.91590949450078</c:v>
                </c:pt>
                <c:pt idx="26">
                  <c:v>-116.779706024696</c:v>
                </c:pt>
                <c:pt idx="27">
                  <c:v>-10.6056857135759</c:v>
                </c:pt>
                <c:pt idx="28">
                  <c:v>-80.2660136509916</c:v>
                </c:pt>
                <c:pt idx="29">
                  <c:v>-109.359019350764</c:v>
                </c:pt>
                <c:pt idx="30">
                  <c:v>-66.4263147233596</c:v>
                </c:pt>
                <c:pt idx="31">
                  <c:v>-91.2655091793859</c:v>
                </c:pt>
                <c:pt idx="32">
                  <c:v>-53.4212623180196</c:v>
                </c:pt>
                <c:pt idx="33">
                  <c:v>-220.830251301254</c:v>
                </c:pt>
                <c:pt idx="34">
                  <c:v>-65.2551948828556</c:v>
                </c:pt>
                <c:pt idx="35">
                  <c:v>-31.8532145484214</c:v>
                </c:pt>
                <c:pt idx="36">
                  <c:v>-3.30881137855202</c:v>
                </c:pt>
                <c:pt idx="37">
                  <c:v>-810.676038888907</c:v>
                </c:pt>
                <c:pt idx="38">
                  <c:v>-367.71136242835</c:v>
                </c:pt>
                <c:pt idx="39">
                  <c:v>-7.86053131548493</c:v>
                </c:pt>
                <c:pt idx="40">
                  <c:v>-19.4076228869002</c:v>
                </c:pt>
                <c:pt idx="41">
                  <c:v>-20.5817315946329</c:v>
                </c:pt>
                <c:pt idx="42">
                  <c:v>-1.76169753310176</c:v>
                </c:pt>
                <c:pt idx="43">
                  <c:v>-123.613883174428</c:v>
                </c:pt>
                <c:pt idx="44">
                  <c:v>-144.206974432745</c:v>
                </c:pt>
                <c:pt idx="45">
                  <c:v>-39.0153161821135</c:v>
                </c:pt>
                <c:pt idx="46">
                  <c:v>-23.5037356281952</c:v>
                </c:pt>
                <c:pt idx="47">
                  <c:v>-355.590920377978</c:v>
                </c:pt>
                <c:pt idx="48">
                  <c:v>-92.6719705668652</c:v>
                </c:pt>
              </c:numCache>
            </c:numRef>
          </c:val>
        </c:ser>
        <c:dLbls>
          <c:showLegendKey val="0"/>
          <c:showVal val="0"/>
          <c:showCatName val="0"/>
          <c:showSerName val="0"/>
          <c:showPercent val="0"/>
          <c:showBubbleSize val="0"/>
        </c:dLbls>
        <c:gapWidth val="219"/>
        <c:overlap val="-27"/>
        <c:axId val="250016678"/>
        <c:axId val="160175444"/>
      </c:barChart>
      <c:lineChart>
        <c:grouping val="standard"/>
        <c:varyColors val="0"/>
        <c:ser>
          <c:idx val="2"/>
          <c:order val="2"/>
          <c:tx>
            <c:strRef>
              <c:f>[工作簿4]Sheet1!$D$1</c:f>
              <c:strCache>
                <c:ptCount val="1"/>
                <c:pt idx="0">
                  <c:v>Log</c:v>
                </c:pt>
              </c:strCache>
            </c:strRef>
          </c:tx>
          <c:spPr>
            <a:ln w="28575" cap="rnd">
              <a:solidFill>
                <a:schemeClr val="accent3"/>
              </a:solidFill>
              <a:round/>
            </a:ln>
            <a:effectLst/>
          </c:spPr>
          <c:marker>
            <c:symbol val="none"/>
          </c:marker>
          <c:dLbls>
            <c:delete val="1"/>
          </c:dLbls>
          <c:val>
            <c:numRef>
              <c:f>[工作簿4]Sheet1!$D$2:$D$50</c:f>
              <c:numCache>
                <c:formatCode>General</c:formatCode>
                <c:ptCount val="49"/>
                <c:pt idx="0">
                  <c:v>-0.985188802661171</c:v>
                </c:pt>
                <c:pt idx="1">
                  <c:v>-13.0892153298969</c:v>
                </c:pt>
                <c:pt idx="2">
                  <c:v>-59.2326588651779</c:v>
                </c:pt>
                <c:pt idx="3">
                  <c:v>-16.5391491461721</c:v>
                </c:pt>
                <c:pt idx="4">
                  <c:v>-0.432787977851739</c:v>
                </c:pt>
                <c:pt idx="5">
                  <c:v>-17.3940792279203</c:v>
                </c:pt>
                <c:pt idx="6">
                  <c:v>-7.78512519496893</c:v>
                </c:pt>
                <c:pt idx="7">
                  <c:v>-0.565331314980444</c:v>
                </c:pt>
                <c:pt idx="8">
                  <c:v>-112.130562072429</c:v>
                </c:pt>
                <c:pt idx="9">
                  <c:v>-6.68745100646056</c:v>
                </c:pt>
                <c:pt idx="10">
                  <c:v>-0.689748619260467</c:v>
                </c:pt>
                <c:pt idx="11">
                  <c:v>-0.938682358267423</c:v>
                </c:pt>
                <c:pt idx="12">
                  <c:v>-52.7787413883553</c:v>
                </c:pt>
                <c:pt idx="13">
                  <c:v>-1.24029689394956</c:v>
                </c:pt>
                <c:pt idx="14">
                  <c:v>-1.01121921773064</c:v>
                </c:pt>
                <c:pt idx="15">
                  <c:v>-0.150746416881984</c:v>
                </c:pt>
                <c:pt idx="16">
                  <c:v>-17.4350818309699</c:v>
                </c:pt>
                <c:pt idx="17">
                  <c:v>-0.198627274430044</c:v>
                </c:pt>
                <c:pt idx="18">
                  <c:v>-0.0761556105502855</c:v>
                </c:pt>
                <c:pt idx="19">
                  <c:v>-0.319013090437771</c:v>
                </c:pt>
                <c:pt idx="20">
                  <c:v>-46.179023005716</c:v>
                </c:pt>
                <c:pt idx="21">
                  <c:v>-0.831863006750221</c:v>
                </c:pt>
                <c:pt idx="22">
                  <c:v>-7.40744281834461</c:v>
                </c:pt>
                <c:pt idx="23">
                  <c:v>-7.62992947139326</c:v>
                </c:pt>
                <c:pt idx="24">
                  <c:v>-55.7582612065951</c:v>
                </c:pt>
                <c:pt idx="25">
                  <c:v>-0.891590949450078</c:v>
                </c:pt>
                <c:pt idx="26">
                  <c:v>-11.6779706024696</c:v>
                </c:pt>
                <c:pt idx="27">
                  <c:v>-1.06056857135759</c:v>
                </c:pt>
                <c:pt idx="28">
                  <c:v>-8.02660136509916</c:v>
                </c:pt>
                <c:pt idx="29">
                  <c:v>-10.9359019350764</c:v>
                </c:pt>
                <c:pt idx="30">
                  <c:v>-6.64263147233596</c:v>
                </c:pt>
                <c:pt idx="31">
                  <c:v>-9.12655091793859</c:v>
                </c:pt>
                <c:pt idx="32">
                  <c:v>-5.34212623180196</c:v>
                </c:pt>
                <c:pt idx="33">
                  <c:v>-22.0830251301254</c:v>
                </c:pt>
                <c:pt idx="34">
                  <c:v>-6.52551948828556</c:v>
                </c:pt>
                <c:pt idx="35">
                  <c:v>-3.18532145484214</c:v>
                </c:pt>
                <c:pt idx="36">
                  <c:v>-0.330881137855202</c:v>
                </c:pt>
                <c:pt idx="37">
                  <c:v>-81.0676038888907</c:v>
                </c:pt>
                <c:pt idx="38">
                  <c:v>-36.771136242835</c:v>
                </c:pt>
                <c:pt idx="39">
                  <c:v>-0.786053131548493</c:v>
                </c:pt>
                <c:pt idx="40">
                  <c:v>-1.94076228869002</c:v>
                </c:pt>
                <c:pt idx="41">
                  <c:v>-2.05817315946329</c:v>
                </c:pt>
                <c:pt idx="42">
                  <c:v>-0.176169753310176</c:v>
                </c:pt>
                <c:pt idx="43">
                  <c:v>-12.3613883174428</c:v>
                </c:pt>
                <c:pt idx="44">
                  <c:v>-14.4206974432745</c:v>
                </c:pt>
                <c:pt idx="45">
                  <c:v>-3.90153161821135</c:v>
                </c:pt>
                <c:pt idx="46">
                  <c:v>-2.35037356281952</c:v>
                </c:pt>
                <c:pt idx="47">
                  <c:v>-35.5590920377978</c:v>
                </c:pt>
                <c:pt idx="48">
                  <c:v>-9.26719705668652</c:v>
                </c:pt>
              </c:numCache>
            </c:numRef>
          </c:val>
          <c:smooth val="0"/>
        </c:ser>
        <c:dLbls>
          <c:showLegendKey val="0"/>
          <c:showVal val="0"/>
          <c:showCatName val="0"/>
          <c:showSerName val="0"/>
          <c:showPercent val="0"/>
          <c:showBubbleSize val="0"/>
        </c:dLbls>
        <c:marker val="0"/>
        <c:smooth val="0"/>
        <c:axId val="250016678"/>
        <c:axId val="160175444"/>
      </c:lineChart>
      <c:lineChart>
        <c:grouping val="standard"/>
        <c:varyColors val="0"/>
        <c:ser>
          <c:idx val="4"/>
          <c:order val="4"/>
          <c:tx>
            <c:strRef>
              <c:f>[工作簿4]Sheet1!$F$1</c:f>
              <c:strCache>
                <c:ptCount val="1"/>
                <c:pt idx="0">
                  <c:v>阈值</c:v>
                </c:pt>
              </c:strCache>
            </c:strRef>
          </c:tx>
          <c:spPr>
            <a:ln w="28575" cap="rnd">
              <a:solidFill>
                <a:schemeClr val="accent5"/>
              </a:solidFill>
              <a:round/>
            </a:ln>
            <a:effectLst/>
          </c:spPr>
          <c:marker>
            <c:symbol val="none"/>
          </c:marker>
          <c:dLbls>
            <c:delete val="1"/>
          </c:dLbls>
          <c:val>
            <c:numRef>
              <c:f>[工作簿4]Sheet1!$F$2:$F$50</c:f>
              <c:numCache>
                <c:formatCode>General</c:formatCode>
                <c:ptCount val="49"/>
                <c:pt idx="0">
                  <c:v>-13</c:v>
                </c:pt>
                <c:pt idx="1">
                  <c:v>-13</c:v>
                </c:pt>
                <c:pt idx="2">
                  <c:v>-13</c:v>
                </c:pt>
                <c:pt idx="3">
                  <c:v>-13</c:v>
                </c:pt>
                <c:pt idx="4">
                  <c:v>-13</c:v>
                </c:pt>
                <c:pt idx="5">
                  <c:v>-13</c:v>
                </c:pt>
                <c:pt idx="6">
                  <c:v>-13</c:v>
                </c:pt>
                <c:pt idx="7">
                  <c:v>-13</c:v>
                </c:pt>
                <c:pt idx="8">
                  <c:v>-13</c:v>
                </c:pt>
                <c:pt idx="9">
                  <c:v>-13</c:v>
                </c:pt>
                <c:pt idx="10">
                  <c:v>-13</c:v>
                </c:pt>
                <c:pt idx="11">
                  <c:v>-13</c:v>
                </c:pt>
                <c:pt idx="12">
                  <c:v>-13</c:v>
                </c:pt>
                <c:pt idx="13">
                  <c:v>-13</c:v>
                </c:pt>
                <c:pt idx="14">
                  <c:v>-13</c:v>
                </c:pt>
                <c:pt idx="15">
                  <c:v>-13</c:v>
                </c:pt>
                <c:pt idx="16">
                  <c:v>-13</c:v>
                </c:pt>
                <c:pt idx="17">
                  <c:v>-13</c:v>
                </c:pt>
                <c:pt idx="18">
                  <c:v>-13</c:v>
                </c:pt>
                <c:pt idx="19">
                  <c:v>-13</c:v>
                </c:pt>
                <c:pt idx="20">
                  <c:v>-13</c:v>
                </c:pt>
                <c:pt idx="21">
                  <c:v>-13</c:v>
                </c:pt>
                <c:pt idx="22">
                  <c:v>-13</c:v>
                </c:pt>
                <c:pt idx="23">
                  <c:v>-13</c:v>
                </c:pt>
                <c:pt idx="24">
                  <c:v>-13</c:v>
                </c:pt>
                <c:pt idx="25">
                  <c:v>-13</c:v>
                </c:pt>
                <c:pt idx="26">
                  <c:v>-13</c:v>
                </c:pt>
                <c:pt idx="27">
                  <c:v>-13</c:v>
                </c:pt>
                <c:pt idx="28">
                  <c:v>-13</c:v>
                </c:pt>
                <c:pt idx="29">
                  <c:v>-13</c:v>
                </c:pt>
                <c:pt idx="30">
                  <c:v>-13</c:v>
                </c:pt>
                <c:pt idx="31">
                  <c:v>-13</c:v>
                </c:pt>
                <c:pt idx="32">
                  <c:v>-13</c:v>
                </c:pt>
                <c:pt idx="33">
                  <c:v>-13</c:v>
                </c:pt>
                <c:pt idx="34">
                  <c:v>-13</c:v>
                </c:pt>
                <c:pt idx="35">
                  <c:v>-13</c:v>
                </c:pt>
                <c:pt idx="36">
                  <c:v>-13</c:v>
                </c:pt>
                <c:pt idx="37">
                  <c:v>-13</c:v>
                </c:pt>
                <c:pt idx="38">
                  <c:v>-13</c:v>
                </c:pt>
                <c:pt idx="39">
                  <c:v>-13</c:v>
                </c:pt>
                <c:pt idx="40">
                  <c:v>-13</c:v>
                </c:pt>
                <c:pt idx="41">
                  <c:v>-13</c:v>
                </c:pt>
                <c:pt idx="42">
                  <c:v>-13</c:v>
                </c:pt>
                <c:pt idx="43">
                  <c:v>-13</c:v>
                </c:pt>
                <c:pt idx="44">
                  <c:v>-13</c:v>
                </c:pt>
                <c:pt idx="45">
                  <c:v>-13</c:v>
                </c:pt>
                <c:pt idx="46">
                  <c:v>-13</c:v>
                </c:pt>
                <c:pt idx="47">
                  <c:v>-13</c:v>
                </c:pt>
                <c:pt idx="48">
                  <c:v>-13</c:v>
                </c:pt>
              </c:numCache>
            </c:numRef>
          </c:val>
          <c:smooth val="0"/>
        </c:ser>
        <c:dLbls>
          <c:showLegendKey val="0"/>
          <c:showVal val="0"/>
          <c:showCatName val="0"/>
          <c:showSerName val="0"/>
          <c:showPercent val="0"/>
          <c:showBubbleSize val="0"/>
        </c:dLbls>
        <c:marker val="0"/>
        <c:smooth val="0"/>
        <c:axId val="497416427"/>
        <c:axId val="490621055"/>
      </c:lineChart>
      <c:catAx>
        <c:axId val="2500166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0175444"/>
        <c:crosses val="autoZero"/>
        <c:auto val="1"/>
        <c:lblAlgn val="ctr"/>
        <c:lblOffset val="100"/>
        <c:noMultiLvlLbl val="0"/>
      </c:catAx>
      <c:valAx>
        <c:axId val="16017544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50016678"/>
        <c:crosses val="autoZero"/>
        <c:crossBetween val="between"/>
        <c:majorUnit val="100"/>
        <c:minorUnit val="10"/>
      </c:valAx>
      <c:catAx>
        <c:axId val="497416427"/>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90621055"/>
        <c:crosses val="autoZero"/>
        <c:auto val="1"/>
        <c:lblAlgn val="ctr"/>
        <c:lblOffset val="100"/>
        <c:noMultiLvlLbl val="0"/>
      </c:catAx>
      <c:valAx>
        <c:axId val="490621055"/>
        <c:scaling>
          <c:orientation val="minMax"/>
          <c:max val="1400"/>
          <c:min val="-1300"/>
        </c:scaling>
        <c:delete val="1"/>
        <c:axPos val="r"/>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97416427"/>
        <c:crosses val="max"/>
        <c:crossBetween val="between"/>
        <c:majorUnit val="100"/>
        <c:minorUnit val="10"/>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7953709"/>
            <a:ext cx="26010553" cy="16919904"/>
          </a:xfrm>
        </p:spPr>
        <p:txBody>
          <a:bodyPr anchor="b"/>
          <a:lstStyle>
            <a:lvl1pPr algn="ctr">
              <a:defRPr sz="20080"/>
            </a:lvl1pPr>
          </a:lstStyle>
          <a:p>
            <a:r>
              <a:rPr lang="en-US" smtClean="0"/>
              <a:t>Click to edit Master title style</a:t>
            </a:r>
            <a:endParaRPr lang="en-US" dirty="0"/>
          </a:p>
        </p:txBody>
      </p:sp>
      <p:sp>
        <p:nvSpPr>
          <p:cNvPr id="3" name="Subtitle 2"/>
          <p:cNvSpPr>
            <a:spLocks noGrp="1"/>
          </p:cNvSpPr>
          <p:nvPr>
            <p:ph type="subTitle" idx="1"/>
          </p:nvPr>
        </p:nvSpPr>
        <p:spPr>
          <a:xfrm>
            <a:off x="3825081" y="25526109"/>
            <a:ext cx="22950488" cy="11733680"/>
          </a:xfrm>
        </p:spPr>
        <p:txBody>
          <a:bodyPr/>
          <a:lstStyle>
            <a:lvl1pPr marL="0" indent="0" algn="ctr">
              <a:buNone/>
              <a:defRPr sz="8030"/>
            </a:lvl1pPr>
            <a:lvl2pPr marL="1529715" indent="0" algn="ctr">
              <a:buNone/>
              <a:defRPr sz="6695"/>
            </a:lvl2pPr>
            <a:lvl3pPr marL="3060065" indent="0" algn="ctr">
              <a:buNone/>
              <a:defRPr sz="6025"/>
            </a:lvl3pPr>
            <a:lvl4pPr marL="4589780" indent="0" algn="ctr">
              <a:buNone/>
              <a:defRPr sz="5355"/>
            </a:lvl4pPr>
            <a:lvl5pPr marL="6120130" indent="0" algn="ctr">
              <a:buNone/>
              <a:defRPr sz="5355"/>
            </a:lvl5pPr>
            <a:lvl6pPr marL="7649845" indent="0" algn="ctr">
              <a:buNone/>
              <a:defRPr sz="5355"/>
            </a:lvl6pPr>
            <a:lvl7pPr marL="9180195" indent="0" algn="ctr">
              <a:buNone/>
              <a:defRPr sz="5355"/>
            </a:lvl7pPr>
            <a:lvl8pPr marL="10709910" indent="0" algn="ctr">
              <a:buNone/>
              <a:defRPr sz="5355"/>
            </a:lvl8pPr>
            <a:lvl9pPr marL="12240260" indent="0" algn="ctr">
              <a:buNone/>
              <a:defRPr sz="5355"/>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24D02B-9677-C645-9485-1D88073ADE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024D02B-9677-C645-9485-1D88073ADE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898592" y="2587486"/>
            <a:ext cx="6598265" cy="4118602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03797" y="2587486"/>
            <a:ext cx="19412287" cy="4118602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024D02B-9677-C645-9485-1D88073ADE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024D02B-9677-C645-9485-1D88073ADE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87858" y="12116196"/>
            <a:ext cx="26393061" cy="20216132"/>
          </a:xfrm>
        </p:spPr>
        <p:txBody>
          <a:bodyPr anchor="b"/>
          <a:lstStyle>
            <a:lvl1pPr>
              <a:defRPr sz="20080"/>
            </a:lvl1pPr>
          </a:lstStyle>
          <a:p>
            <a:r>
              <a:rPr lang="en-US" smtClean="0"/>
              <a:t>Click to edit Master title style</a:t>
            </a:r>
            <a:endParaRPr lang="en-US" dirty="0"/>
          </a:p>
        </p:txBody>
      </p:sp>
      <p:sp>
        <p:nvSpPr>
          <p:cNvPr id="3" name="Text Placeholder 2"/>
          <p:cNvSpPr>
            <a:spLocks noGrp="1"/>
          </p:cNvSpPr>
          <p:nvPr>
            <p:ph type="body" idx="1"/>
          </p:nvPr>
        </p:nvSpPr>
        <p:spPr>
          <a:xfrm>
            <a:off x="2087858" y="32523580"/>
            <a:ext cx="26393061" cy="10631186"/>
          </a:xfrm>
        </p:spPr>
        <p:txBody>
          <a:bodyPr/>
          <a:lstStyle>
            <a:lvl1pPr marL="0" indent="0">
              <a:buNone/>
              <a:defRPr sz="8030">
                <a:solidFill>
                  <a:schemeClr val="tx1"/>
                </a:solidFill>
              </a:defRPr>
            </a:lvl1pPr>
            <a:lvl2pPr marL="1529715" indent="0">
              <a:buNone/>
              <a:defRPr sz="6695">
                <a:solidFill>
                  <a:schemeClr val="tx1">
                    <a:tint val="75000"/>
                  </a:schemeClr>
                </a:solidFill>
              </a:defRPr>
            </a:lvl2pPr>
            <a:lvl3pPr marL="3060065" indent="0">
              <a:buNone/>
              <a:defRPr sz="6025">
                <a:solidFill>
                  <a:schemeClr val="tx1">
                    <a:tint val="75000"/>
                  </a:schemeClr>
                </a:solidFill>
              </a:defRPr>
            </a:lvl3pPr>
            <a:lvl4pPr marL="4589780" indent="0">
              <a:buNone/>
              <a:defRPr sz="5355">
                <a:solidFill>
                  <a:schemeClr val="tx1">
                    <a:tint val="75000"/>
                  </a:schemeClr>
                </a:solidFill>
              </a:defRPr>
            </a:lvl4pPr>
            <a:lvl5pPr marL="6120130" indent="0">
              <a:buNone/>
              <a:defRPr sz="5355">
                <a:solidFill>
                  <a:schemeClr val="tx1">
                    <a:tint val="75000"/>
                  </a:schemeClr>
                </a:solidFill>
              </a:defRPr>
            </a:lvl5pPr>
            <a:lvl6pPr marL="7649845" indent="0">
              <a:buNone/>
              <a:defRPr sz="5355">
                <a:solidFill>
                  <a:schemeClr val="tx1">
                    <a:tint val="75000"/>
                  </a:schemeClr>
                </a:solidFill>
              </a:defRPr>
            </a:lvl6pPr>
            <a:lvl7pPr marL="9180195" indent="0">
              <a:buNone/>
              <a:defRPr sz="5355">
                <a:solidFill>
                  <a:schemeClr val="tx1">
                    <a:tint val="75000"/>
                  </a:schemeClr>
                </a:solidFill>
              </a:defRPr>
            </a:lvl7pPr>
            <a:lvl8pPr marL="10709910" indent="0">
              <a:buNone/>
              <a:defRPr sz="5355">
                <a:solidFill>
                  <a:schemeClr val="tx1">
                    <a:tint val="75000"/>
                  </a:schemeClr>
                </a:solidFill>
              </a:defRPr>
            </a:lvl8pPr>
            <a:lvl9pPr marL="12240260" indent="0">
              <a:buNone/>
              <a:defRPr sz="535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024D02B-9677-C645-9485-1D88073ADE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103795" y="12937427"/>
            <a:ext cx="13005276" cy="3083607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15491579" y="12937427"/>
            <a:ext cx="13005276" cy="3083607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024D02B-9677-C645-9485-1D88073ADE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7780" y="2587496"/>
            <a:ext cx="26393061" cy="93937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107784" y="11913686"/>
            <a:ext cx="12945507" cy="5838713"/>
          </a:xfrm>
        </p:spPr>
        <p:txBody>
          <a:bodyPr anchor="b"/>
          <a:lstStyle>
            <a:lvl1pPr marL="0" indent="0">
              <a:buNone/>
              <a:defRPr sz="8030" b="1"/>
            </a:lvl1pPr>
            <a:lvl2pPr marL="1529715" indent="0">
              <a:buNone/>
              <a:defRPr sz="6695" b="1"/>
            </a:lvl2pPr>
            <a:lvl3pPr marL="3060065" indent="0">
              <a:buNone/>
              <a:defRPr sz="6025" b="1"/>
            </a:lvl3pPr>
            <a:lvl4pPr marL="4589780" indent="0">
              <a:buNone/>
              <a:defRPr sz="5355" b="1"/>
            </a:lvl4pPr>
            <a:lvl5pPr marL="6120130" indent="0">
              <a:buNone/>
              <a:defRPr sz="5355" b="1"/>
            </a:lvl5pPr>
            <a:lvl6pPr marL="7649845" indent="0">
              <a:buNone/>
              <a:defRPr sz="5355" b="1"/>
            </a:lvl6pPr>
            <a:lvl7pPr marL="9180195" indent="0">
              <a:buNone/>
              <a:defRPr sz="5355" b="1"/>
            </a:lvl7pPr>
            <a:lvl8pPr marL="10709910" indent="0">
              <a:buNone/>
              <a:defRPr sz="5355" b="1"/>
            </a:lvl8pPr>
            <a:lvl9pPr marL="12240260" indent="0">
              <a:buNone/>
              <a:defRPr sz="535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107784" y="17752399"/>
            <a:ext cx="12945507" cy="261111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15491581" y="11913686"/>
            <a:ext cx="13009262" cy="5838713"/>
          </a:xfrm>
        </p:spPr>
        <p:txBody>
          <a:bodyPr anchor="b"/>
          <a:lstStyle>
            <a:lvl1pPr marL="0" indent="0">
              <a:buNone/>
              <a:defRPr sz="8030" b="1"/>
            </a:lvl1pPr>
            <a:lvl2pPr marL="1529715" indent="0">
              <a:buNone/>
              <a:defRPr sz="6695" b="1"/>
            </a:lvl2pPr>
            <a:lvl3pPr marL="3060065" indent="0">
              <a:buNone/>
              <a:defRPr sz="6025" b="1"/>
            </a:lvl3pPr>
            <a:lvl4pPr marL="4589780" indent="0">
              <a:buNone/>
              <a:defRPr sz="5355" b="1"/>
            </a:lvl4pPr>
            <a:lvl5pPr marL="6120130" indent="0">
              <a:buNone/>
              <a:defRPr sz="5355" b="1"/>
            </a:lvl5pPr>
            <a:lvl6pPr marL="7649845" indent="0">
              <a:buNone/>
              <a:defRPr sz="5355" b="1"/>
            </a:lvl6pPr>
            <a:lvl7pPr marL="9180195" indent="0">
              <a:buNone/>
              <a:defRPr sz="5355" b="1"/>
            </a:lvl7pPr>
            <a:lvl8pPr marL="10709910" indent="0">
              <a:buNone/>
              <a:defRPr sz="5355" b="1"/>
            </a:lvl8pPr>
            <a:lvl9pPr marL="12240260" indent="0">
              <a:buNone/>
              <a:defRPr sz="535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5491581" y="17752399"/>
            <a:ext cx="13009262" cy="261111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024D02B-9677-C645-9485-1D88073ADE8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24D02B-9677-C645-9485-1D88073ADE8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4D02B-9677-C645-9485-1D88073ADE8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7780" y="3239982"/>
            <a:ext cx="9869506" cy="11339936"/>
          </a:xfrm>
        </p:spPr>
        <p:txBody>
          <a:bodyPr anchor="b"/>
          <a:lstStyle>
            <a:lvl1pPr>
              <a:defRPr sz="10710"/>
            </a:lvl1pPr>
          </a:lstStyle>
          <a:p>
            <a:r>
              <a:rPr lang="en-US" smtClean="0"/>
              <a:t>Click to edit Master title style</a:t>
            </a:r>
            <a:endParaRPr lang="en-US" dirty="0"/>
          </a:p>
        </p:txBody>
      </p:sp>
      <p:sp>
        <p:nvSpPr>
          <p:cNvPr id="3" name="Content Placeholder 2"/>
          <p:cNvSpPr>
            <a:spLocks noGrp="1"/>
          </p:cNvSpPr>
          <p:nvPr>
            <p:ph idx="1"/>
          </p:nvPr>
        </p:nvSpPr>
        <p:spPr>
          <a:xfrm>
            <a:off x="13009262" y="6997471"/>
            <a:ext cx="15491579" cy="34537305"/>
          </a:xfrm>
        </p:spPr>
        <p:txBody>
          <a:bodyPr/>
          <a:lstStyle>
            <a:lvl1pPr>
              <a:defRPr sz="10710"/>
            </a:lvl1pPr>
            <a:lvl2pPr>
              <a:defRPr sz="9370"/>
            </a:lvl2pPr>
            <a:lvl3pPr>
              <a:defRPr sz="8030"/>
            </a:lvl3pPr>
            <a:lvl4pPr>
              <a:defRPr sz="6695"/>
            </a:lvl4pPr>
            <a:lvl5pPr>
              <a:defRPr sz="6695"/>
            </a:lvl5pPr>
            <a:lvl6pPr>
              <a:defRPr sz="6695"/>
            </a:lvl6pPr>
            <a:lvl7pPr>
              <a:defRPr sz="6695"/>
            </a:lvl7pPr>
            <a:lvl8pPr>
              <a:defRPr sz="6695"/>
            </a:lvl8pPr>
            <a:lvl9pPr>
              <a:defRPr sz="669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107780" y="14579917"/>
            <a:ext cx="9869506" cy="27011101"/>
          </a:xfrm>
        </p:spPr>
        <p:txBody>
          <a:bodyPr/>
          <a:lstStyle>
            <a:lvl1pPr marL="0" indent="0">
              <a:buNone/>
              <a:defRPr sz="5355"/>
            </a:lvl1pPr>
            <a:lvl2pPr marL="1529715" indent="0">
              <a:buNone/>
              <a:defRPr sz="4685"/>
            </a:lvl2pPr>
            <a:lvl3pPr marL="3060065" indent="0">
              <a:buNone/>
              <a:defRPr sz="4015"/>
            </a:lvl3pPr>
            <a:lvl4pPr marL="4589780" indent="0">
              <a:buNone/>
              <a:defRPr sz="3345"/>
            </a:lvl4pPr>
            <a:lvl5pPr marL="6120130" indent="0">
              <a:buNone/>
              <a:defRPr sz="3345"/>
            </a:lvl5pPr>
            <a:lvl6pPr marL="7649845" indent="0">
              <a:buNone/>
              <a:defRPr sz="3345"/>
            </a:lvl6pPr>
            <a:lvl7pPr marL="9180195" indent="0">
              <a:buNone/>
              <a:defRPr sz="3345"/>
            </a:lvl7pPr>
            <a:lvl8pPr marL="10709910" indent="0">
              <a:buNone/>
              <a:defRPr sz="3345"/>
            </a:lvl8pPr>
            <a:lvl9pPr marL="12240260" indent="0">
              <a:buNone/>
              <a:defRPr sz="334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024D02B-9677-C645-9485-1D88073ADE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7780" y="3239982"/>
            <a:ext cx="9869506" cy="11339936"/>
          </a:xfrm>
        </p:spPr>
        <p:txBody>
          <a:bodyPr anchor="b"/>
          <a:lstStyle>
            <a:lvl1pPr>
              <a:defRPr sz="1071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13009262" y="6997471"/>
            <a:ext cx="15491579" cy="34537305"/>
          </a:xfrm>
        </p:spPr>
        <p:txBody>
          <a:bodyPr anchor="t"/>
          <a:lstStyle>
            <a:lvl1pPr marL="0" indent="0">
              <a:buNone/>
              <a:defRPr sz="10710"/>
            </a:lvl1pPr>
            <a:lvl2pPr marL="1529715" indent="0">
              <a:buNone/>
              <a:defRPr sz="9370"/>
            </a:lvl2pPr>
            <a:lvl3pPr marL="3060065" indent="0">
              <a:buNone/>
              <a:defRPr sz="8030"/>
            </a:lvl3pPr>
            <a:lvl4pPr marL="4589780" indent="0">
              <a:buNone/>
              <a:defRPr sz="6695"/>
            </a:lvl4pPr>
            <a:lvl5pPr marL="6120130" indent="0">
              <a:buNone/>
              <a:defRPr sz="6695"/>
            </a:lvl5pPr>
            <a:lvl6pPr marL="7649845" indent="0">
              <a:buNone/>
              <a:defRPr sz="6695"/>
            </a:lvl6pPr>
            <a:lvl7pPr marL="9180195" indent="0">
              <a:buNone/>
              <a:defRPr sz="6695"/>
            </a:lvl7pPr>
            <a:lvl8pPr marL="10709910" indent="0">
              <a:buNone/>
              <a:defRPr sz="6695"/>
            </a:lvl8pPr>
            <a:lvl9pPr marL="12240260" indent="0">
              <a:buNone/>
              <a:defRPr sz="6695"/>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107780" y="14579917"/>
            <a:ext cx="9869506" cy="27011101"/>
          </a:xfrm>
        </p:spPr>
        <p:txBody>
          <a:bodyPr/>
          <a:lstStyle>
            <a:lvl1pPr marL="0" indent="0">
              <a:buNone/>
              <a:defRPr sz="5355"/>
            </a:lvl1pPr>
            <a:lvl2pPr marL="1529715" indent="0">
              <a:buNone/>
              <a:defRPr sz="4685"/>
            </a:lvl2pPr>
            <a:lvl3pPr marL="3060065" indent="0">
              <a:buNone/>
              <a:defRPr sz="4015"/>
            </a:lvl3pPr>
            <a:lvl4pPr marL="4589780" indent="0">
              <a:buNone/>
              <a:defRPr sz="3345"/>
            </a:lvl4pPr>
            <a:lvl5pPr marL="6120130" indent="0">
              <a:buNone/>
              <a:defRPr sz="3345"/>
            </a:lvl5pPr>
            <a:lvl6pPr marL="7649845" indent="0">
              <a:buNone/>
              <a:defRPr sz="3345"/>
            </a:lvl6pPr>
            <a:lvl7pPr marL="9180195" indent="0">
              <a:buNone/>
              <a:defRPr sz="3345"/>
            </a:lvl7pPr>
            <a:lvl8pPr marL="10709910" indent="0">
              <a:buNone/>
              <a:defRPr sz="3345"/>
            </a:lvl8pPr>
            <a:lvl9pPr marL="12240260" indent="0">
              <a:buNone/>
              <a:defRPr sz="334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024D02B-9677-C645-9485-1D88073ADE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FC004-A2F5-FF47-A1C0-64EDA4E4E56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795" y="2587496"/>
            <a:ext cx="26393061" cy="93937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03795" y="12937427"/>
            <a:ext cx="26393061" cy="30836079"/>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2103795" y="45044756"/>
            <a:ext cx="6885146" cy="2587485"/>
          </a:xfrm>
          <a:prstGeom prst="rect">
            <a:avLst/>
          </a:prstGeom>
        </p:spPr>
        <p:txBody>
          <a:bodyPr vert="horz" lIns="91440" tIns="45720" rIns="91440" bIns="45720" rtlCol="0" anchor="ctr"/>
          <a:lstStyle>
            <a:lvl1pPr algn="l">
              <a:defRPr sz="4015">
                <a:solidFill>
                  <a:schemeClr val="tx1">
                    <a:tint val="75000"/>
                  </a:schemeClr>
                </a:solidFill>
              </a:defRPr>
            </a:lvl1pPr>
          </a:lstStyle>
          <a:p>
            <a:fld id="{4024D02B-9677-C645-9485-1D88073ADE8F}" type="datetimeFigureOut">
              <a:rPr lang="en-US" smtClean="0"/>
            </a:fld>
            <a:endParaRPr lang="en-US"/>
          </a:p>
        </p:txBody>
      </p:sp>
      <p:sp>
        <p:nvSpPr>
          <p:cNvPr id="5" name="Footer Placeholder 4"/>
          <p:cNvSpPr>
            <a:spLocks noGrp="1"/>
          </p:cNvSpPr>
          <p:nvPr>
            <p:ph type="ftr" sz="quarter" idx="3"/>
          </p:nvPr>
        </p:nvSpPr>
        <p:spPr>
          <a:xfrm>
            <a:off x="10136466" y="45044756"/>
            <a:ext cx="10327719" cy="2587485"/>
          </a:xfrm>
          <a:prstGeom prst="rect">
            <a:avLst/>
          </a:prstGeom>
        </p:spPr>
        <p:txBody>
          <a:bodyPr vert="horz" lIns="91440" tIns="45720" rIns="91440" bIns="45720" rtlCol="0" anchor="ctr"/>
          <a:lstStyle>
            <a:lvl1pPr algn="ctr">
              <a:defRPr sz="401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11709" y="45044756"/>
            <a:ext cx="6885146" cy="2587485"/>
          </a:xfrm>
          <a:prstGeom prst="rect">
            <a:avLst/>
          </a:prstGeom>
        </p:spPr>
        <p:txBody>
          <a:bodyPr vert="horz" lIns="91440" tIns="45720" rIns="91440" bIns="45720" rtlCol="0" anchor="ctr"/>
          <a:lstStyle>
            <a:lvl1pPr algn="r">
              <a:defRPr sz="4015">
                <a:solidFill>
                  <a:schemeClr val="tx1">
                    <a:tint val="75000"/>
                  </a:schemeClr>
                </a:solidFill>
              </a:defRPr>
            </a:lvl1pPr>
          </a:lstStyle>
          <a:p>
            <a:fld id="{45DFC004-A2F5-FF47-A1C0-64EDA4E4E56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59430" rtl="0" eaLnBrk="1" latinLnBrk="0" hangingPunct="1">
        <a:lnSpc>
          <a:spcPct val="90000"/>
        </a:lnSpc>
        <a:spcBef>
          <a:spcPct val="0"/>
        </a:spcBef>
        <a:buNone/>
        <a:defRPr sz="14725" kern="1200">
          <a:solidFill>
            <a:schemeClr val="tx1"/>
          </a:solidFill>
          <a:latin typeface="+mj-lt"/>
          <a:ea typeface="+mj-ea"/>
          <a:cs typeface="+mj-cs"/>
        </a:defRPr>
      </a:lvl1pPr>
    </p:titleStyle>
    <p:bodyStyle>
      <a:lvl1pPr marL="765175" indent="-765175" algn="l" defTabSz="3059430" rtl="0" eaLnBrk="1" latinLnBrk="0" hangingPunct="1">
        <a:lnSpc>
          <a:spcPct val="90000"/>
        </a:lnSpc>
        <a:spcBef>
          <a:spcPts val="3345"/>
        </a:spcBef>
        <a:buFont typeface="Arial" panose="020B0604020202020204" pitchFamily="34" charset="0"/>
        <a:buChar char="•"/>
        <a:defRPr sz="9370" kern="1200">
          <a:solidFill>
            <a:schemeClr val="tx1"/>
          </a:solidFill>
          <a:latin typeface="+mn-lt"/>
          <a:ea typeface="+mn-ea"/>
          <a:cs typeface="+mn-cs"/>
        </a:defRPr>
      </a:lvl1pPr>
      <a:lvl2pPr marL="2294890" indent="-765175" algn="l" defTabSz="3059430" rtl="0" eaLnBrk="1" latinLnBrk="0" hangingPunct="1">
        <a:lnSpc>
          <a:spcPct val="90000"/>
        </a:lnSpc>
        <a:spcBef>
          <a:spcPts val="1675"/>
        </a:spcBef>
        <a:buFont typeface="Arial" panose="020B0604020202020204" pitchFamily="34" charset="0"/>
        <a:buChar char="•"/>
        <a:defRPr sz="8030" kern="1200">
          <a:solidFill>
            <a:schemeClr val="tx1"/>
          </a:solidFill>
          <a:latin typeface="+mn-lt"/>
          <a:ea typeface="+mn-ea"/>
          <a:cs typeface="+mn-cs"/>
        </a:defRPr>
      </a:lvl2pPr>
      <a:lvl3pPr marL="3825240" indent="-765175" algn="l" defTabSz="3059430" rtl="0" eaLnBrk="1" latinLnBrk="0" hangingPunct="1">
        <a:lnSpc>
          <a:spcPct val="90000"/>
        </a:lnSpc>
        <a:spcBef>
          <a:spcPts val="1675"/>
        </a:spcBef>
        <a:buFont typeface="Arial" panose="020B0604020202020204" pitchFamily="34" charset="0"/>
        <a:buChar char="•"/>
        <a:defRPr sz="6695" kern="1200">
          <a:solidFill>
            <a:schemeClr val="tx1"/>
          </a:solidFill>
          <a:latin typeface="+mn-lt"/>
          <a:ea typeface="+mn-ea"/>
          <a:cs typeface="+mn-cs"/>
        </a:defRPr>
      </a:lvl3pPr>
      <a:lvl4pPr marL="5354955" indent="-765175" algn="l" defTabSz="3059430" rtl="0" eaLnBrk="1" latinLnBrk="0" hangingPunct="1">
        <a:lnSpc>
          <a:spcPct val="90000"/>
        </a:lnSpc>
        <a:spcBef>
          <a:spcPts val="1675"/>
        </a:spcBef>
        <a:buFont typeface="Arial" panose="020B0604020202020204" pitchFamily="34" charset="0"/>
        <a:buChar char="•"/>
        <a:defRPr sz="6025" kern="1200">
          <a:solidFill>
            <a:schemeClr val="tx1"/>
          </a:solidFill>
          <a:latin typeface="+mn-lt"/>
          <a:ea typeface="+mn-ea"/>
          <a:cs typeface="+mn-cs"/>
        </a:defRPr>
      </a:lvl4pPr>
      <a:lvl5pPr marL="6885305" indent="-765175" algn="l" defTabSz="3059430" rtl="0" eaLnBrk="1" latinLnBrk="0" hangingPunct="1">
        <a:lnSpc>
          <a:spcPct val="90000"/>
        </a:lnSpc>
        <a:spcBef>
          <a:spcPts val="1675"/>
        </a:spcBef>
        <a:buFont typeface="Arial" panose="020B0604020202020204" pitchFamily="34" charset="0"/>
        <a:buChar char="•"/>
        <a:defRPr sz="6025" kern="1200">
          <a:solidFill>
            <a:schemeClr val="tx1"/>
          </a:solidFill>
          <a:latin typeface="+mn-lt"/>
          <a:ea typeface="+mn-ea"/>
          <a:cs typeface="+mn-cs"/>
        </a:defRPr>
      </a:lvl5pPr>
      <a:lvl6pPr marL="8415020" indent="-765175" algn="l" defTabSz="3059430" rtl="0" eaLnBrk="1" latinLnBrk="0" hangingPunct="1">
        <a:lnSpc>
          <a:spcPct val="90000"/>
        </a:lnSpc>
        <a:spcBef>
          <a:spcPts val="1675"/>
        </a:spcBef>
        <a:buFont typeface="Arial" panose="020B0604020202020204" pitchFamily="34" charset="0"/>
        <a:buChar char="•"/>
        <a:defRPr sz="6025" kern="1200">
          <a:solidFill>
            <a:schemeClr val="tx1"/>
          </a:solidFill>
          <a:latin typeface="+mn-lt"/>
          <a:ea typeface="+mn-ea"/>
          <a:cs typeface="+mn-cs"/>
        </a:defRPr>
      </a:lvl6pPr>
      <a:lvl7pPr marL="9945370" indent="-765175" algn="l" defTabSz="3059430" rtl="0" eaLnBrk="1" latinLnBrk="0" hangingPunct="1">
        <a:lnSpc>
          <a:spcPct val="90000"/>
        </a:lnSpc>
        <a:spcBef>
          <a:spcPts val="1675"/>
        </a:spcBef>
        <a:buFont typeface="Arial" panose="020B0604020202020204" pitchFamily="34" charset="0"/>
        <a:buChar char="•"/>
        <a:defRPr sz="6025" kern="1200">
          <a:solidFill>
            <a:schemeClr val="tx1"/>
          </a:solidFill>
          <a:latin typeface="+mn-lt"/>
          <a:ea typeface="+mn-ea"/>
          <a:cs typeface="+mn-cs"/>
        </a:defRPr>
      </a:lvl7pPr>
      <a:lvl8pPr marL="11475085" indent="-765175" algn="l" defTabSz="3059430" rtl="0" eaLnBrk="1" latinLnBrk="0" hangingPunct="1">
        <a:lnSpc>
          <a:spcPct val="90000"/>
        </a:lnSpc>
        <a:spcBef>
          <a:spcPts val="1675"/>
        </a:spcBef>
        <a:buFont typeface="Arial" panose="020B0604020202020204" pitchFamily="34" charset="0"/>
        <a:buChar char="•"/>
        <a:defRPr sz="6025" kern="1200">
          <a:solidFill>
            <a:schemeClr val="tx1"/>
          </a:solidFill>
          <a:latin typeface="+mn-lt"/>
          <a:ea typeface="+mn-ea"/>
          <a:cs typeface="+mn-cs"/>
        </a:defRPr>
      </a:lvl8pPr>
      <a:lvl9pPr marL="13005435" indent="-765175" algn="l" defTabSz="3059430" rtl="0" eaLnBrk="1" latinLnBrk="0" hangingPunct="1">
        <a:lnSpc>
          <a:spcPct val="90000"/>
        </a:lnSpc>
        <a:spcBef>
          <a:spcPts val="1675"/>
        </a:spcBef>
        <a:buFont typeface="Arial" panose="020B0604020202020204" pitchFamily="34" charset="0"/>
        <a:buChar char="•"/>
        <a:defRPr sz="6025" kern="1200">
          <a:solidFill>
            <a:schemeClr val="tx1"/>
          </a:solidFill>
          <a:latin typeface="+mn-lt"/>
          <a:ea typeface="+mn-ea"/>
          <a:cs typeface="+mn-cs"/>
        </a:defRPr>
      </a:lvl9pPr>
    </p:bodyStyle>
    <p:otherStyle>
      <a:defPPr>
        <a:defRPr lang="en-US"/>
      </a:defPPr>
      <a:lvl1pPr marL="0" algn="l" defTabSz="3059430" rtl="0" eaLnBrk="1" latinLnBrk="0" hangingPunct="1">
        <a:defRPr sz="6025" kern="1200">
          <a:solidFill>
            <a:schemeClr val="tx1"/>
          </a:solidFill>
          <a:latin typeface="+mn-lt"/>
          <a:ea typeface="+mn-ea"/>
          <a:cs typeface="+mn-cs"/>
        </a:defRPr>
      </a:lvl1pPr>
      <a:lvl2pPr marL="1529715" algn="l" defTabSz="3059430" rtl="0" eaLnBrk="1" latinLnBrk="0" hangingPunct="1">
        <a:defRPr sz="6025" kern="1200">
          <a:solidFill>
            <a:schemeClr val="tx1"/>
          </a:solidFill>
          <a:latin typeface="+mn-lt"/>
          <a:ea typeface="+mn-ea"/>
          <a:cs typeface="+mn-cs"/>
        </a:defRPr>
      </a:lvl2pPr>
      <a:lvl3pPr marL="3060065" algn="l" defTabSz="3059430" rtl="0" eaLnBrk="1" latinLnBrk="0" hangingPunct="1">
        <a:defRPr sz="6025" kern="1200">
          <a:solidFill>
            <a:schemeClr val="tx1"/>
          </a:solidFill>
          <a:latin typeface="+mn-lt"/>
          <a:ea typeface="+mn-ea"/>
          <a:cs typeface="+mn-cs"/>
        </a:defRPr>
      </a:lvl3pPr>
      <a:lvl4pPr marL="4589780" algn="l" defTabSz="3059430" rtl="0" eaLnBrk="1" latinLnBrk="0" hangingPunct="1">
        <a:defRPr sz="6025" kern="1200">
          <a:solidFill>
            <a:schemeClr val="tx1"/>
          </a:solidFill>
          <a:latin typeface="+mn-lt"/>
          <a:ea typeface="+mn-ea"/>
          <a:cs typeface="+mn-cs"/>
        </a:defRPr>
      </a:lvl4pPr>
      <a:lvl5pPr marL="6120130" algn="l" defTabSz="3059430" rtl="0" eaLnBrk="1" latinLnBrk="0" hangingPunct="1">
        <a:defRPr sz="6025" kern="1200">
          <a:solidFill>
            <a:schemeClr val="tx1"/>
          </a:solidFill>
          <a:latin typeface="+mn-lt"/>
          <a:ea typeface="+mn-ea"/>
          <a:cs typeface="+mn-cs"/>
        </a:defRPr>
      </a:lvl5pPr>
      <a:lvl6pPr marL="7649845" algn="l" defTabSz="3059430" rtl="0" eaLnBrk="1" latinLnBrk="0" hangingPunct="1">
        <a:defRPr sz="6025" kern="1200">
          <a:solidFill>
            <a:schemeClr val="tx1"/>
          </a:solidFill>
          <a:latin typeface="+mn-lt"/>
          <a:ea typeface="+mn-ea"/>
          <a:cs typeface="+mn-cs"/>
        </a:defRPr>
      </a:lvl6pPr>
      <a:lvl7pPr marL="9180195" algn="l" defTabSz="3059430" rtl="0" eaLnBrk="1" latinLnBrk="0" hangingPunct="1">
        <a:defRPr sz="6025" kern="1200">
          <a:solidFill>
            <a:schemeClr val="tx1"/>
          </a:solidFill>
          <a:latin typeface="+mn-lt"/>
          <a:ea typeface="+mn-ea"/>
          <a:cs typeface="+mn-cs"/>
        </a:defRPr>
      </a:lvl7pPr>
      <a:lvl8pPr marL="10709910" algn="l" defTabSz="3059430" rtl="0" eaLnBrk="1" latinLnBrk="0" hangingPunct="1">
        <a:defRPr sz="6025" kern="1200">
          <a:solidFill>
            <a:schemeClr val="tx1"/>
          </a:solidFill>
          <a:latin typeface="+mn-lt"/>
          <a:ea typeface="+mn-ea"/>
          <a:cs typeface="+mn-cs"/>
        </a:defRPr>
      </a:lvl8pPr>
      <a:lvl9pPr marL="12240260" algn="l" defTabSz="3059430" rtl="0" eaLnBrk="1" latinLnBrk="0" hangingPunct="1">
        <a:defRPr sz="6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jpeg"/><Relationship Id="rId25" Type="http://schemas.openxmlformats.org/officeDocument/2006/relationships/vmlDrawing" Target="../drawings/vmlDrawing1.vml"/><Relationship Id="rId24" Type="http://schemas.openxmlformats.org/officeDocument/2006/relationships/slideLayout" Target="../slideLayouts/slideLayout6.xml"/><Relationship Id="rId23" Type="http://schemas.openxmlformats.org/officeDocument/2006/relationships/image" Target="../media/image19.png"/><Relationship Id="rId22" Type="http://schemas.openxmlformats.org/officeDocument/2006/relationships/image" Target="../media/image18.png"/><Relationship Id="rId21" Type="http://schemas.openxmlformats.org/officeDocument/2006/relationships/image" Target="../media/image17.png"/><Relationship Id="rId20" Type="http://schemas.openxmlformats.org/officeDocument/2006/relationships/image" Target="../media/image16.png"/><Relationship Id="rId2" Type="http://schemas.openxmlformats.org/officeDocument/2006/relationships/chart" Target="../charts/chart2.xml"/><Relationship Id="rId19" Type="http://schemas.openxmlformats.org/officeDocument/2006/relationships/image" Target="../media/image15.png"/><Relationship Id="rId18" Type="http://schemas.openxmlformats.org/officeDocument/2006/relationships/image" Target="../media/image14.png"/><Relationship Id="rId17" Type="http://schemas.openxmlformats.org/officeDocument/2006/relationships/image" Target="../media/image13.png"/><Relationship Id="rId16" Type="http://schemas.openxmlformats.org/officeDocument/2006/relationships/image" Target="../media/image12.wmf"/><Relationship Id="rId15" Type="http://schemas.openxmlformats.org/officeDocument/2006/relationships/oleObject" Target="../embeddings/oleObject2.bin"/><Relationship Id="rId14" Type="http://schemas.openxmlformats.org/officeDocument/2006/relationships/image" Target="../media/image11.wmf"/><Relationship Id="rId13" Type="http://schemas.openxmlformats.org/officeDocument/2006/relationships/oleObject" Target="../embeddings/oleObject1.bin"/><Relationship Id="rId12"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image" Target="../media/image8.png"/><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96871" y="1373276"/>
            <a:ext cx="24527299" cy="1520204"/>
          </a:xfrm>
        </p:spPr>
        <p:txBody>
          <a:bodyPr>
            <a:noAutofit/>
          </a:bodyPr>
          <a:lstStyle/>
          <a:p>
            <a:pPr algn="ctr"/>
            <a:r>
              <a:rPr lang="en-US" sz="6000" b="1"/>
              <a:t>Modularized Transcriptional Regulatory Networks of Pathogenic Fungus Fusarium graminearum Provide Novel Insights into Fungal Systems Biology</a:t>
            </a:r>
            <a:endParaRPr lang="en-US" sz="6000" b="1"/>
          </a:p>
        </p:txBody>
      </p:sp>
      <p:sp>
        <p:nvSpPr>
          <p:cNvPr id="6" name="TextBox 5"/>
          <p:cNvSpPr txBox="1"/>
          <p:nvPr/>
        </p:nvSpPr>
        <p:spPr>
          <a:xfrm>
            <a:off x="2479595" y="3347370"/>
            <a:ext cx="27463667" cy="2614930"/>
          </a:xfrm>
          <a:prstGeom prst="rect">
            <a:avLst/>
          </a:prstGeom>
          <a:noFill/>
        </p:spPr>
        <p:txBody>
          <a:bodyPr wrap="square" rtlCol="0">
            <a:spAutoFit/>
          </a:bodyPr>
          <a:lstStyle/>
          <a:p>
            <a:pPr algn="ctr"/>
            <a:r>
              <a:rPr lang="en-US" sz="4400" b="1" dirty="0"/>
              <a:t>Li Guo</a:t>
            </a:r>
            <a:r>
              <a:rPr lang="en-US" sz="4400" dirty="0"/>
              <a:t>, </a:t>
            </a:r>
            <a:r>
              <a:rPr lang="en-US" sz="4400" b="1" dirty="0"/>
              <a:t>Meng-Jie Ji</a:t>
            </a:r>
            <a:endParaRPr lang="en-US" sz="4400" baseline="30000" dirty="0"/>
          </a:p>
          <a:p>
            <a:pPr algn="ctr"/>
            <a:r>
              <a:rPr lang="zh-CN" altLang="en-US" sz="4000" i="1" dirty="0"/>
              <a:t> </a:t>
            </a:r>
            <a:r>
              <a:rPr lang="en-US" sz="4000" i="1" dirty="0"/>
              <a:t>School of Electronic and Information Engineering, Xi’an Jiao Tong University, Xi’an China</a:t>
            </a:r>
            <a:endParaRPr lang="en-US" sz="4000" i="1" dirty="0"/>
          </a:p>
          <a:p>
            <a:pPr algn="ctr"/>
            <a:r>
              <a:rPr lang="en-US" sz="4000" b="1" i="1" dirty="0"/>
              <a:t>Email: </a:t>
            </a:r>
            <a:r>
              <a:rPr lang="en-US" sz="4000" b="1" i="1" dirty="0" err="1"/>
              <a:t>guo_li@mail.xjtu.edu.cn</a:t>
            </a:r>
            <a:endParaRPr lang="en-US" sz="4000" b="1" i="1" dirty="0" err="1"/>
          </a:p>
          <a:p>
            <a:pPr algn="ctr"/>
            <a:r>
              <a:rPr lang="en-US" sz="4000" b="1" i="1" dirty="0">
                <a:sym typeface="+mn-ea"/>
              </a:rPr>
              <a:t>Email: </a:t>
            </a:r>
            <a:r>
              <a:rPr lang="en-US" sz="4000" b="1" i="1" dirty="0" err="1">
                <a:sym typeface="+mn-ea"/>
              </a:rPr>
              <a:t>jimengjie@stu.xjtu.edu.cn</a:t>
            </a:r>
            <a:endParaRPr lang="en-US" sz="4000" b="1" i="1" dirty="0" err="1">
              <a:sym typeface="+mn-ea"/>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659" t="14564" r="7927" b="11341"/>
          <a:stretch>
            <a:fillRect/>
          </a:stretch>
        </p:blipFill>
        <p:spPr>
          <a:xfrm>
            <a:off x="436880" y="1003300"/>
            <a:ext cx="4412615" cy="2672080"/>
          </a:xfrm>
          <a:prstGeom prst="rect">
            <a:avLst/>
          </a:prstGeom>
        </p:spPr>
      </p:pic>
      <p:sp>
        <p:nvSpPr>
          <p:cNvPr id="32" name="TextBox 31"/>
          <p:cNvSpPr txBox="1"/>
          <p:nvPr/>
        </p:nvSpPr>
        <p:spPr>
          <a:xfrm>
            <a:off x="664387" y="21763561"/>
            <a:ext cx="13794556" cy="583565"/>
          </a:xfrm>
          <a:prstGeom prst="rect">
            <a:avLst/>
          </a:prstGeom>
          <a:noFill/>
        </p:spPr>
        <p:txBody>
          <a:bodyPr wrap="square" rtlCol="0">
            <a:spAutoFit/>
          </a:bodyPr>
          <a:lstStyle/>
          <a:p>
            <a:r>
              <a:rPr lang="en-US" sz="3200" u="sng" dirty="0"/>
              <a:t>1.Summary of module preliminary analysis</a:t>
            </a:r>
            <a:endParaRPr lang="en-US" sz="3200" u="sng" dirty="0"/>
          </a:p>
        </p:txBody>
      </p:sp>
      <p:sp>
        <p:nvSpPr>
          <p:cNvPr id="35" name="TextBox 34"/>
          <p:cNvSpPr txBox="1"/>
          <p:nvPr/>
        </p:nvSpPr>
        <p:spPr>
          <a:xfrm>
            <a:off x="804545" y="6305550"/>
            <a:ext cx="14309725" cy="875665"/>
          </a:xfrm>
          <a:prstGeom prst="rect">
            <a:avLst/>
          </a:prstGeom>
          <a:solidFill>
            <a:schemeClr val="accent1">
              <a:lumMod val="60000"/>
              <a:lumOff val="40000"/>
            </a:schemeClr>
          </a:solidFill>
        </p:spPr>
        <p:txBody>
          <a:bodyPr wrap="square" rtlCol="0">
            <a:spAutoFit/>
          </a:bodyPr>
          <a:lstStyle/>
          <a:p>
            <a:pPr algn="ctr"/>
            <a:r>
              <a:rPr lang="en-US" sz="5100" dirty="0">
                <a:solidFill>
                  <a:schemeClr val="bg1"/>
                </a:solidFill>
              </a:rPr>
              <a:t>MOTIVATION</a:t>
            </a:r>
            <a:endParaRPr lang="en-US" sz="5100" dirty="0">
              <a:solidFill>
                <a:schemeClr val="bg1"/>
              </a:solidFill>
            </a:endParaRPr>
          </a:p>
        </p:txBody>
      </p:sp>
      <p:sp>
        <p:nvSpPr>
          <p:cNvPr id="36" name="TextBox 35"/>
          <p:cNvSpPr txBox="1"/>
          <p:nvPr/>
        </p:nvSpPr>
        <p:spPr>
          <a:xfrm>
            <a:off x="817880" y="13401040"/>
            <a:ext cx="14295755" cy="875665"/>
          </a:xfrm>
          <a:prstGeom prst="rect">
            <a:avLst/>
          </a:prstGeom>
          <a:solidFill>
            <a:schemeClr val="accent1">
              <a:lumMod val="60000"/>
              <a:lumOff val="40000"/>
            </a:schemeClr>
          </a:solidFill>
        </p:spPr>
        <p:txBody>
          <a:bodyPr wrap="square" rtlCol="0">
            <a:spAutoFit/>
          </a:bodyPr>
          <a:lstStyle/>
          <a:p>
            <a:pPr algn="ctr"/>
            <a:r>
              <a:rPr lang="en-US" sz="5100" dirty="0" smtClean="0">
                <a:solidFill>
                  <a:schemeClr val="bg1"/>
                </a:solidFill>
              </a:rPr>
              <a:t>METHODS</a:t>
            </a:r>
            <a:endParaRPr lang="en-US" sz="5100" dirty="0">
              <a:solidFill>
                <a:schemeClr val="bg1"/>
              </a:solidFill>
            </a:endParaRPr>
          </a:p>
        </p:txBody>
      </p:sp>
      <p:sp>
        <p:nvSpPr>
          <p:cNvPr id="38" name="TextBox 37"/>
          <p:cNvSpPr txBox="1"/>
          <p:nvPr/>
        </p:nvSpPr>
        <p:spPr>
          <a:xfrm>
            <a:off x="838294" y="20699020"/>
            <a:ext cx="29194503" cy="877163"/>
          </a:xfrm>
          <a:prstGeom prst="rect">
            <a:avLst/>
          </a:prstGeom>
          <a:solidFill>
            <a:schemeClr val="accent1">
              <a:lumMod val="60000"/>
              <a:lumOff val="40000"/>
            </a:schemeClr>
          </a:solidFill>
        </p:spPr>
        <p:txBody>
          <a:bodyPr wrap="square" rtlCol="0">
            <a:spAutoFit/>
          </a:bodyPr>
          <a:lstStyle/>
          <a:p>
            <a:pPr algn="ctr"/>
            <a:r>
              <a:rPr lang="en-US" sz="5100" dirty="0">
                <a:solidFill>
                  <a:schemeClr val="bg1"/>
                </a:solidFill>
              </a:rPr>
              <a:t>RESULTS</a:t>
            </a:r>
            <a:endParaRPr lang="en-US" sz="5100" dirty="0">
              <a:solidFill>
                <a:schemeClr val="bg1"/>
              </a:solidFill>
            </a:endParaRPr>
          </a:p>
        </p:txBody>
      </p:sp>
      <p:sp>
        <p:nvSpPr>
          <p:cNvPr id="71" name="TextBox 70"/>
          <p:cNvSpPr txBox="1"/>
          <p:nvPr/>
        </p:nvSpPr>
        <p:spPr>
          <a:xfrm>
            <a:off x="15589883" y="38154899"/>
            <a:ext cx="15045707" cy="583565"/>
          </a:xfrm>
          <a:prstGeom prst="rect">
            <a:avLst/>
          </a:prstGeom>
          <a:noFill/>
        </p:spPr>
        <p:txBody>
          <a:bodyPr wrap="square" rtlCol="0">
            <a:spAutoFit/>
          </a:bodyPr>
          <a:lstStyle/>
          <a:p>
            <a:r>
              <a:rPr lang="en-US" sz="3200" u="sng" dirty="0" smtClean="0"/>
              <a:t>5. </a:t>
            </a:r>
            <a:r>
              <a:rPr lang="en-US" sz="3200" u="sng" dirty="0"/>
              <a:t>Core vs. FS enrichment and species evolution</a:t>
            </a:r>
            <a:endParaRPr lang="en-US" sz="3200" u="sng" dirty="0"/>
          </a:p>
        </p:txBody>
      </p:sp>
      <p:sp>
        <p:nvSpPr>
          <p:cNvPr id="82" name="TextBox 81"/>
          <p:cNvSpPr txBox="1"/>
          <p:nvPr/>
        </p:nvSpPr>
        <p:spPr>
          <a:xfrm>
            <a:off x="588330" y="32876508"/>
            <a:ext cx="13794556" cy="583565"/>
          </a:xfrm>
          <a:prstGeom prst="rect">
            <a:avLst/>
          </a:prstGeom>
          <a:noFill/>
        </p:spPr>
        <p:txBody>
          <a:bodyPr wrap="square" rtlCol="0">
            <a:spAutoFit/>
          </a:bodyPr>
          <a:lstStyle/>
          <a:p>
            <a:r>
              <a:rPr lang="en-US" sz="3200" u="sng" dirty="0" smtClean="0"/>
              <a:t>2. </a:t>
            </a:r>
            <a:r>
              <a:rPr lang="en-US" sz="3200" u="sng" dirty="0">
                <a:sym typeface="+mn-ea"/>
              </a:rPr>
              <a:t>Phenotypic function annotation of module networks</a:t>
            </a:r>
            <a:endParaRPr lang="en-US" sz="3200" u="sng" dirty="0"/>
          </a:p>
        </p:txBody>
      </p:sp>
      <p:sp>
        <p:nvSpPr>
          <p:cNvPr id="83" name="Rectangle 82"/>
          <p:cNvSpPr/>
          <p:nvPr/>
        </p:nvSpPr>
        <p:spPr>
          <a:xfrm>
            <a:off x="838200" y="7400290"/>
            <a:ext cx="14276070" cy="6000750"/>
          </a:xfrm>
          <a:prstGeom prst="rect">
            <a:avLst/>
          </a:prstGeom>
        </p:spPr>
        <p:txBody>
          <a:bodyPr wrap="square">
            <a:spAutoFit/>
          </a:bodyPr>
          <a:lstStyle/>
          <a:p>
            <a:pPr algn="just"/>
            <a:r>
              <a:rPr lang="en-US" sz="3200" b="0" smtClean="0">
                <a:solidFill>
                  <a:srgbClr val="000000"/>
                </a:solidFill>
                <a:effectLst/>
                <a:latin typeface="+mj-lt"/>
              </a:rPr>
              <a:t>Cereal crops such as wheat, maize and rice commonly suffer from devastating plant diseases caused by pathogenic microbes worldwide, posing great danger to global food safety and human survival. Fusarium head blight (FHB) caused by the filamentous fungus Fusarium graminearum is a major problem to global wheat and barley production, reducing yield and polluting the grains with toxic and carcinogenic mycotoxins. Some studies have shown that the related toxins are related to the occurrence of human chronic diseases such as gastric cancer and esophageal cancer.It is well accepted that pathogen infection process and secondary metabolisms are under intricate gene regulations. To develop better disease management strategy, it demands a deeper and systemic understanding of the gene regulation mechanisms on fungal virulence, development and mycotoxin production. However, our current knowledge of such mechanisms remains limited, particularly at systems level. </a:t>
            </a:r>
            <a:endParaRPr lang="en-US" sz="3200" b="0" smtClean="0">
              <a:solidFill>
                <a:srgbClr val="000000"/>
              </a:solidFill>
              <a:effectLst/>
              <a:latin typeface="+mj-lt"/>
            </a:endParaRPr>
          </a:p>
        </p:txBody>
      </p:sp>
      <p:sp>
        <p:nvSpPr>
          <p:cNvPr id="84" name="Rectangle 83"/>
          <p:cNvSpPr/>
          <p:nvPr/>
        </p:nvSpPr>
        <p:spPr>
          <a:xfrm>
            <a:off x="838835" y="14309725"/>
            <a:ext cx="14275435" cy="6492875"/>
          </a:xfrm>
          <a:prstGeom prst="rect">
            <a:avLst/>
          </a:prstGeom>
        </p:spPr>
        <p:txBody>
          <a:bodyPr wrap="square">
            <a:spAutoFit/>
          </a:bodyPr>
          <a:lstStyle/>
          <a:p>
            <a:pPr algn="just"/>
            <a:r>
              <a:rPr lang="en-US" sz="3200">
                <a:latin typeface="+mj-lt"/>
              </a:rPr>
              <a:t>We reconstructed condition-specific gene regulatory networks for F. graminearum by applying module network learning algorithm (Ref) on a large collection of transcriptomic data, and integrating a phenomic resource of F. graminearum transcription factors and curated in FgTFPD database. The integration of phenomics and transcriptomics data in this study allows us to put out 49 module networks directly involved in cellular processes behind key phenotypes in F. graminearum. Validation of the networks using existing functional annotations and protein-DNA binding evidence from S. cerevisiae database demonstrates the high accuracy of the network. This condition-specific TRN greatly improves our understanding of F. graminearum transcriptional circuits controlling virulence, sexual reproduction and stress responses etc., and lays a vital foundation for researches aiming to devise novel disease treatment regimes to suppress the head blight diseases and mycotoxin contamination.</a:t>
            </a:r>
            <a:endParaRPr lang="en-US" sz="3200">
              <a:latin typeface="+mj-lt"/>
            </a:endParaRPr>
          </a:p>
        </p:txBody>
      </p:sp>
      <p:sp>
        <p:nvSpPr>
          <p:cNvPr id="85" name="TextBox 84"/>
          <p:cNvSpPr txBox="1"/>
          <p:nvPr/>
        </p:nvSpPr>
        <p:spPr>
          <a:xfrm>
            <a:off x="15862653" y="19480790"/>
            <a:ext cx="13984099" cy="829945"/>
          </a:xfrm>
          <a:prstGeom prst="rect">
            <a:avLst/>
          </a:prstGeom>
          <a:noFill/>
        </p:spPr>
        <p:txBody>
          <a:bodyPr wrap="square" rtlCol="0">
            <a:spAutoFit/>
          </a:bodyPr>
          <a:lstStyle/>
          <a:p>
            <a:r>
              <a:rPr lang="en-US" sz="2400" dirty="0" smtClean="0"/>
              <a:t>Figure 1. The overall process and preliminary module of the project. A. The system framework and main steps of constructing gene regulatory network of </a:t>
            </a:r>
            <a:r>
              <a:rPr lang="en-US" sz="2400" i="1" dirty="0" smtClean="0"/>
              <a:t>Fusarium graminearum</a:t>
            </a:r>
            <a:r>
              <a:rPr lang="en-US" sz="2400" dirty="0" smtClean="0"/>
              <a:t>. B. Overview of predicted modules for FG.</a:t>
            </a:r>
            <a:endParaRPr lang="en-US" sz="2400" dirty="0" smtClean="0"/>
          </a:p>
        </p:txBody>
      </p:sp>
      <p:sp>
        <p:nvSpPr>
          <p:cNvPr id="92" name="TextBox 91"/>
          <p:cNvSpPr txBox="1"/>
          <p:nvPr/>
        </p:nvSpPr>
        <p:spPr>
          <a:xfrm>
            <a:off x="467757" y="30058953"/>
            <a:ext cx="14485200" cy="2861310"/>
          </a:xfrm>
          <a:prstGeom prst="rect">
            <a:avLst/>
          </a:prstGeom>
          <a:noFill/>
        </p:spPr>
        <p:txBody>
          <a:bodyPr wrap="square" rtlCol="0">
            <a:spAutoFit/>
          </a:bodyPr>
          <a:lstStyle/>
          <a:p>
            <a:pPr algn="just"/>
            <a:r>
              <a:rPr lang="en-US" sz="2000" dirty="0" smtClean="0"/>
              <a:t>Figure 2. We've got 49 modules due to ''Module networks'' modular processing, and each module contains its own regulators. After go enrichment, we got the function annotation of each module. Select the annotation function of the first 4 of the P value to integrate the functions of each module. As you can see, we have regulators included in each module, gene profiles included in each module, and the functions of each module we annotate. In addition, we have the phenotypic information of each regulator (Top 1 regulator of each module as an example). Moreover, we have counted the modules of Top1 regulator affecting Sexual and Infection, and combined with the performance of experimental conditions (our data contains different experimental conditions, which are more informative) to verify the reliability of module network. For Sexual, 76% of modules have at least one conforming experimental condition, and more than half of modules have at least 50% conforming experimental condition. For Infection, 57% of modules have at least one conforming experimental condition, and nearly 30% of mudules have at least 50% conforming experimental condition.</a:t>
            </a:r>
            <a:endParaRPr lang="en-US" sz="2000" dirty="0" smtClean="0"/>
          </a:p>
        </p:txBody>
      </p:sp>
      <p:sp>
        <p:nvSpPr>
          <p:cNvPr id="93" name="TextBox 92"/>
          <p:cNvSpPr txBox="1"/>
          <p:nvPr/>
        </p:nvSpPr>
        <p:spPr>
          <a:xfrm>
            <a:off x="15742920" y="34220150"/>
            <a:ext cx="14484985" cy="4092575"/>
          </a:xfrm>
          <a:prstGeom prst="rect">
            <a:avLst/>
          </a:prstGeom>
          <a:noFill/>
        </p:spPr>
        <p:txBody>
          <a:bodyPr wrap="square" rtlCol="0">
            <a:spAutoFit/>
          </a:bodyPr>
          <a:lstStyle/>
          <a:p>
            <a:pPr algn="just"/>
            <a:r>
              <a:rPr lang="en-US" sz="2000" dirty="0" smtClean="0"/>
              <a:t>Figure 5. </a:t>
            </a:r>
            <a:r>
              <a:rPr lang="en-US" sz="2000" smtClean="0"/>
              <a:t>For interested target genes (target genes in pathogenic and other related modules), we use the MEME algorithm for its upstream region DNA sequence (within 500 bp). MEME algorithm was used to predict transcription factor binding sites and identify potential DNA binding sequences and regions of transcription factors. We use the MEME algorithm to input the upstream 500 bp of the Fusarium graminearum genes sequence in each module as data, and obtain the motifs after filter out the results of valid motifs(according to P, E value). A motif is an approximate sequence pattern that occurs repeatedly in a group of related sequences. MEME represents motifs as position-dependent letter-probability matrices that describe the probability of each possible letter at each position in the pattern. 47 of the 49 modules have enriched motifs, accounting for 96%, and 34 modules, have enriched motifs greater than or equal to three, </a:t>
            </a:r>
            <a:r>
              <a:rPr lang="en-US" sz="2000" smtClean="0">
                <a:sym typeface="+mn-ea"/>
              </a:rPr>
              <a:t>accounting for 70%</a:t>
            </a:r>
            <a:r>
              <a:rPr lang="en-US" sz="2000" smtClean="0"/>
              <a:t>. A. Module 08 as an example, we obtain four motifs after filter out the results of valid motifs(according to P, E value)，and the four motifs are shown. B. We can get the motif widely enjoyed by the sequence of each module. As the motif enrichment feature of each module, it can not only verify the reliability of module network prediction, but also serve as the key information to predict TF and understand the biological function of TF. B. We summarize the results of motif enrichment as shown in the figure. C. We use the Yeastract database of yeast to compare and predict TF. As an example, we show two TFs: YKL043W and Stb4p. We list the module where the results are compared, as well as the description and biological functions of TF.</a:t>
            </a:r>
            <a:endParaRPr lang="en-US" sz="2000" smtClean="0"/>
          </a:p>
        </p:txBody>
      </p:sp>
      <p:sp>
        <p:nvSpPr>
          <p:cNvPr id="100" name="TextBox 99"/>
          <p:cNvSpPr txBox="1"/>
          <p:nvPr/>
        </p:nvSpPr>
        <p:spPr>
          <a:xfrm>
            <a:off x="16211428" y="46747532"/>
            <a:ext cx="13635411" cy="877163"/>
          </a:xfrm>
          <a:prstGeom prst="rect">
            <a:avLst/>
          </a:prstGeom>
          <a:solidFill>
            <a:schemeClr val="accent1">
              <a:lumMod val="60000"/>
              <a:lumOff val="40000"/>
            </a:schemeClr>
          </a:solidFill>
        </p:spPr>
        <p:txBody>
          <a:bodyPr wrap="square" rtlCol="0">
            <a:spAutoFit/>
          </a:bodyPr>
          <a:lstStyle/>
          <a:p>
            <a:pPr algn="ctr"/>
            <a:r>
              <a:rPr lang="en-US" sz="5100" dirty="0" smtClean="0">
                <a:solidFill>
                  <a:schemeClr val="bg1"/>
                </a:solidFill>
              </a:rPr>
              <a:t>Acknowledgement</a:t>
            </a:r>
            <a:endParaRPr lang="en-US" sz="5100" dirty="0">
              <a:solidFill>
                <a:schemeClr val="bg1"/>
              </a:solidFill>
            </a:endParaRPr>
          </a:p>
        </p:txBody>
      </p:sp>
      <p:sp>
        <p:nvSpPr>
          <p:cNvPr id="105" name="TextBox 104"/>
          <p:cNvSpPr txBox="1"/>
          <p:nvPr/>
        </p:nvSpPr>
        <p:spPr>
          <a:xfrm>
            <a:off x="15523270" y="21882645"/>
            <a:ext cx="14757869" cy="4092575"/>
          </a:xfrm>
          <a:prstGeom prst="rect">
            <a:avLst/>
          </a:prstGeom>
          <a:noFill/>
        </p:spPr>
        <p:txBody>
          <a:bodyPr wrap="square" rtlCol="0">
            <a:spAutoFit/>
          </a:bodyPr>
          <a:lstStyle/>
          <a:p>
            <a:pPr algn="just"/>
            <a:r>
              <a:rPr lang="en-US" sz="2000" dirty="0" smtClean="0"/>
              <a:t>Figure 4. </a:t>
            </a:r>
            <a:r>
              <a:rPr lang="en-US" sz="2000" smtClean="0"/>
              <a:t>After we have obtained the phenotypes of each module, we use the correlation matrix between module and phenotypes filtered by phe-value threshold to analyze the relationship between the phenotype-based module and module. We choose the correlation matrix between module and phenotypes filtered by phe-value threshold as input, and use the distance algorithm based on spearman distance matrix method to do the similarity analysis between module and module. A. According to the correlation plot heatmap, we can see that the red represents the higher similarity between the modules, so some modules that are similar in phenotype can be divided into module groups. The complex hierarchical clustering method is used to obtain the more similar module in the adjacent position. B. We did Sequence association analysis for sequences corresponding to the phenotypes of each module to explore whether there was a correlation between phenotypes. C. We divide modules into distinct module groups based on phenotypic similarities. According to the result, we can get some module groups, these modules in the same module group are similar in phenotype. We can get these module groups, the main phenotype of module group01 is S, including module28、43、47、24、49、22、04、08、27、42; the main phenotype of module group02 is M and S, including module29、32、16、26、31、20、21、05、25; the main phenotype of module group03 is S and toxin, including module30、46、02、36、48、12、12、09、17、37; the group04 is almost related to all phenotypes, including module23、19、14、45、41、35; the main phenotype of module group05 is M、S、toxin and V, including module10、03、15、44、06、40、38、33、39、34、18、07、11.</a:t>
            </a:r>
            <a:endParaRPr lang="en-US" sz="2000" smtClean="0"/>
          </a:p>
        </p:txBody>
      </p:sp>
      <p:sp>
        <p:nvSpPr>
          <p:cNvPr id="114" name="TextBox 113"/>
          <p:cNvSpPr txBox="1"/>
          <p:nvPr/>
        </p:nvSpPr>
        <p:spPr>
          <a:xfrm>
            <a:off x="15888970" y="43270805"/>
            <a:ext cx="14475460" cy="3476625"/>
          </a:xfrm>
          <a:prstGeom prst="rect">
            <a:avLst/>
          </a:prstGeom>
          <a:noFill/>
        </p:spPr>
        <p:txBody>
          <a:bodyPr wrap="square" rtlCol="0">
            <a:spAutoFit/>
          </a:bodyPr>
          <a:lstStyle/>
          <a:p>
            <a:pPr algn="just"/>
            <a:r>
              <a:rPr lang="en-US" sz="2000" dirty="0" smtClean="0"/>
              <a:t>Figure 6. </a:t>
            </a:r>
            <a:r>
              <a:rPr lang="en-US" sz="2000" smtClean="0"/>
              <a:t> Novel traits, such as overcoming host resistance to establish infection, or utilizing different nutrient sources to support growth in a changing Novel traits, such as overcoming host resistance to establish infection, or utilizing different nutrient sources to support growth in a changing environment, are important for the adaptation of an organism and, in many cases, are gained through the acquisition of new genes. The integration of these new genes into the regulatory network is crucial for their functionality. </a:t>
            </a:r>
            <a:r>
              <a:rPr lang="en-US" sz="2000" dirty="0" smtClean="0"/>
              <a:t>And we can divide the genes of F. graminearum into FS gene and core gene, and the FS genes and core genes are 3600 and 9700 respectively. A. Fisher's exact test is a statistical significance test used in the analysis of contingency tables. We first count the number of FS genes and the number of core genes in each module, then we use the Fisher’s exact test to examine P value. We used logarithm multiplied by 10 times to visualize the P value, and those exceeding the threshold - 13 were the conservative or non-conservative enrichment modules.  B. We can get 8 FS modules in which FS genes were significantly enriched and we can also get 24 core modules in which core genes were significantly enriched, since we are using the Fisher's double-ended test. We will find that the probability that the FS regulators appear in the FS modules is much greater than the probability that the FS regulators appear in the core modules.</a:t>
            </a:r>
            <a:endParaRPr lang="en-US" sz="2000" dirty="0" smtClean="0"/>
          </a:p>
        </p:txBody>
      </p:sp>
      <p:sp>
        <p:nvSpPr>
          <p:cNvPr id="115" name="TextBox 114"/>
          <p:cNvSpPr txBox="1"/>
          <p:nvPr/>
        </p:nvSpPr>
        <p:spPr>
          <a:xfrm>
            <a:off x="15704820" y="47624365"/>
            <a:ext cx="14659610" cy="829945"/>
          </a:xfrm>
          <a:prstGeom prst="rect">
            <a:avLst/>
          </a:prstGeom>
          <a:noFill/>
        </p:spPr>
        <p:txBody>
          <a:bodyPr wrap="square" rtlCol="0">
            <a:spAutoFit/>
          </a:bodyPr>
          <a:lstStyle/>
          <a:p>
            <a:r>
              <a:rPr lang="en-US" sz="2400" dirty="0" smtClean="0"/>
              <a:t>We would like to give our thanks to the National Natural Science Foundation for funding support of this project. We also thank </a:t>
            </a:r>
            <a:r>
              <a:rPr lang="en-US" sz="2400" dirty="0" smtClean="0">
                <a:sym typeface="+mn-ea"/>
              </a:rPr>
              <a:t>excellent platform of </a:t>
            </a:r>
            <a:r>
              <a:rPr lang="en-US" sz="2400" dirty="0" smtClean="0"/>
              <a:t>Ye-Lab for omics and omics Informatics,  Xi'an JiaoTong University.</a:t>
            </a:r>
            <a:endParaRPr lang="en-US" sz="2400" dirty="0" smtClean="0"/>
          </a:p>
        </p:txBody>
      </p:sp>
      <p:pic>
        <p:nvPicPr>
          <p:cNvPr id="13" name="图片 12"/>
          <p:cNvPicPr>
            <a:picLocks noChangeAspect="1"/>
          </p:cNvPicPr>
          <p:nvPr/>
        </p:nvPicPr>
        <p:blipFill>
          <a:blip r:embed="rId4"/>
          <a:stretch>
            <a:fillRect/>
          </a:stretch>
        </p:blipFill>
        <p:spPr>
          <a:xfrm rot="16200000">
            <a:off x="21258530" y="11027410"/>
            <a:ext cx="11948160" cy="4255770"/>
          </a:xfrm>
          <a:prstGeom prst="rect">
            <a:avLst/>
          </a:prstGeom>
        </p:spPr>
      </p:pic>
      <p:sp>
        <p:nvSpPr>
          <p:cNvPr id="14" name="TextBox 85"/>
          <p:cNvSpPr txBox="1"/>
          <p:nvPr/>
        </p:nvSpPr>
        <p:spPr>
          <a:xfrm>
            <a:off x="15442772" y="6877161"/>
            <a:ext cx="618593" cy="523220"/>
          </a:xfrm>
          <a:prstGeom prst="rect">
            <a:avLst/>
          </a:prstGeom>
          <a:noFill/>
        </p:spPr>
        <p:txBody>
          <a:bodyPr wrap="square" rtlCol="0">
            <a:spAutoFit/>
          </a:bodyPr>
          <a:p>
            <a:r>
              <a:rPr lang="en-US" sz="2800" dirty="0" smtClean="0"/>
              <a:t>A</a:t>
            </a:r>
            <a:endParaRPr lang="en-US" sz="2800" dirty="0"/>
          </a:p>
        </p:txBody>
      </p:sp>
      <p:sp>
        <p:nvSpPr>
          <p:cNvPr id="15" name="TextBox 86"/>
          <p:cNvSpPr txBox="1"/>
          <p:nvPr/>
        </p:nvSpPr>
        <p:spPr>
          <a:xfrm>
            <a:off x="24486371" y="6877045"/>
            <a:ext cx="618593" cy="523220"/>
          </a:xfrm>
          <a:prstGeom prst="rect">
            <a:avLst/>
          </a:prstGeom>
          <a:noFill/>
        </p:spPr>
        <p:txBody>
          <a:bodyPr wrap="square" rtlCol="0">
            <a:spAutoFit/>
          </a:bodyPr>
          <a:p>
            <a:r>
              <a:rPr lang="en-US" sz="2800"/>
              <a:t>B</a:t>
            </a:r>
            <a:endParaRPr lang="en-US" sz="2800"/>
          </a:p>
        </p:txBody>
      </p:sp>
      <p:pic>
        <p:nvPicPr>
          <p:cNvPr id="16" name="图片 15"/>
          <p:cNvPicPr>
            <a:picLocks noChangeAspect="1"/>
          </p:cNvPicPr>
          <p:nvPr/>
        </p:nvPicPr>
        <p:blipFill>
          <a:blip r:embed="rId5"/>
          <a:stretch>
            <a:fillRect/>
          </a:stretch>
        </p:blipFill>
        <p:spPr>
          <a:xfrm>
            <a:off x="15897225" y="7400290"/>
            <a:ext cx="8416925" cy="11944350"/>
          </a:xfrm>
          <a:prstGeom prst="rect">
            <a:avLst/>
          </a:prstGeom>
        </p:spPr>
      </p:pic>
      <p:pic>
        <p:nvPicPr>
          <p:cNvPr id="18" name="图片 17"/>
          <p:cNvPicPr>
            <a:picLocks noChangeAspect="1"/>
          </p:cNvPicPr>
          <p:nvPr/>
        </p:nvPicPr>
        <p:blipFill>
          <a:blip r:embed="rId6"/>
          <a:stretch>
            <a:fillRect/>
          </a:stretch>
        </p:blipFill>
        <p:spPr>
          <a:xfrm>
            <a:off x="548005" y="22346920"/>
            <a:ext cx="14404975" cy="7711440"/>
          </a:xfrm>
          <a:prstGeom prst="rect">
            <a:avLst/>
          </a:prstGeom>
        </p:spPr>
      </p:pic>
      <p:pic>
        <p:nvPicPr>
          <p:cNvPr id="21" name="图片 20"/>
          <p:cNvPicPr>
            <a:picLocks noChangeAspect="1"/>
          </p:cNvPicPr>
          <p:nvPr/>
        </p:nvPicPr>
        <p:blipFill>
          <a:blip r:embed="rId7">
            <a:lum bright="6000" contrast="0"/>
          </a:blip>
          <a:stretch>
            <a:fillRect/>
          </a:stretch>
        </p:blipFill>
        <p:spPr>
          <a:xfrm>
            <a:off x="15568295" y="27045285"/>
            <a:ext cx="7868920" cy="6954520"/>
          </a:xfrm>
          <a:prstGeom prst="rect">
            <a:avLst/>
          </a:prstGeom>
        </p:spPr>
      </p:pic>
      <p:pic>
        <p:nvPicPr>
          <p:cNvPr id="22" name="图片 21" descr="08-1"/>
          <p:cNvPicPr>
            <a:picLocks noChangeAspect="1"/>
          </p:cNvPicPr>
          <p:nvPr/>
        </p:nvPicPr>
        <p:blipFill>
          <a:blip r:embed="rId8"/>
          <a:stretch>
            <a:fillRect/>
          </a:stretch>
        </p:blipFill>
        <p:spPr>
          <a:xfrm>
            <a:off x="22256750" y="29904690"/>
            <a:ext cx="1806575" cy="449580"/>
          </a:xfrm>
          <a:prstGeom prst="rect">
            <a:avLst/>
          </a:prstGeom>
        </p:spPr>
      </p:pic>
      <p:pic>
        <p:nvPicPr>
          <p:cNvPr id="24" name="图片 23" descr="08-2"/>
          <p:cNvPicPr>
            <a:picLocks noChangeAspect="1"/>
          </p:cNvPicPr>
          <p:nvPr/>
        </p:nvPicPr>
        <p:blipFill>
          <a:blip r:embed="rId9"/>
          <a:stretch>
            <a:fillRect/>
          </a:stretch>
        </p:blipFill>
        <p:spPr>
          <a:xfrm>
            <a:off x="22256750" y="30912435"/>
            <a:ext cx="2104390" cy="523875"/>
          </a:xfrm>
          <a:prstGeom prst="rect">
            <a:avLst/>
          </a:prstGeom>
        </p:spPr>
      </p:pic>
      <p:pic>
        <p:nvPicPr>
          <p:cNvPr id="25" name="图片 24" descr="08-3"/>
          <p:cNvPicPr>
            <a:picLocks noChangeAspect="1"/>
          </p:cNvPicPr>
          <p:nvPr/>
        </p:nvPicPr>
        <p:blipFill>
          <a:blip r:embed="rId10"/>
          <a:stretch>
            <a:fillRect/>
          </a:stretch>
        </p:blipFill>
        <p:spPr>
          <a:xfrm>
            <a:off x="22258020" y="31943675"/>
            <a:ext cx="1179195" cy="519430"/>
          </a:xfrm>
          <a:prstGeom prst="rect">
            <a:avLst/>
          </a:prstGeom>
        </p:spPr>
      </p:pic>
      <p:pic>
        <p:nvPicPr>
          <p:cNvPr id="26" name="图片 25" descr="08-4"/>
          <p:cNvPicPr>
            <a:picLocks noChangeAspect="1"/>
          </p:cNvPicPr>
          <p:nvPr/>
        </p:nvPicPr>
        <p:blipFill>
          <a:blip r:embed="rId11"/>
          <a:stretch>
            <a:fillRect/>
          </a:stretch>
        </p:blipFill>
        <p:spPr>
          <a:xfrm>
            <a:off x="22254845" y="32920305"/>
            <a:ext cx="1461135" cy="496570"/>
          </a:xfrm>
          <a:prstGeom prst="rect">
            <a:avLst/>
          </a:prstGeom>
        </p:spPr>
      </p:pic>
      <p:pic>
        <p:nvPicPr>
          <p:cNvPr id="27" name="图片 10" descr="117regulator-01"/>
          <p:cNvPicPr>
            <a:picLocks noChangeAspect="1"/>
          </p:cNvPicPr>
          <p:nvPr/>
        </p:nvPicPr>
        <p:blipFill>
          <a:blip r:embed="rId12"/>
          <a:stretch>
            <a:fillRect/>
          </a:stretch>
        </p:blipFill>
        <p:spPr>
          <a:xfrm>
            <a:off x="436880" y="33778190"/>
            <a:ext cx="7439025" cy="3837940"/>
          </a:xfrm>
          <a:prstGeom prst="rect">
            <a:avLst/>
          </a:prstGeom>
        </p:spPr>
      </p:pic>
      <p:sp>
        <p:nvSpPr>
          <p:cNvPr id="28" name="TextBox 92"/>
          <p:cNvSpPr txBox="1"/>
          <p:nvPr/>
        </p:nvSpPr>
        <p:spPr>
          <a:xfrm>
            <a:off x="318770" y="38925500"/>
            <a:ext cx="14484985" cy="2861310"/>
          </a:xfrm>
          <a:prstGeom prst="rect">
            <a:avLst/>
          </a:prstGeom>
          <a:noFill/>
        </p:spPr>
        <p:txBody>
          <a:bodyPr wrap="square" rtlCol="0">
            <a:spAutoFit/>
          </a:bodyPr>
          <a:p>
            <a:pPr algn="just"/>
            <a:r>
              <a:rPr lang="en-US" sz="2000" dirty="0" smtClean="0"/>
              <a:t>Figure 3. A. </a:t>
            </a:r>
            <a:r>
              <a:rPr lang="en-US" sz="2000" smtClean="0"/>
              <a:t>The regulators and corresponding phenotypes is the initial data and the data are arranged into the text of nodes and edges, nodes include 8 phenotype and 117 regulators(count all modules containing the regulation tree, a total of 48 modules and a total of 117 different regulators),and edges represent the connections between the two nodes, meaning that the regulator affects the kind of phenotype that are connected. Then input into Cytoscape to draw the network. After the corresponding connection diagram is obtained, the Regulator-Phenotype network diagram is obtained after using the software plug-in for proper clustering(ClusterViz in Cytosacape) and proper adjustment. In the network, the red line represents the positive effect of the regulator on the corresponding phenotype, while the green represents the negative effect. B.  In order to establish the relationship between modules and phenotypes, we adopt a certain mathematical statistical model to describe the phenotypic functions of each module. The specific results and models are shown in the figure.</a:t>
            </a:r>
            <a:endParaRPr lang="en-US" sz="2000" smtClean="0"/>
          </a:p>
        </p:txBody>
      </p:sp>
      <p:graphicFrame>
        <p:nvGraphicFramePr>
          <p:cNvPr id="29" name="图表 28"/>
          <p:cNvGraphicFramePr/>
          <p:nvPr/>
        </p:nvGraphicFramePr>
        <p:xfrm>
          <a:off x="7187565" y="33612455"/>
          <a:ext cx="7734300" cy="259207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0" name="对象 29">
            <a:hlinkClick r:id="" action="ppaction://ole?verb="/>
          </p:cNvPr>
          <p:cNvGraphicFramePr>
            <a:graphicFrameLocks noChangeAspect="1"/>
          </p:cNvGraphicFramePr>
          <p:nvPr/>
        </p:nvGraphicFramePr>
        <p:xfrm>
          <a:off x="7346315" y="36204525"/>
          <a:ext cx="4020820" cy="2610485"/>
        </p:xfrm>
        <a:graphic>
          <a:graphicData uri="http://schemas.openxmlformats.org/presentationml/2006/ole">
            <mc:AlternateContent xmlns:mc="http://schemas.openxmlformats.org/markup-compatibility/2006">
              <mc:Choice xmlns:v="urn:schemas-microsoft-com:vml" Requires="v">
                <p:oleObj spid="_x0000_s2049" name="" r:id="rId13" imgW="3911600" imgH="2540000" progId="Equation.KSEE3">
                  <p:embed/>
                </p:oleObj>
              </mc:Choice>
              <mc:Fallback>
                <p:oleObj name="" r:id="rId13" imgW="3911600" imgH="2540000" progId="Equation.KSEE3">
                  <p:embed/>
                  <p:pic>
                    <p:nvPicPr>
                      <p:cNvPr id="0" name="图片 2048"/>
                      <p:cNvPicPr/>
                      <p:nvPr/>
                    </p:nvPicPr>
                    <p:blipFill>
                      <a:blip r:embed="rId14"/>
                      <a:stretch>
                        <a:fillRect/>
                      </a:stretch>
                    </p:blipFill>
                    <p:spPr>
                      <a:xfrm>
                        <a:off x="7346315" y="36204525"/>
                        <a:ext cx="4020820" cy="2610485"/>
                      </a:xfrm>
                      <a:prstGeom prst="rect">
                        <a:avLst/>
                      </a:prstGeom>
                      <a:noFill/>
                      <a:ln>
                        <a:noFill/>
                      </a:ln>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11543665" y="37157660"/>
          <a:ext cx="3260090" cy="1155065"/>
        </p:xfrm>
        <a:graphic>
          <a:graphicData uri="http://schemas.openxmlformats.org/presentationml/2006/ole">
            <mc:AlternateContent xmlns:mc="http://schemas.openxmlformats.org/markup-compatibility/2006">
              <mc:Choice xmlns:v="urn:schemas-microsoft-com:vml" Requires="v">
                <p:oleObj spid="_x0000_s37" name="" r:id="rId15" imgW="5092700" imgH="1803400" progId="Equation.KSEE3">
                  <p:embed/>
                </p:oleObj>
              </mc:Choice>
              <mc:Fallback>
                <p:oleObj name="" r:id="rId15" imgW="5092700" imgH="1803400" progId="Equation.KSEE3">
                  <p:embed/>
                  <p:pic>
                    <p:nvPicPr>
                      <p:cNvPr id="0" name="图片 2048"/>
                      <p:cNvPicPr/>
                      <p:nvPr/>
                    </p:nvPicPr>
                    <p:blipFill>
                      <a:blip r:embed="rId16"/>
                      <a:stretch>
                        <a:fillRect/>
                      </a:stretch>
                    </p:blipFill>
                    <p:spPr>
                      <a:xfrm>
                        <a:off x="11543665" y="37157660"/>
                        <a:ext cx="3260090" cy="1155065"/>
                      </a:xfrm>
                      <a:prstGeom prst="rect">
                        <a:avLst/>
                      </a:prstGeom>
                      <a:noFill/>
                      <a:ln>
                        <a:noFill/>
                      </a:ln>
                    </p:spPr>
                  </p:pic>
                </p:oleObj>
              </mc:Fallback>
            </mc:AlternateContent>
          </a:graphicData>
        </a:graphic>
      </p:graphicFrame>
      <p:sp>
        <p:nvSpPr>
          <p:cNvPr id="41" name="文本框 40"/>
          <p:cNvSpPr txBox="1"/>
          <p:nvPr/>
        </p:nvSpPr>
        <p:spPr>
          <a:xfrm>
            <a:off x="838835" y="37616130"/>
            <a:ext cx="3842385" cy="1198880"/>
          </a:xfrm>
          <a:prstGeom prst="rect">
            <a:avLst/>
          </a:prstGeom>
          <a:noFill/>
          <a:ln w="9525">
            <a:noFill/>
          </a:ln>
        </p:spPr>
        <p:txBody>
          <a:bodyPr wrap="square">
            <a:spAutoFit/>
          </a:bodyPr>
          <a:p>
            <a:pPr indent="0"/>
            <a:r>
              <a:rPr lang="en-US" sz="1600" b="1" dirty="0">
                <a:latin typeface="Arial" panose="020B0604020202020204" pitchFamily="34" charset="0"/>
                <a:cs typeface="Arial" panose="020B0604020202020204" pitchFamily="34" charset="0"/>
              </a:rPr>
              <a:t>Eight phenotypes </a:t>
            </a:r>
            <a:endParaRPr lang="en-US" sz="1050" b="0" dirty="0">
              <a:latin typeface="Arial" panose="020B0604020202020204" pitchFamily="34" charset="0"/>
              <a:cs typeface="Arial" panose="020B0604020202020204" pitchFamily="34" charset="0"/>
            </a:endParaRPr>
          </a:p>
          <a:p>
            <a:pPr indent="0"/>
            <a:r>
              <a:rPr lang="en-US" sz="1400" b="0" dirty="0">
                <a:latin typeface="Arial" panose="020B0604020202020204" pitchFamily="34" charset="0"/>
                <a:cs typeface="Arial" panose="020B0604020202020204" pitchFamily="34" charset="0"/>
              </a:rPr>
              <a:t>M:Mycelial growth;          </a:t>
            </a:r>
            <a:r>
              <a:rPr lang="en-US" sz="1400" dirty="0">
                <a:latin typeface="Arial" panose="020B0604020202020204" pitchFamily="34" charset="0"/>
                <a:cs typeface="Arial" panose="020B0604020202020204" pitchFamily="34" charset="0"/>
                <a:sym typeface="+mn-ea"/>
              </a:rPr>
              <a:t>D: DON production;</a:t>
            </a:r>
            <a:r>
              <a:rPr lang="en-US" sz="1400" b="0" dirty="0">
                <a:latin typeface="Arial" panose="020B0604020202020204" pitchFamily="34" charset="0"/>
                <a:cs typeface="Arial" panose="020B0604020202020204" pitchFamily="34" charset="0"/>
              </a:rPr>
              <a:t>         </a:t>
            </a:r>
            <a:endParaRPr lang="en-US" sz="1400" b="0" dirty="0">
              <a:latin typeface="Arial" panose="020B0604020202020204" pitchFamily="34" charset="0"/>
              <a:cs typeface="Arial" panose="020B0604020202020204" pitchFamily="34" charset="0"/>
            </a:endParaRPr>
          </a:p>
          <a:p>
            <a:pPr indent="0"/>
            <a:r>
              <a:rPr lang="en-US" sz="1400" b="0" dirty="0">
                <a:latin typeface="Arial" panose="020B0604020202020204" pitchFamily="34" charset="0"/>
                <a:cs typeface="Arial" panose="020B0604020202020204" pitchFamily="34" charset="0"/>
              </a:rPr>
              <a:t>P:Pigmentation;              </a:t>
            </a:r>
            <a:r>
              <a:rPr lang="en-US" sz="1400" dirty="0">
                <a:latin typeface="Arial" panose="020B0604020202020204" pitchFamily="34" charset="0"/>
                <a:cs typeface="Arial" panose="020B0604020202020204" pitchFamily="34" charset="0"/>
                <a:sym typeface="+mn-ea"/>
              </a:rPr>
              <a:t>C:Conidiation;</a:t>
            </a:r>
            <a:endParaRPr lang="en-US" sz="1400" b="0" dirty="0">
              <a:latin typeface="Arial" panose="020B0604020202020204" pitchFamily="34" charset="0"/>
              <a:cs typeface="Arial" panose="020B0604020202020204" pitchFamily="34" charset="0"/>
            </a:endParaRPr>
          </a:p>
          <a:p>
            <a:pPr indent="0"/>
            <a:r>
              <a:rPr lang="en-US" sz="1400" b="0" dirty="0">
                <a:latin typeface="Arial" panose="020B0604020202020204" pitchFamily="34" charset="0"/>
                <a:cs typeface="Arial" panose="020B0604020202020204" pitchFamily="34" charset="0"/>
              </a:rPr>
              <a:t>S:Sexual development;   </a:t>
            </a:r>
            <a:r>
              <a:rPr lang="en-US" sz="1400" dirty="0">
                <a:latin typeface="Arial" panose="020B0604020202020204" pitchFamily="34" charset="0"/>
                <a:cs typeface="Arial" panose="020B0604020202020204" pitchFamily="34" charset="0"/>
                <a:sym typeface="+mn-ea"/>
              </a:rPr>
              <a:t>V:Virulence;</a:t>
            </a:r>
            <a:endParaRPr lang="en-US" sz="1400" b="0" dirty="0">
              <a:latin typeface="Arial" panose="020B0604020202020204" pitchFamily="34" charset="0"/>
              <a:cs typeface="Arial" panose="020B0604020202020204" pitchFamily="34" charset="0"/>
            </a:endParaRPr>
          </a:p>
          <a:p>
            <a:pPr indent="0"/>
            <a:r>
              <a:rPr lang="en-US" sz="1400" b="0" dirty="0">
                <a:latin typeface="Arial" panose="020B0604020202020204" pitchFamily="34" charset="0"/>
                <a:cs typeface="Arial" panose="020B0604020202020204" pitchFamily="34" charset="0"/>
              </a:rPr>
              <a:t>Z:ZEA production;           </a:t>
            </a:r>
            <a:r>
              <a:rPr lang="en-US" sz="1400" dirty="0" err="1">
                <a:latin typeface="Arial" panose="020B0604020202020204" pitchFamily="34" charset="0"/>
                <a:cs typeface="Arial" panose="020B0604020202020204" pitchFamily="34" charset="0"/>
                <a:sym typeface="+mn-ea"/>
              </a:rPr>
              <a:t>St:Stress</a:t>
            </a:r>
            <a:r>
              <a:rPr lang="en-US" sz="1400" dirty="0">
                <a:latin typeface="Arial" panose="020B0604020202020204" pitchFamily="34" charset="0"/>
                <a:cs typeface="Arial" panose="020B0604020202020204" pitchFamily="34" charset="0"/>
                <a:sym typeface="+mn-ea"/>
              </a:rPr>
              <a:t> responses;</a:t>
            </a:r>
            <a:endParaRPr lang="zh-CN" altLang="en-US" sz="1400" dirty="0"/>
          </a:p>
        </p:txBody>
      </p:sp>
      <p:pic>
        <p:nvPicPr>
          <p:cNvPr id="43" name="图片 42"/>
          <p:cNvPicPr>
            <a:picLocks noChangeAspect="1"/>
          </p:cNvPicPr>
          <p:nvPr/>
        </p:nvPicPr>
        <p:blipFill>
          <a:blip r:embed="rId17"/>
          <a:stretch>
            <a:fillRect/>
          </a:stretch>
        </p:blipFill>
        <p:spPr>
          <a:xfrm>
            <a:off x="1237615" y="42370375"/>
            <a:ext cx="4260850" cy="4078605"/>
          </a:xfrm>
          <a:prstGeom prst="rect">
            <a:avLst/>
          </a:prstGeom>
        </p:spPr>
      </p:pic>
      <p:pic>
        <p:nvPicPr>
          <p:cNvPr id="2" name="图片 1"/>
          <p:cNvPicPr>
            <a:picLocks noChangeAspect="1"/>
          </p:cNvPicPr>
          <p:nvPr/>
        </p:nvPicPr>
        <p:blipFill>
          <a:blip r:embed="rId18"/>
          <a:stretch>
            <a:fillRect/>
          </a:stretch>
        </p:blipFill>
        <p:spPr>
          <a:xfrm>
            <a:off x="588645" y="46393100"/>
            <a:ext cx="6240780" cy="2228850"/>
          </a:xfrm>
          <a:prstGeom prst="rect">
            <a:avLst/>
          </a:prstGeom>
        </p:spPr>
      </p:pic>
      <p:pic>
        <p:nvPicPr>
          <p:cNvPr id="3" name="图片 2" descr="matrix table"/>
          <p:cNvPicPr>
            <a:picLocks noChangeAspect="1"/>
          </p:cNvPicPr>
          <p:nvPr/>
        </p:nvPicPr>
        <p:blipFill>
          <a:blip r:embed="rId19"/>
          <a:stretch>
            <a:fillRect/>
          </a:stretch>
        </p:blipFill>
        <p:spPr>
          <a:xfrm>
            <a:off x="8434705" y="42365295"/>
            <a:ext cx="6487160" cy="6256655"/>
          </a:xfrm>
          <a:prstGeom prst="rect">
            <a:avLst/>
          </a:prstGeom>
        </p:spPr>
      </p:pic>
      <p:sp>
        <p:nvSpPr>
          <p:cNvPr id="5" name="文本框 4"/>
          <p:cNvSpPr txBox="1"/>
          <p:nvPr/>
        </p:nvSpPr>
        <p:spPr>
          <a:xfrm>
            <a:off x="22858730" y="30354270"/>
            <a:ext cx="857250" cy="337185"/>
          </a:xfrm>
          <a:prstGeom prst="rect">
            <a:avLst/>
          </a:prstGeom>
          <a:noFill/>
        </p:spPr>
        <p:txBody>
          <a:bodyPr wrap="square" rtlCol="0">
            <a:spAutoFit/>
          </a:bodyPr>
          <a:p>
            <a:r>
              <a:rPr lang="en-US" altLang="zh-CN" sz="1600"/>
              <a:t>Rme1p</a:t>
            </a:r>
            <a:endParaRPr lang="en-US" altLang="zh-CN" sz="1600"/>
          </a:p>
        </p:txBody>
      </p:sp>
      <p:sp>
        <p:nvSpPr>
          <p:cNvPr id="7" name="文本框 6"/>
          <p:cNvSpPr txBox="1"/>
          <p:nvPr/>
        </p:nvSpPr>
        <p:spPr>
          <a:xfrm>
            <a:off x="22965410" y="31436310"/>
            <a:ext cx="750570" cy="337185"/>
          </a:xfrm>
          <a:prstGeom prst="rect">
            <a:avLst/>
          </a:prstGeom>
          <a:noFill/>
        </p:spPr>
        <p:txBody>
          <a:bodyPr wrap="square" rtlCol="0">
            <a:spAutoFit/>
          </a:bodyPr>
          <a:p>
            <a:r>
              <a:rPr lang="en-US" altLang="zh-CN" sz="1600"/>
              <a:t>Reb1p</a:t>
            </a:r>
            <a:endParaRPr lang="en-US" altLang="zh-CN" sz="1600"/>
          </a:p>
        </p:txBody>
      </p:sp>
      <p:sp>
        <p:nvSpPr>
          <p:cNvPr id="8" name="文本框 7"/>
          <p:cNvSpPr txBox="1"/>
          <p:nvPr/>
        </p:nvSpPr>
        <p:spPr>
          <a:xfrm>
            <a:off x="22520275" y="32463105"/>
            <a:ext cx="763270" cy="337185"/>
          </a:xfrm>
          <a:prstGeom prst="rect">
            <a:avLst/>
          </a:prstGeom>
          <a:noFill/>
        </p:spPr>
        <p:txBody>
          <a:bodyPr wrap="square" rtlCol="0">
            <a:spAutoFit/>
          </a:bodyPr>
          <a:p>
            <a:r>
              <a:rPr lang="en-US" altLang="zh-CN" sz="1600"/>
              <a:t>Azf1p</a:t>
            </a:r>
            <a:endParaRPr lang="en-US" altLang="zh-CN" sz="1600"/>
          </a:p>
        </p:txBody>
      </p:sp>
      <p:sp>
        <p:nvSpPr>
          <p:cNvPr id="10" name="文本框 9"/>
          <p:cNvSpPr txBox="1"/>
          <p:nvPr/>
        </p:nvSpPr>
        <p:spPr>
          <a:xfrm>
            <a:off x="22634575" y="33442275"/>
            <a:ext cx="701675" cy="337185"/>
          </a:xfrm>
          <a:prstGeom prst="rect">
            <a:avLst/>
          </a:prstGeom>
          <a:noFill/>
        </p:spPr>
        <p:txBody>
          <a:bodyPr wrap="square" rtlCol="0">
            <a:spAutoFit/>
          </a:bodyPr>
          <a:p>
            <a:r>
              <a:rPr lang="en-US" altLang="zh-CN" sz="1600"/>
              <a:t>Ace2p</a:t>
            </a:r>
            <a:endParaRPr lang="en-US" altLang="zh-CN" sz="1600"/>
          </a:p>
        </p:txBody>
      </p:sp>
      <p:sp>
        <p:nvSpPr>
          <p:cNvPr id="11" name="TextBox 85"/>
          <p:cNvSpPr txBox="1"/>
          <p:nvPr/>
        </p:nvSpPr>
        <p:spPr>
          <a:xfrm>
            <a:off x="467995" y="33442275"/>
            <a:ext cx="618490" cy="521970"/>
          </a:xfrm>
          <a:prstGeom prst="rect">
            <a:avLst/>
          </a:prstGeom>
          <a:noFill/>
        </p:spPr>
        <p:txBody>
          <a:bodyPr wrap="square" rtlCol="0">
            <a:spAutoFit/>
          </a:bodyPr>
          <a:p>
            <a:r>
              <a:rPr lang="en-US" sz="2800" dirty="0" smtClean="0"/>
              <a:t>A</a:t>
            </a:r>
            <a:endParaRPr lang="en-US" sz="2800" dirty="0"/>
          </a:p>
        </p:txBody>
      </p:sp>
      <p:sp>
        <p:nvSpPr>
          <p:cNvPr id="12" name="TextBox 85"/>
          <p:cNvSpPr txBox="1"/>
          <p:nvPr/>
        </p:nvSpPr>
        <p:spPr>
          <a:xfrm>
            <a:off x="6569075" y="33442275"/>
            <a:ext cx="618490" cy="521970"/>
          </a:xfrm>
          <a:prstGeom prst="rect">
            <a:avLst/>
          </a:prstGeom>
          <a:noFill/>
        </p:spPr>
        <p:txBody>
          <a:bodyPr wrap="square" rtlCol="0">
            <a:spAutoFit/>
          </a:bodyPr>
          <a:p>
            <a:r>
              <a:rPr lang="en-US" sz="2800" dirty="0" smtClean="0"/>
              <a:t>B</a:t>
            </a:r>
            <a:endParaRPr lang="en-US" sz="2800" dirty="0"/>
          </a:p>
        </p:txBody>
      </p:sp>
      <p:sp>
        <p:nvSpPr>
          <p:cNvPr id="17" name="TextBox 70"/>
          <p:cNvSpPr txBox="1"/>
          <p:nvPr/>
        </p:nvSpPr>
        <p:spPr>
          <a:xfrm>
            <a:off x="588643" y="41787099"/>
            <a:ext cx="15045707" cy="583565"/>
          </a:xfrm>
          <a:prstGeom prst="rect">
            <a:avLst/>
          </a:prstGeom>
          <a:noFill/>
        </p:spPr>
        <p:txBody>
          <a:bodyPr wrap="square" rtlCol="0">
            <a:spAutoFit/>
          </a:bodyPr>
          <a:p>
            <a:r>
              <a:rPr lang="en-US" sz="3200" u="sng" dirty="0" smtClean="0"/>
              <a:t>3. </a:t>
            </a:r>
            <a:r>
              <a:rPr lang="en-US" sz="3200" u="sng" dirty="0"/>
              <a:t>Module phenotypic association analysis and module groups partition</a:t>
            </a:r>
            <a:endParaRPr lang="en-US" sz="3200" u="sng" dirty="0"/>
          </a:p>
        </p:txBody>
      </p:sp>
      <p:sp>
        <p:nvSpPr>
          <p:cNvPr id="19" name="TextBox 70"/>
          <p:cNvSpPr txBox="1"/>
          <p:nvPr/>
        </p:nvSpPr>
        <p:spPr>
          <a:xfrm>
            <a:off x="15509240" y="25975310"/>
            <a:ext cx="14691360" cy="583565"/>
          </a:xfrm>
          <a:prstGeom prst="rect">
            <a:avLst/>
          </a:prstGeom>
          <a:noFill/>
        </p:spPr>
        <p:txBody>
          <a:bodyPr wrap="square" rtlCol="0">
            <a:spAutoFit/>
          </a:bodyPr>
          <a:p>
            <a:r>
              <a:rPr lang="en-US" sz="3200" u="sng" dirty="0" smtClean="0"/>
              <a:t>4. </a:t>
            </a:r>
            <a:r>
              <a:rPr lang="en-US" sz="3200" u="sng" dirty="0"/>
              <a:t>Motif enrichment and TF prediction analysis</a:t>
            </a:r>
            <a:endParaRPr lang="en-US" sz="3200" u="sng" dirty="0"/>
          </a:p>
        </p:txBody>
      </p:sp>
      <p:pic>
        <p:nvPicPr>
          <p:cNvPr id="23" name="图片 1"/>
          <p:cNvPicPr>
            <a:picLocks noChangeAspect="1"/>
          </p:cNvPicPr>
          <p:nvPr/>
        </p:nvPicPr>
        <p:blipFill>
          <a:blip r:embed="rId20"/>
          <a:stretch>
            <a:fillRect/>
          </a:stretch>
        </p:blipFill>
        <p:spPr>
          <a:xfrm>
            <a:off x="24870410" y="26729690"/>
            <a:ext cx="5266690" cy="2961005"/>
          </a:xfrm>
          <a:prstGeom prst="rect">
            <a:avLst/>
          </a:prstGeom>
          <a:noFill/>
          <a:ln w="9525">
            <a:noFill/>
          </a:ln>
        </p:spPr>
      </p:pic>
      <p:graphicFrame>
        <p:nvGraphicFramePr>
          <p:cNvPr id="33" name="表格 32"/>
          <p:cNvGraphicFramePr/>
          <p:nvPr/>
        </p:nvGraphicFramePr>
        <p:xfrm>
          <a:off x="26935430" y="40029765"/>
          <a:ext cx="3429000" cy="2720340"/>
        </p:xfrm>
        <a:graphic>
          <a:graphicData uri="http://schemas.openxmlformats.org/drawingml/2006/table">
            <a:tbl>
              <a:tblPr firstRow="1" bandRow="1">
                <a:tableStyleId>{5C22544A-7EE6-4342-B048-85BDC9FD1C3A}</a:tableStyleId>
              </a:tblPr>
              <a:tblGrid>
                <a:gridCol w="685800"/>
                <a:gridCol w="685800"/>
                <a:gridCol w="685800"/>
                <a:gridCol w="685800"/>
                <a:gridCol w="685800"/>
              </a:tblGrid>
              <a:tr h="349885">
                <a:tc>
                  <a:txBody>
                    <a:bodyPr/>
                    <a:p>
                      <a:pPr indent="0">
                        <a:buNone/>
                      </a:pPr>
                      <a:r>
                        <a:rPr lang="en-US" sz="1100" b="0">
                          <a:solidFill>
                            <a:srgbClr val="000000"/>
                          </a:solidFill>
                          <a:latin typeface="宋体" panose="02010600030101010101" pitchFamily="2" charset="-122"/>
                        </a:rPr>
                        <a:t>FS</a:t>
                      </a: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AEAAAA"/>
                    </a:solidFill>
                  </a:tcPr>
                </a:tc>
                <a:tc>
                  <a:txBody>
                    <a:bodyPr/>
                    <a:p>
                      <a:pPr indent="0">
                        <a:buNone/>
                      </a:pP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89560">
                <a:tc>
                  <a:txBody>
                    <a:bodyPr/>
                    <a:p>
                      <a:pPr indent="0">
                        <a:buNone/>
                      </a:pPr>
                      <a:r>
                        <a:rPr lang="en-US" sz="800" b="0">
                          <a:solidFill>
                            <a:srgbClr val="000000"/>
                          </a:solidFill>
                          <a:latin typeface="宋体" panose="02010600030101010101" pitchFamily="2" charset="-122"/>
                        </a:rPr>
                        <a:t>module09</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module38</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module25</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module48</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module34</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87655">
                <a:tc>
                  <a:txBody>
                    <a:bodyPr/>
                    <a:p>
                      <a:pPr indent="0">
                        <a:buNone/>
                      </a:pPr>
                      <a:r>
                        <a:rPr lang="en-US" sz="800" b="0">
                          <a:solidFill>
                            <a:srgbClr val="000000"/>
                          </a:solidFill>
                          <a:latin typeface="宋体" panose="02010600030101010101" pitchFamily="2" charset="-122"/>
                        </a:rPr>
                        <a:t>module06</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module27</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module46</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1155">
                <a:tc>
                  <a:txBody>
                    <a:bodyPr/>
                    <a:p>
                      <a:pPr indent="0">
                        <a:buNone/>
                      </a:pPr>
                      <a:r>
                        <a:rPr lang="en-US" sz="1100" b="0">
                          <a:solidFill>
                            <a:srgbClr val="000000"/>
                          </a:solidFill>
                          <a:latin typeface="宋体" panose="02010600030101010101" pitchFamily="2" charset="-122"/>
                        </a:rPr>
                        <a:t>Core</a:t>
                      </a: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AEAAAA"/>
                    </a:solidFill>
                  </a:tcPr>
                </a:tc>
                <a:tc>
                  <a:txBody>
                    <a:bodyPr/>
                    <a:p>
                      <a:pPr indent="0">
                        <a:buNone/>
                      </a:pP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1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87655">
                <a:tc>
                  <a:txBody>
                    <a:bodyPr/>
                    <a:p>
                      <a:pPr indent="0">
                        <a:buNone/>
                      </a:pPr>
                      <a:r>
                        <a:rPr lang="en-US" sz="800" b="0">
                          <a:solidFill>
                            <a:srgbClr val="000000"/>
                          </a:solidFill>
                          <a:latin typeface="宋体" panose="02010600030101010101" pitchFamily="2" charset="-122"/>
                        </a:rPr>
                        <a:t>module03</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module13</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module21</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module39</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module17</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88925">
                <a:tc>
                  <a:txBody>
                    <a:bodyPr/>
                    <a:p>
                      <a:pPr indent="0">
                        <a:buNone/>
                      </a:pPr>
                      <a:r>
                        <a:rPr lang="en-US" sz="800" b="0">
                          <a:solidFill>
                            <a:srgbClr val="000000"/>
                          </a:solidFill>
                          <a:latin typeface="宋体" panose="02010600030101010101" pitchFamily="2" charset="-122"/>
                        </a:rPr>
                        <a:t>module04</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module45</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module02</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module44</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module30</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800" b="0">
                          <a:solidFill>
                            <a:srgbClr val="000000"/>
                          </a:solidFill>
                          <a:latin typeface="宋体" panose="02010600030101010101" pitchFamily="2" charset="-122"/>
                        </a:rPr>
                        <a:t>module49</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module32</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module29</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module07</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module24</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88925">
                <a:tc>
                  <a:txBody>
                    <a:bodyPr/>
                    <a:p>
                      <a:pPr indent="0">
                        <a:buNone/>
                      </a:pPr>
                      <a:r>
                        <a:rPr lang="en-US" sz="800" b="0">
                          <a:solidFill>
                            <a:srgbClr val="000000"/>
                          </a:solidFill>
                          <a:latin typeface="宋体" panose="02010600030101010101" pitchFamily="2" charset="-122"/>
                        </a:rPr>
                        <a:t>module23</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module10</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module31</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module35</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module33</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88290">
                <a:tc>
                  <a:txBody>
                    <a:bodyPr/>
                    <a:p>
                      <a:pPr indent="0">
                        <a:buNone/>
                      </a:pPr>
                      <a:r>
                        <a:rPr lang="en-US" sz="800" b="0">
                          <a:solidFill>
                            <a:srgbClr val="000000"/>
                          </a:solidFill>
                          <a:latin typeface="宋体" panose="02010600030101010101" pitchFamily="2" charset="-122"/>
                        </a:rPr>
                        <a:t>module36</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module47</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module42</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anose="02010600030101010101" pitchFamily="2" charset="-122"/>
                        </a:rPr>
                        <a:t>module41</a:t>
                      </a: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40" name="图表 39"/>
          <p:cNvGraphicFramePr/>
          <p:nvPr/>
        </p:nvGraphicFramePr>
        <p:xfrm>
          <a:off x="15634335" y="39336980"/>
          <a:ext cx="10855960" cy="2891155"/>
        </p:xfrm>
        <a:graphic>
          <a:graphicData uri="http://schemas.openxmlformats.org/drawingml/2006/chart">
            <c:chart xmlns:c="http://schemas.openxmlformats.org/drawingml/2006/chart" xmlns:r="http://schemas.openxmlformats.org/officeDocument/2006/relationships" r:id="rId2"/>
          </a:graphicData>
        </a:graphic>
      </p:graphicFrame>
      <p:pic>
        <p:nvPicPr>
          <p:cNvPr id="44" name="图片 43"/>
          <p:cNvPicPr>
            <a:picLocks noChangeAspect="1"/>
          </p:cNvPicPr>
          <p:nvPr/>
        </p:nvPicPr>
        <p:blipFill>
          <a:blip r:embed="rId21"/>
          <a:srcRect t="50595" b="46854"/>
          <a:stretch>
            <a:fillRect/>
          </a:stretch>
        </p:blipFill>
        <p:spPr>
          <a:xfrm>
            <a:off x="15568295" y="42474515"/>
            <a:ext cx="11002010" cy="796290"/>
          </a:xfrm>
          <a:prstGeom prst="rect">
            <a:avLst/>
          </a:prstGeom>
          <a:noFill/>
          <a:ln w="9525">
            <a:noFill/>
          </a:ln>
        </p:spPr>
      </p:pic>
      <p:sp>
        <p:nvSpPr>
          <p:cNvPr id="46" name="手杖形箭头 45"/>
          <p:cNvSpPr/>
          <p:nvPr/>
        </p:nvSpPr>
        <p:spPr>
          <a:xfrm rot="5400000">
            <a:off x="25516840" y="41656000"/>
            <a:ext cx="2243455" cy="413385"/>
          </a:xfrm>
          <a:prstGeom prst="uturnArrow">
            <a:avLst>
              <a:gd name="adj1" fmla="val 25000"/>
              <a:gd name="adj2" fmla="val 25000"/>
              <a:gd name="adj3" fmla="val 25000"/>
              <a:gd name="adj4" fmla="val 43750"/>
              <a:gd name="adj5"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9" name="TextBox 85"/>
          <p:cNvSpPr txBox="1"/>
          <p:nvPr/>
        </p:nvSpPr>
        <p:spPr>
          <a:xfrm>
            <a:off x="436880" y="42228135"/>
            <a:ext cx="618490" cy="521970"/>
          </a:xfrm>
          <a:prstGeom prst="rect">
            <a:avLst/>
          </a:prstGeom>
          <a:noFill/>
        </p:spPr>
        <p:txBody>
          <a:bodyPr wrap="square" rtlCol="0">
            <a:spAutoFit/>
          </a:bodyPr>
          <a:p>
            <a:r>
              <a:rPr lang="en-US" sz="2800" dirty="0" smtClean="0"/>
              <a:t>A</a:t>
            </a:r>
            <a:endParaRPr lang="en-US" sz="2800" dirty="0"/>
          </a:p>
        </p:txBody>
      </p:sp>
      <p:sp>
        <p:nvSpPr>
          <p:cNvPr id="50" name="TextBox 85"/>
          <p:cNvSpPr txBox="1"/>
          <p:nvPr/>
        </p:nvSpPr>
        <p:spPr>
          <a:xfrm>
            <a:off x="436880" y="45927010"/>
            <a:ext cx="618490" cy="521970"/>
          </a:xfrm>
          <a:prstGeom prst="rect">
            <a:avLst/>
          </a:prstGeom>
          <a:noFill/>
        </p:spPr>
        <p:txBody>
          <a:bodyPr wrap="square" rtlCol="0">
            <a:spAutoFit/>
          </a:bodyPr>
          <a:p>
            <a:r>
              <a:rPr lang="en-US" sz="2800" dirty="0" smtClean="0"/>
              <a:t>B</a:t>
            </a:r>
            <a:endParaRPr lang="en-US" sz="2800" dirty="0"/>
          </a:p>
        </p:txBody>
      </p:sp>
      <p:sp>
        <p:nvSpPr>
          <p:cNvPr id="51" name="TextBox 85"/>
          <p:cNvSpPr txBox="1"/>
          <p:nvPr/>
        </p:nvSpPr>
        <p:spPr>
          <a:xfrm>
            <a:off x="7875905" y="42228135"/>
            <a:ext cx="618490" cy="521970"/>
          </a:xfrm>
          <a:prstGeom prst="rect">
            <a:avLst/>
          </a:prstGeom>
          <a:noFill/>
        </p:spPr>
        <p:txBody>
          <a:bodyPr wrap="square" rtlCol="0">
            <a:spAutoFit/>
          </a:bodyPr>
          <a:p>
            <a:r>
              <a:rPr lang="en-US" sz="2800" dirty="0" smtClean="0"/>
              <a:t>C</a:t>
            </a:r>
            <a:endParaRPr lang="en-US" sz="2800" dirty="0"/>
          </a:p>
        </p:txBody>
      </p:sp>
      <p:sp>
        <p:nvSpPr>
          <p:cNvPr id="48" name="文本框 47"/>
          <p:cNvSpPr txBox="1"/>
          <p:nvPr/>
        </p:nvSpPr>
        <p:spPr>
          <a:xfrm>
            <a:off x="15742920" y="41454070"/>
            <a:ext cx="316865" cy="213995"/>
          </a:xfrm>
          <a:prstGeom prst="rect">
            <a:avLst/>
          </a:prstGeom>
          <a:noFill/>
        </p:spPr>
        <p:txBody>
          <a:bodyPr wrap="none" rtlCol="0">
            <a:spAutoFit/>
          </a:bodyPr>
          <a:p>
            <a:r>
              <a:rPr lang="en-US" altLang="zh-CN" sz="800"/>
              <a:t>-13</a:t>
            </a:r>
            <a:endParaRPr lang="en-US" altLang="zh-CN" sz="800"/>
          </a:p>
        </p:txBody>
      </p:sp>
      <p:pic>
        <p:nvPicPr>
          <p:cNvPr id="52" name="图片 51"/>
          <p:cNvPicPr>
            <a:picLocks noChangeAspect="1"/>
          </p:cNvPicPr>
          <p:nvPr/>
        </p:nvPicPr>
        <p:blipFill>
          <a:blip r:embed="rId22"/>
          <a:stretch>
            <a:fillRect/>
          </a:stretch>
        </p:blipFill>
        <p:spPr>
          <a:xfrm>
            <a:off x="25805130" y="29904690"/>
            <a:ext cx="3397885" cy="1385570"/>
          </a:xfrm>
          <a:prstGeom prst="rect">
            <a:avLst/>
          </a:prstGeom>
        </p:spPr>
      </p:pic>
      <p:sp>
        <p:nvSpPr>
          <p:cNvPr id="56" name="TextBox 85"/>
          <p:cNvSpPr txBox="1"/>
          <p:nvPr/>
        </p:nvSpPr>
        <p:spPr>
          <a:xfrm flipH="1">
            <a:off x="15436850" y="26523315"/>
            <a:ext cx="774700" cy="521970"/>
          </a:xfrm>
          <a:prstGeom prst="rect">
            <a:avLst/>
          </a:prstGeom>
          <a:noFill/>
        </p:spPr>
        <p:txBody>
          <a:bodyPr wrap="square" rtlCol="0">
            <a:spAutoFit/>
          </a:bodyPr>
          <a:p>
            <a:r>
              <a:rPr lang="en-US" sz="2800" dirty="0" smtClean="0"/>
              <a:t>A</a:t>
            </a:r>
            <a:endParaRPr lang="en-US" sz="2800" dirty="0"/>
          </a:p>
        </p:txBody>
      </p:sp>
      <p:sp>
        <p:nvSpPr>
          <p:cNvPr id="57" name="TextBox 85"/>
          <p:cNvSpPr txBox="1"/>
          <p:nvPr/>
        </p:nvSpPr>
        <p:spPr>
          <a:xfrm>
            <a:off x="24361140" y="26523315"/>
            <a:ext cx="618490" cy="521970"/>
          </a:xfrm>
          <a:prstGeom prst="rect">
            <a:avLst/>
          </a:prstGeom>
          <a:noFill/>
        </p:spPr>
        <p:txBody>
          <a:bodyPr wrap="square" rtlCol="0">
            <a:spAutoFit/>
          </a:bodyPr>
          <a:p>
            <a:r>
              <a:rPr lang="en-US" sz="2800" dirty="0" smtClean="0"/>
              <a:t>B</a:t>
            </a:r>
            <a:endParaRPr lang="en-US" sz="2800" dirty="0"/>
          </a:p>
        </p:txBody>
      </p:sp>
      <p:sp>
        <p:nvSpPr>
          <p:cNvPr id="58" name="TextBox 85"/>
          <p:cNvSpPr txBox="1"/>
          <p:nvPr/>
        </p:nvSpPr>
        <p:spPr>
          <a:xfrm>
            <a:off x="24361140" y="29709745"/>
            <a:ext cx="618490" cy="521970"/>
          </a:xfrm>
          <a:prstGeom prst="rect">
            <a:avLst/>
          </a:prstGeom>
          <a:noFill/>
        </p:spPr>
        <p:txBody>
          <a:bodyPr wrap="square" rtlCol="0">
            <a:spAutoFit/>
          </a:bodyPr>
          <a:p>
            <a:r>
              <a:rPr lang="en-US" sz="2800" dirty="0" smtClean="0"/>
              <a:t>C</a:t>
            </a:r>
            <a:endParaRPr lang="en-US" sz="2800" dirty="0"/>
          </a:p>
        </p:txBody>
      </p:sp>
      <p:sp>
        <p:nvSpPr>
          <p:cNvPr id="59" name="TextBox 85"/>
          <p:cNvSpPr txBox="1"/>
          <p:nvPr/>
        </p:nvSpPr>
        <p:spPr>
          <a:xfrm flipH="1">
            <a:off x="15606395" y="38815010"/>
            <a:ext cx="774700" cy="521970"/>
          </a:xfrm>
          <a:prstGeom prst="rect">
            <a:avLst/>
          </a:prstGeom>
          <a:noFill/>
        </p:spPr>
        <p:txBody>
          <a:bodyPr wrap="square" rtlCol="0">
            <a:spAutoFit/>
          </a:bodyPr>
          <a:p>
            <a:r>
              <a:rPr lang="en-US" sz="2800" dirty="0" smtClean="0"/>
              <a:t>A</a:t>
            </a:r>
            <a:endParaRPr lang="en-US" sz="2800" dirty="0"/>
          </a:p>
        </p:txBody>
      </p:sp>
      <p:sp>
        <p:nvSpPr>
          <p:cNvPr id="60" name="TextBox 85"/>
          <p:cNvSpPr txBox="1"/>
          <p:nvPr/>
        </p:nvSpPr>
        <p:spPr>
          <a:xfrm flipH="1">
            <a:off x="26845260" y="38815010"/>
            <a:ext cx="774700" cy="521970"/>
          </a:xfrm>
          <a:prstGeom prst="rect">
            <a:avLst/>
          </a:prstGeom>
          <a:noFill/>
        </p:spPr>
        <p:txBody>
          <a:bodyPr wrap="square" rtlCol="0">
            <a:spAutoFit/>
          </a:bodyPr>
          <a:p>
            <a:r>
              <a:rPr lang="en-US" sz="2800" dirty="0" smtClean="0"/>
              <a:t>B</a:t>
            </a:r>
            <a:endParaRPr lang="en-US" sz="2800" dirty="0"/>
          </a:p>
        </p:txBody>
      </p:sp>
      <p:sp>
        <p:nvSpPr>
          <p:cNvPr id="61" name="文本框 60"/>
          <p:cNvSpPr txBox="1"/>
          <p:nvPr/>
        </p:nvSpPr>
        <p:spPr>
          <a:xfrm>
            <a:off x="22292310" y="29690695"/>
            <a:ext cx="1905000" cy="213995"/>
          </a:xfrm>
          <a:prstGeom prst="rect">
            <a:avLst/>
          </a:prstGeom>
          <a:noFill/>
        </p:spPr>
        <p:txBody>
          <a:bodyPr wrap="square" rtlCol="0">
            <a:spAutoFit/>
          </a:bodyPr>
          <a:p>
            <a:r>
              <a:rPr lang="en-US" altLang="zh-CN" sz="800"/>
              <a:t>motif 1</a:t>
            </a:r>
            <a:endParaRPr lang="en-US" altLang="zh-CN" sz="800"/>
          </a:p>
        </p:txBody>
      </p:sp>
      <p:sp>
        <p:nvSpPr>
          <p:cNvPr id="62" name="文本框 61"/>
          <p:cNvSpPr txBox="1"/>
          <p:nvPr/>
        </p:nvSpPr>
        <p:spPr>
          <a:xfrm>
            <a:off x="22292310" y="30691455"/>
            <a:ext cx="1905000" cy="213995"/>
          </a:xfrm>
          <a:prstGeom prst="rect">
            <a:avLst/>
          </a:prstGeom>
          <a:noFill/>
        </p:spPr>
        <p:txBody>
          <a:bodyPr wrap="square" rtlCol="0">
            <a:spAutoFit/>
          </a:bodyPr>
          <a:p>
            <a:r>
              <a:rPr lang="en-US" altLang="zh-CN" sz="800"/>
              <a:t>motif 2</a:t>
            </a:r>
            <a:endParaRPr lang="en-US" altLang="zh-CN" sz="800"/>
          </a:p>
        </p:txBody>
      </p:sp>
      <p:sp>
        <p:nvSpPr>
          <p:cNvPr id="63" name="文本框 62"/>
          <p:cNvSpPr txBox="1"/>
          <p:nvPr/>
        </p:nvSpPr>
        <p:spPr>
          <a:xfrm>
            <a:off x="22292310" y="31729680"/>
            <a:ext cx="1905000" cy="213995"/>
          </a:xfrm>
          <a:prstGeom prst="rect">
            <a:avLst/>
          </a:prstGeom>
          <a:noFill/>
        </p:spPr>
        <p:txBody>
          <a:bodyPr wrap="square" rtlCol="0">
            <a:spAutoFit/>
          </a:bodyPr>
          <a:p>
            <a:r>
              <a:rPr lang="en-US" altLang="zh-CN" sz="800"/>
              <a:t>motif 3</a:t>
            </a:r>
            <a:endParaRPr lang="en-US" altLang="zh-CN" sz="800"/>
          </a:p>
        </p:txBody>
      </p:sp>
      <p:sp>
        <p:nvSpPr>
          <p:cNvPr id="64" name="文本框 63"/>
          <p:cNvSpPr txBox="1"/>
          <p:nvPr/>
        </p:nvSpPr>
        <p:spPr>
          <a:xfrm>
            <a:off x="22292310" y="32706310"/>
            <a:ext cx="1905000" cy="213995"/>
          </a:xfrm>
          <a:prstGeom prst="rect">
            <a:avLst/>
          </a:prstGeom>
          <a:noFill/>
        </p:spPr>
        <p:txBody>
          <a:bodyPr wrap="square" rtlCol="0">
            <a:spAutoFit/>
          </a:bodyPr>
          <a:p>
            <a:r>
              <a:rPr lang="en-US" altLang="zh-CN" sz="800"/>
              <a:t>motif 4</a:t>
            </a:r>
            <a:endParaRPr lang="en-US" altLang="zh-CN" sz="800"/>
          </a:p>
        </p:txBody>
      </p:sp>
      <p:sp>
        <p:nvSpPr>
          <p:cNvPr id="65" name="文本框 64"/>
          <p:cNvSpPr txBox="1"/>
          <p:nvPr/>
        </p:nvSpPr>
        <p:spPr>
          <a:xfrm>
            <a:off x="15631795" y="42910760"/>
            <a:ext cx="384175" cy="275590"/>
          </a:xfrm>
          <a:prstGeom prst="rect">
            <a:avLst/>
          </a:prstGeom>
          <a:noFill/>
        </p:spPr>
        <p:txBody>
          <a:bodyPr wrap="none" rtlCol="0">
            <a:spAutoFit/>
          </a:bodyPr>
          <a:p>
            <a:r>
              <a:rPr lang="en-US" altLang="zh-CN" sz="1200"/>
              <a:t>-13</a:t>
            </a:r>
            <a:endParaRPr lang="en-US" altLang="zh-CN" sz="1200"/>
          </a:p>
        </p:txBody>
      </p:sp>
      <p:pic>
        <p:nvPicPr>
          <p:cNvPr id="67" name="图片 66"/>
          <p:cNvPicPr>
            <a:picLocks noChangeAspect="1"/>
          </p:cNvPicPr>
          <p:nvPr/>
        </p:nvPicPr>
        <p:blipFill>
          <a:blip r:embed="rId23">
            <a:lum contrast="18000"/>
          </a:blip>
          <a:stretch>
            <a:fillRect/>
          </a:stretch>
        </p:blipFill>
        <p:spPr>
          <a:xfrm>
            <a:off x="24747220" y="31317565"/>
            <a:ext cx="5196205" cy="26822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10546</Words>
  <Application>WPS 演示</Application>
  <PresentationFormat>Custom</PresentationFormat>
  <Paragraphs>161</Paragraphs>
  <Slides>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vt:i4>
      </vt:variant>
    </vt:vector>
  </HeadingPairs>
  <TitlesOfParts>
    <vt:vector size="14" baseType="lpstr">
      <vt:lpstr>Arial</vt:lpstr>
      <vt:lpstr>宋体</vt:lpstr>
      <vt:lpstr>Wingdings</vt:lpstr>
      <vt:lpstr>Arial</vt:lpstr>
      <vt:lpstr>Calibri Light</vt:lpstr>
      <vt:lpstr>Calibri</vt:lpstr>
      <vt:lpstr>微软雅黑</vt:lpstr>
      <vt:lpstr>Arial Unicode MS</vt:lpstr>
      <vt:lpstr>等线</vt:lpstr>
      <vt:lpstr>华文琥珀</vt:lpstr>
      <vt:lpstr>Office Theme</vt:lpstr>
      <vt:lpstr>Equation.KSEE3</vt:lpstr>
      <vt:lpstr>Equation.KSEE3</vt:lpstr>
      <vt:lpstr>Modularized Transcriptional Regulatory Networks of Pathogenic Fungus Fusarium graminearum Provide Novel Insights into Fungal Systems Biology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星光依旧   杰</cp:lastModifiedBy>
  <cp:revision>85</cp:revision>
  <cp:lastPrinted>2017-08-20T07:54:00Z</cp:lastPrinted>
  <dcterms:created xsi:type="dcterms:W3CDTF">2017-08-20T03:38:00Z</dcterms:created>
  <dcterms:modified xsi:type="dcterms:W3CDTF">2019-02-21T13:28:46Z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