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6.svg" ContentType="image/svg+xml"/>
  <Override PartName="/ppt/media/image2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6"/>
  </p:notesMasterIdLst>
  <p:handoutMasterIdLst>
    <p:handoutMasterId r:id="rId27"/>
  </p:handoutMasterIdLst>
  <p:sldIdLst>
    <p:sldId id="715" r:id="rId5"/>
    <p:sldId id="716" r:id="rId7"/>
    <p:sldId id="718" r:id="rId8"/>
    <p:sldId id="791" r:id="rId9"/>
    <p:sldId id="725" r:id="rId10"/>
    <p:sldId id="727" r:id="rId11"/>
    <p:sldId id="836" r:id="rId12"/>
    <p:sldId id="784" r:id="rId13"/>
    <p:sldId id="728" r:id="rId14"/>
    <p:sldId id="256" r:id="rId15"/>
    <p:sldId id="290" r:id="rId16"/>
    <p:sldId id="469" r:id="rId17"/>
    <p:sldId id="898" r:id="rId18"/>
    <p:sldId id="824" r:id="rId19"/>
    <p:sldId id="900" r:id="rId20"/>
    <p:sldId id="899" r:id="rId21"/>
    <p:sldId id="901" r:id="rId22"/>
    <p:sldId id="902" r:id="rId23"/>
    <p:sldId id="573" r:id="rId24"/>
    <p:sldId id="267" r:id="rId25"/>
    <p:sldId id="276" r:id="rId26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2" autoAdjust="0"/>
    <p:restoredTop sz="94689" autoAdjust="0"/>
  </p:normalViewPr>
  <p:slideViewPr>
    <p:cSldViewPr snapToGrid="0" showGuides="1">
      <p:cViewPr varScale="1">
        <p:scale>
          <a:sx n="110" d="100"/>
          <a:sy n="110" d="100"/>
        </p:scale>
        <p:origin x="140" y="76"/>
      </p:cViewPr>
      <p:guideLst>
        <p:guide orient="horz" pos="2118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2" Type="http://schemas.openxmlformats.org/officeDocument/2006/relationships/tags" Target="tags/tag456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marL="0" lvl="2" indent="45720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marL="0" lvl="2" indent="0">
              <a:buFont typeface="Wingdings" panose="05000000000000000000" charset="0"/>
              <a:buNone/>
            </a:pPr>
            <a:endParaRPr 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marL="0" lvl="2" indent="0">
              <a:buFont typeface="Wingdings" panose="05000000000000000000" charset="0"/>
              <a:buNone/>
            </a:pPr>
            <a:endParaRPr 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9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77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76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92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03.xml"/><Relationship Id="rId4" Type="http://schemas.openxmlformats.org/officeDocument/2006/relationships/image" Target="file:///C:\Users\1V994W2\Documents\Tencent%20Files\574576071\FileRecv\&#25340;&#35013;&#32032;&#26448;\forright\\07\subject_holdright_31,150,215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102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1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2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9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2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32.xml"/><Relationship Id="rId10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4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39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4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3" Type="http://schemas.openxmlformats.org/officeDocument/2006/relationships/tags" Target="../tags/tag152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6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7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4" Type="http://schemas.openxmlformats.org/officeDocument/2006/relationships/tags" Target="../tags/tag178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8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6" Type="http://schemas.openxmlformats.org/officeDocument/2006/relationships/tags" Target="../tags/tag189.xml"/><Relationship Id="rId15" Type="http://schemas.openxmlformats.org/officeDocument/2006/relationships/tags" Target="../tags/tag188.xml"/><Relationship Id="rId14" Type="http://schemas.openxmlformats.org/officeDocument/2006/relationships/tags" Target="../tags/tag187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8.png"/><Relationship Id="rId6" Type="http://schemas.openxmlformats.org/officeDocument/2006/relationships/tags" Target="../tags/tag19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7.png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3" Type="http://schemas.openxmlformats.org/officeDocument/2006/relationships/tags" Target="../tags/tag197.xml"/><Relationship Id="rId12" Type="http://schemas.openxmlformats.org/officeDocument/2006/relationships/tags" Target="../tags/tag196.xml"/><Relationship Id="rId11" Type="http://schemas.openxmlformats.org/officeDocument/2006/relationships/tags" Target="../tags/tag195.xml"/><Relationship Id="rId10" Type="http://schemas.openxmlformats.org/officeDocument/2006/relationships/tags" Target="../tags/tag19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image" Target="file:///C:\Users\1V994W2\PycharmProjects\PPT_Background_Generation/pic_temp/pic_sup.png" TargetMode="External"/><Relationship Id="rId5" Type="http://schemas.openxmlformats.org/officeDocument/2006/relationships/image" Target="../media/image9.png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1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14.xml"/><Relationship Id="rId12" Type="http://schemas.openxmlformats.org/officeDocument/2006/relationships/tags" Target="../tags/tag220.xml"/><Relationship Id="rId11" Type="http://schemas.openxmlformats.org/officeDocument/2006/relationships/tags" Target="../tags/tag219.xml"/><Relationship Id="rId10" Type="http://schemas.openxmlformats.org/officeDocument/2006/relationships/tags" Target="../tags/tag218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13.png"/><Relationship Id="rId5" Type="http://schemas.openxmlformats.org/officeDocument/2006/relationships/tags" Target="../tags/tag222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12.png"/><Relationship Id="rId2" Type="http://schemas.openxmlformats.org/officeDocument/2006/relationships/tags" Target="../tags/tag221.xml"/><Relationship Id="rId12" Type="http://schemas.openxmlformats.org/officeDocument/2006/relationships/tags" Target="../tags/tag227.xml"/><Relationship Id="rId11" Type="http://schemas.openxmlformats.org/officeDocument/2006/relationships/tags" Target="../tags/tag226.xml"/><Relationship Id="rId10" Type="http://schemas.openxmlformats.org/officeDocument/2006/relationships/tags" Target="../tags/tag225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2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28.xml"/><Relationship Id="rId13" Type="http://schemas.openxmlformats.org/officeDocument/2006/relationships/tags" Target="../tags/tag235.xml"/><Relationship Id="rId12" Type="http://schemas.openxmlformats.org/officeDocument/2006/relationships/tags" Target="../tags/tag234.xml"/><Relationship Id="rId11" Type="http://schemas.openxmlformats.org/officeDocument/2006/relationships/tags" Target="../tags/tag233.xml"/><Relationship Id="rId10" Type="http://schemas.openxmlformats.org/officeDocument/2006/relationships/tags" Target="../tags/tag232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3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36.xml"/><Relationship Id="rId15" Type="http://schemas.openxmlformats.org/officeDocument/2006/relationships/tags" Target="../tags/tag245.xml"/><Relationship Id="rId14" Type="http://schemas.openxmlformats.org/officeDocument/2006/relationships/tags" Target="../tags/tag244.xml"/><Relationship Id="rId13" Type="http://schemas.openxmlformats.org/officeDocument/2006/relationships/tags" Target="../tags/tag243.xml"/><Relationship Id="rId12" Type="http://schemas.openxmlformats.org/officeDocument/2006/relationships/tags" Target="../tags/tag242.xml"/><Relationship Id="rId11" Type="http://schemas.openxmlformats.org/officeDocument/2006/relationships/tags" Target="../tags/tag241.xml"/><Relationship Id="rId10" Type="http://schemas.openxmlformats.org/officeDocument/2006/relationships/tags" Target="../tags/tag240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10.png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image" Target="file:///C:\Users\1V994W2\Documents\Tencent%20Files\574576071\FileRecv\&#25340;&#35013;&#32032;&#26448;\forright\\34\subject_holdleft_102,205,226_0_staid_full_0.png" TargetMode="External"/><Relationship Id="rId3" Type="http://schemas.openxmlformats.org/officeDocument/2006/relationships/image" Target="../media/image14.png"/><Relationship Id="rId2" Type="http://schemas.openxmlformats.org/officeDocument/2006/relationships/tags" Target="../tags/tag246.xml"/><Relationship Id="rId12" Type="http://schemas.openxmlformats.org/officeDocument/2006/relationships/tags" Target="../tags/tag252.xml"/><Relationship Id="rId11" Type="http://schemas.openxmlformats.org/officeDocument/2006/relationships/tags" Target="../tags/tag251.xml"/><Relationship Id="rId10" Type="http://schemas.openxmlformats.org/officeDocument/2006/relationships/tags" Target="../tags/tag250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5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56.xml"/><Relationship Id="rId13" Type="http://schemas.openxmlformats.org/officeDocument/2006/relationships/tags" Target="../tags/tag263.xml"/><Relationship Id="rId12" Type="http://schemas.openxmlformats.org/officeDocument/2006/relationships/tags" Target="../tags/tag262.xml"/><Relationship Id="rId11" Type="http://schemas.openxmlformats.org/officeDocument/2006/relationships/tags" Target="../tags/tag261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6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64.xml"/><Relationship Id="rId12" Type="http://schemas.openxmlformats.org/officeDocument/2006/relationships/tags" Target="../tags/tag27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74.xml"/><Relationship Id="rId8" Type="http://schemas.openxmlformats.org/officeDocument/2006/relationships/tags" Target="../tags/tag27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7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71.xml"/><Relationship Id="rId11" Type="http://schemas.openxmlformats.org/officeDocument/2006/relationships/tags" Target="../tags/tag276.xml"/><Relationship Id="rId10" Type="http://schemas.openxmlformats.org/officeDocument/2006/relationships/tags" Target="../tags/tag275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8" Type="http://schemas.openxmlformats.org/officeDocument/2006/relationships/tags" Target="../tags/tag281.xml"/><Relationship Id="rId7" Type="http://schemas.openxmlformats.org/officeDocument/2006/relationships/tags" Target="../tags/tag280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9.png"/><Relationship Id="rId2" Type="http://schemas.openxmlformats.org/officeDocument/2006/relationships/tags" Target="../tags/tag277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86.xml"/><Relationship Id="rId8" Type="http://schemas.openxmlformats.org/officeDocument/2006/relationships/tags" Target="../tags/tag28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8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83.xml"/><Relationship Id="rId11" Type="http://schemas.openxmlformats.org/officeDocument/2006/relationships/tags" Target="../tags/tag288.xml"/><Relationship Id="rId10" Type="http://schemas.openxmlformats.org/officeDocument/2006/relationships/tags" Target="../tags/tag287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9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29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3" Type="http://schemas.openxmlformats.org/officeDocument/2006/relationships/tags" Target="../tags/tag296.xml"/><Relationship Id="rId12" Type="http://schemas.openxmlformats.org/officeDocument/2006/relationships/tags" Target="../tags/tag295.xml"/><Relationship Id="rId11" Type="http://schemas.openxmlformats.org/officeDocument/2006/relationships/tags" Target="../tags/tag294.xml"/><Relationship Id="rId10" Type="http://schemas.openxmlformats.org/officeDocument/2006/relationships/tags" Target="../tags/tag293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30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30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4" Type="http://schemas.openxmlformats.org/officeDocument/2006/relationships/tags" Target="../tags/tag313.xml"/><Relationship Id="rId13" Type="http://schemas.openxmlformats.org/officeDocument/2006/relationships/tags" Target="../tags/tag312.xml"/><Relationship Id="rId12" Type="http://schemas.openxmlformats.org/officeDocument/2006/relationships/tags" Target="../tags/tag311.xml"/><Relationship Id="rId11" Type="http://schemas.openxmlformats.org/officeDocument/2006/relationships/tags" Target="../tags/tag310.xml"/><Relationship Id="rId10" Type="http://schemas.openxmlformats.org/officeDocument/2006/relationships/tags" Target="../tags/tag309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31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4" Type="http://schemas.openxmlformats.org/officeDocument/2006/relationships/tags" Target="../tags/tag322.xml"/><Relationship Id="rId13" Type="http://schemas.openxmlformats.org/officeDocument/2006/relationships/tags" Target="../tags/tag321.xml"/><Relationship Id="rId12" Type="http://schemas.openxmlformats.org/officeDocument/2006/relationships/tags" Target="../tags/tag320.xml"/><Relationship Id="rId11" Type="http://schemas.openxmlformats.org/officeDocument/2006/relationships/tags" Target="../tags/tag319.xml"/><Relationship Id="rId10" Type="http://schemas.openxmlformats.org/officeDocument/2006/relationships/tags" Target="../tags/tag318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32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32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6" Type="http://schemas.openxmlformats.org/officeDocument/2006/relationships/tags" Target="../tags/tag333.xml"/><Relationship Id="rId15" Type="http://schemas.openxmlformats.org/officeDocument/2006/relationships/tags" Target="../tags/tag332.xml"/><Relationship Id="rId14" Type="http://schemas.openxmlformats.org/officeDocument/2006/relationships/tags" Target="../tags/tag331.xml"/><Relationship Id="rId13" Type="http://schemas.openxmlformats.org/officeDocument/2006/relationships/tags" Target="../tags/tag330.xml"/><Relationship Id="rId12" Type="http://schemas.openxmlformats.org/officeDocument/2006/relationships/tags" Target="../tags/tag329.xml"/><Relationship Id="rId11" Type="http://schemas.openxmlformats.org/officeDocument/2006/relationships/tags" Target="../tags/tag328.xml"/><Relationship Id="rId10" Type="http://schemas.openxmlformats.org/officeDocument/2006/relationships/tags" Target="../tags/tag327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33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16.png"/><Relationship Id="rId6" Type="http://schemas.openxmlformats.org/officeDocument/2006/relationships/tags" Target="../tags/tag33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15.png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3" Type="http://schemas.openxmlformats.org/officeDocument/2006/relationships/tags" Target="../tags/tag341.xml"/><Relationship Id="rId12" Type="http://schemas.openxmlformats.org/officeDocument/2006/relationships/tags" Target="../tags/tag340.xml"/><Relationship Id="rId11" Type="http://schemas.openxmlformats.org/officeDocument/2006/relationships/tags" Target="../tags/tag339.xml"/><Relationship Id="rId10" Type="http://schemas.openxmlformats.org/officeDocument/2006/relationships/tags" Target="../tags/tag338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6761799" y="2351314"/>
            <a:ext cx="5197972" cy="1333864"/>
          </a:xfrm>
        </p:spPr>
        <p:txBody>
          <a:bodyPr vert="horz" wrap="square" lIns="0" tIns="0" r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72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6761797" y="3831591"/>
            <a:ext cx="5197971" cy="479152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4131946" y="2785110"/>
            <a:ext cx="576770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131946" y="3823971"/>
            <a:ext cx="576770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任意多边形 1"/>
          <p:cNvSpPr/>
          <p:nvPr userDrawn="1">
            <p:custDataLst>
              <p:tags r:id="rId8"/>
            </p:custDataLst>
          </p:nvPr>
        </p:nvSpPr>
        <p:spPr>
          <a:xfrm flipH="1">
            <a:off x="10142220" y="2057717"/>
            <a:ext cx="1250950" cy="274256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6640829" y="3819526"/>
            <a:ext cx="4359909" cy="536574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800" b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6640830" y="2562542"/>
            <a:ext cx="4359910" cy="1172210"/>
          </a:xfrm>
        </p:spPr>
        <p:txBody>
          <a:bodyPr vert="horz" wrap="square" lIns="0" tIns="0" rIns="0" bIns="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72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175375"/>
            <a:ext cx="720090" cy="68262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246495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480" y="5322570"/>
            <a:ext cx="1619885" cy="153543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482590"/>
            <a:ext cx="1619885" cy="13754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-41275" y="539115"/>
            <a:ext cx="12232640" cy="63614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>
            <p:custDataLst>
              <p:tags r:id="rId3"/>
            </p:custDataLst>
          </p:nvPr>
        </p:nvCxnSpPr>
        <p:spPr>
          <a:xfrm>
            <a:off x="6592253" y="4122738"/>
            <a:ext cx="47650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/>
          <p:nvPr userDrawn="1">
            <p:custDataLst>
              <p:tags r:id="rId4"/>
            </p:custDataLst>
          </p:nvPr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10"/>
            </p:custDataLst>
          </p:nvPr>
        </p:nvSpPr>
        <p:spPr>
          <a:xfrm>
            <a:off x="6592254" y="4318318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1"/>
            </p:custDataLst>
          </p:nvPr>
        </p:nvSpPr>
        <p:spPr>
          <a:xfrm>
            <a:off x="6592254" y="4793297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6615749" y="2392364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6615748" y="3567748"/>
            <a:ext cx="482600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1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000"/>
              <a:buFont typeface="Arial" panose="020B0604020202020204" pitchFamily="34" charset="0"/>
              <a:buNone/>
              <a:defRPr sz="40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730982" y="3932238"/>
            <a:ext cx="4572036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730982" y="2555558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82576"/>
            <a:ext cx="1620202" cy="13754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2752"/>
            <a:ext cx="1620202" cy="15352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03.xml"/><Relationship Id="rId23" Type="http://schemas.openxmlformats.org/officeDocument/2006/relationships/tags" Target="../tags/tag202.xml"/><Relationship Id="rId22" Type="http://schemas.openxmlformats.org/officeDocument/2006/relationships/tags" Target="../tags/tag201.xml"/><Relationship Id="rId21" Type="http://schemas.openxmlformats.org/officeDocument/2006/relationships/tags" Target="../tags/tag200.xml"/><Relationship Id="rId20" Type="http://schemas.openxmlformats.org/officeDocument/2006/relationships/tags" Target="../tags/tag199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98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347.xml"/><Relationship Id="rId23" Type="http://schemas.openxmlformats.org/officeDocument/2006/relationships/tags" Target="../tags/tag346.xml"/><Relationship Id="rId22" Type="http://schemas.openxmlformats.org/officeDocument/2006/relationships/tags" Target="../tags/tag345.xml"/><Relationship Id="rId21" Type="http://schemas.openxmlformats.org/officeDocument/2006/relationships/tags" Target="../tags/tag344.xml"/><Relationship Id="rId20" Type="http://schemas.openxmlformats.org/officeDocument/2006/relationships/tags" Target="../tags/tag343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342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汉仪旗黑-85S" panose="00020600040101010101" pitchFamily="18" charset="-122"/>
          <a:ea typeface="汉仪旗黑-85S" panose="00020600040101010101" pitchFamily="18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353.xml"/><Relationship Id="rId8" Type="http://schemas.openxmlformats.org/officeDocument/2006/relationships/tags" Target="../tags/tag352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tags" Target="../tags/tag351.xml"/><Relationship Id="rId4" Type="http://schemas.openxmlformats.org/officeDocument/2006/relationships/image" Target="../media/image17.png"/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354.xml"/><Relationship Id="rId1" Type="http://schemas.openxmlformats.org/officeDocument/2006/relationships/tags" Target="../tags/tag348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28.svg"/><Relationship Id="rId7" Type="http://schemas.openxmlformats.org/officeDocument/2006/relationships/image" Target="../media/image27.png"/><Relationship Id="rId6" Type="http://schemas.openxmlformats.org/officeDocument/2006/relationships/tags" Target="../tags/tag398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3" Type="http://schemas.openxmlformats.org/officeDocument/2006/relationships/tags" Target="../tags/tag397.xml"/><Relationship Id="rId2" Type="http://schemas.openxmlformats.org/officeDocument/2006/relationships/tags" Target="../tags/tag396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401.xml"/><Relationship Id="rId11" Type="http://schemas.openxmlformats.org/officeDocument/2006/relationships/tags" Target="../tags/tag400.xml"/><Relationship Id="rId10" Type="http://schemas.openxmlformats.org/officeDocument/2006/relationships/tags" Target="../tags/tag399.xml"/><Relationship Id="rId1" Type="http://schemas.openxmlformats.org/officeDocument/2006/relationships/tags" Target="../tags/tag39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09.xml"/><Relationship Id="rId8" Type="http://schemas.openxmlformats.org/officeDocument/2006/relationships/tags" Target="../tags/tag408.xml"/><Relationship Id="rId7" Type="http://schemas.openxmlformats.org/officeDocument/2006/relationships/tags" Target="../tags/tag407.xml"/><Relationship Id="rId6" Type="http://schemas.openxmlformats.org/officeDocument/2006/relationships/tags" Target="../tags/tag406.xml"/><Relationship Id="rId5" Type="http://schemas.openxmlformats.org/officeDocument/2006/relationships/tags" Target="../tags/tag405.xml"/><Relationship Id="rId4" Type="http://schemas.openxmlformats.org/officeDocument/2006/relationships/image" Target="../media/image20.png"/><Relationship Id="rId3" Type="http://schemas.openxmlformats.org/officeDocument/2006/relationships/tags" Target="../tags/tag404.xml"/><Relationship Id="rId2" Type="http://schemas.openxmlformats.org/officeDocument/2006/relationships/tags" Target="../tags/tag403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410.xml"/><Relationship Id="rId1" Type="http://schemas.openxmlformats.org/officeDocument/2006/relationships/tags" Target="../tags/tag40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9.xml"/><Relationship Id="rId7" Type="http://schemas.openxmlformats.org/officeDocument/2006/relationships/tags" Target="../tags/tag416.xml"/><Relationship Id="rId6" Type="http://schemas.openxmlformats.org/officeDocument/2006/relationships/tags" Target="../tags/tag415.xml"/><Relationship Id="rId5" Type="http://schemas.openxmlformats.org/officeDocument/2006/relationships/tags" Target="../tags/tag414.xml"/><Relationship Id="rId4" Type="http://schemas.openxmlformats.org/officeDocument/2006/relationships/tags" Target="../tags/tag413.xml"/><Relationship Id="rId3" Type="http://schemas.openxmlformats.org/officeDocument/2006/relationships/tags" Target="../tags/tag412.xml"/><Relationship Id="rId2" Type="http://schemas.openxmlformats.org/officeDocument/2006/relationships/image" Target="../media/image19.png"/><Relationship Id="rId1" Type="http://schemas.openxmlformats.org/officeDocument/2006/relationships/tags" Target="../tags/tag41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9.xml"/><Relationship Id="rId7" Type="http://schemas.openxmlformats.org/officeDocument/2006/relationships/tags" Target="../tags/tag422.xml"/><Relationship Id="rId6" Type="http://schemas.openxmlformats.org/officeDocument/2006/relationships/tags" Target="../tags/tag421.xml"/><Relationship Id="rId5" Type="http://schemas.openxmlformats.org/officeDocument/2006/relationships/tags" Target="../tags/tag420.xml"/><Relationship Id="rId4" Type="http://schemas.openxmlformats.org/officeDocument/2006/relationships/tags" Target="../tags/tag419.xml"/><Relationship Id="rId3" Type="http://schemas.openxmlformats.org/officeDocument/2006/relationships/tags" Target="../tags/tag418.xml"/><Relationship Id="rId2" Type="http://schemas.openxmlformats.org/officeDocument/2006/relationships/image" Target="../media/image19.png"/><Relationship Id="rId1" Type="http://schemas.openxmlformats.org/officeDocument/2006/relationships/tags" Target="../tags/tag4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426.xml"/><Relationship Id="rId5" Type="http://schemas.openxmlformats.org/officeDocument/2006/relationships/tags" Target="../tags/tag425.xml"/><Relationship Id="rId4" Type="http://schemas.openxmlformats.org/officeDocument/2006/relationships/tags" Target="../tags/tag424.xml"/><Relationship Id="rId3" Type="http://schemas.openxmlformats.org/officeDocument/2006/relationships/image" Target="../media/image19.png"/><Relationship Id="rId2" Type="http://schemas.openxmlformats.org/officeDocument/2006/relationships/tags" Target="../tags/tag423.xml"/><Relationship Id="rId1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430.xml"/><Relationship Id="rId5" Type="http://schemas.openxmlformats.org/officeDocument/2006/relationships/image" Target="../media/image30.jpeg"/><Relationship Id="rId4" Type="http://schemas.openxmlformats.org/officeDocument/2006/relationships/tags" Target="../tags/tag429.xml"/><Relationship Id="rId3" Type="http://schemas.openxmlformats.org/officeDocument/2006/relationships/tags" Target="../tags/tag428.xml"/><Relationship Id="rId2" Type="http://schemas.openxmlformats.org/officeDocument/2006/relationships/image" Target="../media/image19.png"/><Relationship Id="rId1" Type="http://schemas.openxmlformats.org/officeDocument/2006/relationships/tags" Target="../tags/tag427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9.xml"/><Relationship Id="rId5" Type="http://schemas.openxmlformats.org/officeDocument/2006/relationships/tags" Target="../tags/tag434.xml"/><Relationship Id="rId4" Type="http://schemas.openxmlformats.org/officeDocument/2006/relationships/tags" Target="../tags/tag433.xml"/><Relationship Id="rId3" Type="http://schemas.openxmlformats.org/officeDocument/2006/relationships/tags" Target="../tags/tag432.xml"/><Relationship Id="rId2" Type="http://schemas.openxmlformats.org/officeDocument/2006/relationships/image" Target="../media/image19.png"/><Relationship Id="rId1" Type="http://schemas.openxmlformats.org/officeDocument/2006/relationships/tags" Target="../tags/tag431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9.xml"/><Relationship Id="rId5" Type="http://schemas.openxmlformats.org/officeDocument/2006/relationships/tags" Target="../tags/tag438.xml"/><Relationship Id="rId4" Type="http://schemas.openxmlformats.org/officeDocument/2006/relationships/tags" Target="../tags/tag437.xml"/><Relationship Id="rId3" Type="http://schemas.openxmlformats.org/officeDocument/2006/relationships/tags" Target="../tags/tag436.xml"/><Relationship Id="rId2" Type="http://schemas.openxmlformats.org/officeDocument/2006/relationships/image" Target="../media/image19.png"/><Relationship Id="rId1" Type="http://schemas.openxmlformats.org/officeDocument/2006/relationships/tags" Target="../tags/tag435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9.xml"/><Relationship Id="rId5" Type="http://schemas.openxmlformats.org/officeDocument/2006/relationships/tags" Target="../tags/tag442.xml"/><Relationship Id="rId4" Type="http://schemas.openxmlformats.org/officeDocument/2006/relationships/tags" Target="../tags/tag441.xml"/><Relationship Id="rId3" Type="http://schemas.openxmlformats.org/officeDocument/2006/relationships/tags" Target="../tags/tag440.xml"/><Relationship Id="rId2" Type="http://schemas.openxmlformats.org/officeDocument/2006/relationships/image" Target="../media/image19.png"/><Relationship Id="rId1" Type="http://schemas.openxmlformats.org/officeDocument/2006/relationships/tags" Target="../tags/tag43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446.xml"/><Relationship Id="rId5" Type="http://schemas.openxmlformats.org/officeDocument/2006/relationships/image" Target="../media/image31.jpeg"/><Relationship Id="rId4" Type="http://schemas.openxmlformats.org/officeDocument/2006/relationships/tags" Target="../tags/tag445.xml"/><Relationship Id="rId3" Type="http://schemas.openxmlformats.org/officeDocument/2006/relationships/tags" Target="../tags/tag444.xml"/><Relationship Id="rId2" Type="http://schemas.openxmlformats.org/officeDocument/2006/relationships/image" Target="../media/image19.png"/><Relationship Id="rId1" Type="http://schemas.openxmlformats.org/officeDocument/2006/relationships/tags" Target="../tags/tag44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62.xml"/><Relationship Id="rId8" Type="http://schemas.openxmlformats.org/officeDocument/2006/relationships/tags" Target="../tags/tag361.xml"/><Relationship Id="rId7" Type="http://schemas.openxmlformats.org/officeDocument/2006/relationships/tags" Target="../tags/tag360.xml"/><Relationship Id="rId6" Type="http://schemas.openxmlformats.org/officeDocument/2006/relationships/tags" Target="../tags/tag359.xml"/><Relationship Id="rId5" Type="http://schemas.openxmlformats.org/officeDocument/2006/relationships/tags" Target="../tags/tag358.xml"/><Relationship Id="rId4" Type="http://schemas.openxmlformats.org/officeDocument/2006/relationships/image" Target="../media/image20.png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363.xml"/><Relationship Id="rId1" Type="http://schemas.openxmlformats.org/officeDocument/2006/relationships/tags" Target="../tags/tag35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7" Type="http://schemas.openxmlformats.org/officeDocument/2006/relationships/tags" Target="../tags/tag452.xml"/><Relationship Id="rId6" Type="http://schemas.openxmlformats.org/officeDocument/2006/relationships/tags" Target="../tags/tag451.xml"/><Relationship Id="rId5" Type="http://schemas.openxmlformats.org/officeDocument/2006/relationships/tags" Target="../tags/tag450.xml"/><Relationship Id="rId4" Type="http://schemas.openxmlformats.org/officeDocument/2006/relationships/tags" Target="../tags/tag449.xml"/><Relationship Id="rId3" Type="http://schemas.openxmlformats.org/officeDocument/2006/relationships/tags" Target="../tags/tag448.xml"/><Relationship Id="rId2" Type="http://schemas.openxmlformats.org/officeDocument/2006/relationships/image" Target="../media/image19.png"/><Relationship Id="rId1" Type="http://schemas.openxmlformats.org/officeDocument/2006/relationships/tags" Target="../tags/tag447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40.xml"/><Relationship Id="rId3" Type="http://schemas.openxmlformats.org/officeDocument/2006/relationships/tags" Target="../tags/tag455.xml"/><Relationship Id="rId2" Type="http://schemas.openxmlformats.org/officeDocument/2006/relationships/tags" Target="../tags/tag454.xml"/><Relationship Id="rId1" Type="http://schemas.openxmlformats.org/officeDocument/2006/relationships/tags" Target="../tags/tag45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9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image" Target="../media/image19.png"/><Relationship Id="rId1" Type="http://schemas.openxmlformats.org/officeDocument/2006/relationships/tags" Target="../tags/tag36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373.xml"/><Relationship Id="rId5" Type="http://schemas.openxmlformats.org/officeDocument/2006/relationships/tags" Target="../tags/tag372.xml"/><Relationship Id="rId4" Type="http://schemas.openxmlformats.org/officeDocument/2006/relationships/tags" Target="../tags/tag371.xml"/><Relationship Id="rId3" Type="http://schemas.openxmlformats.org/officeDocument/2006/relationships/image" Target="../media/image19.png"/><Relationship Id="rId2" Type="http://schemas.openxmlformats.org/officeDocument/2006/relationships/tags" Target="../tags/tag370.xml"/><Relationship Id="rId1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377.xml"/><Relationship Id="rId4" Type="http://schemas.openxmlformats.org/officeDocument/2006/relationships/tags" Target="../tags/tag376.xml"/><Relationship Id="rId3" Type="http://schemas.openxmlformats.org/officeDocument/2006/relationships/tags" Target="../tags/tag375.xml"/><Relationship Id="rId2" Type="http://schemas.openxmlformats.org/officeDocument/2006/relationships/image" Target="../media/image19.png"/><Relationship Id="rId1" Type="http://schemas.openxmlformats.org/officeDocument/2006/relationships/tags" Target="../tags/tag37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9.xml"/><Relationship Id="rId6" Type="http://schemas.openxmlformats.org/officeDocument/2006/relationships/tags" Target="../tags/tag381.xml"/><Relationship Id="rId5" Type="http://schemas.openxmlformats.org/officeDocument/2006/relationships/image" Target="../media/image22.jpeg"/><Relationship Id="rId4" Type="http://schemas.openxmlformats.org/officeDocument/2006/relationships/tags" Target="../tags/tag380.xml"/><Relationship Id="rId3" Type="http://schemas.openxmlformats.org/officeDocument/2006/relationships/tags" Target="../tags/tag379.xml"/><Relationship Id="rId2" Type="http://schemas.openxmlformats.org/officeDocument/2006/relationships/image" Target="../media/image19.png"/><Relationship Id="rId1" Type="http://schemas.openxmlformats.org/officeDocument/2006/relationships/tags" Target="../tags/tag378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9.xml"/><Relationship Id="rId6" Type="http://schemas.openxmlformats.org/officeDocument/2006/relationships/tags" Target="../tags/tag385.xml"/><Relationship Id="rId5" Type="http://schemas.openxmlformats.org/officeDocument/2006/relationships/tags" Target="../tags/tag384.xml"/><Relationship Id="rId4" Type="http://schemas.openxmlformats.org/officeDocument/2006/relationships/tags" Target="../tags/tag383.xml"/><Relationship Id="rId3" Type="http://schemas.openxmlformats.org/officeDocument/2006/relationships/image" Target="../media/image19.png"/><Relationship Id="rId2" Type="http://schemas.openxmlformats.org/officeDocument/2006/relationships/tags" Target="../tags/tag382.xml"/><Relationship Id="rId1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389.xml"/><Relationship Id="rId5" Type="http://schemas.openxmlformats.org/officeDocument/2006/relationships/tags" Target="../tags/tag388.xml"/><Relationship Id="rId4" Type="http://schemas.openxmlformats.org/officeDocument/2006/relationships/tags" Target="../tags/tag387.xml"/><Relationship Id="rId3" Type="http://schemas.openxmlformats.org/officeDocument/2006/relationships/image" Target="../media/image19.png"/><Relationship Id="rId2" Type="http://schemas.openxmlformats.org/officeDocument/2006/relationships/tags" Target="../tags/tag386.xml"/><Relationship Id="rId1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9.xml"/><Relationship Id="rId6" Type="http://schemas.openxmlformats.org/officeDocument/2006/relationships/tags" Target="../tags/tag394.xml"/><Relationship Id="rId5" Type="http://schemas.openxmlformats.org/officeDocument/2006/relationships/tags" Target="../tags/tag393.xml"/><Relationship Id="rId4" Type="http://schemas.openxmlformats.org/officeDocument/2006/relationships/tags" Target="../tags/tag392.xml"/><Relationship Id="rId3" Type="http://schemas.openxmlformats.org/officeDocument/2006/relationships/tags" Target="../tags/tag391.xml"/><Relationship Id="rId2" Type="http://schemas.openxmlformats.org/officeDocument/2006/relationships/image" Target="../media/image19.png"/><Relationship Id="rId1" Type="http://schemas.openxmlformats.org/officeDocument/2006/relationships/tags" Target="../tags/tag3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1122045"/>
            <a:ext cx="9799320" cy="2362835"/>
          </a:xfrm>
        </p:spPr>
        <p:txBody>
          <a:bodyPr>
            <a:noAutofit/>
          </a:bodyPr>
          <a:lstStyle/>
          <a:p>
            <a:pPr algn="ctr"/>
            <a:r>
              <a:rPr sz="3200" dirty="0">
                <a:latin typeface="等线" panose="02010600030101010101" charset="-122"/>
                <a:ea typeface="等线" panose="02010600030101010101" charset="-122"/>
                <a:sym typeface="+mn-ea"/>
              </a:rPr>
              <a:t>Emoq-</a:t>
            </a:r>
            <a:r>
              <a:rPr lang="en-US" sz="3200" dirty="0">
                <a:latin typeface="等线" panose="02010600030101010101" charset="-122"/>
                <a:ea typeface="等线" panose="02010600030101010101" charset="-122"/>
                <a:sym typeface="+mn-ea"/>
              </a:rPr>
              <a:t>TTS</a:t>
            </a:r>
            <a:r>
              <a:rPr sz="3200" dirty="0">
                <a:latin typeface="等线" panose="02010600030101010101" charset="-122"/>
                <a:ea typeface="等线" panose="02010600030101010101" charset="-122"/>
                <a:sym typeface="+mn-ea"/>
              </a:rPr>
              <a:t>: Emotion intensity quantization for fine-grained controllable emotional text-to-speech</a:t>
            </a:r>
            <a:endParaRPr sz="32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674110"/>
            <a:ext cx="9799320" cy="838200"/>
          </a:xfrm>
        </p:spPr>
        <p:txBody>
          <a:bodyPr>
            <a:normAutofit/>
          </a:bodyPr>
          <a:lstStyle/>
          <a:p>
            <a:r>
              <a:rPr>
                <a:sym typeface="+mn-ea"/>
              </a:rPr>
              <a:t>EMOQ-TTS：细粒度可控情感文本到语音转换的情感强度量化</a:t>
            </a:r>
            <a:endParaRPr>
              <a:sym typeface="+mn-ea"/>
            </a:endParaRPr>
          </a:p>
        </p:txBody>
      </p:sp>
      <p:pic>
        <p:nvPicPr>
          <p:cNvPr id="7" name="图片 6" descr="3b333633333731363bd4b2bdc7bed8d0c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44115" y="4713605"/>
            <a:ext cx="2077085" cy="914400"/>
          </a:xfrm>
          <a:prstGeom prst="rect">
            <a:avLst/>
          </a:prstGeom>
        </p:spPr>
      </p:pic>
      <p:pic>
        <p:nvPicPr>
          <p:cNvPr id="8" name="图片 7" descr="3b333633333731363bd4b2bdc7bed8d0ce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212965" y="4713605"/>
            <a:ext cx="2077085" cy="914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62225" y="4986655"/>
            <a:ext cx="1897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2024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18</a:t>
            </a:r>
            <a:r>
              <a:rPr lang="zh-CN" altLang="en-US"/>
              <a:t>日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2965" y="4986655"/>
            <a:ext cx="185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朱涛</a:t>
            </a:r>
            <a:endParaRPr lang="zh-CN" altLang="en-US" b="1"/>
          </a:p>
        </p:txBody>
      </p:sp>
      <p:pic>
        <p:nvPicPr>
          <p:cNvPr id="11" name="图片 10" descr="新疆大学校徽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0" y="5894070"/>
            <a:ext cx="12192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Im C B, Lee S H, Kim S B, et al. Emoq-tts: Emotion intensity quantization for fine-grained controllable emotional text-to-speech[C]//ICASSP 2022-2022 IEEE International Conference on Acoustics, Speech and Signal Processing (ICASSP). IEEE, 2022: 6317-6321.</a:t>
            </a:r>
            <a:endParaRPr lang="en-US" altLang="zh-CN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9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1122045"/>
            <a:ext cx="9799320" cy="2362835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WenetSpeech4TTS: A 12,800-hour Mandarin TTS Corpus for Large Speech Generation Model Benchmark</a:t>
            </a:r>
            <a:endParaRPr lang="en-US" altLang="zh-CN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674110"/>
            <a:ext cx="9799320" cy="838200"/>
          </a:xfrm>
        </p:spPr>
        <p:txBody>
          <a:bodyPr>
            <a:normAutofit lnSpcReduction="20000"/>
          </a:bodyPr>
          <a:lstStyle/>
          <a:p>
            <a:r>
              <a:t>WenetSpeech4TTS：一个用于大型语音生成模型基准测试的12800小时汉语TTS语料库</a:t>
            </a:r>
          </a:p>
        </p:txBody>
      </p:sp>
      <p:pic>
        <p:nvPicPr>
          <p:cNvPr id="7" name="图片 6" descr="3b333633333731363bd4b2bdc7bed8d0c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4115" y="4713605"/>
            <a:ext cx="2077085" cy="914400"/>
          </a:xfrm>
          <a:prstGeom prst="rect">
            <a:avLst/>
          </a:prstGeom>
        </p:spPr>
      </p:pic>
      <p:pic>
        <p:nvPicPr>
          <p:cNvPr id="8" name="图片 7" descr="3b333633333731363bd4b2bdc7bed8d0ce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12965" y="4713605"/>
            <a:ext cx="2077085" cy="914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62225" y="4986655"/>
            <a:ext cx="1897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2024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18</a:t>
            </a:r>
            <a:r>
              <a:rPr lang="zh-CN" altLang="en-US"/>
              <a:t>日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2965" y="4986655"/>
            <a:ext cx="185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朱涛</a:t>
            </a:r>
            <a:endParaRPr lang="zh-CN" altLang="en-US" b="1"/>
          </a:p>
        </p:txBody>
      </p:sp>
      <p:pic>
        <p:nvPicPr>
          <p:cNvPr id="11" name="图片 10" descr="新疆大学校徽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0" y="6140450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 L, Guo D, Song K, et al. WenetSpeech4TTS: A 12,800-hour Mandarin TTS Corpus for Large Speech Generation Model Benchmark[J]. arXiv preprint arXiv:2406.05763, 2024.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11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>
            <p:custDataLst>
              <p:tags r:id="rId1"/>
            </p:custDataLst>
          </p:nvPr>
        </p:nvCxnSpPr>
        <p:spPr>
          <a:xfrm>
            <a:off x="6163310" y="1746886"/>
            <a:ext cx="38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6222999" y="783590"/>
            <a:ext cx="1713807" cy="88770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440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sz="4400" spc="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新疆大学校徽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6163310" y="3082925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02.</a:t>
            </a:r>
            <a:r>
              <a:rPr lang="zh-CN" altLang="en-US" sz="2800" b="1" spc="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研究方法</a:t>
            </a:r>
            <a:endParaRPr lang="zh-CN" altLang="en-US" sz="2800" b="1" spc="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6163310" y="3840480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03.</a:t>
            </a:r>
            <a:r>
              <a:rPr lang="zh-CN" altLang="en-US" sz="2800" b="1" spc="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实验和结果分析</a:t>
            </a:r>
            <a:endParaRPr lang="zh-CN" altLang="en-US" sz="2800" b="1" spc="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6163310" y="4559300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04.</a:t>
            </a:r>
            <a:r>
              <a:rPr lang="zh-CN" altLang="en-US" sz="2800" b="1" spc="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总结</a:t>
            </a:r>
            <a:endParaRPr lang="zh-CN" altLang="en-US" sz="2800" b="1" spc="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6163310" y="2292985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01.</a:t>
            </a:r>
            <a:r>
              <a:rPr lang="zh-CN" altLang="en-US" sz="2800" b="1" spc="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研究背景</a:t>
            </a:r>
            <a:endParaRPr lang="zh-CN" altLang="en-US" sz="2800" b="1" spc="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9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研究背景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587375" y="1503680"/>
            <a:ext cx="1070356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olidFill>
                  <a:schemeClr val="tx1"/>
                </a:solidFill>
              </a:rPr>
              <a:t>中文数据集不足：中文TTS应用缺乏同样广泛的大规模数据集，现有的DIDISPEECH数据集规模和多样性不足，仅包含近800小时的朗读风格语音。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lvl="1" indent="-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200" checksum="653400869"/>
                </a:ext>
              </a:extLst>
            </a:pPr>
            <a:r>
              <a:rPr lang="zh-CN" altLang="en-US" sz="2000" dirty="0">
                <a:solidFill>
                  <a:schemeClr val="tx1"/>
                </a:solidFill>
              </a:rPr>
              <a:t>缺乏基准：目前缺乏一个公开可用的、基于大规模中文语料库训练的TTS模型的基准，用于公平比较。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lvl="1"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WenetSpeech是目前广泛使用的最大的开源普通话语音语料库之一，专用于自动语音识别（ASR），包含了从YouTube和播客收集的12483小时的转录普通话语音数据，涵盖大量说话者和广泛领域（如有声读物、采访、阅读等）。尽管一些TTS研究已将WenetSpeech用作训练数据的一部分，但该数据集存在一些限制：语音数据包含各种噪声和失真，缺乏进一步处理，不适合TTS系统；片段内说话者不一致，影响数据一致性；语音和字幕标注时间不同步，导致片段不准确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0" y="6140450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 L, Guo D, Song K, et al. WenetSpeech4TTS: A 12,800-hour Mandarin TTS Corpus for Large Speech Generation Model Benchmark[J]. arXiv preprint arXiv:2406.05763, 2024.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研究背景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587375" y="1503680"/>
            <a:ext cx="107035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为了解决原始WenetSpeech的上述问题，</a:t>
            </a:r>
            <a:r>
              <a:rPr lang="zh-CN" altLang="en-US" sz="2000" dirty="0">
                <a:solidFill>
                  <a:schemeClr val="tx1"/>
                </a:solidFill>
              </a:rPr>
              <a:t>作者引入了WenetSpeech4TTS，这是一个为语音合成模型训练而定制的12800小时的大规模数据集。根据语音质量，WenetSpeech4TTS提供三个子集：基本，标准和高级，分别包含7226，4056和945小时的有效数据。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0" y="6140450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 L, Guo D, Song K, et al. WenetSpeech4TTS: A 12,800-hour Mandarin TTS Corpus for Large Speech Generation Model Benchmark[J]. arXiv preprint arXiv:2406.05763, 2024.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.1"/>
          <p:cNvPicPr>
            <a:picLocks noChangeAspect="1"/>
          </p:cNvPicPr>
          <p:nvPr/>
        </p:nvPicPr>
        <p:blipFill>
          <a:blip r:embed="rId1"/>
          <a:srcRect b="15414"/>
          <a:stretch>
            <a:fillRect/>
          </a:stretch>
        </p:blipFill>
        <p:spPr>
          <a:xfrm>
            <a:off x="82550" y="1977390"/>
            <a:ext cx="5776595" cy="2779395"/>
          </a:xfrm>
          <a:prstGeom prst="rect">
            <a:avLst/>
          </a:prstGeom>
        </p:spPr>
      </p:pic>
      <p:pic>
        <p:nvPicPr>
          <p:cNvPr id="5" name="图片 4" descr="新疆大学校徽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33390" y="1419860"/>
            <a:ext cx="5760720" cy="4615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dirty="0"/>
              <a:t>相邻线段合并</a:t>
            </a:r>
            <a:endParaRPr lang="zh-CN" altLang="en-US" sz="2000" dirty="0"/>
          </a:p>
          <a:p>
            <a:pPr lvl="0" indent="457200" fontAlgn="auto">
              <a:lnSpc>
                <a:spcPct val="100000"/>
              </a:lnSpc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针对语音合成过程中语音片段长度过短、语义不完整的问题，设计了一种基于间隔时间和说话人相似度的语音合成策略。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0" indent="457200" fontAlgn="auto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1.</a:t>
            </a:r>
            <a:r>
              <a:rPr lang="zh-CN" altLang="en-US" sz="2000" dirty="0">
                <a:solidFill>
                  <a:schemeClr val="tx1"/>
                </a:solidFill>
              </a:rPr>
              <a:t>根据WenetSpeech中的时间戳信息检查相邻段之间的间隔时间。如果间隔时间小于0.55秒，认为它们可能属于同一个句子。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0" indent="457200" fontAlgn="auto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2.</a:t>
            </a:r>
            <a:r>
              <a:rPr lang="zh-CN" altLang="en-US" sz="2000" dirty="0">
                <a:solidFill>
                  <a:schemeClr val="tx1"/>
                </a:solidFill>
              </a:rPr>
              <a:t>将语音增强应用于这两个段以提高语音质量。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0" indent="457200" fontAlgn="auto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3.</a:t>
            </a:r>
            <a:r>
              <a:rPr lang="zh-CN" altLang="en-US" sz="2000" dirty="0">
                <a:solidFill>
                  <a:schemeClr val="tx1"/>
                </a:solidFill>
              </a:rPr>
              <a:t>对于说话人嵌入的提取，采用Resemblyzer。然后计算两个嵌入之间的余弦相似度作为说话人相似度。相似度分数高于0.65的片段被认为是来自同一说话人，并被合并，重复该过程，直到句子持续时间达到20秒。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8000" y="1419860"/>
            <a:ext cx="10786110" cy="2334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dirty="0"/>
              <a:t>边界扩展</a:t>
            </a:r>
            <a:endParaRPr lang="zh-CN" altLang="en-US" sz="2000" dirty="0"/>
          </a:p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/>
              <a:t>为了解决在片段的开头和结尾处截断单词的问题，在合并操作之后扩展语音片段。向后扩展段开始，不超过与前一个邻居的间隔中点，最大扩展限制为0.5秒。同样的操作也适用于线段端点。</a:t>
            </a:r>
            <a:endParaRPr lang="zh-CN" altLang="en-US" sz="2000" dirty="0"/>
          </a:p>
        </p:txBody>
      </p:sp>
      <p:pic>
        <p:nvPicPr>
          <p:cNvPr id="2" name="图片 1" descr="2.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575" y="3369945"/>
            <a:ext cx="8832215" cy="24250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8000" y="1419860"/>
            <a:ext cx="10786110" cy="4591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dirty="0"/>
              <a:t>语音增强</a:t>
            </a:r>
            <a:endParaRPr lang="zh-CN" altLang="en-US" sz="2000" dirty="0"/>
          </a:p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/>
              <a:t>根据前两步的结果对WenetSpeech的时间戳信息进行细化，然后对源数据进行分段，得到新的语音段。再次使用语音增强模型来改善这些片段的语音质量。具体来说，利用了MBTFNet ，这是一种多频带时频神经网络，专门用于去除噪声，背景音乐或其他形式的干扰，以获得干净的人声。该语音增强操作为后续操作（诸如质量评估、多说话者检测、语音识别和质量过滤）去除干扰因素。</a:t>
            </a:r>
            <a:endParaRPr lang="zh-CN" altLang="en-US" sz="2000" dirty="0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8000" y="1419860"/>
            <a:ext cx="10786110" cy="4591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dirty="0"/>
              <a:t>多说话人检测</a:t>
            </a:r>
            <a:endParaRPr lang="zh-CN" altLang="en-US" sz="2000" dirty="0"/>
          </a:p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/>
              <a:t>对于TTS模型来说，包含多位说话者的语音片段通常不能直接用于训练。为确保“说话者一致性”，使用基于聚类的分离过程。首先在VoxCeleb和VoxCeleb2数据集上训练ResNet293说话者嵌入模型，并用语音增强模型重建训练数据以微调嵌入模型。每个片段被分成1.5秒的窗口和0.75秒的移位块，计算说话者嵌入，并使用谱聚类算法获取聚类中心和分配。标记每个聚类中距离中心最远的10%嵌入为离心嵌入，并合并余弦相似度大于0.75的聚类。如果嵌入被分配到不同聚类，或片段中超过一半的嵌入被标记为离心嵌入，则认为该片段包含多位说话者。</a:t>
            </a:r>
            <a:endParaRPr lang="zh-CN" altLang="en-US" sz="2000" dirty="0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8000" y="1419860"/>
            <a:ext cx="10786110" cy="3781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dirty="0"/>
              <a:t>语音识别</a:t>
            </a:r>
            <a:endParaRPr lang="zh-CN" altLang="en-US" sz="2000" dirty="0"/>
          </a:p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/>
              <a:t>相比原始WenetSpeech，一些片段需要重新转录，因为它们已被重构。OCR系统的转录文本有删除错误，原ASR系统性能过时。使用Paraformer-large系统获取新的文本转录。</a:t>
            </a:r>
            <a:endParaRPr lang="zh-CN" altLang="en-US" sz="2000" dirty="0"/>
          </a:p>
          <a:p>
            <a:pPr marL="800100" lvl="2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 dirty="0">
                <a:sym typeface="+mn-ea"/>
              </a:rPr>
              <a:t>质量过滤</a:t>
            </a:r>
            <a:endParaRPr lang="en-US" altLang="zh-CN" sz="2000" dirty="0">
              <a:sym typeface="+mn-ea"/>
            </a:endParaRPr>
          </a:p>
          <a:p>
            <a:pPr marL="0" lvl="2"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/>
              <a:t>在前面的步骤之后，将执行基于质量的数据过滤。具有多个说话者的片段以及语音识别置信度分数低于0.7的片段被排除。被指定为WenetSpeech4TTS语料库的精化数据集包括12800小时的语音片段。通过合并操作，将未包括在WenetSpeech中的片段之间的一些间隔合并到WenetSpeech4TTS中。</a:t>
            </a:r>
            <a:endParaRPr lang="zh-CN" altLang="en-US" sz="2000" dirty="0"/>
          </a:p>
          <a:p>
            <a:pPr marL="0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dirty="0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实验和结果分析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性能评估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4.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25" y="2321560"/>
            <a:ext cx="11077575" cy="239268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>
            <p:custDataLst>
              <p:tags r:id="rId1"/>
            </p:custDataLst>
          </p:nvPr>
        </p:nvCxnSpPr>
        <p:spPr>
          <a:xfrm>
            <a:off x="6163310" y="1746886"/>
            <a:ext cx="38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6222999" y="783590"/>
            <a:ext cx="1713807" cy="88770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440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sz="4400" spc="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新疆大学校徽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6163310" y="3082925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02.</a:t>
            </a:r>
            <a:r>
              <a:rPr lang="zh-CN" altLang="en-US" sz="2800" b="1" spc="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研究方法</a:t>
            </a:r>
            <a:endParaRPr lang="zh-CN" altLang="en-US" sz="2800" b="1" spc="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6163310" y="3840480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03.</a:t>
            </a:r>
            <a:r>
              <a:rPr lang="zh-CN" altLang="en-US" sz="2800" b="1" spc="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实验和结果分析</a:t>
            </a:r>
            <a:endParaRPr lang="zh-CN" altLang="en-US" sz="2800" b="1" spc="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6163310" y="4559300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04.</a:t>
            </a:r>
            <a:r>
              <a:rPr lang="zh-CN" altLang="en-US" sz="2800" b="1" spc="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总结</a:t>
            </a:r>
            <a:endParaRPr lang="zh-CN" altLang="en-US" sz="2800" b="1" spc="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6163310" y="2292985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01.</a:t>
            </a:r>
            <a:r>
              <a:rPr lang="zh-CN" altLang="en-US" sz="2800" b="1" spc="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研究背景</a:t>
            </a:r>
            <a:endParaRPr lang="zh-CN" altLang="en-US" sz="2800" b="1" spc="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9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总结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587375" y="1503680"/>
            <a:ext cx="1070356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sym typeface="+mn-ea"/>
              </a:rPr>
              <a:t>WenetSpeech4TTS是一个用于大型TTS模型训练的多域汉语语料库，它来自开源的WenetSpeech数据集。</a:t>
            </a:r>
            <a:endParaRPr lang="en-US" sz="2000" dirty="0">
              <a:sym typeface="+mn-ea"/>
            </a:endParaRPr>
          </a:p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作者</a:t>
            </a:r>
            <a:r>
              <a:rPr lang="en-US" sz="2000" dirty="0">
                <a:sym typeface="+mn-ea"/>
              </a:rPr>
              <a:t>设计了一系列处理操作来细化WenetSpeech数据，然后根据语音质量将其划分为不同大小的子集。</a:t>
            </a:r>
            <a:endParaRPr lang="en-US" sz="2000" dirty="0">
              <a:sym typeface="+mn-ea"/>
            </a:endParaRPr>
          </a:p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sym typeface="+mn-ea"/>
              </a:rPr>
              <a:t>为了证明WenetSpeech4TTS的可用性并提供基准，在这些子集上训练和微调了VALLE和NaturalSpeech 2。实验结果表明，WenetSpeech4TTS可以用于训练大型TTS模型，并且高质量的子集可以实现更好的性能。</a:t>
            </a:r>
            <a:endParaRPr lang="en-US" sz="2000" dirty="0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0" y="6140450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 L, Guo D, Song K, et al. WenetSpeech4TTS: A 12,800-hour Mandarin TTS Corpus for Large Speech Generation Model Benchmark[J]. arXiv preprint arXiv:2406.05763, 2024.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谢谢聆听</a:t>
            </a:r>
            <a:endParaRPr lang="zh-CN" altLang="en-US" dirty="0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6497320"/>
            <a:ext cx="12191365" cy="3606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研究背景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638175" y="1445260"/>
            <a:ext cx="10838180" cy="396748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800100" lvl="5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000" dirty="0">
                <a:solidFill>
                  <a:schemeClr val="tx1"/>
                </a:solidFill>
              </a:rPr>
              <a:t>存在问题</a:t>
            </a:r>
            <a:endParaRPr sz="2000" dirty="0">
              <a:solidFill>
                <a:schemeClr val="tx1"/>
              </a:solidFill>
            </a:endParaRPr>
          </a:p>
          <a:p>
            <a:pPr marL="0" lvl="4" indent="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000" dirty="0">
                <a:solidFill>
                  <a:schemeClr val="tx1"/>
                </a:solidFill>
              </a:rPr>
              <a:t>表现性语音的局限性：当前TTS模型在合成具有表现性、带有副语言特征（如音高、语调和节奏）的语音方面存在局限性。</a:t>
            </a:r>
            <a:endParaRPr sz="2000" dirty="0">
              <a:solidFill>
                <a:schemeClr val="tx1"/>
              </a:solidFill>
            </a:endParaRPr>
          </a:p>
          <a:p>
            <a:pPr marL="0" lvl="4" indent="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000" dirty="0">
                <a:solidFill>
                  <a:schemeClr val="tx1"/>
                </a:solidFill>
              </a:rPr>
              <a:t>情感语音合成的挑战：情感语音合成困难，因为情感信息受到多种副语言特征的影响。</a:t>
            </a:r>
            <a:endParaRPr sz="2000" dirty="0">
              <a:solidFill>
                <a:schemeClr val="tx1"/>
              </a:solidFill>
            </a:endParaRPr>
          </a:p>
          <a:p>
            <a:pPr marL="0" lvl="4" indent="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000" dirty="0">
                <a:solidFill>
                  <a:schemeClr val="tx1"/>
                </a:solidFill>
              </a:rPr>
              <a:t>单调的情感表达：利用全局情感信息或情感标签的方法导致合成语音表现单调，因为整句话仅由一个全局信息调节。</a:t>
            </a:r>
            <a:endParaRPr sz="2000" dirty="0">
              <a:solidFill>
                <a:schemeClr val="tx1"/>
              </a:solidFill>
            </a:endParaRPr>
          </a:p>
          <a:p>
            <a:pPr marL="0" lvl="4" indent="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000" dirty="0">
                <a:solidFill>
                  <a:schemeClr val="tx1"/>
                </a:solidFill>
              </a:rPr>
              <a:t>缺乏细粒度情感表达：为了生成更自然的情感语音，应在音素级别考虑细粒度情感表达，但现有方法难以实现这一点。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0" y="5894070"/>
            <a:ext cx="12192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Im C B, Lee S H, Kim S B, et al. Emoq-tts: Emotion intensity quantization for fine-grained controllable emotional text-to-speech[C]//ICASSP 2022-2022 IEEE International Conference on Acoustics, Speech and Signal Processing (ICASSP). IEEE, 2022: 6317-6321.</a:t>
            </a:r>
            <a:endParaRPr lang="en-US" altLang="zh-CN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moq-tts框架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090" y="1154430"/>
            <a:ext cx="10883900" cy="5105400"/>
          </a:xfrm>
          <a:prstGeom prst="rect">
            <a:avLst/>
          </a:prstGeom>
        </p:spPr>
      </p:pic>
      <p:pic>
        <p:nvPicPr>
          <p:cNvPr id="5" name="图片 4" descr="新疆大学校徽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整体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框架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实验和结果分析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实验设置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8000" y="1419860"/>
            <a:ext cx="10786110" cy="42557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dirty="0"/>
              <a:t>数据</a:t>
            </a:r>
            <a:r>
              <a:rPr lang="zh-CN" altLang="en-US" sz="2000" dirty="0"/>
              <a:t>集</a:t>
            </a:r>
            <a:endParaRPr lang="zh-CN" altLang="en-US" sz="2000" dirty="0"/>
          </a:p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/>
              <a:t>使用韩国情感语音（KES）数据集用于单峰模型。KES数据集包含了一位韩国职业女性演讲者在30个小时内记录的大约21,000次演讲，其中包括七种情绪（中性，快乐，悲伤，愤怒，惊讶，恐惧和厌恶）。此外，还使用ETOD数据集用于多说话者模型。ETOD数据集包含13名韩国人（5名女性和8名男性）记录的10个小时的约6，000次演讲，其中包括四种情绪（中性，快乐，悲伤和愤怒）。将KES和ETOD数据集分为训练集、验证集和测试集，每个情感类别保留100个句子作为验证集和测试集，以评估情感TTS的性能和可控性。在情感强度量化器中，对于每个情感，作为量化的强度伪标签的总数的NI被设置为16。</a:t>
            </a:r>
            <a:endParaRPr lang="en-US" altLang="zh-CN" sz="2000" dirty="0"/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实验和结果分析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性能评估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t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75" y="2371725"/>
            <a:ext cx="10655300" cy="21145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f4"/>
          <p:cNvPicPr>
            <a:picLocks noChangeAspect="1"/>
          </p:cNvPicPr>
          <p:nvPr/>
        </p:nvPicPr>
        <p:blipFill>
          <a:blip r:embed="rId1"/>
          <a:srcRect r="2463" b="61198"/>
          <a:stretch>
            <a:fillRect/>
          </a:stretch>
        </p:blipFill>
        <p:spPr>
          <a:xfrm>
            <a:off x="295910" y="2667000"/>
            <a:ext cx="5230495" cy="2463165"/>
          </a:xfrm>
          <a:prstGeom prst="rect">
            <a:avLst/>
          </a:prstGeom>
        </p:spPr>
      </p:pic>
      <p:pic>
        <p:nvPicPr>
          <p:cNvPr id="5" name="图片 4" descr="新疆大学校徽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实验和结果分析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性能评估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f4"/>
          <p:cNvPicPr>
            <a:picLocks noChangeAspect="1"/>
          </p:cNvPicPr>
          <p:nvPr/>
        </p:nvPicPr>
        <p:blipFill>
          <a:blip r:embed="rId1"/>
          <a:srcRect l="-3576" t="39042" r="3576" b="4171"/>
          <a:stretch>
            <a:fillRect/>
          </a:stretch>
        </p:blipFill>
        <p:spPr>
          <a:xfrm>
            <a:off x="5563235" y="2291715"/>
            <a:ext cx="5362575" cy="360489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t2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2175" y="1369060"/>
            <a:ext cx="4610100" cy="5035550"/>
          </a:xfrm>
          <a:prstGeom prst="rect">
            <a:avLst/>
          </a:prstGeom>
        </p:spPr>
      </p:pic>
      <p:pic>
        <p:nvPicPr>
          <p:cNvPr id="5" name="图片 4" descr="新疆大学校徽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实验和结果分析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消融研究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总结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65150" y="1471930"/>
            <a:ext cx="10786110" cy="3510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情感量化TTS（EmoQ-TTS）通过预测音素情感信息和精细的情感强度来合成情感表达语音。</a:t>
            </a:r>
            <a:endParaRPr lang="zh-CN" altLang="en-US" sz="2000" dirty="0"/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为了在没有人的标签的情况下反映情感表达，提出了情感强度建模方法。</a:t>
            </a:r>
            <a:endParaRPr lang="zh-CN" altLang="en-US" sz="2000" dirty="0"/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通过基于距离的量化强度伪标记和强度嵌入表，实现了合成语音的鲁棒性。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0" y="5894070"/>
            <a:ext cx="12192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Im C B, Lee S H, Kim S B, et al. Emoq-tts: Emotion intensity quantization for fine-grained controllable emotional text-to-speech[C]//ICASSP 2022-2022 IEEE International Conference on Acoustics, Speech and Signal Processing (ICASSP). IEEE, 2022: 6317-6321.</a:t>
            </a:r>
            <a:endParaRPr lang="en-US" altLang="zh-CN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3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3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TEMPLATE_THUMBS_INDEX" val="1、4、7、9、11、16、19、20、22、25、27、32、33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13"/>
</p:tagLst>
</file>

<file path=ppt/tags/tag20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60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60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TEMPLATE_THUMBS_INDEX" val="1、4、7、9、11、12、16、19、20、21、22、23、26、31、35、37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60"/>
</p:tagLst>
</file>

<file path=ppt/tags/tag3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613_4*i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56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613_4*a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5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6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SLIDE_ID" val="custom20204613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613"/>
  <p:tag name="KSO_WM_SLIDE_LAYOUT" val="a_l"/>
  <p:tag name="KSO_WM_SLIDE_LAYOUT_CNT" val="1_1"/>
</p:tagLst>
</file>

<file path=ppt/tags/tag364.xml><?xml version="1.0" encoding="utf-8"?>
<p:tagLst xmlns:p="http://schemas.openxmlformats.org/presentationml/2006/main">
  <p:tag name="KSO_WM_BEAUTIFY_FLAG" val=""/>
  <p:tag name="KSO_WM_UNIT_PLACING_PICTURE_USER_VIEWPORT" val="{&quot;height&quot;:1368,&quot;width&quot;:4620}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613_4*i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03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613_4*a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40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40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40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ID" val="custom20204613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613"/>
  <p:tag name="KSO_WM_SLIDE_LAYOUT" val="a_l"/>
  <p:tag name="KSO_WM_SLIDE_LAYOUT_CNT" val="1_1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53.xml><?xml version="1.0" encoding="utf-8"?>
<p:tagLst xmlns:p="http://schemas.openxmlformats.org/presentationml/2006/main">
  <p:tag name="KSO_WM_UNIT_ISCONTENTS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60_37*a*1"/>
  <p:tag name="KSO_WM_TEMPLATE_CATEGORY" val="custom"/>
  <p:tag name="KSO_WM_TEMPLATE_INDEX" val="20204660"/>
  <p:tag name="KSO_WM_UNIT_LAYERLEVEL" val="1"/>
  <p:tag name="KSO_WM_TAG_VERSION" val="1.0"/>
  <p:tag name="KSO_WM_BEAUTIFY_FLAG" val="#wm#"/>
  <p:tag name="KSO_WM_UNIT_PRESET_TEXT" val="谢谢聆听"/>
  <p:tag name="KSO_WM_UNIT_ISNUMDGMTITLE" val="0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SLIDE_ID" val="custom20204660_37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7"/>
  <p:tag name="KSO_WM_TAG_VERSION" val="1.0"/>
  <p:tag name="KSO_WM_BEAUTIFY_FLAG" val="#wm#"/>
  <p:tag name="KSO_WM_TEMPLATE_CATEGORY" val="custom"/>
  <p:tag name="KSO_WM_TEMPLATE_INDEX" val="20204660"/>
  <p:tag name="KSO_WM_SLIDE_LAYOUT" val="a_b"/>
  <p:tag name="KSO_WM_SLIDE_LAYOUT_CNT" val="1_1"/>
</p:tagLst>
</file>

<file path=ppt/tags/tag456.xml><?xml version="1.0" encoding="utf-8"?>
<p:tagLst xmlns:p="http://schemas.openxmlformats.org/presentationml/2006/main">
  <p:tag name="COMMONDATA" val="eyJoZGlkIjoiZmVkMjkyZWJhMzIxYTIyMjczMDE5M2M3ZWEyNGQyMDgifQ=="/>
  <p:tag name="commondata" val="eyJoZGlkIjoiNmY3NGU3NWQ4ZDEzMjIwM2IyNTA5YTFjNzg2NzA4ZWIifQ==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1413">
      <a:dk1>
        <a:sysClr val="windowText" lastClr="000000"/>
      </a:dk1>
      <a:lt1>
        <a:sysClr val="window" lastClr="FFFFFF"/>
      </a:lt1>
      <a:dk2>
        <a:srgbClr val="EAEDEF"/>
      </a:dk2>
      <a:lt2>
        <a:srgbClr val="FFFFFF"/>
      </a:lt2>
      <a:accent1>
        <a:srgbClr val="14B6F0"/>
      </a:accent1>
      <a:accent2>
        <a:srgbClr val="3796C9"/>
      </a:accent2>
      <a:accent3>
        <a:srgbClr val="5B76A2"/>
      </a:accent3>
      <a:accent4>
        <a:srgbClr val="7E577C"/>
      </a:accent4>
      <a:accent5>
        <a:srgbClr val="A23755"/>
      </a:accent5>
      <a:accent6>
        <a:srgbClr val="C5172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WPS主题色">
      <a:dk1>
        <a:srgbClr val="000000"/>
      </a:dk1>
      <a:lt1>
        <a:srgbClr val="FFFFFF"/>
      </a:lt1>
      <a:dk2>
        <a:srgbClr val="E9EFF0"/>
      </a:dk2>
      <a:lt2>
        <a:srgbClr val="FBFCFC"/>
      </a:lt2>
      <a:accent1>
        <a:srgbClr val="66CDE1"/>
      </a:accent1>
      <a:accent2>
        <a:srgbClr val="62BBF7"/>
      </a:accent2>
      <a:accent3>
        <a:srgbClr val="73A5FD"/>
      </a:accent3>
      <a:accent4>
        <a:srgbClr val="978DEC"/>
      </a:accent4>
      <a:accent5>
        <a:srgbClr val="C176C3"/>
      </a:accent5>
      <a:accent6>
        <a:srgbClr val="E1648E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4285</Words>
  <Application>WPS 演示</Application>
  <PresentationFormat>宽屏</PresentationFormat>
  <Paragraphs>128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Wingdings</vt:lpstr>
      <vt:lpstr>微软雅黑</vt:lpstr>
      <vt:lpstr>汉仪旗黑-85S</vt:lpstr>
      <vt:lpstr>黑体</vt:lpstr>
      <vt:lpstr>等线</vt:lpstr>
      <vt:lpstr>Arial Unicode MS</vt:lpstr>
      <vt:lpstr>Calibri</vt:lpstr>
      <vt:lpstr>-apple-system</vt:lpstr>
      <vt:lpstr>Segoe Print</vt:lpstr>
      <vt:lpstr>WPS</vt:lpstr>
      <vt:lpstr>1_Office 主题​​</vt:lpstr>
      <vt:lpstr>2_Office 主题​​</vt:lpstr>
      <vt:lpstr>ED-TTS: Multi-Scale Emotion Modeling Using Cross-Domain Emotion Diarization for Emotional Speech Synthesis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Instructtts: Modelling expressive tts in discrete latent space with natural language style prompt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等待</cp:lastModifiedBy>
  <cp:revision>345</cp:revision>
  <dcterms:created xsi:type="dcterms:W3CDTF">2019-06-19T02:08:00Z</dcterms:created>
  <dcterms:modified xsi:type="dcterms:W3CDTF">2024-07-18T07:02:20Z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9487E3C3C9A744EAABECD45CC6F59D78_13</vt:lpwstr>
  </property>
</Properties>
</file>