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324" r:id="rId9"/>
    <p:sldId id="263" r:id="rId10"/>
    <p:sldId id="308" r:id="rId11"/>
    <p:sldId id="306" r:id="rId12"/>
    <p:sldId id="317" r:id="rId13"/>
    <p:sldId id="262" r:id="rId14"/>
    <p:sldId id="280" r:id="rId15"/>
    <p:sldId id="275" r:id="rId16"/>
    <p:sldId id="318" r:id="rId17"/>
    <p:sldId id="267" r:id="rId18"/>
    <p:sldId id="27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425.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21.png"/><Relationship Id="rId1" Type="http://schemas.openxmlformats.org/officeDocument/2006/relationships/tags" Target="../tags/tag401.xml"/></Relationships>
</file>

<file path=ppt/slides/_rels/slide11.xml.rels><?xml version="1.0" encoding="UTF-8" standalone="yes"?>
<Relationships xmlns="http://schemas.openxmlformats.org/package/2006/relationships"><Relationship Id="rId9" Type="http://schemas.openxmlformats.org/officeDocument/2006/relationships/tags" Target="../tags/tag410.xml"/><Relationship Id="rId8" Type="http://schemas.openxmlformats.org/officeDocument/2006/relationships/tags" Target="../tags/tag409.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image" Target="../media/image21.png"/><Relationship Id="rId4" Type="http://schemas.openxmlformats.org/officeDocument/2006/relationships/tags" Target="../tags/tag406.xml"/><Relationship Id="rId3" Type="http://schemas.openxmlformats.org/officeDocument/2006/relationships/image" Target="../media/image27.png"/><Relationship Id="rId2" Type="http://schemas.openxmlformats.org/officeDocument/2006/relationships/image" Target="../media/image26.png"/><Relationship Id="rId10" Type="http://schemas.openxmlformats.org/officeDocument/2006/relationships/slideLayout" Target="../slideLayouts/slideLayout19.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5.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image" Target="../media/image21.png"/><Relationship Id="rId2" Type="http://schemas.openxmlformats.org/officeDocument/2006/relationships/tags" Target="../tags/tag411.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1.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image" Target="../media/image21.png"/><Relationship Id="rId1" Type="http://schemas.openxmlformats.org/officeDocument/2006/relationships/tags" Target="../tags/tag41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0.xml"/><Relationship Id="rId3" Type="http://schemas.openxmlformats.org/officeDocument/2006/relationships/tags" Target="../tags/tag424.xml"/><Relationship Id="rId2" Type="http://schemas.openxmlformats.org/officeDocument/2006/relationships/tags" Target="../tags/tag423.xml"/><Relationship Id="rId1" Type="http://schemas.openxmlformats.org/officeDocument/2006/relationships/tags" Target="../tags/tag422.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21.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image" Target="../media/image21.png"/><Relationship Id="rId2" Type="http://schemas.openxmlformats.org/officeDocument/2006/relationships/tags" Target="../tags/tag374.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84.xml"/><Relationship Id="rId7" Type="http://schemas.openxmlformats.org/officeDocument/2006/relationships/tags" Target="../tags/tag383.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image" Target="../media/image21.png"/><Relationship Id="rId3" Type="http://schemas.openxmlformats.org/officeDocument/2006/relationships/tags" Target="../tags/tag380.xml"/><Relationship Id="rId2" Type="http://schemas.openxmlformats.org/officeDocument/2006/relationships/image" Target="../media/image23.png"/><Relationship Id="rId1" Type="http://schemas.openxmlformats.org/officeDocument/2006/relationships/tags" Target="../tags/tag37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image" Target="../media/image21.png"/><Relationship Id="rId3" Type="http://schemas.openxmlformats.org/officeDocument/2006/relationships/tags" Target="../tags/tag386.xml"/><Relationship Id="rId2" Type="http://schemas.openxmlformats.org/officeDocument/2006/relationships/image" Target="../media/image23.png"/><Relationship Id="rId1" Type="http://schemas.openxmlformats.org/officeDocument/2006/relationships/tags" Target="../tags/tag38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image" Target="../media/image24.png"/><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image" Target="../media/image21.png"/><Relationship Id="rId1" Type="http://schemas.openxmlformats.org/officeDocument/2006/relationships/tags" Target="../tags/tag3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rmAutofit/>
          </a:bodyPr>
          <a:p>
            <a:pPr algn="ctr"/>
            <a:r>
              <a:rPr altLang="zh-CN" sz="3600">
                <a:latin typeface="等线" panose="02010600030101010101" charset="-122"/>
                <a:ea typeface="等线" panose="02010600030101010101" charset="-122"/>
              </a:rPr>
              <a:t>Towards Zero-Shot Multi-Speaker Multi-Accent Text-to-Speech Synthesis</a:t>
            </a:r>
            <a:endParaRPr altLang="zh-CN"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lang="zh-CN" altLang="en-US"/>
              <a:t>朝向零样本多说话者多口音文本到语音合成</a:t>
            </a:r>
            <a:endParaRPr lang="zh-CN" altLang="en-US"/>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2023</a:t>
            </a:r>
            <a:r>
              <a:rPr lang="zh-CN" altLang="en-US"/>
              <a:t>年</a:t>
            </a:r>
            <a:r>
              <a:rPr lang="en-US" altLang="zh-CN"/>
              <a:t>11</a:t>
            </a:r>
            <a:r>
              <a:rPr lang="zh-CN" altLang="en-US"/>
              <a:t>月</a:t>
            </a:r>
            <a:r>
              <a:rPr lang="en-US" altLang="zh-CN"/>
              <a:t>17</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353810"/>
            <a:ext cx="12192000" cy="306705"/>
          </a:xfrm>
          <a:prstGeom prst="rect">
            <a:avLst/>
          </a:prstGeom>
          <a:noFill/>
        </p:spPr>
        <p:txBody>
          <a:bodyPr wrap="square" rtlCol="0">
            <a:spAutoFit/>
          </a:bodyPr>
          <a:p>
            <a:r>
              <a:rPr lang="zh-CN" altLang="en-US" sz="1400">
                <a:solidFill>
                  <a:schemeClr val="tx1"/>
                </a:solidFill>
                <a:effectLst>
                  <a:outerShdw blurRad="38100" dist="19050" dir="2700000" algn="tl" rotWithShape="0">
                    <a:schemeClr val="dk1">
                      <a:alpha val="40000"/>
                    </a:schemeClr>
                  </a:outerShdw>
                </a:effectLst>
                <a:sym typeface="+mn-ea"/>
              </a:rPr>
              <a:t>Zhang M, Zhou X, Wu Z, et al. Towards Zero-Shot Multi-Speaker Multi-Accent Text-to-Speech Synthesis[J]. IEEE Signal Processing Letters, 2023.</a:t>
            </a:r>
            <a:endParaRPr lang="zh-CN" altLang="en-US" sz="14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84200" y="1529080"/>
            <a:ext cx="10671175" cy="3969385"/>
          </a:xfrm>
          <a:prstGeom prst="rect">
            <a:avLst/>
          </a:prstGeom>
          <a:noFill/>
        </p:spPr>
        <p:txBody>
          <a:bodyPr wrap="square" rtlCol="0">
            <a:spAutoFit/>
          </a:bodyPr>
          <a:p>
            <a:pPr indent="457200" fontAlgn="auto">
              <a:lnSpc>
                <a:spcPct val="150000"/>
              </a:lnSpc>
            </a:pPr>
            <a:r>
              <a:rPr lang="zh-CN" altLang="en-US" sz="2400">
                <a:solidFill>
                  <a:srgbClr val="FF0000"/>
                </a:solidFill>
              </a:rPr>
              <a:t>Baseline</a:t>
            </a:r>
            <a:r>
              <a:rPr lang="zh-CN" altLang="en-US" sz="2400"/>
              <a:t>（基线模型）：这是一个预训练的文本到语音（TTS）模型，用于生成非口音的本地语音。</a:t>
            </a:r>
            <a:endParaRPr lang="zh-CN" altLang="en-US" sz="2400"/>
          </a:p>
          <a:p>
            <a:pPr indent="457200" fontAlgn="auto">
              <a:lnSpc>
                <a:spcPct val="150000"/>
              </a:lnSpc>
            </a:pPr>
            <a:r>
              <a:rPr lang="zh-CN" altLang="en-US" sz="2400">
                <a:solidFill>
                  <a:srgbClr val="FF0000"/>
                </a:solidFill>
              </a:rPr>
              <a:t>MAM</a:t>
            </a:r>
            <a:r>
              <a:rPr lang="zh-CN" altLang="en-US" sz="2400"/>
              <a:t>（多口音建模系统）：作者提出的多口音建模系统。</a:t>
            </a:r>
            <a:endParaRPr lang="zh-CN" altLang="en-US" sz="2400"/>
          </a:p>
          <a:p>
            <a:pPr indent="457200" fontAlgn="auto">
              <a:lnSpc>
                <a:spcPct val="150000"/>
              </a:lnSpc>
            </a:pPr>
            <a:r>
              <a:rPr lang="zh-CN" altLang="en-US" sz="2400">
                <a:solidFill>
                  <a:srgbClr val="FF0000"/>
                </a:solidFill>
              </a:rPr>
              <a:t>Single</a:t>
            </a:r>
            <a:r>
              <a:rPr lang="zh-CN" altLang="en-US" sz="2400"/>
              <a:t>（单口音系统）：一系列单口音文本到语音系统，每个系统专门适应并训练于特定的单一口音。</a:t>
            </a:r>
            <a:endParaRPr lang="zh-CN" altLang="en-US" sz="2400"/>
          </a:p>
          <a:p>
            <a:pPr indent="457200" fontAlgn="auto">
              <a:lnSpc>
                <a:spcPct val="150000"/>
              </a:lnSpc>
            </a:pPr>
            <a:r>
              <a:rPr lang="zh-CN" altLang="en-US" sz="2400">
                <a:solidFill>
                  <a:srgbClr val="FF0000"/>
                </a:solidFill>
              </a:rPr>
              <a:t>Accentron</a:t>
            </a:r>
            <a:r>
              <a:rPr lang="en-US" altLang="zh-CN" sz="2400" baseline="30000">
                <a:solidFill>
                  <a:schemeClr val="tx1"/>
                </a:solidFill>
              </a:rPr>
              <a:t>[1]</a:t>
            </a:r>
            <a:r>
              <a:rPr lang="zh-CN" altLang="en-US" sz="2400"/>
              <a:t>：这是一个口音转换模型，用于将一种口音的语音转换为另一种口音。</a:t>
            </a:r>
            <a:endParaRPr lang="zh-CN" altLang="en-US" sz="2400"/>
          </a:p>
        </p:txBody>
      </p:sp>
      <p:sp>
        <p:nvSpPr>
          <p:cNvPr id="10" name="文本框 9"/>
          <p:cNvSpPr txBox="1"/>
          <p:nvPr>
            <p:custDataLst>
              <p:tags r:id="rId5"/>
            </p:custDataLst>
          </p:nvPr>
        </p:nvSpPr>
        <p:spPr>
          <a:xfrm>
            <a:off x="0" y="6211570"/>
            <a:ext cx="12192000" cy="521970"/>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S. Ding, G. Zhao, and R. Gutierrez-Osuna, “Accentron: Foreign accent conversion to arbitrary non-native speakers using zero-shot learning,” Comput. Speech Lang., vol. 72, 2022, Art. no. 101302.</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不同口音和型号的MOS测试"/>
          <p:cNvPicPr>
            <a:picLocks noChangeAspect="1"/>
          </p:cNvPicPr>
          <p:nvPr/>
        </p:nvPicPr>
        <p:blipFill>
          <a:blip r:embed="rId1"/>
          <a:stretch>
            <a:fillRect/>
          </a:stretch>
        </p:blipFill>
        <p:spPr>
          <a:xfrm>
            <a:off x="69215" y="3996055"/>
            <a:ext cx="5565775" cy="2313940"/>
          </a:xfrm>
          <a:prstGeom prst="rect">
            <a:avLst/>
          </a:prstGeom>
        </p:spPr>
      </p:pic>
      <p:pic>
        <p:nvPicPr>
          <p:cNvPr id="3" name="图片 2" descr="各种系统的客观评价指标"/>
          <p:cNvPicPr>
            <a:picLocks noChangeAspect="1"/>
          </p:cNvPicPr>
          <p:nvPr/>
        </p:nvPicPr>
        <p:blipFill>
          <a:blip r:embed="rId2"/>
          <a:stretch>
            <a:fillRect/>
          </a:stretch>
        </p:blipFill>
        <p:spPr>
          <a:xfrm>
            <a:off x="6500495" y="1695450"/>
            <a:ext cx="4981575" cy="3867150"/>
          </a:xfrm>
          <a:prstGeom prst="rect">
            <a:avLst/>
          </a:prstGeom>
        </p:spPr>
      </p:pic>
      <p:pic>
        <p:nvPicPr>
          <p:cNvPr id="10" name="图片 9" descr="生成语音的口音分类结果"/>
          <p:cNvPicPr>
            <a:picLocks noChangeAspect="1"/>
          </p:cNvPicPr>
          <p:nvPr/>
        </p:nvPicPr>
        <p:blipFill>
          <a:blip r:embed="rId3"/>
          <a:stretch>
            <a:fillRect/>
          </a:stretch>
        </p:blipFill>
        <p:spPr>
          <a:xfrm>
            <a:off x="175260" y="1570990"/>
            <a:ext cx="5920740" cy="1858010"/>
          </a:xfrm>
          <a:prstGeom prst="rect">
            <a:avLst/>
          </a:prstGeom>
        </p:spPr>
      </p:pic>
      <p:pic>
        <p:nvPicPr>
          <p:cNvPr id="5" name="图片 4" descr="新疆大学校徽"/>
          <p:cNvPicPr>
            <a:picLocks noChangeAspect="1"/>
          </p:cNvPicPr>
          <p:nvPr>
            <p:custDataLst>
              <p:tags r:id="rId4"/>
            </p:custDataLst>
          </p:nvPr>
        </p:nvPicPr>
        <p:blipFill>
          <a:blip r:embed="rId5"/>
          <a:stretch>
            <a:fillRect/>
          </a:stretch>
        </p:blipFill>
        <p:spPr>
          <a:xfrm>
            <a:off x="0" y="0"/>
            <a:ext cx="2933700" cy="868680"/>
          </a:xfrm>
          <a:prstGeom prst="rect">
            <a:avLst/>
          </a:prstGeom>
        </p:spPr>
      </p:pic>
      <p:sp>
        <p:nvSpPr>
          <p:cNvPr id="8" name="矩形 7"/>
          <p:cNvSpPr/>
          <p:nvPr>
            <p:custDataLst>
              <p:tags r:id="rId6"/>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7"/>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11" name="文本框 10"/>
          <p:cNvSpPr txBox="1"/>
          <p:nvPr>
            <p:custDataLst>
              <p:tags r:id="rId8"/>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在真实标准语音（ground-truth）和我们模型的零样本输出之间比较口音相似性"/>
          <p:cNvPicPr>
            <a:picLocks noChangeAspect="1"/>
          </p:cNvPicPr>
          <p:nvPr/>
        </p:nvPicPr>
        <p:blipFill>
          <a:blip r:embed="rId1"/>
          <a:stretch>
            <a:fillRect/>
          </a:stretch>
        </p:blipFill>
        <p:spPr>
          <a:xfrm>
            <a:off x="2428240" y="1783080"/>
            <a:ext cx="6414135" cy="402653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7" name="文本框 6"/>
          <p:cNvSpPr txBox="1"/>
          <p:nvPr>
            <p:custDataLst>
              <p:tags r:id="rId6"/>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10" name="文本框 9"/>
          <p:cNvSpPr txBox="1"/>
          <p:nvPr>
            <p:custDataLst>
              <p:tags r:id="rId5"/>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
        <p:nvSpPr>
          <p:cNvPr id="2" name="文本框 1"/>
          <p:cNvSpPr txBox="1"/>
          <p:nvPr>
            <p:custDataLst>
              <p:tags r:id="rId6"/>
            </p:custDataLst>
          </p:nvPr>
        </p:nvSpPr>
        <p:spPr>
          <a:xfrm>
            <a:off x="584200" y="1529080"/>
            <a:ext cx="10671175" cy="1753235"/>
          </a:xfrm>
          <a:prstGeom prst="rect">
            <a:avLst/>
          </a:prstGeom>
          <a:noFill/>
        </p:spPr>
        <p:txBody>
          <a:bodyPr wrap="square" rtlCol="0">
            <a:spAutoFit/>
          </a:bodyPr>
          <a:p>
            <a:pPr indent="457200" fontAlgn="auto">
              <a:lnSpc>
                <a:spcPct val="150000"/>
              </a:lnSpc>
            </a:pPr>
            <a:r>
              <a:rPr lang="zh-CN" altLang="en-US" sz="2400"/>
              <a:t>文章研究了一种多口音建模策略和一种神经语音合成系统的口音适应机制。</a:t>
            </a:r>
            <a:endParaRPr lang="zh-CN" altLang="en-US" sz="2400"/>
          </a:p>
          <a:p>
            <a:pPr indent="457200" fontAlgn="auto">
              <a:lnSpc>
                <a:spcPct val="150000"/>
              </a:lnSpc>
            </a:pPr>
            <a:r>
              <a:rPr lang="zh-CN" altLang="en-US" sz="2400">
                <a:solidFill>
                  <a:srgbClr val="FF0000"/>
                </a:solidFill>
              </a:rPr>
              <a:t>使用少量的带口音的语音数据，可以实现零样本多说话者多口音的语音合成​​。</a:t>
            </a:r>
            <a:endParaRPr lang="zh-CN" altLang="en-US" sz="2400">
              <a:solidFill>
                <a:srgbClr val="FF0000"/>
              </a:solidFill>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21970" y="1412875"/>
            <a:ext cx="10581005" cy="4523105"/>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lang="zh-CN" altLang="en-US" sz="2400"/>
              <a:t>文本到语音合成（TTS）的目的是根据给定的输入文本生成高质量且与目标说话者相似的语音。与一般的TTS系统相比，一个带口音的语音合成系统除了需要生成高质量的声音外，还需要生成具有高口音相似度的声音。</a:t>
            </a:r>
            <a:endParaRPr lang="zh-CN" altLang="en-US" sz="2400"/>
          </a:p>
          <a:p>
            <a:pPr indent="609600" fontAlgn="auto">
              <a:lnSpc>
                <a:spcPct val="150000"/>
              </a:lnSpc>
              <a:extLst>
                <a:ext uri="{35155182-B16C-46BC-9424-99874614C6A1}">
                  <wpsdc:indentchars xmlns:wpsdc="http://www.wps.cn/officeDocument/2017/drawingmlCustomData" val="200" checksum="4158780845"/>
                </a:ext>
              </a:extLst>
            </a:pPr>
            <a:r>
              <a:rPr lang="zh-CN" altLang="en-US" sz="2400"/>
              <a:t>口音TTS的一个潜在应用场景是语言学习和口音训练。带口音的语音能够让学习者接触到多种口音和方言，帮助他们更好地理解和与来自不同地区的人交流。它还可以在娱乐行业中被用来创造电影、电视节目和视频游戏中更真实和多样化的角色。</a:t>
            </a:r>
            <a:endParaRPr lang="zh-CN" altLang="en-US" sz="2400"/>
          </a:p>
          <a:p>
            <a:pPr indent="609600" fontAlgn="auto">
              <a:lnSpc>
                <a:spcPct val="150000"/>
              </a:lnSpc>
              <a:extLst>
                <a:ext uri="{35155182-B16C-46BC-9424-99874614C6A1}">
                  <wpsdc:indentchars xmlns:wpsdc="http://www.wps.cn/officeDocument/2017/drawingmlCustomData" val="200" checksum="4158780845"/>
                </a:ext>
              </a:extLst>
            </a:pPr>
            <a:endParaRPr lang="zh-CN" altLang="en-US" sz="2400"/>
          </a:p>
        </p:txBody>
      </p:sp>
      <p:sp>
        <p:nvSpPr>
          <p:cNvPr id="10" name="文本框 9"/>
          <p:cNvSpPr txBox="1"/>
          <p:nvPr>
            <p:custDataLst>
              <p:tags r:id="rId5"/>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32130" y="1412875"/>
            <a:ext cx="10704195" cy="3415030"/>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lang="zh-CN" altLang="en-US" sz="2400"/>
              <a:t>近年来，神经TTS技术迅速发展，使得生成的语音达到了类似人类的自然度。序列到序列建模方法在TTS研究场景中的有效性已经得到了证明，但其局限性在于数据消耗。一个训练良好的TTS模型通常需要数十小时的训练数据。</a:t>
            </a:r>
            <a:endParaRPr lang="zh-CN" altLang="en-US" sz="2400"/>
          </a:p>
          <a:p>
            <a:pPr indent="609600" fontAlgn="auto">
              <a:lnSpc>
                <a:spcPct val="150000"/>
              </a:lnSpc>
              <a:extLst>
                <a:ext uri="{35155182-B16C-46BC-9424-99874614C6A1}">
                  <wpsdc:indentchars xmlns:wpsdc="http://www.wps.cn/officeDocument/2017/drawingmlCustomData" val="200" checksum="4158780845"/>
                </a:ext>
              </a:extLst>
            </a:pPr>
            <a:r>
              <a:rPr lang="zh-CN" altLang="en-US" sz="2400"/>
              <a:t>因此，如果有足够的带口音的语音数据用于模型训练，构建一个带口音的TTS系统会更容易。可以像训练标准TTS那样，使用大量带口音的语音数据来训练模型。</a:t>
            </a:r>
            <a:endParaRPr lang="zh-CN" altLang="en-US" sz="2400"/>
          </a:p>
        </p:txBody>
      </p:sp>
      <p:sp>
        <p:nvSpPr>
          <p:cNvPr id="10" name="文本框 9"/>
          <p:cNvSpPr txBox="1"/>
          <p:nvPr>
            <p:custDataLst>
              <p:tags r:id="rId5"/>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descr="提出了多说话人多口音语音合成系统"/>
          <p:cNvPicPr>
            <a:picLocks noChangeAspect="1"/>
          </p:cNvPicPr>
          <p:nvPr/>
        </p:nvPicPr>
        <p:blipFill>
          <a:blip r:embed="rId1"/>
          <a:stretch>
            <a:fillRect/>
          </a:stretch>
        </p:blipFill>
        <p:spPr>
          <a:xfrm>
            <a:off x="605155" y="1296670"/>
            <a:ext cx="10820400" cy="484822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系统</a:t>
            </a:r>
            <a:r>
              <a:rPr lang="zh-CN" altLang="en-US" sz="2800">
                <a:solidFill>
                  <a:schemeClr val="tx1"/>
                </a:solidFill>
                <a:effectLst>
                  <a:outerShdw blurRad="38100" dist="19050" dir="2700000" algn="tl" rotWithShape="0">
                    <a:schemeClr val="dk1">
                      <a:alpha val="40000"/>
                    </a:schemeClr>
                  </a:outerShdw>
                </a:effectLst>
              </a:rPr>
              <a:t>设计</a:t>
            </a:r>
            <a:endParaRPr lang="zh-CN" altLang="en-US" sz="2800">
              <a:solidFill>
                <a:schemeClr val="tx1"/>
              </a:solidFill>
              <a:effectLst>
                <a:outerShdw blurRad="38100" dist="19050" dir="2700000" algn="tl" rotWithShape="0">
                  <a:schemeClr val="dk1">
                    <a:alpha val="40000"/>
                  </a:schemeClr>
                </a:outerShdw>
              </a:effectLst>
            </a:endParaRPr>
          </a:p>
        </p:txBody>
      </p:sp>
      <p:sp>
        <p:nvSpPr>
          <p:cNvPr id="10" name="文本框 9"/>
          <p:cNvSpPr txBox="1"/>
          <p:nvPr>
            <p:custDataLst>
              <p:tags r:id="rId6"/>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
        <p:nvSpPr>
          <p:cNvPr id="2" name="文本框 1"/>
          <p:cNvSpPr txBox="1"/>
          <p:nvPr/>
        </p:nvSpPr>
        <p:spPr>
          <a:xfrm>
            <a:off x="5346065" y="919480"/>
            <a:ext cx="5529580" cy="368300"/>
          </a:xfrm>
          <a:prstGeom prst="rect">
            <a:avLst/>
          </a:prstGeom>
          <a:noFill/>
        </p:spPr>
        <p:txBody>
          <a:bodyPr wrap="square" rtlCol="0">
            <a:spAutoFit/>
          </a:bodyPr>
          <a:p>
            <a:r>
              <a:rPr lang="zh-CN" altLang="en-US">
                <a:solidFill>
                  <a:srgbClr val="FF0000"/>
                </a:solidFill>
              </a:rPr>
              <a:t>基于Tacotron2框架构建，新增了一个口音分类器模块</a:t>
            </a:r>
            <a:endParaRPr lang="zh-CN" altLang="en-US">
              <a:solidFill>
                <a:srgbClr val="FF0000"/>
              </a:solidFill>
            </a:endParaRPr>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descr="提出了多说话人多口音语音合成系统"/>
          <p:cNvPicPr>
            <a:picLocks noChangeAspect="1"/>
          </p:cNvPicPr>
          <p:nvPr>
            <p:custDataLst>
              <p:tags r:id="rId1"/>
            </p:custDataLst>
          </p:nvPr>
        </p:nvPicPr>
        <p:blipFill>
          <a:blip r:embed="rId2"/>
          <a:srcRect l="7989" r="58422" b="12037"/>
          <a:stretch>
            <a:fillRect/>
          </a:stretch>
        </p:blipFill>
        <p:spPr>
          <a:xfrm>
            <a:off x="157480" y="1398905"/>
            <a:ext cx="3845560" cy="4513580"/>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8" name="矩形 7"/>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6"/>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多口音</a:t>
            </a:r>
            <a:r>
              <a:rPr lang="zh-CN" altLang="en-US" sz="2800">
                <a:solidFill>
                  <a:schemeClr val="tx1"/>
                </a:solidFill>
                <a:effectLst>
                  <a:outerShdw blurRad="38100" dist="19050" dir="2700000" algn="tl" rotWithShape="0">
                    <a:schemeClr val="dk1">
                      <a:alpha val="40000"/>
                    </a:schemeClr>
                  </a:outerShdw>
                </a:effectLst>
              </a:rPr>
              <a:t>训练</a:t>
            </a:r>
            <a:endParaRPr lang="zh-CN" altLang="en-US" sz="2800">
              <a:solidFill>
                <a:schemeClr val="tx1"/>
              </a:solidFill>
              <a:effectLst>
                <a:outerShdw blurRad="38100" dist="19050" dir="2700000" algn="tl" rotWithShape="0">
                  <a:schemeClr val="dk1">
                    <a:alpha val="40000"/>
                  </a:schemeClr>
                </a:outerShdw>
              </a:effectLst>
            </a:endParaRPr>
          </a:p>
        </p:txBody>
      </p:sp>
      <p:sp>
        <p:nvSpPr>
          <p:cNvPr id="10" name="文本框 9"/>
          <p:cNvSpPr txBox="1"/>
          <p:nvPr>
            <p:custDataLst>
              <p:tags r:id="rId7"/>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
        <p:nvSpPr>
          <p:cNvPr id="3" name="文本框 2"/>
          <p:cNvSpPr txBox="1"/>
          <p:nvPr/>
        </p:nvSpPr>
        <p:spPr>
          <a:xfrm>
            <a:off x="4312920" y="1568450"/>
            <a:ext cx="7587615" cy="4654550"/>
          </a:xfrm>
          <a:prstGeom prst="rect">
            <a:avLst/>
          </a:prstGeom>
          <a:noFill/>
        </p:spPr>
        <p:txBody>
          <a:bodyPr wrap="square" rtlCol="0">
            <a:noAutofit/>
          </a:bodyPr>
          <a:p>
            <a:r>
              <a:rPr lang="en-US" altLang="zh-CN" sz="2000">
                <a:solidFill>
                  <a:srgbClr val="FF0000"/>
                </a:solidFill>
              </a:rPr>
              <a:t>编码器设计</a:t>
            </a:r>
            <a:r>
              <a:rPr lang="en-US" altLang="zh-CN" sz="2000"/>
              <a:t>：</a:t>
            </a:r>
            <a:endParaRPr lang="en-US" altLang="zh-CN" sz="2000"/>
          </a:p>
          <a:p>
            <a:pPr indent="457200"/>
            <a:r>
              <a:rPr lang="en-US" altLang="zh-CN" sz="2000"/>
              <a:t>利用神经网络编码器，该编码器专门设计来处理和学习不同口音的音素特征。</a:t>
            </a:r>
            <a:endParaRPr lang="en-US" altLang="zh-CN" sz="2000"/>
          </a:p>
          <a:p>
            <a:pPr indent="457200"/>
            <a:r>
              <a:rPr lang="en-US" altLang="zh-CN" sz="2000"/>
              <a:t>在训练阶段，编码器接收标准音素序列作为输入，并学习如何将这些音素映射到适用于所有说话者或口音的通用音素表征。</a:t>
            </a:r>
            <a:endParaRPr lang="en-US" altLang="zh-CN" sz="2000"/>
          </a:p>
          <a:p>
            <a:endParaRPr lang="en-US" altLang="zh-CN" sz="2000"/>
          </a:p>
          <a:p>
            <a:r>
              <a:rPr lang="en-US" altLang="zh-CN" sz="2000">
                <a:solidFill>
                  <a:srgbClr val="FF0000"/>
                </a:solidFill>
              </a:rPr>
              <a:t>训练过程</a:t>
            </a:r>
            <a:r>
              <a:rPr lang="en-US" altLang="zh-CN" sz="2000"/>
              <a:t>：</a:t>
            </a:r>
            <a:endParaRPr lang="en-US" altLang="zh-CN" sz="2000"/>
          </a:p>
          <a:p>
            <a:pPr indent="457200"/>
            <a:r>
              <a:rPr lang="en-US" altLang="zh-CN" sz="2000"/>
              <a:t>使用大规模的多说话者语料库进行预训练，使编码器能够理解和适应多种口音。</a:t>
            </a:r>
            <a:endParaRPr lang="en-US" altLang="zh-CN" sz="2000"/>
          </a:p>
          <a:p>
            <a:pPr indent="457200"/>
            <a:r>
              <a:rPr lang="en-US" altLang="zh-CN" sz="2000"/>
              <a:t>通过这种方式，编码器学会了从标准音素序列到多口音音素表征的转换，这对于生成具有不同口音特征的语音至关重要。</a:t>
            </a:r>
            <a:endParaRPr lang="en-US" altLang="zh-CN" sz="2000"/>
          </a:p>
          <a:p>
            <a:endParaRPr lang="en-US" altLang="zh-CN" sz="2000"/>
          </a:p>
          <a:p>
            <a:r>
              <a:rPr lang="en-US" altLang="zh-CN" sz="2000">
                <a:solidFill>
                  <a:srgbClr val="FF0000"/>
                </a:solidFill>
              </a:rPr>
              <a:t>口音适配</a:t>
            </a:r>
            <a:r>
              <a:rPr lang="en-US" altLang="zh-CN" sz="2000"/>
              <a:t>：</a:t>
            </a:r>
            <a:endParaRPr lang="en-US" altLang="zh-CN" sz="2000"/>
          </a:p>
          <a:p>
            <a:pPr indent="457200"/>
            <a:r>
              <a:rPr lang="en-US" altLang="zh-CN" sz="2000"/>
              <a:t>在口音适配过程中，为了精确地生成特定口音的音素表征，系统需要口音ID作为附加输入。</a:t>
            </a:r>
            <a:endParaRPr lang="en-US" altLang="zh-CN" sz="2000"/>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descr="提出了多说话人多口音语音合成系统"/>
          <p:cNvPicPr>
            <a:picLocks noChangeAspect="1"/>
          </p:cNvPicPr>
          <p:nvPr>
            <p:custDataLst>
              <p:tags r:id="rId1"/>
            </p:custDataLst>
          </p:nvPr>
        </p:nvPicPr>
        <p:blipFill>
          <a:blip r:embed="rId2"/>
          <a:srcRect l="40657" t="2868" r="10869" b="10269"/>
          <a:stretch>
            <a:fillRect/>
          </a:stretch>
        </p:blipFill>
        <p:spPr>
          <a:xfrm>
            <a:off x="114300" y="1513205"/>
            <a:ext cx="5245100" cy="4211320"/>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8" name="矩形 7"/>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6"/>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---口音依赖的韵律学习</a:t>
            </a:r>
            <a:endParaRPr lang="en-US" altLang="zh-CN" sz="2800">
              <a:solidFill>
                <a:schemeClr val="tx1"/>
              </a:solidFill>
              <a:effectLst>
                <a:outerShdw blurRad="38100" dist="19050" dir="2700000" algn="tl" rotWithShape="0">
                  <a:schemeClr val="dk1">
                    <a:alpha val="40000"/>
                  </a:schemeClr>
                </a:outerShdw>
              </a:effectLst>
            </a:endParaRPr>
          </a:p>
        </p:txBody>
      </p:sp>
      <p:sp>
        <p:nvSpPr>
          <p:cNvPr id="10" name="文本框 9"/>
          <p:cNvSpPr txBox="1"/>
          <p:nvPr>
            <p:custDataLst>
              <p:tags r:id="rId7"/>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
        <p:nvSpPr>
          <p:cNvPr id="2" name="文本框 1"/>
          <p:cNvSpPr txBox="1"/>
          <p:nvPr/>
        </p:nvSpPr>
        <p:spPr>
          <a:xfrm>
            <a:off x="5288915" y="1625600"/>
            <a:ext cx="6478905" cy="4399915"/>
          </a:xfrm>
          <a:prstGeom prst="rect">
            <a:avLst/>
          </a:prstGeom>
          <a:noFill/>
        </p:spPr>
        <p:txBody>
          <a:bodyPr wrap="square" rtlCol="0">
            <a:spAutoFit/>
          </a:bodyPr>
          <a:p>
            <a:r>
              <a:rPr lang="en-US" altLang="zh-CN" sz="2000">
                <a:solidFill>
                  <a:srgbClr val="FF0000"/>
                </a:solidFill>
              </a:rPr>
              <a:t>注意力机制的应用</a:t>
            </a:r>
            <a:r>
              <a:rPr lang="en-US" altLang="zh-CN" sz="2000"/>
              <a:t>：</a:t>
            </a:r>
            <a:endParaRPr lang="en-US" altLang="zh-CN" sz="2000"/>
          </a:p>
          <a:p>
            <a:pPr indent="457200"/>
            <a:r>
              <a:rPr lang="en-US" altLang="zh-CN" sz="2000"/>
              <a:t>系统中引入了位置敏感的注意力机制，用于学习音素表征和输出梅尔频谱之间的对齐关系。</a:t>
            </a:r>
            <a:endParaRPr lang="en-US" altLang="zh-CN" sz="2000"/>
          </a:p>
          <a:p>
            <a:endParaRPr lang="en-US" altLang="zh-CN" sz="2000"/>
          </a:p>
          <a:p>
            <a:r>
              <a:rPr lang="en-US" altLang="zh-CN" sz="2000">
                <a:solidFill>
                  <a:srgbClr val="FF0000"/>
                </a:solidFill>
              </a:rPr>
              <a:t>解码器的作用</a:t>
            </a:r>
            <a:r>
              <a:rPr lang="en-US" altLang="zh-CN" sz="2000"/>
              <a:t>：</a:t>
            </a:r>
            <a:endParaRPr lang="en-US" altLang="zh-CN" sz="2000"/>
          </a:p>
          <a:p>
            <a:pPr indent="457200"/>
            <a:r>
              <a:rPr lang="en-US" altLang="zh-CN" sz="2000"/>
              <a:t>解码器是一个自回归的循环神经网络，它根据学习到的对齐信息从注意力机制生成的上下文向量逐帧预测梅尔频谱。</a:t>
            </a:r>
            <a:endParaRPr lang="en-US" altLang="zh-CN" sz="2000"/>
          </a:p>
          <a:p>
            <a:endParaRPr lang="en-US" altLang="zh-CN" sz="2000"/>
          </a:p>
          <a:p>
            <a:r>
              <a:rPr lang="en-US" altLang="zh-CN" sz="2000">
                <a:solidFill>
                  <a:srgbClr val="FF0000"/>
                </a:solidFill>
              </a:rPr>
              <a:t>适应不同口音</a:t>
            </a:r>
            <a:r>
              <a:rPr lang="en-US" altLang="zh-CN" sz="2000"/>
              <a:t>：</a:t>
            </a:r>
            <a:endParaRPr lang="en-US" altLang="zh-CN" sz="2000"/>
          </a:p>
          <a:p>
            <a:pPr indent="457200"/>
            <a:r>
              <a:rPr lang="en-US" altLang="zh-CN" sz="2000"/>
              <a:t>在模型预训练之后，注意力机制已经学习了如何从通用音素表征中提取韵律信息。</a:t>
            </a:r>
            <a:endParaRPr lang="en-US" altLang="zh-CN" sz="2000"/>
          </a:p>
          <a:p>
            <a:pPr indent="457200"/>
            <a:r>
              <a:rPr lang="en-US" altLang="zh-CN" sz="2000"/>
              <a:t>在口音适配过程中，对注意力模块的参数进行更新，使其能够适应不同的口音特征。</a:t>
            </a:r>
            <a:endParaRPr lang="en-US" altLang="zh-CN" sz="2000"/>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---训练准则</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QQ截图20231116234207"/>
          <p:cNvPicPr>
            <a:picLocks noChangeAspect="1"/>
          </p:cNvPicPr>
          <p:nvPr/>
        </p:nvPicPr>
        <p:blipFill>
          <a:blip r:embed="rId5"/>
          <a:stretch>
            <a:fillRect/>
          </a:stretch>
        </p:blipFill>
        <p:spPr>
          <a:xfrm>
            <a:off x="957898" y="2398395"/>
            <a:ext cx="10276205" cy="1913890"/>
          </a:xfrm>
          <a:prstGeom prst="rect">
            <a:avLst/>
          </a:prstGeom>
        </p:spPr>
      </p:pic>
      <p:sp>
        <p:nvSpPr>
          <p:cNvPr id="10" name="文本框 9"/>
          <p:cNvSpPr txBox="1"/>
          <p:nvPr>
            <p:custDataLst>
              <p:tags r:id="rId6"/>
            </p:custDataLst>
          </p:nvPr>
        </p:nvSpPr>
        <p:spPr>
          <a:xfrm>
            <a:off x="0" y="6417310"/>
            <a:ext cx="12192000" cy="306705"/>
          </a:xfrm>
          <a:prstGeom prst="rect">
            <a:avLst/>
          </a:prstGeom>
          <a:noFill/>
        </p:spPr>
        <p:txBody>
          <a:bodyPr wrap="square" rtlCol="0">
            <a:spAutoFit/>
          </a:bodyPr>
          <a:p>
            <a:r>
              <a:rPr lang="zh-CN" altLang="en-US" sz="1400">
                <a:solidFill>
                  <a:schemeClr val="tx1"/>
                </a:solidFill>
                <a:effectLst/>
                <a:sym typeface="+mn-ea"/>
              </a:rPr>
              <a:t>Zhang M, Zhou X, Wu Z, et al. Towards Zero-Shot Multi-Speaker Multi-Accent Text-to-Speech Synthesis[J]. IEEE Signal Processing 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7" name="文本框 6"/>
          <p:cNvSpPr txBox="1"/>
          <p:nvPr>
            <p:custDataLst>
              <p:tags r:id="rId5"/>
            </p:custDataLst>
          </p:nvPr>
        </p:nvSpPr>
        <p:spPr>
          <a:xfrm>
            <a:off x="65405" y="5770880"/>
            <a:ext cx="12192000" cy="953135"/>
          </a:xfrm>
          <a:prstGeom prst="rect">
            <a:avLst/>
          </a:prstGeom>
          <a:noFill/>
        </p:spPr>
        <p:txBody>
          <a:bodyPr wrap="square" rtlCol="0">
            <a:spAutoFit/>
          </a:bodyPr>
          <a:p>
            <a:r>
              <a:rPr lang="en-US" altLang="zh-CN" sz="1400">
                <a:latin typeface="+mn-ea"/>
              </a:rPr>
              <a:t>[1]C. Veaux et al., “CSTR VCTK corpus: English multi-speaker corpus for CSTR voice cloning toolkit,” Univ. Edinburgh, Centre Speech Tech. Res., vol. 6, p. 15, 2017.</a:t>
            </a:r>
            <a:endParaRPr lang="en-US" altLang="zh-CN" sz="1400">
              <a:latin typeface="+mn-ea"/>
            </a:endParaRPr>
          </a:p>
          <a:p>
            <a:r>
              <a:rPr lang="en-US" altLang="zh-CN" sz="1400">
                <a:latin typeface="+mn-ea"/>
              </a:rPr>
              <a:t>[2]G. Zhao et al., “L2-arctic: A non-native english speech corpus,” in Proc. Interspeech, 2018, pp. 2783–2787, doi: 10.21437/Interspeech.2018-1110.</a:t>
            </a:r>
            <a:endParaRPr lang="en-US" altLang="zh-CN" sz="1400">
              <a:latin typeface="+mn-ea"/>
            </a:endParaRPr>
          </a:p>
        </p:txBody>
      </p:sp>
      <p:sp>
        <p:nvSpPr>
          <p:cNvPr id="2" name="文本框 1"/>
          <p:cNvSpPr txBox="1"/>
          <p:nvPr/>
        </p:nvSpPr>
        <p:spPr>
          <a:xfrm>
            <a:off x="565150" y="1539875"/>
            <a:ext cx="11192510" cy="2399665"/>
          </a:xfrm>
          <a:prstGeom prst="rect">
            <a:avLst/>
          </a:prstGeom>
          <a:noFill/>
        </p:spPr>
        <p:txBody>
          <a:bodyPr wrap="square" rtlCol="0">
            <a:spAutoFit/>
          </a:bodyPr>
          <a:p>
            <a:pPr indent="457200" fontAlgn="auto">
              <a:lnSpc>
                <a:spcPct val="150000"/>
              </a:lnSpc>
            </a:pPr>
            <a:r>
              <a:rPr sz="2000"/>
              <a:t>为了训练预先训练的文本到语音（TTS）模型和Parallel</a:t>
            </a:r>
            <a:r>
              <a:rPr lang="en-US" sz="2000"/>
              <a:t> </a:t>
            </a:r>
            <a:r>
              <a:rPr sz="2000"/>
              <a:t>WaveGAN神经声码器，使用了VCTK语料库</a:t>
            </a:r>
            <a:r>
              <a:rPr sz="2000" baseline="30000"/>
              <a:t>[</a:t>
            </a:r>
            <a:r>
              <a:rPr lang="en-US" sz="2000" baseline="30000"/>
              <a:t>1</a:t>
            </a:r>
            <a:r>
              <a:rPr sz="2000" baseline="30000"/>
              <a:t>]</a:t>
            </a:r>
            <a:r>
              <a:rPr sz="2000"/>
              <a:t>。对于带口音的语音数据，我们使用了L2-ARCTIC语料库</a:t>
            </a:r>
            <a:r>
              <a:rPr sz="2000" baseline="30000"/>
              <a:t>[2]</a:t>
            </a:r>
            <a:r>
              <a:rPr sz="2000"/>
              <a:t>。</a:t>
            </a:r>
            <a:endParaRPr sz="2000"/>
          </a:p>
          <a:p>
            <a:pPr indent="457200" fontAlgn="auto">
              <a:lnSpc>
                <a:spcPct val="150000"/>
              </a:lnSpc>
            </a:pPr>
            <a:r>
              <a:rPr sz="2000"/>
              <a:t>选择了6位不同口音的说话者进行实验。这6位说话者分别是阿拉伯语说话者、普通话说话者、印地语说话者、韩语说话者、西班牙语说话者和越南语说话者。对于每位说话者，只使用300条语句来训练MAM系统和单口音系统。</a:t>
            </a:r>
            <a:endParaRPr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wm#"/>
  <p:tag name="KSO_WM_TEMPLATE_CATEGORY" val="custom"/>
  <p:tag name="KSO_WM_TEMPLATE_INDEX" val="20204613"/>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wm#"/>
  <p:tag name="KSO_WM_TEMPLATE_CATEGORY" val="custom"/>
  <p:tag name="KSO_WM_TEMPLATE_INDEX" val="20204613"/>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wm#"/>
  <p:tag name="KSO_WM_TEMPLATE_CATEGORY" val="custom"/>
  <p:tag name="KSO_WM_TEMPLATE_INDEX" val="20204613"/>
</p:tagLst>
</file>

<file path=ppt/tags/tag422.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25.xml><?xml version="1.0" encoding="utf-8"?>
<p:tagLst xmlns:p="http://schemas.openxmlformats.org/presentationml/2006/main">
  <p:tag name="commondata" val="eyJoZGlkIjoiOTc2M2ZiZDA5YThjZTYwZWIxODdjODFlYzIyZTg2MGMifQ=="/>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3447</Words>
  <Application>WPS 演示</Application>
  <PresentationFormat>宽屏</PresentationFormat>
  <Paragraphs>108</Paragraphs>
  <Slides>14</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14</vt:i4>
      </vt:variant>
    </vt:vector>
  </HeadingPairs>
  <TitlesOfParts>
    <vt:vector size="28" baseType="lpstr">
      <vt:lpstr>Arial</vt:lpstr>
      <vt:lpstr>宋体</vt:lpstr>
      <vt:lpstr>Wingdings</vt:lpstr>
      <vt:lpstr>Wingdings</vt:lpstr>
      <vt:lpstr>微软雅黑</vt:lpstr>
      <vt:lpstr>汉仪旗黑-85S</vt:lpstr>
      <vt:lpstr>黑体</vt:lpstr>
      <vt:lpstr>等线</vt:lpstr>
      <vt:lpstr>Arial Unicode MS</vt:lpstr>
      <vt:lpstr>Calibri</vt:lpstr>
      <vt:lpstr>仿宋</vt:lpstr>
      <vt:lpstr>WPS</vt:lpstr>
      <vt:lpstr>1_Office 主题​​</vt:lpstr>
      <vt:lpstr>2_Office 主题​​</vt:lpstr>
      <vt:lpstr>Towards Zero-Shot Multi-Speaker Multi-Accent Text-to-Speech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177</cp:revision>
  <dcterms:created xsi:type="dcterms:W3CDTF">2019-06-19T02:08:00Z</dcterms:created>
  <dcterms:modified xsi:type="dcterms:W3CDTF">2023-11-17T14:56:18Z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EDB24B6E61D540FB80504EAA68D5BC44_13</vt:lpwstr>
  </property>
</Properties>
</file>