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95" r:id="rId6"/>
    <p:sldId id="367" r:id="rId7"/>
    <p:sldId id="368" r:id="rId8"/>
    <p:sldId id="369" r:id="rId9"/>
    <p:sldId id="370" r:id="rId10"/>
    <p:sldId id="371" r:id="rId11"/>
    <p:sldId id="337" r:id="rId12"/>
    <p:sldId id="338" r:id="rId13"/>
    <p:sldId id="327" r:id="rId14"/>
    <p:sldId id="315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7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6"/>
        <p:guide pos="378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16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jpe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image" Target="../media/image1.jpeg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07.xml"/><Relationship Id="rId6" Type="http://schemas.openxmlformats.org/officeDocument/2006/relationships/image" Target="../media/image3.png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image" Target="../media/image1.jpeg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image" Target="../media/image1.jpeg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1.jpeg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image" Target="../media/image1.jpeg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1.jpeg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1.jpeg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82.xml"/><Relationship Id="rId6" Type="http://schemas.openxmlformats.org/officeDocument/2006/relationships/image" Target="../media/image2.png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image" Target="../media/image1.jpeg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image" Target="../media/image1.jpeg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image" Target="../media/image1.jpeg"/><Relationship Id="rId3" Type="http://schemas.openxmlformats.org/officeDocument/2006/relationships/tags" Target="../tags/tag88.xml"/><Relationship Id="rId2" Type="http://schemas.openxmlformats.org/officeDocument/2006/relationships/image" Target="../media/image2.png"/><Relationship Id="rId1" Type="http://schemas.openxmlformats.org/officeDocument/2006/relationships/tags" Target="../tags/tag8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image" Target="../media/image1.jpeg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image" Target="../media/image1.jpeg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8880" y="2179320"/>
            <a:ext cx="9799320" cy="2835275"/>
          </a:xfrm>
        </p:spPr>
        <p:txBody>
          <a:bodyPr/>
          <a:p>
            <a:endParaRPr lang="zh-CN" altLang="en-US"/>
          </a:p>
          <a:p>
            <a:r>
              <a:rPr lang="zh-CN" altLang="en-US"/>
              <a:t>汇报人：杨东升</a:t>
            </a:r>
            <a:endParaRPr lang="zh-CN" altLang="en-US"/>
          </a:p>
          <a:p>
            <a:r>
              <a:rPr lang="zh-CN" altLang="en-US"/>
              <a:t>汇报时间：</a:t>
            </a:r>
            <a:r>
              <a:rPr lang="en-US" altLang="zh-CN"/>
              <a:t>2024.01.26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t="36690" r="14205" b="38691"/>
          <a:stretch>
            <a:fillRect/>
          </a:stretch>
        </p:blipFill>
        <p:spPr>
          <a:xfrm>
            <a:off x="-1" y="-76200"/>
            <a:ext cx="2932043" cy="866878"/>
          </a:xfrm>
          <a:prstGeom prst="rect">
            <a:avLst/>
          </a:prstGeom>
          <a:effectLst/>
        </p:spPr>
      </p:pic>
      <p:sp>
        <p:nvSpPr>
          <p:cNvPr id="30" name="文本框 29"/>
          <p:cNvSpPr txBox="1"/>
          <p:nvPr/>
        </p:nvSpPr>
        <p:spPr>
          <a:xfrm flipV="1">
            <a:off x="-537845" y="790575"/>
            <a:ext cx="13053695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noAutofit/>
          </a:bodyPr>
          <a:p>
            <a:endParaRPr lang="zh-CN" altLang="en-US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-585470" y="6419850"/>
            <a:ext cx="13181965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8880" y="1863725"/>
            <a:ext cx="10093325" cy="1861820"/>
          </a:xfrm>
        </p:spPr>
        <p:txBody>
          <a:bodyPr>
            <a:normAutofit fontScale="90000" lnSpcReduction="10000"/>
          </a:bodyPr>
          <a:p>
            <a:pPr algn="l"/>
            <a:r>
              <a:rPr lang="zh-CN" altLang="en-US"/>
              <a:t>在Habitat模拟器中的Replica和Matterport环境中使用SoundSpaces进行测试，使用成功率</a:t>
            </a:r>
            <a:r>
              <a:rPr lang="en-US" altLang="zh-CN"/>
              <a:t>SR,</a:t>
            </a:r>
            <a:r>
              <a:rPr lang="zh-CN" altLang="en-US"/>
              <a:t>路径长度加权的成功率SPL，动作数量加权的成功率</a:t>
            </a:r>
            <a:r>
              <a:rPr lang="en-US" altLang="zh-CN"/>
              <a:t>SNA</a:t>
            </a:r>
            <a:r>
              <a:rPr lang="zh-CN" altLang="en-US"/>
              <a:t>来进行性能评估。以及与Random，</a:t>
            </a:r>
            <a:r>
              <a:rPr lang="en-US" altLang="zh-CN"/>
              <a:t>Direction Follower</a:t>
            </a:r>
            <a:r>
              <a:rPr lang="zh-CN" altLang="en-US"/>
              <a:t>，</a:t>
            </a:r>
            <a:r>
              <a:rPr lang="en-US" altLang="zh-CN"/>
              <a:t>Frontier Waypoints</a:t>
            </a:r>
            <a:r>
              <a:rPr lang="zh-CN" altLang="en-US"/>
              <a:t>，</a:t>
            </a:r>
            <a:r>
              <a:rPr lang="en-US" altLang="zh-CN"/>
              <a:t>Supervised Waypoints</a:t>
            </a:r>
            <a:r>
              <a:rPr lang="zh-CN" altLang="en-US"/>
              <a:t>，</a:t>
            </a:r>
            <a:r>
              <a:rPr lang="en-US" altLang="zh-CN"/>
              <a:t>AudioGoal RL</a:t>
            </a:r>
            <a:r>
              <a:rPr lang="zh-CN" altLang="en-US"/>
              <a:t>，</a:t>
            </a:r>
            <a:r>
              <a:rPr lang="en-US" altLang="zh-CN"/>
              <a:t>AudioGoa</a:t>
            </a:r>
            <a:r>
              <a:rPr lang="zh-CN" altLang="en-US"/>
              <a:t>等方法与代理进行比较。导航声音分为听过的以及未听过的。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t="36690" r="14205" b="38691"/>
          <a:stretch>
            <a:fillRect/>
          </a:stretch>
        </p:blipFill>
        <p:spPr>
          <a:xfrm>
            <a:off x="-1" y="-76200"/>
            <a:ext cx="2932043" cy="866878"/>
          </a:xfrm>
          <a:prstGeom prst="rect">
            <a:avLst/>
          </a:prstGeom>
          <a:effectLst/>
        </p:spPr>
      </p:pic>
      <p:sp>
        <p:nvSpPr>
          <p:cNvPr id="30" name="文本框 29"/>
          <p:cNvSpPr txBox="1"/>
          <p:nvPr/>
        </p:nvSpPr>
        <p:spPr>
          <a:xfrm flipV="1">
            <a:off x="-537845" y="790575"/>
            <a:ext cx="13053695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noAutofit/>
          </a:bodyPr>
          <a:p>
            <a:endParaRPr lang="zh-CN" altLang="en-US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-585470" y="6419850"/>
            <a:ext cx="13181965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67640" y="1072515"/>
            <a:ext cx="4961890" cy="514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3200"/>
              <a:t>实验设置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445135" y="6546850"/>
            <a:ext cx="11725910" cy="238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90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8880" y="4384040"/>
            <a:ext cx="8941435" cy="1743075"/>
          </a:xfrm>
        </p:spPr>
        <p:txBody>
          <a:bodyPr>
            <a:normAutofit/>
          </a:bodyPr>
          <a:p>
            <a:pPr algn="l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t="36690" r="14205" b="38691"/>
          <a:stretch>
            <a:fillRect/>
          </a:stretch>
        </p:blipFill>
        <p:spPr>
          <a:xfrm>
            <a:off x="-1" y="-76200"/>
            <a:ext cx="2932043" cy="866878"/>
          </a:xfrm>
          <a:prstGeom prst="rect">
            <a:avLst/>
          </a:prstGeom>
          <a:effectLst/>
        </p:spPr>
      </p:pic>
      <p:sp>
        <p:nvSpPr>
          <p:cNvPr id="30" name="文本框 29"/>
          <p:cNvSpPr txBox="1"/>
          <p:nvPr/>
        </p:nvSpPr>
        <p:spPr>
          <a:xfrm flipV="1">
            <a:off x="-537845" y="790575"/>
            <a:ext cx="13053695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noAutofit/>
          </a:bodyPr>
          <a:p>
            <a:endParaRPr lang="zh-CN" altLang="en-US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-585470" y="6419850"/>
            <a:ext cx="13181965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67640" y="1072515"/>
            <a:ext cx="4961890" cy="514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3200"/>
              <a:t>消融研究</a:t>
            </a:r>
            <a:endParaRPr lang="en-US" altLang="zh-CN" sz="3200"/>
          </a:p>
          <a:p>
            <a:pPr algn="ctr"/>
            <a:endParaRPr lang="en-US" altLang="zh-CN" sz="3200"/>
          </a:p>
        </p:txBody>
      </p:sp>
      <p:sp>
        <p:nvSpPr>
          <p:cNvPr id="6" name="文本框 5"/>
          <p:cNvSpPr txBox="1"/>
          <p:nvPr/>
        </p:nvSpPr>
        <p:spPr>
          <a:xfrm>
            <a:off x="870585" y="6546850"/>
            <a:ext cx="11725910" cy="232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900">
                <a:sym typeface="+mn-ea"/>
              </a:rPr>
              <a:t>LEARNING TO SET WAYPOINTS</a:t>
            </a:r>
            <a:r>
              <a:rPr lang="en-US" altLang="zh-CN" sz="900">
                <a:sym typeface="+mn-ea"/>
              </a:rPr>
              <a:t> </a:t>
            </a:r>
            <a:r>
              <a:rPr lang="zh-CN" altLang="en-US" sz="900">
                <a:sym typeface="+mn-ea"/>
              </a:rPr>
              <a:t>FOR AUDIO-VISUAL NAVIGATION</a:t>
            </a:r>
            <a:r>
              <a:rPr lang="en-US" altLang="zh-CN" sz="900">
                <a:sym typeface="+mn-ea"/>
              </a:rPr>
              <a:t> arXiv:2008.09622v3 [cs.CV] 11 Feb 2021</a:t>
            </a:r>
            <a:endParaRPr lang="en-US" altLang="zh-CN" sz="900"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6930" y="2059940"/>
            <a:ext cx="9137650" cy="237871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67640" y="1924050"/>
            <a:ext cx="10813415" cy="3300730"/>
          </a:xfrm>
        </p:spPr>
        <p:txBody>
          <a:bodyPr>
            <a:normAutofit lnSpcReduction="20000"/>
          </a:bodyPr>
          <a:p>
            <a:pPr algn="l"/>
            <a:r>
              <a:rPr lang="zh-CN" altLang="en-US"/>
              <a:t>引入了一个强化学习框架，该框架学会为音频-视觉导航设置航点，并配备了声学记忆。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t="36690" r="14205" b="38691"/>
          <a:stretch>
            <a:fillRect/>
          </a:stretch>
        </p:blipFill>
        <p:spPr>
          <a:xfrm>
            <a:off x="-1" y="-76200"/>
            <a:ext cx="2932043" cy="866878"/>
          </a:xfrm>
          <a:prstGeom prst="rect">
            <a:avLst/>
          </a:prstGeom>
          <a:effectLst/>
        </p:spPr>
      </p:pic>
      <p:sp>
        <p:nvSpPr>
          <p:cNvPr id="30" name="文本框 29"/>
          <p:cNvSpPr txBox="1"/>
          <p:nvPr/>
        </p:nvSpPr>
        <p:spPr>
          <a:xfrm flipV="1">
            <a:off x="-537845" y="790575"/>
            <a:ext cx="13053695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noAutofit/>
          </a:bodyPr>
          <a:p>
            <a:endParaRPr lang="zh-CN" altLang="en-US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-585470" y="6419850"/>
            <a:ext cx="13181965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67640" y="1066800"/>
            <a:ext cx="380936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3200"/>
              <a:t>结论</a:t>
            </a:r>
            <a:endParaRPr lang="en-US" altLang="zh-CN" sz="3200"/>
          </a:p>
          <a:p>
            <a:pPr algn="ctr"/>
            <a:endParaRPr lang="en-US" altLang="zh-CN" sz="3200"/>
          </a:p>
        </p:txBody>
      </p:sp>
      <p:sp>
        <p:nvSpPr>
          <p:cNvPr id="6" name="文本框 5"/>
          <p:cNvSpPr txBox="1"/>
          <p:nvPr/>
        </p:nvSpPr>
        <p:spPr>
          <a:xfrm>
            <a:off x="445135" y="6546850"/>
            <a:ext cx="11725910" cy="311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90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90830" y="1523365"/>
            <a:ext cx="11256010" cy="4846320"/>
          </a:xfrm>
        </p:spPr>
        <p:txBody>
          <a:bodyPr>
            <a:noAutofit/>
          </a:bodyPr>
          <a:p>
            <a:pPr algn="l"/>
            <a:r>
              <a:rPr lang="zh-CN" altLang="en-US" sz="6600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汇报完毕</a:t>
            </a:r>
            <a:endParaRPr lang="zh-CN" altLang="en-US" sz="6600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t="36690" r="14205" b="38691"/>
          <a:stretch>
            <a:fillRect/>
          </a:stretch>
        </p:blipFill>
        <p:spPr>
          <a:xfrm>
            <a:off x="-1" y="-76200"/>
            <a:ext cx="2932043" cy="866878"/>
          </a:xfrm>
          <a:prstGeom prst="rect">
            <a:avLst/>
          </a:prstGeom>
          <a:effectLst/>
        </p:spPr>
      </p:pic>
      <p:sp>
        <p:nvSpPr>
          <p:cNvPr id="30" name="文本框 29"/>
          <p:cNvSpPr txBox="1"/>
          <p:nvPr/>
        </p:nvSpPr>
        <p:spPr>
          <a:xfrm flipV="1">
            <a:off x="-537845" y="790575"/>
            <a:ext cx="13053695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noAutofit/>
          </a:bodyPr>
          <a:p>
            <a:endParaRPr lang="zh-CN" altLang="en-US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-585470" y="6419850"/>
            <a:ext cx="13181965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445135" y="1009650"/>
            <a:ext cx="2486660" cy="621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290830" y="6546215"/>
            <a:ext cx="11725910" cy="351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120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75760" y="3429635"/>
            <a:ext cx="5588635" cy="14833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7200" b="1" i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感谢聆听</a:t>
            </a:r>
            <a:endParaRPr lang="zh-CN" altLang="en-US" sz="7200" b="1" i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8880" y="2179320"/>
            <a:ext cx="9655810" cy="1829435"/>
          </a:xfrm>
        </p:spPr>
        <p:txBody>
          <a:bodyPr>
            <a:normAutofit/>
          </a:bodyPr>
          <a:p>
            <a:pPr algn="ctr"/>
            <a:r>
              <a:rPr lang="en-US" altLang="zh-CN" sz="3200"/>
              <a:t>LEARNING TO SET WAYPOINTS</a:t>
            </a:r>
            <a:endParaRPr lang="en-US" altLang="zh-CN" sz="3200"/>
          </a:p>
          <a:p>
            <a:pPr algn="ctr"/>
            <a:r>
              <a:rPr lang="en-US" altLang="zh-CN" sz="3200"/>
              <a:t>FOR AUDIO-VISUAL NAVIGATION</a:t>
            </a:r>
            <a:endParaRPr lang="en-US" altLang="zh-CN" sz="32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t="36690" r="14205" b="38691"/>
          <a:stretch>
            <a:fillRect/>
          </a:stretch>
        </p:blipFill>
        <p:spPr>
          <a:xfrm>
            <a:off x="-1" y="-76200"/>
            <a:ext cx="2932043" cy="866878"/>
          </a:xfrm>
          <a:prstGeom prst="rect">
            <a:avLst/>
          </a:prstGeom>
          <a:effectLst/>
        </p:spPr>
      </p:pic>
      <p:sp>
        <p:nvSpPr>
          <p:cNvPr id="30" name="文本框 29"/>
          <p:cNvSpPr txBox="1"/>
          <p:nvPr/>
        </p:nvSpPr>
        <p:spPr>
          <a:xfrm flipV="1">
            <a:off x="-537845" y="790575"/>
            <a:ext cx="13053695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noAutofit/>
          </a:bodyPr>
          <a:p>
            <a:endParaRPr lang="zh-CN" altLang="en-US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-585470" y="6419850"/>
            <a:ext cx="13181965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59055" y="1066800"/>
            <a:ext cx="256222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/>
              <a:t>论文题目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897890" y="4303395"/>
            <a:ext cx="9759950" cy="1076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/>
              <a:t>Changan Chen</a:t>
            </a:r>
            <a:r>
              <a:rPr lang="en-US" altLang="zh-CN"/>
              <a:t>,</a:t>
            </a:r>
            <a:r>
              <a:rPr lang="zh-CN" altLang="en-US"/>
              <a:t> Sagnik Majumder</a:t>
            </a:r>
            <a:r>
              <a:rPr lang="en-US" altLang="zh-CN"/>
              <a:t>,</a:t>
            </a:r>
            <a:r>
              <a:rPr lang="zh-CN" altLang="en-US"/>
              <a:t>Ziad Al-Halah</a:t>
            </a:r>
            <a:r>
              <a:rPr lang="en-US" altLang="zh-CN"/>
              <a:t>,</a:t>
            </a:r>
            <a:r>
              <a:rPr lang="zh-CN" altLang="en-US"/>
              <a:t>Ruohan Gao</a:t>
            </a:r>
            <a:r>
              <a:rPr lang="en-US" altLang="zh-CN"/>
              <a:t>,</a:t>
            </a:r>
            <a:endParaRPr lang="zh-CN" altLang="en-US"/>
          </a:p>
          <a:p>
            <a:pPr algn="ctr"/>
            <a:r>
              <a:rPr lang="zh-CN" altLang="en-US"/>
              <a:t>Santhosh K. Ramakrishnan</a:t>
            </a:r>
            <a:r>
              <a:rPr lang="en-US" altLang="zh-CN"/>
              <a:t>,</a:t>
            </a:r>
            <a:r>
              <a:rPr lang="zh-CN" altLang="en-US"/>
              <a:t>Kristen Grauman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8880" y="2179320"/>
            <a:ext cx="9799320" cy="3909695"/>
          </a:xfrm>
        </p:spPr>
        <p:txBody>
          <a:bodyPr>
            <a:normAutofit lnSpcReduction="20000"/>
          </a:bodyPr>
          <a:p>
            <a:pPr algn="l"/>
          </a:p>
          <a:p>
            <a:pPr algn="l"/>
            <a:r>
              <a:rPr lang="zh-CN">
                <a:sym typeface="+mn-ea"/>
              </a:rPr>
              <a:t>引入了一种基于强化学习的音频-视觉导航方法，具有两个关键的新元素：动态设置并在导航策略内端到端学习的航点，以及提供结构化、空间基准的声学记忆，记录了智能体在移动过程中听到的内容。</a:t>
            </a:r>
            <a:endParaRPr 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t="36690" r="14205" b="38691"/>
          <a:stretch>
            <a:fillRect/>
          </a:stretch>
        </p:blipFill>
        <p:spPr>
          <a:xfrm>
            <a:off x="-1" y="-76200"/>
            <a:ext cx="2932043" cy="866878"/>
          </a:xfrm>
          <a:prstGeom prst="rect">
            <a:avLst/>
          </a:prstGeom>
          <a:effectLst/>
        </p:spPr>
      </p:pic>
      <p:sp>
        <p:nvSpPr>
          <p:cNvPr id="30" name="文本框 29"/>
          <p:cNvSpPr txBox="1"/>
          <p:nvPr/>
        </p:nvSpPr>
        <p:spPr>
          <a:xfrm flipV="1">
            <a:off x="-537845" y="790575"/>
            <a:ext cx="13053695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noAutofit/>
          </a:bodyPr>
          <a:p>
            <a:endParaRPr lang="zh-CN" altLang="en-US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-585470" y="6419850"/>
            <a:ext cx="13181965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59055" y="1066800"/>
            <a:ext cx="380936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3200"/>
              <a:t>主要内容</a:t>
            </a:r>
            <a:endParaRPr lang="zh-CN" altLang="en-US" sz="3200"/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8880" y="1890395"/>
            <a:ext cx="9799320" cy="4198620"/>
          </a:xfrm>
        </p:spPr>
        <p:txBody>
          <a:bodyPr>
            <a:normAutofit lnSpcReduction="10000"/>
          </a:bodyPr>
          <a:p>
            <a:pPr algn="l"/>
            <a:r>
              <a:rPr lang="zh-CN" altLang="en-US"/>
              <a:t>第一个贡献是一种新颖的深度强化学习方法，用于带有音频-视觉航点的AudioGoal导航。该模型是分层的，具有生成航点的外部策略和计划达到每个航点的内部模块。</a:t>
            </a:r>
            <a:endParaRPr lang="zh-CN" altLang="en-US"/>
          </a:p>
          <a:p>
            <a:pPr algn="l"/>
            <a:r>
              <a:rPr lang="zh-CN" altLang="en-US"/>
              <a:t>第二个贡献，引入了一个声学记忆，记录代理移动时听到的内容，与其视觉空间记忆相辅相成。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t="36690" r="14205" b="38691"/>
          <a:stretch>
            <a:fillRect/>
          </a:stretch>
        </p:blipFill>
        <p:spPr>
          <a:xfrm>
            <a:off x="-1" y="-76200"/>
            <a:ext cx="2932043" cy="866878"/>
          </a:xfrm>
          <a:prstGeom prst="rect">
            <a:avLst/>
          </a:prstGeom>
          <a:effectLst/>
        </p:spPr>
      </p:pic>
      <p:sp>
        <p:nvSpPr>
          <p:cNvPr id="30" name="文本框 29"/>
          <p:cNvSpPr txBox="1"/>
          <p:nvPr/>
        </p:nvSpPr>
        <p:spPr>
          <a:xfrm flipV="1">
            <a:off x="-537845" y="790575"/>
            <a:ext cx="13053695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noAutofit/>
          </a:bodyPr>
          <a:p>
            <a:endParaRPr lang="zh-CN" altLang="en-US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-585470" y="6419850"/>
            <a:ext cx="13181965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59055" y="1066800"/>
            <a:ext cx="380936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3200"/>
              <a:t>主要贡献</a:t>
            </a:r>
            <a:endParaRPr lang="zh-CN" altLang="en-US" sz="3200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340" y="1863725"/>
            <a:ext cx="9182100" cy="1263015"/>
          </a:xfrm>
        </p:spPr>
        <p:txBody>
          <a:bodyPr>
            <a:normAutofit fontScale="70000"/>
          </a:bodyPr>
          <a:p>
            <a:pPr algn="l"/>
            <a:r>
              <a:rPr lang="zh-CN" altLang="en-US"/>
              <a:t>智能体在3D环境中移动，每个时间步t从其摄像头（深度）和双麦克风接收传感器观测O</a:t>
            </a:r>
            <a:r>
              <a:rPr lang="zh-CN" altLang="en-US" baseline="-25000"/>
              <a:t>t</a:t>
            </a:r>
            <a:r>
              <a:rPr lang="zh-CN" altLang="en-US"/>
              <a:t>。在导航开始时，环境未被映射；智能体必须在导航过程中累积观测以了解场景几何结构。代理必须使用音频源发出的声音来成功定位并导航到目标。此方法由感知与映射，视听路径点预测，路径规划三个模块组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t="36690" r="14205" b="38691"/>
          <a:stretch>
            <a:fillRect/>
          </a:stretch>
        </p:blipFill>
        <p:spPr>
          <a:xfrm>
            <a:off x="-1" y="-76200"/>
            <a:ext cx="2932043" cy="866878"/>
          </a:xfrm>
          <a:prstGeom prst="rect">
            <a:avLst/>
          </a:prstGeom>
          <a:effectLst/>
        </p:spPr>
      </p:pic>
      <p:sp>
        <p:nvSpPr>
          <p:cNvPr id="30" name="文本框 29"/>
          <p:cNvSpPr txBox="1"/>
          <p:nvPr/>
        </p:nvSpPr>
        <p:spPr>
          <a:xfrm flipV="1">
            <a:off x="-537845" y="790575"/>
            <a:ext cx="13053695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noAutofit/>
          </a:bodyPr>
          <a:p>
            <a:endParaRPr lang="zh-CN" altLang="en-US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-585470" y="6419850"/>
            <a:ext cx="13181965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59055" y="1066800"/>
            <a:ext cx="380936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3200"/>
              <a:t>本文方法</a:t>
            </a: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28700" y="3194050"/>
            <a:ext cx="9688830" cy="2905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8615" y="6558915"/>
            <a:ext cx="114204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LEARNING TO SET WAYPOINTS</a:t>
            </a:r>
            <a:r>
              <a:rPr lang="en-US" altLang="zh-CN" sz="1000"/>
              <a:t> </a:t>
            </a:r>
            <a:r>
              <a:rPr lang="zh-CN" altLang="en-US" sz="1000"/>
              <a:t>FOR AUDIO-VISUAL NAVIGATION</a:t>
            </a:r>
            <a:r>
              <a:rPr lang="en-US" altLang="zh-CN" sz="1000"/>
              <a:t> arXiv:2008.09622v3 [cs.CV] 11 Feb 2021</a:t>
            </a:r>
            <a:endParaRPr lang="en-US" altLang="zh-CN" sz="1000"/>
          </a:p>
        </p:txBody>
      </p:sp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8880" y="1890395"/>
            <a:ext cx="9799320" cy="4198620"/>
          </a:xfrm>
        </p:spPr>
        <p:txBody>
          <a:bodyPr>
            <a:normAutofit lnSpcReduction="10000"/>
          </a:bodyPr>
          <a:p>
            <a:pPr algn="l"/>
            <a:r>
              <a:rPr lang="zh-CN" altLang="en-US"/>
              <a:t>视觉感知：计算深度图像的3D点云，之后进行投影得到2D顶视自我中心局部占用图L</a:t>
            </a:r>
            <a:r>
              <a:rPr lang="zh-CN" altLang="en-US" baseline="-25000"/>
              <a:t>t</a:t>
            </a:r>
            <a:r>
              <a:rPr lang="zh-CN" altLang="en-US"/>
              <a:t>，通过将L</a:t>
            </a:r>
            <a:r>
              <a:rPr lang="zh-CN" altLang="en-US" baseline="-25000"/>
              <a:t>t</a:t>
            </a:r>
            <a:r>
              <a:rPr lang="zh-CN" altLang="en-US"/>
              <a:t>相对于代理的上一个姿势变化进行转换，获得</a:t>
            </a:r>
            <a:r>
              <a:rPr lang="en-US" altLang="zh-CN"/>
              <a:t>G</a:t>
            </a:r>
            <a:r>
              <a:rPr lang="en-US" altLang="zh-CN" baseline="-25000"/>
              <a:t>t</a:t>
            </a:r>
            <a:r>
              <a:rPr lang="zh-CN" altLang="en-US" baseline="-25000"/>
              <a:t>。</a:t>
            </a:r>
            <a:endParaRPr lang="zh-CN" altLang="en-US"/>
          </a:p>
          <a:p>
            <a:pPr algn="l"/>
            <a:r>
              <a:rPr lang="zh-CN" altLang="en-US"/>
              <a:t>声学感知：在每个时间步，代理接收由右耳和左耳的声谱图表示的双耳声音B</a:t>
            </a:r>
            <a:r>
              <a:rPr lang="zh-CN" altLang="en-US" baseline="-25000"/>
              <a:t>t</a:t>
            </a:r>
            <a:r>
              <a:rPr lang="zh-CN" altLang="en-US"/>
              <a:t>，声谱图是音频信号频率随时间变化的矩阵表示，还引入了声学记忆，声学记忆是一个与G</a:t>
            </a:r>
            <a:r>
              <a:rPr lang="zh-CN" altLang="en-US" baseline="-25000"/>
              <a:t>t</a:t>
            </a:r>
            <a:r>
              <a:rPr lang="zh-CN" altLang="en-US"/>
              <a:t>相似的地图A</a:t>
            </a:r>
            <a:r>
              <a:rPr lang="zh-CN" altLang="en-US" baseline="-25000"/>
              <a:t>t</a:t>
            </a:r>
            <a:r>
              <a:rPr lang="zh-CN" altLang="en-US"/>
              <a:t>，以结构化的方式聚合了随时间变化的音频强度。它记录了代理访问的位置上的直接声音强度的移动平均值。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t="36690" r="14205" b="38691"/>
          <a:stretch>
            <a:fillRect/>
          </a:stretch>
        </p:blipFill>
        <p:spPr>
          <a:xfrm>
            <a:off x="-1" y="-76200"/>
            <a:ext cx="2932043" cy="866878"/>
          </a:xfrm>
          <a:prstGeom prst="rect">
            <a:avLst/>
          </a:prstGeom>
          <a:effectLst/>
        </p:spPr>
      </p:pic>
      <p:sp>
        <p:nvSpPr>
          <p:cNvPr id="30" name="文本框 29"/>
          <p:cNvSpPr txBox="1"/>
          <p:nvPr/>
        </p:nvSpPr>
        <p:spPr>
          <a:xfrm flipV="1">
            <a:off x="-537845" y="790575"/>
            <a:ext cx="13053695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noAutofit/>
          </a:bodyPr>
          <a:p>
            <a:endParaRPr lang="zh-CN" altLang="en-US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-585470" y="6419850"/>
            <a:ext cx="13181965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59055" y="1066800"/>
            <a:ext cx="380936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3200"/>
              <a:t>感知与映射</a:t>
            </a:r>
            <a:endParaRPr lang="zh-CN" altLang="en-US" sz="3200"/>
          </a:p>
          <a:p>
            <a:pPr algn="ctr"/>
            <a:endParaRPr lang="zh-CN" altLang="en-US" sz="3200"/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02615"/>
            <a:ext cx="11934825" cy="5589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t="36690" r="14205" b="38691"/>
          <a:stretch>
            <a:fillRect/>
          </a:stretch>
        </p:blipFill>
        <p:spPr>
          <a:xfrm>
            <a:off x="-1" y="-76200"/>
            <a:ext cx="2932043" cy="866878"/>
          </a:xfrm>
          <a:prstGeom prst="rect">
            <a:avLst/>
          </a:prstGeom>
          <a:effectLst/>
        </p:spPr>
      </p:pic>
      <p:sp>
        <p:nvSpPr>
          <p:cNvPr id="30" name="文本框 29"/>
          <p:cNvSpPr txBox="1"/>
          <p:nvPr/>
        </p:nvSpPr>
        <p:spPr>
          <a:xfrm flipV="1">
            <a:off x="-537845" y="790575"/>
            <a:ext cx="13053695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noAutofit/>
          </a:bodyPr>
          <a:p>
            <a:endParaRPr lang="zh-CN" altLang="en-US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-585470" y="6419850"/>
            <a:ext cx="13181965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59055" y="1066800"/>
            <a:ext cx="380936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zh-CN" altLang="en-US" sz="3200"/>
          </a:p>
          <a:p>
            <a:pPr algn="ctr"/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59055" y="6496050"/>
            <a:ext cx="10104755" cy="657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>
                <a:sym typeface="+mn-ea"/>
              </a:rPr>
              <a:t>LEARNING TO SET WAYPOINTS</a:t>
            </a:r>
            <a:r>
              <a:rPr lang="en-US" altLang="zh-CN" sz="1200">
                <a:sym typeface="+mn-ea"/>
              </a:rPr>
              <a:t> </a:t>
            </a:r>
            <a:r>
              <a:rPr lang="zh-CN" altLang="en-US" sz="1200">
                <a:sym typeface="+mn-ea"/>
              </a:rPr>
              <a:t>FOR AUDIO-VISUAL NAVIGATION</a:t>
            </a:r>
            <a:r>
              <a:rPr lang="en-US" altLang="zh-CN" sz="1200">
                <a:sym typeface="+mn-ea"/>
              </a:rPr>
              <a:t> arXiv:2008.09622v3 [cs.CV] 11 Feb 2021</a:t>
            </a:r>
            <a:endParaRPr lang="en-US" altLang="zh-CN" sz="1200"/>
          </a:p>
          <a:p>
            <a:endParaRPr lang="zh-CN" altLang="en-US" sz="1200"/>
          </a:p>
        </p:txBody>
      </p: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8880" y="1890395"/>
            <a:ext cx="9799320" cy="4198620"/>
          </a:xfrm>
        </p:spPr>
        <p:txBody>
          <a:bodyPr>
            <a:normAutofit lnSpcReduction="10000"/>
          </a:bodyPr>
          <a:p>
            <a:pPr algn="l"/>
            <a:r>
              <a:rPr lang="zh-CN" altLang="en-US"/>
              <a:t>学习了三个编码器来表示这些输入：g</a:t>
            </a:r>
            <a:r>
              <a:rPr lang="zh-CN" altLang="en-US" baseline="-25000"/>
              <a:t>t</a:t>
            </a:r>
            <a:r>
              <a:rPr lang="zh-CN" altLang="en-US"/>
              <a:t> = f</a:t>
            </a:r>
            <a:r>
              <a:rPr lang="zh-CN" altLang="en-US" baseline="-25000"/>
              <a:t>g</a:t>
            </a:r>
            <a:r>
              <a:rPr lang="zh-CN" altLang="en-US"/>
              <a:t>(G</a:t>
            </a:r>
            <a:r>
              <a:rPr lang="zh-CN" altLang="en-US" baseline="-25000"/>
              <a:t>t</a:t>
            </a:r>
            <a:r>
              <a:rPr lang="zh-CN" altLang="en-US"/>
              <a:t>)、b</a:t>
            </a:r>
            <a:r>
              <a:rPr lang="zh-CN" altLang="en-US" baseline="-25000"/>
              <a:t>t</a:t>
            </a:r>
            <a:r>
              <a:rPr lang="zh-CN" altLang="en-US"/>
              <a:t> = f</a:t>
            </a:r>
            <a:r>
              <a:rPr lang="zh-CN" altLang="en-US" baseline="-25000"/>
              <a:t>b</a:t>
            </a:r>
            <a:r>
              <a:rPr lang="zh-CN" altLang="en-US"/>
              <a:t>(B</a:t>
            </a:r>
            <a:r>
              <a:rPr lang="zh-CN" altLang="en-US" baseline="-25000"/>
              <a:t>t</a:t>
            </a:r>
            <a:r>
              <a:rPr lang="zh-CN" altLang="en-US"/>
              <a:t>) 和 a</a:t>
            </a:r>
            <a:r>
              <a:rPr lang="zh-CN" altLang="en-US" baseline="-25000"/>
              <a:t>t </a:t>
            </a:r>
            <a:r>
              <a:rPr lang="zh-CN" altLang="en-US"/>
              <a:t>= f</a:t>
            </a:r>
            <a:r>
              <a:rPr lang="zh-CN" altLang="en-US" baseline="-25000"/>
              <a:t>a</a:t>
            </a:r>
            <a:r>
              <a:rPr lang="zh-CN" altLang="en-US"/>
              <a:t>(A</a:t>
            </a:r>
            <a:r>
              <a:rPr lang="zh-CN" altLang="en-US" baseline="-25000"/>
              <a:t>t</a:t>
            </a:r>
            <a:r>
              <a:rPr lang="zh-CN" altLang="en-US"/>
              <a:t>)。函数f</a:t>
            </a:r>
            <a:r>
              <a:rPr lang="zh-CN" altLang="en-US" baseline="-25000"/>
              <a:t>g</a:t>
            </a:r>
            <a:r>
              <a:rPr lang="zh-CN" altLang="en-US"/>
              <a:t>和f</a:t>
            </a:r>
            <a:r>
              <a:rPr lang="zh-CN" altLang="en-US" baseline="-25000"/>
              <a:t>a</a:t>
            </a:r>
            <a:r>
              <a:rPr lang="zh-CN" altLang="en-US"/>
              <a:t>首先变换几何和声学地图（G</a:t>
            </a:r>
            <a:r>
              <a:rPr lang="zh-CN" altLang="en-US" baseline="-25000"/>
              <a:t>t</a:t>
            </a:r>
            <a:r>
              <a:rPr lang="zh-CN" altLang="en-US"/>
              <a:t>和A</a:t>
            </a:r>
            <a:r>
              <a:rPr lang="zh-CN" altLang="en-US" baseline="-25000"/>
              <a:t>t</a:t>
            </a:r>
            <a:r>
              <a:rPr lang="zh-CN" altLang="en-US"/>
              <a:t>），使代理位于地图的中心朝上，每个函数最后都有一个卷积神经网络来提取特征。我们将三个向量g</a:t>
            </a:r>
            <a:r>
              <a:rPr lang="zh-CN" altLang="en-US" baseline="-25000"/>
              <a:t>t</a:t>
            </a:r>
            <a:r>
              <a:rPr lang="zh-CN" altLang="en-US"/>
              <a:t>、b</a:t>
            </a:r>
            <a:r>
              <a:rPr lang="zh-CN" altLang="en-US" baseline="-25000"/>
              <a:t>t</a:t>
            </a:r>
            <a:r>
              <a:rPr lang="zh-CN" altLang="en-US"/>
              <a:t>和a</a:t>
            </a:r>
            <a:r>
              <a:rPr lang="zh-CN" altLang="en-US" baseline="-25000"/>
              <a:t>t</a:t>
            </a:r>
            <a:r>
              <a:rPr lang="zh-CN" altLang="en-US"/>
              <a:t>连接起来，获得完整的音频-视觉特征，并将其传递到门控循环神经网络。航点预测器具有演员-评论家结构，来优化策略，获取门控循环神经网络的隐藏状态h</a:t>
            </a:r>
            <a:r>
              <a:rPr lang="zh-CN" altLang="en-US" baseline="-25000"/>
              <a:t>t</a:t>
            </a:r>
            <a:r>
              <a:rPr lang="zh-CN" altLang="en-US"/>
              <a:t>并预测可能航点的概率分布π(W</a:t>
            </a:r>
            <a:r>
              <a:rPr lang="zh-CN" altLang="en-US" baseline="-25000"/>
              <a:t>t</a:t>
            </a:r>
            <a:r>
              <a:rPr lang="zh-CN" altLang="en-US"/>
              <a:t>|h</a:t>
            </a:r>
            <a:r>
              <a:rPr lang="zh-CN" altLang="en-US" baseline="-25000"/>
              <a:t>t</a:t>
            </a:r>
            <a:r>
              <a:rPr lang="zh-CN" altLang="en-US"/>
              <a:t>)。使用局部占用图对策略的输出进行蒙版处理，以确保模型选择在自由空间中的航点。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t="36690" r="14205" b="38691"/>
          <a:stretch>
            <a:fillRect/>
          </a:stretch>
        </p:blipFill>
        <p:spPr>
          <a:xfrm>
            <a:off x="-1" y="-76200"/>
            <a:ext cx="2932043" cy="866878"/>
          </a:xfrm>
          <a:prstGeom prst="rect">
            <a:avLst/>
          </a:prstGeom>
          <a:effectLst/>
        </p:spPr>
      </p:pic>
      <p:sp>
        <p:nvSpPr>
          <p:cNvPr id="30" name="文本框 29"/>
          <p:cNvSpPr txBox="1"/>
          <p:nvPr/>
        </p:nvSpPr>
        <p:spPr>
          <a:xfrm flipV="1">
            <a:off x="-537845" y="790575"/>
            <a:ext cx="13053695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noAutofit/>
          </a:bodyPr>
          <a:p>
            <a:endParaRPr lang="zh-CN" altLang="en-US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-585470" y="6419850"/>
            <a:ext cx="13181965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59055" y="1066800"/>
            <a:ext cx="4117340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3200"/>
              <a:t>音频-视觉航点预测器</a:t>
            </a:r>
            <a:endParaRPr lang="zh-CN" altLang="en-US" sz="3200"/>
          </a:p>
          <a:p>
            <a:pPr algn="ctr"/>
            <a:endParaRPr lang="zh-CN" altLang="en-US" sz="3200"/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8880" y="1890395"/>
            <a:ext cx="9799320" cy="4198620"/>
          </a:xfrm>
        </p:spPr>
        <p:txBody>
          <a:bodyPr>
            <a:normAutofit lnSpcReduction="10000"/>
          </a:bodyPr>
          <a:p>
            <a:pPr algn="l"/>
            <a:r>
              <a:rPr lang="zh-CN" altLang="en-US"/>
              <a:t>从W</a:t>
            </a:r>
            <a:r>
              <a:rPr lang="zh-CN" altLang="en-US" baseline="-25000"/>
              <a:t>t</a:t>
            </a:r>
            <a:r>
              <a:rPr lang="zh-CN" altLang="en-US"/>
              <a:t>中采样一个航点w</a:t>
            </a:r>
            <a:r>
              <a:rPr lang="zh-CN" altLang="en-US" baseline="-25000"/>
              <a:t>t</a:t>
            </a:r>
            <a:r>
              <a:rPr lang="zh-CN" altLang="en-US"/>
              <a:t> = (∆x, ∆y)，给定生成的航点w</a:t>
            </a:r>
            <a:r>
              <a:rPr lang="zh-CN" altLang="en-US" baseline="-25000"/>
              <a:t>t</a:t>
            </a:r>
            <a:r>
              <a:rPr lang="zh-CN" altLang="en-US"/>
              <a:t>，最短路径规划器试图生成一系列从代理中选择的低级执行命令，以将代理移动到该航点。规划器维护基于几何地图G</a:t>
            </a:r>
            <a:r>
              <a:rPr lang="zh-CN" altLang="en-US" baseline="-25000"/>
              <a:t>t</a:t>
            </a:r>
            <a:r>
              <a:rPr lang="zh-CN" altLang="en-US"/>
              <a:t>的场景图，并使用Dijkstra算法估计从代理的当前位置到wt的路径。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t="36690" r="14205" b="38691"/>
          <a:stretch>
            <a:fillRect/>
          </a:stretch>
        </p:blipFill>
        <p:spPr>
          <a:xfrm>
            <a:off x="-1" y="-76200"/>
            <a:ext cx="2932043" cy="866878"/>
          </a:xfrm>
          <a:prstGeom prst="rect">
            <a:avLst/>
          </a:prstGeom>
          <a:effectLst/>
        </p:spPr>
      </p:pic>
      <p:sp>
        <p:nvSpPr>
          <p:cNvPr id="30" name="文本框 29"/>
          <p:cNvSpPr txBox="1"/>
          <p:nvPr/>
        </p:nvSpPr>
        <p:spPr>
          <a:xfrm flipV="1">
            <a:off x="-537845" y="790575"/>
            <a:ext cx="13053695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noAutofit/>
          </a:bodyPr>
          <a:p>
            <a:endParaRPr lang="zh-CN" altLang="en-US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-585470" y="6419850"/>
            <a:ext cx="13181965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59055" y="1066800"/>
            <a:ext cx="4117340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3200"/>
              <a:t>路径规划</a:t>
            </a:r>
            <a:endParaRPr lang="zh-CN" altLang="en-US" sz="3200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UNIT_PLACING_PICTURE_USER_VIEWPORT" val="{&quot;height&quot;:580,&quot;width&quot;:4035}"/>
</p:tagLst>
</file>

<file path=ppt/tags/tag10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UNIT_PLACING_PICTURE_USER_VIEWPORT" val="{&quot;height&quot;:580,&quot;width&quot;:4035}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PLACING_PICTURE_USER_VIEWPORT" val="{&quot;height&quot;:580,&quot;width&quot;:4035}"/>
</p:tagLst>
</file>

<file path=ppt/tags/tag1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UNIT_PLACING_PICTURE_USER_VIEWPORT" val="{&quot;height&quot;:580,&quot;width&quot;:4035}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commondata" val="eyJoZGlkIjoiZjI2NDJmMDAwOTA0MGNkYWNhZGE0Mjk0YjBlNWYzM2MifQ==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UNIT_PLACING_PICTURE_USER_VIEWPORT" val="{&quot;height&quot;:580,&quot;width&quot;:4035}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UNIT_PLACING_PICTURE_USER_VIEWPORT" val="{&quot;height&quot;:580,&quot;width&quot;:4035}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UNIT_PLACING_PICTURE_USER_VIEWPORT" val="{&quot;height&quot;:580,&quot;width&quot;:4035}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PLACING_PICTURE_USER_VIEWPORT" val="{&quot;height&quot;:580,&quot;width&quot;:4035}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UNIT_PLACING_PICTURE_USER_VIEWPORT" val="{&quot;height&quot;:580,&quot;width&quot;:4035}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UNIT_PLACING_PICTURE_USER_VIEWPORT" val="{&quot;height&quot;:580,&quot;width&quot;:4035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UNIT_PLACING_PICTURE_USER_VIEWPORT" val="{&quot;height&quot;:580,&quot;width&quot;:4035}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UNIT_PLACING_PICTURE_USER_VIEWPORT" val="{&quot;height&quot;:580,&quot;width&quot;:4035}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1677</Words>
  <Application>WPS 演示</Application>
  <PresentationFormat>宽屏</PresentationFormat>
  <Paragraphs>66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sup</cp:lastModifiedBy>
  <cp:revision>194</cp:revision>
  <dcterms:created xsi:type="dcterms:W3CDTF">2019-06-19T02:08:00Z</dcterms:created>
  <dcterms:modified xsi:type="dcterms:W3CDTF">2024-01-26T07:29:13Z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9156E51EB8D34B82820B3C2A18640034_11</vt:lpwstr>
  </property>
</Properties>
</file>