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7.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9.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9.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31.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3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33.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4.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35.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38.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39.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4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41.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42.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43.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4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65.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06" r:id="rId2"/>
    <p:sldId id="2614" r:id="rId3"/>
    <p:sldId id="2595" r:id="rId4"/>
    <p:sldId id="2686" r:id="rId5"/>
    <p:sldId id="2687" r:id="rId6"/>
    <p:sldId id="2621" r:id="rId7"/>
    <p:sldId id="2688" r:id="rId8"/>
    <p:sldId id="2730" r:id="rId9"/>
    <p:sldId id="2689" r:id="rId10"/>
    <p:sldId id="2751" r:id="rId11"/>
    <p:sldId id="2757" r:id="rId12"/>
    <p:sldId id="2777" r:id="rId13"/>
    <p:sldId id="2778" r:id="rId14"/>
    <p:sldId id="2697" r:id="rId15"/>
    <p:sldId id="2703" r:id="rId16"/>
    <p:sldId id="2754" r:id="rId17"/>
    <p:sldId id="2729" r:id="rId18"/>
    <p:sldId id="2748" r:id="rId19"/>
    <p:sldId id="2780" r:id="rId20"/>
    <p:sldId id="2779" r:id="rId21"/>
    <p:sldId id="2781" r:id="rId22"/>
    <p:sldId id="2705" r:id="rId23"/>
    <p:sldId id="2706" r:id="rId24"/>
    <p:sldId id="2762" r:id="rId25"/>
    <p:sldId id="2763" r:id="rId26"/>
    <p:sldId id="2764" r:id="rId27"/>
    <p:sldId id="2765" r:id="rId28"/>
    <p:sldId id="2766" r:id="rId29"/>
    <p:sldId id="2767" r:id="rId30"/>
    <p:sldId id="2768" r:id="rId31"/>
    <p:sldId id="2769" r:id="rId32"/>
    <p:sldId id="2782" r:id="rId33"/>
    <p:sldId id="2783" r:id="rId34"/>
    <p:sldId id="2784" r:id="rId35"/>
    <p:sldId id="2715" r:id="rId36"/>
    <p:sldId id="2785" r:id="rId37"/>
    <p:sldId id="2692" r:id="rId38"/>
    <p:sldId id="2786" r:id="rId39"/>
    <p:sldId id="2771" r:id="rId40"/>
    <p:sldId id="2772" r:id="rId41"/>
    <p:sldId id="2773" r:id="rId42"/>
    <p:sldId id="2787" r:id="rId43"/>
    <p:sldId id="2774" r:id="rId44"/>
    <p:sldId id="2743" r:id="rId45"/>
    <p:sldId id="2711" r:id="rId46"/>
    <p:sldId id="2741" r:id="rId47"/>
    <p:sldId id="2788" r:id="rId48"/>
    <p:sldId id="2775" r:id="rId49"/>
    <p:sldId id="2776" r:id="rId50"/>
    <p:sldId id="2518" r:id="rId51"/>
  </p:sldIdLst>
  <p:sldSz cx="12192000" cy="6858000"/>
  <p:notesSz cx="6858000" cy="9144000"/>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4472C4"/>
    <a:srgbClr val="2F5597"/>
    <a:srgbClr val="FFFFFF"/>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176" autoAdjust="0"/>
  </p:normalViewPr>
  <p:slideViewPr>
    <p:cSldViewPr snapToGrid="0" showGuides="1">
      <p:cViewPr varScale="1">
        <p:scale>
          <a:sx n="72" d="100"/>
          <a:sy n="72" d="100"/>
        </p:scale>
        <p:origin x="1056" y="43"/>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2024/5/3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r>
              <a:rPr lang="zh-CN" altLang="en-US" b="0" i="0">
                <a:solidFill>
                  <a:srgbClr val="0D0D0D"/>
                </a:solidFill>
                <a:effectLst/>
                <a:highlight>
                  <a:srgbClr val="FFFFFF"/>
                </a:highlight>
                <a:latin typeface="Söhne"/>
              </a:rPr>
              <a:t>如果音频数据的采样率为</a:t>
            </a:r>
            <a:r>
              <a:rPr lang="en-US" altLang="zh-CN" b="0" i="0">
                <a:solidFill>
                  <a:srgbClr val="0D0D0D"/>
                </a:solidFill>
                <a:effectLst/>
                <a:highlight>
                  <a:srgbClr val="FFFFFF"/>
                </a:highlight>
                <a:latin typeface="Söhne"/>
              </a:rPr>
              <a:t>49Hz</a:t>
            </a:r>
            <a:r>
              <a:rPr lang="zh-CN" altLang="en-US" b="0" i="0">
                <a:solidFill>
                  <a:srgbClr val="0D0D0D"/>
                </a:solidFill>
                <a:effectLst/>
                <a:highlight>
                  <a:srgbClr val="FFFFFF"/>
                </a:highlight>
                <a:latin typeface="Söhne"/>
              </a:rPr>
              <a:t>，而面部动画的帧率为</a:t>
            </a:r>
            <a:r>
              <a:rPr lang="en-US" altLang="zh-CN" b="0" i="0">
                <a:solidFill>
                  <a:srgbClr val="0D0D0D"/>
                </a:solidFill>
                <a:effectLst/>
                <a:highlight>
                  <a:srgbClr val="FFFFFF"/>
                </a:highlight>
                <a:latin typeface="Söhne"/>
              </a:rPr>
              <a:t>25fps</a:t>
            </a:r>
            <a:r>
              <a:rPr lang="zh-CN" altLang="en-US" b="0" i="0">
                <a:solidFill>
                  <a:srgbClr val="0D0D0D"/>
                </a:solidFill>
                <a:effectLst/>
                <a:highlight>
                  <a:srgbClr val="FFFFFF"/>
                </a:highlight>
                <a:latin typeface="Söhne"/>
              </a:rPr>
              <a:t>，则插值比例</a:t>
            </a:r>
            <a:r>
              <a:rPr lang="en-US" altLang="zh-CN" b="0" i="1">
                <a:solidFill>
                  <a:srgbClr val="0D0D0D"/>
                </a:solidFill>
                <a:effectLst/>
                <a:highlight>
                  <a:srgbClr val="FFFFFF"/>
                </a:highlight>
                <a:latin typeface="KaTeX_Math"/>
              </a:rPr>
              <a:t>k</a:t>
            </a:r>
            <a:r>
              <a:rPr lang="en-US" altLang="zh-CN" b="0" i="0">
                <a:solidFill>
                  <a:srgbClr val="0D0D0D"/>
                </a:solidFill>
                <a:effectLst/>
                <a:highlight>
                  <a:srgbClr val="FFFFFF"/>
                </a:highlight>
                <a:latin typeface="Söhne"/>
              </a:rPr>
              <a:t> </a:t>
            </a:r>
            <a:r>
              <a:rPr lang="zh-CN" altLang="en-US" b="0" i="0">
                <a:solidFill>
                  <a:srgbClr val="0D0D0D"/>
                </a:solidFill>
                <a:effectLst/>
                <a:highlight>
                  <a:srgbClr val="FFFFFF"/>
                </a:highlight>
                <a:latin typeface="Söhne"/>
              </a:rPr>
              <a:t>可以计算为：</a:t>
            </a:r>
            <a:r>
              <a:rPr lang="en-US" altLang="zh-CN" b="0" i="1">
                <a:solidFill>
                  <a:srgbClr val="0D0D0D"/>
                </a:solidFill>
                <a:effectLst/>
                <a:highlight>
                  <a:srgbClr val="FFFFFF"/>
                </a:highlight>
                <a:latin typeface="KaTeX_Math"/>
              </a:rPr>
              <a:t>k</a:t>
            </a:r>
            <a:r>
              <a:rPr lang="en-US" altLang="zh-CN" b="0" i="0">
                <a:solidFill>
                  <a:srgbClr val="0D0D0D"/>
                </a:solidFill>
                <a:effectLst/>
                <a:highlight>
                  <a:srgbClr val="FFFFFF"/>
                </a:highlight>
                <a:latin typeface="KaTeX_Main"/>
              </a:rPr>
              <a:t>=</a:t>
            </a:r>
            <a:r>
              <a:rPr lang="en-US" altLang="zh-CN" b="0" i="0">
                <a:solidFill>
                  <a:srgbClr val="0D0D0D"/>
                </a:solidFill>
                <a:effectLst/>
                <a:highlight>
                  <a:srgbClr val="FFFFFF"/>
                </a:highlight>
                <a:latin typeface="KaTeX_Size3"/>
              </a:rPr>
              <a:t>⌈</a:t>
            </a:r>
            <a:r>
              <a:rPr lang="en-US" altLang="zh-CN" b="0" i="1">
                <a:solidFill>
                  <a:srgbClr val="0D0D0D"/>
                </a:solidFill>
                <a:effectLst/>
                <a:highlight>
                  <a:srgbClr val="FFFFFF"/>
                </a:highlight>
                <a:latin typeface="KaTeX_Math"/>
              </a:rPr>
              <a:t>f</a:t>
            </a:r>
            <a:r>
              <a:rPr lang="en-US" altLang="zh-CN" b="0" i="1" baseline="-25000">
                <a:solidFill>
                  <a:srgbClr val="0D0D0D"/>
                </a:solidFill>
                <a:effectLst/>
                <a:highlight>
                  <a:srgbClr val="FFFFFF"/>
                </a:highlight>
                <a:latin typeface="KaTeX_Math"/>
              </a:rPr>
              <a:t>m</a:t>
            </a:r>
            <a:r>
              <a:rPr lang="en-US" altLang="zh-CN" b="0" i="0" baseline="-25000">
                <a:solidFill>
                  <a:srgbClr val="0D0D0D"/>
                </a:solidFill>
                <a:effectLst/>
                <a:highlight>
                  <a:srgbClr val="FFFFFF"/>
                </a:highlight>
                <a:latin typeface="KaTeX_Main"/>
              </a:rPr>
              <a:t>​</a:t>
            </a:r>
            <a:r>
              <a:rPr lang="en-US" altLang="zh-CN" b="0" i="0">
                <a:solidFill>
                  <a:srgbClr val="0D0D0D"/>
                </a:solidFill>
                <a:effectLst/>
                <a:highlight>
                  <a:srgbClr val="FFFFFF"/>
                </a:highlight>
                <a:latin typeface="KaTeX_Main"/>
              </a:rPr>
              <a:t> / </a:t>
            </a:r>
            <a:r>
              <a:rPr lang="en-US" altLang="zh-CN" b="0" i="1">
                <a:solidFill>
                  <a:srgbClr val="0D0D0D"/>
                </a:solidFill>
                <a:effectLst/>
                <a:highlight>
                  <a:srgbClr val="FFFFFF"/>
                </a:highlight>
                <a:latin typeface="KaTeX_Math"/>
              </a:rPr>
              <a:t>f</a:t>
            </a:r>
            <a:r>
              <a:rPr lang="en-US" altLang="zh-CN" b="0" i="1" baseline="-25000">
                <a:solidFill>
                  <a:srgbClr val="0D0D0D"/>
                </a:solidFill>
                <a:effectLst/>
                <a:highlight>
                  <a:srgbClr val="FFFFFF"/>
                </a:highlight>
                <a:latin typeface="KaTeX_Math"/>
              </a:rPr>
              <a:t>a</a:t>
            </a:r>
            <a:r>
              <a:rPr lang="en-US" altLang="zh-CN" b="0" i="0" baseline="-25000">
                <a:solidFill>
                  <a:srgbClr val="0D0D0D"/>
                </a:solidFill>
                <a:effectLst/>
                <a:highlight>
                  <a:srgbClr val="FFFFFF"/>
                </a:highlight>
                <a:latin typeface="KaTeX_Main"/>
              </a:rPr>
              <a:t>​​</a:t>
            </a:r>
            <a:r>
              <a:rPr lang="en-US" altLang="zh-CN" b="0" i="0">
                <a:solidFill>
                  <a:srgbClr val="0D0D0D"/>
                </a:solidFill>
                <a:effectLst/>
                <a:highlight>
                  <a:srgbClr val="FFFFFF"/>
                </a:highlight>
                <a:latin typeface="KaTeX_Size3"/>
              </a:rPr>
              <a:t>⌉</a:t>
            </a:r>
            <a:r>
              <a:rPr lang="en-US" altLang="zh-CN" b="0" i="0">
                <a:solidFill>
                  <a:srgbClr val="0D0D0D"/>
                </a:solidFill>
                <a:effectLst/>
                <a:highlight>
                  <a:srgbClr val="FFFFFF"/>
                </a:highlight>
                <a:latin typeface="KaTeX_Main"/>
              </a:rPr>
              <a:t>=</a:t>
            </a:r>
            <a:r>
              <a:rPr lang="en-US" altLang="zh-CN" b="0" i="0">
                <a:solidFill>
                  <a:srgbClr val="0D0D0D"/>
                </a:solidFill>
                <a:effectLst/>
                <a:highlight>
                  <a:srgbClr val="FFFFFF"/>
                </a:highlight>
                <a:latin typeface="KaTeX_Size3"/>
              </a:rPr>
              <a:t>⌈</a:t>
            </a:r>
            <a:r>
              <a:rPr lang="en-US" altLang="zh-CN" b="0" i="0">
                <a:solidFill>
                  <a:srgbClr val="0D0D0D"/>
                </a:solidFill>
                <a:effectLst/>
                <a:highlight>
                  <a:srgbClr val="FFFFFF"/>
                </a:highlight>
                <a:latin typeface="KaTeX_Main"/>
              </a:rPr>
              <a:t>25/49​</a:t>
            </a:r>
            <a:r>
              <a:rPr lang="en-US" altLang="zh-CN" b="0" i="0">
                <a:solidFill>
                  <a:srgbClr val="0D0D0D"/>
                </a:solidFill>
                <a:effectLst/>
                <a:highlight>
                  <a:srgbClr val="FFFFFF"/>
                </a:highlight>
                <a:latin typeface="KaTeX_Size3"/>
              </a:rPr>
              <a:t>⌉</a:t>
            </a:r>
            <a:r>
              <a:rPr lang="en-US" altLang="zh-CN" b="0" i="0">
                <a:solidFill>
                  <a:srgbClr val="0D0D0D"/>
                </a:solidFill>
                <a:effectLst/>
                <a:highlight>
                  <a:srgbClr val="FFFFFF"/>
                </a:highlight>
                <a:latin typeface="KaTeX_Main"/>
              </a:rPr>
              <a:t>=2</a:t>
            </a:r>
            <a:endParaRPr lang="en-US" altLang="zh-CN" b="0" i="0">
              <a:solidFill>
                <a:srgbClr val="0D0D0D"/>
              </a:solidFill>
              <a:effectLst/>
              <a:highlight>
                <a:srgbClr val="FFFFFF"/>
              </a:highlight>
              <a:latin typeface="Söhne"/>
            </a:endParaRPr>
          </a:p>
          <a:p>
            <a:pPr algn="l"/>
            <a:r>
              <a:rPr lang="zh-CN" altLang="en-US" b="0" i="0">
                <a:solidFill>
                  <a:srgbClr val="0D0D0D"/>
                </a:solidFill>
                <a:effectLst/>
                <a:highlight>
                  <a:srgbClr val="FFFFFF"/>
                </a:highlight>
                <a:latin typeface="Söhne"/>
              </a:rPr>
              <a:t>这意味着每个原始音频帧将扩展到两个音频帧。线性插值层将在连续的原始帧之间生成中间帧。</a:t>
            </a:r>
            <a:endParaRPr lang="en-US" altLang="zh-CN" b="0" i="0">
              <a:solidFill>
                <a:srgbClr val="0D0D0D"/>
              </a:solidFill>
              <a:effectLst/>
              <a:highlight>
                <a:srgbClr val="FFFFFF"/>
              </a:highlight>
              <a:latin typeface="Söhne"/>
            </a:endParaRPr>
          </a:p>
          <a:p>
            <a:pPr algn="l"/>
            <a:endParaRPr lang="en-US" altLang="zh-CN" b="0" i="0">
              <a:solidFill>
                <a:srgbClr val="0D0D0D"/>
              </a:solidFill>
              <a:effectLst/>
              <a:highlight>
                <a:srgbClr val="FFFFFF"/>
              </a:highlight>
              <a:latin typeface="Söhne"/>
            </a:endParaRPr>
          </a:p>
          <a:p>
            <a:pPr algn="l"/>
            <a:r>
              <a:rPr lang="zh-CN" altLang="en-US" b="0" i="0">
                <a:solidFill>
                  <a:srgbClr val="0D0D0D"/>
                </a:solidFill>
                <a:effectLst/>
                <a:highlight>
                  <a:srgbClr val="FFFFFF"/>
                </a:highlight>
                <a:latin typeface="Söhne"/>
              </a:rPr>
              <a:t>线性投影层的主要作用是将提取的音频特征转换为一个适合后续处理的标准格式，主要通过一个线性变换（即矩阵乘法加偏置）实现</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33367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r>
              <a:rPr lang="zh-CN" altLang="en-US" b="0" i="0" dirty="0">
                <a:solidFill>
                  <a:srgbClr val="0D0D0D"/>
                </a:solidFill>
                <a:effectLst/>
                <a:highlight>
                  <a:srgbClr val="FFFFFF"/>
                </a:highlight>
                <a:latin typeface="Söhne"/>
              </a:rPr>
              <a:t>传统的正弦位置编码为序列中的每个元素（如单词、音频帧）提供了一个独特的位置信息，该编码由正弦和余弦函数按不同频率变化来构成。这种编码方法在处理较短序列时效果良好，因为它可以帮助模型捕捉元素之间的相对或绝对位置关系。但在长序列的情况下，正弦位置编码可能导致模型泛化能力不足，尤其是当序列长度超过训练期间见过的长度时。</a:t>
            </a:r>
            <a:endParaRPr lang="en-US" altLang="zh-CN" b="0" i="0" dirty="0">
              <a:solidFill>
                <a:srgbClr val="0D0D0D"/>
              </a:solidFill>
              <a:effectLst/>
              <a:highlight>
                <a:srgbClr val="FFFFFF"/>
              </a:highlight>
              <a:latin typeface="Söhne"/>
            </a:endParaRPr>
          </a:p>
          <a:p>
            <a:pPr algn="l">
              <a:buFont typeface="Arial" panose="020B0604020202020204" pitchFamily="34" charset="0"/>
              <a:buChar char="•"/>
            </a:pPr>
            <a:r>
              <a:rPr lang="en-US" altLang="zh-CN" b="0" i="1" dirty="0">
                <a:solidFill>
                  <a:srgbClr val="0D0D0D"/>
                </a:solidFill>
                <a:effectLst/>
                <a:highlight>
                  <a:srgbClr val="FFFFFF"/>
                </a:highlight>
                <a:latin typeface="KaTeX_Math"/>
              </a:rPr>
              <a:t>t</a:t>
            </a:r>
            <a:r>
              <a:rPr lang="en-US" altLang="zh-CN" b="0" i="0" dirty="0">
                <a:solidFill>
                  <a:srgbClr val="0D0D0D"/>
                </a:solidFill>
                <a:effectLst/>
                <a:highlight>
                  <a:srgbClr val="FFFFFF"/>
                </a:highlight>
                <a:latin typeface="Söhne"/>
              </a:rPr>
              <a:t> </a:t>
            </a:r>
            <a:r>
              <a:rPr lang="zh-CN" altLang="en-US" b="0" i="0" dirty="0">
                <a:solidFill>
                  <a:srgbClr val="0D0D0D"/>
                </a:solidFill>
                <a:effectLst/>
                <a:highlight>
                  <a:srgbClr val="FFFFFF"/>
                </a:highlight>
                <a:latin typeface="Söhne"/>
              </a:rPr>
              <a:t>是序列中的时间步位置（</a:t>
            </a:r>
            <a:r>
              <a:rPr lang="en-US" altLang="zh-CN" b="0" i="0" dirty="0">
                <a:solidFill>
                  <a:srgbClr val="0D0D0D"/>
                </a:solidFill>
                <a:effectLst/>
                <a:highlight>
                  <a:srgbClr val="FFFFFF"/>
                </a:highlight>
                <a:latin typeface="Söhne"/>
              </a:rPr>
              <a:t>token position</a:t>
            </a:r>
            <a:r>
              <a:rPr lang="zh-CN" altLang="en-US" b="0" i="0" dirty="0">
                <a:solidFill>
                  <a:srgbClr val="0D0D0D"/>
                </a:solidFill>
                <a:effectLst/>
                <a:highlight>
                  <a:srgbClr val="FFFFFF"/>
                </a:highlight>
                <a:latin typeface="Söhne"/>
              </a:rPr>
              <a:t>）。</a:t>
            </a:r>
          </a:p>
          <a:p>
            <a:pPr algn="l">
              <a:buFont typeface="Arial" panose="020B0604020202020204" pitchFamily="34" charset="0"/>
              <a:buChar char="•"/>
            </a:pP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Söhne"/>
              </a:rPr>
              <a:t> </a:t>
            </a:r>
            <a:r>
              <a:rPr lang="zh-CN" altLang="en-US" b="0" i="0" dirty="0">
                <a:solidFill>
                  <a:srgbClr val="0D0D0D"/>
                </a:solidFill>
                <a:effectLst/>
                <a:highlight>
                  <a:srgbClr val="FFFFFF"/>
                </a:highlight>
                <a:latin typeface="Söhne"/>
              </a:rPr>
              <a:t>是周期性参数，决定了编码重复的周期。</a:t>
            </a:r>
          </a:p>
          <a:p>
            <a:pPr algn="l">
              <a:buFont typeface="Arial" panose="020B0604020202020204" pitchFamily="34" charset="0"/>
              <a:buChar char="•"/>
            </a:pPr>
            <a:r>
              <a:rPr lang="en-US" altLang="zh-CN" b="0" i="1" dirty="0">
                <a:solidFill>
                  <a:srgbClr val="0D0D0D"/>
                </a:solidFill>
                <a:effectLst/>
                <a:highlight>
                  <a:srgbClr val="FFFFFF"/>
                </a:highlight>
                <a:latin typeface="KaTeX_Math"/>
              </a:rPr>
              <a:t>d</a:t>
            </a:r>
            <a:r>
              <a:rPr lang="en-US" altLang="zh-CN" b="0" i="0" dirty="0">
                <a:solidFill>
                  <a:srgbClr val="0D0D0D"/>
                </a:solidFill>
                <a:effectLst/>
                <a:highlight>
                  <a:srgbClr val="FFFFFF"/>
                </a:highlight>
                <a:latin typeface="Söhne"/>
              </a:rPr>
              <a:t> </a:t>
            </a:r>
            <a:r>
              <a:rPr lang="zh-CN" altLang="en-US" b="0" i="0" dirty="0">
                <a:solidFill>
                  <a:srgbClr val="0D0D0D"/>
                </a:solidFill>
                <a:effectLst/>
                <a:highlight>
                  <a:srgbClr val="FFFFFF"/>
                </a:highlight>
                <a:latin typeface="Söhne"/>
              </a:rPr>
              <a:t>是模型维度。</a:t>
            </a:r>
          </a:p>
          <a:p>
            <a:pPr algn="l">
              <a:buFont typeface="Arial" panose="020B0604020202020204" pitchFamily="34" charset="0"/>
              <a:buChar char="•"/>
            </a:pPr>
            <a:r>
              <a:rPr lang="en-US" altLang="zh-CN" b="0" i="1" dirty="0" err="1">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Söhne"/>
              </a:rPr>
              <a:t> </a:t>
            </a:r>
            <a:r>
              <a:rPr lang="zh-CN" altLang="en-US" b="0" i="0" dirty="0">
                <a:solidFill>
                  <a:srgbClr val="0D0D0D"/>
                </a:solidFill>
                <a:effectLst/>
                <a:highlight>
                  <a:srgbClr val="FFFFFF"/>
                </a:highlight>
                <a:latin typeface="Söhne"/>
              </a:rPr>
              <a:t>是维度索引。</a:t>
            </a:r>
          </a:p>
          <a:p>
            <a:pPr algn="l"/>
            <a:endParaRPr lang="en-US" altLang="zh-CN"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54211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r>
              <a:rPr lang="zh-CN" altLang="en-US" b="0" i="0" dirty="0">
                <a:solidFill>
                  <a:srgbClr val="0D0D0D"/>
                </a:solidFill>
                <a:effectLst/>
                <a:highlight>
                  <a:srgbClr val="FFFFFF"/>
                </a:highlight>
                <a:latin typeface="Söhne"/>
              </a:rPr>
              <a:t>传统的正弦位置编码为序列中的每个元素（如单词、音频帧）提供了一个独特的位置信息，该编码由正弦和余弦函数按不同频率变化来构成。这种编码方法在处理较短序列时效果良好，因为它可以帮助模型捕捉元素之间的相对或绝对位置关系。但在长序列的情况下，正弦位置编码可能导致模型泛化能力不足，尤其是当序列长度超过训练期间见过的长度时。</a:t>
            </a:r>
            <a:endParaRPr lang="en-US" altLang="zh-CN" b="0" i="0" dirty="0">
              <a:solidFill>
                <a:srgbClr val="0D0D0D"/>
              </a:solidFill>
              <a:effectLst/>
              <a:highlight>
                <a:srgbClr val="FFFFFF"/>
              </a:highlight>
              <a:latin typeface="Söhne"/>
            </a:endParaRPr>
          </a:p>
          <a:p>
            <a:pPr algn="l">
              <a:buFont typeface="Arial" panose="020B0604020202020204" pitchFamily="34" charset="0"/>
              <a:buChar char="•"/>
            </a:pPr>
            <a:r>
              <a:rPr lang="en-US" altLang="zh-CN" b="0" i="1" dirty="0">
                <a:solidFill>
                  <a:srgbClr val="0D0D0D"/>
                </a:solidFill>
                <a:effectLst/>
                <a:highlight>
                  <a:srgbClr val="FFFFFF"/>
                </a:highlight>
                <a:latin typeface="KaTeX_Math"/>
              </a:rPr>
              <a:t>t</a:t>
            </a:r>
            <a:r>
              <a:rPr lang="en-US" altLang="zh-CN" b="0" i="0" dirty="0">
                <a:solidFill>
                  <a:srgbClr val="0D0D0D"/>
                </a:solidFill>
                <a:effectLst/>
                <a:highlight>
                  <a:srgbClr val="FFFFFF"/>
                </a:highlight>
                <a:latin typeface="Söhne"/>
              </a:rPr>
              <a:t> </a:t>
            </a:r>
            <a:r>
              <a:rPr lang="zh-CN" altLang="en-US" b="0" i="0" dirty="0">
                <a:solidFill>
                  <a:srgbClr val="0D0D0D"/>
                </a:solidFill>
                <a:effectLst/>
                <a:highlight>
                  <a:srgbClr val="FFFFFF"/>
                </a:highlight>
                <a:latin typeface="Söhne"/>
              </a:rPr>
              <a:t>是序列中的时间步位置（</a:t>
            </a:r>
            <a:r>
              <a:rPr lang="en-US" altLang="zh-CN" b="0" i="0" dirty="0">
                <a:solidFill>
                  <a:srgbClr val="0D0D0D"/>
                </a:solidFill>
                <a:effectLst/>
                <a:highlight>
                  <a:srgbClr val="FFFFFF"/>
                </a:highlight>
                <a:latin typeface="Söhne"/>
              </a:rPr>
              <a:t>token position</a:t>
            </a:r>
            <a:r>
              <a:rPr lang="zh-CN" altLang="en-US" b="0" i="0" dirty="0">
                <a:solidFill>
                  <a:srgbClr val="0D0D0D"/>
                </a:solidFill>
                <a:effectLst/>
                <a:highlight>
                  <a:srgbClr val="FFFFFF"/>
                </a:highlight>
                <a:latin typeface="Söhne"/>
              </a:rPr>
              <a:t>）。</a:t>
            </a:r>
          </a:p>
          <a:p>
            <a:pPr algn="l">
              <a:buFont typeface="Arial" panose="020B0604020202020204" pitchFamily="34" charset="0"/>
              <a:buChar char="•"/>
            </a:pP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Söhne"/>
              </a:rPr>
              <a:t> </a:t>
            </a:r>
            <a:r>
              <a:rPr lang="zh-CN" altLang="en-US" b="0" i="0" dirty="0">
                <a:solidFill>
                  <a:srgbClr val="0D0D0D"/>
                </a:solidFill>
                <a:effectLst/>
                <a:highlight>
                  <a:srgbClr val="FFFFFF"/>
                </a:highlight>
                <a:latin typeface="Söhne"/>
              </a:rPr>
              <a:t>是周期性参数，决定了编码重复的周期。</a:t>
            </a:r>
          </a:p>
          <a:p>
            <a:pPr algn="l">
              <a:buFont typeface="Arial" panose="020B0604020202020204" pitchFamily="34" charset="0"/>
              <a:buChar char="•"/>
            </a:pPr>
            <a:r>
              <a:rPr lang="en-US" altLang="zh-CN" b="0" i="1" dirty="0">
                <a:solidFill>
                  <a:srgbClr val="0D0D0D"/>
                </a:solidFill>
                <a:effectLst/>
                <a:highlight>
                  <a:srgbClr val="FFFFFF"/>
                </a:highlight>
                <a:latin typeface="KaTeX_Math"/>
              </a:rPr>
              <a:t>d</a:t>
            </a:r>
            <a:r>
              <a:rPr lang="en-US" altLang="zh-CN" b="0" i="0" dirty="0">
                <a:solidFill>
                  <a:srgbClr val="0D0D0D"/>
                </a:solidFill>
                <a:effectLst/>
                <a:highlight>
                  <a:srgbClr val="FFFFFF"/>
                </a:highlight>
                <a:latin typeface="Söhne"/>
              </a:rPr>
              <a:t> </a:t>
            </a:r>
            <a:r>
              <a:rPr lang="zh-CN" altLang="en-US" b="0" i="0" dirty="0">
                <a:solidFill>
                  <a:srgbClr val="0D0D0D"/>
                </a:solidFill>
                <a:effectLst/>
                <a:highlight>
                  <a:srgbClr val="FFFFFF"/>
                </a:highlight>
                <a:latin typeface="Söhne"/>
              </a:rPr>
              <a:t>是模型维度。</a:t>
            </a:r>
          </a:p>
          <a:p>
            <a:pPr algn="l">
              <a:buFont typeface="Arial" panose="020B0604020202020204" pitchFamily="34" charset="0"/>
              <a:buChar char="•"/>
            </a:pPr>
            <a:r>
              <a:rPr lang="en-US" altLang="zh-CN" b="0" i="1" dirty="0" err="1">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Söhne"/>
              </a:rPr>
              <a:t> </a:t>
            </a:r>
            <a:r>
              <a:rPr lang="zh-CN" altLang="en-US" b="0" i="0" dirty="0">
                <a:solidFill>
                  <a:srgbClr val="0D0D0D"/>
                </a:solidFill>
                <a:effectLst/>
                <a:highlight>
                  <a:srgbClr val="FFFFFF"/>
                </a:highlight>
                <a:latin typeface="Söhne"/>
              </a:rPr>
              <a:t>是维度索引。</a:t>
            </a:r>
          </a:p>
          <a:p>
            <a:pPr algn="l"/>
            <a:endParaRPr lang="en-US" altLang="zh-CN"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04110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45846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78904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44582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92459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28851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23</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24</a:t>
            </a:fld>
            <a:endParaRPr kumimoji="1" lang="zh-CN" altLang="en-US"/>
          </a:p>
        </p:txBody>
      </p:sp>
    </p:spTree>
    <p:extLst>
      <p:ext uri="{BB962C8B-B14F-4D97-AF65-F5344CB8AC3E}">
        <p14:creationId xmlns:p14="http://schemas.microsoft.com/office/powerpoint/2010/main" val="1327696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25</a:t>
            </a:fld>
            <a:endParaRPr kumimoji="1" lang="zh-CN" altLang="en-US"/>
          </a:p>
        </p:txBody>
      </p:sp>
    </p:spTree>
    <p:extLst>
      <p:ext uri="{BB962C8B-B14F-4D97-AF65-F5344CB8AC3E}">
        <p14:creationId xmlns:p14="http://schemas.microsoft.com/office/powerpoint/2010/main" val="39960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26</a:t>
            </a:fld>
            <a:endParaRPr kumimoji="1" lang="zh-CN" altLang="en-US"/>
          </a:p>
        </p:txBody>
      </p:sp>
    </p:spTree>
    <p:extLst>
      <p:ext uri="{BB962C8B-B14F-4D97-AF65-F5344CB8AC3E}">
        <p14:creationId xmlns:p14="http://schemas.microsoft.com/office/powerpoint/2010/main" val="950261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27</a:t>
            </a:fld>
            <a:endParaRPr kumimoji="1" lang="zh-CN" altLang="en-US"/>
          </a:p>
        </p:txBody>
      </p:sp>
    </p:spTree>
    <p:extLst>
      <p:ext uri="{BB962C8B-B14F-4D97-AF65-F5344CB8AC3E}">
        <p14:creationId xmlns:p14="http://schemas.microsoft.com/office/powerpoint/2010/main" val="20824243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49032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29</a:t>
            </a:fld>
            <a:endParaRPr kumimoji="1" lang="zh-CN" altLang="en-US"/>
          </a:p>
        </p:txBody>
      </p:sp>
    </p:spTree>
    <p:extLst>
      <p:ext uri="{BB962C8B-B14F-4D97-AF65-F5344CB8AC3E}">
        <p14:creationId xmlns:p14="http://schemas.microsoft.com/office/powerpoint/2010/main" val="21617814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28907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highlight>
                  <a:srgbClr val="FFFFFF"/>
                </a:highlight>
                <a:latin typeface="-apple-system"/>
              </a:rPr>
              <a:t>它包括三个阶段，</a:t>
            </a:r>
            <a:r>
              <a:rPr lang="en-US" altLang="zh-CN" b="0" i="0" dirty="0">
                <a:effectLst/>
                <a:highlight>
                  <a:srgbClr val="FFFFFF"/>
                </a:highlight>
                <a:latin typeface="-apple-system"/>
              </a:rPr>
              <a:t>1)</a:t>
            </a:r>
            <a:r>
              <a:rPr lang="zh-CN" altLang="en-US" b="0" i="0" dirty="0">
                <a:effectLst/>
                <a:highlight>
                  <a:srgbClr val="FFFFFF"/>
                </a:highlight>
                <a:latin typeface="-apple-system"/>
              </a:rPr>
              <a:t>给定驱动音频和主体条件，</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包含双重注意的一次性映射网络</a:t>
            </a:r>
            <a:r>
              <a:rPr lang="en-US" altLang="zh-CN" b="0" i="0" dirty="0">
                <a:effectLst/>
                <a:highlight>
                  <a:srgbClr val="FFFFFF"/>
                </a:highlight>
                <a:latin typeface="-apple-system"/>
              </a:rPr>
              <a:t>(MODA)</a:t>
            </a:r>
            <a:r>
              <a:rPr lang="zh-CN" altLang="en-US" b="0" i="0" dirty="0">
                <a:effectLst/>
                <a:highlight>
                  <a:srgbClr val="FFFFFF"/>
                </a:highlight>
                <a:latin typeface="-apple-system"/>
              </a:rPr>
              <a:t>生成多模态且正确的语义画像成分，</a:t>
            </a:r>
            <a:r>
              <a:rPr lang="en-US" altLang="zh-CN" b="0" i="0" dirty="0">
                <a:effectLst/>
                <a:highlight>
                  <a:srgbClr val="FFFFFF"/>
                </a:highlight>
                <a:latin typeface="-apple-system"/>
              </a:rPr>
              <a:t>2)</a:t>
            </a:r>
            <a:r>
              <a:rPr lang="zh-CN" altLang="en-US" b="0" i="0" dirty="0">
                <a:effectLst/>
                <a:highlight>
                  <a:srgbClr val="FFFFFF"/>
                </a:highlight>
                <a:latin typeface="-apple-system"/>
              </a:rPr>
              <a:t>接下来，面部组成网络将面部成分组合在一起，并为密集的面部顶点添加细节。</a:t>
            </a:r>
            <a:r>
              <a:rPr lang="en-US" altLang="zh-CN" b="0" i="0" dirty="0">
                <a:effectLst/>
                <a:highlight>
                  <a:srgbClr val="FFFFFF"/>
                </a:highlight>
                <a:latin typeface="-apple-system"/>
              </a:rPr>
              <a:t>3)</a:t>
            </a:r>
            <a:r>
              <a:rPr lang="zh-CN" altLang="en-US" b="0" i="0" dirty="0">
                <a:effectLst/>
                <a:highlight>
                  <a:srgbClr val="FFFFFF"/>
                </a:highlight>
                <a:latin typeface="-apple-system"/>
              </a:rPr>
              <a:t>最后，采用时域位置嵌入</a:t>
            </a:r>
            <a:r>
              <a:rPr lang="en-US" altLang="zh-CN" b="0" i="0" dirty="0">
                <a:effectLst/>
                <a:highlight>
                  <a:srgbClr val="FFFFFF"/>
                </a:highlight>
                <a:latin typeface="-apple-system"/>
              </a:rPr>
              <a:t>(TPE)</a:t>
            </a:r>
            <a:r>
              <a:rPr lang="zh-CN" altLang="en-US" b="0" i="0" dirty="0">
                <a:effectLst/>
                <a:highlight>
                  <a:srgbClr val="FFFFFF"/>
                </a:highlight>
                <a:latin typeface="-apple-system"/>
              </a:rPr>
              <a:t>的人像渲染器合成高保真、稳定的视频。</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02517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highlight>
                  <a:srgbClr val="FFFFFF"/>
                </a:highlight>
                <a:latin typeface="-apple-system"/>
              </a:rPr>
              <a:t>它包括三个阶段，</a:t>
            </a:r>
            <a:r>
              <a:rPr lang="en-US" altLang="zh-CN" b="0" i="0" dirty="0">
                <a:effectLst/>
                <a:highlight>
                  <a:srgbClr val="FFFFFF"/>
                </a:highlight>
                <a:latin typeface="-apple-system"/>
              </a:rPr>
              <a:t>1)</a:t>
            </a:r>
            <a:r>
              <a:rPr lang="zh-CN" altLang="en-US" b="0" i="0" dirty="0">
                <a:effectLst/>
                <a:highlight>
                  <a:srgbClr val="FFFFFF"/>
                </a:highlight>
                <a:latin typeface="-apple-system"/>
              </a:rPr>
              <a:t>给定驱动音频和主体条件，</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包含双重注意的一次性映射网络</a:t>
            </a:r>
            <a:r>
              <a:rPr lang="en-US" altLang="zh-CN" b="0" i="0" dirty="0">
                <a:effectLst/>
                <a:highlight>
                  <a:srgbClr val="FFFFFF"/>
                </a:highlight>
                <a:latin typeface="-apple-system"/>
              </a:rPr>
              <a:t>(MODA)</a:t>
            </a:r>
            <a:r>
              <a:rPr lang="zh-CN" altLang="en-US" b="0" i="0" dirty="0">
                <a:effectLst/>
                <a:highlight>
                  <a:srgbClr val="FFFFFF"/>
                </a:highlight>
                <a:latin typeface="-apple-system"/>
              </a:rPr>
              <a:t>生成多模态且正确的语义画像成分，</a:t>
            </a:r>
            <a:r>
              <a:rPr lang="en-US" altLang="zh-CN" b="0" i="0" dirty="0">
                <a:effectLst/>
                <a:highlight>
                  <a:srgbClr val="FFFFFF"/>
                </a:highlight>
                <a:latin typeface="-apple-system"/>
              </a:rPr>
              <a:t>2)</a:t>
            </a:r>
            <a:r>
              <a:rPr lang="zh-CN" altLang="en-US" b="0" i="0" dirty="0">
                <a:effectLst/>
                <a:highlight>
                  <a:srgbClr val="FFFFFF"/>
                </a:highlight>
                <a:latin typeface="-apple-system"/>
              </a:rPr>
              <a:t>接下来，面部组成网络将面部成分组合在一起，并为密集的面部顶点添加细节。</a:t>
            </a:r>
            <a:r>
              <a:rPr lang="en-US" altLang="zh-CN" b="0" i="0" dirty="0">
                <a:effectLst/>
                <a:highlight>
                  <a:srgbClr val="FFFFFF"/>
                </a:highlight>
                <a:latin typeface="-apple-system"/>
              </a:rPr>
              <a:t>3)</a:t>
            </a:r>
            <a:r>
              <a:rPr lang="zh-CN" altLang="en-US" b="0" i="0" dirty="0">
                <a:effectLst/>
                <a:highlight>
                  <a:srgbClr val="FFFFFF"/>
                </a:highlight>
                <a:latin typeface="-apple-system"/>
              </a:rPr>
              <a:t>最后，采用时域位置嵌入</a:t>
            </a:r>
            <a:r>
              <a:rPr lang="en-US" altLang="zh-CN" b="0" i="0" dirty="0">
                <a:effectLst/>
                <a:highlight>
                  <a:srgbClr val="FFFFFF"/>
                </a:highlight>
                <a:latin typeface="-apple-system"/>
              </a:rPr>
              <a:t>(TPE)</a:t>
            </a:r>
            <a:r>
              <a:rPr lang="zh-CN" altLang="en-US" b="0" i="0" dirty="0">
                <a:effectLst/>
                <a:highlight>
                  <a:srgbClr val="FFFFFF"/>
                </a:highlight>
                <a:latin typeface="-apple-system"/>
              </a:rPr>
              <a:t>的人像渲染器合成高保真、稳定的视频。</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023833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542622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231283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250983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Söhne"/>
              </a:rPr>
              <a:t>二元交叉熵损失函数（</a:t>
            </a:r>
            <a:r>
              <a:rPr lang="en-US" altLang="zh-CN" b="0" i="0" dirty="0">
                <a:solidFill>
                  <a:srgbClr val="374151"/>
                </a:solidFill>
                <a:effectLst/>
                <a:latin typeface="Söhne"/>
              </a:rPr>
              <a:t>Binary Cross-Entropy Loss Function</a:t>
            </a:r>
            <a:r>
              <a:rPr lang="zh-CN" altLang="en-US" b="0" i="0" dirty="0">
                <a:solidFill>
                  <a:srgbClr val="374151"/>
                </a:solidFill>
                <a:effectLst/>
                <a:latin typeface="Söhne"/>
              </a:rPr>
              <a:t>）是一种在机器学习中常用的损失函数，特别适用于处理二分类问题。它衡量的是模型预测的概率分布与真实标签的概率分布之间的差异。</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288031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Söhne"/>
              </a:rPr>
              <a:t>二元交叉熵损失函数（</a:t>
            </a:r>
            <a:r>
              <a:rPr lang="en-US" altLang="zh-CN" b="0" i="0" dirty="0">
                <a:solidFill>
                  <a:srgbClr val="374151"/>
                </a:solidFill>
                <a:effectLst/>
                <a:latin typeface="Söhne"/>
              </a:rPr>
              <a:t>Binary Cross-Entropy Loss Function</a:t>
            </a:r>
            <a:r>
              <a:rPr lang="zh-CN" altLang="en-US" b="0" i="0" dirty="0">
                <a:solidFill>
                  <a:srgbClr val="374151"/>
                </a:solidFill>
                <a:effectLst/>
                <a:latin typeface="Söhne"/>
              </a:rPr>
              <a:t>）是一种在机器学习中常用的损失函数，特别适用于处理二分类问题。它衡量的是模型预测的概率分布与真实标签的概率分布之间的差异。</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88626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671905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718707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3992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1954310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49326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097680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highlight>
                  <a:srgbClr val="FFFFFF"/>
                </a:highlight>
                <a:latin typeface="PingFangSC-Regular"/>
              </a:rPr>
              <a:t>可以看出，</a:t>
            </a:r>
            <a:r>
              <a:rPr lang="en-US" altLang="zh-CN" b="0" i="0" dirty="0">
                <a:solidFill>
                  <a:srgbClr val="1D2129"/>
                </a:solidFill>
                <a:effectLst/>
                <a:highlight>
                  <a:srgbClr val="FFFFFF"/>
                </a:highlight>
                <a:latin typeface="PingFangSC-Regular"/>
              </a:rPr>
              <a:t>MLP </a:t>
            </a:r>
            <a:r>
              <a:rPr lang="zh-CN" altLang="en-US" b="0" i="0" dirty="0">
                <a:solidFill>
                  <a:srgbClr val="1D2129"/>
                </a:solidFill>
                <a:effectLst/>
                <a:highlight>
                  <a:srgbClr val="FFFFFF"/>
                </a:highlight>
                <a:latin typeface="PingFangSC-Regular"/>
              </a:rPr>
              <a:t>和 </a:t>
            </a:r>
            <a:r>
              <a:rPr lang="en-US" altLang="zh-CN" b="0" i="0" dirty="0">
                <a:solidFill>
                  <a:srgbClr val="1D2129"/>
                </a:solidFill>
                <a:effectLst/>
                <a:highlight>
                  <a:srgbClr val="FFFFFF"/>
                </a:highlight>
                <a:latin typeface="PingFangSC-Regular"/>
              </a:rPr>
              <a:t>LSTM </a:t>
            </a:r>
            <a:r>
              <a:rPr lang="zh-CN" altLang="en-US" b="0" i="0" dirty="0">
                <a:solidFill>
                  <a:srgbClr val="1D2129"/>
                </a:solidFill>
                <a:effectLst/>
                <a:highlight>
                  <a:srgbClr val="FFFFFF"/>
                </a:highlight>
                <a:latin typeface="PingFangSC-Regular"/>
              </a:rPr>
              <a:t>都不能取得令人满意的结果，其中 </a:t>
            </a:r>
            <a:r>
              <a:rPr lang="en-US" altLang="zh-CN" b="0" i="0" dirty="0">
                <a:solidFill>
                  <a:srgbClr val="1D2129"/>
                </a:solidFill>
                <a:effectLst/>
                <a:highlight>
                  <a:srgbClr val="FFFFFF"/>
                </a:highlight>
                <a:latin typeface="PingFangSC-Regular"/>
              </a:rPr>
              <a:t>MLP </a:t>
            </a:r>
            <a:r>
              <a:rPr lang="zh-CN" altLang="en-US" b="0" i="0" dirty="0">
                <a:solidFill>
                  <a:srgbClr val="1D2129"/>
                </a:solidFill>
                <a:effectLst/>
                <a:highlight>
                  <a:srgbClr val="FFFFFF"/>
                </a:highlight>
                <a:latin typeface="PingFangSC-Regular"/>
              </a:rPr>
              <a:t>忽略了时间序列</a:t>
            </a:r>
            <a:r>
              <a:rPr lang="en-US" altLang="zh-CN" b="0" i="0" dirty="0">
                <a:solidFill>
                  <a:srgbClr val="1D2129"/>
                </a:solidFill>
                <a:effectLst/>
                <a:highlight>
                  <a:srgbClr val="FFFFFF"/>
                </a:highlight>
                <a:latin typeface="PingFangSC-Regular"/>
              </a:rPr>
              <a:t>LSTM </a:t>
            </a:r>
            <a:r>
              <a:rPr lang="zh-CN" altLang="en-US" b="0" i="0" dirty="0">
                <a:solidFill>
                  <a:srgbClr val="1D2129"/>
                </a:solidFill>
                <a:effectLst/>
                <a:highlight>
                  <a:srgbClr val="FFFFFF"/>
                </a:highlight>
                <a:latin typeface="PingFangSC-Regular"/>
              </a:rPr>
              <a:t>倾向于生成仍然的输出。基于 </a:t>
            </a:r>
            <a:r>
              <a:rPr lang="en-US" altLang="zh-CN" b="0" i="0" dirty="0">
                <a:solidFill>
                  <a:srgbClr val="1D2129"/>
                </a:solidFill>
                <a:effectLst/>
                <a:highlight>
                  <a:srgbClr val="FFFFFF"/>
                </a:highlight>
                <a:latin typeface="PingFangSC-Regular"/>
              </a:rPr>
              <a:t>Transformer </a:t>
            </a:r>
            <a:r>
              <a:rPr lang="zh-CN" altLang="en-US" b="0" i="0" dirty="0">
                <a:solidFill>
                  <a:srgbClr val="1D2129"/>
                </a:solidFill>
                <a:effectLst/>
                <a:highlight>
                  <a:srgbClr val="FFFFFF"/>
                </a:highlight>
                <a:latin typeface="PingFangSC-Regular"/>
              </a:rPr>
              <a:t>的架构显着提高了性能，证明了 </a:t>
            </a:r>
            <a:r>
              <a:rPr lang="en-US" altLang="zh-CN" b="0" i="0" dirty="0">
                <a:solidFill>
                  <a:srgbClr val="1D2129"/>
                </a:solidFill>
                <a:effectLst/>
                <a:highlight>
                  <a:srgbClr val="FFFFFF"/>
                </a:highlight>
                <a:latin typeface="PingFangSC-Regular"/>
              </a:rPr>
              <a:t>Transformer </a:t>
            </a:r>
            <a:r>
              <a:rPr lang="zh-CN" altLang="en-US" b="0" i="0" dirty="0">
                <a:solidFill>
                  <a:srgbClr val="1D2129"/>
                </a:solidFill>
                <a:effectLst/>
                <a:highlight>
                  <a:srgbClr val="FFFFFF"/>
                </a:highlight>
                <a:latin typeface="PingFangSC-Regular"/>
              </a:rPr>
              <a:t>在长期时间序列预测中的有效性。此外，高斯过程可以捕获帧之间的时间动态，从而提高最终性能。更多的分析和实验可以在补充材料中找到。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501285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highlight>
                  <a:srgbClr val="FFFFFF"/>
                </a:highlight>
                <a:latin typeface="PingFangSC-Regular"/>
              </a:rPr>
              <a:t>我们使用 </a:t>
            </a:r>
            <a:r>
              <a:rPr lang="en-US" altLang="zh-CN" b="0" i="0" dirty="0">
                <a:solidFill>
                  <a:srgbClr val="1D2129"/>
                </a:solidFill>
                <a:effectLst/>
                <a:highlight>
                  <a:srgbClr val="FFFFFF"/>
                </a:highlight>
                <a:latin typeface="PingFangSC-Regular"/>
              </a:rPr>
              <a:t>MFCC </a:t>
            </a:r>
            <a:r>
              <a:rPr lang="zh-CN" altLang="en-US" b="0" i="0" dirty="0">
                <a:solidFill>
                  <a:srgbClr val="1D2129"/>
                </a:solidFill>
                <a:effectLst/>
                <a:highlight>
                  <a:srgbClr val="FFFFFF"/>
                </a:highlight>
                <a:latin typeface="PingFangSC-Regular"/>
              </a:rPr>
              <a:t>特征或深度语音特征作为 </a:t>
            </a:r>
            <a:r>
              <a:rPr lang="en-US" altLang="zh-CN" b="0" i="0" dirty="0" err="1">
                <a:solidFill>
                  <a:srgbClr val="1D2129"/>
                </a:solidFill>
                <a:effectLst/>
                <a:highlight>
                  <a:srgbClr val="FFFFFF"/>
                </a:highlight>
                <a:latin typeface="PingFangSC-Regular"/>
              </a:rPr>
              <a:t>NeRF</a:t>
            </a:r>
            <a:r>
              <a:rPr lang="en-US" altLang="zh-CN" b="0" i="0" dirty="0">
                <a:solidFill>
                  <a:srgbClr val="1D2129"/>
                </a:solidFill>
                <a:effectLst/>
                <a:highlight>
                  <a:srgbClr val="FFFFFF"/>
                </a:highlight>
                <a:latin typeface="PingFangSC-Regular"/>
              </a:rPr>
              <a:t> </a:t>
            </a:r>
            <a:r>
              <a:rPr lang="zh-CN" altLang="en-US" b="0" i="0" dirty="0">
                <a:solidFill>
                  <a:srgbClr val="1D2129"/>
                </a:solidFill>
                <a:effectLst/>
                <a:highlight>
                  <a:srgbClr val="FFFFFF"/>
                </a:highlight>
                <a:latin typeface="PingFangSC-Regular"/>
              </a:rPr>
              <a:t>的条件。采用</a:t>
            </a:r>
            <a:r>
              <a:rPr lang="en-US" altLang="zh-CN" b="0" i="0" dirty="0">
                <a:solidFill>
                  <a:srgbClr val="1D2129"/>
                </a:solidFill>
                <a:effectLst/>
                <a:highlight>
                  <a:srgbClr val="FFFFFF"/>
                </a:highlight>
                <a:latin typeface="PingFangSC-Regular"/>
              </a:rPr>
              <a:t>LMD</a:t>
            </a:r>
            <a:r>
              <a:rPr lang="zh-CN" altLang="en-US" b="0" i="0" dirty="0">
                <a:solidFill>
                  <a:srgbClr val="1D2129"/>
                </a:solidFill>
                <a:effectLst/>
                <a:highlight>
                  <a:srgbClr val="FFFFFF"/>
                </a:highlight>
                <a:latin typeface="PingFangSC-Regular"/>
              </a:rPr>
              <a:t>和唇形同步评分来评价唇部运动精度。</a:t>
            </a:r>
            <a:r>
              <a:rPr lang="en-US" altLang="zh-CN" b="0" i="0" dirty="0">
                <a:solidFill>
                  <a:srgbClr val="1D2129"/>
                </a:solidFill>
                <a:effectLst/>
                <a:highlight>
                  <a:srgbClr val="FFFFFF"/>
                </a:highlight>
                <a:latin typeface="PingFangSC-Regular"/>
              </a:rPr>
              <a:t>Ground Truth </a:t>
            </a:r>
            <a:r>
              <a:rPr lang="zh-CN" altLang="en-US" b="0" i="0" dirty="0">
                <a:solidFill>
                  <a:srgbClr val="1D2129"/>
                </a:solidFill>
                <a:effectLst/>
                <a:highlight>
                  <a:srgbClr val="FFFFFF"/>
                </a:highlight>
                <a:latin typeface="PingFangSC-Regular"/>
              </a:rPr>
              <a:t>指的是 </a:t>
            </a:r>
            <a:r>
              <a:rPr lang="en-US" altLang="zh-CN" b="0" i="0" dirty="0">
                <a:solidFill>
                  <a:srgbClr val="1D2129"/>
                </a:solidFill>
                <a:effectLst/>
                <a:highlight>
                  <a:srgbClr val="FFFFFF"/>
                </a:highlight>
                <a:latin typeface="PingFangSC-Regular"/>
              </a:rPr>
              <a:t>LMD </a:t>
            </a:r>
            <a:r>
              <a:rPr lang="zh-CN" altLang="en-US" b="0" i="0" dirty="0">
                <a:solidFill>
                  <a:srgbClr val="1D2129"/>
                </a:solidFill>
                <a:effectLst/>
                <a:highlight>
                  <a:srgbClr val="FFFFFF"/>
                </a:highlight>
                <a:latin typeface="PingFangSC-Regular"/>
              </a:rPr>
              <a:t>和 </a:t>
            </a:r>
            <a:r>
              <a:rPr lang="en-US" altLang="zh-CN" b="0" i="0" dirty="0" err="1">
                <a:solidFill>
                  <a:srgbClr val="1D2129"/>
                </a:solidFill>
                <a:effectLst/>
                <a:highlight>
                  <a:srgbClr val="FFFFFF"/>
                </a:highlight>
                <a:latin typeface="PingFangSC-Regular"/>
              </a:rPr>
              <a:t>Syncconf</a:t>
            </a:r>
            <a:r>
              <a:rPr lang="en-US" altLang="zh-CN" b="0" i="0" dirty="0">
                <a:solidFill>
                  <a:srgbClr val="1D2129"/>
                </a:solidFill>
                <a:effectLst/>
                <a:highlight>
                  <a:srgbClr val="FFFFFF"/>
                </a:highlight>
                <a:latin typeface="PingFangSC-Regular"/>
              </a:rPr>
              <a:t> </a:t>
            </a:r>
            <a:r>
              <a:rPr lang="zh-CN" altLang="en-US" b="0" i="0" dirty="0">
                <a:solidFill>
                  <a:srgbClr val="1D2129"/>
                </a:solidFill>
                <a:effectLst/>
                <a:highlight>
                  <a:srgbClr val="FFFFFF"/>
                </a:highlight>
                <a:latin typeface="PingFangSC-Regular"/>
              </a:rPr>
              <a:t>的地面实况分数。我们的方法实现了最佳性能。</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876959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highlight>
                  <a:srgbClr val="FFFFFF"/>
                </a:highlight>
                <a:latin typeface="PingFangSC-Regular"/>
              </a:rPr>
              <a:t>我们使用 </a:t>
            </a:r>
            <a:r>
              <a:rPr lang="en-US" altLang="zh-CN" b="0" i="0" dirty="0">
                <a:solidFill>
                  <a:srgbClr val="1D2129"/>
                </a:solidFill>
                <a:effectLst/>
                <a:highlight>
                  <a:srgbClr val="FFFFFF"/>
                </a:highlight>
                <a:latin typeface="PingFangSC-Regular"/>
              </a:rPr>
              <a:t>MFCC </a:t>
            </a:r>
            <a:r>
              <a:rPr lang="zh-CN" altLang="en-US" b="0" i="0" dirty="0">
                <a:solidFill>
                  <a:srgbClr val="1D2129"/>
                </a:solidFill>
                <a:effectLst/>
                <a:highlight>
                  <a:srgbClr val="FFFFFF"/>
                </a:highlight>
                <a:latin typeface="PingFangSC-Regular"/>
              </a:rPr>
              <a:t>特征或深度语音特征作为 </a:t>
            </a:r>
            <a:r>
              <a:rPr lang="en-US" altLang="zh-CN" b="0" i="0" dirty="0" err="1">
                <a:solidFill>
                  <a:srgbClr val="1D2129"/>
                </a:solidFill>
                <a:effectLst/>
                <a:highlight>
                  <a:srgbClr val="FFFFFF"/>
                </a:highlight>
                <a:latin typeface="PingFangSC-Regular"/>
              </a:rPr>
              <a:t>NeRF</a:t>
            </a:r>
            <a:r>
              <a:rPr lang="en-US" altLang="zh-CN" b="0" i="0" dirty="0">
                <a:solidFill>
                  <a:srgbClr val="1D2129"/>
                </a:solidFill>
                <a:effectLst/>
                <a:highlight>
                  <a:srgbClr val="FFFFFF"/>
                </a:highlight>
                <a:latin typeface="PingFangSC-Regular"/>
              </a:rPr>
              <a:t> </a:t>
            </a:r>
            <a:r>
              <a:rPr lang="zh-CN" altLang="en-US" b="0" i="0" dirty="0">
                <a:solidFill>
                  <a:srgbClr val="1D2129"/>
                </a:solidFill>
                <a:effectLst/>
                <a:highlight>
                  <a:srgbClr val="FFFFFF"/>
                </a:highlight>
                <a:latin typeface="PingFangSC-Regular"/>
              </a:rPr>
              <a:t>的条件。采用</a:t>
            </a:r>
            <a:r>
              <a:rPr lang="en-US" altLang="zh-CN" b="0" i="0" dirty="0">
                <a:solidFill>
                  <a:srgbClr val="1D2129"/>
                </a:solidFill>
                <a:effectLst/>
                <a:highlight>
                  <a:srgbClr val="FFFFFF"/>
                </a:highlight>
                <a:latin typeface="PingFangSC-Regular"/>
              </a:rPr>
              <a:t>LMD</a:t>
            </a:r>
            <a:r>
              <a:rPr lang="zh-CN" altLang="en-US" b="0" i="0" dirty="0">
                <a:solidFill>
                  <a:srgbClr val="1D2129"/>
                </a:solidFill>
                <a:effectLst/>
                <a:highlight>
                  <a:srgbClr val="FFFFFF"/>
                </a:highlight>
                <a:latin typeface="PingFangSC-Regular"/>
              </a:rPr>
              <a:t>和唇形同步评分来评价唇部运动精度。</a:t>
            </a:r>
            <a:r>
              <a:rPr lang="en-US" altLang="zh-CN" b="0" i="0" dirty="0">
                <a:solidFill>
                  <a:srgbClr val="1D2129"/>
                </a:solidFill>
                <a:effectLst/>
                <a:highlight>
                  <a:srgbClr val="FFFFFF"/>
                </a:highlight>
                <a:latin typeface="PingFangSC-Regular"/>
              </a:rPr>
              <a:t>Ground Truth </a:t>
            </a:r>
            <a:r>
              <a:rPr lang="zh-CN" altLang="en-US" b="0" i="0" dirty="0">
                <a:solidFill>
                  <a:srgbClr val="1D2129"/>
                </a:solidFill>
                <a:effectLst/>
                <a:highlight>
                  <a:srgbClr val="FFFFFF"/>
                </a:highlight>
                <a:latin typeface="PingFangSC-Regular"/>
              </a:rPr>
              <a:t>指的是 </a:t>
            </a:r>
            <a:r>
              <a:rPr lang="en-US" altLang="zh-CN" b="0" i="0" dirty="0">
                <a:solidFill>
                  <a:srgbClr val="1D2129"/>
                </a:solidFill>
                <a:effectLst/>
                <a:highlight>
                  <a:srgbClr val="FFFFFF"/>
                </a:highlight>
                <a:latin typeface="PingFangSC-Regular"/>
              </a:rPr>
              <a:t>LMD </a:t>
            </a:r>
            <a:r>
              <a:rPr lang="zh-CN" altLang="en-US" b="0" i="0" dirty="0">
                <a:solidFill>
                  <a:srgbClr val="1D2129"/>
                </a:solidFill>
                <a:effectLst/>
                <a:highlight>
                  <a:srgbClr val="FFFFFF"/>
                </a:highlight>
                <a:latin typeface="PingFangSC-Regular"/>
              </a:rPr>
              <a:t>和 </a:t>
            </a:r>
            <a:r>
              <a:rPr lang="en-US" altLang="zh-CN" b="0" i="0" dirty="0" err="1">
                <a:solidFill>
                  <a:srgbClr val="1D2129"/>
                </a:solidFill>
                <a:effectLst/>
                <a:highlight>
                  <a:srgbClr val="FFFFFF"/>
                </a:highlight>
                <a:latin typeface="PingFangSC-Regular"/>
              </a:rPr>
              <a:t>Syncconf</a:t>
            </a:r>
            <a:r>
              <a:rPr lang="en-US" altLang="zh-CN" b="0" i="0" dirty="0">
                <a:solidFill>
                  <a:srgbClr val="1D2129"/>
                </a:solidFill>
                <a:effectLst/>
                <a:highlight>
                  <a:srgbClr val="FFFFFF"/>
                </a:highlight>
                <a:latin typeface="PingFangSC-Regular"/>
              </a:rPr>
              <a:t> </a:t>
            </a:r>
            <a:r>
              <a:rPr lang="zh-CN" altLang="en-US" b="0" i="0" dirty="0">
                <a:solidFill>
                  <a:srgbClr val="1D2129"/>
                </a:solidFill>
                <a:effectLst/>
                <a:highlight>
                  <a:srgbClr val="FFFFFF"/>
                </a:highlight>
                <a:latin typeface="PingFangSC-Regular"/>
              </a:rPr>
              <a:t>的地面实况分数。我们的方法实现了最佳性能。</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772707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924712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49</a:t>
            </a:fld>
            <a:endParaRPr kumimoji="1" lang="zh-CN" altLang="en-US"/>
          </a:p>
        </p:txBody>
      </p:sp>
    </p:spTree>
    <p:extLst>
      <p:ext uri="{BB962C8B-B14F-4D97-AF65-F5344CB8AC3E}">
        <p14:creationId xmlns:p14="http://schemas.microsoft.com/office/powerpoint/2010/main" val="40737178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50</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0" i="0" dirty="0">
                <a:solidFill>
                  <a:srgbClr val="0D0D0D"/>
                </a:solidFill>
                <a:effectLst/>
                <a:highlight>
                  <a:srgbClr val="FFFFFF"/>
                </a:highlight>
                <a:latin typeface="Söhne"/>
              </a:rPr>
              <a:t>自回归（</a:t>
            </a:r>
            <a:r>
              <a:rPr lang="en-US" altLang="zh-CN" b="0" i="0" dirty="0">
                <a:solidFill>
                  <a:srgbClr val="0D0D0D"/>
                </a:solidFill>
                <a:effectLst/>
                <a:highlight>
                  <a:srgbClr val="FFFFFF"/>
                </a:highlight>
                <a:latin typeface="Söhne"/>
              </a:rPr>
              <a:t>Autoregression</a:t>
            </a:r>
            <a:r>
              <a:rPr lang="zh-CN" altLang="en-US" b="0" i="0" dirty="0">
                <a:solidFill>
                  <a:srgbClr val="0D0D0D"/>
                </a:solidFill>
                <a:effectLst/>
                <a:highlight>
                  <a:srgbClr val="FFFFFF"/>
                </a:highlight>
                <a:latin typeface="Söhne"/>
              </a:rPr>
              <a:t>）是一种统计上的处理时间序列数据的方法，广泛用于信号处理和时间序列分析中。自回归模型依赖于过去值来预测未来值，即当前的值是前几个时间步的值的函数。在深度学习和序列生成任务中，自回归模型同样非常重要，尤其是在像语音生成、文本生成或者像</a:t>
            </a:r>
            <a:r>
              <a:rPr lang="en-US" altLang="zh-CN" b="0" i="0" dirty="0" err="1">
                <a:solidFill>
                  <a:srgbClr val="0D0D0D"/>
                </a:solidFill>
                <a:effectLst/>
                <a:highlight>
                  <a:srgbClr val="FFFFFF"/>
                </a:highlight>
                <a:latin typeface="Söhne"/>
              </a:rPr>
              <a:t>FaceFormer</a:t>
            </a:r>
            <a:r>
              <a:rPr lang="zh-CN" altLang="en-US" b="0" i="0" dirty="0">
                <a:solidFill>
                  <a:srgbClr val="0D0D0D"/>
                </a:solidFill>
                <a:effectLst/>
                <a:highlight>
                  <a:srgbClr val="FFFFFF"/>
                </a:highlight>
                <a:latin typeface="Söhne"/>
              </a:rPr>
              <a:t>这样的面部动画生成中。</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60989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highlight>
                  <a:srgbClr val="FFFFFF"/>
                </a:highlight>
                <a:latin typeface="-apple-system"/>
              </a:rPr>
              <a:t>给定语音输入</a:t>
            </a:r>
            <a:r>
              <a:rPr lang="en-US" altLang="zh-CN" b="0" i="0" dirty="0">
                <a:effectLst/>
                <a:highlight>
                  <a:srgbClr val="FFFFFF"/>
                </a:highlight>
                <a:latin typeface="-apple-system"/>
              </a:rPr>
              <a:t>A1:T</a:t>
            </a:r>
            <a:r>
              <a:rPr lang="zh-CN" altLang="en-US" b="0" i="0" dirty="0">
                <a:effectLst/>
                <a:highlight>
                  <a:srgbClr val="FFFFFF"/>
                </a:highlight>
                <a:latin typeface="-apple-system"/>
              </a:rPr>
              <a:t>，情感水平</a:t>
            </a:r>
            <a:r>
              <a:rPr lang="en-US" altLang="zh-CN" b="0" i="0" dirty="0">
                <a:effectLst/>
                <a:highlight>
                  <a:srgbClr val="FFFFFF"/>
                </a:highlight>
                <a:latin typeface="-apple-system"/>
              </a:rPr>
              <a:t>l</a:t>
            </a:r>
            <a:r>
              <a:rPr lang="zh-CN" altLang="en-US" b="0" i="0" dirty="0">
                <a:effectLst/>
                <a:highlight>
                  <a:srgbClr val="FFFFFF"/>
                </a:highlight>
                <a:latin typeface="-apple-system"/>
              </a:rPr>
              <a:t>和个人风格</a:t>
            </a:r>
            <a:r>
              <a:rPr lang="en-US" altLang="zh-CN" b="0" i="0" dirty="0">
                <a:effectLst/>
                <a:highlight>
                  <a:srgbClr val="FFFFFF"/>
                </a:highlight>
                <a:latin typeface="-apple-system"/>
              </a:rPr>
              <a:t>p</a:t>
            </a:r>
            <a:r>
              <a:rPr lang="zh-CN" altLang="en-US" b="0" i="0" dirty="0">
                <a:effectLst/>
                <a:highlight>
                  <a:srgbClr val="FFFFFF"/>
                </a:highlight>
                <a:latin typeface="-apple-system"/>
              </a:rPr>
              <a:t>作为输入，该模型使用两个潜在空间来解开语音中的情感和内容。从这些潜在空间中提取的特征被组合并输入到情感引导的特征融合解码器中，该解码器输出情感增强的混合形状系数。这些系数可以用来动画一个</a:t>
            </a:r>
            <a:r>
              <a:rPr lang="en-US" altLang="zh-CN" b="0" i="0" dirty="0">
                <a:effectLst/>
                <a:highlight>
                  <a:srgbClr val="FFFFFF"/>
                </a:highlight>
                <a:latin typeface="-apple-system"/>
              </a:rPr>
              <a:t>FLAME</a:t>
            </a:r>
            <a:r>
              <a:rPr lang="zh-CN" altLang="en-US" b="0" i="0" dirty="0">
                <a:effectLst/>
                <a:highlight>
                  <a:srgbClr val="FFFFFF"/>
                </a:highlight>
                <a:latin typeface="-apple-system"/>
              </a:rPr>
              <a:t>模型或渲染为一个图像序列。</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2024/5/3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2024/5/3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2024/5/3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2024/5/3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0.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slideLayout" Target="../slideLayouts/slideLayout7.xml"/><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notesSlide" Target="../notesSlides/notesSlide13.xml"/><Relationship Id="rId9" Type="http://schemas.openxmlformats.org/officeDocument/2006/relationships/image" Target="../media/image17.png"/><Relationship Id="rId1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4.png"/><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5.png"/><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26.png"/><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27.png"/><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8.png"/><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29.png"/><Relationship Id="rId4"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32.png"/><Relationship Id="rId4"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slideLayout" Target="../slideLayouts/slideLayout7.xml"/><Relationship Id="rId7" Type="http://schemas.openxmlformats.org/officeDocument/2006/relationships/image" Target="../media/image35.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slideLayout" Target="../slideLayouts/slideLayout7.xml"/><Relationship Id="rId7" Type="http://schemas.openxmlformats.org/officeDocument/2006/relationships/image" Target="../media/image39.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notesSlide" Target="../notesSlides/notesSlide33.xml"/><Relationship Id="rId9" Type="http://schemas.openxmlformats.org/officeDocument/2006/relationships/image" Target="../media/image41.png"/></Relationships>
</file>

<file path=ppt/slides/_rels/slide3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slideLayout" Target="../slideLayouts/slideLayout7.xml"/><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notesSlide" Target="../notesSlides/notesSlide34.xml"/><Relationship Id="rId9" Type="http://schemas.openxmlformats.org/officeDocument/2006/relationships/image" Target="../media/image48.png"/></Relationships>
</file>

<file path=ppt/slides/_rels/slide3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slideLayout" Target="../slideLayouts/slideLayout7.xml"/><Relationship Id="rId7" Type="http://schemas.openxmlformats.org/officeDocument/2006/relationships/image" Target="../media/image54.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notesSlide" Target="../notesSlides/notesSlide35.xml"/><Relationship Id="rId9" Type="http://schemas.openxmlformats.org/officeDocument/2006/relationships/image" Target="../media/image56.png"/></Relationships>
</file>

<file path=ppt/slides/_rels/slide3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tags" Target="../tags/tag48.xml"/><Relationship Id="rId7" Type="http://schemas.openxmlformats.org/officeDocument/2006/relationships/image" Target="../media/image59.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notesSlide" Target="../notesSlides/notesSlide36.xml"/><Relationship Id="rId10" Type="http://schemas.openxmlformats.org/officeDocument/2006/relationships/image" Target="../media/image62.png"/><Relationship Id="rId4" Type="http://schemas.openxmlformats.org/officeDocument/2006/relationships/slideLayout" Target="../slideLayouts/slideLayout7.xml"/><Relationship Id="rId9" Type="http://schemas.openxmlformats.org/officeDocument/2006/relationships/image" Target="../media/image61.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64.png"/><Relationship Id="rId4"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65.png"/><Relationship Id="rId4"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66.png"/><Relationship Id="rId4"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67.png"/><Relationship Id="rId4"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68.png"/><Relationship Id="rId4"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7.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4000" dirty="0" err="1">
                <a:solidFill>
                  <a:srgbClr val="000000"/>
                </a:solidFill>
                <a:latin typeface="微软雅黑" panose="020B0503020204020204" pitchFamily="34" charset="-122"/>
                <a:ea typeface="微软雅黑" panose="020B0503020204020204" pitchFamily="34" charset="-122"/>
                <a:cs typeface="+mj-cs"/>
              </a:rPr>
              <a:t>EmoTalk</a:t>
            </a:r>
            <a:r>
              <a:rPr lang="en-US" altLang="zh-CN" sz="4000" dirty="0">
                <a:solidFill>
                  <a:srgbClr val="000000"/>
                </a:solidFill>
                <a:latin typeface="微软雅黑" panose="020B0503020204020204" pitchFamily="34" charset="-122"/>
                <a:ea typeface="微软雅黑" panose="020B0503020204020204" pitchFamily="34" charset="-122"/>
                <a:cs typeface="+mj-cs"/>
              </a:rPr>
              <a:t>: Speech-Driven Emotional Disentanglement for 3D Face Animation</a:t>
            </a: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2024.05.06</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a:t>
            </a:r>
            <a:r>
              <a:rPr kumimoji="0" lang="pl-PL"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Peng Z, Wu H, Song Z, et al. </a:t>
            </a:r>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12" name="图片 11">
            <a:extLst>
              <a:ext uri="{FF2B5EF4-FFF2-40B4-BE49-F238E27FC236}">
                <a16:creationId xmlns:a16="http://schemas.microsoft.com/office/drawing/2014/main" id="{8A309737-5ACC-66C5-DB9C-72932E50A05B}"/>
              </a:ext>
            </a:extLst>
          </p:cNvPr>
          <p:cNvPicPr>
            <a:picLocks noChangeAspect="1"/>
          </p:cNvPicPr>
          <p:nvPr/>
        </p:nvPicPr>
        <p:blipFill>
          <a:blip r:embed="rId5"/>
          <a:stretch>
            <a:fillRect/>
          </a:stretch>
        </p:blipFill>
        <p:spPr>
          <a:xfrm>
            <a:off x="6167473" y="3447714"/>
            <a:ext cx="6034687" cy="3073848"/>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Emotion disentangling encoder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08036" y="1375783"/>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特征提取</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a:extLst>
              <a:ext uri="{FF2B5EF4-FFF2-40B4-BE49-F238E27FC236}">
                <a16:creationId xmlns:a16="http://schemas.microsoft.com/office/drawing/2014/main" id="{271C2CDC-9870-9323-0A0E-F53FDD9343EA}"/>
              </a:ext>
            </a:extLst>
          </p:cNvPr>
          <p:cNvSpPr txBox="1"/>
          <p:nvPr/>
        </p:nvSpPr>
        <p:spPr>
          <a:xfrm>
            <a:off x="11647814" y="240719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E7779BC2-A274-EA9A-227B-98CB0C6153CD}"/>
              </a:ext>
            </a:extLst>
          </p:cNvPr>
          <p:cNvSpPr txBox="1"/>
          <p:nvPr/>
        </p:nvSpPr>
        <p:spPr>
          <a:xfrm>
            <a:off x="361816" y="1721084"/>
            <a:ext cx="11097050"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采用了预训练语音模型</a:t>
            </a:r>
            <a:r>
              <a:rPr lang="en-US" altLang="zh-CN" dirty="0">
                <a:latin typeface="Times New Roman" panose="02020603050405020304" pitchFamily="18" charset="0"/>
                <a:ea typeface="宋体" panose="02010600030101010101" pitchFamily="2" charset="-122"/>
                <a:cs typeface="Times New Roman" panose="02020603050405020304" pitchFamily="18" charset="0"/>
              </a:rPr>
              <a:t>wav2vec2.0</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以捕捉丰富的语音信息。</a:t>
            </a:r>
          </a:p>
        </p:txBody>
      </p:sp>
      <p:sp>
        <p:nvSpPr>
          <p:cNvPr id="20" name="文本框 19">
            <a:extLst>
              <a:ext uri="{FF2B5EF4-FFF2-40B4-BE49-F238E27FC236}">
                <a16:creationId xmlns:a16="http://schemas.microsoft.com/office/drawing/2014/main" id="{A34532A0-8431-B60F-D228-9264C2A805C8}"/>
              </a:ext>
            </a:extLst>
          </p:cNvPr>
          <p:cNvSpPr txBox="1"/>
          <p:nvPr/>
        </p:nvSpPr>
        <p:spPr>
          <a:xfrm>
            <a:off x="208036" y="2039636"/>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重组与解耦</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文本框 20">
            <a:extLst>
              <a:ext uri="{FF2B5EF4-FFF2-40B4-BE49-F238E27FC236}">
                <a16:creationId xmlns:a16="http://schemas.microsoft.com/office/drawing/2014/main" id="{9C5EF1CC-4228-E25B-47A9-2CD3BD921EF9}"/>
              </a:ext>
            </a:extLst>
          </p:cNvPr>
          <p:cNvSpPr txBox="1"/>
          <p:nvPr/>
        </p:nvSpPr>
        <p:spPr>
          <a:xfrm>
            <a:off x="361816" y="2438100"/>
            <a:ext cx="11097050"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目的与存在的问题</a:t>
            </a:r>
            <a:r>
              <a:rPr lang="zh-CN" altLang="en-US" dirty="0">
                <a:latin typeface="Times New Roman" panose="02020603050405020304" pitchFamily="18" charset="0"/>
                <a:ea typeface="宋体" panose="02010600030101010101" pitchFamily="2" charset="-122"/>
                <a:cs typeface="Times New Roman" panose="02020603050405020304" pitchFamily="18" charset="0"/>
              </a:rPr>
              <a:t>：情感解耦编码器旨在将语音中的短期内容特征与长期情感特征解耦。然而，该模块无法保证内容与情感之间的完全解耦。</a:t>
            </a:r>
          </a:p>
        </p:txBody>
      </p:sp>
      <p:sp>
        <p:nvSpPr>
          <p:cNvPr id="28" name="文本框 27">
            <a:extLst>
              <a:ext uri="{FF2B5EF4-FFF2-40B4-BE49-F238E27FC236}">
                <a16:creationId xmlns:a16="http://schemas.microsoft.com/office/drawing/2014/main" id="{72A8AFE9-619C-09EF-C46E-44D87DEB563E}"/>
              </a:ext>
            </a:extLst>
          </p:cNvPr>
          <p:cNvSpPr txBox="1"/>
          <p:nvPr/>
        </p:nvSpPr>
        <p:spPr>
          <a:xfrm>
            <a:off x="356338" y="3056704"/>
            <a:ext cx="11097050"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解决方法</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：利用伪训练对，将多样化的情感和内容组合作为输入，并要求网络重建相应的真实样本。</a:t>
            </a:r>
          </a:p>
        </p:txBody>
      </p:sp>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79638BE6-ECBA-51C9-497A-FC9E0B0B6218}"/>
                  </a:ext>
                </a:extLst>
              </p:cNvPr>
              <p:cNvSpPr txBox="1"/>
              <p:nvPr/>
            </p:nvSpPr>
            <p:spPr>
              <a:xfrm>
                <a:off x="356339" y="3467018"/>
                <a:ext cx="6034687" cy="286514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内容与情感特征的分离</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：使用两个预训练的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wav2vec2.0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分别作为内容提取器</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𝑐</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和内容特征提取器</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𝑒</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对于音频</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𝑐</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𝑒</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𝑐</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𝑒</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，其下标</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𝑐</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表示内容，</a:t>
                </a:r>
                <a:r>
                  <a:rPr lang="en-US" altLang="zh-CN" dirty="0">
                    <a:ea typeface="宋体" panose="02010600030101010101" pitchFamily="2" charset="-122"/>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𝑒</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表示情感特征。使用</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𝑐</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提</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取</a:t>
                </a:r>
                <a14:m>
                  <m:oMath xmlns:m="http://schemas.openxmlformats.org/officeDocument/2006/math">
                    <m:r>
                      <m:rPr>
                        <m:sty m:val="p"/>
                      </m:rPr>
                      <a:rPr lang="en-US" altLang="zh-CN" b="0" i="0" smtClean="0">
                        <a:latin typeface="Cambria Math" panose="02040503050406030204" pitchFamily="18" charset="0"/>
                        <a:ea typeface="宋体" panose="02010600030101010101" pitchFamily="2" charset="-122"/>
                        <a:cs typeface="Times New Roman" panose="02020603050405020304" pitchFamily="18" charset="0"/>
                      </a:rPr>
                      <m:t>c</m:t>
                    </m:r>
                    <m:r>
                      <a:rPr lang="en-US" altLang="zh-CN" b="0" i="0"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i="1">
                        <a:latin typeface="Cambria Math" panose="02040503050406030204" pitchFamily="18" charset="0"/>
                        <a:ea typeface="宋体" panose="02010600030101010101" pitchFamily="2" charset="-122"/>
                        <a:cs typeface="Times New Roman" panose="02020603050405020304" pitchFamily="18" charset="0"/>
                      </a:rPr>
                      <m:t>𝑐</m:t>
                    </m:r>
                    <m:r>
                      <a:rPr lang="en-US" altLang="zh-CN" i="1">
                        <a:latin typeface="Cambria Math" panose="02040503050406030204" pitchFamily="18" charset="0"/>
                        <a:ea typeface="宋体" panose="02010600030101010101" pitchFamily="2" charset="-122"/>
                        <a:cs typeface="Times New Roman" panose="02020603050405020304" pitchFamily="18" charset="0"/>
                      </a:rPr>
                      <m:t>2</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，使用</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𝑒</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提</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取</a:t>
                </a:r>
                <a14:m>
                  <m:oMath xmlns:m="http://schemas.openxmlformats.org/officeDocument/2006/math">
                    <m:r>
                      <m:rPr>
                        <m:sty m:val="p"/>
                      </m:rPr>
                      <a:rPr lang="en-US" altLang="zh-CN" dirty="0" smtClean="0">
                        <a:latin typeface="Cambria Math" panose="02040503050406030204" pitchFamily="18" charset="0"/>
                        <a:ea typeface="宋体" panose="02010600030101010101" pitchFamily="2" charset="-122"/>
                        <a:cs typeface="Times New Roman" panose="02020603050405020304" pitchFamily="18" charset="0"/>
                      </a:rPr>
                      <m:t>e</m:t>
                    </m:r>
                    <m:r>
                      <a:rPr lang="en-US" altLang="zh-CN">
                        <a:latin typeface="Cambria Math" panose="02040503050406030204" pitchFamily="18" charset="0"/>
                        <a:ea typeface="宋体" panose="02010600030101010101" pitchFamily="2" charset="-122"/>
                        <a:cs typeface="Times New Roman" panose="02020603050405020304" pitchFamily="18" charset="0"/>
                      </a:rPr>
                      <m:t>1,</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𝑒</m:t>
                    </m:r>
                    <m:r>
                      <a:rPr lang="en-US" altLang="zh-CN" i="1">
                        <a:latin typeface="Cambria Math" panose="02040503050406030204" pitchFamily="18" charset="0"/>
                        <a:ea typeface="宋体" panose="02010600030101010101" pitchFamily="2" charset="-122"/>
                        <a:cs typeface="Times New Roman" panose="02020603050405020304" pitchFamily="18" charset="0"/>
                      </a:rPr>
                      <m:t>2</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。然后将内容和情感特征连接起来，输入到解码器模块，输出用于重建面部的</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blendshape</a:t>
                </a:r>
                <a:r>
                  <a:rPr lang="zh-CN" altLang="en-US" dirty="0">
                    <a:latin typeface="Times New Roman" panose="02020603050405020304" pitchFamily="18" charset="0"/>
                    <a:ea typeface="宋体" panose="02010600030101010101" pitchFamily="2" charset="-122"/>
                    <a:cs typeface="Times New Roman" panose="02020603050405020304" pitchFamily="18" charset="0"/>
                  </a:rPr>
                  <a:t>系数。使用不同组合的内容和情感的伪训练对作为输入，以真实样本</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𝑐</m:t>
                        </m:r>
                        <m:r>
                          <a:rPr lang="en-US" altLang="zh-CN" i="1">
                            <a:latin typeface="Cambria Math" panose="02040503050406030204" pitchFamily="18" charset="0"/>
                            <a:ea typeface="宋体" panose="02010600030101010101" pitchFamily="2" charset="-122"/>
                            <a:cs typeface="Times New Roman" panose="02020603050405020304" pitchFamily="18" charset="0"/>
                          </a:rPr>
                          <m:t>1,</m:t>
                        </m:r>
                        <m:r>
                          <a:rPr lang="en-US" altLang="zh-CN" i="1">
                            <a:latin typeface="Cambria Math" panose="02040503050406030204" pitchFamily="18" charset="0"/>
                            <a:ea typeface="宋体" panose="02010600030101010101" pitchFamily="2" charset="-122"/>
                            <a:cs typeface="Times New Roman" panose="02020603050405020304" pitchFamily="18" charset="0"/>
                          </a:rPr>
                          <m:t>𝑒</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𝑐</m:t>
                        </m:r>
                        <m:r>
                          <a:rPr lang="en-US" altLang="zh-CN" i="1">
                            <a:latin typeface="Cambria Math" panose="02040503050406030204" pitchFamily="18" charset="0"/>
                            <a:ea typeface="宋体" panose="02010600030101010101" pitchFamily="2" charset="-122"/>
                            <a:cs typeface="Times New Roman" panose="02020603050405020304" pitchFamily="18" charset="0"/>
                          </a:rPr>
                          <m:t>2</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𝑒</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b>
                    </m:sSub>
                    <m:r>
                      <a:rPr lang="zh-CN" altLang="en-US" i="1" smtClean="0">
                        <a:latin typeface="Cambria Math" panose="02040503050406030204" pitchFamily="18" charset="0"/>
                        <a:ea typeface="宋体" panose="02010600030101010101" pitchFamily="2" charset="-122"/>
                        <a:cs typeface="Times New Roman" panose="02020603050405020304" pitchFamily="18" charset="0"/>
                      </a:rPr>
                      <m:t>为</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约束要求网络重建相应的真实样本</a:t>
                </a:r>
                <a14:m>
                  <m:oMath xmlns:m="http://schemas.openxmlformats.org/officeDocument/2006/math">
                    <m:sSub>
                      <m:sSubPr>
                        <m:ctrlPr>
                          <a:rPr lang="en-US" altLang="zh-CN" i="1">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i="1" smtClean="0">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accPr>
                          <m:e>
                            <m:r>
                              <a:rPr lang="en-US" altLang="zh-CN" b="0" i="1" smtClean="0">
                                <a:highlight>
                                  <a:srgbClr val="FFFFFF"/>
                                </a:highlight>
                                <a:latin typeface="Cambria Math" panose="02040503050406030204" pitchFamily="18" charset="0"/>
                                <a:ea typeface="宋体" panose="02010600030101010101" pitchFamily="2" charset="-122"/>
                                <a:cs typeface="Times New Roman" panose="02020603050405020304" pitchFamily="18" charset="0"/>
                              </a:rPr>
                              <m:t>𝐵</m:t>
                            </m:r>
                          </m:e>
                        </m:acc>
                      </m:e>
                      <m:sub>
                        <m:r>
                          <a:rPr lang="en-US" altLang="zh-CN" i="1">
                            <a:highlight>
                              <a:srgbClr val="FFFFFF"/>
                            </a:highlight>
                            <a:latin typeface="Cambria Math" panose="02040503050406030204" pitchFamily="18" charset="0"/>
                            <a:ea typeface="宋体" panose="02010600030101010101" pitchFamily="2" charset="-122"/>
                            <a:cs typeface="Times New Roman" panose="02020603050405020304" pitchFamily="18" charset="0"/>
                          </a:rPr>
                          <m:t>𝑐</m:t>
                        </m:r>
                        <m:r>
                          <a:rPr lang="en-US" altLang="zh-CN" i="1">
                            <a:highlight>
                              <a:srgbClr val="FFFFFF"/>
                            </a:highlight>
                            <a:latin typeface="Cambria Math" panose="02040503050406030204" pitchFamily="18" charset="0"/>
                            <a:ea typeface="宋体" panose="02010600030101010101" pitchFamily="2" charset="-122"/>
                            <a:cs typeface="Times New Roman" panose="02020603050405020304" pitchFamily="18" charset="0"/>
                          </a:rPr>
                          <m:t>1,</m:t>
                        </m:r>
                        <m:r>
                          <a:rPr lang="en-US" altLang="zh-CN" i="1">
                            <a:highlight>
                              <a:srgbClr val="FFFFFF"/>
                            </a:highlight>
                            <a:latin typeface="Cambria Math" panose="02040503050406030204" pitchFamily="18" charset="0"/>
                            <a:ea typeface="宋体" panose="02010600030101010101" pitchFamily="2" charset="-122"/>
                            <a:cs typeface="Times New Roman" panose="02020603050405020304" pitchFamily="18" charset="0"/>
                          </a:rPr>
                          <m:t>𝑒</m:t>
                        </m:r>
                        <m:r>
                          <a:rPr lang="en-US" altLang="zh-CN" b="0" i="1" smtClean="0">
                            <a:highlight>
                              <a:srgbClr val="FFFFFF"/>
                            </a:highlight>
                            <a:latin typeface="Cambria Math" panose="02040503050406030204" pitchFamily="18" charset="0"/>
                            <a:ea typeface="宋体" panose="02010600030101010101" pitchFamily="2" charset="-122"/>
                            <a:cs typeface="Times New Roman" panose="02020603050405020304" pitchFamily="18" charset="0"/>
                          </a:rPr>
                          <m:t>1</m:t>
                        </m:r>
                      </m:sub>
                    </m:sSub>
                    <m:r>
                      <m:rPr>
                        <m:nor/>
                      </m:rPr>
                      <a:rPr lang="zh-CN" altLang="en-US" dirty="0">
                        <a:highlight>
                          <a:srgbClr val="FFFFFF"/>
                        </a:highlight>
                        <a:latin typeface="Times New Roman" panose="02020603050405020304" pitchFamily="18" charset="0"/>
                        <a:ea typeface="宋体" panose="02010600030101010101" pitchFamily="2" charset="-122"/>
                        <a:cs typeface="Times New Roman" panose="02020603050405020304" pitchFamily="18" charset="0"/>
                      </a:rPr>
                      <m:t>和</m:t>
                    </m:r>
                    <m:sSub>
                      <m:sSubPr>
                        <m:ctrlPr>
                          <a:rPr lang="en-US" altLang="zh-CN" i="1">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i="1">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highlight>
                                  <a:srgbClr val="FFFFFF"/>
                                </a:highlight>
                                <a:latin typeface="Cambria Math" panose="02040503050406030204" pitchFamily="18" charset="0"/>
                                <a:ea typeface="宋体" panose="02010600030101010101" pitchFamily="2" charset="-122"/>
                                <a:cs typeface="Times New Roman" panose="02020603050405020304" pitchFamily="18" charset="0"/>
                              </a:rPr>
                              <m:t>𝐵</m:t>
                            </m:r>
                          </m:e>
                        </m:acc>
                      </m:e>
                      <m:sub>
                        <m:r>
                          <a:rPr lang="en-US" altLang="zh-CN" i="1">
                            <a:highlight>
                              <a:srgbClr val="FFFFFF"/>
                            </a:highlight>
                            <a:latin typeface="Cambria Math" panose="02040503050406030204" pitchFamily="18" charset="0"/>
                            <a:ea typeface="宋体" panose="02010600030101010101" pitchFamily="2" charset="-122"/>
                            <a:cs typeface="Times New Roman" panose="02020603050405020304" pitchFamily="18" charset="0"/>
                          </a:rPr>
                          <m:t>𝑐</m:t>
                        </m:r>
                        <m:r>
                          <a:rPr lang="en-US" altLang="zh-CN" i="1">
                            <a:highlight>
                              <a:srgbClr val="FFFFFF"/>
                            </a:highlight>
                            <a:latin typeface="Cambria Math" panose="02040503050406030204" pitchFamily="18" charset="0"/>
                            <a:ea typeface="宋体" panose="02010600030101010101" pitchFamily="2" charset="-122"/>
                            <a:cs typeface="Times New Roman" panose="02020603050405020304" pitchFamily="18" charset="0"/>
                          </a:rPr>
                          <m:t>2</m:t>
                        </m:r>
                        <m:r>
                          <a:rPr lang="en-US" altLang="zh-CN" i="1">
                            <a:highlight>
                              <a:srgbClr val="FFFFFF"/>
                            </a:highlight>
                            <a:latin typeface="Cambria Math" panose="02040503050406030204" pitchFamily="18" charset="0"/>
                            <a:ea typeface="宋体" panose="02010600030101010101" pitchFamily="2" charset="-122"/>
                            <a:cs typeface="Times New Roman" panose="02020603050405020304" pitchFamily="18" charset="0"/>
                          </a:rPr>
                          <m:t>,</m:t>
                        </m:r>
                        <m:r>
                          <a:rPr lang="en-US" altLang="zh-CN" i="1">
                            <a:highlight>
                              <a:srgbClr val="FFFFFF"/>
                            </a:highlight>
                            <a:latin typeface="Cambria Math" panose="02040503050406030204" pitchFamily="18" charset="0"/>
                            <a:ea typeface="宋体" panose="02010600030101010101" pitchFamily="2" charset="-122"/>
                            <a:cs typeface="Times New Roman" panose="02020603050405020304" pitchFamily="18" charset="0"/>
                          </a:rPr>
                          <m:t>𝑒</m:t>
                        </m:r>
                        <m:r>
                          <a:rPr lang="en-US" altLang="zh-CN" b="0" i="1" smtClean="0">
                            <a:highlight>
                              <a:srgbClr val="FFFFFF"/>
                            </a:highligh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，从而确保内容和情感之间的解耦，以同时再现语音的两个特征。</a:t>
                </a:r>
              </a:p>
            </p:txBody>
          </p:sp>
        </mc:Choice>
        <mc:Fallback>
          <p:sp>
            <p:nvSpPr>
              <p:cNvPr id="29" name="文本框 28">
                <a:extLst>
                  <a:ext uri="{FF2B5EF4-FFF2-40B4-BE49-F238E27FC236}">
                    <a16:creationId xmlns:a16="http://schemas.microsoft.com/office/drawing/2014/main" id="{79638BE6-ECBA-51C9-497A-FC9E0B0B6218}"/>
                  </a:ext>
                </a:extLst>
              </p:cNvPr>
              <p:cNvSpPr txBox="1">
                <a:spLocks noRot="1" noChangeAspect="1" noMove="1" noResize="1" noEditPoints="1" noAdjustHandles="1" noChangeArrowheads="1" noChangeShapeType="1" noTextEdit="1"/>
              </p:cNvSpPr>
              <p:nvPr/>
            </p:nvSpPr>
            <p:spPr>
              <a:xfrm>
                <a:off x="356339" y="3467018"/>
                <a:ext cx="6034687" cy="2865143"/>
              </a:xfrm>
              <a:prstGeom prst="rect">
                <a:avLst/>
              </a:prstGeom>
              <a:blipFill>
                <a:blip r:embed="rId6"/>
                <a:stretch>
                  <a:fillRect l="-606" t="-1702" r="-808" b="-2128"/>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EB9A2BD0-9D02-301F-9EF2-CB69364A33A4}"/>
              </a:ext>
            </a:extLst>
          </p:cNvPr>
          <p:cNvSpPr txBox="1"/>
          <p:nvPr/>
        </p:nvSpPr>
        <p:spPr>
          <a:xfrm>
            <a:off x="11649403" y="304095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1" name="文本框 30">
            <a:extLst>
              <a:ext uri="{FF2B5EF4-FFF2-40B4-BE49-F238E27FC236}">
                <a16:creationId xmlns:a16="http://schemas.microsoft.com/office/drawing/2014/main" id="{3B0065BA-6368-AFB1-E588-8D4AF9DE8E38}"/>
              </a:ext>
            </a:extLst>
          </p:cNvPr>
          <p:cNvSpPr txBox="1"/>
          <p:nvPr/>
        </p:nvSpPr>
        <p:spPr>
          <a:xfrm>
            <a:off x="11650071" y="171854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2" name="文本框 31">
            <a:extLst>
              <a:ext uri="{FF2B5EF4-FFF2-40B4-BE49-F238E27FC236}">
                <a16:creationId xmlns:a16="http://schemas.microsoft.com/office/drawing/2014/main" id="{F1DC3726-A4D0-A4BF-DF91-6F4A0D4EBBCC}"/>
              </a:ext>
            </a:extLst>
          </p:cNvPr>
          <p:cNvSpPr txBox="1"/>
          <p:nvPr/>
        </p:nvSpPr>
        <p:spPr>
          <a:xfrm>
            <a:off x="6391026" y="472044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3" name="文本框 32">
            <a:extLst>
              <a:ext uri="{FF2B5EF4-FFF2-40B4-BE49-F238E27FC236}">
                <a16:creationId xmlns:a16="http://schemas.microsoft.com/office/drawing/2014/main" id="{CCC0CC24-F33E-A760-054B-B7C319CEF4A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Wu H, Song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Emotalk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emotional disentanglement for 3d face animation[C]//Proceedings of the IEEE/CVF International Conference on Computer Vision. 2023: 20687-20697.</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329638217"/>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Emotion-guided feature fusion decoder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08036" y="1375783"/>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Periodic Positional Encoding</a:t>
            </a:r>
          </a:p>
        </p:txBody>
      </p:sp>
      <p:sp>
        <p:nvSpPr>
          <p:cNvPr id="19" name="文本框 18">
            <a:extLst>
              <a:ext uri="{FF2B5EF4-FFF2-40B4-BE49-F238E27FC236}">
                <a16:creationId xmlns:a16="http://schemas.microsoft.com/office/drawing/2014/main" id="{A3F4EA59-2A3C-86A5-E037-59CA0692B794}"/>
              </a:ext>
            </a:extLst>
          </p:cNvPr>
          <p:cNvSpPr txBox="1"/>
          <p:nvPr/>
        </p:nvSpPr>
        <p:spPr>
          <a:xfrm>
            <a:off x="7074577" y="20831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AA6F793A-CD9D-4EF9-8F02-E2CB11E68FE0}"/>
              </a:ext>
            </a:extLst>
          </p:cNvPr>
          <p:cNvSpPr txBox="1"/>
          <p:nvPr/>
        </p:nvSpPr>
        <p:spPr>
          <a:xfrm>
            <a:off x="6699592" y="551573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1DC6B3FE-B926-FA55-40C1-0499D0E7EF8C}"/>
              </a:ext>
            </a:extLst>
          </p:cNvPr>
          <p:cNvSpPr txBox="1"/>
          <p:nvPr/>
        </p:nvSpPr>
        <p:spPr>
          <a:xfrm>
            <a:off x="361815" y="1781761"/>
            <a:ext cx="7057294"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正弦位置编码的局限：</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在长序列情况下，该编码方式会导致模型泛化能力不足，尤其是当序列长度超过训练期间见过的长度时。</a:t>
            </a:r>
          </a:p>
        </p:txBody>
      </p:sp>
      <p:sp>
        <p:nvSpPr>
          <p:cNvPr id="25" name="文本框 24">
            <a:extLst>
              <a:ext uri="{FF2B5EF4-FFF2-40B4-BE49-F238E27FC236}">
                <a16:creationId xmlns:a16="http://schemas.microsoft.com/office/drawing/2014/main" id="{3E29B190-B97D-8816-5D24-202BB4672F76}"/>
              </a:ext>
            </a:extLst>
          </p:cNvPr>
          <p:cNvSpPr txBox="1"/>
          <p:nvPr/>
        </p:nvSpPr>
        <p:spPr>
          <a:xfrm>
            <a:off x="6719512" y="584621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6" name="文本框 25">
            <a:extLst>
              <a:ext uri="{FF2B5EF4-FFF2-40B4-BE49-F238E27FC236}">
                <a16:creationId xmlns:a16="http://schemas.microsoft.com/office/drawing/2014/main" id="{271C2CDC-9870-9323-0A0E-F53FDD9343EA}"/>
              </a:ext>
            </a:extLst>
          </p:cNvPr>
          <p:cNvSpPr txBox="1"/>
          <p:nvPr/>
        </p:nvSpPr>
        <p:spPr>
          <a:xfrm>
            <a:off x="11856602" y="328968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3579C298-EB01-66A1-34E0-C580A78C3083}"/>
              </a:ext>
            </a:extLst>
          </p:cNvPr>
          <p:cNvSpPr txBox="1"/>
          <p:nvPr/>
        </p:nvSpPr>
        <p:spPr>
          <a:xfrm>
            <a:off x="361815" y="2454863"/>
            <a:ext cx="7057294" cy="189564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Attention with Linear Biases(</a:t>
            </a:r>
            <a:r>
              <a:rPr lang="en-US" altLang="zh-CN" b="1" dirty="0" err="1">
                <a:latin typeface="Times New Roman" panose="02020603050405020304" pitchFamily="18" charset="0"/>
                <a:ea typeface="宋体" panose="02010600030101010101" pitchFamily="2" charset="-122"/>
                <a:cs typeface="Times New Roman" panose="02020603050405020304" pitchFamily="18" charset="0"/>
              </a:rPr>
              <a:t>ALiBi</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ALiBi</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方法通过在自注意力机制的查询</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键（</a:t>
            </a:r>
            <a:r>
              <a:rPr lang="en-US" altLang="zh-CN" dirty="0">
                <a:latin typeface="Times New Roman" panose="02020603050405020304" pitchFamily="18" charset="0"/>
                <a:ea typeface="宋体" panose="02010600030101010101" pitchFamily="2" charset="-122"/>
                <a:cs typeface="Times New Roman" panose="02020603050405020304" pitchFamily="18" charset="0"/>
              </a:rPr>
              <a:t>Query-Key</a:t>
            </a:r>
            <a:r>
              <a:rPr lang="zh-CN" altLang="en-US" dirty="0">
                <a:latin typeface="Times New Roman" panose="02020603050405020304" pitchFamily="18" charset="0"/>
                <a:ea typeface="宋体" panose="02010600030101010101" pitchFamily="2" charset="-122"/>
                <a:cs typeface="Times New Roman" panose="02020603050405020304" pitchFamily="18" charset="0"/>
              </a:rPr>
              <a:t>）打分中加入一个线性偏置（即常数偏差）来改善长序列的处理能力。但是，直接使用</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ALiBi</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代替正弦位置编码会导致输入表示中缺乏位置信息，会影响时间顺序信息的鲁棒性，从而导致生成的面部动画不自然，尤其是在有细微运动的相邻帧之间。</a:t>
            </a:r>
          </a:p>
        </p:txBody>
      </p:sp>
      <p:sp>
        <p:nvSpPr>
          <p:cNvPr id="12" name="文本框 11">
            <a:extLst>
              <a:ext uri="{FF2B5EF4-FFF2-40B4-BE49-F238E27FC236}">
                <a16:creationId xmlns:a16="http://schemas.microsoft.com/office/drawing/2014/main" id="{333CFD71-39B5-6392-3111-BB75CA55B124}"/>
              </a:ext>
            </a:extLst>
          </p:cNvPr>
          <p:cNvSpPr txBox="1"/>
          <p:nvPr/>
        </p:nvSpPr>
        <p:spPr>
          <a:xfrm>
            <a:off x="289826" y="4238812"/>
            <a:ext cx="7057294" cy="129497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Periodic Positional Encoding(PPE)</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：为了解决上述问题，作者</a:t>
            </a:r>
            <a:r>
              <a:rPr lang="zh-CN" altLang="en-US"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引入</a:t>
            </a:r>
            <a:r>
              <a:rPr lang="zh-CN" altLang="en-US"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了</a:t>
            </a:r>
            <a:r>
              <a:rPr lang="en-US" altLang="zh-CN"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PPE</a:t>
            </a:r>
            <a:r>
              <a:rPr lang="zh-CN" altLang="en-US"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它将正弦位置编码的周期性特征与</a:t>
            </a:r>
            <a:r>
              <a:rPr lang="en-US" altLang="zh-CN" b="0" i="0" dirty="0" err="1">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ALiBi</a:t>
            </a:r>
            <a:r>
              <a:rPr lang="zh-CN" altLang="en-US"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的偏置优势结合起来，使位置编码在每个周期内重复，从而为模型提供稳定而连续的位置信息：</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1" name="图片 20">
            <a:extLst>
              <a:ext uri="{FF2B5EF4-FFF2-40B4-BE49-F238E27FC236}">
                <a16:creationId xmlns:a16="http://schemas.microsoft.com/office/drawing/2014/main" id="{374F13B6-9B14-3A0A-F1AE-45608DB92DB1}"/>
              </a:ext>
            </a:extLst>
          </p:cNvPr>
          <p:cNvPicPr>
            <a:picLocks noChangeAspect="1"/>
          </p:cNvPicPr>
          <p:nvPr/>
        </p:nvPicPr>
        <p:blipFill>
          <a:blip r:embed="rId5"/>
          <a:stretch>
            <a:fillRect/>
          </a:stretch>
        </p:blipFill>
        <p:spPr>
          <a:xfrm>
            <a:off x="2373722" y="5188816"/>
            <a:ext cx="4163006" cy="1095528"/>
          </a:xfrm>
          <a:prstGeom prst="rect">
            <a:avLst/>
          </a:prstGeom>
        </p:spPr>
      </p:pic>
      <p:sp>
        <p:nvSpPr>
          <p:cNvPr id="27" name="文本框 26">
            <a:extLst>
              <a:ext uri="{FF2B5EF4-FFF2-40B4-BE49-F238E27FC236}">
                <a16:creationId xmlns:a16="http://schemas.microsoft.com/office/drawing/2014/main" id="{F163953F-B7D4-2799-D5AC-13AF7D632643}"/>
              </a:ext>
            </a:extLst>
          </p:cNvPr>
          <p:cNvSpPr txBox="1"/>
          <p:nvPr/>
        </p:nvSpPr>
        <p:spPr>
          <a:xfrm>
            <a:off x="2667967" y="393588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13" name="图片 12">
            <a:extLst>
              <a:ext uri="{FF2B5EF4-FFF2-40B4-BE49-F238E27FC236}">
                <a16:creationId xmlns:a16="http://schemas.microsoft.com/office/drawing/2014/main" id="{70F52882-4398-F9A7-6059-6FD762B9FAB2}"/>
              </a:ext>
            </a:extLst>
          </p:cNvPr>
          <p:cNvPicPr>
            <a:picLocks noChangeAspect="1"/>
          </p:cNvPicPr>
          <p:nvPr/>
        </p:nvPicPr>
        <p:blipFill>
          <a:blip r:embed="rId6"/>
          <a:stretch>
            <a:fillRect/>
          </a:stretch>
        </p:blipFill>
        <p:spPr>
          <a:xfrm>
            <a:off x="7427373" y="1473548"/>
            <a:ext cx="4514748" cy="4810796"/>
          </a:xfrm>
          <a:prstGeom prst="rect">
            <a:avLst/>
          </a:prstGeom>
        </p:spPr>
      </p:pic>
      <p:sp>
        <p:nvSpPr>
          <p:cNvPr id="15" name="文本框 14">
            <a:extLst>
              <a:ext uri="{FF2B5EF4-FFF2-40B4-BE49-F238E27FC236}">
                <a16:creationId xmlns:a16="http://schemas.microsoft.com/office/drawing/2014/main" id="{40B055D0-3F8E-285D-78B5-26D5A6368F1C}"/>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Wu H, Song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Emotalk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emotional disentanglement for 3d face animation[C]//Proceedings of the IEEE/CVF International Conference on Computer Vision. 2023: 20687-20697.</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76637376"/>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Emotion-guided feature fusion decoder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9" name="文本框 18">
            <a:extLst>
              <a:ext uri="{FF2B5EF4-FFF2-40B4-BE49-F238E27FC236}">
                <a16:creationId xmlns:a16="http://schemas.microsoft.com/office/drawing/2014/main" id="{A3F4EA59-2A3C-86A5-E037-59CA0692B794}"/>
              </a:ext>
            </a:extLst>
          </p:cNvPr>
          <p:cNvSpPr txBox="1"/>
          <p:nvPr/>
        </p:nvSpPr>
        <p:spPr>
          <a:xfrm>
            <a:off x="7074577" y="20831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1DC6B3FE-B926-FA55-40C1-0499D0E7EF8C}"/>
                  </a:ext>
                </a:extLst>
              </p:cNvPr>
              <p:cNvSpPr txBox="1"/>
              <p:nvPr/>
            </p:nvSpPr>
            <p:spPr>
              <a:xfrm>
                <a:off x="361815" y="1463330"/>
                <a:ext cx="7057294" cy="145572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输入</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：包括四部分，情感特征</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𝑒</m:t>
                        </m:r>
                      </m:sub>
                    </m:sSub>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256</m:t>
                        </m:r>
                      </m:sup>
                    </m:s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，语音内容</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sub>
                    </m:s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512</m:t>
                        </m:r>
                      </m:sup>
                    </m:s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，个人风格特征</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sub>
                    </m:s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32</m:t>
                        </m:r>
                      </m:sup>
                    </m:s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，情感等级特征</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𝑙</m:t>
                        </m:r>
                      </m:sub>
                    </m:s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32</m:t>
                        </m:r>
                      </m:sup>
                    </m:s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。这四个特征在同一维度上连接后输入到情感引导的特征融合解码器中。</a:t>
                </a:r>
              </a:p>
            </p:txBody>
          </p:sp>
        </mc:Choice>
        <mc:Fallback>
          <p:sp>
            <p:nvSpPr>
              <p:cNvPr id="10" name="文本框 9">
                <a:extLst>
                  <a:ext uri="{FF2B5EF4-FFF2-40B4-BE49-F238E27FC236}">
                    <a16:creationId xmlns:a16="http://schemas.microsoft.com/office/drawing/2014/main" id="{1DC6B3FE-B926-FA55-40C1-0499D0E7EF8C}"/>
                  </a:ext>
                </a:extLst>
              </p:cNvPr>
              <p:cNvSpPr txBox="1">
                <a:spLocks noRot="1" noChangeAspect="1" noMove="1" noResize="1" noEditPoints="1" noAdjustHandles="1" noChangeArrowheads="1" noChangeShapeType="1" noTextEdit="1"/>
              </p:cNvSpPr>
              <p:nvPr/>
            </p:nvSpPr>
            <p:spPr>
              <a:xfrm>
                <a:off x="361815" y="1463330"/>
                <a:ext cx="7057294" cy="1455720"/>
              </a:xfrm>
              <a:prstGeom prst="rect">
                <a:avLst/>
              </a:prstGeom>
              <a:blipFill>
                <a:blip r:embed="rId5"/>
                <a:stretch>
                  <a:fillRect l="-777" t="-2510" b="-5439"/>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271C2CDC-9870-9323-0A0E-F53FDD9343EA}"/>
              </a:ext>
            </a:extLst>
          </p:cNvPr>
          <p:cNvSpPr txBox="1"/>
          <p:nvPr/>
        </p:nvSpPr>
        <p:spPr>
          <a:xfrm>
            <a:off x="11856602" y="328968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3579C298-EB01-66A1-34E0-C580A78C3083}"/>
                  </a:ext>
                </a:extLst>
              </p:cNvPr>
              <p:cNvSpPr txBox="1"/>
              <p:nvPr/>
            </p:nvSpPr>
            <p:spPr>
              <a:xfrm>
                <a:off x="249879" y="2877807"/>
                <a:ext cx="7057294" cy="3501728"/>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模块的工作流程</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：首先使用周期性位置编码对连接后的输入特征</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𝐹</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进行编码，该编码可以捕捉语音过程中唇部张合的时间特征。然后，将位置编码融入多头注意力层的带偏置多头自注意力层</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(Biased MH Self-Attention)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生成</a:t>
                </a:r>
                <a14:m>
                  <m:oMath xmlns:m="http://schemas.openxmlformats.org/officeDocument/2006/math">
                    <m:sSubSup>
                      <m:sSubSup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𝑡</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up>
                    </m:sSub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，该层为较近的信息分配较高的权重，关注相邻动作之间的变化。随后，将情感潜在空间中的</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𝑒</m:t>
                        </m:r>
                      </m:sub>
                    </m:sSub>
                    <m:d>
                      <m:d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𝑐</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𝑒𝑗</m:t>
                            </m:r>
                          </m:sub>
                        </m:sSub>
                      </m:e>
                    </m:d>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与</a:t>
                </a:r>
                <a14:m>
                  <m:oMath xmlns:m="http://schemas.openxmlformats.org/officeDocument/2006/math">
                    <m:sSubSup>
                      <m:sSubSup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𝑡</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up>
                    </m:sSub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在情感引导的多头注意层</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(Emotion-Guided Multi-Head Attention)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中相结合，以增强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动画面孔的情感表现力。最后，</a:t>
                </a:r>
                <a:r>
                  <a:rPr lang="en-US" altLang="zh-CN" sz="2000" dirty="0">
                    <a:ea typeface="宋体" panose="02010600030101010101" pitchFamily="2" charset="-122"/>
                    <a:cs typeface="Times New Roman" panose="02020603050405020304" pitchFamily="18" charset="0"/>
                  </a:rPr>
                  <a:t> </a:t>
                </a:r>
                <a14:m>
                  <m:oMath xmlns:m="http://schemas.openxmlformats.org/officeDocument/2006/math">
                    <m:sSubSup>
                      <m:sSubSup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𝑡</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up>
                    </m:sSub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经过一个前馈层生成</a:t>
                </a:r>
                <a14:m>
                  <m:oMath xmlns:m="http://schemas.openxmlformats.org/officeDocument/2006/math">
                    <m:sSubSup>
                      <m:sSubSup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𝑡</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up>
                    </m:sSub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，然后经过一个解码器输出输出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52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blendshape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系数。</a:t>
                </a:r>
              </a:p>
            </p:txBody>
          </p:sp>
        </mc:Choice>
        <mc:Fallback>
          <p:sp>
            <p:nvSpPr>
              <p:cNvPr id="6" name="文本框 5">
                <a:extLst>
                  <a:ext uri="{FF2B5EF4-FFF2-40B4-BE49-F238E27FC236}">
                    <a16:creationId xmlns:a16="http://schemas.microsoft.com/office/drawing/2014/main" id="{3579C298-EB01-66A1-34E0-C580A78C3083}"/>
                  </a:ext>
                </a:extLst>
              </p:cNvPr>
              <p:cNvSpPr txBox="1">
                <a:spLocks noRot="1" noChangeAspect="1" noMove="1" noResize="1" noEditPoints="1" noAdjustHandles="1" noChangeArrowheads="1" noChangeShapeType="1" noTextEdit="1"/>
              </p:cNvSpPr>
              <p:nvPr/>
            </p:nvSpPr>
            <p:spPr>
              <a:xfrm>
                <a:off x="249879" y="2877807"/>
                <a:ext cx="7057294" cy="3501728"/>
              </a:xfrm>
              <a:prstGeom prst="rect">
                <a:avLst/>
              </a:prstGeom>
              <a:blipFill>
                <a:blip r:embed="rId6"/>
                <a:stretch>
                  <a:fillRect l="-777" t="-1217" r="-864" b="-1739"/>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70F52882-4398-F9A7-6059-6FD762B9FAB2}"/>
              </a:ext>
            </a:extLst>
          </p:cNvPr>
          <p:cNvPicPr>
            <a:picLocks noChangeAspect="1"/>
          </p:cNvPicPr>
          <p:nvPr/>
        </p:nvPicPr>
        <p:blipFill>
          <a:blip r:embed="rId7"/>
          <a:stretch>
            <a:fillRect/>
          </a:stretch>
        </p:blipFill>
        <p:spPr>
          <a:xfrm>
            <a:off x="7427373" y="1473548"/>
            <a:ext cx="4514748" cy="4810796"/>
          </a:xfrm>
          <a:prstGeom prst="rect">
            <a:avLst/>
          </a:prstGeom>
        </p:spPr>
      </p:pic>
      <p:sp>
        <p:nvSpPr>
          <p:cNvPr id="2" name="文本框 1">
            <a:extLst>
              <a:ext uri="{FF2B5EF4-FFF2-40B4-BE49-F238E27FC236}">
                <a16:creationId xmlns:a16="http://schemas.microsoft.com/office/drawing/2014/main" id="{C9575407-5412-EFB1-2D18-2835996FCB9F}"/>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Wu H, Song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Emotalk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emotional disentanglement for 3d face animation[C]//Proceedings of the IEEE/CVF International Conference on Computer Vision. 2023: 20687-20697.</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38603172"/>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891004"/>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Loss function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735781" y="257757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9" name="文本框 18">
            <a:extLst>
              <a:ext uri="{FF2B5EF4-FFF2-40B4-BE49-F238E27FC236}">
                <a16:creationId xmlns:a16="http://schemas.microsoft.com/office/drawing/2014/main" id="{A3F4EA59-2A3C-86A5-E037-59CA0692B794}"/>
              </a:ext>
            </a:extLst>
          </p:cNvPr>
          <p:cNvSpPr txBox="1"/>
          <p:nvPr/>
        </p:nvSpPr>
        <p:spPr>
          <a:xfrm>
            <a:off x="11735782" y="342984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4" name="文本框 23">
            <a:extLst>
              <a:ext uri="{FF2B5EF4-FFF2-40B4-BE49-F238E27FC236}">
                <a16:creationId xmlns:a16="http://schemas.microsoft.com/office/drawing/2014/main" id="{C7927173-114E-D04C-6D9D-1E469EB04292}"/>
              </a:ext>
            </a:extLst>
          </p:cNvPr>
          <p:cNvSpPr txBox="1"/>
          <p:nvPr/>
        </p:nvSpPr>
        <p:spPr>
          <a:xfrm>
            <a:off x="11735782" y="45628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a16="http://schemas.microsoft.com/office/drawing/2014/main" id="{9FC514E0-485B-AFD0-3840-D8CB3794AA17}"/>
              </a:ext>
            </a:extLst>
          </p:cNvPr>
          <p:cNvSpPr txBox="1"/>
          <p:nvPr/>
        </p:nvSpPr>
        <p:spPr>
          <a:xfrm>
            <a:off x="11735781" y="566046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69774678-0CE9-5CD1-2D20-3CC82143504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Wu H, Song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Emotalk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emotional disentanglement for 3d face animation[C]//Proceedings of the IEEE/CVF International Conference on Computer Vision. 2023: 20687-20697.</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grpSp>
        <p:nvGrpSpPr>
          <p:cNvPr id="29" name="组合 28">
            <a:extLst>
              <a:ext uri="{FF2B5EF4-FFF2-40B4-BE49-F238E27FC236}">
                <a16:creationId xmlns:a16="http://schemas.microsoft.com/office/drawing/2014/main" id="{39253E33-6385-1D7E-63F7-CF6AC5D0C541}"/>
              </a:ext>
            </a:extLst>
          </p:cNvPr>
          <p:cNvGrpSpPr/>
          <p:nvPr/>
        </p:nvGrpSpPr>
        <p:grpSpPr>
          <a:xfrm>
            <a:off x="311519" y="1343143"/>
            <a:ext cx="11693941" cy="597177"/>
            <a:chOff x="311519" y="1545168"/>
            <a:chExt cx="11693941" cy="597177"/>
          </a:xfrm>
        </p:grpSpPr>
        <p:sp>
          <p:nvSpPr>
            <p:cNvPr id="11" name="文本框 10">
              <a:extLst>
                <a:ext uri="{FF2B5EF4-FFF2-40B4-BE49-F238E27FC236}">
                  <a16:creationId xmlns:a16="http://schemas.microsoft.com/office/drawing/2014/main" id="{0559F01E-65A8-E196-38B8-AD0BB5D8B59C}"/>
                </a:ext>
              </a:extLst>
            </p:cNvPr>
            <p:cNvSpPr txBox="1"/>
            <p:nvPr/>
          </p:nvSpPr>
          <p:spPr>
            <a:xfrm>
              <a:off x="311519" y="1546634"/>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总损失函数</a:t>
              </a:r>
              <a:endParaRPr lang="en-US" altLang="zh-CN" sz="2000" b="1" dirty="0">
                <a:latin typeface="宋体" panose="02010600030101010101" pitchFamily="2" charset="-122"/>
                <a:ea typeface="宋体" panose="02010600030101010101" pitchFamily="2" charset="-122"/>
              </a:endParaRPr>
            </a:p>
          </p:txBody>
        </p:sp>
        <p:pic>
          <p:nvPicPr>
            <p:cNvPr id="17" name="图片 16">
              <a:extLst>
                <a:ext uri="{FF2B5EF4-FFF2-40B4-BE49-F238E27FC236}">
                  <a16:creationId xmlns:a16="http://schemas.microsoft.com/office/drawing/2014/main" id="{EED34B83-4190-CB80-951F-072CC9BCF6D7}"/>
                </a:ext>
              </a:extLst>
            </p:cNvPr>
            <p:cNvPicPr>
              <a:picLocks noChangeAspect="1"/>
            </p:cNvPicPr>
            <p:nvPr/>
          </p:nvPicPr>
          <p:blipFill>
            <a:blip r:embed="rId5"/>
            <a:stretch>
              <a:fillRect/>
            </a:stretch>
          </p:blipFill>
          <p:spPr>
            <a:xfrm>
              <a:off x="7454526" y="1689428"/>
              <a:ext cx="4550934" cy="308659"/>
            </a:xfrm>
            <a:prstGeom prst="rect">
              <a:avLst/>
            </a:prstGeom>
          </p:spPr>
        </p:pic>
        <p:pic>
          <p:nvPicPr>
            <p:cNvPr id="10" name="图片 9">
              <a:extLst>
                <a:ext uri="{FF2B5EF4-FFF2-40B4-BE49-F238E27FC236}">
                  <a16:creationId xmlns:a16="http://schemas.microsoft.com/office/drawing/2014/main" id="{2A44DF1D-EEF3-2550-148D-FD3961CAD613}"/>
                </a:ext>
              </a:extLst>
            </p:cNvPr>
            <p:cNvPicPr>
              <a:picLocks noChangeAspect="1"/>
            </p:cNvPicPr>
            <p:nvPr/>
          </p:nvPicPr>
          <p:blipFill>
            <a:blip r:embed="rId6"/>
            <a:stretch>
              <a:fillRect/>
            </a:stretch>
          </p:blipFill>
          <p:spPr>
            <a:xfrm>
              <a:off x="2045862" y="1545168"/>
              <a:ext cx="5461136" cy="597177"/>
            </a:xfrm>
            <a:prstGeom prst="rect">
              <a:avLst/>
            </a:prstGeom>
          </p:spPr>
        </p:pic>
      </p:grpSp>
      <p:grpSp>
        <p:nvGrpSpPr>
          <p:cNvPr id="30" name="组合 29">
            <a:extLst>
              <a:ext uri="{FF2B5EF4-FFF2-40B4-BE49-F238E27FC236}">
                <a16:creationId xmlns:a16="http://schemas.microsoft.com/office/drawing/2014/main" id="{FE83CFBD-7D60-7CEA-CF07-C40105AC3246}"/>
              </a:ext>
            </a:extLst>
          </p:cNvPr>
          <p:cNvGrpSpPr/>
          <p:nvPr/>
        </p:nvGrpSpPr>
        <p:grpSpPr>
          <a:xfrm>
            <a:off x="293057" y="1748769"/>
            <a:ext cx="11442724" cy="1248819"/>
            <a:chOff x="293057" y="2025219"/>
            <a:chExt cx="11442724" cy="1248819"/>
          </a:xfrm>
        </p:grpSpPr>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C2095CF7-12FD-0584-C8BD-408133CA4A1D}"/>
                    </a:ext>
                  </a:extLst>
                </p:cNvPr>
                <p:cNvSpPr txBox="1"/>
                <p:nvPr/>
              </p:nvSpPr>
              <p:spPr>
                <a:xfrm>
                  <a:off x="293057" y="2025219"/>
                  <a:ext cx="11250830" cy="70788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交叉重建损失</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𝑳</m:t>
                          </m:r>
                        </m:e>
                        <m:sub>
                          <m:r>
                            <a:rPr lang="en-US" altLang="zh-CN" sz="2000" b="1" i="1" smtClean="0">
                              <a:latin typeface="Cambria Math" panose="02040503050406030204" pitchFamily="18" charset="0"/>
                              <a:ea typeface="宋体" panose="02010600030101010101" pitchFamily="2" charset="-122"/>
                            </a:rPr>
                            <m:t>𝒄𝒓𝒐𝒔𝒔</m:t>
                          </m:r>
                        </m:sub>
                      </m:sSub>
                    </m:oMath>
                  </a14:m>
                  <a:r>
                    <a:rPr lang="zh-CN" altLang="en-US" sz="2000" dirty="0">
                      <a:latin typeface="宋体" panose="02010600030101010101" pitchFamily="2" charset="-122"/>
                      <a:ea typeface="宋体" panose="02010600030101010101" pitchFamily="2" charset="-122"/>
                    </a:rPr>
                    <a:t>：用于从语音信号中解耦情绪内容，训练网络重建不同的交叉组合并生成新的 </a:t>
                  </a:r>
                  <a:r>
                    <a:rPr lang="en-US" altLang="zh-CN" sz="2000" dirty="0" err="1">
                      <a:latin typeface="宋体" panose="02010600030101010101" pitchFamily="2" charset="-122"/>
                      <a:ea typeface="宋体" panose="02010600030101010101" pitchFamily="2" charset="-122"/>
                    </a:rPr>
                    <a:t>blendshape</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系数。</a:t>
                  </a:r>
                  <a:r>
                    <a:rPr lang="en-US" altLang="zh-CN" sz="2000" dirty="0">
                      <a:latin typeface="宋体" panose="02010600030101010101" pitchFamily="2" charset="-122"/>
                      <a:ea typeface="宋体" panose="02010600030101010101" pitchFamily="2" charset="-122"/>
                    </a:rPr>
                    <a:t>D </a:t>
                  </a:r>
                  <a:r>
                    <a:rPr lang="zh-CN" altLang="en-US" sz="2000" dirty="0">
                      <a:latin typeface="宋体" panose="02010600030101010101" pitchFamily="2" charset="-122"/>
                      <a:ea typeface="宋体" panose="02010600030101010101" pitchFamily="2" charset="-122"/>
                    </a:rPr>
                    <a:t>是用于重建交叉组合的情感引导特征融合解码器</a:t>
                  </a:r>
                  <a:endParaRPr lang="en-US" altLang="zh-CN" sz="2000" dirty="0">
                    <a:latin typeface="宋体" panose="02010600030101010101" pitchFamily="2" charset="-122"/>
                    <a:ea typeface="宋体" panose="02010600030101010101" pitchFamily="2" charset="-122"/>
                  </a:endParaRPr>
                </a:p>
              </p:txBody>
            </p:sp>
          </mc:Choice>
          <mc:Fallback>
            <p:sp>
              <p:nvSpPr>
                <p:cNvPr id="5" name="文本框 4">
                  <a:extLst>
                    <a:ext uri="{FF2B5EF4-FFF2-40B4-BE49-F238E27FC236}">
                      <a16:creationId xmlns:a16="http://schemas.microsoft.com/office/drawing/2014/main" id="{C2095CF7-12FD-0584-C8BD-408133CA4A1D}"/>
                    </a:ext>
                  </a:extLst>
                </p:cNvPr>
                <p:cNvSpPr txBox="1">
                  <a:spLocks noRot="1" noChangeAspect="1" noMove="1" noResize="1" noEditPoints="1" noAdjustHandles="1" noChangeArrowheads="1" noChangeShapeType="1" noTextEdit="1"/>
                </p:cNvSpPr>
                <p:nvPr/>
              </p:nvSpPr>
              <p:spPr>
                <a:xfrm>
                  <a:off x="293057" y="2025219"/>
                  <a:ext cx="11250830" cy="707886"/>
                </a:xfrm>
                <a:prstGeom prst="rect">
                  <a:avLst/>
                </a:prstGeom>
                <a:blipFill>
                  <a:blip r:embed="rId7"/>
                  <a:stretch>
                    <a:fillRect l="-488" t="-6897" b="-146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C3B54A94-A052-C557-4319-8929AFD1B591}"/>
                    </a:ext>
                  </a:extLst>
                </p:cNvPr>
                <p:cNvSpPr txBox="1"/>
                <p:nvPr/>
              </p:nvSpPr>
              <p:spPr>
                <a:xfrm>
                  <a:off x="311519" y="2712474"/>
                  <a:ext cx="11424262" cy="5615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ea typeface="宋体" panose="02010600030101010101" pitchFamily="2" charset="-122"/>
                              </a:rPr>
                            </m:ctrlPr>
                          </m:sSubPr>
                          <m:e>
                            <m:r>
                              <a:rPr lang="en-US" altLang="zh-CN" sz="1800" b="1" i="1" smtClean="0">
                                <a:latin typeface="Cambria Math" panose="02040503050406030204" pitchFamily="18" charset="0"/>
                                <a:ea typeface="宋体" panose="02010600030101010101" pitchFamily="2" charset="-122"/>
                              </a:rPr>
                              <m:t>𝑳</m:t>
                            </m:r>
                          </m:e>
                          <m:sub>
                            <m:r>
                              <a:rPr lang="en-US" altLang="zh-CN" sz="1800" b="1" i="1" smtClean="0">
                                <a:latin typeface="Cambria Math" panose="02040503050406030204" pitchFamily="18" charset="0"/>
                                <a:ea typeface="宋体" panose="02010600030101010101" pitchFamily="2" charset="-122"/>
                              </a:rPr>
                              <m:t>𝒄𝒓𝒐𝒔𝒔</m:t>
                            </m:r>
                          </m:sub>
                        </m:sSub>
                        <m:r>
                          <a:rPr lang="en-US" altLang="zh-CN" sz="1800" b="0" i="1" smtClean="0">
                            <a:latin typeface="Cambria Math" panose="02040503050406030204" pitchFamily="18" charset="0"/>
                            <a:ea typeface="宋体" panose="02010600030101010101" pitchFamily="2" charset="-122"/>
                          </a:rPr>
                          <m:t>=</m:t>
                        </m:r>
                        <m:sSup>
                          <m:sSupPr>
                            <m:ctrlPr>
                              <a:rPr lang="en-US" altLang="zh-CN" sz="1800" i="1" smtClean="0">
                                <a:latin typeface="Cambria Math" panose="02040503050406030204" pitchFamily="18" charset="0"/>
                                <a:ea typeface="宋体" panose="02010600030101010101" pitchFamily="2" charset="-122"/>
                              </a:rPr>
                            </m:ctrlPr>
                          </m:sSupPr>
                          <m:e>
                            <m:d>
                              <m:dPr>
                                <m:begChr m:val="‖"/>
                                <m:endChr m:val="‖"/>
                                <m:ctrlPr>
                                  <a:rPr lang="en-US" altLang="zh-CN" sz="1800" i="1" smtClean="0">
                                    <a:latin typeface="Cambria Math" panose="02040503050406030204" pitchFamily="18" charset="0"/>
                                    <a:ea typeface="宋体" panose="02010600030101010101" pitchFamily="2" charset="-122"/>
                                  </a:rPr>
                                </m:ctrlPr>
                              </m:dPr>
                              <m:e>
                                <m:r>
                                  <a:rPr lang="en-US" altLang="zh-CN" sz="1800" b="0" i="1" smtClean="0">
                                    <a:latin typeface="Cambria Math" panose="02040503050406030204" pitchFamily="18" charset="0"/>
                                    <a:ea typeface="宋体" panose="02010600030101010101" pitchFamily="2" charset="-122"/>
                                  </a:rPr>
                                  <m:t>𝐷</m:t>
                                </m:r>
                                <m:d>
                                  <m:dPr>
                                    <m:ctrlPr>
                                      <a:rPr lang="en-US" altLang="zh-CN" sz="1800" i="1" smtClean="0">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𝑐</m:t>
                                        </m:r>
                                      </m:sub>
                                    </m:sSub>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b="0" i="1">
                                                <a:latin typeface="Cambria Math" panose="02040503050406030204" pitchFamily="18" charset="0"/>
                                                <a:ea typeface="宋体" panose="02010600030101010101" pitchFamily="2" charset="-122"/>
                                                <a:cs typeface="Times New Roman" panose="02020603050405020304" pitchFamily="18" charset="0"/>
                                              </a:rPr>
                                              <m:t>𝑐</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b="0" i="1">
                                                <a:latin typeface="Cambria Math" panose="02040503050406030204" pitchFamily="18" charset="0"/>
                                                <a:ea typeface="宋体" panose="02010600030101010101" pitchFamily="2" charset="-122"/>
                                                <a:cs typeface="Times New Roman" panose="02020603050405020304" pitchFamily="18" charset="0"/>
                                              </a:rPr>
                                              <m:t>,</m:t>
                                            </m:r>
                                            <m:r>
                                              <a:rPr lang="en-US" altLang="zh-CN" b="0" i="1">
                                                <a:latin typeface="Cambria Math" panose="02040503050406030204" pitchFamily="18" charset="0"/>
                                                <a:ea typeface="宋体" panose="02010600030101010101" pitchFamily="2" charset="-122"/>
                                                <a:cs typeface="Times New Roman" panose="02020603050405020304" pitchFamily="18" charset="0"/>
                                              </a:rPr>
                                              <m:t>𝑒</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b>
                                        </m:sSub>
                                      </m:e>
                                    </m:d>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𝑒</m:t>
                                        </m:r>
                                      </m:sub>
                                    </m:sSub>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𝑐</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𝑒</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sub>
                                        </m:sSub>
                                      </m:e>
                                    </m:d>
                                  </m:e>
                                </m:d>
                                <m:r>
                                  <a:rPr lang="en-US" altLang="zh-CN" sz="1800" b="0" i="1" smtClean="0">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𝑐</m:t>
                                    </m:r>
                                    <m:r>
                                      <a:rPr lang="en-US" altLang="zh-CN" i="1">
                                        <a:latin typeface="Cambria Math" panose="02040503050406030204" pitchFamily="18" charset="0"/>
                                        <a:ea typeface="宋体" panose="02010600030101010101" pitchFamily="2" charset="-122"/>
                                        <a:cs typeface="Times New Roman" panose="02020603050405020304" pitchFamily="18" charset="0"/>
                                      </a:rPr>
                                      <m:t>1,</m:t>
                                    </m:r>
                                    <m:r>
                                      <a:rPr lang="en-US" altLang="zh-CN" i="1">
                                        <a:latin typeface="Cambria Math" panose="02040503050406030204" pitchFamily="18" charset="0"/>
                                        <a:ea typeface="宋体" panose="02010600030101010101" pitchFamily="2" charset="-122"/>
                                        <a:cs typeface="Times New Roman" panose="02020603050405020304" pitchFamily="18" charset="0"/>
                                      </a:rPr>
                                      <m:t>𝑒</m:t>
                                    </m:r>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e>
                            </m:d>
                          </m:e>
                          <m:sup>
                            <m:r>
                              <a:rPr lang="en-US" altLang="zh-CN" sz="1800" b="0" i="1" smtClean="0">
                                <a:latin typeface="Cambria Math" panose="02040503050406030204" pitchFamily="18" charset="0"/>
                                <a:ea typeface="宋体" panose="02010600030101010101" pitchFamily="2" charset="-122"/>
                              </a:rPr>
                              <m:t>2</m:t>
                            </m:r>
                          </m:sup>
                        </m:sSup>
                        <m:r>
                          <a:rPr lang="en-US" altLang="zh-CN" sz="1800" b="0" i="1" smtClean="0">
                            <a:latin typeface="Cambria Math" panose="02040503050406030204" pitchFamily="18" charset="0"/>
                            <a:ea typeface="宋体" panose="02010600030101010101" pitchFamily="2" charset="-122"/>
                          </a:rPr>
                          <m:t>+</m:t>
                        </m:r>
                        <m:sSup>
                          <m:sSupPr>
                            <m:ctrlPr>
                              <a:rPr lang="en-US" altLang="zh-CN" i="1">
                                <a:latin typeface="Cambria Math" panose="02040503050406030204" pitchFamily="18" charset="0"/>
                                <a:ea typeface="宋体" panose="02010600030101010101" pitchFamily="2" charset="-122"/>
                              </a:rPr>
                            </m:ctrlPr>
                          </m:sSupPr>
                          <m:e>
                            <m:d>
                              <m:dPr>
                                <m:begChr m:val="‖"/>
                                <m:endChr m:val="‖"/>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𝐷</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𝑐</m:t>
                                        </m:r>
                                      </m:sub>
                                    </m:sSub>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𝑐</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𝑒</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sub>
                                        </m:sSub>
                                      </m:e>
                                    </m:d>
                                    <m:r>
                                      <a:rPr lang="en-US" altLang="zh-CN"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𝑒</m:t>
                                        </m:r>
                                      </m:sub>
                                    </m:sSub>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𝑐</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𝑒</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b>
                                        </m:sSub>
                                      </m:e>
                                    </m:d>
                                  </m:e>
                                </m:d>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𝑐</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𝑒</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b>
                                </m:sSub>
                              </m:e>
                            </m:d>
                          </m:e>
                          <m:sup>
                            <m:r>
                              <a:rPr lang="en-US" altLang="zh-CN" i="1">
                                <a:latin typeface="Cambria Math" panose="02040503050406030204" pitchFamily="18" charset="0"/>
                                <a:ea typeface="宋体" panose="02010600030101010101" pitchFamily="2" charset="-122"/>
                              </a:rPr>
                              <m:t>2</m:t>
                            </m:r>
                          </m:sup>
                        </m:sSup>
                      </m:oMath>
                    </m:oMathPara>
                  </a14:m>
                  <a:endParaRPr lang="zh-CN" altLang="en-US" dirty="0"/>
                </a:p>
              </p:txBody>
            </p:sp>
          </mc:Choice>
          <mc:Fallback>
            <p:sp>
              <p:nvSpPr>
                <p:cNvPr id="21" name="文本框 20">
                  <a:extLst>
                    <a:ext uri="{FF2B5EF4-FFF2-40B4-BE49-F238E27FC236}">
                      <a16:creationId xmlns:a16="http://schemas.microsoft.com/office/drawing/2014/main" id="{C3B54A94-A052-C557-4319-8929AFD1B591}"/>
                    </a:ext>
                  </a:extLst>
                </p:cNvPr>
                <p:cNvSpPr txBox="1">
                  <a:spLocks noRot="1" noChangeAspect="1" noMove="1" noResize="1" noEditPoints="1" noAdjustHandles="1" noChangeArrowheads="1" noChangeShapeType="1" noTextEdit="1"/>
                </p:cNvSpPr>
                <p:nvPr/>
              </p:nvSpPr>
              <p:spPr>
                <a:xfrm>
                  <a:off x="311519" y="2712474"/>
                  <a:ext cx="11424262" cy="561564"/>
                </a:xfrm>
                <a:prstGeom prst="rect">
                  <a:avLst/>
                </a:prstGeom>
                <a:blipFill>
                  <a:blip r:embed="rId8"/>
                  <a:stretch>
                    <a:fillRect/>
                  </a:stretch>
                </a:blipFill>
              </p:spPr>
              <p:txBody>
                <a:bodyPr/>
                <a:lstStyle/>
                <a:p>
                  <a:r>
                    <a:rPr lang="zh-CN" altLang="en-US">
                      <a:noFill/>
                    </a:rPr>
                    <a:t> </a:t>
                  </a:r>
                </a:p>
              </p:txBody>
            </p:sp>
          </mc:Fallback>
        </mc:AlternateContent>
      </p:grpSp>
      <p:grpSp>
        <p:nvGrpSpPr>
          <p:cNvPr id="31" name="组合 30">
            <a:extLst>
              <a:ext uri="{FF2B5EF4-FFF2-40B4-BE49-F238E27FC236}">
                <a16:creationId xmlns:a16="http://schemas.microsoft.com/office/drawing/2014/main" id="{615BE337-6D1A-01B4-2EB0-A3717982DD3E}"/>
              </a:ext>
            </a:extLst>
          </p:cNvPr>
          <p:cNvGrpSpPr/>
          <p:nvPr/>
        </p:nvGrpSpPr>
        <p:grpSpPr>
          <a:xfrm>
            <a:off x="356338" y="2932900"/>
            <a:ext cx="11250830" cy="972255"/>
            <a:chOff x="356338" y="3305045"/>
            <a:chExt cx="11250830" cy="972255"/>
          </a:xfrm>
        </p:grpSpPr>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5CBBC8DE-927B-DF59-F379-CF3A96690E20}"/>
                    </a:ext>
                  </a:extLst>
                </p:cNvPr>
                <p:cNvSpPr txBox="1"/>
                <p:nvPr/>
              </p:nvSpPr>
              <p:spPr>
                <a:xfrm>
                  <a:off x="356338" y="3305045"/>
                  <a:ext cx="11250830" cy="42922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自重建损失</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𝑳</m:t>
                          </m:r>
                        </m:e>
                        <m:sub>
                          <m:r>
                            <a:rPr lang="en-US" altLang="zh-CN" sz="2000" b="1" i="1" smtClean="0">
                              <a:latin typeface="Cambria Math" panose="02040503050406030204" pitchFamily="18" charset="0"/>
                              <a:ea typeface="宋体" panose="02010600030101010101" pitchFamily="2" charset="-122"/>
                            </a:rPr>
                            <m:t>𝒔𝒆𝒍𝒇</m:t>
                          </m:r>
                        </m:sub>
                      </m:sSub>
                    </m:oMath>
                  </a14:m>
                  <a:r>
                    <a:rPr lang="zh-CN" altLang="en-US" sz="2000" dirty="0">
                      <a:latin typeface="宋体" panose="02010600030101010101" pitchFamily="2" charset="-122"/>
                      <a:ea typeface="宋体" panose="02010600030101010101" pitchFamily="2" charset="-122"/>
                    </a:rPr>
                    <a:t>：用于约束网络重建真实的 </a:t>
                  </a:r>
                  <a:r>
                    <a:rPr lang="en-US" altLang="zh-CN" sz="2000" dirty="0" err="1">
                      <a:latin typeface="宋体" panose="02010600030101010101" pitchFamily="2" charset="-122"/>
                      <a:ea typeface="宋体" panose="02010600030101010101" pitchFamily="2" charset="-122"/>
                    </a:rPr>
                    <a:t>blendshape</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系数。</a:t>
                  </a:r>
                  <a:endParaRPr lang="en-US" altLang="zh-CN" sz="2000" dirty="0">
                    <a:latin typeface="宋体" panose="02010600030101010101" pitchFamily="2" charset="-122"/>
                    <a:ea typeface="宋体" panose="02010600030101010101" pitchFamily="2" charset="-122"/>
                  </a:endParaRPr>
                </a:p>
              </p:txBody>
            </p:sp>
          </mc:Choice>
          <mc:Fallback>
            <p:sp>
              <p:nvSpPr>
                <p:cNvPr id="22" name="文本框 21">
                  <a:extLst>
                    <a:ext uri="{FF2B5EF4-FFF2-40B4-BE49-F238E27FC236}">
                      <a16:creationId xmlns:a16="http://schemas.microsoft.com/office/drawing/2014/main" id="{5CBBC8DE-927B-DF59-F379-CF3A96690E20}"/>
                    </a:ext>
                  </a:extLst>
                </p:cNvPr>
                <p:cNvSpPr txBox="1">
                  <a:spLocks noRot="1" noChangeAspect="1" noMove="1" noResize="1" noEditPoints="1" noAdjustHandles="1" noChangeArrowheads="1" noChangeShapeType="1" noTextEdit="1"/>
                </p:cNvSpPr>
                <p:nvPr/>
              </p:nvSpPr>
              <p:spPr>
                <a:xfrm>
                  <a:off x="356338" y="3305045"/>
                  <a:ext cx="11250830" cy="429220"/>
                </a:xfrm>
                <a:prstGeom prst="rect">
                  <a:avLst/>
                </a:prstGeom>
                <a:blipFill>
                  <a:blip r:embed="rId9"/>
                  <a:stretch>
                    <a:fillRect l="-488" t="-11268" b="-140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61049A4A-5E82-2F7D-45B9-912C91528EE9}"/>
                    </a:ext>
                  </a:extLst>
                </p:cNvPr>
                <p:cNvSpPr txBox="1"/>
                <p:nvPr/>
              </p:nvSpPr>
              <p:spPr>
                <a:xfrm>
                  <a:off x="2432272" y="3715736"/>
                  <a:ext cx="7327457" cy="5615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ea typeface="宋体" panose="02010600030101010101" pitchFamily="2" charset="-122"/>
                              </a:rPr>
                            </m:ctrlPr>
                          </m:sSubPr>
                          <m:e>
                            <m:r>
                              <a:rPr lang="en-US" altLang="zh-CN" sz="1800" b="1" i="1" smtClean="0">
                                <a:latin typeface="Cambria Math" panose="02040503050406030204" pitchFamily="18" charset="0"/>
                                <a:ea typeface="宋体" panose="02010600030101010101" pitchFamily="2" charset="-122"/>
                              </a:rPr>
                              <m:t>𝑳</m:t>
                            </m:r>
                          </m:e>
                          <m:sub>
                            <m:r>
                              <a:rPr lang="en-US" altLang="zh-CN" sz="1800" b="1" i="1" smtClean="0">
                                <a:latin typeface="Cambria Math" panose="02040503050406030204" pitchFamily="18" charset="0"/>
                                <a:ea typeface="宋体" panose="02010600030101010101" pitchFamily="2" charset="-122"/>
                              </a:rPr>
                              <m:t>𝒄𝒓𝒐𝒔𝒔</m:t>
                            </m:r>
                          </m:sub>
                        </m:sSub>
                        <m:r>
                          <a:rPr lang="en-US" altLang="zh-CN" sz="1800" b="0" i="1" smtClean="0">
                            <a:latin typeface="Cambria Math" panose="02040503050406030204" pitchFamily="18" charset="0"/>
                            <a:ea typeface="宋体" panose="02010600030101010101" pitchFamily="2" charset="-122"/>
                          </a:rPr>
                          <m:t>=</m:t>
                        </m:r>
                        <m:sSup>
                          <m:sSupPr>
                            <m:ctrlPr>
                              <a:rPr lang="en-US" altLang="zh-CN" sz="1800" i="1" smtClean="0">
                                <a:latin typeface="Cambria Math" panose="02040503050406030204" pitchFamily="18" charset="0"/>
                                <a:ea typeface="宋体" panose="02010600030101010101" pitchFamily="2" charset="-122"/>
                              </a:rPr>
                            </m:ctrlPr>
                          </m:sSupPr>
                          <m:e>
                            <m:d>
                              <m:dPr>
                                <m:begChr m:val="‖"/>
                                <m:endChr m:val="‖"/>
                                <m:ctrlPr>
                                  <a:rPr lang="en-US" altLang="zh-CN" sz="1800" i="1" smtClean="0">
                                    <a:latin typeface="Cambria Math" panose="02040503050406030204" pitchFamily="18" charset="0"/>
                                    <a:ea typeface="宋体" panose="02010600030101010101" pitchFamily="2" charset="-122"/>
                                  </a:rPr>
                                </m:ctrlPr>
                              </m:dPr>
                              <m:e>
                                <m:r>
                                  <a:rPr lang="en-US" altLang="zh-CN" sz="1800" b="0" i="1" smtClean="0">
                                    <a:latin typeface="Cambria Math" panose="02040503050406030204" pitchFamily="18" charset="0"/>
                                    <a:ea typeface="宋体" panose="02010600030101010101" pitchFamily="2" charset="-122"/>
                                  </a:rPr>
                                  <m:t>𝐷</m:t>
                                </m:r>
                                <m:d>
                                  <m:dPr>
                                    <m:ctrlPr>
                                      <a:rPr lang="en-US" altLang="zh-CN" sz="1800" i="1" smtClean="0">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𝑐</m:t>
                                        </m:r>
                                      </m:sub>
                                    </m:sSub>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b="0" i="1">
                                                <a:latin typeface="Cambria Math" panose="02040503050406030204" pitchFamily="18" charset="0"/>
                                                <a:ea typeface="宋体" panose="02010600030101010101" pitchFamily="2" charset="-122"/>
                                                <a:cs typeface="Times New Roman" panose="02020603050405020304" pitchFamily="18" charset="0"/>
                                              </a:rPr>
                                              <m:t>𝑐</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b="0" i="1">
                                                <a:latin typeface="Cambria Math" panose="02040503050406030204" pitchFamily="18" charset="0"/>
                                                <a:ea typeface="宋体" panose="02010600030101010101" pitchFamily="2" charset="-122"/>
                                                <a:cs typeface="Times New Roman" panose="02020603050405020304" pitchFamily="18" charset="0"/>
                                              </a:rPr>
                                              <m:t>,</m:t>
                                            </m:r>
                                            <m:r>
                                              <a:rPr lang="en-US" altLang="zh-CN" b="0" i="1">
                                                <a:latin typeface="Cambria Math" panose="02040503050406030204" pitchFamily="18" charset="0"/>
                                                <a:ea typeface="宋体" panose="02010600030101010101" pitchFamily="2" charset="-122"/>
                                                <a:cs typeface="Times New Roman" panose="02020603050405020304" pitchFamily="18" charset="0"/>
                                              </a:rPr>
                                              <m:t>𝑒</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b>
                                        </m:sSub>
                                      </m:e>
                                    </m:d>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𝑒</m:t>
                                        </m:r>
                                      </m:sub>
                                    </m:sSub>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𝑐</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𝑒</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b>
                                        </m:sSub>
                                      </m:e>
                                    </m:d>
                                  </m:e>
                                </m:d>
                                <m:r>
                                  <a:rPr lang="en-US" altLang="zh-CN" sz="1800" b="0" i="1" smtClean="0">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𝑐</m:t>
                                    </m:r>
                                    <m:r>
                                      <a:rPr lang="en-US" altLang="zh-CN" i="1">
                                        <a:latin typeface="Cambria Math" panose="02040503050406030204" pitchFamily="18" charset="0"/>
                                        <a:ea typeface="宋体" panose="02010600030101010101" pitchFamily="2" charset="-122"/>
                                        <a:cs typeface="Times New Roman" panose="02020603050405020304" pitchFamily="18" charset="0"/>
                                      </a:rPr>
                                      <m:t>1,</m:t>
                                    </m:r>
                                    <m:r>
                                      <a:rPr lang="en-US" altLang="zh-CN" i="1">
                                        <a:latin typeface="Cambria Math" panose="02040503050406030204" pitchFamily="18" charset="0"/>
                                        <a:ea typeface="宋体" panose="02010600030101010101" pitchFamily="2" charset="-122"/>
                                        <a:cs typeface="Times New Roman" panose="02020603050405020304" pitchFamily="18" charset="0"/>
                                      </a:rPr>
                                      <m:t>𝑒</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b>
                                </m:sSub>
                              </m:e>
                            </m:d>
                          </m:e>
                          <m:sup>
                            <m:r>
                              <a:rPr lang="en-US" altLang="zh-CN" sz="1800" b="0" i="1" smtClean="0">
                                <a:latin typeface="Cambria Math" panose="02040503050406030204" pitchFamily="18" charset="0"/>
                                <a:ea typeface="宋体" panose="02010600030101010101" pitchFamily="2" charset="-122"/>
                              </a:rPr>
                              <m:t>2</m:t>
                            </m:r>
                          </m:sup>
                        </m:sSup>
                      </m:oMath>
                    </m:oMathPara>
                  </a14:m>
                  <a:endParaRPr lang="zh-CN" altLang="en-US" dirty="0"/>
                </a:p>
              </p:txBody>
            </p:sp>
          </mc:Choice>
          <mc:Fallback>
            <p:sp>
              <p:nvSpPr>
                <p:cNvPr id="25" name="文本框 24">
                  <a:extLst>
                    <a:ext uri="{FF2B5EF4-FFF2-40B4-BE49-F238E27FC236}">
                      <a16:creationId xmlns:a16="http://schemas.microsoft.com/office/drawing/2014/main" id="{61049A4A-5E82-2F7D-45B9-912C91528EE9}"/>
                    </a:ext>
                  </a:extLst>
                </p:cNvPr>
                <p:cNvSpPr txBox="1">
                  <a:spLocks noRot="1" noChangeAspect="1" noMove="1" noResize="1" noEditPoints="1" noAdjustHandles="1" noChangeArrowheads="1" noChangeShapeType="1" noTextEdit="1"/>
                </p:cNvSpPr>
                <p:nvPr/>
              </p:nvSpPr>
              <p:spPr>
                <a:xfrm>
                  <a:off x="2432272" y="3715736"/>
                  <a:ext cx="7327457" cy="561564"/>
                </a:xfrm>
                <a:prstGeom prst="rect">
                  <a:avLst/>
                </a:prstGeom>
                <a:blipFill>
                  <a:blip r:embed="rId10"/>
                  <a:stretch>
                    <a:fillRect/>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9AA7784F-6759-4634-E349-994AD275B25E}"/>
                  </a:ext>
                </a:extLst>
              </p:cNvPr>
              <p:cNvSpPr txBox="1"/>
              <p:nvPr/>
            </p:nvSpPr>
            <p:spPr>
              <a:xfrm>
                <a:off x="398235" y="3849638"/>
                <a:ext cx="11250830" cy="70788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速度损失</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𝑳</m:t>
                        </m:r>
                      </m:e>
                      <m:sub>
                        <m:r>
                          <a:rPr lang="en-US" altLang="zh-CN" sz="2000" b="1" i="1" smtClean="0">
                            <a:latin typeface="Cambria Math" panose="02040503050406030204" pitchFamily="18" charset="0"/>
                            <a:ea typeface="宋体" panose="02010600030101010101" pitchFamily="2" charset="-122"/>
                          </a:rPr>
                          <m:t>𝒗𝒆𝒍</m:t>
                        </m:r>
                      </m:sub>
                    </m:sSub>
                  </m:oMath>
                </a14:m>
                <a:r>
                  <a:rPr lang="zh-CN" altLang="en-US" sz="2000" dirty="0">
                    <a:latin typeface="宋体" panose="02010600030101010101" pitchFamily="2" charset="-122"/>
                    <a:ea typeface="宋体" panose="02010600030101010101" pitchFamily="2" charset="-122"/>
                  </a:rPr>
                  <a:t>：用于处理仅使用重建损失时输出帧抖动的问题，引入了速度损失以提高时间稳定性，从而保证预测和真实值在序列上下文中的平滑度。</a:t>
                </a:r>
                <a:endParaRPr lang="en-US" altLang="zh-CN" sz="2000" dirty="0">
                  <a:latin typeface="宋体" panose="02010600030101010101" pitchFamily="2" charset="-122"/>
                  <a:ea typeface="宋体" panose="02010600030101010101" pitchFamily="2" charset="-122"/>
                </a:endParaRPr>
              </a:p>
            </p:txBody>
          </p:sp>
        </mc:Choice>
        <mc:Fallback>
          <p:sp>
            <p:nvSpPr>
              <p:cNvPr id="26" name="文本框 25">
                <a:extLst>
                  <a:ext uri="{FF2B5EF4-FFF2-40B4-BE49-F238E27FC236}">
                    <a16:creationId xmlns:a16="http://schemas.microsoft.com/office/drawing/2014/main" id="{9AA7784F-6759-4634-E349-994AD275B25E}"/>
                  </a:ext>
                </a:extLst>
              </p:cNvPr>
              <p:cNvSpPr txBox="1">
                <a:spLocks noRot="1" noChangeAspect="1" noMove="1" noResize="1" noEditPoints="1" noAdjustHandles="1" noChangeArrowheads="1" noChangeShapeType="1" noTextEdit="1"/>
              </p:cNvSpPr>
              <p:nvPr/>
            </p:nvSpPr>
            <p:spPr>
              <a:xfrm>
                <a:off x="398235" y="3849638"/>
                <a:ext cx="11250830" cy="707886"/>
              </a:xfrm>
              <a:prstGeom prst="rect">
                <a:avLst/>
              </a:prstGeom>
              <a:blipFill>
                <a:blip r:embed="rId11"/>
                <a:stretch>
                  <a:fillRect l="-488" t="-6897" b="-14655"/>
                </a:stretch>
              </a:blipFill>
            </p:spPr>
            <p:txBody>
              <a:bodyPr/>
              <a:lstStyle/>
              <a:p>
                <a:r>
                  <a:rPr lang="zh-CN" altLang="en-US">
                    <a:noFill/>
                  </a:rPr>
                  <a:t> </a:t>
                </a:r>
              </a:p>
            </p:txBody>
          </p:sp>
        </mc:Fallback>
      </mc:AlternateContent>
      <p:pic>
        <p:nvPicPr>
          <p:cNvPr id="28" name="图片 27">
            <a:extLst>
              <a:ext uri="{FF2B5EF4-FFF2-40B4-BE49-F238E27FC236}">
                <a16:creationId xmlns:a16="http://schemas.microsoft.com/office/drawing/2014/main" id="{EE639825-B008-C4A3-407B-D56E87CF4219}"/>
              </a:ext>
            </a:extLst>
          </p:cNvPr>
          <p:cNvPicPr>
            <a:picLocks noChangeAspect="1"/>
          </p:cNvPicPr>
          <p:nvPr/>
        </p:nvPicPr>
        <p:blipFill>
          <a:blip r:embed="rId12"/>
          <a:stretch>
            <a:fillRect/>
          </a:stretch>
        </p:blipFill>
        <p:spPr>
          <a:xfrm>
            <a:off x="4374154" y="4517162"/>
            <a:ext cx="3443693" cy="488579"/>
          </a:xfrm>
          <a:prstGeom prst="rect">
            <a:avLst/>
          </a:prstGeom>
        </p:spPr>
      </p:pic>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5DF18D4C-5F1F-4A1B-AFB4-6A40021EEB7E}"/>
                  </a:ext>
                </a:extLst>
              </p:cNvPr>
              <p:cNvSpPr txBox="1"/>
              <p:nvPr/>
            </p:nvSpPr>
            <p:spPr>
              <a:xfrm>
                <a:off x="416072" y="4915897"/>
                <a:ext cx="11250830" cy="70788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分类损失</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𝑳</m:t>
                        </m:r>
                      </m:e>
                      <m:sub>
                        <m:r>
                          <a:rPr lang="en-US" altLang="zh-CN" sz="2000" b="1" i="1" smtClean="0">
                            <a:latin typeface="Cambria Math" panose="02040503050406030204" pitchFamily="18" charset="0"/>
                            <a:ea typeface="宋体" panose="02010600030101010101" pitchFamily="2" charset="-122"/>
                          </a:rPr>
                          <m:t>𝒄𝒍𝒔</m:t>
                        </m:r>
                      </m:sub>
                    </m:sSub>
                  </m:oMath>
                </a14:m>
                <a:r>
                  <a:rPr lang="zh-CN" altLang="en-US" sz="2000" dirty="0">
                    <a:latin typeface="宋体" panose="02010600030101010101" pitchFamily="2" charset="-122"/>
                    <a:ea typeface="宋体" panose="02010600030101010101" pitchFamily="2" charset="-122"/>
                  </a:rPr>
                  <a:t>：由于在解耦过程中很难明确区分情感潜在空间的可分性，因此引入了分类损失来监督情感提取器 </a:t>
                </a:r>
                <a:r>
                  <a:rPr lang="en-US" altLang="zh-CN" sz="2000" dirty="0">
                    <a:latin typeface="宋体" panose="02010600030101010101" pitchFamily="2" charset="-122"/>
                    <a:ea typeface="宋体" panose="02010600030101010101" pitchFamily="2" charset="-122"/>
                  </a:rPr>
                  <a:t>Ee </a:t>
                </a:r>
                <a:r>
                  <a:rPr lang="zh-CN" altLang="en-US" sz="2000" dirty="0">
                    <a:latin typeface="宋体" panose="02010600030101010101" pitchFamily="2" charset="-122"/>
                    <a:ea typeface="宋体" panose="02010600030101010101" pitchFamily="2" charset="-122"/>
                  </a:rPr>
                  <a:t>的输出，并增强其区分不同情感的能力。</a:t>
                </a:r>
                <a:endParaRPr lang="en-US" altLang="zh-CN" sz="2000" dirty="0">
                  <a:latin typeface="宋体" panose="02010600030101010101" pitchFamily="2" charset="-122"/>
                  <a:ea typeface="宋体" panose="02010600030101010101" pitchFamily="2" charset="-122"/>
                </a:endParaRPr>
              </a:p>
            </p:txBody>
          </p:sp>
        </mc:Choice>
        <mc:Fallback>
          <p:sp>
            <p:nvSpPr>
              <p:cNvPr id="32" name="文本框 31">
                <a:extLst>
                  <a:ext uri="{FF2B5EF4-FFF2-40B4-BE49-F238E27FC236}">
                    <a16:creationId xmlns:a16="http://schemas.microsoft.com/office/drawing/2014/main" id="{5DF18D4C-5F1F-4A1B-AFB4-6A40021EEB7E}"/>
                  </a:ext>
                </a:extLst>
              </p:cNvPr>
              <p:cNvSpPr txBox="1">
                <a:spLocks noRot="1" noChangeAspect="1" noMove="1" noResize="1" noEditPoints="1" noAdjustHandles="1" noChangeArrowheads="1" noChangeShapeType="1" noTextEdit="1"/>
              </p:cNvSpPr>
              <p:nvPr/>
            </p:nvSpPr>
            <p:spPr>
              <a:xfrm>
                <a:off x="416072" y="4915897"/>
                <a:ext cx="11250830" cy="707886"/>
              </a:xfrm>
              <a:prstGeom prst="rect">
                <a:avLst/>
              </a:prstGeom>
              <a:blipFill>
                <a:blip r:embed="rId13"/>
                <a:stretch>
                  <a:fillRect l="-488" t="-5983" b="-13675"/>
                </a:stretch>
              </a:blipFill>
            </p:spPr>
            <p:txBody>
              <a:bodyPr/>
              <a:lstStyle/>
              <a:p>
                <a:r>
                  <a:rPr lang="zh-CN" altLang="en-US">
                    <a:noFill/>
                  </a:rPr>
                  <a:t> </a:t>
                </a:r>
              </a:p>
            </p:txBody>
          </p:sp>
        </mc:Fallback>
      </mc:AlternateContent>
      <p:pic>
        <p:nvPicPr>
          <p:cNvPr id="34" name="图片 33">
            <a:extLst>
              <a:ext uri="{FF2B5EF4-FFF2-40B4-BE49-F238E27FC236}">
                <a16:creationId xmlns:a16="http://schemas.microsoft.com/office/drawing/2014/main" id="{6E157657-B4BA-ECDF-F065-443309A4CB6F}"/>
              </a:ext>
            </a:extLst>
          </p:cNvPr>
          <p:cNvPicPr>
            <a:picLocks noChangeAspect="1"/>
          </p:cNvPicPr>
          <p:nvPr/>
        </p:nvPicPr>
        <p:blipFill>
          <a:blip r:embed="rId14"/>
          <a:stretch>
            <a:fillRect/>
          </a:stretch>
        </p:blipFill>
        <p:spPr>
          <a:xfrm>
            <a:off x="768402" y="5552661"/>
            <a:ext cx="2671486" cy="673422"/>
          </a:xfrm>
          <a:prstGeom prst="rect">
            <a:avLst/>
          </a:prstGeom>
        </p:spPr>
      </p:pic>
      <mc:AlternateContent xmlns:mc="http://schemas.openxmlformats.org/markup-compatibility/2006">
        <mc:Choice xmlns:a14="http://schemas.microsoft.com/office/drawing/2010/main" Requires="a14">
          <p:sp>
            <p:nvSpPr>
              <p:cNvPr id="35" name="文本框 34">
                <a:extLst>
                  <a:ext uri="{FF2B5EF4-FFF2-40B4-BE49-F238E27FC236}">
                    <a16:creationId xmlns:a16="http://schemas.microsoft.com/office/drawing/2014/main" id="{0BED40EE-22A8-22D6-B9B4-3BEAADFAB60B}"/>
                  </a:ext>
                </a:extLst>
              </p:cNvPr>
              <p:cNvSpPr txBox="1"/>
              <p:nvPr/>
            </p:nvSpPr>
            <p:spPr>
              <a:xfrm>
                <a:off x="3401674" y="5574481"/>
                <a:ext cx="8105704"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其中，</a:t>
                </a:r>
                <a14:m>
                  <m:oMath xmlns:m="http://schemas.openxmlformats.org/officeDocument/2006/math">
                    <m:r>
                      <a:rPr lang="en-US" altLang="zh-CN" sz="1800" b="1" i="1" smtClean="0">
                        <a:latin typeface="Cambria Math" panose="02040503050406030204" pitchFamily="18" charset="0"/>
                        <a:ea typeface="宋体" panose="02010600030101010101" pitchFamily="2" charset="-122"/>
                      </a:rPr>
                      <m:t>𝑴</m:t>
                    </m:r>
                  </m:oMath>
                </a14:m>
                <a:r>
                  <a:rPr lang="zh-CN" altLang="en-US" dirty="0">
                    <a:latin typeface="宋体" panose="02010600030101010101" pitchFamily="2" charset="-122"/>
                    <a:ea typeface="宋体" panose="02010600030101010101" pitchFamily="2" charset="-122"/>
                  </a:rPr>
                  <a:t>是情感类别的数量，</a:t>
                </a:r>
                <a:r>
                  <a:rPr lang="en-US" altLang="zh-CN" b="1"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b="1" i="1">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𝒚</m:t>
                        </m:r>
                      </m:e>
                      <m:sub>
                        <m:r>
                          <a:rPr lang="en-US" altLang="zh-CN" b="1" i="1" smtClean="0">
                            <a:latin typeface="Cambria Math" panose="02040503050406030204" pitchFamily="18" charset="0"/>
                            <a:ea typeface="宋体" panose="02010600030101010101" pitchFamily="2" charset="-122"/>
                          </a:rPr>
                          <m:t>𝒊𝒄</m:t>
                        </m:r>
                      </m:sub>
                    </m:sSub>
                  </m:oMath>
                </a14:m>
                <a:r>
                  <a:rPr lang="zh-CN" altLang="en-US" dirty="0">
                    <a:latin typeface="宋体" panose="02010600030101010101" pitchFamily="2" charset="-122"/>
                    <a:ea typeface="宋体" panose="02010600030101010101" pitchFamily="2" charset="-122"/>
                  </a:rPr>
                  <a:t>是是确定样本</a:t>
                </a:r>
                <a14:m>
                  <m:oMath xmlns:m="http://schemas.openxmlformats.org/officeDocument/2006/math">
                    <m:r>
                      <a:rPr lang="en-US" altLang="zh-CN" b="1" i="1">
                        <a:latin typeface="Cambria Math" panose="02040503050406030204" pitchFamily="18" charset="0"/>
                        <a:ea typeface="宋体" panose="02010600030101010101" pitchFamily="2" charset="-122"/>
                      </a:rPr>
                      <m:t>𝒊</m:t>
                    </m:r>
                  </m:oMath>
                </a14:m>
                <a:r>
                  <a:rPr lang="zh-CN" altLang="en-US" dirty="0">
                    <a:latin typeface="宋体" panose="02010600030101010101" pitchFamily="2" charset="-122"/>
                    <a:ea typeface="宋体" panose="02010600030101010101" pitchFamily="2" charset="-122"/>
                  </a:rPr>
                  <a:t>是否带有情感标签</a:t>
                </a:r>
                <a14:m>
                  <m:oMath xmlns:m="http://schemas.openxmlformats.org/officeDocument/2006/math">
                    <m:r>
                      <a:rPr lang="en-US" altLang="zh-CN" b="1" i="1" smtClean="0">
                        <a:latin typeface="Cambria Math" panose="02040503050406030204" pitchFamily="18" charset="0"/>
                        <a:ea typeface="宋体" panose="02010600030101010101" pitchFamily="2" charset="-122"/>
                      </a:rPr>
                      <m:t>𝒄</m:t>
                    </m:r>
                  </m:oMath>
                </a14:m>
                <a:r>
                  <a:rPr lang="zh-CN" altLang="en-US" dirty="0">
                    <a:latin typeface="宋体" panose="02010600030101010101" pitchFamily="2" charset="-122"/>
                    <a:ea typeface="宋体" panose="02010600030101010101" pitchFamily="2" charset="-122"/>
                  </a:rPr>
                  <a:t>的观测函数，</a:t>
                </a:r>
                <a:r>
                  <a:rPr lang="en-US" altLang="zh-CN" b="1"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b="1" i="1">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𝒑</m:t>
                        </m:r>
                      </m:e>
                      <m:sub>
                        <m:r>
                          <a:rPr lang="en-US" altLang="zh-CN" b="1" i="1">
                            <a:latin typeface="Cambria Math" panose="02040503050406030204" pitchFamily="18" charset="0"/>
                            <a:ea typeface="宋体" panose="02010600030101010101" pitchFamily="2" charset="-122"/>
                          </a:rPr>
                          <m:t>𝒊𝒄</m:t>
                        </m:r>
                      </m:sub>
                    </m:sSub>
                  </m:oMath>
                </a14:m>
                <a:r>
                  <a:rPr lang="zh-CN" altLang="en-US" dirty="0">
                    <a:latin typeface="宋体" panose="02010600030101010101" pitchFamily="2" charset="-122"/>
                    <a:ea typeface="宋体" panose="02010600030101010101" pitchFamily="2" charset="-122"/>
                  </a:rPr>
                  <a:t>表示样本</a:t>
                </a:r>
                <a14:m>
                  <m:oMath xmlns:m="http://schemas.openxmlformats.org/officeDocument/2006/math">
                    <m:r>
                      <a:rPr lang="en-US" altLang="zh-CN" b="1" i="1">
                        <a:latin typeface="Cambria Math" panose="02040503050406030204" pitchFamily="18" charset="0"/>
                        <a:ea typeface="宋体" panose="02010600030101010101" pitchFamily="2" charset="-122"/>
                      </a:rPr>
                      <m:t>𝒊</m:t>
                    </m:r>
                  </m:oMath>
                </a14:m>
                <a:r>
                  <a:rPr lang="zh-CN" altLang="en-US" dirty="0">
                    <a:latin typeface="宋体" panose="02010600030101010101" pitchFamily="2" charset="-122"/>
                    <a:ea typeface="宋体" panose="02010600030101010101" pitchFamily="2" charset="-122"/>
                  </a:rPr>
                  <a:t>属于</a:t>
                </a:r>
                <a14:m>
                  <m:oMath xmlns:m="http://schemas.openxmlformats.org/officeDocument/2006/math">
                    <m:r>
                      <a:rPr lang="en-US" altLang="zh-CN" b="1" i="1" smtClean="0">
                        <a:latin typeface="Cambria Math" panose="02040503050406030204" pitchFamily="18" charset="0"/>
                        <a:ea typeface="宋体" panose="02010600030101010101" pitchFamily="2" charset="-122"/>
                      </a:rPr>
                      <m:t>𝒄</m:t>
                    </m:r>
                  </m:oMath>
                </a14:m>
                <a:r>
                  <a:rPr lang="zh-CN" altLang="en-US" dirty="0">
                    <a:latin typeface="宋体" panose="02010600030101010101" pitchFamily="2" charset="-122"/>
                    <a:ea typeface="宋体" panose="02010600030101010101" pitchFamily="2" charset="-122"/>
                  </a:rPr>
                  <a:t>类的预测概率。</a:t>
                </a:r>
              </a:p>
            </p:txBody>
          </p:sp>
        </mc:Choice>
        <mc:Fallback>
          <p:sp>
            <p:nvSpPr>
              <p:cNvPr id="35" name="文本框 34">
                <a:extLst>
                  <a:ext uri="{FF2B5EF4-FFF2-40B4-BE49-F238E27FC236}">
                    <a16:creationId xmlns:a16="http://schemas.microsoft.com/office/drawing/2014/main" id="{0BED40EE-22A8-22D6-B9B4-3BEAADFAB60B}"/>
                  </a:ext>
                </a:extLst>
              </p:cNvPr>
              <p:cNvSpPr txBox="1">
                <a:spLocks noRot="1" noChangeAspect="1" noMove="1" noResize="1" noEditPoints="1" noAdjustHandles="1" noChangeArrowheads="1" noChangeShapeType="1" noTextEdit="1"/>
              </p:cNvSpPr>
              <p:nvPr/>
            </p:nvSpPr>
            <p:spPr>
              <a:xfrm>
                <a:off x="3401674" y="5574481"/>
                <a:ext cx="8105704" cy="646331"/>
              </a:xfrm>
              <a:prstGeom prst="rect">
                <a:avLst/>
              </a:prstGeom>
              <a:blipFill>
                <a:blip r:embed="rId15"/>
                <a:stretch>
                  <a:fillRect l="-602" t="-6604" r="-3383" b="-122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9682301"/>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4096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EXPERIMENTAL SETUP</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77823" y="260379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92863" y="1342199"/>
            <a:ext cx="11632760" cy="523220"/>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677823" y="463332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a16="http://schemas.microsoft.com/office/drawing/2014/main" id="{78A20086-C08C-CCEF-691C-30925A739AE6}"/>
              </a:ext>
            </a:extLst>
          </p:cNvPr>
          <p:cNvSpPr txBox="1"/>
          <p:nvPr/>
        </p:nvSpPr>
        <p:spPr>
          <a:xfrm>
            <a:off x="1137148" y="1818070"/>
            <a:ext cx="9917704" cy="3824124"/>
          </a:xfrm>
          <a:prstGeom prst="rect">
            <a:avLst/>
          </a:prstGeom>
          <a:noFill/>
        </p:spPr>
        <p:txBody>
          <a:bodyPr wrap="square">
            <a:spAutoFit/>
          </a:bodyPr>
          <a:lstStyle/>
          <a:p>
            <a:pPr indent="457200">
              <a:lnSpc>
                <a:spcPct val="120000"/>
              </a:lnSpc>
              <a:spcBef>
                <a:spcPts val="200"/>
              </a:spcBef>
              <a:spcAft>
                <a:spcPts val="300"/>
              </a:spcAft>
            </a:pP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由于带有情感的</a:t>
            </a:r>
            <a:r>
              <a:rPr lang="en-US" altLang="zh-CN"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说话人脸数据的稀缺性，没有这样的数据是公开的。为了获得这些数据，需要专业设备和演员，他们可以用不同的情绪说出同一句话，这需要很高的费用。于是作者利用两个广泛使用的</a:t>
            </a:r>
            <a:r>
              <a:rPr lang="en-US" altLang="zh-CN"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2D</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视听数据集</a:t>
            </a:r>
            <a:r>
              <a:rPr lang="en-US" altLang="zh-CN"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RAVDESS</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HDTF</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构建了大型</a:t>
            </a:r>
            <a:r>
              <a:rPr lang="en-US" altLang="zh-CN"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情感说话人脸数据集</a:t>
            </a:r>
            <a:r>
              <a:rPr lang="en-US" altLang="zh-CN"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3D-ETF (3D emotional talking face)</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spcBef>
                <a:spcPts val="200"/>
              </a:spcBef>
              <a:spcAft>
                <a:spcPts val="300"/>
              </a:spcAft>
            </a:pP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作者采用面部</a:t>
            </a:r>
            <a:r>
              <a:rPr lang="en-US" altLang="zh-CN" sz="2000" b="0" i="0" dirty="0" err="1">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blendshapes</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作为监督信号，这有利于从</a:t>
            </a:r>
            <a:r>
              <a:rPr lang="en-US" altLang="zh-CN"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2D</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图像重建的合理的</a:t>
            </a:r>
            <a:r>
              <a:rPr lang="en-US" altLang="zh-CN"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人脸。然后，使用复杂的</a:t>
            </a:r>
            <a:r>
              <a:rPr lang="en-US" altLang="zh-CN" sz="2000" b="0" i="0" dirty="0" err="1">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blendshape</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捕获方法从两个数据集中提取</a:t>
            </a:r>
            <a:r>
              <a:rPr lang="en-US" altLang="zh-CN" sz="2000" b="0" i="0" dirty="0" err="1">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blendshape</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系数，并精确地捕获到了</a:t>
            </a:r>
            <a:r>
              <a:rPr lang="zh-CN" altLang="en-US" sz="2000" dirty="0">
                <a:solidFill>
                  <a:srgbClr val="1D2129"/>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包含</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人类情感表达的结果。同时使用该方法构建了一个由约</a:t>
            </a:r>
            <a:r>
              <a:rPr lang="en-US" altLang="zh-CN"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70</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万帧</a:t>
            </a:r>
            <a:r>
              <a:rPr lang="en-US" altLang="zh-CN" sz="2000" b="0" i="0" dirty="0" err="1">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Blendshape</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系数组成的大型</a:t>
            </a:r>
            <a:r>
              <a:rPr lang="en-US" altLang="zh-CN"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情感说话人脸（</a:t>
            </a:r>
            <a:r>
              <a:rPr lang="en-US" altLang="zh-CN"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3D-ETF</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）数据集，跨度超过</a:t>
            </a:r>
            <a:r>
              <a:rPr lang="en-US" altLang="zh-CN"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6.5</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小时。通过混合线性蒙皮技术，为</a:t>
            </a:r>
            <a:r>
              <a:rPr lang="en-US" altLang="zh-CN"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3D-ETF</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数据集构建了混合变形系数和网格顶点，填补了</a:t>
            </a:r>
            <a:r>
              <a:rPr lang="en-US" altLang="zh-CN"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面部动画数据集的空白，特别是关于情感表达数据，并提供生动逼真的人类面部表情。</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6A231016-7BE7-A7FC-1A61-4F50333D4D3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Wu H, Song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Emotalk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emotional disentanglement for 3d face animation[C]//Proceedings of the IEEE/CVF International Conference on Computer Vision. 2023: 20687-20697.</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2DA6A37-6BF6-A941-CBA3-A1499821B917}"/>
              </a:ext>
            </a:extLst>
          </p:cNvPr>
          <p:cNvGrpSpPr/>
          <p:nvPr/>
        </p:nvGrpSpPr>
        <p:grpSpPr>
          <a:xfrm rot="15433288">
            <a:off x="3161665" y="-291698"/>
            <a:ext cx="6361278" cy="7047820"/>
            <a:chOff x="4297364" y="903288"/>
            <a:chExt cx="2946834" cy="3067178"/>
          </a:xfrm>
          <a:solidFill>
            <a:schemeClr val="bg1">
              <a:lumMod val="65000"/>
              <a:alpha val="3000"/>
            </a:schemeClr>
          </a:solidFill>
        </p:grpSpPr>
        <p:sp>
          <p:nvSpPr>
            <p:cNvPr id="3" name="Freeform 5">
              <a:extLst>
                <a:ext uri="{FF2B5EF4-FFF2-40B4-BE49-F238E27FC236}">
                  <a16:creationId xmlns:a16="http://schemas.microsoft.com/office/drawing/2014/main" id="{5B086DFE-6318-3537-55F0-838E31E9D1F0}"/>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 name="Freeform 7">
              <a:extLst>
                <a:ext uri="{FF2B5EF4-FFF2-40B4-BE49-F238E27FC236}">
                  <a16:creationId xmlns:a16="http://schemas.microsoft.com/office/drawing/2014/main" id="{BCC02425-BF07-D476-34C3-3DD0448EDA0C}"/>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5" name="Freeform 9">
              <a:extLst>
                <a:ext uri="{FF2B5EF4-FFF2-40B4-BE49-F238E27FC236}">
                  <a16:creationId xmlns:a16="http://schemas.microsoft.com/office/drawing/2014/main" id="{66CFBAF7-EFDA-8BD4-4E75-28D5C87154EF}"/>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6" name="Freeform 10">
              <a:extLst>
                <a:ext uri="{FF2B5EF4-FFF2-40B4-BE49-F238E27FC236}">
                  <a16:creationId xmlns:a16="http://schemas.microsoft.com/office/drawing/2014/main" id="{A13EE7EE-6419-6F37-E3F6-49E1C5B12D9E}"/>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7" name="Freeform 11">
              <a:extLst>
                <a:ext uri="{FF2B5EF4-FFF2-40B4-BE49-F238E27FC236}">
                  <a16:creationId xmlns:a16="http://schemas.microsoft.com/office/drawing/2014/main" id="{905C9379-A0A9-95D0-60D2-0BCC4F9C9FAD}"/>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8" name="组合 7">
            <a:extLst>
              <a:ext uri="{FF2B5EF4-FFF2-40B4-BE49-F238E27FC236}">
                <a16:creationId xmlns:a16="http://schemas.microsoft.com/office/drawing/2014/main" id="{BCE99B5C-1938-4163-9965-72FCFEB48889}"/>
              </a:ext>
            </a:extLst>
          </p:cNvPr>
          <p:cNvGrpSpPr/>
          <p:nvPr/>
        </p:nvGrpSpPr>
        <p:grpSpPr>
          <a:xfrm>
            <a:off x="102870" y="238125"/>
            <a:ext cx="454660" cy="490220"/>
            <a:chOff x="13580" y="262"/>
            <a:chExt cx="661" cy="772"/>
          </a:xfrm>
        </p:grpSpPr>
        <p:sp>
          <p:nvSpPr>
            <p:cNvPr id="9" name="矩形 8">
              <a:extLst>
                <a:ext uri="{FF2B5EF4-FFF2-40B4-BE49-F238E27FC236}">
                  <a16:creationId xmlns:a16="http://schemas.microsoft.com/office/drawing/2014/main" id="{C625CF79-762E-6C24-AA4A-E331FCCB756C}"/>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10" name="矩形: 圆角 4">
              <a:extLst>
                <a:ext uri="{FF2B5EF4-FFF2-40B4-BE49-F238E27FC236}">
                  <a16:creationId xmlns:a16="http://schemas.microsoft.com/office/drawing/2014/main" id="{20200534-63B5-336E-6884-9CA9A004A0C9}"/>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11" name="文本框 10">
            <a:extLst>
              <a:ext uri="{FF2B5EF4-FFF2-40B4-BE49-F238E27FC236}">
                <a16:creationId xmlns:a16="http://schemas.microsoft.com/office/drawing/2014/main" id="{2E229919-B4A9-B25E-C3F2-0100A70DAF30}"/>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2" name="矩形: 圆角 4">
            <a:extLst>
              <a:ext uri="{FF2B5EF4-FFF2-40B4-BE49-F238E27FC236}">
                <a16:creationId xmlns:a16="http://schemas.microsoft.com/office/drawing/2014/main" id="{3098C046-D512-D179-B7D2-8EF81D4C0EC0}"/>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3" name="矩形: 圆角 4">
            <a:extLst>
              <a:ext uri="{FF2B5EF4-FFF2-40B4-BE49-F238E27FC236}">
                <a16:creationId xmlns:a16="http://schemas.microsoft.com/office/drawing/2014/main" id="{16D2378E-D284-EF2D-D168-5753371AE02A}"/>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4" name="文本框 13">
            <a:extLst>
              <a:ext uri="{FF2B5EF4-FFF2-40B4-BE49-F238E27FC236}">
                <a16:creationId xmlns:a16="http://schemas.microsoft.com/office/drawing/2014/main" id="{11F1292B-96CC-3B7D-D5B1-5B7F48C938CA}"/>
              </a:ext>
            </a:extLst>
          </p:cNvPr>
          <p:cNvSpPr txBox="1"/>
          <p:nvPr>
            <p:custDataLst>
              <p:tags r:id="rId2"/>
            </p:custDataLst>
          </p:nvPr>
        </p:nvSpPr>
        <p:spPr>
          <a:xfrm>
            <a:off x="92863" y="1097795"/>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5" name="文本框 14">
            <a:extLst>
              <a:ext uri="{FF2B5EF4-FFF2-40B4-BE49-F238E27FC236}">
                <a16:creationId xmlns:a16="http://schemas.microsoft.com/office/drawing/2014/main" id="{8545E086-B3C6-18B3-CB37-7EF24962398F}"/>
              </a:ext>
            </a:extLst>
          </p:cNvPr>
          <p:cNvSpPr txBox="1"/>
          <p:nvPr/>
        </p:nvSpPr>
        <p:spPr>
          <a:xfrm>
            <a:off x="11666901" y="163299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7" name="文本框 16">
            <a:extLst>
              <a:ext uri="{FF2B5EF4-FFF2-40B4-BE49-F238E27FC236}">
                <a16:creationId xmlns:a16="http://schemas.microsoft.com/office/drawing/2014/main" id="{67150D7E-6D6C-F11A-3018-69A66C3957DF}"/>
              </a:ext>
            </a:extLst>
          </p:cNvPr>
          <p:cNvSpPr txBox="1"/>
          <p:nvPr/>
        </p:nvSpPr>
        <p:spPr>
          <a:xfrm>
            <a:off x="11712500" y="505130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8" name="文本框 17">
            <a:extLst>
              <a:ext uri="{FF2B5EF4-FFF2-40B4-BE49-F238E27FC236}">
                <a16:creationId xmlns:a16="http://schemas.microsoft.com/office/drawing/2014/main" id="{4CDD8EAA-E53B-45FA-5E5A-AFE4BE69DE88}"/>
              </a:ext>
            </a:extLst>
          </p:cNvPr>
          <p:cNvSpPr txBox="1"/>
          <p:nvPr/>
        </p:nvSpPr>
        <p:spPr>
          <a:xfrm>
            <a:off x="11712500" y="265853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38E2BF34-44E8-9FEC-69F2-1612BBB55223}"/>
              </a:ext>
            </a:extLst>
          </p:cNvPr>
          <p:cNvSpPr txBox="1"/>
          <p:nvPr/>
        </p:nvSpPr>
        <p:spPr>
          <a:xfrm>
            <a:off x="431260" y="2165123"/>
            <a:ext cx="10697183" cy="1200329"/>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唇部同步质量评估指标：</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计算了</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MeshTalk</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中使用的</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唇顶点误差</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LVE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(lip vertex error)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。该指标将所有唇顶点的最大</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L2</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误差定义为每一帧的唇误差。</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a:extLst>
              <a:ext uri="{FF2B5EF4-FFF2-40B4-BE49-F238E27FC236}">
                <a16:creationId xmlns:a16="http://schemas.microsoft.com/office/drawing/2014/main" id="{2036ABCE-0CFB-5927-F809-41186063A310}"/>
              </a:ext>
            </a:extLst>
          </p:cNvPr>
          <p:cNvSpPr txBox="1"/>
          <p:nvPr/>
        </p:nvSpPr>
        <p:spPr>
          <a:xfrm>
            <a:off x="11712500" y="380792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3" name="文本框 22">
            <a:extLst>
              <a:ext uri="{FF2B5EF4-FFF2-40B4-BE49-F238E27FC236}">
                <a16:creationId xmlns:a16="http://schemas.microsoft.com/office/drawing/2014/main" id="{A7D4591E-A8C3-AE7C-E284-2C88F89E08BE}"/>
              </a:ext>
            </a:extLst>
          </p:cNvPr>
          <p:cNvSpPr txBox="1"/>
          <p:nvPr/>
        </p:nvSpPr>
        <p:spPr>
          <a:xfrm>
            <a:off x="470368" y="3558782"/>
            <a:ext cx="10842674" cy="1569660"/>
          </a:xfrm>
          <a:prstGeom prst="rect">
            <a:avLst/>
          </a:prstGeom>
          <a:noFill/>
        </p:spPr>
        <p:txBody>
          <a:bodyPr wrap="square">
            <a:spAutoFit/>
          </a:bodyPr>
          <a:lstStyle/>
          <a:p>
            <a:pPr marL="685800" indent="-342900">
              <a:spcBef>
                <a:spcPts val="200"/>
              </a:spcBef>
              <a:spcAft>
                <a:spcPts val="300"/>
              </a:spcAft>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情感表达评估指标：</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由于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LVE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不能反映全部的情绪表达，所以作者提出了</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情绪顶点误差</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EVE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(emotional vertex error)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。为了计算</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EVE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，首先选择</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模板上的眼睛和前额区域中的顶点索引，与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LVE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类似，</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EVE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测量这些区域中顶点坐标位移的最大误差。</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34D7F5C5-BE2B-0D51-AA73-42471286F0BF}"/>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Wu H, Song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Emotalk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emotional disentanglement for 3d face animation[C]//Proceedings of the IEEE/CVF International Conference on Computer Vision. 2023: 20687-20697.</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525213032"/>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55379"/>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457561"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7EB537A3-BC7D-573D-805B-1A3E20FB367C}"/>
              </a:ext>
            </a:extLst>
          </p:cNvPr>
          <p:cNvPicPr>
            <a:picLocks noChangeAspect="1"/>
          </p:cNvPicPr>
          <p:nvPr/>
        </p:nvPicPr>
        <p:blipFill>
          <a:blip r:embed="rId5"/>
          <a:stretch>
            <a:fillRect/>
          </a:stretch>
        </p:blipFill>
        <p:spPr>
          <a:xfrm>
            <a:off x="1639562" y="1942996"/>
            <a:ext cx="8387778" cy="3687622"/>
          </a:xfrm>
          <a:prstGeom prst="rect">
            <a:avLst/>
          </a:prstGeom>
        </p:spPr>
      </p:pic>
      <p:sp>
        <p:nvSpPr>
          <p:cNvPr id="8" name="文本框 7">
            <a:extLst>
              <a:ext uri="{FF2B5EF4-FFF2-40B4-BE49-F238E27FC236}">
                <a16:creationId xmlns:a16="http://schemas.microsoft.com/office/drawing/2014/main" id="{F417BCDA-F52E-6319-2BA9-0F668D5D8006}"/>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Wu H, Song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Emotalk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emotional disentanglement for 3d face animation[C]//Proceedings of the IEEE/CVF International Conference on Computer Vision. 2023: 20687-20697.</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80110041"/>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46397"/>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0821456"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28DAE831-B7F5-6725-8FAC-2B7744F2B1C4}"/>
              </a:ext>
            </a:extLst>
          </p:cNvPr>
          <p:cNvPicPr>
            <a:picLocks noChangeAspect="1"/>
          </p:cNvPicPr>
          <p:nvPr/>
        </p:nvPicPr>
        <p:blipFill>
          <a:blip r:embed="rId5"/>
          <a:stretch>
            <a:fillRect/>
          </a:stretch>
        </p:blipFill>
        <p:spPr>
          <a:xfrm>
            <a:off x="1538448" y="2057644"/>
            <a:ext cx="8788556" cy="3510104"/>
          </a:xfrm>
          <a:prstGeom prst="rect">
            <a:avLst/>
          </a:prstGeom>
        </p:spPr>
      </p:pic>
      <p:sp>
        <p:nvSpPr>
          <p:cNvPr id="6" name="文本框 5">
            <a:extLst>
              <a:ext uri="{FF2B5EF4-FFF2-40B4-BE49-F238E27FC236}">
                <a16:creationId xmlns:a16="http://schemas.microsoft.com/office/drawing/2014/main" id="{8549C681-1054-D3BA-8F7E-98FA63C98E5B}"/>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Wu H, Song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Emotalk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emotional disentanglement for 3d face animation[C]//Proceedings of the IEEE/CVF International Conference on Computer Vision. 2023: 20687-20697.</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80469464"/>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46397"/>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(User Study)</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0821456"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54803A41-46CF-01CB-AFA8-F6D463CFCC79}"/>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Fan Y, Lin Z, Saito J,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Faceformer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transformers[C]//Proceedings of the IEEE/CVF Conference on Computer Vision and Pattern Recognition. 2022: 18770-18780.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6" name="图片 5">
            <a:extLst>
              <a:ext uri="{FF2B5EF4-FFF2-40B4-BE49-F238E27FC236}">
                <a16:creationId xmlns:a16="http://schemas.microsoft.com/office/drawing/2014/main" id="{FB4B5A83-6BFD-F872-E911-0D7A8A71A901}"/>
              </a:ext>
            </a:extLst>
          </p:cNvPr>
          <p:cNvPicPr>
            <a:picLocks noChangeAspect="1"/>
          </p:cNvPicPr>
          <p:nvPr/>
        </p:nvPicPr>
        <p:blipFill>
          <a:blip r:embed="rId5"/>
          <a:stretch>
            <a:fillRect/>
          </a:stretch>
        </p:blipFill>
        <p:spPr>
          <a:xfrm>
            <a:off x="2635919" y="1996644"/>
            <a:ext cx="6806382" cy="3650574"/>
          </a:xfrm>
          <a:prstGeom prst="rect">
            <a:avLst/>
          </a:prstGeom>
        </p:spPr>
      </p:pic>
    </p:spTree>
    <p:extLst>
      <p:ext uri="{BB962C8B-B14F-4D97-AF65-F5344CB8AC3E}">
        <p14:creationId xmlns:p14="http://schemas.microsoft.com/office/powerpoint/2010/main" val="3421752102"/>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89B65117-6CA4-8126-D6FF-4C5E1243EA6B}"/>
              </a:ext>
            </a:extLst>
          </p:cNvPr>
          <p:cNvPicPr>
            <a:picLocks noChangeAspect="1"/>
          </p:cNvPicPr>
          <p:nvPr/>
        </p:nvPicPr>
        <p:blipFill>
          <a:blip r:embed="rId5"/>
          <a:stretch>
            <a:fillRect/>
          </a:stretch>
        </p:blipFill>
        <p:spPr>
          <a:xfrm>
            <a:off x="2532489" y="1545239"/>
            <a:ext cx="7220470" cy="4237496"/>
          </a:xfrm>
          <a:prstGeom prst="rect">
            <a:avLst/>
          </a:prstGeom>
        </p:spPr>
      </p:pic>
      <p:sp>
        <p:nvSpPr>
          <p:cNvPr id="8" name="文本框 7">
            <a:extLst>
              <a:ext uri="{FF2B5EF4-FFF2-40B4-BE49-F238E27FC236}">
                <a16:creationId xmlns:a16="http://schemas.microsoft.com/office/drawing/2014/main" id="{4CF1D6CC-A50A-2B7A-BC29-BECD814A8FF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Wu H, Song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Emotalk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emotional disentanglement for 3d face animation[C]//Proceedings of the IEEE/CVF International Conference on Computer Vision. 2023: 20687-20697.</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315295258"/>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63CBA53D-5D9E-3BE3-7FB8-0C782F18813C}"/>
              </a:ext>
            </a:extLst>
          </p:cNvPr>
          <p:cNvPicPr>
            <a:picLocks noChangeAspect="1"/>
          </p:cNvPicPr>
          <p:nvPr/>
        </p:nvPicPr>
        <p:blipFill>
          <a:blip r:embed="rId5"/>
          <a:stretch>
            <a:fillRect/>
          </a:stretch>
        </p:blipFill>
        <p:spPr>
          <a:xfrm>
            <a:off x="2695345" y="1532721"/>
            <a:ext cx="7513570" cy="4459516"/>
          </a:xfrm>
          <a:prstGeom prst="rect">
            <a:avLst/>
          </a:prstGeom>
        </p:spPr>
      </p:pic>
      <p:sp>
        <p:nvSpPr>
          <p:cNvPr id="9" name="文本框 8">
            <a:extLst>
              <a:ext uri="{FF2B5EF4-FFF2-40B4-BE49-F238E27FC236}">
                <a16:creationId xmlns:a16="http://schemas.microsoft.com/office/drawing/2014/main" id="{CAC13636-E87C-FE8A-3FC5-866799F60D4D}"/>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Wu H, Song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Emotalk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emotional disentanglement for 3d face animation[C]//Proceedings of the IEEE/CVF International Conference on Computer Vision. 2023: 20687-20697.</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998205541"/>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087115"/>
            <a:ext cx="10537047" cy="1363065"/>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提出了一种新的方法来生成语音驱动的三维人脸动画，该方法生成的</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面部动画可以有效地传达情感。该方法包括两个关键组成部分：情感解耦编码器和情感引导的特征融合解码器。</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531009"/>
            <a:ext cx="10537046"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b="0" i="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情感解耦编码器可以将语音分离为情感特征和内容特征，为面部动画提供清晰的情感信息。</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3548185"/>
            <a:ext cx="10537045"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情感引导的特征融合解码器可以通过强调与情感相关的特征来增强面部动画的表现力。</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6486CAED-C17A-44F2-8DDE-818881428E07}"/>
              </a:ext>
            </a:extLst>
          </p:cNvPr>
          <p:cNvSpPr txBox="1"/>
          <p:nvPr/>
        </p:nvSpPr>
        <p:spPr>
          <a:xfrm>
            <a:off x="902680" y="4548882"/>
            <a:ext cx="10537045" cy="1806264"/>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另外，为了解决缺少</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情感说话人脸数据的问题，作者构建了一个大规模的</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情感说话人脸数据集</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(3D-ETF)</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，其中包含融合形状系数和网格顶点。此外，作者实现了</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blendshape</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系数和</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模型的参数化转换，允许各种面部动画之间的有效转换。</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dirty="0">
                <a:solidFill>
                  <a:srgbClr val="000000"/>
                </a:solidFill>
                <a:latin typeface="微软雅黑" panose="020B0503020204020204" pitchFamily="34" charset="-122"/>
                <a:ea typeface="微软雅黑" panose="020B0503020204020204" pitchFamily="34" charset="-122"/>
                <a:cs typeface="+mj-cs"/>
              </a:rPr>
              <a:t>MODA: Mapping-Once Audio-driven Portrait Animation with Dual Attentions</a:t>
            </a: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2024.05.06</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Liu Y, Lin L, Yu F, et al. </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08018780"/>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336605928"/>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726978389"/>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80955" y="794957"/>
            <a:ext cx="10801964"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94433D34-CC6F-1438-489F-624A6BDA4169}"/>
              </a:ext>
            </a:extLst>
          </p:cNvPr>
          <p:cNvSpPr txBox="1"/>
          <p:nvPr/>
        </p:nvSpPr>
        <p:spPr>
          <a:xfrm>
            <a:off x="1036327" y="1662724"/>
            <a:ext cx="9712842" cy="3963777"/>
          </a:xfrm>
          <a:prstGeom prst="rect">
            <a:avLst/>
          </a:prstGeom>
          <a:noFill/>
        </p:spPr>
        <p:txBody>
          <a:bodyPr wrap="square">
            <a:spAutoFit/>
          </a:bodyPr>
          <a:lstStyle/>
          <a:p>
            <a:pPr indent="457200">
              <a:lnSpc>
                <a:spcPct val="120000"/>
              </a:lnSpc>
              <a:spcBef>
                <a:spcPts val="1000"/>
              </a:spcBef>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传统的面部动画生成通常需要耗费大量的人力和时间，而基于音频驱动的视频生成则更加便利，只需要一段音频即可生成新的视频。</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a:p>
            <a:pPr indent="457200">
              <a:lnSpc>
                <a:spcPct val="120000"/>
              </a:lnSpc>
              <a:spcBef>
                <a:spcPts val="1000"/>
              </a:spcBef>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音频驱动的肖像动画旨在合成以给定音频为条件的肖像视频。高保真和多模态视频人像动画有多种应用。</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a:p>
            <a:pPr indent="457200">
              <a:lnSpc>
                <a:spcPct val="120000"/>
              </a:lnSpc>
              <a:spcBef>
                <a:spcPts val="1000"/>
              </a:spcBef>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以往的方法试图通过训练不同的模型或从给定视频中采样信号来捕捉不同的运动模式并生成高保真人像视频。</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a:p>
            <a:pPr indent="457200">
              <a:lnSpc>
                <a:spcPct val="120000"/>
              </a:lnSpc>
              <a:spcBef>
                <a:spcPts val="1000"/>
              </a:spcBef>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然而，过去的方法缺乏唇部同步与其他动作（如头部姿势</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眨眼）之间的相关性学习通常会导致不自然的结果。</a:t>
            </a:r>
            <a:endParaRPr lang="zh-CN" altLang="en-US"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5069714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221950128"/>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422707" y="938787"/>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1401341" y="1573973"/>
            <a:ext cx="9882744"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提出了一个会说话的人像系统，可以生成具有精确嘴唇运动的多模态逼真人像视频。综合评估表明，该系统可以达到最先进的性能。</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1401216" y="2751933"/>
            <a:ext cx="9882743" cy="168424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提出了一个统一的包含双重注意的一次性映射网络</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(mapping-once with dual attention, MODA)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，用于从不同主体条件和任意音频中生成肖像表示。</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1401216" y="4483891"/>
            <a:ext cx="9882743" cy="166776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提出了肖像生成的</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个技术要点</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基于</a:t>
            </a:r>
            <a:r>
              <a:rPr lang="en-US" altLang="zh-CN" sz="2400" dirty="0">
                <a:latin typeface="宋体" panose="02010600030101010101" pitchFamily="2" charset="-122"/>
                <a:ea typeface="宋体" panose="02010600030101010101" pitchFamily="2" charset="-122"/>
              </a:rPr>
              <a:t>Transformer</a:t>
            </a:r>
            <a:r>
              <a:rPr lang="zh-CN" altLang="en-US" sz="2400" dirty="0">
                <a:latin typeface="宋体" panose="02010600030101010101" pitchFamily="2" charset="-122"/>
                <a:ea typeface="宋体" panose="02010600030101010101" pitchFamily="2" charset="-122"/>
              </a:rPr>
              <a:t>的双注意力模块，用于生成特定和多样化的表示。</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面部组成网络，获取准确细致的面部地标。</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时间引导的渲染器，用于合成高质量和时间稳定的视频。</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78554812"/>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298343023"/>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63141" y="364898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9168234B-46B8-30E2-D208-C01114D049FE}"/>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Y, Lin L, Yu F, et al. Moda: Mapping-once audio-driven portrait animation with dual attentions[C]//Proceedings of the IEEE/CVF International Conference on Computer Vision. 2023: 23020-23029.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3" name="图片 2">
            <a:extLst>
              <a:ext uri="{FF2B5EF4-FFF2-40B4-BE49-F238E27FC236}">
                <a16:creationId xmlns:a16="http://schemas.microsoft.com/office/drawing/2014/main" id="{BF3E186C-89A6-77B0-5460-18CB25ACB2AE}"/>
              </a:ext>
            </a:extLst>
          </p:cNvPr>
          <p:cNvPicPr>
            <a:picLocks noChangeAspect="1"/>
          </p:cNvPicPr>
          <p:nvPr/>
        </p:nvPicPr>
        <p:blipFill>
          <a:blip r:embed="rId5"/>
          <a:stretch>
            <a:fillRect/>
          </a:stretch>
        </p:blipFill>
        <p:spPr>
          <a:xfrm>
            <a:off x="322610" y="1713691"/>
            <a:ext cx="11078286" cy="4062130"/>
          </a:xfrm>
          <a:prstGeom prst="rect">
            <a:avLst/>
          </a:prstGeom>
        </p:spPr>
      </p:pic>
    </p:spTree>
    <p:extLst>
      <p:ext uri="{BB962C8B-B14F-4D97-AF65-F5344CB8AC3E}">
        <p14:creationId xmlns:p14="http://schemas.microsoft.com/office/powerpoint/2010/main" val="848775860"/>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D0C33E5-01E6-09E4-D1E3-A7794EC7AE93}"/>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3" name="Freeform 5">
              <a:extLst>
                <a:ext uri="{FF2B5EF4-FFF2-40B4-BE49-F238E27FC236}">
                  <a16:creationId xmlns:a16="http://schemas.microsoft.com/office/drawing/2014/main" id="{2C4B65F2-F9DA-C215-C09B-C2557F463E68}"/>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 name="Freeform 7">
              <a:extLst>
                <a:ext uri="{FF2B5EF4-FFF2-40B4-BE49-F238E27FC236}">
                  <a16:creationId xmlns:a16="http://schemas.microsoft.com/office/drawing/2014/main" id="{8F563523-A517-3493-031B-00AC8BC9EB58}"/>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5" name="Freeform 9">
              <a:extLst>
                <a:ext uri="{FF2B5EF4-FFF2-40B4-BE49-F238E27FC236}">
                  <a16:creationId xmlns:a16="http://schemas.microsoft.com/office/drawing/2014/main" id="{67964547-BA96-7480-EFA2-06B1A08A2085}"/>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6" name="Freeform 10">
              <a:extLst>
                <a:ext uri="{FF2B5EF4-FFF2-40B4-BE49-F238E27FC236}">
                  <a16:creationId xmlns:a16="http://schemas.microsoft.com/office/drawing/2014/main" id="{25058A95-BB3C-B3F9-7138-517C3D1167C8}"/>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7" name="Freeform 11">
              <a:extLst>
                <a:ext uri="{FF2B5EF4-FFF2-40B4-BE49-F238E27FC236}">
                  <a16:creationId xmlns:a16="http://schemas.microsoft.com/office/drawing/2014/main" id="{BCFC6C37-7ABD-70D9-0310-EE1F035C9B7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8" name="组合 7">
            <a:extLst>
              <a:ext uri="{FF2B5EF4-FFF2-40B4-BE49-F238E27FC236}">
                <a16:creationId xmlns:a16="http://schemas.microsoft.com/office/drawing/2014/main" id="{E71625E9-3404-CD38-5ABE-33F30445319E}"/>
              </a:ext>
            </a:extLst>
          </p:cNvPr>
          <p:cNvGrpSpPr/>
          <p:nvPr/>
        </p:nvGrpSpPr>
        <p:grpSpPr>
          <a:xfrm>
            <a:off x="102870" y="238125"/>
            <a:ext cx="454660" cy="490220"/>
            <a:chOff x="13580" y="262"/>
            <a:chExt cx="661" cy="772"/>
          </a:xfrm>
        </p:grpSpPr>
        <p:sp>
          <p:nvSpPr>
            <p:cNvPr id="9" name="矩形 8">
              <a:extLst>
                <a:ext uri="{FF2B5EF4-FFF2-40B4-BE49-F238E27FC236}">
                  <a16:creationId xmlns:a16="http://schemas.microsoft.com/office/drawing/2014/main" id="{9875CF6E-8DFD-A895-E6D3-CAE6669B3CE3}"/>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10" name="矩形: 圆角 4">
              <a:extLst>
                <a:ext uri="{FF2B5EF4-FFF2-40B4-BE49-F238E27FC236}">
                  <a16:creationId xmlns:a16="http://schemas.microsoft.com/office/drawing/2014/main" id="{B79D4A5A-CC52-566E-CC11-304C6354D72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11" name="文本框 10">
            <a:extLst>
              <a:ext uri="{FF2B5EF4-FFF2-40B4-BE49-F238E27FC236}">
                <a16:creationId xmlns:a16="http://schemas.microsoft.com/office/drawing/2014/main" id="{5EA7B742-E4E3-0423-6FD1-D5702012FDC9}"/>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2" name="文本框 11">
            <a:extLst>
              <a:ext uri="{FF2B5EF4-FFF2-40B4-BE49-F238E27FC236}">
                <a16:creationId xmlns:a16="http://schemas.microsoft.com/office/drawing/2014/main" id="{3E8A6BE3-247E-406F-C5AB-1EBBA5F512D5}"/>
              </a:ext>
            </a:extLst>
          </p:cNvPr>
          <p:cNvSpPr txBox="1"/>
          <p:nvPr>
            <p:custDataLst>
              <p:tags r:id="rId1"/>
            </p:custDataLst>
          </p:nvPr>
        </p:nvSpPr>
        <p:spPr>
          <a:xfrm>
            <a:off x="102870" y="9973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Task Definition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3" name="矩形: 圆角 4">
            <a:extLst>
              <a:ext uri="{FF2B5EF4-FFF2-40B4-BE49-F238E27FC236}">
                <a16:creationId xmlns:a16="http://schemas.microsoft.com/office/drawing/2014/main" id="{1CEF324C-5334-27BC-B987-BB2B193E1B19}"/>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4" name="矩形: 圆角 4">
            <a:extLst>
              <a:ext uri="{FF2B5EF4-FFF2-40B4-BE49-F238E27FC236}">
                <a16:creationId xmlns:a16="http://schemas.microsoft.com/office/drawing/2014/main" id="{4A0D9CAC-879F-D955-A1F6-0AF77D176AF0}"/>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249FDF1F-A6E3-F611-1886-7CA4CF612A32}"/>
              </a:ext>
            </a:extLst>
          </p:cNvPr>
          <p:cNvSpPr txBox="1"/>
          <p:nvPr/>
        </p:nvSpPr>
        <p:spPr>
          <a:xfrm>
            <a:off x="11735783" y="19050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B0A1B56F-78BE-7955-B4DF-CCBF7EFDAC3C}"/>
                  </a:ext>
                </a:extLst>
              </p:cNvPr>
              <p:cNvSpPr txBox="1"/>
              <p:nvPr/>
            </p:nvSpPr>
            <p:spPr>
              <a:xfrm>
                <a:off x="611052" y="1968224"/>
                <a:ext cx="10893376" cy="133645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作者将语音驱动的 </a:t>
                </a:r>
                <a:r>
                  <a:rPr lang="en-US" altLang="zh-CN" dirty="0">
                    <a:latin typeface="Times New Roman" panose="02020603050405020304" pitchFamily="18" charset="0"/>
                    <a:ea typeface="宋体" panose="02010600030101010101" pitchFamily="2" charset="-122"/>
                    <a:cs typeface="Times New Roman" panose="02020603050405020304" pitchFamily="18" charset="0"/>
                  </a:rPr>
                  <a:t>3D </a:t>
                </a:r>
                <a:r>
                  <a:rPr lang="zh-CN" altLang="en-US" dirty="0">
                    <a:latin typeface="Times New Roman" panose="02020603050405020304" pitchFamily="18" charset="0"/>
                    <a:ea typeface="宋体" panose="02010600030101010101" pitchFamily="2" charset="-122"/>
                    <a:cs typeface="Times New Roman" panose="02020603050405020304" pitchFamily="18" charset="0"/>
                  </a:rPr>
                  <a:t>面部动画定义为一个序列到序列 </a:t>
                </a:r>
                <a:r>
                  <a:rPr lang="en-US" altLang="zh-CN" dirty="0">
                    <a:latin typeface="Times New Roman" panose="02020603050405020304" pitchFamily="18" charset="0"/>
                    <a:ea typeface="宋体" panose="02010600030101010101" pitchFamily="2" charset="-122"/>
                    <a:cs typeface="Times New Roman" panose="02020603050405020304" pitchFamily="18" charset="0"/>
                  </a:rPr>
                  <a:t>(sequence-to-sequence</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seq2seq)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的学习问题，即从音频序列</a:t>
                </a:r>
                <a14:m>
                  <m:oMath xmlns:m="http://schemas.openxmlformats.org/officeDocument/2006/math">
                    <m:r>
                      <m:rPr>
                        <m:sty m:val="p"/>
                      </m:rPr>
                      <a:rPr lang="en-US" altLang="zh-CN">
                        <a:solidFill>
                          <a:srgbClr val="0D0D0D"/>
                        </a:solidFill>
                        <a:highlight>
                          <a:srgbClr val="FFFFFF"/>
                        </a:highlight>
                        <a:latin typeface="Cambria Math" panose="02040503050406030204" pitchFamily="18" charset="0"/>
                      </a:rPr>
                      <m:t>A</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生成相应的视频片段</a:t>
                </a:r>
                <a14:m>
                  <m:oMath xmlns:m="http://schemas.openxmlformats.org/officeDocument/2006/math">
                    <m:r>
                      <m:rPr>
                        <m:sty m:val="p"/>
                      </m:rPr>
                      <a:rPr lang="en-US" altLang="zh-CN" dirty="0">
                        <a:solidFill>
                          <a:srgbClr val="0D0D0D"/>
                        </a:solidFill>
                        <a:highlight>
                          <a:srgbClr val="FFFFFF"/>
                        </a:highlight>
                        <a:latin typeface="Cambria Math" panose="02040503050406030204" pitchFamily="18" charset="0"/>
                      </a:rPr>
                      <m:t>V</m:t>
                    </m:r>
                    <m:r>
                      <a:rPr lang="en-US" altLang="zh-CN" i="1" dirty="0">
                        <a:solidFill>
                          <a:srgbClr val="0D0D0D"/>
                        </a:solidFill>
                        <a:highlight>
                          <a:srgbClr val="FFFFFF"/>
                        </a:highlight>
                        <a:latin typeface="Cambria Math" panose="02040503050406030204" pitchFamily="18" charset="0"/>
                      </a:rPr>
                      <m:t> </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。具体来说，给定一个长度为</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𝑇</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的音频序列</a:t>
                </a:r>
                <a14:m>
                  <m:oMath xmlns:m="http://schemas.openxmlformats.org/officeDocument/2006/math">
                    <m:r>
                      <m:rPr>
                        <m:sty m:val="p"/>
                      </m:rPr>
                      <a:rPr lang="en-US" altLang="zh-CN" b="0" i="0" smtClean="0">
                        <a:solidFill>
                          <a:srgbClr val="0D0D0D"/>
                        </a:solidFill>
                        <a:highlight>
                          <a:srgbClr val="FFFFFF"/>
                        </a:highlight>
                        <a:latin typeface="Cambria Math" panose="02040503050406030204" pitchFamily="18" charset="0"/>
                      </a:rPr>
                      <m:t>A</m:t>
                    </m:r>
                    <m:r>
                      <a:rPr lang="en-US" altLang="zh-CN" i="1">
                        <a:solidFill>
                          <a:srgbClr val="0D0D0D"/>
                        </a:solidFill>
                        <a:highlight>
                          <a:srgbClr val="FFFFFF"/>
                        </a:highlight>
                        <a:latin typeface="Cambria Math" panose="02040503050406030204" pitchFamily="18" charset="0"/>
                      </a:rPr>
                      <m:t>=</m:t>
                    </m:r>
                    <m:d>
                      <m:dPr>
                        <m:ctrlPr>
                          <a:rPr lang="en-US" altLang="zh-CN" i="1">
                            <a:solidFill>
                              <a:srgbClr val="0D0D0D"/>
                            </a:solidFill>
                            <a:highlight>
                              <a:srgbClr val="FFFFFF"/>
                            </a:highlight>
                            <a:latin typeface="Cambria Math" panose="02040503050406030204" pitchFamily="18" charset="0"/>
                          </a:rPr>
                        </m:ctrlPr>
                      </m:dPr>
                      <m:e>
                        <m:sSub>
                          <m:sSubPr>
                            <m:ctrlPr>
                              <a:rPr lang="en-US" altLang="zh-CN" i="1">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𝑎</m:t>
                            </m:r>
                          </m:e>
                          <m:sub>
                            <m:r>
                              <a:rPr lang="en-US" altLang="zh-CN" b="0" i="1" smtClean="0">
                                <a:solidFill>
                                  <a:srgbClr val="0D0D0D"/>
                                </a:solidFill>
                                <a:highlight>
                                  <a:srgbClr val="FFFFFF"/>
                                </a:highlight>
                                <a:latin typeface="Cambria Math" panose="02040503050406030204" pitchFamily="18" charset="0"/>
                              </a:rPr>
                              <m:t>0</m:t>
                            </m:r>
                          </m:sub>
                        </m:sSub>
                        <m:r>
                          <a:rPr lang="en-US" altLang="zh-CN" i="1">
                            <a:solidFill>
                              <a:srgbClr val="0D0D0D"/>
                            </a:solidFill>
                            <a:highlight>
                              <a:srgbClr val="FFFFFF"/>
                            </a:highlight>
                            <a:latin typeface="Cambria Math" panose="02040503050406030204" pitchFamily="18" charset="0"/>
                          </a:rPr>
                          <m:t>,…,</m:t>
                        </m:r>
                        <m:sSub>
                          <m:sSubPr>
                            <m:ctrlPr>
                              <a:rPr lang="en-US" altLang="zh-CN" i="1">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𝑎</m:t>
                            </m:r>
                          </m:e>
                          <m:sub>
                            <m:r>
                              <a:rPr lang="en-US" altLang="zh-CN" b="0" i="1" smtClean="0">
                                <a:solidFill>
                                  <a:srgbClr val="0D0D0D"/>
                                </a:solidFill>
                                <a:highlight>
                                  <a:srgbClr val="FFFFFF"/>
                                </a:highlight>
                                <a:latin typeface="Cambria Math" panose="02040503050406030204" pitchFamily="18" charset="0"/>
                              </a:rPr>
                              <m:t>𝑇</m:t>
                            </m:r>
                          </m:sub>
                        </m:sSub>
                      </m:e>
                    </m:d>
                    <m:r>
                      <a:rPr lang="en-US" altLang="zh-CN" i="1">
                        <a:solidFill>
                          <a:srgbClr val="0D0D0D"/>
                        </a:solidFill>
                        <a:highlight>
                          <a:srgbClr val="FFFFFF"/>
                        </a:highlight>
                        <a:latin typeface="Cambria Math" panose="02040503050406030204" pitchFamily="18" charset="0"/>
                      </a:rPr>
                      <m:t> </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，并以音频采样率</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𝑟</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进行采样，生成对应的视频片段</a:t>
                </a:r>
                <a14:m>
                  <m:oMath xmlns:m="http://schemas.openxmlformats.org/officeDocument/2006/math">
                    <m:r>
                      <m:rPr>
                        <m:sty m:val="p"/>
                      </m:rPr>
                      <a:rPr lang="en-US" altLang="zh-CN" dirty="0">
                        <a:solidFill>
                          <a:srgbClr val="0D0D0D"/>
                        </a:solidFill>
                        <a:highlight>
                          <a:srgbClr val="FFFFFF"/>
                        </a:highlight>
                        <a:latin typeface="Cambria Math" panose="02040503050406030204" pitchFamily="18" charset="0"/>
                      </a:rPr>
                      <m:t>V</m:t>
                    </m:r>
                    <m:r>
                      <a:rPr lang="en-US" altLang="zh-CN" i="1">
                        <a:solidFill>
                          <a:srgbClr val="0D0D0D"/>
                        </a:solidFill>
                        <a:highlight>
                          <a:srgbClr val="FFFFFF"/>
                        </a:highlight>
                        <a:latin typeface="Cambria Math" panose="02040503050406030204" pitchFamily="18" charset="0"/>
                      </a:rPr>
                      <m:t>=</m:t>
                    </m:r>
                    <m:d>
                      <m:dPr>
                        <m:ctrlPr>
                          <a:rPr lang="en-US" altLang="zh-CN" i="1">
                            <a:solidFill>
                              <a:srgbClr val="0D0D0D"/>
                            </a:solidFill>
                            <a:highlight>
                              <a:srgbClr val="FFFFFF"/>
                            </a:highlight>
                            <a:latin typeface="Cambria Math" panose="02040503050406030204" pitchFamily="18" charset="0"/>
                          </a:rPr>
                        </m:ctrlPr>
                      </m:dPr>
                      <m:e>
                        <m:sSub>
                          <m:sSubPr>
                            <m:ctrlPr>
                              <a:rPr lang="en-US" altLang="zh-CN" i="1">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𝐼</m:t>
                            </m:r>
                          </m:e>
                          <m:sub>
                            <m:r>
                              <a:rPr lang="en-US" altLang="zh-CN" i="1">
                                <a:solidFill>
                                  <a:srgbClr val="0D0D0D"/>
                                </a:solidFill>
                                <a:highlight>
                                  <a:srgbClr val="FFFFFF"/>
                                </a:highlight>
                                <a:latin typeface="Cambria Math" panose="02040503050406030204" pitchFamily="18" charset="0"/>
                              </a:rPr>
                              <m:t>0</m:t>
                            </m:r>
                          </m:sub>
                        </m:sSub>
                        <m:r>
                          <a:rPr lang="en-US" altLang="zh-CN" i="1">
                            <a:solidFill>
                              <a:srgbClr val="0D0D0D"/>
                            </a:solidFill>
                            <a:highlight>
                              <a:srgbClr val="FFFFFF"/>
                            </a:highlight>
                            <a:latin typeface="Cambria Math" panose="02040503050406030204" pitchFamily="18" charset="0"/>
                          </a:rPr>
                          <m:t>,…,</m:t>
                        </m:r>
                        <m:sSub>
                          <m:sSubPr>
                            <m:ctrlPr>
                              <a:rPr lang="en-US" altLang="zh-CN" i="1">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𝐼</m:t>
                            </m:r>
                          </m:e>
                          <m:sub>
                            <m:r>
                              <a:rPr lang="en-US" altLang="zh-CN" b="0" i="1" smtClean="0">
                                <a:solidFill>
                                  <a:srgbClr val="0D0D0D"/>
                                </a:solidFill>
                                <a:highlight>
                                  <a:srgbClr val="FFFFFF"/>
                                </a:highlight>
                                <a:latin typeface="Cambria Math" panose="02040503050406030204" pitchFamily="18" charset="0"/>
                              </a:rPr>
                              <m:t>𝐾</m:t>
                            </m:r>
                          </m:sub>
                        </m:sSub>
                      </m:e>
                    </m:d>
                    <m:r>
                      <a:rPr lang="en-US" altLang="zh-CN" i="1">
                        <a:solidFill>
                          <a:srgbClr val="0D0D0D"/>
                        </a:solidFill>
                        <a:highlight>
                          <a:srgbClr val="FFFFFF"/>
                        </a:highlight>
                        <a:latin typeface="Cambria Math" panose="02040503050406030204" pitchFamily="18" charset="0"/>
                      </a:rPr>
                      <m:t> </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，其中每秒的帧数为</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𝑓</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。在这里，</a:t>
                </a:r>
                <a:r>
                  <a:rPr lang="en-US" altLang="zh-CN"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代表音频与视频时间帧的对应关系，</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𝐾</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𝑓𝑇</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𝑟</m:t>
                        </m:r>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p:txBody>
          </p:sp>
        </mc:Choice>
        <mc:Fallback>
          <p:sp>
            <p:nvSpPr>
              <p:cNvPr id="16" name="文本框 15">
                <a:extLst>
                  <a:ext uri="{FF2B5EF4-FFF2-40B4-BE49-F238E27FC236}">
                    <a16:creationId xmlns:a16="http://schemas.microsoft.com/office/drawing/2014/main" id="{B0A1B56F-78BE-7955-B4DF-CCBF7EFDAC3C}"/>
                  </a:ext>
                </a:extLst>
              </p:cNvPr>
              <p:cNvSpPr txBox="1">
                <a:spLocks noRot="1" noChangeAspect="1" noMove="1" noResize="1" noEditPoints="1" noAdjustHandles="1" noChangeArrowheads="1" noChangeShapeType="1" noTextEdit="1"/>
              </p:cNvSpPr>
              <p:nvPr/>
            </p:nvSpPr>
            <p:spPr>
              <a:xfrm>
                <a:off x="611052" y="1968224"/>
                <a:ext cx="10893376" cy="1336456"/>
              </a:xfrm>
              <a:prstGeom prst="rect">
                <a:avLst/>
              </a:prstGeom>
              <a:blipFill>
                <a:blip r:embed="rId4"/>
                <a:stretch>
                  <a:fillRect l="-336" t="-3653" r="-224" b="-1826"/>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92A156E3-4DA0-B212-0045-7E02E825E177}"/>
              </a:ext>
            </a:extLst>
          </p:cNvPr>
          <p:cNvSpPr txBox="1"/>
          <p:nvPr/>
        </p:nvSpPr>
        <p:spPr>
          <a:xfrm>
            <a:off x="392020" y="1546507"/>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任务定义</a:t>
            </a:r>
            <a:endParaRPr lang="en-US" altLang="zh-CN" sz="2000" b="1" dirty="0">
              <a:latin typeface="宋体" panose="02010600030101010101" pitchFamily="2" charset="-122"/>
              <a:ea typeface="宋体" panose="02010600030101010101" pitchFamily="2" charset="-122"/>
            </a:endParaRPr>
          </a:p>
        </p:txBody>
      </p:sp>
      <p:sp>
        <p:nvSpPr>
          <p:cNvPr id="19" name="文本框 18">
            <a:extLst>
              <a:ext uri="{FF2B5EF4-FFF2-40B4-BE49-F238E27FC236}">
                <a16:creationId xmlns:a16="http://schemas.microsoft.com/office/drawing/2014/main" id="{24C47167-07C6-2D51-2C84-DA888D623659}"/>
              </a:ext>
            </a:extLst>
          </p:cNvPr>
          <p:cNvSpPr txBox="1"/>
          <p:nvPr/>
        </p:nvSpPr>
        <p:spPr>
          <a:xfrm>
            <a:off x="11735782" y="315083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58974961-B272-4239-C3CF-69D0E1100596}"/>
              </a:ext>
            </a:extLst>
          </p:cNvPr>
          <p:cNvSpPr txBox="1"/>
          <p:nvPr/>
        </p:nvSpPr>
        <p:spPr>
          <a:xfrm>
            <a:off x="384714" y="3203768"/>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问题提出</a:t>
            </a:r>
            <a:endParaRPr lang="en-US" altLang="zh-CN" sz="2000" b="1" dirty="0">
              <a:latin typeface="宋体" panose="02010600030101010101" pitchFamily="2" charset="-122"/>
              <a:ea typeface="宋体" panose="02010600030101010101" pitchFamily="2" charset="-122"/>
            </a:endParaRPr>
          </a:p>
        </p:txBody>
      </p:sp>
      <p:sp>
        <p:nvSpPr>
          <p:cNvPr id="22" name="文本框 21">
            <a:extLst>
              <a:ext uri="{FF2B5EF4-FFF2-40B4-BE49-F238E27FC236}">
                <a16:creationId xmlns:a16="http://schemas.microsoft.com/office/drawing/2014/main" id="{6F4632FB-89D9-1797-F133-3E03194F56C7}"/>
              </a:ext>
            </a:extLst>
          </p:cNvPr>
          <p:cNvSpPr txBox="1"/>
          <p:nvPr/>
        </p:nvSpPr>
        <p:spPr>
          <a:xfrm>
            <a:off x="11735782" y="387641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3" name="文本框 22">
            <a:extLst>
              <a:ext uri="{FF2B5EF4-FFF2-40B4-BE49-F238E27FC236}">
                <a16:creationId xmlns:a16="http://schemas.microsoft.com/office/drawing/2014/main" id="{95B77B5B-37FE-D27E-5345-3C4682EED600}"/>
              </a:ext>
            </a:extLst>
          </p:cNvPr>
          <p:cNvSpPr txBox="1"/>
          <p:nvPr/>
        </p:nvSpPr>
        <p:spPr>
          <a:xfrm>
            <a:off x="11735782" y="445828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4" name="文本框 23">
            <a:extLst>
              <a:ext uri="{FF2B5EF4-FFF2-40B4-BE49-F238E27FC236}">
                <a16:creationId xmlns:a16="http://schemas.microsoft.com/office/drawing/2014/main" id="{24947E33-5FF6-2F4E-41C8-A1AA2F9B5D65}"/>
              </a:ext>
            </a:extLst>
          </p:cNvPr>
          <p:cNvSpPr txBox="1"/>
          <p:nvPr/>
        </p:nvSpPr>
        <p:spPr>
          <a:xfrm>
            <a:off x="11735782" y="493503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8" name="文本框 27">
            <a:extLst>
              <a:ext uri="{FF2B5EF4-FFF2-40B4-BE49-F238E27FC236}">
                <a16:creationId xmlns:a16="http://schemas.microsoft.com/office/drawing/2014/main" id="{2EF0F02F-FA1C-F6B7-E8A7-465E48C98B2F}"/>
              </a:ext>
            </a:extLst>
          </p:cNvPr>
          <p:cNvSpPr txBox="1"/>
          <p:nvPr/>
        </p:nvSpPr>
        <p:spPr>
          <a:xfrm>
            <a:off x="11735781" y="568173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0" name="文本框 29">
            <a:extLst>
              <a:ext uri="{FF2B5EF4-FFF2-40B4-BE49-F238E27FC236}">
                <a16:creationId xmlns:a16="http://schemas.microsoft.com/office/drawing/2014/main" id="{37C32EB4-87BF-2F6F-699B-CA0B25B73F2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Y, Lin L, Yu F, et al. Moda: Mapping-once audio-driven portrait animation with dual attentions[C]//Proceedings of the IEEE/CVF International Conference on Computer Vision. 2023: 23020-23029.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36" name="文本框 35">
            <a:extLst>
              <a:ext uri="{FF2B5EF4-FFF2-40B4-BE49-F238E27FC236}">
                <a16:creationId xmlns:a16="http://schemas.microsoft.com/office/drawing/2014/main" id="{4BFB6E93-FCBC-0D0F-E547-222F7E38A6F9}"/>
              </a:ext>
            </a:extLst>
          </p:cNvPr>
          <p:cNvSpPr txBox="1"/>
          <p:nvPr/>
        </p:nvSpPr>
        <p:spPr>
          <a:xfrm>
            <a:off x="611052" y="3612039"/>
            <a:ext cx="10893376" cy="98155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由于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V</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的数据维度远大于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，因此许多研究人员提出了逐步生成</a:t>
            </a:r>
            <a:r>
              <a:rPr lang="en-US" altLang="zh-CN" dirty="0">
                <a:latin typeface="Times New Roman" panose="02020603050405020304" pitchFamily="18" charset="0"/>
                <a:ea typeface="宋体" panose="02010600030101010101" pitchFamily="2" charset="-122"/>
                <a:cs typeface="Times New Roman" panose="02020603050405020304" pitchFamily="18" charset="0"/>
              </a:rPr>
              <a:t>V</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并引入中间表示</a:t>
            </a:r>
            <a:r>
              <a:rPr lang="en-US" altLang="zh-CN"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的想法。为了使生成的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V</a:t>
            </a:r>
            <a:r>
              <a:rPr lang="zh-CN" altLang="en-US" dirty="0">
                <a:latin typeface="Times New Roman" panose="02020603050405020304" pitchFamily="18" charset="0"/>
                <a:ea typeface="宋体" panose="02010600030101010101" pitchFamily="2" charset="-122"/>
                <a:cs typeface="Times New Roman" panose="02020603050405020304" pitchFamily="18" charset="0"/>
              </a:rPr>
              <a:t>看起来自然，</a:t>
            </a:r>
            <a:r>
              <a:rPr lang="en-US" altLang="zh-CN"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的约束是至关重要的。先前的语音驱动人脸动画方法中，</a:t>
            </a:r>
            <a:r>
              <a:rPr lang="en-US" altLang="zh-CN"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通常表示某一种人脸信息，如面部特征点或头部姿势。</a:t>
            </a:r>
          </a:p>
        </p:txBody>
      </p:sp>
      <p:sp>
        <p:nvSpPr>
          <p:cNvPr id="37" name="文本框 36">
            <a:extLst>
              <a:ext uri="{FF2B5EF4-FFF2-40B4-BE49-F238E27FC236}">
                <a16:creationId xmlns:a16="http://schemas.microsoft.com/office/drawing/2014/main" id="{1D0CE794-3E13-A9C5-E6F0-E2F27DA3CB50}"/>
              </a:ext>
            </a:extLst>
          </p:cNvPr>
          <p:cNvSpPr txBox="1"/>
          <p:nvPr/>
        </p:nvSpPr>
        <p:spPr>
          <a:xfrm>
            <a:off x="384714" y="4515778"/>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解决方法</a:t>
            </a:r>
            <a:endParaRPr lang="en-US" altLang="zh-CN" sz="2000" b="1"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38" name="文本框 37">
                <a:extLst>
                  <a:ext uri="{FF2B5EF4-FFF2-40B4-BE49-F238E27FC236}">
                    <a16:creationId xmlns:a16="http://schemas.microsoft.com/office/drawing/2014/main" id="{E62FE426-3952-EF93-B75D-E047543D29A2}"/>
                  </a:ext>
                </a:extLst>
              </p:cNvPr>
              <p:cNvSpPr txBox="1"/>
              <p:nvPr/>
            </p:nvSpPr>
            <p:spPr>
              <a:xfrm>
                <a:off x="611052" y="4924049"/>
                <a:ext cx="10893376" cy="128625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为了更好地表达面部动画，作者将</a:t>
                </a:r>
                <a:r>
                  <a:rPr lang="en-US" altLang="zh-CN"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定义为各种面部描述符的集合，包括：</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嘴部点</a:t>
                </a:r>
                <a14:m>
                  <m:oMath xmlns:m="http://schemas.openxmlformats.org/officeDocument/2006/math">
                    <m:r>
                      <a:rPr lang="en-US" altLang="zh-CN" b="1" i="1" smtClean="0">
                        <a:latin typeface="Cambria Math" panose="02040503050406030204" pitchFamily="18" charset="0"/>
                        <a:ea typeface="宋体" panose="02010600030101010101" pitchFamily="2" charset="-122"/>
                        <a:cs typeface="Times New Roman" panose="02020603050405020304" pitchFamily="18" charset="0"/>
                      </a:rPr>
                      <m:t>𝑷𝑴</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40×3</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，用于表示嘴巴动作的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40</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个点；</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眼部点</a:t>
                </a:r>
                <a14:m>
                  <m:oMath xmlns:m="http://schemas.openxmlformats.org/officeDocument/2006/math">
                    <m:r>
                      <a:rPr lang="en-US" altLang="zh-CN" b="1" i="1" smtClean="0">
                        <a:latin typeface="Cambria Math" panose="02040503050406030204" pitchFamily="18" charset="0"/>
                        <a:ea typeface="宋体" panose="02010600030101010101" pitchFamily="2" charset="-122"/>
                        <a:cs typeface="Times New Roman" panose="02020603050405020304" pitchFamily="18" charset="0"/>
                      </a:rPr>
                      <m:t>𝑷𝑬</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6</m:t>
                        </m:r>
                        <m:r>
                          <a:rPr lang="en-US" altLang="zh-CN" i="1">
                            <a:latin typeface="Cambria Math" panose="02040503050406030204" pitchFamily="18" charset="0"/>
                            <a:ea typeface="Cambria Math" panose="02040503050406030204" pitchFamily="18" charset="0"/>
                            <a:cs typeface="Times New Roman" panose="02020603050405020304" pitchFamily="18" charset="0"/>
                          </a:rPr>
                          <m:t>0×3</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，由控制眼睛眨动的眼睛和眉毛点组成，共</a:t>
                </a:r>
                <a:r>
                  <a:rPr lang="en-US" altLang="zh-CN" dirty="0">
                    <a:latin typeface="Times New Roman" panose="02020603050405020304" pitchFamily="18" charset="0"/>
                    <a:ea typeface="宋体" panose="02010600030101010101" pitchFamily="2" charset="-122"/>
                    <a:cs typeface="Times New Roman" panose="02020603050405020304" pitchFamily="18" charset="0"/>
                  </a:rPr>
                  <a:t>60</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个点；</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面部点</a:t>
                </a:r>
                <a14:m>
                  <m:oMath xmlns:m="http://schemas.openxmlformats.org/officeDocument/2006/math">
                    <m:r>
                      <a:rPr lang="en-US" altLang="zh-CN" b="1" i="1"/>
                      <m:t>𝑷</m:t>
                    </m:r>
                    <m:r>
                      <a:rPr lang="en-US" altLang="zh-CN" b="1" i="1" smtClean="0">
                        <a:latin typeface="Cambria Math" panose="02040503050406030204" pitchFamily="18" charset="0"/>
                      </a:rPr>
                      <m:t>𝑭</m:t>
                    </m:r>
                    <m:r>
                      <a:rPr lang="en-US" altLang="zh-CN" i="1"/>
                      <m:t>∈</m:t>
                    </m:r>
                    <m:sSup>
                      <m:sSupPr>
                        <m:ctrlPr>
                          <a:rPr lang="en-US" altLang="zh-CN" i="1"/>
                        </m:ctrlPr>
                      </m:sSupPr>
                      <m:e>
                        <m:r>
                          <a:rPr lang="en-US" altLang="zh-CN" i="1"/>
                          <m:t>𝑅</m:t>
                        </m:r>
                      </m:e>
                      <m:sup>
                        <m:r>
                          <a:rPr lang="en-US" altLang="zh-CN" b="0" i="1" smtClean="0">
                            <a:latin typeface="Cambria Math" panose="02040503050406030204" pitchFamily="18" charset="0"/>
                          </a:rPr>
                          <m:t>478</m:t>
                        </m:r>
                        <m:r>
                          <a:rPr lang="en-US" altLang="zh-CN" b="0" i="1" smtClean="0">
                            <a:latin typeface="Cambria Math" panose="02040503050406030204" pitchFamily="18" charset="0"/>
                            <a:ea typeface="Cambria Math" panose="02040503050406030204" pitchFamily="18" charset="0"/>
                          </a:rPr>
                          <m:t>×3</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包含</a:t>
                </a:r>
                <a:r>
                  <a:rPr lang="en-US" altLang="zh-CN" dirty="0">
                    <a:latin typeface="Times New Roman" panose="02020603050405020304" pitchFamily="18" charset="0"/>
                    <a:ea typeface="宋体" panose="02010600030101010101" pitchFamily="2" charset="-122"/>
                    <a:cs typeface="Times New Roman" panose="02020603050405020304" pitchFamily="18" charset="0"/>
                  </a:rPr>
                  <a:t>478</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个密集的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dirty="0">
                    <a:latin typeface="Times New Roman" panose="02020603050405020304" pitchFamily="18" charset="0"/>
                    <a:ea typeface="宋体" panose="02010600030101010101" pitchFamily="2" charset="-122"/>
                    <a:cs typeface="Times New Roman" panose="02020603050405020304" pitchFamily="18" charset="0"/>
                  </a:rPr>
                  <a:t>面部点，用于记录面部细节；</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头部姿势</a:t>
                </a:r>
                <a14:m>
                  <m:oMath xmlns:m="http://schemas.openxmlformats.org/officeDocument/2006/math">
                    <m:r>
                      <a:rPr lang="en-US" altLang="zh-CN" b="1" i="1" dirty="0">
                        <a:latin typeface="Cambria Math" panose="02040503050406030204" pitchFamily="18" charset="0"/>
                        <a:ea typeface="Cambria Math" panose="02040503050406030204" pitchFamily="18" charset="0"/>
                        <a:cs typeface="Times New Roman" panose="02020603050405020304" pitchFamily="18" charset="0"/>
                      </a:rPr>
                      <m:t>𝐇</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6</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，包含头部旋转（用欧拉角表示）和位置（用欧氏空间坐标表示）；</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躯干点</a:t>
                </a:r>
                <a14:m>
                  <m:oMath xmlns:m="http://schemas.openxmlformats.org/officeDocument/2006/math">
                    <m:r>
                      <a:rPr lang="en-US" altLang="zh-CN" b="1" i="1">
                        <a:latin typeface="Cambria Math" panose="02040503050406030204" pitchFamily="18" charset="0"/>
                        <a:ea typeface="宋体" panose="02010600030101010101" pitchFamily="2" charset="-122"/>
                        <a:cs typeface="Times New Roman" panose="02020603050405020304" pitchFamily="18" charset="0"/>
                      </a:rPr>
                      <m:t>𝑷</m:t>
                    </m:r>
                    <m:r>
                      <a:rPr lang="en-US" altLang="zh-CN" b="1" i="1" smtClean="0">
                        <a:latin typeface="Cambria Math" panose="02040503050406030204" pitchFamily="18" charset="0"/>
                        <a:ea typeface="宋体" panose="02010600030101010101" pitchFamily="2" charset="-122"/>
                        <a:cs typeface="Times New Roman" panose="02020603050405020304" pitchFamily="18" charset="0"/>
                      </a:rPr>
                      <m:t>𝑻</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18</m:t>
                        </m:r>
                        <m:r>
                          <a:rPr lang="en-US" altLang="zh-CN" i="1">
                            <a:latin typeface="Cambria Math" panose="02040503050406030204" pitchFamily="18" charset="0"/>
                            <a:ea typeface="Cambria Math" panose="02040503050406030204" pitchFamily="18" charset="0"/>
                            <a:cs typeface="Times New Roman" panose="02020603050405020304" pitchFamily="18" charset="0"/>
                          </a:rPr>
                          <m:t>×3</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，包含</a:t>
                </a:r>
                <a:r>
                  <a:rPr lang="en-US" altLang="zh-CN" dirty="0">
                    <a:latin typeface="Times New Roman" panose="02020603050405020304" pitchFamily="18" charset="0"/>
                    <a:ea typeface="宋体" panose="02010600030101010101" pitchFamily="2" charset="-122"/>
                    <a:cs typeface="Times New Roman" panose="02020603050405020304" pitchFamily="18" charset="0"/>
                  </a:rPr>
                  <a:t>18</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个点，两侧肩部各</a:t>
                </a:r>
                <a:r>
                  <a:rPr lang="en-US" altLang="zh-CN" dirty="0">
                    <a:latin typeface="Times New Roman" panose="02020603050405020304" pitchFamily="18" charset="0"/>
                    <a:ea typeface="宋体" panose="02010600030101010101" pitchFamily="2" charset="-122"/>
                    <a:cs typeface="Times New Roman" panose="02020603050405020304" pitchFamily="18" charset="0"/>
                  </a:rPr>
                  <a:t>9</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个点。</a:t>
                </a:r>
              </a:p>
            </p:txBody>
          </p:sp>
        </mc:Choice>
        <mc:Fallback>
          <p:sp>
            <p:nvSpPr>
              <p:cNvPr id="38" name="文本框 37">
                <a:extLst>
                  <a:ext uri="{FF2B5EF4-FFF2-40B4-BE49-F238E27FC236}">
                    <a16:creationId xmlns:a16="http://schemas.microsoft.com/office/drawing/2014/main" id="{E62FE426-3952-EF93-B75D-E047543D29A2}"/>
                  </a:ext>
                </a:extLst>
              </p:cNvPr>
              <p:cNvSpPr txBox="1">
                <a:spLocks noRot="1" noChangeAspect="1" noMove="1" noResize="1" noEditPoints="1" noAdjustHandles="1" noChangeArrowheads="1" noChangeShapeType="1" noTextEdit="1"/>
              </p:cNvSpPr>
              <p:nvPr/>
            </p:nvSpPr>
            <p:spPr>
              <a:xfrm>
                <a:off x="611052" y="4924049"/>
                <a:ext cx="10893376" cy="1286250"/>
              </a:xfrm>
              <a:prstGeom prst="rect">
                <a:avLst/>
              </a:prstGeom>
              <a:blipFill>
                <a:blip r:embed="rId5"/>
                <a:stretch>
                  <a:fillRect l="-336" t="-3791" r="-392" b="-71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2871977"/>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CE48C47-5623-3E0C-8419-79D9AE73E61A}"/>
              </a:ext>
            </a:extLst>
          </p:cNvPr>
          <p:cNvPicPr>
            <a:picLocks noChangeAspect="1"/>
          </p:cNvPicPr>
          <p:nvPr/>
        </p:nvPicPr>
        <p:blipFill>
          <a:blip r:embed="rId5"/>
          <a:stretch>
            <a:fillRect/>
          </a:stretch>
        </p:blipFill>
        <p:spPr>
          <a:xfrm>
            <a:off x="361235" y="2029349"/>
            <a:ext cx="11392263" cy="3617751"/>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267364" y="1064201"/>
            <a:ext cx="105778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Mapping-Once Network with Dual Attentions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657029" y="365355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9168234B-46B8-30E2-D208-C01114D049FE}"/>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Y, Lin L, Yu F, et al. Moda: Mapping-once audio-driven portrait animation with dual attentions[C]//Proceedings of the IEEE/CVF International Conference on Computer Vision. 2023: 23020-23029.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014818794"/>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405421" y="1467000"/>
            <a:ext cx="10365944"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Dual-attention module</a:t>
            </a:r>
            <a:endPar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BBB2EEB-4E70-5CA2-99FB-10C696DB1469}"/>
              </a:ext>
            </a:extLst>
          </p:cNvPr>
          <p:cNvSpPr txBox="1"/>
          <p:nvPr/>
        </p:nvSpPr>
        <p:spPr>
          <a:xfrm>
            <a:off x="609511" y="1888260"/>
            <a:ext cx="10966554" cy="392928"/>
          </a:xfrm>
          <a:prstGeom prst="rect">
            <a:avLst/>
          </a:prstGeom>
          <a:noFill/>
        </p:spPr>
        <p:txBody>
          <a:bodyPr wrap="square">
            <a:spAutoFit/>
          </a:bodyPr>
          <a:lstStyle/>
          <a:p>
            <a:pPr marL="342900" marR="0" lvl="0" indent="-342900" algn="l" defTabSz="914400" rtl="0" eaLnBrk="1" fontAlgn="auto" latinLnBrk="0" hangingPunct="1">
              <a:lnSpc>
                <a:spcPct val="120000"/>
              </a:lnSpc>
              <a:spcBef>
                <a:spcPts val="200"/>
              </a:spcBef>
              <a:spcAft>
                <a:spcPts val="300"/>
              </a:spcAft>
              <a:buClrTx/>
              <a:buSzTx/>
              <a:buFont typeface="Wingdings" panose="05000000000000000000" pitchFamily="2" charset="2"/>
              <a:buChar char="u"/>
              <a:tabLst/>
              <a:defRPr/>
            </a:pPr>
            <a:r>
              <a:rPr kumimoji="0" lang="zh-CN" altLang="en-US"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目的</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：给定驱动音频</a:t>
            </a: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和主体条件</a:t>
            </a: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MODA</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通过单次前向过程将它们映射到</a:t>
            </a: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b="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632559" y="242088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83A3F84F-2CAC-14CA-3E65-DCBC836BDFD1}"/>
              </a:ext>
            </a:extLst>
          </p:cNvPr>
          <p:cNvSpPr txBox="1"/>
          <p:nvPr/>
        </p:nvSpPr>
        <p:spPr>
          <a:xfrm>
            <a:off x="617919" y="2272096"/>
            <a:ext cx="4403625"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组成</a:t>
            </a:r>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：该网络在第一步包含三个部分：</a:t>
            </a:r>
            <a:endParaRPr kumimoji="0" lang="en-US" altLang="zh-CN"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2"/>
            </p:custDataLst>
          </p:nvPr>
        </p:nvSpPr>
        <p:spPr>
          <a:xfrm>
            <a:off x="102869" y="966805"/>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Mapping-Once Network with Dual Attentions</a:t>
            </a:r>
          </a:p>
        </p:txBody>
      </p:sp>
      <p:sp>
        <p:nvSpPr>
          <p:cNvPr id="9" name="文本框 8">
            <a:extLst>
              <a:ext uri="{FF2B5EF4-FFF2-40B4-BE49-F238E27FC236}">
                <a16:creationId xmlns:a16="http://schemas.microsoft.com/office/drawing/2014/main" id="{4CF54E35-F1CF-A8C9-D711-048844260B8A}"/>
              </a:ext>
            </a:extLst>
          </p:cNvPr>
          <p:cNvSpPr txBox="1"/>
          <p:nvPr/>
        </p:nvSpPr>
        <p:spPr>
          <a:xfrm>
            <a:off x="5021544" y="2310974"/>
            <a:ext cx="6021010" cy="369332"/>
          </a:xfrm>
          <a:prstGeom prst="rect">
            <a:avLst/>
          </a:prstGeom>
          <a:noFill/>
        </p:spPr>
        <p:txBody>
          <a:bodyPr wrap="square" rtlCol="0">
            <a:spAutoFit/>
          </a:bodyPr>
          <a:lstStyle/>
          <a:p>
            <a:pPr marL="342900" lvl="0" indent="-342900">
              <a:buFont typeface="Wingdings" panose="05000000000000000000" pitchFamily="2" charset="2"/>
              <a:buChar char="l"/>
              <a:defRPr/>
            </a:pP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分别用于编码音频特征和提取主体风格的</a:t>
            </a: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两个编码器</a:t>
            </a:r>
            <a:endParaRPr kumimoji="0" lang="en-US" altLang="zh-CN"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22ECD2C2-8789-6803-B65B-4756EFE4A7CE}"/>
              </a:ext>
            </a:extLst>
          </p:cNvPr>
          <p:cNvSpPr txBox="1"/>
          <p:nvPr/>
        </p:nvSpPr>
        <p:spPr>
          <a:xfrm>
            <a:off x="889501" y="2664161"/>
            <a:ext cx="5659795" cy="369332"/>
          </a:xfrm>
          <a:prstGeom prst="rect">
            <a:avLst/>
          </a:prstGeom>
          <a:noFill/>
        </p:spPr>
        <p:txBody>
          <a:bodyPr wrap="square" rtlCol="0">
            <a:spAutoFit/>
          </a:bodyPr>
          <a:lstStyle/>
          <a:p>
            <a:pPr marL="347472" lvl="0" indent="-347472">
              <a:buSzPts val="2000"/>
              <a:buFont typeface="Wingdings" panose="05000000000000000000" pitchFamily="2" charset="2"/>
              <a:buChar char="l"/>
              <a:defRPr/>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用于生成多样但准确的动作特征的</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双重注意力模块</a:t>
            </a:r>
            <a:endParaRPr kumimoji="0" lang="zh-CN"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6E23E129-E6FC-8AF3-6A72-D452A17F957C}"/>
              </a:ext>
            </a:extLst>
          </p:cNvPr>
          <p:cNvSpPr txBox="1"/>
          <p:nvPr/>
        </p:nvSpPr>
        <p:spPr>
          <a:xfrm>
            <a:off x="6583426" y="2664161"/>
            <a:ext cx="3667406" cy="369332"/>
          </a:xfrm>
          <a:prstGeom prst="rect">
            <a:avLst/>
          </a:prstGeom>
          <a:noFill/>
        </p:spPr>
        <p:txBody>
          <a:bodyPr wrap="square" rtlCol="0">
            <a:spAutoFit/>
          </a:bodyPr>
          <a:lstStyle/>
          <a:p>
            <a:pPr marL="347472" lvl="0" indent="-347472">
              <a:buSzPts val="2000"/>
              <a:buFont typeface="Wingdings" panose="05000000000000000000" pitchFamily="2" charset="2"/>
              <a:buChar char="l"/>
              <a:defRPr/>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用于不同动作生成的</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四个分支</a:t>
            </a:r>
            <a:endParaRPr kumimoji="0" lang="zh-CN"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B72D863C-BA46-C394-A873-48BE722895F5}"/>
              </a:ext>
            </a:extLst>
          </p:cNvPr>
          <p:cNvSpPr txBox="1"/>
          <p:nvPr/>
        </p:nvSpPr>
        <p:spPr>
          <a:xfrm>
            <a:off x="648226" y="3021098"/>
            <a:ext cx="11048983"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工作流程</a:t>
            </a:r>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en-US" altLang="zh-CN"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C7FDB9F3-6E3D-EAC0-A15A-3CF6CADB04D5}"/>
                  </a:ext>
                </a:extLst>
              </p:cNvPr>
              <p:cNvSpPr txBox="1"/>
              <p:nvPr/>
            </p:nvSpPr>
            <p:spPr>
              <a:xfrm>
                <a:off x="889501" y="3431197"/>
                <a:ext cx="10923014" cy="669992"/>
              </a:xfrm>
              <a:prstGeom prst="rect">
                <a:avLst/>
              </a:prstGeom>
              <a:noFill/>
            </p:spPr>
            <p:txBody>
              <a:bodyPr wrap="square" rtlCol="0">
                <a:spAutoFit/>
              </a:bodyPr>
              <a:lstStyle/>
              <a:p>
                <a:pPr marL="342900" lvl="0" indent="-342900">
                  <a:buFont typeface="Wingdings" panose="05000000000000000000" pitchFamily="2" charset="2"/>
                  <a:buChar char="l"/>
                  <a:defRPr/>
                </a:pPr>
                <a:r>
                  <a:rPr lang="zh-CN" altLang="en-US"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首先使用</a:t>
                </a:r>
                <a:r>
                  <a:rPr lang="en-US" altLang="zh-CN"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Wav2Vec</a:t>
                </a:r>
                <a:r>
                  <a:rPr lang="zh-CN" altLang="en-US"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从音频信号中提取上下文特征，然后将提取的特征通过多层感知器投影到</a:t>
                </a:r>
                <a14:m>
                  <m:oMath xmlns:m="http://schemas.openxmlformats.org/officeDocument/2006/math">
                    <m:sSub>
                      <m:sSubPr>
                        <m:ctrlPr>
                          <a:rPr lang="en-US" altLang="zh-CN" b="0"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b="0"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t>𝑎</m:t>
                        </m:r>
                      </m:sub>
                    </m:sSub>
                    <m:r>
                      <a:rPr lang="en-US" altLang="zh-CN" b="0" i="1" smtClean="0">
                        <a:solidFill>
                          <a:srgbClr val="0D0D0D"/>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b="0" i="1" smtClean="0">
                            <a:solidFill>
                              <a:srgbClr val="0D0D0D"/>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solidFill>
                              <a:srgbClr val="0D0D0D"/>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b="0" i="1" smtClean="0">
                            <a:solidFill>
                              <a:srgbClr val="0D0D0D"/>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m:t>𝑑</m:t>
                        </m:r>
                        <m:r>
                          <a:rPr lang="en-US" altLang="zh-CN" b="0" i="1" smtClean="0">
                            <a:solidFill>
                              <a:srgbClr val="0D0D0D"/>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solidFill>
                              <a:srgbClr val="0D0D0D"/>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m:t>𝑇</m:t>
                        </m:r>
                      </m:sup>
                    </m:sSup>
                  </m:oMath>
                </a14:m>
                <a:r>
                  <a:rPr lang="zh-CN" altLang="en-US"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i="1">
                        <a:solidFill>
                          <a:srgbClr val="0D0D0D"/>
                        </a:solidFill>
                        <a:highlight>
                          <a:srgbClr val="FFFFFF"/>
                        </a:highlight>
                        <a:latin typeface="Cambria Math" panose="02040503050406030204" pitchFamily="18" charset="0"/>
                        <a:ea typeface="Cambria Math" panose="02040503050406030204" pitchFamily="18" charset="0"/>
                        <a:cs typeface="Times New Roman" panose="02020603050405020304" pitchFamily="18" charset="0"/>
                      </a:rPr>
                      <m:t>𝑑</m:t>
                    </m:r>
                  </m:oMath>
                </a14:m>
                <a:r>
                  <a:rPr lang="zh-CN" altLang="en-US"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是每帧的特征维度，</a:t>
                </a:r>
                <a:r>
                  <a:rPr lang="en-US" altLang="zh-CN" dirty="0">
                    <a:solidFill>
                      <a:srgbClr val="0D0D0D"/>
                    </a:solidFill>
                    <a:highlight>
                      <a:srgbClr val="FFFFFF"/>
                    </a:highlight>
                    <a:ea typeface="Cambria Math" panose="02040503050406030204" pitchFamily="18" charset="0"/>
                    <a:cs typeface="Times New Roman" panose="02020603050405020304" pitchFamily="18" charset="0"/>
                  </a:rPr>
                  <a:t> </a:t>
                </a:r>
                <a14:m>
                  <m:oMath xmlns:m="http://schemas.openxmlformats.org/officeDocument/2006/math">
                    <m:r>
                      <a:rPr lang="en-US" altLang="zh-CN" i="1">
                        <a:solidFill>
                          <a:srgbClr val="0D0D0D"/>
                        </a:solidFill>
                        <a:highlight>
                          <a:srgbClr val="FFFFFF"/>
                        </a:highlight>
                        <a:latin typeface="Cambria Math" panose="02040503050406030204" pitchFamily="18" charset="0"/>
                        <a:ea typeface="Cambria Math" panose="02040503050406030204" pitchFamily="18" charset="0"/>
                        <a:cs typeface="Times New Roman" panose="02020603050405020304" pitchFamily="18" charset="0"/>
                      </a:rPr>
                      <m:t>𝑇</m:t>
                    </m:r>
                  </m:oMath>
                </a14:m>
                <a:r>
                  <a:rPr lang="zh-CN" altLang="en-US"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表示生成视频的帧数</a:t>
                </a:r>
                <a:r>
                  <a:rPr lang="zh-CN" altLang="en-US"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0" name="文本框 9">
                <a:extLst>
                  <a:ext uri="{FF2B5EF4-FFF2-40B4-BE49-F238E27FC236}">
                    <a16:creationId xmlns:a16="http://schemas.microsoft.com/office/drawing/2014/main" id="{C7FDB9F3-6E3D-EAC0-A15A-3CF6CADB04D5}"/>
                  </a:ext>
                </a:extLst>
              </p:cNvPr>
              <p:cNvSpPr txBox="1">
                <a:spLocks noRot="1" noChangeAspect="1" noMove="1" noResize="1" noEditPoints="1" noAdjustHandles="1" noChangeArrowheads="1" noChangeShapeType="1" noTextEdit="1"/>
              </p:cNvSpPr>
              <p:nvPr/>
            </p:nvSpPr>
            <p:spPr>
              <a:xfrm>
                <a:off x="889501" y="3431197"/>
                <a:ext cx="10923014" cy="669992"/>
              </a:xfrm>
              <a:prstGeom prst="rect">
                <a:avLst/>
              </a:prstGeom>
              <a:blipFill>
                <a:blip r:embed="rId5"/>
                <a:stretch>
                  <a:fillRect l="-391" t="-7273" b="-118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BA5CC7A1-AB30-712A-A98C-4E0A509C29FA}"/>
                  </a:ext>
                </a:extLst>
              </p:cNvPr>
              <p:cNvSpPr txBox="1"/>
              <p:nvPr/>
            </p:nvSpPr>
            <p:spPr>
              <a:xfrm>
                <a:off x="889501" y="4048636"/>
                <a:ext cx="10965801" cy="646331"/>
              </a:xfrm>
              <a:prstGeom prst="rect">
                <a:avLst/>
              </a:prstGeom>
              <a:noFill/>
            </p:spPr>
            <p:txBody>
              <a:bodyPr wrap="square" rtlCol="0">
                <a:spAutoFit/>
              </a:bodyPr>
              <a:lstStyle/>
              <a:p>
                <a:pPr marL="347472" lvl="0" indent="-347472">
                  <a:buSzPts val="2000"/>
                  <a:buFont typeface="Wingdings" panose="05000000000000000000" pitchFamily="2" charset="2"/>
                  <a:buChar char="l"/>
                  <a:defRPr/>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之后，为了建模不同的说话人风格，将条件主体的面部顶点作为输入。然后将这些顶点投影到</a:t>
                </a:r>
                <a14:m>
                  <m:oMath xmlns:m="http://schemas.openxmlformats.org/officeDocument/2006/math">
                    <m:r>
                      <a:rPr lang="en-US" altLang="zh-CN" i="1">
                        <a:solidFill>
                          <a:srgbClr val="0D0D0D"/>
                        </a:solidFill>
                        <a:highlight>
                          <a:srgbClr val="FFFFFF"/>
                        </a:highlight>
                        <a:latin typeface="Cambria Math" panose="02040503050406030204" pitchFamily="18" charset="0"/>
                        <a:ea typeface="Cambria Math" panose="02040503050406030204" pitchFamily="18" charset="0"/>
                        <a:cs typeface="Times New Roman" panose="02020603050405020304" pitchFamily="18" charset="0"/>
                      </a:rPr>
                      <m:t>𝑑</m:t>
                    </m:r>
                  </m:oMath>
                </a14:m>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维向量</a:t>
                </a:r>
                <a14:m>
                  <m:oMath xmlns:m="http://schemas.openxmlformats.org/officeDocument/2006/math">
                    <m:sSub>
                      <m:sSubPr>
                        <m:ctrlPr>
                          <a:rPr lang="en-US" altLang="zh-CN" b="0"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b="0"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t>𝑠</m:t>
                        </m:r>
                      </m:sub>
                    </m:sSub>
                  </m:oMath>
                </a14:m>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中作为主体风格代码。这里的嵌入层由</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MLP</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实现。接着，将</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𝑎</m:t>
                        </m:r>
                      </m:sub>
                    </m:sSub>
                  </m:oMath>
                </a14:m>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𝑠</m:t>
                        </m:r>
                      </m:sub>
                    </m:sSub>
                  </m:oMath>
                </a14:m>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组合成一个综合特征</a:t>
                </a:r>
                <a14:m>
                  <m:oMath xmlns:m="http://schemas.openxmlformats.org/officeDocument/2006/math">
                    <m:r>
                      <a:rPr lang="en-US" altLang="zh-CN"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𝑠</m:t>
                    </m:r>
                    <m:r>
                      <a:rPr lang="en-US" altLang="zh-CN" b="0" i="1" smtClean="0">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highlight>
                              <a:srgbClr val="FFFFFF"/>
                            </a:highlight>
                            <a:latin typeface="Cambria Math" panose="02040503050406030204" pitchFamily="18" charset="0"/>
                          </a:rPr>
                        </m:ctrlPr>
                      </m:sSubPr>
                      <m:e>
                        <m:r>
                          <a:rPr lang="en-US" altLang="zh-CN" i="1">
                            <a:highlight>
                              <a:srgbClr val="FFFFFF"/>
                            </a:highlight>
                            <a:latin typeface="Cambria Math" panose="02040503050406030204" pitchFamily="18" charset="0"/>
                          </a:rPr>
                          <m:t>𝑠</m:t>
                        </m:r>
                      </m:e>
                      <m:sub>
                        <m:r>
                          <a:rPr lang="en-US" altLang="zh-CN" i="1">
                            <a:highlight>
                              <a:srgbClr val="FFFFFF"/>
                            </a:highlight>
                            <a:latin typeface="Cambria Math" panose="02040503050406030204" pitchFamily="18" charset="0"/>
                          </a:rPr>
                          <m:t>𝑎</m:t>
                        </m:r>
                      </m:sub>
                    </m:sSub>
                    <m:r>
                      <a:rPr lang="en-US" altLang="zh-CN" i="1" smtClean="0">
                        <a:highlight>
                          <a:srgbClr val="FFFFFF"/>
                        </a:highlight>
                        <a:latin typeface="Cambria Math" panose="02040503050406030204" pitchFamily="18" charset="0"/>
                        <a:ea typeface="Cambria Math" panose="02040503050406030204" pitchFamily="18" charset="0"/>
                      </a:rPr>
                      <m:t>⊕</m:t>
                    </m:r>
                    <m:r>
                      <a:rPr lang="en-US" altLang="zh-CN" b="0" i="1" smtClean="0">
                        <a:highlight>
                          <a:srgbClr val="FFFFFF"/>
                        </a:highlight>
                        <a:latin typeface="Cambria Math" panose="02040503050406030204" pitchFamily="18" charset="0"/>
                        <a:ea typeface="Cambria Math" panose="02040503050406030204" pitchFamily="18" charset="0"/>
                      </a:rPr>
                      <m:t>𝑡𝑖𝑙𝑒</m:t>
                    </m:r>
                    <m:d>
                      <m:dPr>
                        <m:ctrlPr>
                          <a:rPr lang="en-US" altLang="zh-CN" b="0" i="1" smtClean="0">
                            <a:highlight>
                              <a:srgbClr val="FFFFFF"/>
                            </a:highlight>
                            <a:latin typeface="Cambria Math" panose="02040503050406030204" pitchFamily="18" charset="0"/>
                            <a:ea typeface="Cambria Math" panose="02040503050406030204" pitchFamily="18" charset="0"/>
                          </a:rPr>
                        </m:ctrlPr>
                      </m:dPr>
                      <m:e>
                        <m:sSub>
                          <m:sSubPr>
                            <m:ctrlPr>
                              <a:rPr lang="en-US" altLang="zh-CN"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𝑠</m:t>
                            </m:r>
                          </m:sub>
                        </m:sSub>
                      </m:e>
                    </m:d>
                  </m:oMath>
                </a14:m>
                <a:endParaRPr kumimoji="0" lang="zh-CN"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7" name="文本框 16">
                <a:extLst>
                  <a:ext uri="{FF2B5EF4-FFF2-40B4-BE49-F238E27FC236}">
                    <a16:creationId xmlns:a16="http://schemas.microsoft.com/office/drawing/2014/main" id="{BA5CC7A1-AB30-712A-A98C-4E0A509C29FA}"/>
                  </a:ext>
                </a:extLst>
              </p:cNvPr>
              <p:cNvSpPr txBox="1">
                <a:spLocks noRot="1" noChangeAspect="1" noMove="1" noResize="1" noEditPoints="1" noAdjustHandles="1" noChangeArrowheads="1" noChangeShapeType="1" noTextEdit="1"/>
              </p:cNvSpPr>
              <p:nvPr/>
            </p:nvSpPr>
            <p:spPr>
              <a:xfrm>
                <a:off x="889501" y="4048636"/>
                <a:ext cx="10965801" cy="646331"/>
              </a:xfrm>
              <a:prstGeom prst="rect">
                <a:avLst/>
              </a:prstGeom>
              <a:blipFill>
                <a:blip r:embed="rId6"/>
                <a:stretch>
                  <a:fillRect l="-500" t="-6604" b="-150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B7FFD1C6-98AB-730E-85B1-E752CEB3E344}"/>
                  </a:ext>
                </a:extLst>
              </p:cNvPr>
              <p:cNvSpPr txBox="1"/>
              <p:nvPr/>
            </p:nvSpPr>
            <p:spPr>
              <a:xfrm>
                <a:off x="889501" y="4728407"/>
                <a:ext cx="10686563" cy="369332"/>
              </a:xfrm>
              <a:prstGeom prst="rect">
                <a:avLst/>
              </a:prstGeom>
              <a:noFill/>
            </p:spPr>
            <p:txBody>
              <a:bodyPr wrap="square" rtlCol="0">
                <a:spAutoFit/>
              </a:bodyPr>
              <a:lstStyle/>
              <a:p>
                <a:pPr marL="347472" lvl="0" indent="-347472">
                  <a:buSzPts val="2000"/>
                  <a:buFont typeface="Wingdings" panose="05000000000000000000" pitchFamily="2" charset="2"/>
                  <a:buChar char="l"/>
                  <a:defRPr/>
                </a:pP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接下来，双注意力模块以</a:t>
                </a:r>
                <a14:m>
                  <m:oMath xmlns:m="http://schemas.openxmlformats.org/officeDocument/2006/math">
                    <m:r>
                      <a:rPr lang="en-US" altLang="zh-CN" i="1" smtClean="0">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𝑠</m:t>
                    </m:r>
                  </m:oMath>
                </a14:m>
                <a:r>
                  <a:rPr kumimoji="0" lang="zh-CN" altLang="en-US" sz="18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𝑎</m:t>
                        </m:r>
                      </m:sub>
                    </m:sSub>
                  </m:oMath>
                </a14:m>
                <a:r>
                  <a:rPr kumimoji="0" lang="zh-CN" altLang="en-US" sz="18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作为输入，生成一个时序相关的特征</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b="0" i="1" smtClean="0">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𝐷𝑢𝑎𝑙𝐴𝑡𝑡𝑛</m:t>
                    </m:r>
                    <m:d>
                      <m:dPr>
                        <m:ctrlPr>
                          <a:rPr lang="en-US" altLang="zh-CN" b="0" i="1" smtClean="0">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𝑠</m:t>
                        </m:r>
                        <m:r>
                          <m:rPr>
                            <m:nor/>
                          </m:rPr>
                          <a:rPr lang="en-US" altLang="zh-CN" b="0" i="0" smtClean="0">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𝑎</m:t>
                            </m:r>
                          </m:sub>
                        </m:sSub>
                      </m:e>
                    </m:d>
                  </m:oMath>
                </a14:m>
                <a:endParaRPr kumimoji="0" lang="zh-CN" altLang="zh-CN" sz="18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1" name="文本框 20">
                <a:extLst>
                  <a:ext uri="{FF2B5EF4-FFF2-40B4-BE49-F238E27FC236}">
                    <a16:creationId xmlns:a16="http://schemas.microsoft.com/office/drawing/2014/main" id="{B7FFD1C6-98AB-730E-85B1-E752CEB3E344}"/>
                  </a:ext>
                </a:extLst>
              </p:cNvPr>
              <p:cNvSpPr txBox="1">
                <a:spLocks noRot="1" noChangeAspect="1" noMove="1" noResize="1" noEditPoints="1" noAdjustHandles="1" noChangeArrowheads="1" noChangeShapeType="1" noTextEdit="1"/>
              </p:cNvSpPr>
              <p:nvPr/>
            </p:nvSpPr>
            <p:spPr>
              <a:xfrm>
                <a:off x="889501" y="4728407"/>
                <a:ext cx="10686563" cy="369332"/>
              </a:xfrm>
              <a:prstGeom prst="rect">
                <a:avLst/>
              </a:prstGeom>
              <a:blipFill>
                <a:blip r:embed="rId7"/>
                <a:stretch>
                  <a:fillRect l="-513" t="-13333" b="-28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37FCBBC4-1BF5-E00F-975F-73D28E905CE7}"/>
                  </a:ext>
                </a:extLst>
              </p:cNvPr>
              <p:cNvSpPr txBox="1"/>
              <p:nvPr/>
            </p:nvSpPr>
            <p:spPr>
              <a:xfrm>
                <a:off x="889501" y="5161035"/>
                <a:ext cx="10686563" cy="923330"/>
              </a:xfrm>
              <a:prstGeom prst="rect">
                <a:avLst/>
              </a:prstGeom>
              <a:noFill/>
            </p:spPr>
            <p:txBody>
              <a:bodyPr wrap="square" rtlCol="0">
                <a:spAutoFit/>
              </a:bodyPr>
              <a:lstStyle/>
              <a:p>
                <a:pPr marL="347472" lvl="0" indent="-347472">
                  <a:buSzPts val="2000"/>
                  <a:buFont typeface="Wingdings" panose="05000000000000000000" pitchFamily="2" charset="2"/>
                  <a:buChar char="l"/>
                  <a:defRPr/>
                </a:pP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最后，实用四层</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MLP</a:t>
                </a:r>
                <a:r>
                  <a:rPr lang="zh-CN" altLang="en-US" b="0" i="0" dirty="0">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分别对</a:t>
                </a:r>
                <a:r>
                  <a:rPr lang="zh-CN" altLang="en-US" dirty="0">
                    <a:latin typeface="Times New Roman" panose="02020603050405020304" pitchFamily="18" charset="0"/>
                    <a:ea typeface="宋体" panose="02010600030101010101" pitchFamily="2" charset="-122"/>
                    <a:cs typeface="Times New Roman" panose="02020603050405020304" pitchFamily="18" charset="0"/>
                  </a:rPr>
                  <a:t>嘴部点</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𝑃𝑀</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i="0" dirty="0">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highlight>
                      <a:srgbClr val="FFFFFF"/>
                    </a:highlight>
                    <a:latin typeface="Times New Roman" panose="02020603050405020304" pitchFamily="18" charset="0"/>
                    <a:ea typeface="宋体" panose="02010600030101010101" pitchFamily="2" charset="-122"/>
                    <a:cs typeface="Times New Roman" panose="02020603050405020304" pitchFamily="18" charset="0"/>
                  </a:rPr>
                  <a:t>头部姿势</a:t>
                </a:r>
                <a14:m>
                  <m:oMath xmlns:m="http://schemas.openxmlformats.org/officeDocument/2006/math">
                    <m:r>
                      <a:rPr lang="en-US" altLang="zh-CN" b="0" i="1" dirty="0">
                        <a:highlight>
                          <a:srgbClr val="FFFFFF"/>
                        </a:highlight>
                        <a:latin typeface="Cambria Math" panose="02040503050406030204" pitchFamily="18" charset="0"/>
                        <a:ea typeface="Cambria Math" panose="02040503050406030204" pitchFamily="18" charset="0"/>
                        <a:cs typeface="Times New Roman" panose="02020603050405020304" pitchFamily="18" charset="0"/>
                      </a:rPr>
                      <m:t>𝐻</m:t>
                    </m:r>
                    <m:r>
                      <a:rPr lang="en-US" altLang="zh-CN" b="0" i="1" dirty="0">
                        <a:highlight>
                          <a:srgbClr val="FFFFFF"/>
                        </a:highlight>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en-US" i="0" dirty="0">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highlight>
                      <a:srgbClr val="FFFFFF"/>
                    </a:highlight>
                    <a:latin typeface="Times New Roman" panose="02020603050405020304" pitchFamily="18" charset="0"/>
                    <a:ea typeface="宋体" panose="02010600030101010101" pitchFamily="2" charset="-122"/>
                    <a:cs typeface="Times New Roman" panose="02020603050405020304" pitchFamily="18" charset="0"/>
                  </a:rPr>
                  <a:t>眼部点</a:t>
                </a:r>
                <a14:m>
                  <m:oMath xmlns:m="http://schemas.openxmlformats.org/officeDocument/2006/math">
                    <m:r>
                      <a:rPr lang="en-US" altLang="zh-CN" b="0" i="1">
                        <a:highlight>
                          <a:srgbClr val="FFFFFF"/>
                        </a:highlight>
                        <a:latin typeface="Cambria Math" panose="02040503050406030204" pitchFamily="18" charset="0"/>
                        <a:ea typeface="宋体" panose="02010600030101010101" pitchFamily="2" charset="-122"/>
                        <a:cs typeface="Times New Roman" panose="02020603050405020304" pitchFamily="18" charset="0"/>
                      </a:rPr>
                      <m:t>𝑃𝐸</m:t>
                    </m:r>
                  </m:oMath>
                </a14:m>
                <a:r>
                  <a:rPr lang="zh-CN" altLang="en-US" i="0" dirty="0">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和</a:t>
                </a:r>
                <a:r>
                  <a:rPr lang="zh-CN" altLang="en-US" dirty="0">
                    <a:highlight>
                      <a:srgbClr val="FFFFFF"/>
                    </a:highlight>
                    <a:latin typeface="Times New Roman" panose="02020603050405020304" pitchFamily="18" charset="0"/>
                    <a:ea typeface="宋体" panose="02010600030101010101" pitchFamily="2" charset="-122"/>
                    <a:cs typeface="Times New Roman" panose="02020603050405020304" pitchFamily="18" charset="0"/>
                  </a:rPr>
                  <a:t>躯干点</a:t>
                </a:r>
                <a14:m>
                  <m:oMath xmlns:m="http://schemas.openxmlformats.org/officeDocument/2006/math">
                    <m:r>
                      <a:rPr lang="en-US" altLang="zh-CN" b="0" i="1">
                        <a:highlight>
                          <a:srgbClr val="FFFFFF"/>
                        </a:highlight>
                        <a:latin typeface="Cambria Math" panose="02040503050406030204" pitchFamily="18" charset="0"/>
                        <a:ea typeface="宋体" panose="02010600030101010101" pitchFamily="2" charset="-122"/>
                        <a:cs typeface="Times New Roman" panose="02020603050405020304" pitchFamily="18" charset="0"/>
                      </a:rPr>
                      <m:t>𝑃𝑇</m:t>
                    </m:r>
                  </m:oMath>
                </a14:m>
                <a:r>
                  <a:rPr lang="zh-CN" altLang="en-US" b="0" i="0" dirty="0">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的运动进行解码</a:t>
                </a:r>
                <a:r>
                  <a:rPr lang="zh-CN" altLang="en-US" dirty="0">
                    <a:highlight>
                      <a:srgbClr val="FFFFFF"/>
                    </a:highlight>
                    <a:latin typeface="Times New Roman" panose="02020603050405020304" pitchFamily="18" charset="0"/>
                    <a:ea typeface="宋体" panose="02010600030101010101" pitchFamily="2" charset="-122"/>
                    <a:cs typeface="Times New Roman" panose="02020603050405020304" pitchFamily="18" charset="0"/>
                  </a:rPr>
                  <a:t>，对于每一个下游任务</a:t>
                </a:r>
                <a14:m>
                  <m:oMath xmlns:m="http://schemas.openxmlformats.org/officeDocument/2006/math">
                    <m:r>
                      <a:rPr lang="en-US" altLang="zh-CN" i="1">
                        <a:highlight>
                          <a:srgbClr val="FFFFFF"/>
                        </a:highlight>
                        <a:latin typeface="Cambria Math" panose="02040503050406030204" pitchFamily="18" charset="0"/>
                        <a:ea typeface="宋体" panose="02010600030101010101" pitchFamily="2" charset="-122"/>
                        <a:cs typeface="Times New Roman" panose="02020603050405020304" pitchFamily="18" charset="0"/>
                      </a:rPr>
                      <m:t>𝑋</m:t>
                    </m:r>
                  </m:oMath>
                </a14:m>
                <a:r>
                  <a:rPr lang="zh-CN" altLang="en-US" dirty="0">
                    <a:highlight>
                      <a:srgbClr val="FFFFFF"/>
                    </a:highlight>
                    <a:latin typeface="Times New Roman" panose="02020603050405020304" pitchFamily="18" charset="0"/>
                    <a:ea typeface="宋体" panose="02010600030101010101" pitchFamily="2" charset="-122"/>
                    <a:cs typeface="Times New Roman" panose="02020603050405020304" pitchFamily="18" charset="0"/>
                  </a:rPr>
                  <a:t>，可以公式化表示为：</a:t>
                </a:r>
                <a14:m>
                  <m:oMath xmlns:m="http://schemas.openxmlformats.org/officeDocument/2006/math">
                    <m:r>
                      <a:rPr lang="zh-CN" altLang="en-US" i="1" smtClean="0">
                        <a:highlight>
                          <a:srgbClr val="FFFFFF"/>
                        </a:highlight>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highlight>
                          <a:srgbClr val="FFFFFF"/>
                        </a:highlight>
                        <a:latin typeface="Cambria Math" panose="02040503050406030204" pitchFamily="18" charset="0"/>
                        <a:ea typeface="宋体" panose="02010600030101010101" pitchFamily="2" charset="-122"/>
                        <a:cs typeface="Times New Roman" panose="02020603050405020304" pitchFamily="18" charset="0"/>
                      </a:rPr>
                      <m:t>𝑋</m:t>
                    </m:r>
                    <m:r>
                      <a:rPr lang="en-US" altLang="zh-CN" b="0" i="1" smtClean="0">
                        <a:highlight>
                          <a:srgbClr val="FFFFFF"/>
                        </a:highlight>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b="0" i="1" smtClean="0">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l-GR" altLang="zh-CN" b="0" i="1" smtClean="0">
                            <a:highlight>
                              <a:srgbClr val="FFFFFF"/>
                            </a:highlight>
                            <a:latin typeface="Cambria Math" panose="02040503050406030204" pitchFamily="18" charset="0"/>
                            <a:ea typeface="Cambria Math" panose="02040503050406030204" pitchFamily="18" charset="0"/>
                            <a:cs typeface="Times New Roman" panose="02020603050405020304" pitchFamily="18" charset="0"/>
                          </a:rPr>
                          <m:t>Φ</m:t>
                        </m:r>
                      </m:e>
                      <m:sup>
                        <m:r>
                          <a:rPr lang="en-US" altLang="zh-CN" b="0" i="1" smtClean="0">
                            <a:highlight>
                              <a:srgbClr val="FFFFFF"/>
                            </a:highlight>
                            <a:latin typeface="Cambria Math" panose="02040503050406030204" pitchFamily="18" charset="0"/>
                            <a:ea typeface="宋体" panose="02010600030101010101" pitchFamily="2" charset="-122"/>
                            <a:cs typeface="Times New Roman" panose="02020603050405020304" pitchFamily="18" charset="0"/>
                          </a:rPr>
                          <m:t>𝑋</m:t>
                        </m:r>
                      </m:sup>
                    </m:sSup>
                    <m:d>
                      <m:dPr>
                        <m:ctrlPr>
                          <a:rPr lang="en-US" altLang="zh-CN" b="0" i="1" smtClean="0">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𝑡</m:t>
                            </m:r>
                          </m:sub>
                        </m:sSub>
                      </m:e>
                    </m:d>
                  </m:oMath>
                </a14:m>
                <a:r>
                  <a:rPr kumimoji="0" lang="zh-CN" altLang="en-US" sz="18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，其中，</a:t>
                </a:r>
                <a:r>
                  <a:rPr lang="el-GR" altLang="zh-CN" dirty="0">
                    <a:highlight>
                      <a:srgbClr val="FFFFFF"/>
                    </a:highlight>
                    <a:ea typeface="Cambria Math" panose="02040503050406030204" pitchFamily="18" charset="0"/>
                    <a:cs typeface="Times New Roman" panose="02020603050405020304" pitchFamily="18" charset="0"/>
                  </a:rPr>
                  <a:t> </a:t>
                </a:r>
                <a14:m>
                  <m:oMath xmlns:m="http://schemas.openxmlformats.org/officeDocument/2006/math">
                    <m:r>
                      <m:rPr>
                        <m:sty m:val="p"/>
                      </m:rPr>
                      <a:rPr lang="el-GR" altLang="zh-CN" i="1">
                        <a:highlight>
                          <a:srgbClr val="FFFFFF"/>
                        </a:highlight>
                        <a:latin typeface="Cambria Math" panose="02040503050406030204" pitchFamily="18" charset="0"/>
                        <a:ea typeface="Cambria Math" panose="02040503050406030204" pitchFamily="18" charset="0"/>
                        <a:cs typeface="Times New Roman" panose="02020603050405020304" pitchFamily="18" charset="0"/>
                      </a:rPr>
                      <m:t>Φ</m:t>
                    </m:r>
                    <m:d>
                      <m:dPr>
                        <m:ctrlPr>
                          <a:rPr lang="el-GR" altLang="zh-CN" i="1" smtClean="0">
                            <a:highlight>
                              <a:srgbClr val="FFFFFF"/>
                            </a:highlight>
                            <a:latin typeface="Cambria Math" panose="02040503050406030204" pitchFamily="18" charset="0"/>
                            <a:ea typeface="Cambria Math" panose="02040503050406030204" pitchFamily="18" charset="0"/>
                            <a:cs typeface="Times New Roman" panose="02020603050405020304" pitchFamily="18" charset="0"/>
                          </a:rPr>
                        </m:ctrlPr>
                      </m:dPr>
                      <m:e>
                        <m:r>
                          <a:rPr lang="el-GR" altLang="zh-CN" i="1" smtClean="0">
                            <a:highlight>
                              <a:srgbClr val="FFFFFF"/>
                            </a:highlight>
                            <a:latin typeface="Cambria Math" panose="02040503050406030204" pitchFamily="18" charset="0"/>
                            <a:ea typeface="Cambria Math" panose="02040503050406030204" pitchFamily="18" charset="0"/>
                            <a:cs typeface="Times New Roman" panose="02020603050405020304" pitchFamily="18" charset="0"/>
                          </a:rPr>
                          <m:t>∙</m:t>
                        </m:r>
                      </m:e>
                    </m:d>
                  </m:oMath>
                </a14:m>
                <a:r>
                  <a:rPr kumimoji="0" lang="zh-CN" altLang="en-US" sz="18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表示</a:t>
                </a:r>
                <a:r>
                  <a:rPr kumimoji="0" lang="en-US" altLang="zh-CN" sz="18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MLP</a:t>
                </a:r>
                <a:r>
                  <a:rPr kumimoji="0" lang="zh-CN" altLang="en-US" sz="18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highlight>
                      <a:srgbClr val="FFFFFF"/>
                    </a:highlight>
                    <a:ea typeface="宋体" panose="02010600030101010101" pitchFamily="2" charset="-122"/>
                    <a:cs typeface="Times New Roman" panose="02020603050405020304" pitchFamily="18" charset="0"/>
                  </a:rPr>
                  <a:t> </a:t>
                </a:r>
                <a14:m>
                  <m:oMath xmlns:m="http://schemas.openxmlformats.org/officeDocument/2006/math">
                    <m:r>
                      <a:rPr lang="zh-CN" altLang="en-US" i="1">
                        <a:highlight>
                          <a:srgbClr val="FFFFFF"/>
                        </a:highlight>
                        <a:latin typeface="Cambria Math" panose="02040503050406030204" pitchFamily="18" charset="0"/>
                        <a:ea typeface="宋体" panose="02010600030101010101" pitchFamily="2" charset="-122"/>
                        <a:cs typeface="Times New Roman" panose="02020603050405020304" pitchFamily="18" charset="0"/>
                      </a:rPr>
                      <m:t>△</m:t>
                    </m:r>
                    <m:r>
                      <a:rPr lang="en-US" altLang="zh-CN" i="1">
                        <a:highlight>
                          <a:srgbClr val="FFFFFF"/>
                        </a:highlight>
                        <a:latin typeface="Cambria Math" panose="02040503050406030204" pitchFamily="18" charset="0"/>
                        <a:ea typeface="宋体" panose="02010600030101010101" pitchFamily="2" charset="-122"/>
                        <a:cs typeface="Times New Roman" panose="02020603050405020304" pitchFamily="18" charset="0"/>
                      </a:rPr>
                      <m:t>𝑋</m:t>
                    </m:r>
                    <m:r>
                      <a:rPr lang="en-US" altLang="zh-CN" i="1" smtClean="0">
                        <a:highlight>
                          <a:srgbClr val="FFFFFF"/>
                        </a:highlight>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highlight>
                          <a:srgbClr val="FFFFFF"/>
                        </a:highlight>
                        <a:latin typeface="Cambria Math" panose="02040503050406030204" pitchFamily="18" charset="0"/>
                        <a:ea typeface="宋体" panose="02010600030101010101" pitchFamily="2" charset="-122"/>
                        <a:cs typeface="Times New Roman" panose="02020603050405020304" pitchFamily="18" charset="0"/>
                      </a:rPr>
                      <m:t>𝑋</m:t>
                    </m:r>
                    <m:r>
                      <a:rPr lang="en-US" altLang="zh-CN" b="0" i="1" smtClean="0">
                        <a:highlight>
                          <a:srgbClr val="FFFFFF"/>
                        </a:highligh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en-US" altLang="zh-CN" b="0" i="1" smtClean="0">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accPr>
                      <m:e>
                        <m:r>
                          <a:rPr lang="en-US" altLang="zh-CN" b="0" i="1" smtClean="0">
                            <a:highlight>
                              <a:srgbClr val="FFFFFF"/>
                            </a:highlight>
                            <a:latin typeface="Cambria Math" panose="02040503050406030204" pitchFamily="18" charset="0"/>
                            <a:ea typeface="宋体" panose="02010600030101010101" pitchFamily="2" charset="-122"/>
                            <a:cs typeface="Times New Roman" panose="02020603050405020304" pitchFamily="18" charset="0"/>
                          </a:rPr>
                          <m:t>𝑋</m:t>
                        </m:r>
                      </m:e>
                    </m:acc>
                  </m:oMath>
                </a14:m>
                <a:r>
                  <a:rPr kumimoji="0" lang="zh-CN" altLang="en-US" sz="18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highlight>
                      <a:srgbClr val="FFFFFF"/>
                    </a:highlight>
                    <a:ea typeface="宋体" panose="02010600030101010101" pitchFamily="2" charset="-122"/>
                    <a:cs typeface="Times New Roman" panose="02020603050405020304" pitchFamily="18" charset="0"/>
                  </a:rPr>
                  <a:t> </a:t>
                </a:r>
                <a14:m>
                  <m:oMath xmlns:m="http://schemas.openxmlformats.org/officeDocument/2006/math">
                    <m:acc>
                      <m:accPr>
                        <m:chr m:val="̅"/>
                        <m:ctrlPr>
                          <a:rPr lang="en-US" altLang="zh-CN" i="1">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highlight>
                              <a:srgbClr val="FFFFFF"/>
                            </a:highlight>
                            <a:latin typeface="Cambria Math" panose="02040503050406030204" pitchFamily="18" charset="0"/>
                            <a:ea typeface="宋体" panose="02010600030101010101" pitchFamily="2" charset="-122"/>
                            <a:cs typeface="Times New Roman" panose="02020603050405020304" pitchFamily="18" charset="0"/>
                          </a:rPr>
                          <m:t>𝑋</m:t>
                        </m:r>
                      </m:e>
                    </m:acc>
                  </m:oMath>
                </a14:m>
                <a:r>
                  <a:rPr kumimoji="0" lang="zh-CN" altLang="en-US" sz="18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是从参考图像中提取的。</a:t>
                </a:r>
                <a:endParaRPr kumimoji="0" lang="zh-CN" altLang="zh-CN" sz="18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2" name="文本框 21">
                <a:extLst>
                  <a:ext uri="{FF2B5EF4-FFF2-40B4-BE49-F238E27FC236}">
                    <a16:creationId xmlns:a16="http://schemas.microsoft.com/office/drawing/2014/main" id="{37FCBBC4-1BF5-E00F-975F-73D28E905CE7}"/>
                  </a:ext>
                </a:extLst>
              </p:cNvPr>
              <p:cNvSpPr txBox="1">
                <a:spLocks noRot="1" noChangeAspect="1" noMove="1" noResize="1" noEditPoints="1" noAdjustHandles="1" noChangeArrowheads="1" noChangeShapeType="1" noTextEdit="1"/>
              </p:cNvSpPr>
              <p:nvPr/>
            </p:nvSpPr>
            <p:spPr>
              <a:xfrm>
                <a:off x="889501" y="5161035"/>
                <a:ext cx="10686563" cy="923330"/>
              </a:xfrm>
              <a:prstGeom prst="rect">
                <a:avLst/>
              </a:prstGeom>
              <a:blipFill>
                <a:blip r:embed="rId8"/>
                <a:stretch>
                  <a:fillRect l="-513" t="-5298" r="-285" b="-8609"/>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704471F5-EA24-6D8B-0DB4-446877DE1FF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Y, Lin L, Yu F, et al. Moda: Mapping-once audio-driven portrait animation with dual attentions[C]//Proceedings of the IEEE/CVF International Conference on Computer Vision. 2023: 23020-23029.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09693301"/>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90692" y="-320901"/>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405421" y="1424468"/>
            <a:ext cx="10365944"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Mapping-once architecture</a:t>
            </a:r>
            <a:endPar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BBB2EEB-4E70-5CA2-99FB-10C696DB1469}"/>
              </a:ext>
            </a:extLst>
          </p:cNvPr>
          <p:cNvSpPr txBox="1"/>
          <p:nvPr/>
        </p:nvSpPr>
        <p:spPr>
          <a:xfrm>
            <a:off x="617919" y="1783276"/>
            <a:ext cx="11245791" cy="712952"/>
          </a:xfrm>
          <a:prstGeom prst="rect">
            <a:avLst/>
          </a:prstGeom>
          <a:noFill/>
        </p:spPr>
        <p:txBody>
          <a:bodyPr wrap="square">
            <a:spAutoFit/>
          </a:bodyPr>
          <a:lstStyle/>
          <a:p>
            <a:pPr marL="342900" marR="0" lvl="0" indent="-342900" algn="l" defTabSz="914400" rtl="0" eaLnBrk="1" fontAlgn="auto" latinLnBrk="0" hangingPunct="1">
              <a:lnSpc>
                <a:spcPct val="120000"/>
              </a:lnSpc>
              <a:spcBef>
                <a:spcPts val="200"/>
              </a:spcBef>
              <a:spcAft>
                <a:spcPts val="300"/>
              </a:spcAft>
              <a:buClrTx/>
              <a:buSzTx/>
              <a:buFont typeface="Wingdings" panose="05000000000000000000" pitchFamily="2" charset="2"/>
              <a:buChar char="u"/>
              <a:tabLst/>
              <a:defRPr/>
            </a:pPr>
            <a:r>
              <a:rPr kumimoji="0" lang="zh-CN" altLang="en-US"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目的</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：生成用于音频与嘴部动作特定映射的时间对齐特征，以及用于音频与面部动画其他动作之间概率映射的时间相关特征</a:t>
            </a:r>
            <a:endParaRPr kumimoji="0" lang="en-US" altLang="zh-CN" b="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758832" y="168284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83A3F84F-2CAC-14CA-3E65-DCBC836BDFD1}"/>
              </a:ext>
            </a:extLst>
          </p:cNvPr>
          <p:cNvSpPr txBox="1"/>
          <p:nvPr/>
        </p:nvSpPr>
        <p:spPr>
          <a:xfrm>
            <a:off x="617919" y="2430881"/>
            <a:ext cx="11237383"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组成</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：特定注意力分支</a:t>
            </a: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(specific attention branch, </a:t>
            </a:r>
            <a:r>
              <a:rPr kumimoji="0" lang="en-US" altLang="zh-CN"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SpecAttn</a:t>
            </a: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和概率注意力</a:t>
            </a: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(probabilistic attention, </a:t>
            </a:r>
            <a:r>
              <a:rPr kumimoji="0" lang="en-US" altLang="zh-CN"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ProbAttn</a:t>
            </a: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sp>
        <p:nvSpPr>
          <p:cNvPr id="3" name="文本框 2">
            <a:extLst>
              <a:ext uri="{FF2B5EF4-FFF2-40B4-BE49-F238E27FC236}">
                <a16:creationId xmlns:a16="http://schemas.microsoft.com/office/drawing/2014/main" id="{A3820020-BC13-6795-7DCA-6D061C862D1B}"/>
              </a:ext>
            </a:extLst>
          </p:cNvPr>
          <p:cNvSpPr txBox="1"/>
          <p:nvPr>
            <p:custDataLst>
              <p:tags r:id="rId2"/>
            </p:custDataLst>
          </p:nvPr>
        </p:nvSpPr>
        <p:spPr>
          <a:xfrm>
            <a:off x="102869" y="966805"/>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Mapping-Once Network with Dual Attentions</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B72D863C-BA46-C394-A873-48BE722895F5}"/>
                  </a:ext>
                </a:extLst>
              </p:cNvPr>
              <p:cNvSpPr txBox="1"/>
              <p:nvPr/>
            </p:nvSpPr>
            <p:spPr>
              <a:xfrm>
                <a:off x="648226" y="2765908"/>
                <a:ext cx="11048983" cy="369332"/>
              </a:xfrm>
              <a:prstGeom prst="rect">
                <a:avLst/>
              </a:prstGeom>
              <a:noFill/>
            </p:spPr>
            <p:txBody>
              <a:bodyPr wrap="square" rtlCol="0">
                <a:spAutoFit/>
              </a:bodyPr>
              <a:lstStyle/>
              <a:p>
                <a:pPr marL="342900" lvl="0" indent="-342900">
                  <a:buFont typeface="Wingdings" panose="05000000000000000000" pitchFamily="2" charset="2"/>
                  <a:buChar char="u"/>
                  <a:defRPr/>
                </a:pPr>
                <a:r>
                  <a:rPr kumimoji="0" lang="zh-CN" altLang="en-US"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特定注意力分支</a:t>
                </a:r>
                <a:r>
                  <a:rPr kumimoji="0" lang="en-US" altLang="zh-CN"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en-US" altLang="zh-CN"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SpecAttn</a:t>
                </a:r>
                <a:r>
                  <a:rPr kumimoji="0" lang="en-US" altLang="zh-CN"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lang="zh-CN" altLang="en-US" dirty="0">
                    <a:solidFill>
                      <a:prstClr val="black"/>
                    </a:solidFill>
                    <a:latin typeface="宋体" panose="02010600030101010101" pitchFamily="2" charset="-122"/>
                    <a:ea typeface="宋体" panose="02010600030101010101" pitchFamily="2" charset="-122"/>
                    <a:cs typeface="Times New Roman" panose="02020603050405020304" pitchFamily="18" charset="0"/>
                  </a:rPr>
                  <a:t>用于</a:t>
                </a:r>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捕捉</a:t>
                </a:r>
                <a14:m>
                  <m:oMath xmlns:m="http://schemas.openxmlformats.org/officeDocument/2006/math">
                    <m:r>
                      <a:rPr lang="en-US" altLang="zh-CN" i="1" smtClean="0">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𝑠</m:t>
                    </m:r>
                  </m:oMath>
                </a14:m>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和音频特征</a:t>
                </a:r>
                <a14:m>
                  <m:oMath xmlns:m="http://schemas.openxmlformats.org/officeDocument/2006/math">
                    <m:sSub>
                      <m:sSubPr>
                        <m:ctrlPr>
                          <a:rPr lang="en-US" altLang="zh-CN" i="1">
                            <a:highlight>
                              <a:srgbClr val="FFFFFF"/>
                            </a:highlight>
                            <a:latin typeface="Cambria Math" panose="02040503050406030204" pitchFamily="18" charset="0"/>
                          </a:rPr>
                        </m:ctrlPr>
                      </m:sSubPr>
                      <m:e>
                        <m:r>
                          <a:rPr lang="en-US" altLang="zh-CN" i="1">
                            <a:highlight>
                              <a:srgbClr val="FFFFFF"/>
                            </a:highlight>
                            <a:latin typeface="Cambria Math" panose="02040503050406030204" pitchFamily="18" charset="0"/>
                          </a:rPr>
                          <m:t>𝑠</m:t>
                        </m:r>
                      </m:e>
                      <m:sub>
                        <m:r>
                          <a:rPr lang="en-US" altLang="zh-CN" i="1">
                            <a:highlight>
                              <a:srgbClr val="FFFFFF"/>
                            </a:highlight>
                            <a:latin typeface="Cambria Math" panose="02040503050406030204" pitchFamily="18" charset="0"/>
                          </a:rPr>
                          <m:t>𝑎</m:t>
                        </m:r>
                      </m:sub>
                    </m:sSub>
                  </m:oMath>
                </a14:m>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之间的时间对齐注意力</a:t>
                </a:r>
                <a14:m>
                  <m:oMath xmlns:m="http://schemas.openxmlformats.org/officeDocument/2006/math">
                    <m:sSub>
                      <m:sSubPr>
                        <m:ctrlPr>
                          <a:rPr lang="en-US" altLang="zh-CN" i="1">
                            <a:highlight>
                              <a:srgbClr val="FFFFFF"/>
                            </a:highlight>
                            <a:latin typeface="Cambria Math" panose="02040503050406030204" pitchFamily="18" charset="0"/>
                          </a:rPr>
                        </m:ctrlPr>
                      </m:sSubPr>
                      <m:e>
                        <m:r>
                          <a:rPr lang="en-US" altLang="zh-CN" i="1">
                            <a:highlight>
                              <a:srgbClr val="FFFFFF"/>
                            </a:highlight>
                            <a:latin typeface="Cambria Math" panose="02040503050406030204" pitchFamily="18" charset="0"/>
                          </a:rPr>
                          <m:t>𝑠</m:t>
                        </m:r>
                      </m:e>
                      <m:sub>
                        <m:r>
                          <a:rPr lang="en-US" altLang="zh-CN" b="0" i="1" smtClean="0">
                            <a:highlight>
                              <a:srgbClr val="FFFFFF"/>
                            </a:highlight>
                            <a:latin typeface="Cambria Math" panose="02040503050406030204" pitchFamily="18" charset="0"/>
                          </a:rPr>
                          <m:t>𝑠</m:t>
                        </m:r>
                        <m:r>
                          <a:rPr lang="en-US" altLang="zh-CN" i="1">
                            <a:highlight>
                              <a:srgbClr val="FFFFFF"/>
                            </a:highlight>
                            <a:latin typeface="Cambria Math" panose="02040503050406030204" pitchFamily="18" charset="0"/>
                          </a:rPr>
                          <m:t>𝑎</m:t>
                        </m:r>
                      </m:sub>
                    </m:sSub>
                  </m:oMath>
                </a14:m>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en-US" altLang="zh-CN"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6" name="文本框 5">
                <a:extLst>
                  <a:ext uri="{FF2B5EF4-FFF2-40B4-BE49-F238E27FC236}">
                    <a16:creationId xmlns:a16="http://schemas.microsoft.com/office/drawing/2014/main" id="{B72D863C-BA46-C394-A873-48BE722895F5}"/>
                  </a:ext>
                </a:extLst>
              </p:cNvPr>
              <p:cNvSpPr txBox="1">
                <a:spLocks noRot="1" noChangeAspect="1" noMove="1" noResize="1" noEditPoints="1" noAdjustHandles="1" noChangeArrowheads="1" noChangeShapeType="1" noTextEdit="1"/>
              </p:cNvSpPr>
              <p:nvPr/>
            </p:nvSpPr>
            <p:spPr>
              <a:xfrm>
                <a:off x="648226" y="2765908"/>
                <a:ext cx="11048983" cy="369332"/>
              </a:xfrm>
              <a:prstGeom prst="rect">
                <a:avLst/>
              </a:prstGeom>
              <a:blipFill>
                <a:blip r:embed="rId5"/>
                <a:stretch>
                  <a:fillRect l="-331" t="-13333" b="-28333"/>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704471F5-EA24-6D8B-0DB4-446877DE1FF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Y, Lin L, Yu F, et al. Moda: Mapping-once audio-driven portrait animation with dual attentions[C]//Proceedings of the IEEE/CVF International Conference on Computer Vision. 2023: 23020-23029.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26" name="图片 25">
            <a:extLst>
              <a:ext uri="{FF2B5EF4-FFF2-40B4-BE49-F238E27FC236}">
                <a16:creationId xmlns:a16="http://schemas.microsoft.com/office/drawing/2014/main" id="{1BD56C22-717B-4136-12D8-C9609862E568}"/>
              </a:ext>
            </a:extLst>
          </p:cNvPr>
          <p:cNvPicPr>
            <a:picLocks noChangeAspect="1"/>
          </p:cNvPicPr>
          <p:nvPr/>
        </p:nvPicPr>
        <p:blipFill>
          <a:blip r:embed="rId6"/>
          <a:stretch>
            <a:fillRect/>
          </a:stretch>
        </p:blipFill>
        <p:spPr>
          <a:xfrm>
            <a:off x="848028" y="3143833"/>
            <a:ext cx="3924848" cy="1066949"/>
          </a:xfrm>
          <a:prstGeom prst="rect">
            <a:avLst/>
          </a:prstGeom>
        </p:spPr>
      </p:pic>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DEE2BC4F-88F4-67CB-CA88-AAB793AD8515}"/>
                  </a:ext>
                </a:extLst>
              </p:cNvPr>
              <p:cNvSpPr txBox="1"/>
              <p:nvPr/>
            </p:nvSpPr>
            <p:spPr>
              <a:xfrm>
                <a:off x="3925586" y="3203009"/>
                <a:ext cx="4494262"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i="1">
                        <a:solidFill>
                          <a:srgbClr val="0D0D0D"/>
                        </a:solidFill>
                        <a:highlight>
                          <a:srgbClr val="FFFFFF"/>
                        </a:highlight>
                        <a:latin typeface="Cambria Math" panose="02040503050406030204" pitchFamily="18" charset="0"/>
                        <a:ea typeface="Cambria Math" panose="02040503050406030204" pitchFamily="18" charset="0"/>
                        <a:cs typeface="Times New Roman" panose="02020603050405020304" pitchFamily="18" charset="0"/>
                      </a:rPr>
                      <m:t>𝑑</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是</a:t>
                </a:r>
                <a14:m>
                  <m:oMath xmlns:m="http://schemas.openxmlformats.org/officeDocument/2006/math">
                    <m:sSub>
                      <m:sSubPr>
                        <m:ctrlPr>
                          <a:rPr lang="en-US" altLang="zh-CN" i="1"/>
                        </m:ctrlPr>
                      </m:sSubPr>
                      <m:e>
                        <m:r>
                          <a:rPr lang="en-US" altLang="zh-CN" i="1"/>
                          <m:t>𝑠</m:t>
                        </m:r>
                      </m:e>
                      <m:sub>
                        <m:r>
                          <a:rPr lang="en-US" altLang="zh-CN" i="1"/>
                          <m:t>𝑎</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的维度，对齐偏差</a:t>
                </a:r>
                <a14:m>
                  <m:oMath xmlns:m="http://schemas.openxmlformats.org/officeDocument/2006/math">
                    <m:sSub>
                      <m:sSubPr>
                        <m:ctrlPr>
                          <a:rPr lang="en-US" altLang="zh-CN" i="1"/>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𝐴</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表示为：</a:t>
                </a:r>
              </a:p>
            </p:txBody>
          </p:sp>
        </mc:Choice>
        <mc:Fallback>
          <p:sp>
            <p:nvSpPr>
              <p:cNvPr id="27" name="文本框 26">
                <a:extLst>
                  <a:ext uri="{FF2B5EF4-FFF2-40B4-BE49-F238E27FC236}">
                    <a16:creationId xmlns:a16="http://schemas.microsoft.com/office/drawing/2014/main" id="{DEE2BC4F-88F4-67CB-CA88-AAB793AD8515}"/>
                  </a:ext>
                </a:extLst>
              </p:cNvPr>
              <p:cNvSpPr txBox="1">
                <a:spLocks noRot="1" noChangeAspect="1" noMove="1" noResize="1" noEditPoints="1" noAdjustHandles="1" noChangeArrowheads="1" noChangeShapeType="1" noTextEdit="1"/>
              </p:cNvSpPr>
              <p:nvPr/>
            </p:nvSpPr>
            <p:spPr>
              <a:xfrm>
                <a:off x="3925586" y="3203009"/>
                <a:ext cx="4494262" cy="369332"/>
              </a:xfrm>
              <a:prstGeom prst="rect">
                <a:avLst/>
              </a:prstGeom>
              <a:blipFill>
                <a:blip r:embed="rId7"/>
                <a:stretch>
                  <a:fillRect l="-1221" t="-11475" r="-1085" b="-21311"/>
                </a:stretch>
              </a:blipFill>
            </p:spPr>
            <p:txBody>
              <a:bodyPr/>
              <a:lstStyle/>
              <a:p>
                <a:r>
                  <a:rPr lang="zh-CN" altLang="en-US">
                    <a:noFill/>
                  </a:rPr>
                  <a:t> </a:t>
                </a:r>
              </a:p>
            </p:txBody>
          </p:sp>
        </mc:Fallback>
      </mc:AlternateContent>
      <p:pic>
        <p:nvPicPr>
          <p:cNvPr id="29" name="图片 28">
            <a:extLst>
              <a:ext uri="{FF2B5EF4-FFF2-40B4-BE49-F238E27FC236}">
                <a16:creationId xmlns:a16="http://schemas.microsoft.com/office/drawing/2014/main" id="{D3E71028-7FDA-11E0-35F1-7DF5F3EB89A4}"/>
              </a:ext>
            </a:extLst>
          </p:cNvPr>
          <p:cNvPicPr>
            <a:picLocks noChangeAspect="1"/>
          </p:cNvPicPr>
          <p:nvPr/>
        </p:nvPicPr>
        <p:blipFill>
          <a:blip r:embed="rId8"/>
          <a:stretch>
            <a:fillRect/>
          </a:stretch>
        </p:blipFill>
        <p:spPr>
          <a:xfrm>
            <a:off x="8177869" y="3083577"/>
            <a:ext cx="3515216" cy="752580"/>
          </a:xfrm>
          <a:prstGeom prst="rect">
            <a:avLst/>
          </a:prstGeom>
        </p:spPr>
      </p:pic>
      <p:sp>
        <p:nvSpPr>
          <p:cNvPr id="31" name="文本框 30">
            <a:extLst>
              <a:ext uri="{FF2B5EF4-FFF2-40B4-BE49-F238E27FC236}">
                <a16:creationId xmlns:a16="http://schemas.microsoft.com/office/drawing/2014/main" id="{AB28E35C-D0A7-2A31-AA01-DFA912EE558D}"/>
              </a:ext>
            </a:extLst>
          </p:cNvPr>
          <p:cNvSpPr txBox="1"/>
          <p:nvPr/>
        </p:nvSpPr>
        <p:spPr>
          <a:xfrm>
            <a:off x="915120" y="4318739"/>
            <a:ext cx="10843712" cy="646331"/>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不同于</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采用自回归方式执行交叉注意力，本文在整个序列上应用这种操作，计算速度提升了</a:t>
            </a:r>
            <a:r>
              <a:rPr lang="en-US" altLang="zh-CN"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倍。此外，为了捕捉丰富的时间信息，本文采用了周期位置编码（</a:t>
            </a:r>
            <a:r>
              <a:rPr lang="en-US" altLang="zh-CN" dirty="0">
                <a:latin typeface="Times New Roman" panose="02020603050405020304" pitchFamily="18" charset="0"/>
                <a:ea typeface="宋体" panose="02010600030101010101" pitchFamily="2" charset="-122"/>
                <a:cs typeface="Times New Roman" panose="02020603050405020304" pitchFamily="18" charset="0"/>
              </a:rPr>
              <a:t>PPE</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）和偏置的因果自注意力：</a:t>
            </a:r>
          </a:p>
        </p:txBody>
      </p:sp>
      <p:pic>
        <p:nvPicPr>
          <p:cNvPr id="33" name="图片 32">
            <a:extLst>
              <a:ext uri="{FF2B5EF4-FFF2-40B4-BE49-F238E27FC236}">
                <a16:creationId xmlns:a16="http://schemas.microsoft.com/office/drawing/2014/main" id="{3591EF3E-5E73-7977-464E-B72AB205CC44}"/>
              </a:ext>
            </a:extLst>
          </p:cNvPr>
          <p:cNvPicPr>
            <a:picLocks noChangeAspect="1"/>
          </p:cNvPicPr>
          <p:nvPr/>
        </p:nvPicPr>
        <p:blipFill>
          <a:blip r:embed="rId9"/>
          <a:stretch>
            <a:fillRect/>
          </a:stretch>
        </p:blipFill>
        <p:spPr>
          <a:xfrm>
            <a:off x="955120" y="4959635"/>
            <a:ext cx="5534797" cy="724001"/>
          </a:xfrm>
          <a:prstGeom prst="rect">
            <a:avLst/>
          </a:prstGeom>
        </p:spPr>
      </p:pic>
      <p:pic>
        <p:nvPicPr>
          <p:cNvPr id="35" name="图片 34">
            <a:extLst>
              <a:ext uri="{FF2B5EF4-FFF2-40B4-BE49-F238E27FC236}">
                <a16:creationId xmlns:a16="http://schemas.microsoft.com/office/drawing/2014/main" id="{832622A1-4F3D-DDF7-6C1C-EC2C3AAE11C0}"/>
              </a:ext>
            </a:extLst>
          </p:cNvPr>
          <p:cNvPicPr>
            <a:picLocks noChangeAspect="1"/>
          </p:cNvPicPr>
          <p:nvPr/>
        </p:nvPicPr>
        <p:blipFill>
          <a:blip r:embed="rId10"/>
          <a:stretch>
            <a:fillRect/>
          </a:stretch>
        </p:blipFill>
        <p:spPr>
          <a:xfrm>
            <a:off x="6660606" y="4925996"/>
            <a:ext cx="4010585" cy="752580"/>
          </a:xfrm>
          <a:prstGeom prst="rect">
            <a:avLst/>
          </a:prstGeom>
        </p:spPr>
      </p:pic>
      <mc:AlternateContent xmlns:mc="http://schemas.openxmlformats.org/markup-compatibility/2006">
        <mc:Choice xmlns:a14="http://schemas.microsoft.com/office/drawing/2010/main" Requires="a14">
          <p:sp>
            <p:nvSpPr>
              <p:cNvPr id="36" name="文本框 35">
                <a:extLst>
                  <a:ext uri="{FF2B5EF4-FFF2-40B4-BE49-F238E27FC236}">
                    <a16:creationId xmlns:a16="http://schemas.microsoft.com/office/drawing/2014/main" id="{CFA2F1F2-4E12-D885-A662-1A193E5F1A4D}"/>
                  </a:ext>
                </a:extLst>
              </p:cNvPr>
              <p:cNvSpPr txBox="1"/>
              <p:nvPr/>
            </p:nvSpPr>
            <p:spPr>
              <a:xfrm>
                <a:off x="904426" y="5683636"/>
                <a:ext cx="10843712" cy="646331"/>
              </a:xfrm>
              <a:prstGeom prst="rect">
                <a:avLst/>
              </a:prstGeom>
              <a:noFill/>
            </p:spPr>
            <p:txBody>
              <a:bodyPr wrap="square">
                <a:spAutoFit/>
              </a:bodyPr>
              <a:lstStyle/>
              <a:p>
                <a:r>
                  <a:rPr lang="zh-CN" altLang="en-US"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en-US" altLang="zh-CN" sz="1800" i="1" kern="1200" smtClean="0">
                            <a:solidFill>
                              <a:srgbClr val="000000"/>
                            </a:solidFill>
                            <a:effectLst/>
                            <a:highlight>
                              <a:srgbClr val="FFFFFF"/>
                            </a:highlight>
                            <a:latin typeface="Cambria Math" panose="02040503050406030204" pitchFamily="18" charset="0"/>
                            <a:ea typeface="等线" panose="02010600030101010101" pitchFamily="2" charset="-122"/>
                            <a:cs typeface="+mn-cs"/>
                          </a:rPr>
                        </m:ctrlPr>
                      </m:sSubPr>
                      <m:e>
                        <m:r>
                          <a:rPr lang="en-US" altLang="zh-CN" sz="1800" b="0" i="1" kern="1200" smtClean="0">
                            <a:solidFill>
                              <a:srgbClr val="000000"/>
                            </a:solidFill>
                            <a:effectLst/>
                            <a:highlight>
                              <a:srgbClr val="FFFFFF"/>
                            </a:highlight>
                            <a:latin typeface="Cambria Math" panose="02040503050406030204" pitchFamily="18" charset="0"/>
                            <a:ea typeface="等线" panose="02010600030101010101" pitchFamily="2" charset="-122"/>
                            <a:cs typeface="+mn-cs"/>
                          </a:rPr>
                          <m:t>𝑀</m:t>
                        </m:r>
                      </m:e>
                      <m:sub>
                        <m:r>
                          <a:rPr lang="en-US" altLang="zh-CN" sz="1800" b="0" i="1" kern="1200" smtClean="0">
                            <a:solidFill>
                              <a:srgbClr val="000000"/>
                            </a:solidFill>
                            <a:effectLst/>
                            <a:highlight>
                              <a:srgbClr val="FFFFFF"/>
                            </a:highlight>
                            <a:latin typeface="Cambria Math" panose="02040503050406030204" pitchFamily="18" charset="0"/>
                            <a:ea typeface="等线" panose="02010600030101010101" pitchFamily="2" charset="-122"/>
                            <a:cs typeface="+mn-cs"/>
                          </a:rPr>
                          <m:t>𝑇</m:t>
                        </m:r>
                      </m:sub>
                    </m:sSub>
                  </m:oMath>
                </a14:m>
                <a:r>
                  <a:rPr lang="zh-CN" altLang="en-US"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是一个在上三角矩阵中具有负无穷大的矩阵，以避免查看未来帧来做出当前预测；</a:t>
                </a:r>
                <a:r>
                  <a:rPr lang="en-US" altLang="zh-CN"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q</a:t>
                </a:r>
                <a:r>
                  <a:rPr lang="zh-CN" altLang="en-US"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是用于调整序列周期的超参数。通过这种方式，编码的特征</a:t>
                </a:r>
                <a:r>
                  <a:rPr lang="en-US" altLang="zh-CN"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s'</a:t>
                </a:r>
                <a:r>
                  <a:rPr lang="zh-CN" altLang="en-US"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包含丰富的时空信息，有助于生成准确的面部动画。</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36" name="文本框 35">
                <a:extLst>
                  <a:ext uri="{FF2B5EF4-FFF2-40B4-BE49-F238E27FC236}">
                    <a16:creationId xmlns:a16="http://schemas.microsoft.com/office/drawing/2014/main" id="{CFA2F1F2-4E12-D885-A662-1A193E5F1A4D}"/>
                  </a:ext>
                </a:extLst>
              </p:cNvPr>
              <p:cNvSpPr txBox="1">
                <a:spLocks noRot="1" noChangeAspect="1" noMove="1" noResize="1" noEditPoints="1" noAdjustHandles="1" noChangeArrowheads="1" noChangeShapeType="1" noTextEdit="1"/>
              </p:cNvSpPr>
              <p:nvPr/>
            </p:nvSpPr>
            <p:spPr>
              <a:xfrm>
                <a:off x="904426" y="5683636"/>
                <a:ext cx="10843712" cy="646331"/>
              </a:xfrm>
              <a:prstGeom prst="rect">
                <a:avLst/>
              </a:prstGeom>
              <a:blipFill>
                <a:blip r:embed="rId11"/>
                <a:stretch>
                  <a:fillRect l="-450" t="-6604" b="-150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0567008"/>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90692" y="-320901"/>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405421" y="1467000"/>
            <a:ext cx="10365944"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Mapping-once architecture</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666902" y="536870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2"/>
            </p:custDataLst>
          </p:nvPr>
        </p:nvSpPr>
        <p:spPr>
          <a:xfrm>
            <a:off x="102869" y="966805"/>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Mapping-Once Network with Dual Attentions</a:t>
            </a:r>
          </a:p>
        </p:txBody>
      </p:sp>
      <p:sp>
        <p:nvSpPr>
          <p:cNvPr id="24" name="文本框 23">
            <a:extLst>
              <a:ext uri="{FF2B5EF4-FFF2-40B4-BE49-F238E27FC236}">
                <a16:creationId xmlns:a16="http://schemas.microsoft.com/office/drawing/2014/main" id="{704471F5-EA24-6D8B-0DB4-446877DE1FF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Y, Lin L, Yu F, et al. Moda: Mapping-once audio-driven portrait animation with dual attentions[C]//Proceedings of the IEEE/CVF International Conference on Computer Vision. 2023: 23020-23029.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grpSp>
        <p:nvGrpSpPr>
          <p:cNvPr id="17" name="组合 16">
            <a:extLst>
              <a:ext uri="{FF2B5EF4-FFF2-40B4-BE49-F238E27FC236}">
                <a16:creationId xmlns:a16="http://schemas.microsoft.com/office/drawing/2014/main" id="{6E88E68A-0F03-1013-5379-D1FBD08188D4}"/>
              </a:ext>
            </a:extLst>
          </p:cNvPr>
          <p:cNvGrpSpPr/>
          <p:nvPr/>
        </p:nvGrpSpPr>
        <p:grpSpPr>
          <a:xfrm>
            <a:off x="672389" y="1854088"/>
            <a:ext cx="11048983" cy="991345"/>
            <a:chOff x="672389" y="1916106"/>
            <a:chExt cx="11048983" cy="991345"/>
          </a:xfrm>
        </p:grpSpPr>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B72D863C-BA46-C394-A873-48BE722895F5}"/>
                    </a:ext>
                  </a:extLst>
                </p:cNvPr>
                <p:cNvSpPr txBox="1"/>
                <p:nvPr/>
              </p:nvSpPr>
              <p:spPr>
                <a:xfrm>
                  <a:off x="672389" y="1916106"/>
                  <a:ext cx="11048983" cy="944746"/>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b="1" dirty="0">
                      <a:solidFill>
                        <a:prstClr val="black"/>
                      </a:solidFill>
                      <a:latin typeface="宋体" panose="02010600030101010101" pitchFamily="2" charset="-122"/>
                      <a:ea typeface="宋体" panose="02010600030101010101" pitchFamily="2" charset="-122"/>
                      <a:cs typeface="Times New Roman" panose="02020603050405020304" pitchFamily="18" charset="0"/>
                    </a:rPr>
                    <a:t>概率注意力分支（</a:t>
                  </a:r>
                  <a:r>
                    <a:rPr lang="en-US" altLang="zh-CN" b="1" dirty="0" err="1">
                      <a:solidFill>
                        <a:prstClr val="black"/>
                      </a:solidFill>
                      <a:latin typeface="宋体" panose="02010600030101010101" pitchFamily="2" charset="-122"/>
                      <a:ea typeface="宋体" panose="02010600030101010101" pitchFamily="2" charset="-122"/>
                      <a:cs typeface="Times New Roman" panose="02020603050405020304" pitchFamily="18" charset="0"/>
                    </a:rPr>
                    <a:t>ProbAttn</a:t>
                  </a:r>
                  <a:r>
                    <a:rPr lang="zh-CN" altLang="en-US" b="1" dirty="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lang="zh-CN" altLang="en-US" dirty="0">
                      <a:solidFill>
                        <a:prstClr val="black"/>
                      </a:solidFill>
                      <a:latin typeface="宋体" panose="02010600030101010101" pitchFamily="2" charset="-122"/>
                      <a:ea typeface="宋体" panose="02010600030101010101" pitchFamily="2" charset="-122"/>
                      <a:cs typeface="Times New Roman" panose="02020603050405020304" pitchFamily="18" charset="0"/>
                    </a:rPr>
                    <a:t>用于生成多样化的结果。具体来说，给定表示</a:t>
                  </a:r>
                  <a14:m>
                    <m:oMath xmlns:m="http://schemas.openxmlformats.org/officeDocument/2006/math">
                      <m:r>
                        <a:rPr lang="en-US" altLang="zh-CN" sz="1800" i="1" kern="1200"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t>𝑠</m:t>
                      </m:r>
                    </m:oMath>
                  </a14:m>
                  <a:r>
                    <a:rPr lang="zh-CN" altLang="en-US" dirty="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lang="en-US" altLang="zh-CN" dirty="0">
                      <a:solidFill>
                        <a:prstClr val="black"/>
                      </a:solidFill>
                      <a:latin typeface="宋体" panose="02010600030101010101" pitchFamily="2" charset="-122"/>
                      <a:ea typeface="宋体" panose="02010600030101010101" pitchFamily="2" charset="-122"/>
                      <a:cs typeface="Times New Roman" panose="02020603050405020304" pitchFamily="18" charset="0"/>
                    </a:rPr>
                    <a:t>ProbAttn</a:t>
                  </a:r>
                  <a:r>
                    <a:rPr lang="zh-CN" altLang="en-US" dirty="0">
                      <a:solidFill>
                        <a:prstClr val="black"/>
                      </a:solidFill>
                      <a:latin typeface="宋体" panose="02010600030101010101" pitchFamily="2" charset="-122"/>
                      <a:ea typeface="宋体" panose="02010600030101010101" pitchFamily="2" charset="-122"/>
                      <a:cs typeface="Times New Roman" panose="02020603050405020304" pitchFamily="18" charset="0"/>
                    </a:rPr>
                    <a:t>旨在生成多样化的特征</a:t>
                  </a:r>
                  <a14:m>
                    <m:oMath xmlns:m="http://schemas.openxmlformats.org/officeDocument/2006/math">
                      <m:sSub>
                        <m:sSubPr>
                          <m:ctrlPr>
                            <a:rPr lang="en-US" altLang="zh-CN" i="1"/>
                          </m:ctrlPr>
                        </m:sSubPr>
                        <m:e>
                          <m:r>
                            <a:rPr lang="en-US" altLang="zh-CN" i="1"/>
                            <m:t>𝑠</m:t>
                          </m:r>
                        </m:e>
                        <m:sub>
                          <m:r>
                            <a:rPr lang="en-US" altLang="zh-CN" b="0" i="1" smtClean="0">
                              <a:latin typeface="Cambria Math" panose="02040503050406030204" pitchFamily="18" charset="0"/>
                            </a:rPr>
                            <m:t>𝑝</m:t>
                          </m:r>
                          <m:r>
                            <a:rPr lang="en-US" altLang="zh-CN" i="1"/>
                            <m:t>𝑎</m:t>
                          </m:r>
                        </m:sub>
                      </m:sSub>
                    </m:oMath>
                  </a14:m>
                  <a:r>
                    <a:rPr lang="zh-CN" altLang="en-US" dirty="0">
                      <a:solidFill>
                        <a:prstClr val="black"/>
                      </a:solidFill>
                      <a:latin typeface="宋体" panose="02010600030101010101" pitchFamily="2" charset="-122"/>
                      <a:ea typeface="宋体" panose="02010600030101010101" pitchFamily="2" charset="-122"/>
                      <a:cs typeface="Times New Roman" panose="02020603050405020304" pitchFamily="18" charset="0"/>
                    </a:rPr>
                    <a:t>。它首先通过编码器（</a:t>
                  </a:r>
                  <a:r>
                    <a:rPr lang="en-US" altLang="zh-CN" dirty="0">
                      <a:solidFill>
                        <a:prstClr val="black"/>
                      </a:solidFill>
                      <a:latin typeface="宋体" panose="02010600030101010101" pitchFamily="2" charset="-122"/>
                      <a:ea typeface="宋体" panose="02010600030101010101" pitchFamily="2" charset="-122"/>
                      <a:cs typeface="Times New Roman" panose="02020603050405020304" pitchFamily="18" charset="0"/>
                    </a:rPr>
                    <a:t>Enc</a:t>
                  </a:r>
                  <a:r>
                    <a:rPr lang="zh-CN" altLang="en-US" dirty="0">
                      <a:solidFill>
                        <a:prstClr val="black"/>
                      </a:solidFill>
                      <a:latin typeface="宋体" panose="02010600030101010101" pitchFamily="2" charset="-122"/>
                      <a:ea typeface="宋体" panose="02010600030101010101" pitchFamily="2" charset="-122"/>
                      <a:cs typeface="Times New Roman" panose="02020603050405020304" pitchFamily="18" charset="0"/>
                    </a:rPr>
                    <a:t>）利用学到的</a:t>
                  </a:r>
                  <a:r>
                    <a:rPr lang="en-US" altLang="zh-CN" dirty="0">
                      <a:solidFill>
                        <a:prstClr val="black"/>
                      </a:solidFill>
                      <a:latin typeface="宋体" panose="02010600030101010101" pitchFamily="2" charset="-122"/>
                      <a:ea typeface="宋体" panose="02010600030101010101" pitchFamily="2" charset="-122"/>
                      <a:cs typeface="Times New Roman" panose="02020603050405020304" pitchFamily="18" charset="0"/>
                    </a:rPr>
                    <a:t>μ</a:t>
                  </a:r>
                  <a:r>
                    <a:rPr lang="zh-CN" altLang="en-US" dirty="0">
                      <a:solidFill>
                        <a:prstClr val="black"/>
                      </a:solidFill>
                      <a:latin typeface="宋体" panose="02010600030101010101" pitchFamily="2" charset="-122"/>
                      <a:ea typeface="宋体" panose="02010600030101010101" pitchFamily="2" charset="-122"/>
                      <a:cs typeface="Times New Roman" panose="02020603050405020304" pitchFamily="18" charset="0"/>
                    </a:rPr>
                    <a:t>和</a:t>
                  </a:r>
                  <a:r>
                    <a:rPr lang="en-US" altLang="zh-CN" dirty="0">
                      <a:solidFill>
                        <a:prstClr val="black"/>
                      </a:solidFill>
                      <a:latin typeface="宋体" panose="02010600030101010101" pitchFamily="2" charset="-122"/>
                      <a:ea typeface="宋体" panose="02010600030101010101" pitchFamily="2" charset="-122"/>
                      <a:cs typeface="Times New Roman" panose="02020603050405020304" pitchFamily="18" charset="0"/>
                    </a:rPr>
                    <a:t>σ</a:t>
                  </a:r>
                  <a:r>
                    <a:rPr lang="zh-CN" altLang="en-US" dirty="0">
                      <a:solidFill>
                        <a:prstClr val="black"/>
                      </a:solidFill>
                      <a:latin typeface="宋体" panose="02010600030101010101" pitchFamily="2" charset="-122"/>
                      <a:ea typeface="宋体" panose="02010600030101010101" pitchFamily="2" charset="-122"/>
                      <a:cs typeface="Times New Roman" panose="02020603050405020304" pitchFamily="18" charset="0"/>
                    </a:rPr>
                    <a:t>对</a:t>
                  </a:r>
                  <a:r>
                    <a:rPr lang="en-US" altLang="zh-CN" dirty="0">
                      <a:solidFill>
                        <a:prstClr val="black"/>
                      </a:solidFill>
                      <a:latin typeface="宋体" panose="02010600030101010101" pitchFamily="2" charset="-122"/>
                      <a:ea typeface="宋体" panose="02010600030101010101" pitchFamily="2" charset="-122"/>
                      <a:cs typeface="Times New Roman" panose="02020603050405020304" pitchFamily="18" charset="0"/>
                    </a:rPr>
                    <a:t>s</a:t>
                  </a:r>
                  <a:r>
                    <a:rPr lang="zh-CN" altLang="en-US" dirty="0">
                      <a:solidFill>
                        <a:prstClr val="black"/>
                      </a:solidFill>
                      <a:latin typeface="宋体" panose="02010600030101010101" pitchFamily="2" charset="-122"/>
                      <a:ea typeface="宋体" panose="02010600030101010101" pitchFamily="2" charset="-122"/>
                      <a:cs typeface="Times New Roman" panose="02020603050405020304" pitchFamily="18" charset="0"/>
                    </a:rPr>
                    <a:t>的分布进行建模，然后通过解码器（</a:t>
                  </a:r>
                  <a:r>
                    <a:rPr lang="en-US" altLang="zh-CN" dirty="0">
                      <a:solidFill>
                        <a:prstClr val="black"/>
                      </a:solidFill>
                      <a:latin typeface="宋体" panose="02010600030101010101" pitchFamily="2" charset="-122"/>
                      <a:ea typeface="宋体" panose="02010600030101010101" pitchFamily="2" charset="-122"/>
                      <a:cs typeface="Times New Roman" panose="02020603050405020304" pitchFamily="18" charset="0"/>
                    </a:rPr>
                    <a:t>Dec</a:t>
                  </a:r>
                  <a:r>
                    <a:rPr lang="zh-CN" altLang="en-US" dirty="0">
                      <a:solidFill>
                        <a:prstClr val="black"/>
                      </a:solidFill>
                      <a:latin typeface="宋体" panose="02010600030101010101" pitchFamily="2" charset="-122"/>
                      <a:ea typeface="宋体" panose="02010600030101010101" pitchFamily="2" charset="-122"/>
                      <a:cs typeface="Times New Roman" panose="02020603050405020304" pitchFamily="18" charset="0"/>
                    </a:rPr>
                    <a:t>）生成多模态输出：</a:t>
                  </a:r>
                  <a:endParaRPr kumimoji="0" lang="en-US" altLang="zh-CN"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6" name="文本框 5">
                  <a:extLst>
                    <a:ext uri="{FF2B5EF4-FFF2-40B4-BE49-F238E27FC236}">
                      <a16:creationId xmlns:a16="http://schemas.microsoft.com/office/drawing/2014/main" id="{B72D863C-BA46-C394-A873-48BE722895F5}"/>
                    </a:ext>
                  </a:extLst>
                </p:cNvPr>
                <p:cNvSpPr txBox="1">
                  <a:spLocks noRot="1" noChangeAspect="1" noMove="1" noResize="1" noEditPoints="1" noAdjustHandles="1" noChangeArrowheads="1" noChangeShapeType="1" noTextEdit="1"/>
                </p:cNvSpPr>
                <p:nvPr/>
              </p:nvSpPr>
              <p:spPr>
                <a:xfrm>
                  <a:off x="672389" y="1916106"/>
                  <a:ext cx="11048983" cy="944746"/>
                </a:xfrm>
                <a:prstGeom prst="rect">
                  <a:avLst/>
                </a:prstGeom>
                <a:blipFill>
                  <a:blip r:embed="rId5"/>
                  <a:stretch>
                    <a:fillRect l="-331" t="-4516" r="-331" b="-9032"/>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B8B3804B-37CC-C8E3-2DAD-33857D69C9E9}"/>
                </a:ext>
              </a:extLst>
            </p:cNvPr>
            <p:cNvPicPr>
              <a:picLocks noChangeAspect="1"/>
            </p:cNvPicPr>
            <p:nvPr/>
          </p:nvPicPr>
          <p:blipFill>
            <a:blip r:embed="rId6"/>
            <a:stretch>
              <a:fillRect/>
            </a:stretch>
          </p:blipFill>
          <p:spPr>
            <a:xfrm>
              <a:off x="2907497" y="2539124"/>
              <a:ext cx="3705742" cy="352474"/>
            </a:xfrm>
            <a:prstGeom prst="rect">
              <a:avLst/>
            </a:prstGeom>
          </p:spPr>
        </p:pic>
        <p:pic>
          <p:nvPicPr>
            <p:cNvPr id="16" name="图片 15">
              <a:extLst>
                <a:ext uri="{FF2B5EF4-FFF2-40B4-BE49-F238E27FC236}">
                  <a16:creationId xmlns:a16="http://schemas.microsoft.com/office/drawing/2014/main" id="{61B0D673-7C7E-972F-B452-5A38A951BBA7}"/>
                </a:ext>
              </a:extLst>
            </p:cNvPr>
            <p:cNvPicPr>
              <a:picLocks noChangeAspect="1"/>
            </p:cNvPicPr>
            <p:nvPr/>
          </p:nvPicPr>
          <p:blipFill>
            <a:blip r:embed="rId7"/>
            <a:stretch>
              <a:fillRect/>
            </a:stretch>
          </p:blipFill>
          <p:spPr>
            <a:xfrm>
              <a:off x="6610174" y="2545450"/>
              <a:ext cx="3419952" cy="362001"/>
            </a:xfrm>
            <a:prstGeom prst="rect">
              <a:avLst/>
            </a:prstGeom>
          </p:spPr>
        </p:pic>
      </p:grpSp>
      <p:pic>
        <p:nvPicPr>
          <p:cNvPr id="21" name="图片 20">
            <a:extLst>
              <a:ext uri="{FF2B5EF4-FFF2-40B4-BE49-F238E27FC236}">
                <a16:creationId xmlns:a16="http://schemas.microsoft.com/office/drawing/2014/main" id="{DADB03BC-4E64-8F78-60E1-490D15B4D9A4}"/>
              </a:ext>
            </a:extLst>
          </p:cNvPr>
          <p:cNvPicPr>
            <a:picLocks noChangeAspect="1"/>
          </p:cNvPicPr>
          <p:nvPr/>
        </p:nvPicPr>
        <p:blipFill>
          <a:blip r:embed="rId8"/>
          <a:stretch>
            <a:fillRect/>
          </a:stretch>
        </p:blipFill>
        <p:spPr>
          <a:xfrm>
            <a:off x="1131296" y="3476326"/>
            <a:ext cx="4229690" cy="685896"/>
          </a:xfrm>
          <a:prstGeom prst="rect">
            <a:avLst/>
          </a:prstGeom>
        </p:spPr>
      </p:pic>
      <p:sp>
        <p:nvSpPr>
          <p:cNvPr id="36" name="文本框 35">
            <a:extLst>
              <a:ext uri="{FF2B5EF4-FFF2-40B4-BE49-F238E27FC236}">
                <a16:creationId xmlns:a16="http://schemas.microsoft.com/office/drawing/2014/main" id="{CFA2F1F2-4E12-D885-A662-1A193E5F1A4D}"/>
              </a:ext>
            </a:extLst>
          </p:cNvPr>
          <p:cNvSpPr txBox="1"/>
          <p:nvPr/>
        </p:nvSpPr>
        <p:spPr>
          <a:xfrm>
            <a:off x="949759" y="2812593"/>
            <a:ext cx="10843712" cy="646331"/>
          </a:xfrm>
          <a:prstGeom prst="rect">
            <a:avLst/>
          </a:prstGeom>
          <a:noFill/>
        </p:spPr>
        <p:txBody>
          <a:bodyPr wrap="square">
            <a:spAutoFit/>
          </a:bodyPr>
          <a:lstStyle/>
          <a:p>
            <a:r>
              <a:rPr lang="zh-CN" altLang="en-US"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其中，</a:t>
            </a:r>
            <a:r>
              <a:rPr lang="en-US" altLang="zh-CN"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Φ</a:t>
            </a:r>
            <a:r>
              <a:rPr lang="zh-CN" altLang="en-US"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是一个</a:t>
            </a:r>
            <a:r>
              <a:rPr lang="en-US" altLang="zh-CN"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MLP</a:t>
            </a:r>
            <a:r>
              <a:rPr lang="zh-CN" altLang="en-US"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U(μ, σ)</a:t>
            </a:r>
            <a:r>
              <a:rPr lang="zh-CN" altLang="en-US"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是具有均值</a:t>
            </a:r>
            <a:r>
              <a:rPr lang="en-US" altLang="zh-CN"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μ</a:t>
            </a:r>
            <a:r>
              <a:rPr lang="zh-CN" altLang="en-US"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和方差</a:t>
            </a:r>
            <a:r>
              <a:rPr lang="en-US" altLang="zh-CN"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σ</a:t>
            </a:r>
            <a:r>
              <a:rPr lang="zh-CN" altLang="en-US"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的高斯分布。为了迫使</a:t>
            </a:r>
            <a:r>
              <a:rPr lang="en-US" altLang="zh-CN" dirty="0" err="1">
                <a:solidFill>
                  <a:srgbClr val="0D0D0D"/>
                </a:solidFill>
                <a:latin typeface="Times New Roman" panose="02020603050405020304" pitchFamily="18" charset="0"/>
                <a:ea typeface="宋体" panose="02010600030101010101" pitchFamily="2" charset="-122"/>
                <a:cs typeface="Times New Roman" panose="02020603050405020304" pitchFamily="18" charset="0"/>
              </a:rPr>
              <a:t>ProbAttn</a:t>
            </a:r>
            <a:r>
              <a:rPr lang="zh-CN" altLang="en-US"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学习多样化的运动风格，作者在</a:t>
            </a:r>
            <a:r>
              <a:rPr lang="en-US" altLang="zh-CN"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t-VAE</a:t>
            </a:r>
            <a:r>
              <a:rPr lang="zh-CN" altLang="en-US"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的瓶颈处增加了</a:t>
            </a:r>
            <a:r>
              <a:rPr lang="en-US" altLang="zh-CN"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KL</a:t>
            </a:r>
            <a:r>
              <a:rPr lang="zh-CN" altLang="en-US"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散度损失</a:t>
            </a:r>
            <a:r>
              <a:rPr lang="en-US" altLang="zh-CN"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solidFill>
                  <a:srgbClr val="0D0D0D"/>
                </a:solidFill>
                <a:latin typeface="Times New Roman" panose="02020603050405020304" pitchFamily="18" charset="0"/>
                <a:ea typeface="宋体" panose="02010600030101010101" pitchFamily="2" charset="-122"/>
                <a:cs typeface="Times New Roman" panose="02020603050405020304" pitchFamily="18" charset="0"/>
              </a:rPr>
              <a:t>Kullback</a:t>
            </a:r>
            <a:r>
              <a:rPr lang="en-US" altLang="zh-CN"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solidFill>
                  <a:srgbClr val="0D0D0D"/>
                </a:solidFill>
                <a:latin typeface="Times New Roman" panose="02020603050405020304" pitchFamily="18" charset="0"/>
                <a:ea typeface="宋体" panose="02010600030101010101" pitchFamily="2" charset="-122"/>
                <a:cs typeface="Times New Roman" panose="02020603050405020304" pitchFamily="18" charset="0"/>
              </a:rPr>
              <a:t>Leibler</a:t>
            </a:r>
            <a:r>
              <a:rPr lang="en-US" altLang="zh-CN"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 divergence, KLD)</a:t>
            </a:r>
            <a:r>
              <a:rPr lang="zh-CN" altLang="en-US"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，以限制特征：</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3901672D-F965-E945-698E-68F51CAB7BE8}"/>
                  </a:ext>
                </a:extLst>
              </p:cNvPr>
              <p:cNvSpPr txBox="1"/>
              <p:nvPr/>
            </p:nvSpPr>
            <p:spPr>
              <a:xfrm>
                <a:off x="5294888" y="3577431"/>
                <a:ext cx="6372014" cy="667747"/>
              </a:xfrm>
              <a:prstGeom prst="rect">
                <a:avLst/>
              </a:prstGeom>
              <a:noFill/>
            </p:spPr>
            <p:txBody>
              <a:bodyPr wrap="square">
                <a:spAutoFit/>
              </a:bodyPr>
              <a:lstStyle/>
              <a:p>
                <a:r>
                  <a:rPr lang="zh-CN" altLang="en-US" b="0" i="0" dirty="0">
                    <a:solidFill>
                      <a:srgbClr val="0D0D0D"/>
                    </a:solidFill>
                    <a:effectLst/>
                    <a:highlight>
                      <a:srgbClr val="FFFFFF"/>
                    </a:highlight>
                    <a:latin typeface="Söhne"/>
                  </a:rPr>
                  <a:t>其中</a:t>
                </a:r>
                <a14:m>
                  <m:oMath xmlns:m="http://schemas.openxmlformats.org/officeDocument/2006/math">
                    <m:sSub>
                      <m:sSubPr>
                        <m:ctrlPr>
                          <a:rPr lang="en-US" altLang="zh-CN" sz="1800" i="1" kern="1200" smtClean="0">
                            <a:solidFill>
                              <a:srgbClr val="000000"/>
                            </a:solidFill>
                            <a:effectLst/>
                            <a:highlight>
                              <a:srgbClr val="FFFFFF"/>
                            </a:highlight>
                            <a:latin typeface="Cambria Math" panose="02040503050406030204" pitchFamily="18" charset="0"/>
                            <a:ea typeface="等线" panose="02010600030101010101" pitchFamily="2" charset="-122"/>
                            <a:cs typeface="+mn-cs"/>
                          </a:rPr>
                        </m:ctrlPr>
                      </m:sSubPr>
                      <m:e>
                        <m:r>
                          <a:rPr lang="en-US" altLang="zh-CN" sz="1800" b="0" i="1" kern="1200" smtClean="0">
                            <a:solidFill>
                              <a:srgbClr val="000000"/>
                            </a:solidFill>
                            <a:effectLst/>
                            <a:highlight>
                              <a:srgbClr val="FFFFFF"/>
                            </a:highlight>
                            <a:latin typeface="Cambria Math" panose="02040503050406030204" pitchFamily="18" charset="0"/>
                            <a:ea typeface="等线" panose="02010600030101010101" pitchFamily="2" charset="-122"/>
                            <a:cs typeface="+mn-cs"/>
                          </a:rPr>
                          <m:t>𝑑</m:t>
                        </m:r>
                      </m:e>
                      <m:sub>
                        <m:r>
                          <a:rPr lang="en-US" altLang="zh-CN" sz="1800" b="0" i="1" kern="1200" smtClean="0">
                            <a:solidFill>
                              <a:srgbClr val="000000"/>
                            </a:solidFill>
                            <a:effectLst/>
                            <a:highlight>
                              <a:srgbClr val="FFFFFF"/>
                            </a:highlight>
                            <a:latin typeface="Cambria Math" panose="02040503050406030204" pitchFamily="18" charset="0"/>
                            <a:ea typeface="等线" panose="02010600030101010101" pitchFamily="2" charset="-122"/>
                            <a:cs typeface="+mn-cs"/>
                          </a:rPr>
                          <m:t>𝑙</m:t>
                        </m:r>
                      </m:sub>
                    </m:sSub>
                  </m:oMath>
                </a14:m>
                <a:r>
                  <a:rPr lang="zh-CN" altLang="en-US" b="0" i="0" dirty="0">
                    <a:solidFill>
                      <a:srgbClr val="0D0D0D"/>
                    </a:solidFill>
                    <a:effectLst/>
                    <a:highlight>
                      <a:srgbClr val="FFFFFF"/>
                    </a:highlight>
                    <a:latin typeface="Söhne"/>
                  </a:rPr>
                  <a:t>是</a:t>
                </a:r>
                <a:r>
                  <a:rPr lang="en-US" altLang="zh-CN" b="0" i="0" dirty="0">
                    <a:solidFill>
                      <a:srgbClr val="0D0D0D"/>
                    </a:solidFill>
                    <a:effectLst/>
                    <a:highlight>
                      <a:srgbClr val="FFFFFF"/>
                    </a:highlight>
                    <a:latin typeface="Söhne"/>
                  </a:rPr>
                  <a:t>μ</a:t>
                </a:r>
                <a:r>
                  <a:rPr lang="zh-CN" altLang="en-US" b="0" i="0" dirty="0">
                    <a:solidFill>
                      <a:srgbClr val="0D0D0D"/>
                    </a:solidFill>
                    <a:effectLst/>
                    <a:highlight>
                      <a:srgbClr val="FFFFFF"/>
                    </a:highlight>
                    <a:latin typeface="Söhne"/>
                  </a:rPr>
                  <a:t>的维度。最终，双重注意力模块输出</a:t>
                </a:r>
                <a14:m>
                  <m:oMath xmlns:m="http://schemas.openxmlformats.org/officeDocument/2006/math">
                    <m:sSub>
                      <m:sSubPr>
                        <m:ctrlPr>
                          <a:rPr lang="en-US" altLang="zh-CN" i="1">
                            <a:solidFill>
                              <a:srgbClr val="000000"/>
                            </a:solidFill>
                            <a:highlight>
                              <a:srgbClr val="FFFFFF"/>
                            </a:highlight>
                            <a:latin typeface="Cambria Math" panose="02040503050406030204" pitchFamily="18" charset="0"/>
                          </a:rPr>
                        </m:ctrlPr>
                      </m:sSubPr>
                      <m:e>
                        <m:r>
                          <a:rPr lang="en-US" altLang="zh-CN" b="0" i="1" smtClean="0">
                            <a:solidFill>
                              <a:srgbClr val="000000"/>
                            </a:solidFill>
                            <a:highlight>
                              <a:srgbClr val="FFFFFF"/>
                            </a:highlight>
                            <a:latin typeface="Cambria Math" panose="02040503050406030204" pitchFamily="18" charset="0"/>
                          </a:rPr>
                          <m:t>𝑠</m:t>
                        </m:r>
                      </m:e>
                      <m:sub>
                        <m:r>
                          <a:rPr lang="en-US" altLang="zh-CN" b="0" i="1" smtClean="0">
                            <a:solidFill>
                              <a:srgbClr val="000000"/>
                            </a:solidFill>
                            <a:highlight>
                              <a:srgbClr val="FFFFFF"/>
                            </a:highlight>
                            <a:latin typeface="Cambria Math" panose="02040503050406030204" pitchFamily="18" charset="0"/>
                          </a:rPr>
                          <m:t>𝑡</m:t>
                        </m:r>
                      </m:sub>
                    </m:sSub>
                    <m:r>
                      <a:rPr lang="en-US" altLang="zh-CN" b="0" i="1" smtClean="0">
                        <a:solidFill>
                          <a:srgbClr val="000000"/>
                        </a:solidFill>
                        <a:highlight>
                          <a:srgbClr val="FFFFFF"/>
                        </a:highlight>
                        <a:latin typeface="Cambria Math" panose="02040503050406030204" pitchFamily="18" charset="0"/>
                      </a:rPr>
                      <m:t>=</m:t>
                    </m:r>
                    <m:sSub>
                      <m:sSubPr>
                        <m:ctrlPr>
                          <a:rPr lang="en-US" altLang="zh-CN" i="1">
                            <a:solidFill>
                              <a:srgbClr val="000000"/>
                            </a:solidFill>
                            <a:highlight>
                              <a:srgbClr val="FFFFFF"/>
                            </a:highlight>
                            <a:latin typeface="Cambria Math" panose="02040503050406030204" pitchFamily="18" charset="0"/>
                          </a:rPr>
                        </m:ctrlPr>
                      </m:sSubPr>
                      <m:e>
                        <m:r>
                          <a:rPr lang="en-US" altLang="zh-CN" i="1">
                            <a:solidFill>
                              <a:srgbClr val="000000"/>
                            </a:solidFill>
                            <a:highlight>
                              <a:srgbClr val="FFFFFF"/>
                            </a:highlight>
                            <a:latin typeface="Cambria Math" panose="02040503050406030204" pitchFamily="18" charset="0"/>
                          </a:rPr>
                          <m:t>𝑠</m:t>
                        </m:r>
                      </m:e>
                      <m:sub>
                        <m:r>
                          <a:rPr lang="en-US" altLang="zh-CN" b="0" i="1" smtClean="0">
                            <a:solidFill>
                              <a:srgbClr val="000000"/>
                            </a:solidFill>
                            <a:highlight>
                              <a:srgbClr val="FFFFFF"/>
                            </a:highlight>
                            <a:latin typeface="Cambria Math" panose="02040503050406030204" pitchFamily="18" charset="0"/>
                          </a:rPr>
                          <m:t>𝑠𝑎</m:t>
                        </m:r>
                      </m:sub>
                    </m:sSub>
                    <m:r>
                      <a:rPr lang="en-US" altLang="zh-CN" b="0" i="1" smtClean="0">
                        <a:solidFill>
                          <a:srgbClr val="000000"/>
                        </a:solidFill>
                        <a:highlight>
                          <a:srgbClr val="FFFFFF"/>
                        </a:highlight>
                        <a:latin typeface="Cambria Math" panose="02040503050406030204" pitchFamily="18" charset="0"/>
                        <a:ea typeface="Cambria Math" panose="02040503050406030204" pitchFamily="18" charset="0"/>
                      </a:rPr>
                      <m:t>⊙</m:t>
                    </m:r>
                    <m:sSub>
                      <m:sSubPr>
                        <m:ctrlPr>
                          <a:rPr lang="en-US" altLang="zh-CN" i="1">
                            <a:solidFill>
                              <a:srgbClr val="000000"/>
                            </a:solidFill>
                            <a:highlight>
                              <a:srgbClr val="FFFFFF"/>
                            </a:highlight>
                            <a:latin typeface="Cambria Math" panose="02040503050406030204" pitchFamily="18" charset="0"/>
                          </a:rPr>
                        </m:ctrlPr>
                      </m:sSubPr>
                      <m:e>
                        <m:r>
                          <a:rPr lang="en-US" altLang="zh-CN" i="1">
                            <a:solidFill>
                              <a:srgbClr val="000000"/>
                            </a:solidFill>
                            <a:highlight>
                              <a:srgbClr val="FFFFFF"/>
                            </a:highlight>
                            <a:latin typeface="Cambria Math" panose="02040503050406030204" pitchFamily="18" charset="0"/>
                          </a:rPr>
                          <m:t>𝑠</m:t>
                        </m:r>
                      </m:e>
                      <m:sub>
                        <m:r>
                          <a:rPr lang="en-US" altLang="zh-CN" b="0" i="1" smtClean="0">
                            <a:solidFill>
                              <a:srgbClr val="000000"/>
                            </a:solidFill>
                            <a:highlight>
                              <a:srgbClr val="FFFFFF"/>
                            </a:highlight>
                            <a:latin typeface="Cambria Math" panose="02040503050406030204" pitchFamily="18" charset="0"/>
                          </a:rPr>
                          <m:t>𝑝𝑎</m:t>
                        </m:r>
                      </m:sub>
                    </m:sSub>
                  </m:oMath>
                </a14:m>
                <a:r>
                  <a:rPr lang="zh-CN" altLang="en-US" b="0" i="0" dirty="0">
                    <a:solidFill>
                      <a:srgbClr val="0D0D0D"/>
                    </a:solidFill>
                    <a:effectLst/>
                    <a:highlight>
                      <a:srgbClr val="FFFFFF"/>
                    </a:highlight>
                    <a:latin typeface="Söhne"/>
                  </a:rPr>
                  <a:t>用于下游任务。</a:t>
                </a:r>
                <a:endParaRPr lang="zh-CN" altLang="en-US" dirty="0"/>
              </a:p>
            </p:txBody>
          </p:sp>
        </mc:Choice>
        <mc:Fallback>
          <p:sp>
            <p:nvSpPr>
              <p:cNvPr id="25" name="文本框 24">
                <a:extLst>
                  <a:ext uri="{FF2B5EF4-FFF2-40B4-BE49-F238E27FC236}">
                    <a16:creationId xmlns:a16="http://schemas.microsoft.com/office/drawing/2014/main" id="{3901672D-F965-E945-698E-68F51CAB7BE8}"/>
                  </a:ext>
                </a:extLst>
              </p:cNvPr>
              <p:cNvSpPr txBox="1">
                <a:spLocks noRot="1" noChangeAspect="1" noMove="1" noResize="1" noEditPoints="1" noAdjustHandles="1" noChangeArrowheads="1" noChangeShapeType="1" noTextEdit="1"/>
              </p:cNvSpPr>
              <p:nvPr/>
            </p:nvSpPr>
            <p:spPr>
              <a:xfrm>
                <a:off x="5294888" y="3577431"/>
                <a:ext cx="6372014" cy="667747"/>
              </a:xfrm>
              <a:prstGeom prst="rect">
                <a:avLst/>
              </a:prstGeom>
              <a:blipFill>
                <a:blip r:embed="rId9"/>
                <a:stretch>
                  <a:fillRect l="-861" t="-4587" b="-13761"/>
                </a:stretch>
              </a:blipFill>
            </p:spPr>
            <p:txBody>
              <a:bodyPr/>
              <a:lstStyle/>
              <a:p>
                <a:r>
                  <a:rPr lang="zh-CN" altLang="en-US">
                    <a:noFill/>
                  </a:rPr>
                  <a:t> </a:t>
                </a:r>
              </a:p>
            </p:txBody>
          </p:sp>
        </mc:Fallback>
      </mc:AlternateContent>
      <p:pic>
        <p:nvPicPr>
          <p:cNvPr id="32" name="图片 31">
            <a:extLst>
              <a:ext uri="{FF2B5EF4-FFF2-40B4-BE49-F238E27FC236}">
                <a16:creationId xmlns:a16="http://schemas.microsoft.com/office/drawing/2014/main" id="{9E847A16-4CFA-8F17-55CA-DCE769D2E156}"/>
              </a:ext>
            </a:extLst>
          </p:cNvPr>
          <p:cNvPicPr>
            <a:picLocks noChangeAspect="1"/>
          </p:cNvPicPr>
          <p:nvPr/>
        </p:nvPicPr>
        <p:blipFill>
          <a:blip r:embed="rId10"/>
          <a:stretch>
            <a:fillRect/>
          </a:stretch>
        </p:blipFill>
        <p:spPr>
          <a:xfrm>
            <a:off x="929645" y="5221832"/>
            <a:ext cx="4829849" cy="943107"/>
          </a:xfrm>
          <a:prstGeom prst="rect">
            <a:avLst/>
          </a:prstGeom>
        </p:spPr>
      </p:pic>
      <p:grpSp>
        <p:nvGrpSpPr>
          <p:cNvPr id="45" name="组合 44">
            <a:extLst>
              <a:ext uri="{FF2B5EF4-FFF2-40B4-BE49-F238E27FC236}">
                <a16:creationId xmlns:a16="http://schemas.microsoft.com/office/drawing/2014/main" id="{112A0102-75EF-9615-BA88-D04AA55CBEFB}"/>
              </a:ext>
            </a:extLst>
          </p:cNvPr>
          <p:cNvGrpSpPr/>
          <p:nvPr/>
        </p:nvGrpSpPr>
        <p:grpSpPr>
          <a:xfrm>
            <a:off x="405421" y="4187194"/>
            <a:ext cx="11471146" cy="1092575"/>
            <a:chOff x="405421" y="4187194"/>
            <a:chExt cx="11471146" cy="1092575"/>
          </a:xfrm>
        </p:grpSpPr>
        <p:pic>
          <p:nvPicPr>
            <p:cNvPr id="37" name="图片 36">
              <a:extLst>
                <a:ext uri="{FF2B5EF4-FFF2-40B4-BE49-F238E27FC236}">
                  <a16:creationId xmlns:a16="http://schemas.microsoft.com/office/drawing/2014/main" id="{3CD68C83-E510-FB5C-16B7-5862E04F3F18}"/>
                </a:ext>
              </a:extLst>
            </p:cNvPr>
            <p:cNvPicPr>
              <a:picLocks noChangeAspect="1"/>
            </p:cNvPicPr>
            <p:nvPr/>
          </p:nvPicPr>
          <p:blipFill>
            <a:blip r:embed="rId11"/>
            <a:stretch>
              <a:fillRect/>
            </a:stretch>
          </p:blipFill>
          <p:spPr>
            <a:xfrm>
              <a:off x="6779997" y="4736768"/>
              <a:ext cx="2572109" cy="543001"/>
            </a:xfrm>
            <a:prstGeom prst="rect">
              <a:avLst/>
            </a:prstGeom>
          </p:spPr>
        </p:pic>
        <p:sp>
          <p:nvSpPr>
            <p:cNvPr id="28" name="文本框 27">
              <a:extLst>
                <a:ext uri="{FF2B5EF4-FFF2-40B4-BE49-F238E27FC236}">
                  <a16:creationId xmlns:a16="http://schemas.microsoft.com/office/drawing/2014/main" id="{4CFE0AF4-ED85-188F-F387-6D7F0EFB186D}"/>
                </a:ext>
              </a:extLst>
            </p:cNvPr>
            <p:cNvSpPr txBox="1"/>
            <p:nvPr/>
          </p:nvSpPr>
          <p:spPr>
            <a:xfrm>
              <a:off x="405421" y="4187194"/>
              <a:ext cx="11471146" cy="1015663"/>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Loss functions</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MODA</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有四个解码器用于生成面部动画相关的动作。为了学习双重注意力模块和四种不同类型动作之间的映射关系，我们为</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MODA</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采用了多任务学习方案。具体来说，我们最小化真实位移和预测位移之间的</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L1</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距离。总损失可以写成：</a:t>
              </a:r>
            </a:p>
          </p:txBody>
        </p:sp>
      </p:grpSp>
      <mc:AlternateContent xmlns:mc="http://schemas.openxmlformats.org/markup-compatibility/2006">
        <mc:Choice xmlns:a14="http://schemas.microsoft.com/office/drawing/2010/main" Requires="a14">
          <p:sp>
            <p:nvSpPr>
              <p:cNvPr id="47" name="文本框 46">
                <a:extLst>
                  <a:ext uri="{FF2B5EF4-FFF2-40B4-BE49-F238E27FC236}">
                    <a16:creationId xmlns:a16="http://schemas.microsoft.com/office/drawing/2014/main" id="{F50B6E5D-FA0A-AEC4-4E64-D04CE97CA313}"/>
                  </a:ext>
                </a:extLst>
              </p:cNvPr>
              <p:cNvSpPr txBox="1"/>
              <p:nvPr/>
            </p:nvSpPr>
            <p:spPr>
              <a:xfrm>
                <a:off x="5833451" y="5219090"/>
                <a:ext cx="5531260" cy="948593"/>
              </a:xfrm>
              <a:prstGeom prst="rect">
                <a:avLst/>
              </a:prstGeom>
              <a:noFill/>
            </p:spPr>
            <p:txBody>
              <a:bodyPr wrap="square">
                <a:spAutoFit/>
              </a:bodyPr>
              <a:lstStyle/>
              <a:p>
                <a:r>
                  <a:rPr lang="zh-CN" altLang="en-US"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en-US" altLang="zh-CN" sz="1800" i="1" kern="1200" smtClean="0">
                            <a:solidFill>
                              <a:srgbClr val="000000"/>
                            </a:solidFill>
                            <a:effectLst/>
                            <a:highlight>
                              <a:srgbClr val="FFFFFF"/>
                            </a:highlight>
                            <a:latin typeface="Cambria Math" panose="02040503050406030204" pitchFamily="18" charset="0"/>
                            <a:ea typeface="等线" panose="02010600030101010101" pitchFamily="2" charset="-122"/>
                            <a:cs typeface="+mn-cs"/>
                          </a:rPr>
                        </m:ctrlPr>
                      </m:sSubPr>
                      <m:e>
                        <m:r>
                          <a:rPr lang="zh-CN" altLang="en-US" sz="1800" i="1" kern="1200" smtClean="0">
                            <a:solidFill>
                              <a:srgbClr val="000000"/>
                            </a:solidFill>
                            <a:effectLst/>
                            <a:highlight>
                              <a:srgbClr val="FFFFFF"/>
                            </a:highlight>
                            <a:latin typeface="Cambria Math" panose="02040503050406030204" pitchFamily="18" charset="0"/>
                            <a:ea typeface="等线" panose="02010600030101010101" pitchFamily="2" charset="-122"/>
                          </a:rPr>
                          <m:t>𝜆</m:t>
                        </m:r>
                      </m:e>
                      <m:sub>
                        <m:r>
                          <a:rPr lang="en-US" altLang="zh-CN" sz="1800" b="0" i="1" kern="1200" smtClean="0">
                            <a:solidFill>
                              <a:srgbClr val="000000"/>
                            </a:solidFill>
                            <a:effectLst/>
                            <a:highlight>
                              <a:srgbClr val="FFFFFF"/>
                            </a:highlight>
                            <a:latin typeface="Cambria Math" panose="02040503050406030204" pitchFamily="18" charset="0"/>
                            <a:ea typeface="等线" panose="02010600030101010101" pitchFamily="2" charset="-122"/>
                            <a:cs typeface="+mn-cs"/>
                          </a:rPr>
                          <m:t>1</m:t>
                        </m:r>
                        <m:r>
                          <a:rPr lang="en-US" altLang="zh-CN" i="1">
                            <a:solidFill>
                              <a:srgbClr val="000000"/>
                            </a:solidFill>
                            <a:highlight>
                              <a:srgbClr val="FFFFFF"/>
                            </a:highlight>
                            <a:latin typeface="Cambria Math" panose="02040503050406030204" pitchFamily="18" charset="0"/>
                            <a:ea typeface="等线" panose="02010600030101010101" pitchFamily="2" charset="-122"/>
                          </a:rPr>
                          <m:t>~</m:t>
                        </m:r>
                        <m:r>
                          <a:rPr lang="en-US" altLang="zh-CN" b="0" i="1" smtClean="0">
                            <a:solidFill>
                              <a:srgbClr val="000000"/>
                            </a:solidFill>
                            <a:highlight>
                              <a:srgbClr val="FFFFFF"/>
                            </a:highlight>
                            <a:latin typeface="Cambria Math" panose="02040503050406030204" pitchFamily="18" charset="0"/>
                            <a:ea typeface="等线" panose="02010600030101010101" pitchFamily="2" charset="-122"/>
                          </a:rPr>
                          <m:t>4</m:t>
                        </m:r>
                      </m:sub>
                    </m:sSub>
                  </m:oMath>
                </a14:m>
                <a:r>
                  <a:rPr lang="zh-CN" altLang="en-US"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是平衡不同任务权重的超参数。</a:t>
                </a:r>
                <a14:m>
                  <m:oMath xmlns:m="http://schemas.openxmlformats.org/officeDocument/2006/math">
                    <m:d>
                      <m:dPr>
                        <m:begChr m:val="|"/>
                        <m:endChr m:val="|"/>
                        <m:ctrlPr>
                          <a:rPr lang="en-US" altLang="zh-CN" b="0"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dPr>
                      <m:e>
                        <m:r>
                          <a:rPr lang="en-US" altLang="zh-CN" b="0" i="1" smtClean="0">
                            <a:solidFill>
                              <a:srgbClr val="0D0D0D"/>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m:t>∙</m:t>
                        </m:r>
                      </m:e>
                    </m:d>
                    <m:r>
                      <a:rPr lang="zh-CN" altLang="en-US"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表示</m:t>
                    </m:r>
                  </m:oMath>
                </a14:m>
                <a:r>
                  <a:rPr lang="en-US" altLang="zh-CN"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L1</a:t>
                </a:r>
                <a:r>
                  <a:rPr lang="zh-CN" altLang="en-US"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范数。</a:t>
                </a:r>
                <a14:m>
                  <m:oMath xmlns:m="http://schemas.openxmlformats.org/officeDocument/2006/math">
                    <m:r>
                      <a:rPr lang="zh-CN" altLang="en-US" b="0"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b="0"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b="0"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b="0"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t>𝑔𝑡</m:t>
                        </m:r>
                      </m:sub>
                      <m:sup>
                        <m:r>
                          <a:rPr lang="en-US" altLang="zh-CN" b="0"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t>∗</m:t>
                        </m:r>
                      </m:sup>
                    </m:sSubSup>
                  </m:oMath>
                </a14:m>
                <a:r>
                  <a:rPr lang="zh-CN" altLang="en-US"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表示真实</a:t>
                </a:r>
                <a:r>
                  <a:rPr lang="zh-CN" altLang="en-US"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数据的位移</a:t>
                </a:r>
                <a:r>
                  <a:rPr lang="zh-CN" altLang="en-US"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zh-CN" altLang="en-US" b="0"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b="0"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t>𝑃</m:t>
                        </m:r>
                      </m:e>
                      <m:sup>
                        <m:r>
                          <a:rPr lang="en-US" altLang="zh-CN" b="0"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t>∗</m:t>
                        </m:r>
                      </m:sup>
                    </m:sSup>
                  </m:oMath>
                </a14:m>
                <a:r>
                  <a:rPr lang="zh-CN" altLang="en-US"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表示预测结果的位移</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47" name="文本框 46">
                <a:extLst>
                  <a:ext uri="{FF2B5EF4-FFF2-40B4-BE49-F238E27FC236}">
                    <a16:creationId xmlns:a16="http://schemas.microsoft.com/office/drawing/2014/main" id="{F50B6E5D-FA0A-AEC4-4E64-D04CE97CA313}"/>
                  </a:ext>
                </a:extLst>
              </p:cNvPr>
              <p:cNvSpPr txBox="1">
                <a:spLocks noRot="1" noChangeAspect="1" noMove="1" noResize="1" noEditPoints="1" noAdjustHandles="1" noChangeArrowheads="1" noChangeShapeType="1" noTextEdit="1"/>
              </p:cNvSpPr>
              <p:nvPr/>
            </p:nvSpPr>
            <p:spPr>
              <a:xfrm>
                <a:off x="5833451" y="5219090"/>
                <a:ext cx="5531260" cy="948593"/>
              </a:xfrm>
              <a:prstGeom prst="rect">
                <a:avLst/>
              </a:prstGeom>
              <a:blipFill>
                <a:blip r:embed="rId12"/>
                <a:stretch>
                  <a:fillRect l="-992" t="-4487" b="-7692"/>
                </a:stretch>
              </a:blipFill>
            </p:spPr>
            <p:txBody>
              <a:bodyPr/>
              <a:lstStyle/>
              <a:p>
                <a:r>
                  <a:rPr lang="zh-CN" altLang="en-US">
                    <a:noFill/>
                  </a:rPr>
                  <a:t> </a:t>
                </a:r>
              </a:p>
            </p:txBody>
          </p:sp>
        </mc:Fallback>
      </mc:AlternateContent>
      <p:sp>
        <p:nvSpPr>
          <p:cNvPr id="49" name="文本框 48">
            <a:extLst>
              <a:ext uri="{FF2B5EF4-FFF2-40B4-BE49-F238E27FC236}">
                <a16:creationId xmlns:a16="http://schemas.microsoft.com/office/drawing/2014/main" id="{F7587340-3F75-AAD7-47EA-16361A1D9502}"/>
              </a:ext>
            </a:extLst>
          </p:cNvPr>
          <p:cNvSpPr txBox="1"/>
          <p:nvPr/>
        </p:nvSpPr>
        <p:spPr>
          <a:xfrm>
            <a:off x="11611662" y="358237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0" name="文本框 49">
            <a:extLst>
              <a:ext uri="{FF2B5EF4-FFF2-40B4-BE49-F238E27FC236}">
                <a16:creationId xmlns:a16="http://schemas.microsoft.com/office/drawing/2014/main" id="{23BBDDFE-1161-2641-FB9F-754AB6D6BF75}"/>
              </a:ext>
            </a:extLst>
          </p:cNvPr>
          <p:cNvSpPr txBox="1"/>
          <p:nvPr/>
        </p:nvSpPr>
        <p:spPr>
          <a:xfrm>
            <a:off x="11605980" y="232475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9574705"/>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2" y="964219"/>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Facial Composer Network</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7" name="文本框 26">
            <a:extLst>
              <a:ext uri="{FF2B5EF4-FFF2-40B4-BE49-F238E27FC236}">
                <a16:creationId xmlns:a16="http://schemas.microsoft.com/office/drawing/2014/main" id="{BC8AA91C-D89C-DDFD-86E1-B756953EE36A}"/>
              </a:ext>
            </a:extLst>
          </p:cNvPr>
          <p:cNvSpPr txBox="1"/>
          <p:nvPr/>
        </p:nvSpPr>
        <p:spPr>
          <a:xfrm>
            <a:off x="11556734" y="49670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1CEB212E-62A6-9FDE-EBB3-09E0A64F372A}"/>
                  </a:ext>
                </a:extLst>
              </p:cNvPr>
              <p:cNvSpPr txBox="1"/>
              <p:nvPr/>
            </p:nvSpPr>
            <p:spPr>
              <a:xfrm>
                <a:off x="366509" y="1513659"/>
                <a:ext cx="10829576" cy="724750"/>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defRPr/>
                </a:pPr>
                <a:r>
                  <a:rPr kumimoji="0" lang="zh-CN" altLang="en-US"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目的</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：面部组合网络</a:t>
                </a: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(the facial composer net-work, </a:t>
                </a:r>
                <a:r>
                  <a:rPr kumimoji="0" lang="en-US" altLang="zh-CN"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FaCo</a:t>
                </a: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-Net)</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旨在组合精细的面部密集特征点：</a:t>
                </a:r>
                <a14:m>
                  <m:oMath xmlns:m="http://schemas.openxmlformats.org/officeDocument/2006/math">
                    <m:sSup>
                      <m:sSupPr>
                        <m:ctrlP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pPr>
                      <m:e>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𝑃</m:t>
                        </m:r>
                      </m:e>
                      <m:sup>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𝐹</m:t>
                        </m:r>
                      </m:sup>
                    </m:sSup>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𝐹𝑎𝐶𝑜</m:t>
                    </m:r>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𝑁𝑒𝑡</m:t>
                    </m:r>
                    <m:d>
                      <m:dPr>
                        <m:ctrlPr>
                          <a:rPr lang="en-US" altLang="zh-CN"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𝑆</m:t>
                        </m:r>
                        <m:r>
                          <a:rPr lang="en-US" altLang="zh-CN"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𝑃</m:t>
                            </m:r>
                          </m:e>
                          <m:sup>
                            <m:r>
                              <a:rPr lang="en-US" altLang="zh-CN"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𝑀</m:t>
                            </m:r>
                          </m:sup>
                        </m:sSup>
                        <m:r>
                          <a:rPr lang="en-US" altLang="zh-CN"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𝑃</m:t>
                            </m:r>
                          </m:e>
                          <m:sup>
                            <m:r>
                              <a:rPr lang="en-US" altLang="zh-CN"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𝐸</m:t>
                            </m:r>
                          </m:sup>
                        </m:sSup>
                      </m:e>
                    </m:d>
                  </m:oMath>
                </a14:m>
                <a:r>
                  <a:rPr kumimoji="0" lang="zh-CN" altLang="en-US" b="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其中，</a:t>
                </a:r>
                <a:r>
                  <a:rPr lang="en-US" altLang="zh-CN" dirty="0">
                    <a:solidFill>
                      <a:prstClr val="black"/>
                    </a:solidFill>
                    <a:ea typeface="宋体" panose="02010600030101010101" pitchFamily="2" charset="-122"/>
                    <a:cs typeface="Times New Roman" panose="02020603050405020304" pitchFamily="18" charset="0"/>
                  </a:rPr>
                  <a:t> </a:t>
                </a:r>
                <a14:m>
                  <m:oMath xmlns:m="http://schemas.openxmlformats.org/officeDocument/2006/math">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𝑆</m:t>
                    </m:r>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是主体条件信息，</a:t>
                </a:r>
                <a:r>
                  <a:rPr lang="en-US" altLang="zh-CN" dirty="0">
                    <a:solidFill>
                      <a:prstClr val="black"/>
                    </a:solidFill>
                    <a:ea typeface="宋体" panose="02010600030101010101" pitchFamily="2" charset="-122"/>
                    <a:cs typeface="Times New Roman" panose="02020603050405020304" pitchFamily="18" charset="0"/>
                  </a:rPr>
                  <a:t> </a:t>
                </a:r>
                <a14:m>
                  <m:oMath xmlns:m="http://schemas.openxmlformats.org/officeDocument/2006/math">
                    <m:sSup>
                      <m:sSupPr>
                        <m:ctrlP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𝑃</m:t>
                        </m:r>
                      </m:e>
                      <m:sup>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𝑀</m:t>
                        </m:r>
                      </m:sup>
                    </m:sSup>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是嘴部顶点，</a:t>
                </a:r>
                <a:r>
                  <a:rPr lang="en-US" altLang="zh-CN" dirty="0">
                    <a:solidFill>
                      <a:prstClr val="black"/>
                    </a:solidFill>
                    <a:ea typeface="宋体" panose="02010600030101010101" pitchFamily="2" charset="-122"/>
                    <a:cs typeface="Times New Roman" panose="02020603050405020304" pitchFamily="18" charset="0"/>
                  </a:rPr>
                  <a:t> </a:t>
                </a:r>
                <a14:m>
                  <m:oMath xmlns:m="http://schemas.openxmlformats.org/officeDocument/2006/math">
                    <m:sSup>
                      <m:sSupPr>
                        <m:ctrlP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𝑃</m:t>
                        </m:r>
                      </m:e>
                      <m:sup>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𝐸</m:t>
                        </m:r>
                      </m:sup>
                    </m:sSup>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是眼部顶点。</a:t>
                </a:r>
                <a:endPar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 name="文本框 1">
                <a:extLst>
                  <a:ext uri="{FF2B5EF4-FFF2-40B4-BE49-F238E27FC236}">
                    <a16:creationId xmlns:a16="http://schemas.microsoft.com/office/drawing/2014/main" id="{1CEB212E-62A6-9FDE-EBB3-09E0A64F372A}"/>
                  </a:ext>
                </a:extLst>
              </p:cNvPr>
              <p:cNvSpPr txBox="1">
                <a:spLocks noRot="1" noChangeAspect="1" noMove="1" noResize="1" noEditPoints="1" noAdjustHandles="1" noChangeArrowheads="1" noChangeShapeType="1" noTextEdit="1"/>
              </p:cNvSpPr>
              <p:nvPr/>
            </p:nvSpPr>
            <p:spPr>
              <a:xfrm>
                <a:off x="366509" y="1513659"/>
                <a:ext cx="10829576" cy="724750"/>
              </a:xfrm>
              <a:prstGeom prst="rect">
                <a:avLst/>
              </a:prstGeom>
              <a:blipFill>
                <a:blip r:embed="rId5"/>
                <a:stretch>
                  <a:fillRect l="-338" t="-2521" b="-109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38EC91DF-51D0-292A-2C73-DA81344EE736}"/>
                  </a:ext>
                </a:extLst>
              </p:cNvPr>
              <p:cNvSpPr txBox="1"/>
              <p:nvPr/>
            </p:nvSpPr>
            <p:spPr>
              <a:xfrm>
                <a:off x="3464307" y="4285420"/>
                <a:ext cx="8083273" cy="402867"/>
              </a:xfrm>
              <a:prstGeom prst="rect">
                <a:avLst/>
              </a:prstGeom>
              <a:noFill/>
            </p:spPr>
            <p:txBody>
              <a:bodyPr wrap="square" rtlCol="0">
                <a:spAutoFit/>
              </a:bodyPr>
              <a:lstStyle/>
              <a:p>
                <a:pPr lvl="0">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𝑧</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 </m:t>
                    </m:r>
                    <m:acc>
                      <m:accPr>
                        <m:chr m:val="̂"/>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acc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𝑧</m:t>
                        </m:r>
                      </m:e>
                    </m:acc>
                  </m:oMath>
                </a14:m>
                <a:r>
                  <a:rPr kumimoji="0" lang="zh-CN" altLang="en-US"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分别是输入真实的面部点</a:t>
                </a:r>
                <a14:m>
                  <m:oMath xmlns:m="http://schemas.openxmlformats.org/officeDocument/2006/math">
                    <m:sSubSup>
                      <m:sSubSupPr>
                        <m:ctrlPr>
                          <a:rPr lang="en-US" altLang="zh-CN"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𝑔𝑡</m:t>
                        </m:r>
                      </m:sub>
                      <m:sup>
                        <m:r>
                          <a:rPr lang="en-US" altLang="zh-CN"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𝐹</m:t>
                        </m:r>
                      </m:sup>
                    </m:sSubSup>
                  </m:oMath>
                </a14:m>
                <a:r>
                  <a:rPr kumimoji="0" lang="zh-CN" altLang="en-US"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和生成的面部点</a:t>
                </a:r>
                <a14:m>
                  <m:oMath xmlns:m="http://schemas.openxmlformats.org/officeDocument/2006/math">
                    <m:sSup>
                      <m:sSupPr>
                        <m:ctrlP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𝑃</m:t>
                        </m:r>
                      </m:e>
                      <m:sup>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𝐹</m:t>
                        </m:r>
                      </m:sup>
                    </m:sSup>
                  </m:oMath>
                </a14:m>
                <a:r>
                  <a:rPr kumimoji="0" lang="zh-CN" altLang="en-US"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时辨别器的输出。</a:t>
                </a:r>
                <a:endPar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6" name="文本框 15">
                <a:extLst>
                  <a:ext uri="{FF2B5EF4-FFF2-40B4-BE49-F238E27FC236}">
                    <a16:creationId xmlns:a16="http://schemas.microsoft.com/office/drawing/2014/main" id="{38EC91DF-51D0-292A-2C73-DA81344EE736}"/>
                  </a:ext>
                </a:extLst>
              </p:cNvPr>
              <p:cNvSpPr txBox="1">
                <a:spLocks noRot="1" noChangeAspect="1" noMove="1" noResize="1" noEditPoints="1" noAdjustHandles="1" noChangeArrowheads="1" noChangeShapeType="1" noTextEdit="1"/>
              </p:cNvSpPr>
              <p:nvPr/>
            </p:nvSpPr>
            <p:spPr>
              <a:xfrm>
                <a:off x="3464307" y="4285420"/>
                <a:ext cx="8083273" cy="402867"/>
              </a:xfrm>
              <a:prstGeom prst="rect">
                <a:avLst/>
              </a:prstGeom>
              <a:blipFill>
                <a:blip r:embed="rId6"/>
                <a:stretch>
                  <a:fillRect l="-603" t="-12121" b="-12121"/>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DEE7B502-3672-DE42-F0F1-73254B6094B4}"/>
              </a:ext>
            </a:extLst>
          </p:cNvPr>
          <p:cNvSpPr txBox="1"/>
          <p:nvPr/>
        </p:nvSpPr>
        <p:spPr>
          <a:xfrm>
            <a:off x="356780" y="2240081"/>
            <a:ext cx="11118821" cy="398635"/>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pPr>
            <a:r>
              <a:rPr kumimoji="0" lang="zh-CN" altLang="en-US"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组成</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：有三个编码器分别处理以上三个输入。</a:t>
            </a:r>
            <a:endParaRPr kumimoji="0" lang="en-US" altLang="zh-CN" b="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3A639CC5-5106-FA5D-DCE4-0F2BF7D548F6}"/>
                  </a:ext>
                </a:extLst>
              </p:cNvPr>
              <p:cNvSpPr txBox="1"/>
              <p:nvPr/>
            </p:nvSpPr>
            <p:spPr>
              <a:xfrm>
                <a:off x="356338" y="2628129"/>
                <a:ext cx="11118821" cy="948849"/>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pPr>
                <a:r>
                  <a:rPr kumimoji="0" lang="zh-CN" altLang="en-US"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处理过程</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MODA</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类似，主体编码器将主体信息</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投影到风格代码</a:t>
                </a:r>
                <a14:m>
                  <m:oMath xmlns:m="http://schemas.openxmlformats.org/officeDocument/2006/math">
                    <m:sSub>
                      <m:sSubPr>
                        <m:ctrlPr>
                          <a:rPr lang="en-US" altLang="zh-CN" i="1" dirty="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dirty="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b="0" i="1" dirty="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𝑓</m:t>
                        </m:r>
                      </m:sub>
                    </m:sSub>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中。</a:t>
                </a:r>
                <a:r>
                  <a:rPr lang="en-US" altLang="zh-CN" dirty="0">
                    <a:solidFill>
                      <a:prstClr val="black"/>
                    </a:solidFill>
                    <a:ea typeface="宋体" panose="02010600030101010101" pitchFamily="2" charset="-122"/>
                    <a:cs typeface="Times New Roman" panose="02020603050405020304" pitchFamily="18" charset="0"/>
                  </a:rPr>
                  <a:t> </a:t>
                </a:r>
                <a14:m>
                  <m:oMath xmlns:m="http://schemas.openxmlformats.org/officeDocument/2006/math">
                    <m:sSup>
                      <m:sSupPr>
                        <m:ctrlP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𝑃</m:t>
                        </m:r>
                      </m:e>
                      <m:sup>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𝑀</m:t>
                        </m:r>
                      </m:sup>
                    </m:sSup>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p>
                      <m:sSupPr>
                        <m:ctrlP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𝑃</m:t>
                        </m:r>
                      </m:e>
                      <m:sup>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𝐸</m:t>
                        </m:r>
                      </m:sup>
                    </m:sSup>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也被投影到共享与</a:t>
                </a:r>
                <a14:m>
                  <m:oMath xmlns:m="http://schemas.openxmlformats.org/officeDocument/2006/math">
                    <m:sSub>
                      <m:sSubPr>
                        <m:ctrlPr>
                          <a:rPr lang="en-US" altLang="zh-CN" i="1" dirty="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dirty="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i="1" dirty="0">
                            <a:solidFill>
                              <a:prstClr val="black"/>
                            </a:solidFill>
                            <a:latin typeface="Cambria Math" panose="02040503050406030204" pitchFamily="18" charset="0"/>
                            <a:ea typeface="宋体" panose="02010600030101010101" pitchFamily="2" charset="-122"/>
                            <a:cs typeface="Times New Roman" panose="02020603050405020304" pitchFamily="18" charset="0"/>
                          </a:rPr>
                          <m:t>𝑓</m:t>
                        </m:r>
                      </m:sub>
                    </m:sSub>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相同潜在空间的</a:t>
                </a:r>
                <a14:m>
                  <m:oMath xmlns:m="http://schemas.openxmlformats.org/officeDocument/2006/math">
                    <m:sSub>
                      <m:sSubPr>
                        <m:ctrlPr>
                          <a:rPr lang="en-US" altLang="zh-CN" i="1" dirty="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dirty="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b="0" i="1" dirty="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𝑚</m:t>
                        </m:r>
                      </m:sub>
                    </m:sSub>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altLang="zh-CN" i="1" dirty="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dirty="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b="0" i="1" dirty="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𝑒</m:t>
                        </m:r>
                      </m:sub>
                    </m:sSub>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中。于是，</a:t>
                </a:r>
                <a14:m>
                  <m:oMath xmlns:m="http://schemas.openxmlformats.org/officeDocument/2006/math">
                    <m:sSup>
                      <m:sSupPr>
                        <m:ctrlP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𝑃</m:t>
                        </m:r>
                      </m:e>
                      <m:sup>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𝐹</m:t>
                        </m:r>
                      </m:sup>
                    </m:sSup>
                    <m:r>
                      <a:rPr lang="en-US" altLang="zh-CN"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l-GR" altLang="zh-CN"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Ψ</m:t>
                        </m:r>
                      </m:e>
                      <m:sub>
                        <m:r>
                          <a:rPr lang="en-US" altLang="zh-CN"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𝑐</m:t>
                        </m:r>
                      </m:sub>
                    </m:sSub>
                    <m:d>
                      <m:dPr>
                        <m:ctrlPr>
                          <a:rPr lang="en-US" altLang="zh-CN"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d>
                          <m:dPr>
                            <m:ctrlPr>
                              <a:rPr lang="en-US" altLang="zh-CN"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dirty="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dirty="0">
                                    <a:solidFill>
                                      <a:prstClr val="black"/>
                                    </a:solidFill>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i="1" dirty="0">
                                    <a:solidFill>
                                      <a:prstClr val="black"/>
                                    </a:solidFill>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i="1"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dirty="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dirty="0">
                                    <a:solidFill>
                                      <a:prstClr val="black"/>
                                    </a:solidFill>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i="1" dirty="0">
                                    <a:solidFill>
                                      <a:prstClr val="black"/>
                                    </a:solidFill>
                                    <a:latin typeface="Cambria Math" panose="02040503050406030204" pitchFamily="18" charset="0"/>
                                    <a:ea typeface="宋体" panose="02010600030101010101" pitchFamily="2" charset="-122"/>
                                    <a:cs typeface="Times New Roman" panose="02020603050405020304" pitchFamily="18" charset="0"/>
                                  </a:rPr>
                                  <m:t>𝑒</m:t>
                                </m:r>
                              </m:sub>
                            </m:sSub>
                          </m:e>
                        </m:d>
                        <m:r>
                          <a:rPr lang="en-US" altLang="zh-CN"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m:ctrlPr>
                          </m:sSubPr>
                          <m:e>
                            <m:r>
                              <a:rPr lang="en-US" altLang="zh-CN" i="1"/>
                              <m:t>𝑃</m:t>
                            </m:r>
                          </m:e>
                          <m:sub>
                            <m:r>
                              <a:rPr lang="en-US" altLang="zh-CN" i="1"/>
                              <m:t>𝑓</m:t>
                            </m:r>
                          </m:sub>
                        </m:sSub>
                      </m:e>
                    </m:d>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l-GR"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Ψ</m:t>
                        </m:r>
                      </m:e>
                      <m:sub>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𝑐</m:t>
                        </m:r>
                      </m:sub>
                    </m:sSub>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是面部密集点解码器。</a:t>
                </a:r>
                <a:endParaRPr kumimoji="0" lang="en-US" altLang="zh-CN"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0" name="文本框 9">
                <a:extLst>
                  <a:ext uri="{FF2B5EF4-FFF2-40B4-BE49-F238E27FC236}">
                    <a16:creationId xmlns:a16="http://schemas.microsoft.com/office/drawing/2014/main" id="{3A639CC5-5106-FA5D-DCE4-0F2BF7D548F6}"/>
                  </a:ext>
                </a:extLst>
              </p:cNvPr>
              <p:cNvSpPr txBox="1">
                <a:spLocks noRot="1" noChangeAspect="1" noMove="1" noResize="1" noEditPoints="1" noAdjustHandles="1" noChangeArrowheads="1" noChangeShapeType="1" noTextEdit="1"/>
              </p:cNvSpPr>
              <p:nvPr/>
            </p:nvSpPr>
            <p:spPr>
              <a:xfrm>
                <a:off x="356338" y="2628129"/>
                <a:ext cx="11118821" cy="948849"/>
              </a:xfrm>
              <a:prstGeom prst="rect">
                <a:avLst/>
              </a:prstGeom>
              <a:blipFill>
                <a:blip r:embed="rId7"/>
                <a:stretch>
                  <a:fillRect l="-329"/>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4EB66D43-AF21-8F92-B547-6BF7B5455CA7}"/>
              </a:ext>
            </a:extLst>
          </p:cNvPr>
          <p:cNvSpPr txBox="1"/>
          <p:nvPr/>
        </p:nvSpPr>
        <p:spPr>
          <a:xfrm>
            <a:off x="366508" y="3531824"/>
            <a:ext cx="11190225" cy="731034"/>
          </a:xfrm>
          <a:prstGeom prst="rect">
            <a:avLst/>
          </a:prstGeom>
          <a:noFill/>
        </p:spPr>
        <p:txBody>
          <a:bodyPr wrap="square">
            <a:spAutoFit/>
          </a:bodyPr>
          <a:lstStyle/>
          <a:p>
            <a:pPr marL="342900" indent="-342900">
              <a:lnSpc>
                <a:spcPct val="120000"/>
              </a:lnSpc>
              <a:spcBef>
                <a:spcPts val="200"/>
              </a:spcBef>
              <a:spcAft>
                <a:spcPts val="300"/>
              </a:spcAft>
              <a:buFont typeface="Wingdings" panose="05000000000000000000" pitchFamily="2" charset="2"/>
              <a:buChar char="Ø"/>
            </a:pP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训练：</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采用了</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vanilla GAN</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架构作为判别器</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的骨架。</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FaCo</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-Net</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经过训练生成“真实”的面部密集点以欺骗</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，而</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则经过训练用于区分生成的面部点和真实值。使用</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LSGAN</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损失作为对抗性损失来优化辨别器</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p>
        </p:txBody>
      </p:sp>
      <p:pic>
        <p:nvPicPr>
          <p:cNvPr id="15" name="图片 14">
            <a:extLst>
              <a:ext uri="{FF2B5EF4-FFF2-40B4-BE49-F238E27FC236}">
                <a16:creationId xmlns:a16="http://schemas.microsoft.com/office/drawing/2014/main" id="{C230169B-EC81-167D-2CF5-8AB320E29C34}"/>
              </a:ext>
            </a:extLst>
          </p:cNvPr>
          <p:cNvPicPr>
            <a:picLocks noChangeAspect="1"/>
          </p:cNvPicPr>
          <p:nvPr/>
        </p:nvPicPr>
        <p:blipFill>
          <a:blip r:embed="rId8"/>
          <a:stretch>
            <a:fillRect/>
          </a:stretch>
        </p:blipFill>
        <p:spPr>
          <a:xfrm>
            <a:off x="644419" y="4288266"/>
            <a:ext cx="2905530" cy="438211"/>
          </a:xfrm>
          <a:prstGeom prst="rect">
            <a:avLst/>
          </a:prstGeom>
        </p:spPr>
      </p:pic>
      <p:grpSp>
        <p:nvGrpSpPr>
          <p:cNvPr id="20" name="组合 19">
            <a:extLst>
              <a:ext uri="{FF2B5EF4-FFF2-40B4-BE49-F238E27FC236}">
                <a16:creationId xmlns:a16="http://schemas.microsoft.com/office/drawing/2014/main" id="{B624995C-B91D-4EC1-AEF7-DC8AB9E95872}"/>
              </a:ext>
            </a:extLst>
          </p:cNvPr>
          <p:cNvGrpSpPr/>
          <p:nvPr/>
        </p:nvGrpSpPr>
        <p:grpSpPr>
          <a:xfrm>
            <a:off x="320635" y="4705148"/>
            <a:ext cx="6418687" cy="552527"/>
            <a:chOff x="320635" y="4705148"/>
            <a:chExt cx="6418687" cy="552527"/>
          </a:xfrm>
        </p:grpSpPr>
        <p:sp>
          <p:nvSpPr>
            <p:cNvPr id="17" name="文本框 16">
              <a:extLst>
                <a:ext uri="{FF2B5EF4-FFF2-40B4-BE49-F238E27FC236}">
                  <a16:creationId xmlns:a16="http://schemas.microsoft.com/office/drawing/2014/main" id="{CBF41513-DD1F-7D43-611E-FA352713A215}"/>
                </a:ext>
              </a:extLst>
            </p:cNvPr>
            <p:cNvSpPr txBox="1"/>
            <p:nvPr/>
          </p:nvSpPr>
          <p:spPr>
            <a:xfrm>
              <a:off x="320635" y="4748717"/>
              <a:ext cx="2390721" cy="392928"/>
            </a:xfrm>
            <a:prstGeom prst="rect">
              <a:avLst/>
            </a:prstGeom>
            <a:noFill/>
          </p:spPr>
          <p:txBody>
            <a:bodyPr wrap="square">
              <a:spAutoFit/>
            </a:bodyPr>
            <a:lstStyle/>
            <a:p>
              <a:pPr marL="342900" indent="-342900">
                <a:lnSpc>
                  <a:spcPct val="120000"/>
                </a:lnSpc>
                <a:spcBef>
                  <a:spcPts val="200"/>
                </a:spcBef>
                <a:spcAft>
                  <a:spcPts val="300"/>
                </a:spcAft>
                <a:buFont typeface="Wingdings" panose="05000000000000000000" pitchFamily="2" charset="2"/>
                <a:buChar char="Ø"/>
              </a:pP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生成器训练损失：</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9" name="图片 18">
              <a:extLst>
                <a:ext uri="{FF2B5EF4-FFF2-40B4-BE49-F238E27FC236}">
                  <a16:creationId xmlns:a16="http://schemas.microsoft.com/office/drawing/2014/main" id="{355A80EC-A663-B21F-0ED5-A16203973081}"/>
                </a:ext>
              </a:extLst>
            </p:cNvPr>
            <p:cNvPicPr>
              <a:picLocks noChangeAspect="1"/>
            </p:cNvPicPr>
            <p:nvPr/>
          </p:nvPicPr>
          <p:blipFill>
            <a:blip r:embed="rId9"/>
            <a:stretch>
              <a:fillRect/>
            </a:stretch>
          </p:blipFill>
          <p:spPr>
            <a:xfrm>
              <a:off x="2623948" y="4705148"/>
              <a:ext cx="4115374" cy="552527"/>
            </a:xfrm>
            <a:prstGeom prst="rect">
              <a:avLst/>
            </a:prstGeom>
          </p:spPr>
        </p:pic>
      </p:gr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454D486F-FBB2-1076-0FD3-52B3A90C04E1}"/>
                  </a:ext>
                </a:extLst>
              </p:cNvPr>
              <p:cNvSpPr txBox="1"/>
              <p:nvPr/>
            </p:nvSpPr>
            <p:spPr>
              <a:xfrm>
                <a:off x="618298" y="5223389"/>
                <a:ext cx="10856861" cy="956865"/>
              </a:xfrm>
              <a:prstGeom prst="rect">
                <a:avLst/>
              </a:prstGeom>
              <a:noFill/>
            </p:spPr>
            <p:txBody>
              <a:bodyPr wrap="square" rtlCol="0">
                <a:spAutoFit/>
              </a:bodyPr>
              <a:lstStyle/>
              <a:p>
                <a:pPr lvl="0">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Sup>
                      <m:sSubSupPr>
                        <m:ctrlP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𝑔𝑡</m:t>
                        </m:r>
                      </m:sub>
                      <m:sup>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𝐹</m:t>
                        </m:r>
                      </m:sup>
                    </m:sSubSup>
                  </m:oMath>
                </a14:m>
                <a:r>
                  <a:rPr lang="zh-CN" altLang="en-US" kern="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是是真实的密集面部特征点，</a:t>
                </a:r>
                <a14:m>
                  <m:oMath xmlns:m="http://schemas.openxmlformats.org/officeDocument/2006/math">
                    <m:sSub>
                      <m:sSubPr>
                        <m:ctrlPr>
                          <a:rPr lang="en-US" altLang="zh-CN" i="1" kern="10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kern="10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b="0" i="1" kern="10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𝐺𝐴𝑁</m:t>
                        </m:r>
                      </m:sub>
                    </m:sSub>
                    <m:d>
                      <m:dPr>
                        <m:ctrlPr>
                          <a:rPr lang="en-US" altLang="zh-CN" i="1" kern="10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b="0" i="1" kern="10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𝐹𝑎𝐶𝑜</m:t>
                        </m:r>
                        <m:r>
                          <a:rPr lang="en-US" altLang="zh-CN" b="0" i="1" kern="10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𝑁𝑒𝑡</m:t>
                        </m:r>
                      </m:e>
                    </m:d>
                    <m:r>
                      <a:rPr lang="en-US" altLang="zh-CN" b="0" i="1" kern="10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b="0" i="1" kern="10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b="0" i="1" kern="10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en-US" altLang="zh-CN" b="0" i="1" kern="10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accPr>
                              <m:e>
                                <m:r>
                                  <a:rPr lang="en-US" altLang="zh-CN" b="0" i="1" kern="10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𝑧</m:t>
                                </m:r>
                              </m:e>
                            </m:acc>
                            <m:r>
                              <a:rPr lang="en-US" altLang="zh-CN" b="0" i="1" kern="10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−1</m:t>
                            </m:r>
                          </m:e>
                        </m:d>
                      </m:e>
                      <m:sup>
                        <m:r>
                          <a:rPr lang="en-US" altLang="zh-CN" b="0" i="1" kern="10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2</m:t>
                        </m:r>
                      </m:sup>
                    </m:sSup>
                  </m:oMath>
                </a14:m>
                <a:r>
                  <a:rPr kumimoji="0" lang="zh-CN" altLang="en-US"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，是对抗性损失，</a:t>
                </a:r>
                <a:r>
                  <a:rPr lang="en-US" altLang="zh-CN" kern="100" dirty="0">
                    <a:solidFill>
                      <a:prstClr val="black"/>
                    </a:solidFill>
                    <a:ea typeface="宋体" panose="02010600030101010101" pitchFamily="2" charset="-122"/>
                    <a:cs typeface="Times New Roman" panose="02020603050405020304" pitchFamily="18" charset="0"/>
                  </a:rPr>
                  <a:t> </a:t>
                </a:r>
                <a14:m>
                  <m:oMath xmlns:m="http://schemas.openxmlformats.org/officeDocument/2006/math">
                    <m:acc>
                      <m:accPr>
                        <m:chr m:val="̂"/>
                        <m:ctrlPr>
                          <a:rPr lang="en-US" altLang="zh-CN"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𝑧</m:t>
                        </m:r>
                      </m:e>
                    </m:acc>
                    <m:r>
                      <a:rPr lang="en-US" altLang="zh-CN" i="1" kern="10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𝐷</m:t>
                    </m:r>
                    <m:d>
                      <m:dPr>
                        <m:ctrlPr>
                          <a:rPr lang="en-US" altLang="zh-CN" b="0" i="1" kern="10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sSup>
                          <m:sSupPr>
                            <m:ctrlP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𝑃</m:t>
                            </m:r>
                          </m:e>
                          <m:sup>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𝐹</m:t>
                            </m:r>
                          </m:sup>
                        </m:sSup>
                      </m:e>
                    </m:d>
                  </m:oMath>
                </a14:m>
                <a:r>
                  <a:rPr lang="zh-CN" altLang="en-US" kern="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；权重</a:t>
                </a:r>
                <a:r>
                  <a:rPr lang="en-US" altLang="zh-CN" kern="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λ</a:t>
                </a:r>
                <a:r>
                  <a:rPr lang="zh-CN" altLang="en-US" kern="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根据经验设置为</a:t>
                </a:r>
                <a:r>
                  <a:rPr lang="en-US" altLang="zh-CN" kern="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kern="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。组合后，通过头部姿势</a:t>
                </a:r>
                <a:r>
                  <a:rPr lang="en-US" altLang="zh-CN" kern="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H</a:t>
                </a:r>
                <a:r>
                  <a:rPr lang="zh-CN" altLang="en-US" kern="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将面部特征点</a:t>
                </a:r>
                <a:r>
                  <a:rPr lang="en-US" altLang="zh-CN" kern="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PF</a:t>
                </a:r>
                <a:r>
                  <a:rPr lang="zh-CN" altLang="en-US" kern="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转换为相机坐标。转换后的面部特征点和躯干点</a:t>
                </a:r>
                <a:r>
                  <a:rPr lang="en-US" altLang="zh-CN" kern="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PT</a:t>
                </a:r>
                <a:r>
                  <a:rPr lang="zh-CN" altLang="en-US" kern="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被投影到图像空间以实现真实感渲染。</a:t>
                </a:r>
                <a:endPar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1" name="文本框 20">
                <a:extLst>
                  <a:ext uri="{FF2B5EF4-FFF2-40B4-BE49-F238E27FC236}">
                    <a16:creationId xmlns:a16="http://schemas.microsoft.com/office/drawing/2014/main" id="{454D486F-FBB2-1076-0FD3-52B3A90C04E1}"/>
                  </a:ext>
                </a:extLst>
              </p:cNvPr>
              <p:cNvSpPr txBox="1">
                <a:spLocks noRot="1" noChangeAspect="1" noMove="1" noResize="1" noEditPoints="1" noAdjustHandles="1" noChangeArrowheads="1" noChangeShapeType="1" noTextEdit="1"/>
              </p:cNvSpPr>
              <p:nvPr/>
            </p:nvSpPr>
            <p:spPr>
              <a:xfrm>
                <a:off x="618298" y="5223389"/>
                <a:ext cx="10856861" cy="956865"/>
              </a:xfrm>
              <a:prstGeom prst="rect">
                <a:avLst/>
              </a:prstGeom>
              <a:blipFill>
                <a:blip r:embed="rId10"/>
                <a:stretch>
                  <a:fillRect l="-449" t="-5096" r="-337" b="-9554"/>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9D561DF8-202D-9DE6-6E5A-F85D6D387938}"/>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Y, Lin L, Yu F, et al. Moda: Mapping-once audio-driven portrait animation with dual attentions[C]//Proceedings of the IEEE/CVF International Conference on Computer Vision. 2023: 23020-23029.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765720526"/>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2" y="964219"/>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Portrait Image Synthesis with TPE</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7" name="文本框 26">
            <a:extLst>
              <a:ext uri="{FF2B5EF4-FFF2-40B4-BE49-F238E27FC236}">
                <a16:creationId xmlns:a16="http://schemas.microsoft.com/office/drawing/2014/main" id="{BC8AA91C-D89C-DDFD-86E1-B756953EE36A}"/>
              </a:ext>
            </a:extLst>
          </p:cNvPr>
          <p:cNvSpPr txBox="1"/>
          <p:nvPr/>
        </p:nvSpPr>
        <p:spPr>
          <a:xfrm>
            <a:off x="11556734" y="49670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1CEB212E-62A6-9FDE-EBB3-09E0A64F372A}"/>
              </a:ext>
            </a:extLst>
          </p:cNvPr>
          <p:cNvSpPr txBox="1"/>
          <p:nvPr/>
        </p:nvSpPr>
        <p:spPr>
          <a:xfrm>
            <a:off x="366509" y="1513659"/>
            <a:ext cx="11656602" cy="426335"/>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目的</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从先前的预测中生成逼真的面部渲染。</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TPE (temporally positional embedding</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，时间位置编码</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38EC91DF-51D0-292A-2C73-DA81344EE736}"/>
                  </a:ext>
                </a:extLst>
              </p:cNvPr>
              <p:cNvSpPr txBox="1"/>
              <p:nvPr/>
            </p:nvSpPr>
            <p:spPr>
              <a:xfrm>
                <a:off x="4732979" y="2434178"/>
                <a:ext cx="7185778" cy="400110"/>
              </a:xfrm>
              <a:prstGeom prst="rect">
                <a:avLst/>
              </a:prstGeom>
              <a:noFill/>
            </p:spPr>
            <p:txBody>
              <a:bodyPr wrap="square" rtlCol="0">
                <a:spAutoFit/>
              </a:bodyPr>
              <a:lstStyle/>
              <a:p>
                <a:pPr lvl="0">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其中</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en-US" altLang="zh-CN"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𝑡</m:t>
                        </m:r>
                      </m:sub>
                      <m:sup>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𝑐</m:t>
                        </m:r>
                      </m:sup>
                    </m:sSubSup>
                  </m:oMath>
                </a14:m>
                <a:r>
                  <a:rPr lang="zh-CN" altLang="en-US" sz="2000"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是帧索引</a:t>
                </a:r>
                <a14:m>
                  <m:oMath xmlns:m="http://schemas.openxmlformats.org/officeDocument/2006/math">
                    <m:r>
                      <a:rPr lang="en-US" altLang="zh-CN" sz="2000" i="1">
                        <a:solidFill>
                          <a:prstClr val="black"/>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𝑡</m:t>
                    </m:r>
                  </m:oMath>
                </a14:m>
                <a:r>
                  <a:rPr lang="zh-CN" altLang="en-US" sz="2000"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时的条件图像，</a:t>
                </a:r>
                <a:r>
                  <a:rPr lang="en-US" altLang="zh-CN" sz="2000" kern="100" dirty="0">
                    <a:solidFill>
                      <a:prstClr val="black"/>
                    </a:solidFill>
                    <a:highlight>
                      <a:srgbClr val="FFFFFF"/>
                    </a:highlight>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kern="100" smtClean="0">
                            <a:solidFill>
                              <a:prstClr val="black"/>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kern="100" smtClean="0">
                            <a:solidFill>
                              <a:prstClr val="black"/>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b="0" i="1" kern="100" smtClean="0">
                            <a:solidFill>
                              <a:prstClr val="black"/>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𝑟</m:t>
                        </m:r>
                      </m:sub>
                    </m:sSub>
                  </m:oMath>
                </a14:m>
                <a:r>
                  <a:rPr lang="zh-CN" altLang="en-US" sz="2000"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是参考图像</a:t>
                </a:r>
                <a:r>
                  <a:rPr lang="zh-CN" altLang="en-US" sz="2000" kern="100" dirty="0">
                    <a:solidFill>
                      <a:prstClr val="black"/>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prstClr val="black"/>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TPE</a:t>
                </a:r>
                <a:r>
                  <a:rPr lang="zh-CN" altLang="en-US" sz="2000" kern="100" dirty="0">
                    <a:solidFill>
                      <a:prstClr val="black"/>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定义为：</a:t>
                </a:r>
                <a:endParaRPr kumimoji="0" lang="zh-CN"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6" name="文本框 15">
                <a:extLst>
                  <a:ext uri="{FF2B5EF4-FFF2-40B4-BE49-F238E27FC236}">
                    <a16:creationId xmlns:a16="http://schemas.microsoft.com/office/drawing/2014/main" id="{38EC91DF-51D0-292A-2C73-DA81344EE736}"/>
                  </a:ext>
                </a:extLst>
              </p:cNvPr>
              <p:cNvSpPr txBox="1">
                <a:spLocks noRot="1" noChangeAspect="1" noMove="1" noResize="1" noEditPoints="1" noAdjustHandles="1" noChangeArrowheads="1" noChangeShapeType="1" noTextEdit="1"/>
              </p:cNvSpPr>
              <p:nvPr/>
            </p:nvSpPr>
            <p:spPr>
              <a:xfrm>
                <a:off x="4732979" y="2434178"/>
                <a:ext cx="7185778" cy="400110"/>
              </a:xfrm>
              <a:prstGeom prst="rect">
                <a:avLst/>
              </a:prstGeom>
              <a:blipFill>
                <a:blip r:embed="rId6"/>
                <a:stretch>
                  <a:fillRect l="-848" t="-12121" r="-4411" b="-272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DEE7B502-3672-DE42-F0F1-73254B6094B4}"/>
                  </a:ext>
                </a:extLst>
              </p:cNvPr>
              <p:cNvSpPr txBox="1"/>
              <p:nvPr/>
            </p:nvSpPr>
            <p:spPr>
              <a:xfrm>
                <a:off x="392082" y="1984347"/>
                <a:ext cx="11118821" cy="795667"/>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pPr>
                <a:r>
                  <a:rPr lang="zh-CN" altLang="en-US"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方法</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：设计了一个具有</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TPE</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的类似</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U-Net</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的渲染器</a:t>
                </a:r>
                <a14:m>
                  <m:oMath xmlns:m="http://schemas.openxmlformats.org/officeDocument/2006/math">
                    <m:sSub>
                      <m:sSubPr>
                        <m:ctrlPr>
                          <a:rPr lang="en-US" altLang="zh-CN"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𝐺</m:t>
                        </m:r>
                      </m:e>
                      <m:sub>
                        <m: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𝑅</m:t>
                        </m:r>
                      </m:sub>
                    </m:sSub>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 </m:t>
                    </m:r>
                  </m:oMath>
                </a14:m>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，用于生成高保真且稳定的视频</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。可公式化表示为：</a:t>
                </a:r>
                <a:endParaRPr kumimoji="0" lang="en-US" altLang="zh-CN" sz="2000" b="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6" name="文本框 5">
                <a:extLst>
                  <a:ext uri="{FF2B5EF4-FFF2-40B4-BE49-F238E27FC236}">
                    <a16:creationId xmlns:a16="http://schemas.microsoft.com/office/drawing/2014/main" id="{DEE7B502-3672-DE42-F0F1-73254B6094B4}"/>
                  </a:ext>
                </a:extLst>
              </p:cNvPr>
              <p:cNvSpPr txBox="1">
                <a:spLocks noRot="1" noChangeAspect="1" noMove="1" noResize="1" noEditPoints="1" noAdjustHandles="1" noChangeArrowheads="1" noChangeShapeType="1" noTextEdit="1"/>
              </p:cNvSpPr>
              <p:nvPr/>
            </p:nvSpPr>
            <p:spPr>
              <a:xfrm>
                <a:off x="392082" y="1984347"/>
                <a:ext cx="11118821" cy="795667"/>
              </a:xfrm>
              <a:prstGeom prst="rect">
                <a:avLst/>
              </a:prstGeom>
              <a:blipFill>
                <a:blip r:embed="rId7"/>
                <a:stretch>
                  <a:fillRect l="-493" t="-3077" r="-603" b="-11538"/>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C1A1FDAA-8E07-B32A-9EA2-1C40B0E80F04}"/>
              </a:ext>
            </a:extLst>
          </p:cNvPr>
          <p:cNvPicPr>
            <a:picLocks noChangeAspect="1"/>
          </p:cNvPicPr>
          <p:nvPr/>
        </p:nvPicPr>
        <p:blipFill>
          <a:blip r:embed="rId8"/>
          <a:stretch>
            <a:fillRect/>
          </a:stretch>
        </p:blipFill>
        <p:spPr>
          <a:xfrm>
            <a:off x="1862777" y="2389003"/>
            <a:ext cx="2905530" cy="447737"/>
          </a:xfrm>
          <a:prstGeom prst="rect">
            <a:avLst/>
          </a:prstGeom>
        </p:spPr>
      </p:pic>
      <p:grpSp>
        <p:nvGrpSpPr>
          <p:cNvPr id="24" name="组合 23">
            <a:extLst>
              <a:ext uri="{FF2B5EF4-FFF2-40B4-BE49-F238E27FC236}">
                <a16:creationId xmlns:a16="http://schemas.microsoft.com/office/drawing/2014/main" id="{A8B88D4B-7E57-C632-7A78-98214538BDCB}"/>
              </a:ext>
            </a:extLst>
          </p:cNvPr>
          <p:cNvGrpSpPr/>
          <p:nvPr/>
        </p:nvGrpSpPr>
        <p:grpSpPr>
          <a:xfrm>
            <a:off x="756454" y="2862908"/>
            <a:ext cx="5984841" cy="428685"/>
            <a:chOff x="683218" y="2725970"/>
            <a:chExt cx="5984841" cy="428685"/>
          </a:xfrm>
        </p:grpSpPr>
        <p:pic>
          <p:nvPicPr>
            <p:cNvPr id="13" name="图片 12">
              <a:extLst>
                <a:ext uri="{FF2B5EF4-FFF2-40B4-BE49-F238E27FC236}">
                  <a16:creationId xmlns:a16="http://schemas.microsoft.com/office/drawing/2014/main" id="{9FA3AB74-8C39-518D-38DA-C648251C3E14}"/>
                </a:ext>
              </a:extLst>
            </p:cNvPr>
            <p:cNvPicPr>
              <a:picLocks noChangeAspect="1"/>
            </p:cNvPicPr>
            <p:nvPr/>
          </p:nvPicPr>
          <p:blipFill>
            <a:blip r:embed="rId9"/>
            <a:stretch>
              <a:fillRect/>
            </a:stretch>
          </p:blipFill>
          <p:spPr>
            <a:xfrm>
              <a:off x="683218" y="2725970"/>
              <a:ext cx="2810267" cy="428685"/>
            </a:xfrm>
            <a:prstGeom prst="rect">
              <a:avLst/>
            </a:prstGeom>
          </p:spPr>
        </p:pic>
        <p:pic>
          <p:nvPicPr>
            <p:cNvPr id="22" name="图片 21">
              <a:extLst>
                <a:ext uri="{FF2B5EF4-FFF2-40B4-BE49-F238E27FC236}">
                  <a16:creationId xmlns:a16="http://schemas.microsoft.com/office/drawing/2014/main" id="{CEE349A2-EE8A-FD3C-BBBB-60BEB0E2DECC}"/>
                </a:ext>
              </a:extLst>
            </p:cNvPr>
            <p:cNvPicPr>
              <a:picLocks noChangeAspect="1"/>
            </p:cNvPicPr>
            <p:nvPr/>
          </p:nvPicPr>
          <p:blipFill>
            <a:blip r:embed="rId10"/>
            <a:stretch>
              <a:fillRect/>
            </a:stretch>
          </p:blipFill>
          <p:spPr>
            <a:xfrm>
              <a:off x="3467212" y="2751841"/>
              <a:ext cx="3200847" cy="390580"/>
            </a:xfrm>
            <a:prstGeom prst="rect">
              <a:avLst/>
            </a:prstGeom>
          </p:spPr>
        </p:pic>
      </p:grpSp>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004082F2-3729-6EE6-453D-16EFC809965E}"/>
                  </a:ext>
                </a:extLst>
              </p:cNvPr>
              <p:cNvSpPr txBox="1"/>
              <p:nvPr/>
            </p:nvSpPr>
            <p:spPr>
              <a:xfrm>
                <a:off x="6783793" y="2909289"/>
                <a:ext cx="4864509" cy="400110"/>
              </a:xfrm>
              <a:prstGeom prst="rect">
                <a:avLst/>
              </a:prstGeom>
              <a:noFill/>
            </p:spPr>
            <p:txBody>
              <a:bodyPr wrap="square">
                <a:spAutoFit/>
              </a:bodyPr>
              <a:lstStyle/>
              <a:p>
                <a:r>
                  <a:rPr lang="zh-CN" altLang="en-US" sz="2000" b="0" i="0" dirty="0">
                    <a:solidFill>
                      <a:srgbClr val="0D0D0D"/>
                    </a:solidFill>
                    <a:effectLst/>
                    <a:highlight>
                      <a:srgbClr val="FFFFFF"/>
                    </a:highlight>
                    <a:latin typeface="宋体" panose="02010600030101010101" pitchFamily="2" charset="-122"/>
                    <a:ea typeface="宋体" panose="02010600030101010101" pitchFamily="2" charset="-122"/>
                  </a:rPr>
                  <a:t>其中，</a:t>
                </a:r>
                <a14:m>
                  <m:oMath xmlns:m="http://schemas.openxmlformats.org/officeDocument/2006/math">
                    <m:r>
                      <a:rPr lang="en-US" altLang="zh-CN" sz="2000" b="0" i="1" smtClean="0">
                        <a:solidFill>
                          <a:srgbClr val="0D0D0D"/>
                        </a:solidFill>
                        <a:effectLst/>
                        <a:highlight>
                          <a:srgbClr val="FFFFFF"/>
                        </a:highlight>
                        <a:latin typeface="Cambria Math" panose="02040503050406030204" pitchFamily="18" charset="0"/>
                      </a:rPr>
                      <m:t>𝑖</m:t>
                    </m:r>
                    <m:r>
                      <a:rPr lang="en-US" altLang="zh-CN" sz="2000" b="0" i="1" smtClean="0">
                        <a:solidFill>
                          <a:srgbClr val="0D0D0D"/>
                        </a:solidFill>
                        <a:effectLst/>
                        <a:highlight>
                          <a:srgbClr val="FFFFFF"/>
                        </a:highlight>
                        <a:latin typeface="Cambria Math" panose="02040503050406030204" pitchFamily="18" charset="0"/>
                      </a:rPr>
                      <m:t>=0,1,…,5</m:t>
                    </m:r>
                  </m:oMath>
                </a14:m>
                <a:r>
                  <a:rPr lang="zh-CN" altLang="en-US" sz="2000" b="0" i="0" dirty="0">
                    <a:solidFill>
                      <a:srgbClr val="0D0D0D"/>
                    </a:solidFill>
                    <a:effectLst/>
                    <a:highlight>
                      <a:srgbClr val="FFFFFF"/>
                    </a:highlight>
                    <a:latin typeface="宋体" panose="02010600030101010101" pitchFamily="2" charset="-122"/>
                    <a:ea typeface="宋体" panose="02010600030101010101" pitchFamily="2" charset="-122"/>
                  </a:rPr>
                  <a:t>是维度</a:t>
                </a:r>
                <a:r>
                  <a:rPr lang="en-US" altLang="zh-CN" sz="2000" dirty="0">
                    <a:solidFill>
                      <a:srgbClr val="0D0D0D"/>
                    </a:solidFill>
                    <a:highlight>
                      <a:srgbClr val="FFFFFF"/>
                    </a:highlight>
                    <a:latin typeface="宋体" panose="02010600030101010101" pitchFamily="2" charset="-122"/>
                    <a:ea typeface="宋体" panose="02010600030101010101" pitchFamily="2" charset="-122"/>
                  </a:rPr>
                  <a:t> </a:t>
                </a:r>
                <a:r>
                  <a:rPr lang="zh-CN" altLang="en-US" sz="2000" dirty="0">
                    <a:solidFill>
                      <a:srgbClr val="0D0D0D"/>
                    </a:solidFill>
                    <a:highlight>
                      <a:srgbClr val="FFFFFF"/>
                    </a:highlight>
                    <a:latin typeface="宋体" panose="02010600030101010101" pitchFamily="2" charset="-122"/>
                    <a:ea typeface="宋体" panose="02010600030101010101" pitchFamily="2" charset="-122"/>
                  </a:rPr>
                  <a:t>，</a:t>
                </a:r>
                <a14:m>
                  <m:oMath xmlns:m="http://schemas.openxmlformats.org/officeDocument/2006/math">
                    <m:r>
                      <a:rPr lang="en-US" altLang="zh-CN" sz="2000" i="1">
                        <a:solidFill>
                          <a:prstClr val="black"/>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𝑡</m:t>
                    </m:r>
                  </m:oMath>
                </a14:m>
                <a:r>
                  <a:rPr lang="zh-CN" altLang="en-US" sz="2000" b="0" i="0" dirty="0">
                    <a:solidFill>
                      <a:srgbClr val="0D0D0D"/>
                    </a:solidFill>
                    <a:effectLst/>
                    <a:highlight>
                      <a:srgbClr val="FFFFFF"/>
                    </a:highlight>
                    <a:latin typeface="宋体" panose="02010600030101010101" pitchFamily="2" charset="-122"/>
                    <a:ea typeface="宋体" panose="02010600030101010101" pitchFamily="2" charset="-122"/>
                  </a:rPr>
                  <a:t>是帧索引。</a:t>
                </a:r>
                <a:endParaRPr lang="zh-CN" altLang="en-US" sz="2000" dirty="0">
                  <a:latin typeface="宋体" panose="02010600030101010101" pitchFamily="2" charset="-122"/>
                  <a:ea typeface="宋体" panose="02010600030101010101" pitchFamily="2" charset="-122"/>
                </a:endParaRPr>
              </a:p>
            </p:txBody>
          </p:sp>
        </mc:Choice>
        <mc:Fallback>
          <p:sp>
            <p:nvSpPr>
              <p:cNvPr id="26" name="文本框 25">
                <a:extLst>
                  <a:ext uri="{FF2B5EF4-FFF2-40B4-BE49-F238E27FC236}">
                    <a16:creationId xmlns:a16="http://schemas.microsoft.com/office/drawing/2014/main" id="{004082F2-3729-6EE6-453D-16EFC809965E}"/>
                  </a:ext>
                </a:extLst>
              </p:cNvPr>
              <p:cNvSpPr txBox="1">
                <a:spLocks noRot="1" noChangeAspect="1" noMove="1" noResize="1" noEditPoints="1" noAdjustHandles="1" noChangeArrowheads="1" noChangeShapeType="1" noTextEdit="1"/>
              </p:cNvSpPr>
              <p:nvPr/>
            </p:nvSpPr>
            <p:spPr>
              <a:xfrm>
                <a:off x="6783793" y="2909289"/>
                <a:ext cx="4864509" cy="400110"/>
              </a:xfrm>
              <a:prstGeom prst="rect">
                <a:avLst/>
              </a:prstGeom>
              <a:blipFill>
                <a:blip r:embed="rId11"/>
                <a:stretch>
                  <a:fillRect l="-1378" t="-10606" b="-22727"/>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1E33A689-4E66-D28C-A445-192E4F69768C}"/>
              </a:ext>
            </a:extLst>
          </p:cNvPr>
          <p:cNvSpPr txBox="1"/>
          <p:nvPr>
            <p:custDataLst>
              <p:tags r:id="rId3"/>
            </p:custDataLst>
          </p:nvPr>
        </p:nvSpPr>
        <p:spPr>
          <a:xfrm>
            <a:off x="154458" y="3436940"/>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Implementation Details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9" name="文本框 28">
            <a:extLst>
              <a:ext uri="{FF2B5EF4-FFF2-40B4-BE49-F238E27FC236}">
                <a16:creationId xmlns:a16="http://schemas.microsoft.com/office/drawing/2014/main" id="{AFA6CC8A-55E4-E7D1-0CAA-EEC4675F9185}"/>
              </a:ext>
            </a:extLst>
          </p:cNvPr>
          <p:cNvSpPr txBox="1"/>
          <p:nvPr/>
        </p:nvSpPr>
        <p:spPr>
          <a:xfrm>
            <a:off x="448482" y="4114058"/>
            <a:ext cx="10726337" cy="1903663"/>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使用</a:t>
            </a:r>
            <a:r>
              <a:rPr kumimoji="0" lang="en-US" altLang="zh-CN" sz="200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PyTorch</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Adam</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优化器训练模型，超参数</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(β1, β2)</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设置为</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(0.9, 0.99)</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。在所有实验中，学习率设置为</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10</a:t>
            </a:r>
            <a:r>
              <a:rPr kumimoji="0" lang="en-US" altLang="zh-CN" sz="2000"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。在</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NVIDIA 3090 GPU</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上训练所有模型。总共需要大约</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30</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6</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小时，分别对应三个不同阶段的</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200</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300</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100</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个训练周期，每个阶段的批次大小分别为</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32</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32</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。在测试期间，选择所有验证损失最小的模型。对于任意长度的输入音频，我们使用滑动窗口</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窗口大小为</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300</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，步长为</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150</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30" name="文本框 29">
            <a:extLst>
              <a:ext uri="{FF2B5EF4-FFF2-40B4-BE49-F238E27FC236}">
                <a16:creationId xmlns:a16="http://schemas.microsoft.com/office/drawing/2014/main" id="{6F5B92C8-B558-3EBD-628B-D5AB2DAFF92D}"/>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Y, Lin L, Yu F, et al. Moda: Mapping-once audio-driven portrait animation with dual attentions[C]//Proceedings of the IEEE/CVF International Conference on Computer Vision. 2023: 23020-23029.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166499273"/>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09791905"/>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678815" y="986190"/>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FA8DE574-3261-5572-CFF8-688D3AE9CD41}"/>
              </a:ext>
            </a:extLst>
          </p:cNvPr>
          <p:cNvSpPr txBox="1"/>
          <p:nvPr/>
        </p:nvSpPr>
        <p:spPr>
          <a:xfrm>
            <a:off x="1173043" y="1996082"/>
            <a:ext cx="9882744" cy="279223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语音驱动的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面部动画生成方法，旨在根据语音内容生成与之匹配的自然的高逼真度的面部动画。现有的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面部动画生成方法通常缺乏对情绪表达的关注，难以从语音信号中准确分离情绪信息并生成丰富的面部表情。因此，该领域迫切需要一种能够解耦语音中情绪和内容信息的方法，以生成更具表现力的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面部动画。</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66902" y="205521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358739" y="1723093"/>
            <a:ext cx="10545968" cy="1785104"/>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：在两个公开可用的数据集上评估我们的方法，即</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HDTF</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LSP</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数据集</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。每个视频都包含一个带音频轨的高分辨率人像。视频的平均长度为</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到</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分钟，我们以</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25</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帧</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秒的速率处理它们。我们随机选择</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80%</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用于训练，剩余的视频用于评估。具体来说，我们获得</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132</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个用于训练的视频和</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32</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个用于评估的视频。每个视频都被裁剪以保持面部在中心，然后调整为</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512 × 512</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像素。</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725623" y="490469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666901" y="283386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483244" y="3567254"/>
            <a:ext cx="10421462" cy="2462213"/>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Evaluation Metrics</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：为了评估生成的嘴部动作的准确性，使用在规范空间中生成的视频与参考视频之间的</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嘴部特征点距离（</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LMD</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和</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嘴部特征点距离的速度（</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LMD-v</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。此外，还计算了预测嘴部区域与真实嘴部区域（</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MA</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）之间重叠的</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插入覆盖比（</a:t>
            </a:r>
            <a:r>
              <a:rPr lang="en-US" altLang="zh-CN" sz="2200" b="1" dirty="0" err="1">
                <a:latin typeface="Times New Roman" panose="02020603050405020304" pitchFamily="18" charset="0"/>
                <a:ea typeface="宋体" panose="02010600030101010101" pitchFamily="2" charset="-122"/>
                <a:cs typeface="Times New Roman" panose="02020603050405020304" pitchFamily="18" charset="0"/>
              </a:rPr>
              <a:t>IoU</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200" b="1" dirty="0" err="1">
                <a:latin typeface="Times New Roman" panose="02020603050405020304" pitchFamily="18" charset="0"/>
                <a:ea typeface="宋体" panose="02010600030101010101" pitchFamily="2" charset="-122"/>
                <a:cs typeface="Times New Roman" panose="02020603050405020304" pitchFamily="18" charset="0"/>
              </a:rPr>
              <a:t>SyncNet</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Sync</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）的置信度</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来测量音视频同步性。由于结果无法与真实视频完美对齐，我们使用</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自然图像质量评估器（</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NIQE</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作为图像质量的指标。</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NIQE</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能够捕捉图像细节的自然性，被广泛用于盲图像质量评估。</a:t>
            </a:r>
          </a:p>
        </p:txBody>
      </p:sp>
      <p:sp>
        <p:nvSpPr>
          <p:cNvPr id="9" name="文本框 8">
            <a:extLst>
              <a:ext uri="{FF2B5EF4-FFF2-40B4-BE49-F238E27FC236}">
                <a16:creationId xmlns:a16="http://schemas.microsoft.com/office/drawing/2014/main" id="{7EEE4CAD-CF71-D9F2-1E81-4A228F7E9512}"/>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Y, Lin L, Yu F, et al. Moda: Mapping-once audio-driven portrait animation with dual attentions[C]//Proceedings of the IEEE/CVF International Conference on Computer Vision. 2023: 23020-23029.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42363221"/>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8C881288-616E-6792-BED2-62807A18286D}"/>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Y, Lin L, Yu F, et al. Moda: Mapping-once audio-driven portrait animation with dual attentions[C]//Proceedings of the IEEE/CVF International Conference on Computer Vision. 2023: 23020-23029.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8" name="图片 7">
            <a:extLst>
              <a:ext uri="{FF2B5EF4-FFF2-40B4-BE49-F238E27FC236}">
                <a16:creationId xmlns:a16="http://schemas.microsoft.com/office/drawing/2014/main" id="{F0757A05-DD1F-F046-166A-D11FEA15B529}"/>
              </a:ext>
            </a:extLst>
          </p:cNvPr>
          <p:cNvPicPr>
            <a:picLocks noChangeAspect="1"/>
          </p:cNvPicPr>
          <p:nvPr/>
        </p:nvPicPr>
        <p:blipFill>
          <a:blip r:embed="rId5"/>
          <a:stretch>
            <a:fillRect/>
          </a:stretch>
        </p:blipFill>
        <p:spPr>
          <a:xfrm>
            <a:off x="395972" y="2007479"/>
            <a:ext cx="11155265" cy="3762900"/>
          </a:xfrm>
          <a:prstGeom prst="rect">
            <a:avLst/>
          </a:prstGeom>
        </p:spPr>
      </p:pic>
    </p:spTree>
    <p:extLst>
      <p:ext uri="{BB962C8B-B14F-4D97-AF65-F5344CB8AC3E}">
        <p14:creationId xmlns:p14="http://schemas.microsoft.com/office/powerpoint/2010/main" val="422182914"/>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(User Study)</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8C881288-616E-6792-BED2-62807A18286D}"/>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Y, Lin L, Yu F, et al. Moda: Mapping-once audio-driven portrait animation with dual attentions[C]//Proceedings of the IEEE/CVF International Conference on Computer Vision. 2023: 23020-23029.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6" name="图片 5">
            <a:extLst>
              <a:ext uri="{FF2B5EF4-FFF2-40B4-BE49-F238E27FC236}">
                <a16:creationId xmlns:a16="http://schemas.microsoft.com/office/drawing/2014/main" id="{7A369113-DF25-3E0C-26E2-0D4AFC0EAF98}"/>
              </a:ext>
            </a:extLst>
          </p:cNvPr>
          <p:cNvPicPr>
            <a:picLocks noChangeAspect="1"/>
          </p:cNvPicPr>
          <p:nvPr/>
        </p:nvPicPr>
        <p:blipFill>
          <a:blip r:embed="rId5"/>
          <a:stretch>
            <a:fillRect/>
          </a:stretch>
        </p:blipFill>
        <p:spPr>
          <a:xfrm>
            <a:off x="326432" y="2577767"/>
            <a:ext cx="11316706" cy="2578748"/>
          </a:xfrm>
          <a:prstGeom prst="rect">
            <a:avLst/>
          </a:prstGeom>
        </p:spPr>
      </p:pic>
    </p:spTree>
    <p:extLst>
      <p:ext uri="{BB962C8B-B14F-4D97-AF65-F5344CB8AC3E}">
        <p14:creationId xmlns:p14="http://schemas.microsoft.com/office/powerpoint/2010/main" val="3151574066"/>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497D528-6C6D-E589-269C-D4E50C31E05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Y, Lin L, Yu F, et al. Moda: Mapping-once audio-driven portrait animation with dual attentions[C]//Proceedings of the IEEE/CVF International Conference on Computer Vision. 2023: 23020-23029.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8" name="图片 7">
            <a:extLst>
              <a:ext uri="{FF2B5EF4-FFF2-40B4-BE49-F238E27FC236}">
                <a16:creationId xmlns:a16="http://schemas.microsoft.com/office/drawing/2014/main" id="{64F444D3-DD5A-3294-90EF-F2A70DB4FFC9}"/>
              </a:ext>
            </a:extLst>
          </p:cNvPr>
          <p:cNvPicPr>
            <a:picLocks noChangeAspect="1"/>
          </p:cNvPicPr>
          <p:nvPr/>
        </p:nvPicPr>
        <p:blipFill>
          <a:blip r:embed="rId5"/>
          <a:stretch>
            <a:fillRect/>
          </a:stretch>
        </p:blipFill>
        <p:spPr>
          <a:xfrm>
            <a:off x="3081318" y="1010604"/>
            <a:ext cx="5957568" cy="5195626"/>
          </a:xfrm>
          <a:prstGeom prst="rect">
            <a:avLst/>
          </a:prstGeom>
        </p:spPr>
      </p:pic>
    </p:spTree>
    <p:extLst>
      <p:ext uri="{BB962C8B-B14F-4D97-AF65-F5344CB8AC3E}">
        <p14:creationId xmlns:p14="http://schemas.microsoft.com/office/powerpoint/2010/main" val="4246203690"/>
      </p:ext>
    </p:ext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嘴型相同的多模式结果</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D4B85352-40C8-CEAC-600A-49EA59AF2B0B}"/>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Y, Lin L, Yu F, et al. Moda: Mapping-once audio-driven portrait animation with dual attentions[C]//Proceedings of the IEEE/CVF International Conference on Computer Vision. 2023: 23020-23029.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9" name="图片 8">
            <a:extLst>
              <a:ext uri="{FF2B5EF4-FFF2-40B4-BE49-F238E27FC236}">
                <a16:creationId xmlns:a16="http://schemas.microsoft.com/office/drawing/2014/main" id="{FFD14E57-D7CD-C92B-A72D-6BE1DEF2A50F}"/>
              </a:ext>
            </a:extLst>
          </p:cNvPr>
          <p:cNvPicPr>
            <a:picLocks noChangeAspect="1"/>
          </p:cNvPicPr>
          <p:nvPr/>
        </p:nvPicPr>
        <p:blipFill>
          <a:blip r:embed="rId5"/>
          <a:stretch>
            <a:fillRect/>
          </a:stretch>
        </p:blipFill>
        <p:spPr>
          <a:xfrm>
            <a:off x="2464478" y="1996098"/>
            <a:ext cx="7185778" cy="3889822"/>
          </a:xfrm>
          <a:prstGeom prst="rect">
            <a:avLst/>
          </a:prstGeom>
        </p:spPr>
      </p:pic>
    </p:spTree>
    <p:extLst>
      <p:ext uri="{BB962C8B-B14F-4D97-AF65-F5344CB8AC3E}">
        <p14:creationId xmlns:p14="http://schemas.microsoft.com/office/powerpoint/2010/main" val="1797935856"/>
      </p:ext>
    </p:extLst>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8131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E6EE1599-B3DA-50FA-59D3-7B1DEB13D279}"/>
              </a:ext>
            </a:extLst>
          </p:cNvPr>
          <p:cNvSpPr txBox="1"/>
          <p:nvPr/>
        </p:nvSpPr>
        <p:spPr>
          <a:xfrm>
            <a:off x="558218" y="1695061"/>
            <a:ext cx="10739440" cy="43088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2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对</a:t>
            </a:r>
            <a:r>
              <a:rPr lang="en-US" altLang="zh-CN" sz="22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MODA</a:t>
            </a:r>
            <a:r>
              <a:rPr lang="zh-CN" altLang="en-US" sz="22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的消融研究。消除双重注意或用</a:t>
            </a:r>
            <a:r>
              <a:rPr lang="en-US" altLang="zh-CN" sz="22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LSTM</a:t>
            </a:r>
            <a:r>
              <a:rPr lang="zh-CN" altLang="en-US" sz="22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区块取代它会产生负面影响</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4C053E8C-E8D3-6A7D-D9F8-02539C49AAD6}"/>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Y, Lin L, Yu F, et al. Moda: Mapping-once audio-driven portrait animation with dual attentions[C]//Proceedings of the IEEE/CVF International Conference on Computer Vision. 2023: 23020-23029.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13" name="图片 12">
            <a:extLst>
              <a:ext uri="{FF2B5EF4-FFF2-40B4-BE49-F238E27FC236}">
                <a16:creationId xmlns:a16="http://schemas.microsoft.com/office/drawing/2014/main" id="{12FECC8D-F8E1-15F3-CD53-C92DCEF8FD64}"/>
              </a:ext>
            </a:extLst>
          </p:cNvPr>
          <p:cNvPicPr>
            <a:picLocks noChangeAspect="1"/>
          </p:cNvPicPr>
          <p:nvPr/>
        </p:nvPicPr>
        <p:blipFill>
          <a:blip r:embed="rId5"/>
          <a:stretch>
            <a:fillRect/>
          </a:stretch>
        </p:blipFill>
        <p:spPr>
          <a:xfrm>
            <a:off x="1632132" y="2565744"/>
            <a:ext cx="8303345" cy="2762134"/>
          </a:xfrm>
          <a:prstGeom prst="rect">
            <a:avLst/>
          </a:prstGeom>
        </p:spPr>
      </p:pic>
    </p:spTree>
    <p:extLst>
      <p:ext uri="{BB962C8B-B14F-4D97-AF65-F5344CB8AC3E}">
        <p14:creationId xmlns:p14="http://schemas.microsoft.com/office/powerpoint/2010/main" val="3473451637"/>
      </p:ext>
    </p:extLst>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en-US" altLang="zh-CN" sz="2800" b="1" i="0" u="none" strike="noStrike" kern="1200" cap="none" spc="0" normalizeH="0" baseline="0" noProof="0" dirty="0" err="1">
                <a:ln>
                  <a:noFill/>
                </a:ln>
                <a:solidFill>
                  <a:prstClr val="black"/>
                </a:solidFill>
                <a:effectLst/>
                <a:uLnTx/>
                <a:uFillTx/>
                <a:latin typeface="微软雅黑" panose="020B0503020204020204" charset="-122"/>
                <a:ea typeface="微软雅黑" panose="020B0503020204020204" charset="-122"/>
                <a:cs typeface="+mn-cs"/>
              </a:rPr>
              <a:t>FaCo</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-Net】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8131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27B6090E-C867-43B7-6ACC-8F93279E85B6}"/>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Y, Lin L, Yu F, et al. Moda: Mapping-once audio-driven portrait animation with dual attentions[C]//Proceedings of the IEEE/CVF International Conference on Computer Vision. 2023: 23020-23029.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11" name="图片 10">
            <a:extLst>
              <a:ext uri="{FF2B5EF4-FFF2-40B4-BE49-F238E27FC236}">
                <a16:creationId xmlns:a16="http://schemas.microsoft.com/office/drawing/2014/main" id="{7243DE8E-9C74-E6FF-6FBD-98606F096969}"/>
              </a:ext>
            </a:extLst>
          </p:cNvPr>
          <p:cNvPicPr>
            <a:picLocks noChangeAspect="1"/>
          </p:cNvPicPr>
          <p:nvPr/>
        </p:nvPicPr>
        <p:blipFill>
          <a:blip r:embed="rId5"/>
          <a:stretch>
            <a:fillRect/>
          </a:stretch>
        </p:blipFill>
        <p:spPr>
          <a:xfrm>
            <a:off x="569456" y="2784972"/>
            <a:ext cx="4691976" cy="1912588"/>
          </a:xfrm>
          <a:prstGeom prst="rect">
            <a:avLst/>
          </a:prstGeom>
        </p:spPr>
      </p:pic>
      <p:pic>
        <p:nvPicPr>
          <p:cNvPr id="13" name="图片 12">
            <a:extLst>
              <a:ext uri="{FF2B5EF4-FFF2-40B4-BE49-F238E27FC236}">
                <a16:creationId xmlns:a16="http://schemas.microsoft.com/office/drawing/2014/main" id="{F1ADD56A-A402-AFB3-DA57-6C58733BC08D}"/>
              </a:ext>
            </a:extLst>
          </p:cNvPr>
          <p:cNvPicPr>
            <a:picLocks noChangeAspect="1"/>
          </p:cNvPicPr>
          <p:nvPr/>
        </p:nvPicPr>
        <p:blipFill>
          <a:blip r:embed="rId6"/>
          <a:stretch>
            <a:fillRect/>
          </a:stretch>
        </p:blipFill>
        <p:spPr>
          <a:xfrm>
            <a:off x="6172282" y="1746646"/>
            <a:ext cx="4375232" cy="4132911"/>
          </a:xfrm>
          <a:prstGeom prst="rect">
            <a:avLst/>
          </a:prstGeom>
        </p:spPr>
      </p:pic>
    </p:spTree>
    <p:extLst>
      <p:ext uri="{BB962C8B-B14F-4D97-AF65-F5344CB8AC3E}">
        <p14:creationId xmlns:p14="http://schemas.microsoft.com/office/powerpoint/2010/main" val="3649369213"/>
      </p:ext>
    </p:extLst>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【TPE】</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312409" y="43476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27B6090E-C867-43B7-6ACC-8F93279E85B6}"/>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Y, Lin L, Yu F, et al. Moda: Mapping-once audio-driven portrait animation with dual attentions[C]//Proceedings of the IEEE/CVF International Conference on Computer Vision. 2023: 23020-23029.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6" name="图片 5">
            <a:extLst>
              <a:ext uri="{FF2B5EF4-FFF2-40B4-BE49-F238E27FC236}">
                <a16:creationId xmlns:a16="http://schemas.microsoft.com/office/drawing/2014/main" id="{C2F7356E-B2ED-083D-3C8F-7EDB62270271}"/>
              </a:ext>
            </a:extLst>
          </p:cNvPr>
          <p:cNvPicPr>
            <a:picLocks noChangeAspect="1"/>
          </p:cNvPicPr>
          <p:nvPr/>
        </p:nvPicPr>
        <p:blipFill>
          <a:blip r:embed="rId5"/>
          <a:stretch>
            <a:fillRect/>
          </a:stretch>
        </p:blipFill>
        <p:spPr>
          <a:xfrm>
            <a:off x="3364418" y="1706847"/>
            <a:ext cx="5077985" cy="1369635"/>
          </a:xfrm>
          <a:prstGeom prst="rect">
            <a:avLst/>
          </a:prstGeom>
        </p:spPr>
      </p:pic>
      <p:pic>
        <p:nvPicPr>
          <p:cNvPr id="9" name="图片 8">
            <a:extLst>
              <a:ext uri="{FF2B5EF4-FFF2-40B4-BE49-F238E27FC236}">
                <a16:creationId xmlns:a16="http://schemas.microsoft.com/office/drawing/2014/main" id="{30234661-7FAC-B1A1-12B6-E6990D9121CA}"/>
              </a:ext>
            </a:extLst>
          </p:cNvPr>
          <p:cNvPicPr>
            <a:picLocks noChangeAspect="1"/>
          </p:cNvPicPr>
          <p:nvPr/>
        </p:nvPicPr>
        <p:blipFill>
          <a:blip r:embed="rId6"/>
          <a:stretch>
            <a:fillRect/>
          </a:stretch>
        </p:blipFill>
        <p:spPr>
          <a:xfrm>
            <a:off x="1983085" y="3123841"/>
            <a:ext cx="7840651" cy="3188469"/>
          </a:xfrm>
          <a:prstGeom prst="rect">
            <a:avLst/>
          </a:prstGeom>
        </p:spPr>
      </p:pic>
      <p:sp>
        <p:nvSpPr>
          <p:cNvPr id="12" name="文本框 11">
            <a:extLst>
              <a:ext uri="{FF2B5EF4-FFF2-40B4-BE49-F238E27FC236}">
                <a16:creationId xmlns:a16="http://schemas.microsoft.com/office/drawing/2014/main" id="{45614557-ED0E-FA55-E8A4-9737E1192687}"/>
              </a:ext>
            </a:extLst>
          </p:cNvPr>
          <p:cNvSpPr txBox="1"/>
          <p:nvPr/>
        </p:nvSpPr>
        <p:spPr>
          <a:xfrm>
            <a:off x="11310895" y="209164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85362640"/>
      </p:ext>
    </p:extLst>
  </p:cSld>
  <p:clrMapOvr>
    <a:masterClrMapping/>
  </p:clrMapOvr>
  <p:transition>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79909693"/>
      </p:ext>
    </p:extLst>
  </p:cSld>
  <p:clrMapOvr>
    <a:masterClrMapping/>
  </p:clrMapOvr>
  <p:transition>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083415"/>
            <a:ext cx="10537047"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提出了一种基于深度学习的方法，可以通过音频流合成多模态的逼真的面部动画视频。</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019767"/>
            <a:ext cx="10537046" cy="476669"/>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该方法可以通过任意音频渲染多种个性化的面部动画风格。</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79" y="2557749"/>
            <a:ext cx="10537046" cy="2692660"/>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该方法包含三个阶段：</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MODA</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FaCo</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-Net</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和带有时间指导的高保真渲染器。第一个阶段通过一个统一的网络生成嘴唇动作、头部动作、眼睛眨动和躯干动作。这个网络采用双重注意力机制，能够生成多样的面部动画表示，并且具有准确的嘴唇同步。第二个阶段通过生成的嘴唇动作和眼睛眨动生成细粒度的面部密集特征点。最后，我们生成用于时间指导渲染器的中间表示，以合成高保真且稳定的面部动画视频。</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3A35C7FF-E9E4-4988-FDFC-FD4A1B34751C}"/>
              </a:ext>
            </a:extLst>
          </p:cNvPr>
          <p:cNvSpPr txBox="1"/>
          <p:nvPr/>
        </p:nvSpPr>
        <p:spPr>
          <a:xfrm>
            <a:off x="902679" y="5250409"/>
            <a:ext cx="10537047"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与大多数基于深度学习的方法类似，该方法在未见过的主体或极端的域外音频上无法很好地泛化，可能需要对新的头像进行微调。</a:t>
            </a:r>
          </a:p>
        </p:txBody>
      </p:sp>
    </p:spTree>
    <p:extLst>
      <p:ext uri="{BB962C8B-B14F-4D97-AF65-F5344CB8AC3E}">
        <p14:creationId xmlns:p14="http://schemas.microsoft.com/office/powerpoint/2010/main" val="302180753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dirty="0">
                <a:solidFill>
                  <a:prstClr val="black"/>
                </a:solidFill>
                <a:latin typeface="宋体" panose="02010600030101010101" pitchFamily="2" charset="-122"/>
                <a:ea typeface="宋体" panose="02010600030101010101" pitchFamily="2" charset="-122"/>
              </a:rPr>
              <a:t>2024.05.06</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787973" y="1371967"/>
            <a:ext cx="10745933"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提出了一个端到端的神经网络，用于语音驱动的情感增强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面部动画，它可以实现各种情感表达，并且优于现有的最先进的方法</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787974" y="2824955"/>
            <a:ext cx="10745932" cy="1141851"/>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b="0" i="0" dirty="0">
                <a:effectLst/>
                <a:highlight>
                  <a:srgbClr val="FFFFFF"/>
                </a:highlight>
                <a:latin typeface="-apple-system"/>
              </a:rPr>
              <a:t>引入了情感分离编码器，将语音中的情感和内容分离开来，使面部动画能够感知到清晰的情感信息。</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787973" y="4289549"/>
            <a:ext cx="10745932" cy="168424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提出了一个包含混合形状系数和网格顶点的大规模三维情感说话脸</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 emotional talking face, 3D-ETF)</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数据集。实现了混合形状系数和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模型的参数化转换，允许各种面部动画之间的有效转换。</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973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PROBLEM FORMULATION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735781" y="22373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E7779BC2-A274-EA9A-227B-98CB0C6153CD}"/>
                  </a:ext>
                </a:extLst>
              </p:cNvPr>
              <p:cNvSpPr txBox="1"/>
              <p:nvPr/>
            </p:nvSpPr>
            <p:spPr>
              <a:xfrm>
                <a:off x="611052" y="2106446"/>
                <a:ext cx="11066254" cy="80034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从语音信号中重建丰富情绪的面部表情，并允许用户控制情绪强度和个人风格。即通过分析任意语音信号</a:t>
                </a:r>
                <a14:m>
                  <m:oMath xmlns:m="http://schemas.openxmlformats.org/officeDocument/2006/math">
                    <m:sSub>
                      <m:sSubPr>
                        <m:ctrlPr>
                          <a:rPr lang="en-US" altLang="zh-CN" sz="2000" b="0" i="1" smtClean="0">
                            <a:solidFill>
                              <a:srgbClr val="0D0D0D"/>
                            </a:solidFill>
                            <a:effectLst/>
                            <a:highlight>
                              <a:srgbClr val="FFFFFF"/>
                            </a:highlight>
                            <a:latin typeface="Cambria Math" panose="02040503050406030204" pitchFamily="18" charset="0"/>
                          </a:rPr>
                        </m:ctrlPr>
                      </m:sSubPr>
                      <m:e>
                        <m:r>
                          <a:rPr lang="en-US" altLang="zh-CN" sz="2000" b="0" i="1" smtClean="0">
                            <a:solidFill>
                              <a:srgbClr val="0D0D0D"/>
                            </a:solidFill>
                            <a:effectLst/>
                            <a:highlight>
                              <a:srgbClr val="FFFFFF"/>
                            </a:highlight>
                            <a:latin typeface="Cambria Math" panose="02040503050406030204" pitchFamily="18" charset="0"/>
                          </a:rPr>
                          <m:t>𝐴</m:t>
                        </m:r>
                      </m:e>
                      <m:sub>
                        <m:r>
                          <a:rPr lang="en-US" altLang="zh-CN" sz="2000" b="0" i="1" smtClean="0">
                            <a:solidFill>
                              <a:srgbClr val="0D0D0D"/>
                            </a:solidFill>
                            <a:effectLst/>
                            <a:highlight>
                              <a:srgbClr val="FFFFFF"/>
                            </a:highlight>
                            <a:latin typeface="Cambria Math" panose="02040503050406030204" pitchFamily="18" charset="0"/>
                          </a:rPr>
                          <m:t>1:</m:t>
                        </m:r>
                        <m:r>
                          <a:rPr lang="en-US" altLang="zh-CN" sz="2000" b="0" i="1" smtClean="0">
                            <a:solidFill>
                              <a:srgbClr val="0D0D0D"/>
                            </a:solidFill>
                            <a:effectLst/>
                            <a:highlight>
                              <a:srgbClr val="FFFFFF"/>
                            </a:highlight>
                            <a:latin typeface="Cambria Math" panose="02040503050406030204" pitchFamily="18" charset="0"/>
                          </a:rPr>
                          <m:t>𝑇</m:t>
                        </m:r>
                      </m:sub>
                    </m:sSub>
                    <m:r>
                      <a:rPr lang="en-US" altLang="zh-CN" sz="2000" b="0" i="1" smtClean="0">
                        <a:solidFill>
                          <a:srgbClr val="0D0D0D"/>
                        </a:solidFill>
                        <a:effectLst/>
                        <a:highlight>
                          <a:srgbClr val="FFFFFF"/>
                        </a:highlight>
                        <a:latin typeface="Cambria Math" panose="02040503050406030204" pitchFamily="18" charset="0"/>
                      </a:rPr>
                      <m:t>=</m:t>
                    </m:r>
                    <m:d>
                      <m:dPr>
                        <m:ctrlPr>
                          <a:rPr lang="en-US" altLang="zh-CN" sz="2000" b="0" i="1" smtClean="0">
                            <a:solidFill>
                              <a:srgbClr val="0D0D0D"/>
                            </a:solidFill>
                            <a:effectLst/>
                            <a:highlight>
                              <a:srgbClr val="FFFFFF"/>
                            </a:highlight>
                            <a:latin typeface="Cambria Math" panose="02040503050406030204" pitchFamily="18" charset="0"/>
                          </a:rPr>
                        </m:ctrlPr>
                      </m:dPr>
                      <m:e>
                        <m:sSub>
                          <m:sSubPr>
                            <m:ctrlPr>
                              <a:rPr lang="en-US" altLang="zh-CN" sz="2000" b="0" i="1" smtClean="0">
                                <a:solidFill>
                                  <a:srgbClr val="0D0D0D"/>
                                </a:solidFill>
                                <a:effectLst/>
                                <a:highlight>
                                  <a:srgbClr val="FFFFFF"/>
                                </a:highlight>
                                <a:latin typeface="Cambria Math" panose="02040503050406030204" pitchFamily="18" charset="0"/>
                              </a:rPr>
                            </m:ctrlPr>
                          </m:sSubPr>
                          <m:e>
                            <m:r>
                              <a:rPr lang="en-US" altLang="zh-CN" sz="2000" b="0" i="1" smtClean="0">
                                <a:solidFill>
                                  <a:srgbClr val="0D0D0D"/>
                                </a:solidFill>
                                <a:effectLst/>
                                <a:highlight>
                                  <a:srgbClr val="FFFFFF"/>
                                </a:highlight>
                                <a:latin typeface="Cambria Math" panose="02040503050406030204" pitchFamily="18" charset="0"/>
                              </a:rPr>
                              <m:t>𝑎</m:t>
                            </m:r>
                          </m:e>
                          <m:sub>
                            <m:r>
                              <a:rPr lang="en-US" altLang="zh-CN" sz="2000" b="0" i="1" smtClean="0">
                                <a:solidFill>
                                  <a:srgbClr val="0D0D0D"/>
                                </a:solidFill>
                                <a:effectLst/>
                                <a:highlight>
                                  <a:srgbClr val="FFFFFF"/>
                                </a:highlight>
                                <a:latin typeface="Cambria Math" panose="02040503050406030204" pitchFamily="18" charset="0"/>
                              </a:rPr>
                              <m:t>1</m:t>
                            </m:r>
                          </m:sub>
                        </m:sSub>
                        <m:r>
                          <a:rPr lang="en-US" altLang="zh-CN" sz="2000" b="0" i="1" smtClean="0">
                            <a:solidFill>
                              <a:srgbClr val="0D0D0D"/>
                            </a:solidFill>
                            <a:effectLst/>
                            <a:highlight>
                              <a:srgbClr val="FFFFFF"/>
                            </a:highlight>
                            <a:latin typeface="Cambria Math" panose="02040503050406030204" pitchFamily="18" charset="0"/>
                          </a:rPr>
                          <m:t>,…,</m:t>
                        </m:r>
                        <m:sSub>
                          <m:sSubPr>
                            <m:ctrlPr>
                              <a:rPr lang="en-US" altLang="zh-CN" sz="2000" i="1">
                                <a:solidFill>
                                  <a:srgbClr val="0D0D0D"/>
                                </a:solidFill>
                                <a:highlight>
                                  <a:srgbClr val="FFFFFF"/>
                                </a:highlight>
                                <a:latin typeface="Cambria Math" panose="02040503050406030204" pitchFamily="18" charset="0"/>
                              </a:rPr>
                            </m:ctrlPr>
                          </m:sSubPr>
                          <m:e>
                            <m:r>
                              <a:rPr lang="en-US" altLang="zh-CN" sz="2000" b="0" i="1" smtClean="0">
                                <a:solidFill>
                                  <a:srgbClr val="0D0D0D"/>
                                </a:solidFill>
                                <a:highlight>
                                  <a:srgbClr val="FFFFFF"/>
                                </a:highlight>
                                <a:latin typeface="Cambria Math" panose="02040503050406030204" pitchFamily="18" charset="0"/>
                              </a:rPr>
                              <m:t>𝑎</m:t>
                            </m:r>
                          </m:e>
                          <m:sub>
                            <m:r>
                              <a:rPr lang="en-US" altLang="zh-CN" sz="2000" b="0" i="1" smtClean="0">
                                <a:solidFill>
                                  <a:srgbClr val="0D0D0D"/>
                                </a:solidFill>
                                <a:highlight>
                                  <a:srgbClr val="FFFFFF"/>
                                </a:highlight>
                                <a:latin typeface="Cambria Math" panose="02040503050406030204" pitchFamily="18" charset="0"/>
                              </a:rPr>
                              <m:t>𝑇</m:t>
                            </m:r>
                          </m:sub>
                        </m:sSub>
                      </m:e>
                    </m:d>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中的情感信息，以生成差异化的面部系数</a:t>
                </a:r>
                <a14:m>
                  <m:oMath xmlns:m="http://schemas.openxmlformats.org/officeDocument/2006/math">
                    <m:sSub>
                      <m:sSubPr>
                        <m:ctrlPr>
                          <a:rPr lang="en-US" altLang="zh-CN" sz="2000" i="1">
                            <a:solidFill>
                              <a:srgbClr val="0D0D0D"/>
                            </a:solidFill>
                            <a:highlight>
                              <a:srgbClr val="FFFFFF"/>
                            </a:highlight>
                            <a:latin typeface="Cambria Math" panose="02040503050406030204" pitchFamily="18" charset="0"/>
                          </a:rPr>
                        </m:ctrlPr>
                      </m:sSubPr>
                      <m:e>
                        <m:acc>
                          <m:accPr>
                            <m:chr m:val="̂"/>
                            <m:ctrlPr>
                              <a:rPr lang="en-US" altLang="zh-CN" sz="2000" i="1" smtClean="0">
                                <a:solidFill>
                                  <a:srgbClr val="0D0D0D"/>
                                </a:solidFill>
                                <a:highlight>
                                  <a:srgbClr val="FFFFFF"/>
                                </a:highlight>
                                <a:latin typeface="Cambria Math" panose="02040503050406030204" pitchFamily="18" charset="0"/>
                              </a:rPr>
                            </m:ctrlPr>
                          </m:accPr>
                          <m:e>
                            <m:r>
                              <a:rPr lang="en-US" altLang="zh-CN" sz="2000" b="0" i="1" smtClean="0">
                                <a:solidFill>
                                  <a:srgbClr val="0D0D0D"/>
                                </a:solidFill>
                                <a:highlight>
                                  <a:srgbClr val="FFFFFF"/>
                                </a:highlight>
                                <a:latin typeface="Cambria Math" panose="02040503050406030204" pitchFamily="18" charset="0"/>
                              </a:rPr>
                              <m:t>𝐵</m:t>
                            </m:r>
                          </m:e>
                        </m:acc>
                      </m:e>
                      <m:sub>
                        <m:r>
                          <a:rPr lang="en-US" altLang="zh-CN" sz="2000" i="1">
                            <a:solidFill>
                              <a:srgbClr val="0D0D0D"/>
                            </a:solidFill>
                            <a:highlight>
                              <a:srgbClr val="FFFFFF"/>
                            </a:highlight>
                            <a:latin typeface="Cambria Math" panose="02040503050406030204" pitchFamily="18" charset="0"/>
                          </a:rPr>
                          <m:t>1:</m:t>
                        </m:r>
                        <m:r>
                          <a:rPr lang="en-US" altLang="zh-CN" sz="2000" i="1">
                            <a:solidFill>
                              <a:srgbClr val="0D0D0D"/>
                            </a:solidFill>
                            <a:highlight>
                              <a:srgbClr val="FFFFFF"/>
                            </a:highlight>
                            <a:latin typeface="Cambria Math" panose="02040503050406030204" pitchFamily="18" charset="0"/>
                          </a:rPr>
                          <m:t>𝑇</m:t>
                        </m:r>
                      </m:sub>
                    </m:sSub>
                    <m:r>
                      <a:rPr lang="en-US" altLang="zh-CN" sz="2000" i="1">
                        <a:solidFill>
                          <a:srgbClr val="0D0D0D"/>
                        </a:solidFill>
                        <a:highlight>
                          <a:srgbClr val="FFFFFF"/>
                        </a:highlight>
                        <a:latin typeface="Cambria Math" panose="02040503050406030204" pitchFamily="18" charset="0"/>
                      </a:rPr>
                      <m:t>=</m:t>
                    </m:r>
                    <m:d>
                      <m:dPr>
                        <m:ctrlPr>
                          <a:rPr lang="en-US" altLang="zh-CN" sz="2000" i="1">
                            <a:solidFill>
                              <a:srgbClr val="0D0D0D"/>
                            </a:solidFill>
                            <a:highlight>
                              <a:srgbClr val="FFFFFF"/>
                            </a:highlight>
                            <a:latin typeface="Cambria Math" panose="02040503050406030204" pitchFamily="18" charset="0"/>
                          </a:rPr>
                        </m:ctrlPr>
                      </m:dPr>
                      <m:e>
                        <m:sSub>
                          <m:sSubPr>
                            <m:ctrlPr>
                              <a:rPr lang="en-US" altLang="zh-CN" sz="2000" i="1">
                                <a:solidFill>
                                  <a:srgbClr val="0D0D0D"/>
                                </a:solidFill>
                                <a:highlight>
                                  <a:srgbClr val="FFFFFF"/>
                                </a:highlight>
                                <a:latin typeface="Cambria Math" panose="02040503050406030204" pitchFamily="18" charset="0"/>
                              </a:rPr>
                            </m:ctrlPr>
                          </m:sSubPr>
                          <m:e>
                            <m:acc>
                              <m:accPr>
                                <m:chr m:val="̂"/>
                                <m:ctrlPr>
                                  <a:rPr lang="en-US" altLang="zh-CN" sz="2000" i="1" smtClean="0">
                                    <a:solidFill>
                                      <a:srgbClr val="0D0D0D"/>
                                    </a:solidFill>
                                    <a:highlight>
                                      <a:srgbClr val="FFFFFF"/>
                                    </a:highlight>
                                    <a:latin typeface="Cambria Math" panose="02040503050406030204" pitchFamily="18" charset="0"/>
                                  </a:rPr>
                                </m:ctrlPr>
                              </m:accPr>
                              <m:e>
                                <m:r>
                                  <a:rPr lang="en-US" altLang="zh-CN" sz="2000" b="0" i="1" smtClean="0">
                                    <a:solidFill>
                                      <a:srgbClr val="0D0D0D"/>
                                    </a:solidFill>
                                    <a:highlight>
                                      <a:srgbClr val="FFFFFF"/>
                                    </a:highlight>
                                    <a:latin typeface="Cambria Math" panose="02040503050406030204" pitchFamily="18" charset="0"/>
                                  </a:rPr>
                                  <m:t>𝑏</m:t>
                                </m:r>
                              </m:e>
                            </m:acc>
                          </m:e>
                          <m:sub>
                            <m:r>
                              <a:rPr lang="en-US" altLang="zh-CN" sz="2000" i="1">
                                <a:solidFill>
                                  <a:srgbClr val="0D0D0D"/>
                                </a:solidFill>
                                <a:highlight>
                                  <a:srgbClr val="FFFFFF"/>
                                </a:highlight>
                                <a:latin typeface="Cambria Math" panose="02040503050406030204" pitchFamily="18" charset="0"/>
                              </a:rPr>
                              <m:t>1</m:t>
                            </m:r>
                          </m:sub>
                        </m:sSub>
                        <m:r>
                          <a:rPr lang="en-US" altLang="zh-CN" sz="2000" i="1">
                            <a:solidFill>
                              <a:srgbClr val="0D0D0D"/>
                            </a:solidFill>
                            <a:highlight>
                              <a:srgbClr val="FFFFFF"/>
                            </a:highlight>
                            <a:latin typeface="Cambria Math" panose="02040503050406030204" pitchFamily="18" charset="0"/>
                          </a:rPr>
                          <m:t>,…,</m:t>
                        </m:r>
                        <m:sSub>
                          <m:sSubPr>
                            <m:ctrlPr>
                              <a:rPr lang="en-US" altLang="zh-CN" sz="2000" i="1">
                                <a:solidFill>
                                  <a:srgbClr val="0D0D0D"/>
                                </a:solidFill>
                                <a:highlight>
                                  <a:srgbClr val="FFFFFF"/>
                                </a:highlight>
                                <a:latin typeface="Cambria Math" panose="02040503050406030204" pitchFamily="18" charset="0"/>
                              </a:rPr>
                            </m:ctrlPr>
                          </m:sSubPr>
                          <m:e>
                            <m:acc>
                              <m:accPr>
                                <m:chr m:val="̂"/>
                                <m:ctrlPr>
                                  <a:rPr lang="en-US" altLang="zh-CN" sz="2000" i="1">
                                    <a:solidFill>
                                      <a:srgbClr val="0D0D0D"/>
                                    </a:solidFill>
                                    <a:highlight>
                                      <a:srgbClr val="FFFFFF"/>
                                    </a:highlight>
                                    <a:latin typeface="Cambria Math" panose="02040503050406030204" pitchFamily="18" charset="0"/>
                                  </a:rPr>
                                </m:ctrlPr>
                              </m:accPr>
                              <m:e>
                                <m:r>
                                  <a:rPr lang="en-US" altLang="zh-CN" sz="2000" i="1">
                                    <a:solidFill>
                                      <a:srgbClr val="0D0D0D"/>
                                    </a:solidFill>
                                    <a:highlight>
                                      <a:srgbClr val="FFFFFF"/>
                                    </a:highlight>
                                    <a:latin typeface="Cambria Math" panose="02040503050406030204" pitchFamily="18" charset="0"/>
                                  </a:rPr>
                                  <m:t>𝑏</m:t>
                                </m:r>
                              </m:e>
                            </m:acc>
                          </m:e>
                          <m:sub>
                            <m:r>
                              <a:rPr lang="en-US" altLang="zh-CN" sz="2000" b="0" i="1" smtClean="0">
                                <a:solidFill>
                                  <a:srgbClr val="0D0D0D"/>
                                </a:solidFill>
                                <a:highlight>
                                  <a:srgbClr val="FFFFFF"/>
                                </a:highlight>
                                <a:latin typeface="Cambria Math" panose="02040503050406030204" pitchFamily="18" charset="0"/>
                              </a:rPr>
                              <m:t>𝑇</m:t>
                            </m:r>
                          </m:sub>
                        </m:sSub>
                      </m:e>
                    </m:d>
                    <m:r>
                      <a:rPr lang="en-US" altLang="zh-CN" sz="2000" i="1">
                        <a:solidFill>
                          <a:srgbClr val="0D0D0D"/>
                        </a:solidFill>
                        <a:highlight>
                          <a:srgbClr val="FFFFFF"/>
                        </a:highlight>
                        <a:latin typeface="Cambria Math" panose="02040503050406030204" pitchFamily="18" charset="0"/>
                      </a:rPr>
                      <m:t> </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p>
            </p:txBody>
          </p:sp>
        </mc:Choice>
        <mc:Fallback>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611052" y="2106446"/>
                <a:ext cx="11066254" cy="800347"/>
              </a:xfrm>
              <a:prstGeom prst="rect">
                <a:avLst/>
              </a:prstGeom>
              <a:blipFill>
                <a:blip r:embed="rId5"/>
                <a:stretch>
                  <a:fillRect l="-496" t="-6107" b="-8397"/>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559F01E-65A8-E196-38B8-AD0BB5D8B59C}"/>
              </a:ext>
            </a:extLst>
          </p:cNvPr>
          <p:cNvSpPr txBox="1"/>
          <p:nvPr/>
        </p:nvSpPr>
        <p:spPr>
          <a:xfrm>
            <a:off x="392020" y="1546507"/>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方法目标</a:t>
            </a:r>
            <a:endParaRPr lang="en-US" altLang="zh-CN" sz="2400" b="1"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2DF37A36-A010-9BA5-D5F5-AE4089C935CA}"/>
                  </a:ext>
                </a:extLst>
              </p:cNvPr>
              <p:cNvSpPr txBox="1"/>
              <p:nvPr/>
            </p:nvSpPr>
            <p:spPr>
              <a:xfrm>
                <a:off x="607701" y="3593182"/>
                <a:ext cx="11072953"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输入</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：语音序列</a:t>
                </a:r>
                <a14:m>
                  <m:oMath xmlns:m="http://schemas.openxmlformats.org/officeDocument/2006/math">
                    <m:sSub>
                      <m:sSubPr>
                        <m:ctrlPr>
                          <a:rPr lang="en-US" altLang="zh-CN" sz="2000" i="1">
                            <a:solidFill>
                              <a:srgbClr val="0D0D0D"/>
                            </a:solidFill>
                            <a:highlight>
                              <a:srgbClr val="FFFFFF"/>
                            </a:highlight>
                            <a:latin typeface="Cambria Math" panose="02040503050406030204" pitchFamily="18" charset="0"/>
                          </a:rPr>
                        </m:ctrlPr>
                      </m:sSubPr>
                      <m:e>
                        <m:r>
                          <a:rPr lang="en-US" altLang="zh-CN" sz="2000" i="1">
                            <a:solidFill>
                              <a:srgbClr val="0D0D0D"/>
                            </a:solidFill>
                            <a:highlight>
                              <a:srgbClr val="FFFFFF"/>
                            </a:highlight>
                            <a:latin typeface="Cambria Math" panose="02040503050406030204" pitchFamily="18" charset="0"/>
                          </a:rPr>
                          <m:t>𝐴</m:t>
                        </m:r>
                      </m:e>
                      <m:sub>
                        <m:r>
                          <a:rPr lang="en-US" altLang="zh-CN" sz="2000" i="1">
                            <a:solidFill>
                              <a:srgbClr val="0D0D0D"/>
                            </a:solidFill>
                            <a:highlight>
                              <a:srgbClr val="FFFFFF"/>
                            </a:highlight>
                            <a:latin typeface="Cambria Math" panose="02040503050406030204" pitchFamily="18" charset="0"/>
                          </a:rPr>
                          <m:t>1:</m:t>
                        </m:r>
                        <m:r>
                          <a:rPr lang="en-US" altLang="zh-CN" sz="2000" i="1">
                            <a:solidFill>
                              <a:srgbClr val="0D0D0D"/>
                            </a:solidFill>
                            <a:highlight>
                              <a:srgbClr val="FFFFFF"/>
                            </a:highlight>
                            <a:latin typeface="Cambria Math" panose="02040503050406030204" pitchFamily="18" charset="0"/>
                          </a:rPr>
                          <m:t>𝑇</m:t>
                        </m:r>
                      </m:sub>
                    </m:sSub>
                    <m:r>
                      <a:rPr lang="en-US" altLang="zh-CN" sz="2000" i="1">
                        <a:solidFill>
                          <a:srgbClr val="0D0D0D"/>
                        </a:solidFill>
                        <a:highlight>
                          <a:srgbClr val="FFFFFF"/>
                        </a:highlight>
                        <a:latin typeface="Cambria Math" panose="02040503050406030204" pitchFamily="18" charset="0"/>
                      </a:rPr>
                      <m:t>=</m:t>
                    </m:r>
                    <m:d>
                      <m:dPr>
                        <m:ctrlPr>
                          <a:rPr lang="en-US" altLang="zh-CN" sz="2000" i="1">
                            <a:solidFill>
                              <a:srgbClr val="0D0D0D"/>
                            </a:solidFill>
                            <a:highlight>
                              <a:srgbClr val="FFFFFF"/>
                            </a:highlight>
                            <a:latin typeface="Cambria Math" panose="02040503050406030204" pitchFamily="18" charset="0"/>
                          </a:rPr>
                        </m:ctrlPr>
                      </m:dPr>
                      <m:e>
                        <m:sSub>
                          <m:sSubPr>
                            <m:ctrlPr>
                              <a:rPr lang="en-US" altLang="zh-CN" sz="2000" i="1" smtClean="0">
                                <a:solidFill>
                                  <a:srgbClr val="0D0D0D"/>
                                </a:solidFill>
                                <a:highlight>
                                  <a:srgbClr val="FFFFFF"/>
                                </a:highlight>
                                <a:latin typeface="Cambria Math" panose="02040503050406030204" pitchFamily="18" charset="0"/>
                              </a:rPr>
                            </m:ctrlPr>
                          </m:sSubPr>
                          <m:e>
                            <m:r>
                              <a:rPr lang="en-US" altLang="zh-CN" sz="2000" i="1">
                                <a:solidFill>
                                  <a:srgbClr val="0D0D0D"/>
                                </a:solidFill>
                                <a:highlight>
                                  <a:srgbClr val="FFFFFF"/>
                                </a:highlight>
                                <a:latin typeface="Cambria Math" panose="02040503050406030204" pitchFamily="18" charset="0"/>
                              </a:rPr>
                              <m:t>𝑎</m:t>
                            </m:r>
                          </m:e>
                          <m:sub>
                            <m:r>
                              <a:rPr lang="en-US" altLang="zh-CN" sz="2000" i="1">
                                <a:solidFill>
                                  <a:srgbClr val="0D0D0D"/>
                                </a:solidFill>
                                <a:highlight>
                                  <a:srgbClr val="FFFFFF"/>
                                </a:highlight>
                                <a:latin typeface="Cambria Math" panose="02040503050406030204" pitchFamily="18" charset="0"/>
                              </a:rPr>
                              <m:t>1</m:t>
                            </m:r>
                          </m:sub>
                        </m:sSub>
                        <m:r>
                          <a:rPr lang="en-US" altLang="zh-CN" sz="2000" i="1">
                            <a:solidFill>
                              <a:srgbClr val="0D0D0D"/>
                            </a:solidFill>
                            <a:highlight>
                              <a:srgbClr val="FFFFFF"/>
                            </a:highlight>
                            <a:latin typeface="Cambria Math" panose="02040503050406030204" pitchFamily="18" charset="0"/>
                          </a:rPr>
                          <m:t>,…,</m:t>
                        </m:r>
                        <m:sSub>
                          <m:sSubPr>
                            <m:ctrlPr>
                              <a:rPr lang="en-US" altLang="zh-CN" sz="2000" i="1">
                                <a:solidFill>
                                  <a:srgbClr val="0D0D0D"/>
                                </a:solidFill>
                                <a:highlight>
                                  <a:srgbClr val="FFFFFF"/>
                                </a:highlight>
                                <a:latin typeface="Cambria Math" panose="02040503050406030204" pitchFamily="18" charset="0"/>
                              </a:rPr>
                            </m:ctrlPr>
                          </m:sSubPr>
                          <m:e>
                            <m:r>
                              <a:rPr lang="en-US" altLang="zh-CN" sz="2000" i="1">
                                <a:solidFill>
                                  <a:srgbClr val="0D0D0D"/>
                                </a:solidFill>
                                <a:highlight>
                                  <a:srgbClr val="FFFFFF"/>
                                </a:highlight>
                                <a:latin typeface="Cambria Math" panose="02040503050406030204" pitchFamily="18" charset="0"/>
                              </a:rPr>
                              <m:t>𝑎</m:t>
                            </m:r>
                          </m:e>
                          <m:sub>
                            <m:r>
                              <a:rPr lang="en-US" altLang="zh-CN" sz="2000" i="1">
                                <a:solidFill>
                                  <a:srgbClr val="0D0D0D"/>
                                </a:solidFill>
                                <a:highlight>
                                  <a:srgbClr val="FFFFFF"/>
                                </a:highlight>
                                <a:latin typeface="Cambria Math" panose="02040503050406030204" pitchFamily="18" charset="0"/>
                              </a:rPr>
                              <m:t>𝑇</m:t>
                            </m:r>
                          </m:sub>
                        </m:sSub>
                      </m:e>
                    </m:d>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0D0D0D"/>
                    </a:solidFill>
                    <a:highlight>
                      <a:srgbClr val="FFFFFF"/>
                    </a:highlight>
                  </a:rPr>
                  <a:t> </a:t>
                </a:r>
                <a14:m>
                  <m:oMath xmlns:m="http://schemas.openxmlformats.org/officeDocument/2006/math">
                    <m:sSub>
                      <m:sSubPr>
                        <m:ctrlPr>
                          <a:rPr lang="en-US" altLang="zh-CN" sz="2000" i="1">
                            <a:solidFill>
                              <a:srgbClr val="0D0D0D"/>
                            </a:solidFill>
                            <a:highlight>
                              <a:srgbClr val="FFFFFF"/>
                            </a:highlight>
                            <a:latin typeface="Cambria Math" panose="02040503050406030204" pitchFamily="18" charset="0"/>
                          </a:rPr>
                        </m:ctrlPr>
                      </m:sSubPr>
                      <m:e>
                        <m:r>
                          <a:rPr lang="en-US" altLang="zh-CN" sz="2000" i="1">
                            <a:solidFill>
                              <a:srgbClr val="0D0D0D"/>
                            </a:solidFill>
                            <a:highlight>
                              <a:srgbClr val="FFFFFF"/>
                            </a:highlight>
                            <a:latin typeface="Cambria Math" panose="02040503050406030204" pitchFamily="18" charset="0"/>
                          </a:rPr>
                          <m:t>𝑎</m:t>
                        </m:r>
                      </m:e>
                      <m:sub>
                        <m:r>
                          <a:rPr lang="en-US" altLang="zh-CN" sz="2000" b="0" i="1" smtClean="0">
                            <a:solidFill>
                              <a:srgbClr val="0D0D0D"/>
                            </a:solidFill>
                            <a:highlight>
                              <a:srgbClr val="FFFFFF"/>
                            </a:highlight>
                            <a:latin typeface="Cambria Math" panose="02040503050406030204" pitchFamily="18" charset="0"/>
                          </a:rPr>
                          <m:t>𝑡</m:t>
                        </m:r>
                      </m:sub>
                    </m:sSub>
                    <m:r>
                      <a:rPr lang="en-US" altLang="zh-CN" sz="2000" i="1" smtClean="0">
                        <a:solidFill>
                          <a:srgbClr val="0D0D0D"/>
                        </a:solidFill>
                        <a:highlight>
                          <a:srgbClr val="FFFFFF"/>
                        </a:highlight>
                        <a:latin typeface="Cambria Math" panose="02040503050406030204" pitchFamily="18" charset="0"/>
                        <a:ea typeface="Cambria Math" panose="02040503050406030204" pitchFamily="18" charset="0"/>
                      </a:rPr>
                      <m:t>∈</m:t>
                    </m:r>
                    <m:sSup>
                      <m:sSupPr>
                        <m:ctrlPr>
                          <a:rPr lang="en-US" altLang="zh-CN" sz="2000" i="1" smtClean="0">
                            <a:solidFill>
                              <a:srgbClr val="0D0D0D"/>
                            </a:solidFill>
                            <a:highlight>
                              <a:srgbClr val="FFFFFF"/>
                            </a:highlight>
                            <a:latin typeface="Cambria Math" panose="02040503050406030204" pitchFamily="18" charset="0"/>
                            <a:ea typeface="Cambria Math" panose="02040503050406030204" pitchFamily="18" charset="0"/>
                          </a:rPr>
                        </m:ctrlPr>
                      </m:sSupPr>
                      <m:e>
                        <m:r>
                          <a:rPr lang="en-US" altLang="zh-CN" sz="2000" b="0" i="1" smtClean="0">
                            <a:solidFill>
                              <a:srgbClr val="0D0D0D"/>
                            </a:solidFill>
                            <a:highlight>
                              <a:srgbClr val="FFFFFF"/>
                            </a:highlight>
                            <a:latin typeface="Cambria Math" panose="02040503050406030204" pitchFamily="18" charset="0"/>
                            <a:ea typeface="Cambria Math" panose="02040503050406030204" pitchFamily="18" charset="0"/>
                          </a:rPr>
                          <m:t>𝑅</m:t>
                        </m:r>
                      </m:e>
                      <m:sup>
                        <m:r>
                          <a:rPr lang="en-US" altLang="zh-CN" sz="2000" b="0" i="1" smtClean="0">
                            <a:solidFill>
                              <a:srgbClr val="0D0D0D"/>
                            </a:solidFill>
                            <a:highlight>
                              <a:srgbClr val="FFFFFF"/>
                            </a:highlight>
                            <a:latin typeface="Cambria Math" panose="02040503050406030204" pitchFamily="18" charset="0"/>
                            <a:ea typeface="Cambria Math" panose="02040503050406030204" pitchFamily="18" charset="0"/>
                          </a:rPr>
                          <m:t>𝐷</m:t>
                        </m:r>
                      </m:sup>
                    </m:s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，包含</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个样本与对应的视觉帧</a:t>
                </a:r>
                <a14:m>
                  <m:oMath xmlns:m="http://schemas.openxmlformats.org/officeDocument/2006/math">
                    <m:sSub>
                      <m:sSubPr>
                        <m:ctrlPr>
                          <a:rPr lang="en-US" altLang="zh-CN" sz="2000" i="1"/>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𝑡</m:t>
                        </m:r>
                      </m:sub>
                    </m:sSub>
                    <m:r>
                      <a:rPr lang="en-US" altLang="zh-CN" sz="2000" i="1"/>
                      <m:t> </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t>情感级别 </a:t>
                </a:r>
                <a14:m>
                  <m:oMath xmlns:m="http://schemas.openxmlformats.org/officeDocument/2006/math">
                    <m:r>
                      <m:rPr>
                        <m:sty m:val="p"/>
                      </m:rPr>
                      <a:rPr lang="en-US" altLang="zh-CN" sz="2000" b="0" i="0" smtClean="0">
                        <a:solidFill>
                          <a:srgbClr val="0D0D0D"/>
                        </a:solidFill>
                        <a:highlight>
                          <a:srgbClr val="FFFFFF"/>
                        </a:highlight>
                        <a:latin typeface="Cambria Math" panose="02040503050406030204" pitchFamily="18" charset="0"/>
                        <a:ea typeface="Cambria Math" panose="02040503050406030204" pitchFamily="18" charset="0"/>
                      </a:rPr>
                      <m:t>l</m:t>
                    </m:r>
                    <m:r>
                      <a:rPr lang="en-US" altLang="zh-CN" sz="2000" i="1">
                        <a:solidFill>
                          <a:srgbClr val="0D0D0D"/>
                        </a:solidFill>
                        <a:highlight>
                          <a:srgbClr val="FFFFFF"/>
                        </a:highlight>
                        <a:latin typeface="Cambria Math" panose="02040503050406030204" pitchFamily="18" charset="0"/>
                        <a:ea typeface="Cambria Math" panose="02040503050406030204" pitchFamily="18" charset="0"/>
                      </a:rPr>
                      <m:t>∈</m:t>
                    </m:r>
                    <m:sSup>
                      <m:sSupPr>
                        <m:ctrlPr>
                          <a:rPr lang="en-US" altLang="zh-CN" sz="2000" i="1">
                            <a:solidFill>
                              <a:srgbClr val="0D0D0D"/>
                            </a:solidFill>
                            <a:highlight>
                              <a:srgbClr val="FFFFFF"/>
                            </a:highlight>
                            <a:latin typeface="Cambria Math" panose="02040503050406030204" pitchFamily="18" charset="0"/>
                            <a:ea typeface="Cambria Math" panose="02040503050406030204" pitchFamily="18" charset="0"/>
                          </a:rPr>
                        </m:ctrlPr>
                      </m:sSupPr>
                      <m:e>
                        <m:r>
                          <a:rPr lang="en-US" altLang="zh-CN" sz="2000" i="1">
                            <a:solidFill>
                              <a:srgbClr val="0D0D0D"/>
                            </a:solidFill>
                            <a:highlight>
                              <a:srgbClr val="FFFFFF"/>
                            </a:highlight>
                            <a:latin typeface="Cambria Math" panose="02040503050406030204" pitchFamily="18" charset="0"/>
                            <a:ea typeface="Cambria Math" panose="02040503050406030204" pitchFamily="18" charset="0"/>
                          </a:rPr>
                          <m:t>𝑅</m:t>
                        </m:r>
                      </m:e>
                      <m:sup>
                        <m:r>
                          <a:rPr lang="en-US" altLang="zh-CN" sz="2000" b="0" i="1" smtClean="0">
                            <a:solidFill>
                              <a:srgbClr val="0D0D0D"/>
                            </a:solidFill>
                            <a:highlight>
                              <a:srgbClr val="FFFFFF"/>
                            </a:highlight>
                            <a:latin typeface="Cambria Math" panose="02040503050406030204" pitchFamily="18" charset="0"/>
                            <a:ea typeface="Cambria Math" panose="02040503050406030204" pitchFamily="18" charset="0"/>
                          </a:rPr>
                          <m:t>2</m:t>
                        </m:r>
                      </m:sup>
                    </m:s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，允许用户调节生成的面部动画中的情感强度；</a:t>
                </a:r>
                <a:r>
                  <a:rPr lang="zh-CN" altLang="en-US" sz="2000" dirty="0"/>
                  <a:t>个人风格</a:t>
                </a:r>
                <a14:m>
                  <m:oMath xmlns:m="http://schemas.openxmlformats.org/officeDocument/2006/math">
                    <m:r>
                      <m:rPr>
                        <m:sty m:val="p"/>
                      </m:rPr>
                      <a:rPr lang="en-US" altLang="zh-CN" sz="2000" b="0" i="0" smtClean="0">
                        <a:solidFill>
                          <a:srgbClr val="0D0D0D"/>
                        </a:solidFill>
                        <a:highlight>
                          <a:srgbClr val="FFFFFF"/>
                        </a:highlight>
                        <a:latin typeface="Cambria Math" panose="02040503050406030204" pitchFamily="18" charset="0"/>
                        <a:ea typeface="Cambria Math" panose="02040503050406030204" pitchFamily="18" charset="0"/>
                      </a:rPr>
                      <m:t>p</m:t>
                    </m:r>
                    <m:r>
                      <a:rPr lang="en-US" altLang="zh-CN" sz="2000" i="1">
                        <a:solidFill>
                          <a:srgbClr val="0D0D0D"/>
                        </a:solidFill>
                        <a:highlight>
                          <a:srgbClr val="FFFFFF"/>
                        </a:highlight>
                        <a:latin typeface="Cambria Math" panose="02040503050406030204" pitchFamily="18" charset="0"/>
                        <a:ea typeface="Cambria Math" panose="02040503050406030204" pitchFamily="18" charset="0"/>
                      </a:rPr>
                      <m:t>∈</m:t>
                    </m:r>
                    <m:sSup>
                      <m:sSupPr>
                        <m:ctrlPr>
                          <a:rPr lang="en-US" altLang="zh-CN" sz="2000" i="1">
                            <a:solidFill>
                              <a:srgbClr val="0D0D0D"/>
                            </a:solidFill>
                            <a:highlight>
                              <a:srgbClr val="FFFFFF"/>
                            </a:highlight>
                            <a:latin typeface="Cambria Math" panose="02040503050406030204" pitchFamily="18" charset="0"/>
                            <a:ea typeface="Cambria Math" panose="02040503050406030204" pitchFamily="18" charset="0"/>
                          </a:rPr>
                        </m:ctrlPr>
                      </m:sSupPr>
                      <m:e>
                        <m:r>
                          <a:rPr lang="en-US" altLang="zh-CN" sz="2000" i="1">
                            <a:solidFill>
                              <a:srgbClr val="0D0D0D"/>
                            </a:solidFill>
                            <a:highlight>
                              <a:srgbClr val="FFFFFF"/>
                            </a:highlight>
                            <a:latin typeface="Cambria Math" panose="02040503050406030204" pitchFamily="18" charset="0"/>
                            <a:ea typeface="Cambria Math" panose="02040503050406030204" pitchFamily="18" charset="0"/>
                          </a:rPr>
                          <m:t>𝑅</m:t>
                        </m:r>
                      </m:e>
                      <m:sup>
                        <m:r>
                          <a:rPr lang="en-US" altLang="zh-CN" sz="2000" b="0" i="1" smtClean="0">
                            <a:solidFill>
                              <a:srgbClr val="0D0D0D"/>
                            </a:solidFill>
                            <a:highlight>
                              <a:srgbClr val="FFFFFF"/>
                            </a:highlight>
                            <a:latin typeface="Cambria Math" panose="02040503050406030204" pitchFamily="18" charset="0"/>
                            <a:ea typeface="Cambria Math" panose="02040503050406030204" pitchFamily="18" charset="0"/>
                          </a:rPr>
                          <m:t>24</m:t>
                        </m:r>
                      </m:sup>
                    </m:s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反映不同的说话习惯，和情感级别相同，使用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one-hot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编码。</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 name="文本框 1">
                <a:extLst>
                  <a:ext uri="{FF2B5EF4-FFF2-40B4-BE49-F238E27FC236}">
                    <a16:creationId xmlns:a16="http://schemas.microsoft.com/office/drawing/2014/main" id="{2DF37A36-A010-9BA5-D5F5-AE4089C935CA}"/>
                  </a:ext>
                </a:extLst>
              </p:cNvPr>
              <p:cNvSpPr txBox="1">
                <a:spLocks noRot="1" noChangeAspect="1" noMove="1" noResize="1" noEditPoints="1" noAdjustHandles="1" noChangeArrowheads="1" noChangeShapeType="1" noTextEdit="1"/>
              </p:cNvSpPr>
              <p:nvPr/>
            </p:nvSpPr>
            <p:spPr>
              <a:xfrm>
                <a:off x="607701" y="3593182"/>
                <a:ext cx="11072953" cy="1080360"/>
              </a:xfrm>
              <a:prstGeom prst="rect">
                <a:avLst/>
              </a:prstGeom>
              <a:blipFill>
                <a:blip r:embed="rId6"/>
                <a:stretch>
                  <a:fillRect l="-496" t="-3933" r="-496" b="-8989"/>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C2095CF7-12FD-0584-C8BD-408133CA4A1D}"/>
              </a:ext>
            </a:extLst>
          </p:cNvPr>
          <p:cNvSpPr txBox="1"/>
          <p:nvPr/>
        </p:nvSpPr>
        <p:spPr>
          <a:xfrm>
            <a:off x="392020" y="3024195"/>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架构描述</a:t>
            </a:r>
            <a:endParaRPr lang="en-US" altLang="zh-CN" sz="2400" b="1" dirty="0">
              <a:latin typeface="宋体" panose="02010600030101010101" pitchFamily="2" charset="-122"/>
              <a:ea typeface="宋体" panose="02010600030101010101" pitchFamily="2" charset="-122"/>
            </a:endParaRPr>
          </a:p>
        </p:txBody>
      </p:sp>
      <p:sp>
        <p:nvSpPr>
          <p:cNvPr id="19" name="文本框 18">
            <a:extLst>
              <a:ext uri="{FF2B5EF4-FFF2-40B4-BE49-F238E27FC236}">
                <a16:creationId xmlns:a16="http://schemas.microsoft.com/office/drawing/2014/main" id="{A3F4EA59-2A3C-86A5-E037-59CA0692B794}"/>
              </a:ext>
            </a:extLst>
          </p:cNvPr>
          <p:cNvSpPr txBox="1"/>
          <p:nvPr/>
        </p:nvSpPr>
        <p:spPr>
          <a:xfrm>
            <a:off x="11735782" y="380198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4" name="文本框 23">
            <a:extLst>
              <a:ext uri="{FF2B5EF4-FFF2-40B4-BE49-F238E27FC236}">
                <a16:creationId xmlns:a16="http://schemas.microsoft.com/office/drawing/2014/main" id="{C7927173-114E-D04C-6D9D-1E469EB04292}"/>
              </a:ext>
            </a:extLst>
          </p:cNvPr>
          <p:cNvSpPr txBox="1"/>
          <p:nvPr/>
        </p:nvSpPr>
        <p:spPr>
          <a:xfrm>
            <a:off x="11735782" y="473301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E37A6340-E0CC-A50B-2DEB-C5D749D27285}"/>
                  </a:ext>
                </a:extLst>
              </p:cNvPr>
              <p:cNvSpPr txBox="1"/>
              <p:nvPr/>
            </p:nvSpPr>
            <p:spPr>
              <a:xfrm>
                <a:off x="607701" y="5684693"/>
                <a:ext cx="11128081" cy="41171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形式化表示：</a:t>
                </a:r>
                <a14:m>
                  <m:oMath xmlns:m="http://schemas.openxmlformats.org/officeDocument/2006/math">
                    <m:sSub>
                      <m:sSubPr>
                        <m:ctrlPr>
                          <a:rPr lang="en-US" altLang="zh-CN" sz="2000" i="1">
                            <a:solidFill>
                              <a:srgbClr val="0D0D0D"/>
                            </a:solidFill>
                            <a:highlight>
                              <a:srgbClr val="FFFFFF"/>
                            </a:highlight>
                            <a:latin typeface="Cambria Math" panose="02040503050406030204" pitchFamily="18" charset="0"/>
                          </a:rPr>
                        </m:ctrlPr>
                      </m:sSubPr>
                      <m:e>
                        <m:acc>
                          <m:accPr>
                            <m:chr m:val="̂"/>
                            <m:ctrlPr>
                              <a:rPr lang="en-US" altLang="zh-CN" sz="2000" i="1">
                                <a:solidFill>
                                  <a:srgbClr val="0D0D0D"/>
                                </a:solidFill>
                                <a:highlight>
                                  <a:srgbClr val="FFFFFF"/>
                                </a:highlight>
                                <a:latin typeface="Cambria Math" panose="02040503050406030204" pitchFamily="18" charset="0"/>
                              </a:rPr>
                            </m:ctrlPr>
                          </m:accPr>
                          <m:e>
                            <m:r>
                              <a:rPr lang="en-US" altLang="zh-CN" sz="2000" i="1">
                                <a:solidFill>
                                  <a:srgbClr val="0D0D0D"/>
                                </a:solidFill>
                                <a:highlight>
                                  <a:srgbClr val="FFFFFF"/>
                                </a:highlight>
                                <a:latin typeface="Cambria Math" panose="02040503050406030204" pitchFamily="18" charset="0"/>
                              </a:rPr>
                              <m:t>𝐵</m:t>
                            </m:r>
                          </m:e>
                        </m:acc>
                      </m:e>
                      <m:sub>
                        <m:r>
                          <a:rPr lang="en-US" altLang="zh-CN" sz="2000" i="1">
                            <a:solidFill>
                              <a:srgbClr val="0D0D0D"/>
                            </a:solidFill>
                            <a:highlight>
                              <a:srgbClr val="FFFFFF"/>
                            </a:highlight>
                            <a:latin typeface="Cambria Math" panose="02040503050406030204" pitchFamily="18" charset="0"/>
                          </a:rPr>
                          <m:t>1:</m:t>
                        </m:r>
                        <m:r>
                          <a:rPr lang="en-US" altLang="zh-CN" sz="2000" i="1">
                            <a:solidFill>
                              <a:srgbClr val="0D0D0D"/>
                            </a:solidFill>
                            <a:highlight>
                              <a:srgbClr val="FFFFFF"/>
                            </a:highlight>
                            <a:latin typeface="Cambria Math" panose="02040503050406030204" pitchFamily="18" charset="0"/>
                          </a:rPr>
                          <m:t>𝑇</m:t>
                        </m:r>
                      </m:sub>
                    </m:sSub>
                    <m:r>
                      <a:rPr lang="en-US" altLang="zh-CN" sz="2000" b="0" i="1" smtClean="0">
                        <a:solidFill>
                          <a:srgbClr val="0D0D0D"/>
                        </a:solidFill>
                        <a:highlight>
                          <a:srgbClr val="FFFFFF"/>
                        </a:highlight>
                        <a:latin typeface="Cambria Math" panose="02040503050406030204" pitchFamily="18" charset="0"/>
                      </a:rPr>
                      <m:t>=</m:t>
                    </m:r>
                    <m:sSub>
                      <m:sSubPr>
                        <m:ctrlPr>
                          <a:rPr lang="en-US" altLang="zh-CN" sz="2000" b="0" i="1" smtClean="0">
                            <a:solidFill>
                              <a:srgbClr val="0D0D0D"/>
                            </a:solidFill>
                            <a:highlight>
                              <a:srgbClr val="FFFFFF"/>
                            </a:highlight>
                            <a:latin typeface="Cambria Math" panose="02040503050406030204" pitchFamily="18" charset="0"/>
                          </a:rPr>
                        </m:ctrlPr>
                      </m:sSubPr>
                      <m:e>
                        <m:r>
                          <m:rPr>
                            <m:sty m:val="p"/>
                          </m:rPr>
                          <a:rPr lang="en-US" altLang="zh-CN" sz="2000" i="1">
                            <a:solidFill>
                              <a:srgbClr val="0D0D0D"/>
                            </a:solidFill>
                            <a:highlight>
                              <a:srgbClr val="FFFFFF"/>
                            </a:highlight>
                            <a:latin typeface="Cambria Math" panose="02040503050406030204" pitchFamily="18" charset="0"/>
                          </a:rPr>
                          <m:t>Emo</m:t>
                        </m:r>
                        <m:r>
                          <a:rPr lang="en-US" altLang="zh-CN" sz="2000" b="0" i="1" smtClean="0">
                            <a:solidFill>
                              <a:srgbClr val="0D0D0D"/>
                            </a:solidFill>
                            <a:highlight>
                              <a:srgbClr val="FFFFFF"/>
                            </a:highlight>
                            <a:latin typeface="Cambria Math" panose="02040503050406030204" pitchFamily="18" charset="0"/>
                          </a:rPr>
                          <m:t>𝑇𝑎𝑙𝑘</m:t>
                        </m:r>
                      </m:e>
                      <m:sub>
                        <m:r>
                          <a:rPr lang="zh-CN" altLang="en-US" sz="2000" b="0" i="1" smtClean="0">
                            <a:solidFill>
                              <a:srgbClr val="0D0D0D"/>
                            </a:solidFill>
                            <a:highlight>
                              <a:srgbClr val="FFFFFF"/>
                            </a:highlight>
                            <a:latin typeface="Cambria Math" panose="02040503050406030204" pitchFamily="18" charset="0"/>
                          </a:rPr>
                          <m:t>𝜃</m:t>
                        </m:r>
                      </m:sub>
                    </m:sSub>
                    <m:d>
                      <m:dPr>
                        <m:ctrlPr>
                          <a:rPr lang="en-US" altLang="zh-CN" sz="2000" b="0" i="1" smtClean="0">
                            <a:solidFill>
                              <a:srgbClr val="0D0D0D"/>
                            </a:solidFill>
                            <a:highlight>
                              <a:srgbClr val="FFFFFF"/>
                            </a:highlight>
                            <a:latin typeface="Cambria Math" panose="02040503050406030204" pitchFamily="18" charset="0"/>
                          </a:rPr>
                        </m:ctrlPr>
                      </m:dPr>
                      <m:e>
                        <m:sSub>
                          <m:sSubPr>
                            <m:ctrlPr>
                              <a:rPr lang="en-US" altLang="zh-CN" sz="2000" i="1">
                                <a:solidFill>
                                  <a:srgbClr val="0D0D0D"/>
                                </a:solidFill>
                                <a:highlight>
                                  <a:srgbClr val="FFFFFF"/>
                                </a:highlight>
                                <a:latin typeface="Cambria Math" panose="02040503050406030204" pitchFamily="18" charset="0"/>
                              </a:rPr>
                            </m:ctrlPr>
                          </m:sSubPr>
                          <m:e>
                            <m:r>
                              <a:rPr lang="en-US" altLang="zh-CN" sz="2000" i="1">
                                <a:solidFill>
                                  <a:srgbClr val="0D0D0D"/>
                                </a:solidFill>
                                <a:highlight>
                                  <a:srgbClr val="FFFFFF"/>
                                </a:highlight>
                                <a:latin typeface="Cambria Math" panose="02040503050406030204" pitchFamily="18" charset="0"/>
                              </a:rPr>
                              <m:t>𝑎</m:t>
                            </m:r>
                          </m:e>
                          <m:sub>
                            <m:r>
                              <a:rPr lang="en-US" altLang="zh-CN" sz="2000" i="1">
                                <a:solidFill>
                                  <a:srgbClr val="0D0D0D"/>
                                </a:solidFill>
                                <a:highlight>
                                  <a:srgbClr val="FFFFFF"/>
                                </a:highlight>
                                <a:latin typeface="Cambria Math" panose="02040503050406030204" pitchFamily="18" charset="0"/>
                              </a:rPr>
                              <m:t>𝑡</m:t>
                            </m:r>
                          </m:sub>
                        </m:sSub>
                        <m:r>
                          <a:rPr lang="en-US" altLang="zh-CN" sz="2000" b="0" i="1" smtClean="0">
                            <a:solidFill>
                              <a:srgbClr val="0D0D0D"/>
                            </a:solidFill>
                            <a:highlight>
                              <a:srgbClr val="FFFFFF"/>
                            </a:highlight>
                            <a:latin typeface="Cambria Math" panose="02040503050406030204" pitchFamily="18" charset="0"/>
                          </a:rPr>
                          <m:t>,</m:t>
                        </m:r>
                        <m:r>
                          <a:rPr lang="en-US" altLang="zh-CN" sz="2000" b="0" i="0" smtClean="0">
                            <a:solidFill>
                              <a:srgbClr val="0D0D0D"/>
                            </a:solidFill>
                            <a:highlight>
                              <a:srgbClr val="FFFFFF"/>
                            </a:highlight>
                            <a:latin typeface="Cambria Math" panose="02040503050406030204" pitchFamily="18" charset="0"/>
                          </a:rPr>
                          <m:t>  </m:t>
                        </m:r>
                        <m:r>
                          <m:rPr>
                            <m:sty m:val="p"/>
                          </m:rPr>
                          <a:rPr lang="en-US" altLang="zh-CN" sz="2000">
                            <a:solidFill>
                              <a:srgbClr val="0D0D0D"/>
                            </a:solidFill>
                            <a:highlight>
                              <a:srgbClr val="FFFFFF"/>
                            </a:highlight>
                            <a:latin typeface="Cambria Math" panose="02040503050406030204" pitchFamily="18" charset="0"/>
                            <a:ea typeface="Cambria Math" panose="02040503050406030204" pitchFamily="18" charset="0"/>
                          </a:rPr>
                          <m:t>l</m:t>
                        </m:r>
                        <m:r>
                          <a:rPr lang="en-US" altLang="zh-CN" sz="2000" b="0" i="1" smtClean="0">
                            <a:solidFill>
                              <a:srgbClr val="0D0D0D"/>
                            </a:solidFill>
                            <a:highlight>
                              <a:srgbClr val="FFFFFF"/>
                            </a:highlight>
                            <a:latin typeface="Cambria Math" panose="02040503050406030204" pitchFamily="18" charset="0"/>
                          </a:rPr>
                          <m:t>,</m:t>
                        </m:r>
                        <m:r>
                          <a:rPr lang="en-US" altLang="zh-CN" sz="2000" b="0" i="0" smtClean="0">
                            <a:solidFill>
                              <a:srgbClr val="0D0D0D"/>
                            </a:solidFill>
                            <a:highlight>
                              <a:srgbClr val="FFFFFF"/>
                            </a:highlight>
                            <a:latin typeface="Cambria Math" panose="02040503050406030204" pitchFamily="18" charset="0"/>
                          </a:rPr>
                          <m:t>  </m:t>
                        </m:r>
                        <m:r>
                          <m:rPr>
                            <m:sty m:val="p"/>
                          </m:rPr>
                          <a:rPr lang="en-US" altLang="zh-CN" sz="2000">
                            <a:solidFill>
                              <a:srgbClr val="0D0D0D"/>
                            </a:solidFill>
                            <a:highlight>
                              <a:srgbClr val="FFFFFF"/>
                            </a:highlight>
                            <a:latin typeface="Cambria Math" panose="02040503050406030204" pitchFamily="18" charset="0"/>
                            <a:ea typeface="Cambria Math" panose="02040503050406030204" pitchFamily="18" charset="0"/>
                          </a:rPr>
                          <m:t>p</m:t>
                        </m:r>
                      </m:e>
                    </m:d>
                    <m:r>
                      <a:rPr lang="en-US" altLang="zh-CN" sz="2000" b="0" i="1" smtClean="0">
                        <a:solidFill>
                          <a:srgbClr val="0D0D0D"/>
                        </a:solidFill>
                        <a:highlight>
                          <a:srgbClr val="FFFFFF"/>
                        </a:highlight>
                        <a:latin typeface="Cambria Math" panose="02040503050406030204" pitchFamily="18" charset="0"/>
                      </a:rPr>
                      <m:t>.</m:t>
                    </m:r>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 其中，</a:t>
                </a:r>
                <a14:m>
                  <m:oMath xmlns:m="http://schemas.openxmlformats.org/officeDocument/2006/math">
                    <m:r>
                      <a:rPr lang="zh-CN" altLang="en-US" sz="2000" i="1">
                        <a:solidFill>
                          <a:srgbClr val="0D0D0D"/>
                        </a:solidFill>
                        <a:highlight>
                          <a:srgbClr val="FFFFFF"/>
                        </a:highlight>
                        <a:latin typeface="Cambria Math" panose="02040503050406030204" pitchFamily="18" charset="0"/>
                      </a:rPr>
                      <m:t>𝜃</m:t>
                    </m:r>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代表模型参数</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3" name="文本框 12">
                <a:extLst>
                  <a:ext uri="{FF2B5EF4-FFF2-40B4-BE49-F238E27FC236}">
                    <a16:creationId xmlns:a16="http://schemas.microsoft.com/office/drawing/2014/main" id="{E37A6340-E0CC-A50B-2DEB-C5D749D27285}"/>
                  </a:ext>
                </a:extLst>
              </p:cNvPr>
              <p:cNvSpPr txBox="1">
                <a:spLocks noRot="1" noChangeAspect="1" noMove="1" noResize="1" noEditPoints="1" noAdjustHandles="1" noChangeArrowheads="1" noChangeShapeType="1" noTextEdit="1"/>
              </p:cNvSpPr>
              <p:nvPr/>
            </p:nvSpPr>
            <p:spPr>
              <a:xfrm>
                <a:off x="607701" y="5684693"/>
                <a:ext cx="11128081" cy="411716"/>
              </a:xfrm>
              <a:prstGeom prst="rect">
                <a:avLst/>
              </a:prstGeom>
              <a:blipFill>
                <a:blip r:embed="rId7"/>
                <a:stretch>
                  <a:fillRect l="-493" t="-10448" b="-22388"/>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9FC514E0-485B-AFD0-3840-D8CB3794AA17}"/>
              </a:ext>
            </a:extLst>
          </p:cNvPr>
          <p:cNvSpPr txBox="1"/>
          <p:nvPr/>
        </p:nvSpPr>
        <p:spPr>
          <a:xfrm>
            <a:off x="11735781" y="560730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9F03C505-BD01-B80D-C207-50A88D97BC00}"/>
                  </a:ext>
                </a:extLst>
              </p:cNvPr>
              <p:cNvSpPr txBox="1"/>
              <p:nvPr/>
            </p:nvSpPr>
            <p:spPr>
              <a:xfrm>
                <a:off x="607701" y="4774359"/>
                <a:ext cx="11076304" cy="80951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输出</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t>根据不同的语音序列</a:t>
                </a:r>
                <a14:m>
                  <m:oMath xmlns:m="http://schemas.openxmlformats.org/officeDocument/2006/math">
                    <m:sSub>
                      <m:sSubPr>
                        <m:ctrlPr>
                          <a:rPr lang="en-US" altLang="zh-CN" sz="2000" i="1">
                            <a:solidFill>
                              <a:srgbClr val="0D0D0D"/>
                            </a:solidFill>
                            <a:highlight>
                              <a:srgbClr val="FFFFFF"/>
                            </a:highlight>
                            <a:latin typeface="Cambria Math" panose="02040503050406030204" pitchFamily="18" charset="0"/>
                          </a:rPr>
                        </m:ctrlPr>
                      </m:sSubPr>
                      <m:e>
                        <m:r>
                          <a:rPr lang="en-US" altLang="zh-CN" sz="2000" i="1">
                            <a:solidFill>
                              <a:srgbClr val="0D0D0D"/>
                            </a:solidFill>
                            <a:highlight>
                              <a:srgbClr val="FFFFFF"/>
                            </a:highlight>
                            <a:latin typeface="Cambria Math" panose="02040503050406030204" pitchFamily="18" charset="0"/>
                          </a:rPr>
                          <m:t>𝐴</m:t>
                        </m:r>
                      </m:e>
                      <m:sub>
                        <m:r>
                          <a:rPr lang="en-US" altLang="zh-CN" sz="2000" i="1">
                            <a:solidFill>
                              <a:srgbClr val="0D0D0D"/>
                            </a:solidFill>
                            <a:highlight>
                              <a:srgbClr val="FFFFFF"/>
                            </a:highlight>
                            <a:latin typeface="Cambria Math" panose="02040503050406030204" pitchFamily="18" charset="0"/>
                          </a:rPr>
                          <m:t>1:</m:t>
                        </m:r>
                        <m:r>
                          <a:rPr lang="en-US" altLang="zh-CN" sz="2000" i="1">
                            <a:solidFill>
                              <a:srgbClr val="0D0D0D"/>
                            </a:solidFill>
                            <a:highlight>
                              <a:srgbClr val="FFFFFF"/>
                            </a:highlight>
                            <a:latin typeface="Cambria Math" panose="02040503050406030204" pitchFamily="18" charset="0"/>
                          </a:rPr>
                          <m:t>𝑇</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t>情感级别 </a:t>
                </a:r>
                <a14:m>
                  <m:oMath xmlns:m="http://schemas.openxmlformats.org/officeDocument/2006/math">
                    <m:r>
                      <m:rPr>
                        <m:sty m:val="p"/>
                      </m:rPr>
                      <a:rPr lang="en-US" altLang="zh-CN" sz="2000">
                        <a:solidFill>
                          <a:srgbClr val="0D0D0D"/>
                        </a:solidFill>
                        <a:highlight>
                          <a:srgbClr val="FFFFFF"/>
                        </a:highlight>
                        <a:latin typeface="Cambria Math" panose="02040503050406030204" pitchFamily="18" charset="0"/>
                        <a:ea typeface="Cambria Math" panose="02040503050406030204" pitchFamily="18" charset="0"/>
                      </a:rPr>
                      <m:t>l</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dirty="0"/>
                  <a:t>个人风格</a:t>
                </a:r>
                <a14:m>
                  <m:oMath xmlns:m="http://schemas.openxmlformats.org/officeDocument/2006/math">
                    <m:r>
                      <m:rPr>
                        <m:sty m:val="p"/>
                      </m:rPr>
                      <a:rPr lang="en-US" altLang="zh-CN" sz="2000">
                        <a:solidFill>
                          <a:srgbClr val="0D0D0D"/>
                        </a:solidFill>
                        <a:highlight>
                          <a:srgbClr val="FFFFFF"/>
                        </a:highlight>
                        <a:latin typeface="Cambria Math" panose="02040503050406030204" pitchFamily="18" charset="0"/>
                        <a:ea typeface="Cambria Math" panose="02040503050406030204" pitchFamily="18" charset="0"/>
                      </a:rPr>
                      <m:t>p</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，解码器生成差异化的面部系数</a:t>
                </a:r>
                <a14:m>
                  <m:oMath xmlns:m="http://schemas.openxmlformats.org/officeDocument/2006/math">
                    <m:sSub>
                      <m:sSubPr>
                        <m:ctrlPr>
                          <a:rPr lang="en-US" altLang="zh-CN" sz="2000" i="1">
                            <a:solidFill>
                              <a:srgbClr val="0D0D0D"/>
                            </a:solidFill>
                            <a:highlight>
                              <a:srgbClr val="FFFFFF"/>
                            </a:highlight>
                            <a:latin typeface="Cambria Math" panose="02040503050406030204" pitchFamily="18" charset="0"/>
                          </a:rPr>
                        </m:ctrlPr>
                      </m:sSubPr>
                      <m:e>
                        <m:acc>
                          <m:accPr>
                            <m:chr m:val="̂"/>
                            <m:ctrlPr>
                              <a:rPr lang="en-US" altLang="zh-CN" sz="2000" i="1" smtClean="0">
                                <a:solidFill>
                                  <a:srgbClr val="0D0D0D"/>
                                </a:solidFill>
                                <a:highlight>
                                  <a:srgbClr val="FFFFFF"/>
                                </a:highlight>
                                <a:latin typeface="Cambria Math" panose="02040503050406030204" pitchFamily="18" charset="0"/>
                              </a:rPr>
                            </m:ctrlPr>
                          </m:accPr>
                          <m:e>
                            <m:r>
                              <a:rPr lang="en-US" altLang="zh-CN" sz="2000" b="0" i="1" smtClean="0">
                                <a:solidFill>
                                  <a:srgbClr val="0D0D0D"/>
                                </a:solidFill>
                                <a:highlight>
                                  <a:srgbClr val="FFFFFF"/>
                                </a:highlight>
                                <a:latin typeface="Cambria Math" panose="02040503050406030204" pitchFamily="18" charset="0"/>
                              </a:rPr>
                              <m:t>𝐵</m:t>
                            </m:r>
                          </m:e>
                        </m:acc>
                      </m:e>
                      <m:sub>
                        <m:r>
                          <a:rPr lang="en-US" altLang="zh-CN" sz="2000" i="1">
                            <a:solidFill>
                              <a:srgbClr val="0D0D0D"/>
                            </a:solidFill>
                            <a:highlight>
                              <a:srgbClr val="FFFFFF"/>
                            </a:highlight>
                            <a:latin typeface="Cambria Math" panose="02040503050406030204" pitchFamily="18" charset="0"/>
                          </a:rPr>
                          <m:t>1:</m:t>
                        </m:r>
                        <m:r>
                          <a:rPr lang="en-US" altLang="zh-CN" sz="2000" i="1">
                            <a:solidFill>
                              <a:srgbClr val="0D0D0D"/>
                            </a:solidFill>
                            <a:highlight>
                              <a:srgbClr val="FFFFFF"/>
                            </a:highlight>
                            <a:latin typeface="Cambria Math" panose="02040503050406030204" pitchFamily="18" charset="0"/>
                          </a:rPr>
                          <m:t>𝑇</m:t>
                        </m:r>
                      </m:sub>
                    </m:sSub>
                    <m:r>
                      <a:rPr lang="en-US" altLang="zh-CN" sz="2000" i="1">
                        <a:solidFill>
                          <a:srgbClr val="0D0D0D"/>
                        </a:solidFill>
                        <a:highlight>
                          <a:srgbClr val="FFFFFF"/>
                        </a:highlight>
                        <a:latin typeface="Cambria Math" panose="02040503050406030204" pitchFamily="18" charset="0"/>
                      </a:rPr>
                      <m:t>=</m:t>
                    </m:r>
                    <m:d>
                      <m:dPr>
                        <m:ctrlPr>
                          <a:rPr lang="en-US" altLang="zh-CN" sz="2000" i="1">
                            <a:solidFill>
                              <a:srgbClr val="0D0D0D"/>
                            </a:solidFill>
                            <a:highlight>
                              <a:srgbClr val="FFFFFF"/>
                            </a:highlight>
                            <a:latin typeface="Cambria Math" panose="02040503050406030204" pitchFamily="18" charset="0"/>
                          </a:rPr>
                        </m:ctrlPr>
                      </m:dPr>
                      <m:e>
                        <m:sSub>
                          <m:sSubPr>
                            <m:ctrlPr>
                              <a:rPr lang="en-US" altLang="zh-CN" sz="2000" i="1">
                                <a:solidFill>
                                  <a:srgbClr val="0D0D0D"/>
                                </a:solidFill>
                                <a:highlight>
                                  <a:srgbClr val="FFFFFF"/>
                                </a:highlight>
                                <a:latin typeface="Cambria Math" panose="02040503050406030204" pitchFamily="18" charset="0"/>
                              </a:rPr>
                            </m:ctrlPr>
                          </m:sSubPr>
                          <m:e>
                            <m:acc>
                              <m:accPr>
                                <m:chr m:val="̂"/>
                                <m:ctrlPr>
                                  <a:rPr lang="en-US" altLang="zh-CN" sz="2000" i="1" smtClean="0">
                                    <a:solidFill>
                                      <a:srgbClr val="0D0D0D"/>
                                    </a:solidFill>
                                    <a:highlight>
                                      <a:srgbClr val="FFFFFF"/>
                                    </a:highlight>
                                    <a:latin typeface="Cambria Math" panose="02040503050406030204" pitchFamily="18" charset="0"/>
                                  </a:rPr>
                                </m:ctrlPr>
                              </m:accPr>
                              <m:e>
                                <m:r>
                                  <a:rPr lang="en-US" altLang="zh-CN" sz="2000" b="0" i="1" smtClean="0">
                                    <a:solidFill>
                                      <a:srgbClr val="0D0D0D"/>
                                    </a:solidFill>
                                    <a:highlight>
                                      <a:srgbClr val="FFFFFF"/>
                                    </a:highlight>
                                    <a:latin typeface="Cambria Math" panose="02040503050406030204" pitchFamily="18" charset="0"/>
                                  </a:rPr>
                                  <m:t>𝑏</m:t>
                                </m:r>
                              </m:e>
                            </m:acc>
                          </m:e>
                          <m:sub>
                            <m:r>
                              <a:rPr lang="en-US" altLang="zh-CN" sz="2000" i="1">
                                <a:solidFill>
                                  <a:srgbClr val="0D0D0D"/>
                                </a:solidFill>
                                <a:highlight>
                                  <a:srgbClr val="FFFFFF"/>
                                </a:highlight>
                                <a:latin typeface="Cambria Math" panose="02040503050406030204" pitchFamily="18" charset="0"/>
                              </a:rPr>
                              <m:t>1</m:t>
                            </m:r>
                          </m:sub>
                        </m:sSub>
                        <m:r>
                          <a:rPr lang="en-US" altLang="zh-CN" sz="2000" i="1">
                            <a:solidFill>
                              <a:srgbClr val="0D0D0D"/>
                            </a:solidFill>
                            <a:highlight>
                              <a:srgbClr val="FFFFFF"/>
                            </a:highlight>
                            <a:latin typeface="Cambria Math" panose="02040503050406030204" pitchFamily="18" charset="0"/>
                          </a:rPr>
                          <m:t>,…,</m:t>
                        </m:r>
                        <m:sSub>
                          <m:sSubPr>
                            <m:ctrlPr>
                              <a:rPr lang="en-US" altLang="zh-CN" sz="2000" i="1">
                                <a:solidFill>
                                  <a:srgbClr val="0D0D0D"/>
                                </a:solidFill>
                                <a:highlight>
                                  <a:srgbClr val="FFFFFF"/>
                                </a:highlight>
                                <a:latin typeface="Cambria Math" panose="02040503050406030204" pitchFamily="18" charset="0"/>
                              </a:rPr>
                            </m:ctrlPr>
                          </m:sSubPr>
                          <m:e>
                            <m:acc>
                              <m:accPr>
                                <m:chr m:val="̂"/>
                                <m:ctrlPr>
                                  <a:rPr lang="en-US" altLang="zh-CN" sz="2000" i="1">
                                    <a:solidFill>
                                      <a:srgbClr val="0D0D0D"/>
                                    </a:solidFill>
                                    <a:highlight>
                                      <a:srgbClr val="FFFFFF"/>
                                    </a:highlight>
                                    <a:latin typeface="Cambria Math" panose="02040503050406030204" pitchFamily="18" charset="0"/>
                                  </a:rPr>
                                </m:ctrlPr>
                              </m:accPr>
                              <m:e>
                                <m:r>
                                  <a:rPr lang="en-US" altLang="zh-CN" sz="2000" i="1">
                                    <a:solidFill>
                                      <a:srgbClr val="0D0D0D"/>
                                    </a:solidFill>
                                    <a:highlight>
                                      <a:srgbClr val="FFFFFF"/>
                                    </a:highlight>
                                    <a:latin typeface="Cambria Math" panose="02040503050406030204" pitchFamily="18" charset="0"/>
                                  </a:rPr>
                                  <m:t>𝑏</m:t>
                                </m:r>
                              </m:e>
                            </m:acc>
                          </m:e>
                          <m:sub>
                            <m:r>
                              <a:rPr lang="en-US" altLang="zh-CN" sz="2000" b="0" i="1" smtClean="0">
                                <a:solidFill>
                                  <a:srgbClr val="0D0D0D"/>
                                </a:solidFill>
                                <a:highlight>
                                  <a:srgbClr val="FFFFFF"/>
                                </a:highlight>
                                <a:latin typeface="Cambria Math" panose="02040503050406030204" pitchFamily="18" charset="0"/>
                              </a:rPr>
                              <m:t>𝑇</m:t>
                            </m:r>
                          </m:sub>
                        </m:sSub>
                      </m:e>
                    </m:d>
                    <m:r>
                      <a:rPr lang="en-US" altLang="zh-CN" sz="2000" i="1">
                        <a:solidFill>
                          <a:srgbClr val="0D0D0D"/>
                        </a:solidFill>
                        <a:highlight>
                          <a:srgbClr val="FFFFFF"/>
                        </a:highlight>
                        <a:latin typeface="Cambria Math" panose="02040503050406030204" pitchFamily="18" charset="0"/>
                      </a:rPr>
                      <m:t> </m:t>
                    </m:r>
                  </m:oMath>
                </a14:m>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6" name="文本框 5">
                <a:extLst>
                  <a:ext uri="{FF2B5EF4-FFF2-40B4-BE49-F238E27FC236}">
                    <a16:creationId xmlns:a16="http://schemas.microsoft.com/office/drawing/2014/main" id="{9F03C505-BD01-B80D-C207-50A88D97BC00}"/>
                  </a:ext>
                </a:extLst>
              </p:cNvPr>
              <p:cNvSpPr txBox="1">
                <a:spLocks noRot="1" noChangeAspect="1" noMove="1" noResize="1" noEditPoints="1" noAdjustHandles="1" noChangeArrowheads="1" noChangeShapeType="1" noTextEdit="1"/>
              </p:cNvSpPr>
              <p:nvPr/>
            </p:nvSpPr>
            <p:spPr>
              <a:xfrm>
                <a:off x="607701" y="4774359"/>
                <a:ext cx="11076304" cy="809517"/>
              </a:xfrm>
              <a:prstGeom prst="rect">
                <a:avLst/>
              </a:prstGeom>
              <a:blipFill>
                <a:blip r:embed="rId8"/>
                <a:stretch>
                  <a:fillRect l="-495" t="-5263"/>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69774678-0CE9-5CD1-2D20-3CC82143504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Wu H, Song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Emotalk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emotional disentanglement for 3d face animation[C]//Proceedings of the IEEE/CVF International Conference on Computer Vision. 2023: 20687-20697.</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553738754"/>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Wu H, Song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Emotalk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emotional disentanglement for 3d face animation[C]//Proceedings of the IEEE/CVF International Conference on Computer Vision. 2023: 20687-20697.</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3" name="图片 2">
            <a:extLst>
              <a:ext uri="{FF2B5EF4-FFF2-40B4-BE49-F238E27FC236}">
                <a16:creationId xmlns:a16="http://schemas.microsoft.com/office/drawing/2014/main" id="{31040124-0773-A30A-D73D-D18D12289300}"/>
              </a:ext>
            </a:extLst>
          </p:cNvPr>
          <p:cNvPicPr>
            <a:picLocks noChangeAspect="1"/>
          </p:cNvPicPr>
          <p:nvPr/>
        </p:nvPicPr>
        <p:blipFill>
          <a:blip r:embed="rId5"/>
          <a:stretch>
            <a:fillRect/>
          </a:stretch>
        </p:blipFill>
        <p:spPr>
          <a:xfrm>
            <a:off x="558218" y="1648976"/>
            <a:ext cx="10897023" cy="4431567"/>
          </a:xfrm>
          <a:prstGeom prst="rect">
            <a:avLst/>
          </a:prstGeom>
        </p:spPr>
      </p:pic>
      <p:sp>
        <p:nvSpPr>
          <p:cNvPr id="13" name="文本框 12">
            <a:extLst>
              <a:ext uri="{FF2B5EF4-FFF2-40B4-BE49-F238E27FC236}">
                <a16:creationId xmlns:a16="http://schemas.microsoft.com/office/drawing/2014/main" id="{4D4DD556-A812-AC48-9CFA-FBB070E83526}"/>
              </a:ext>
            </a:extLst>
          </p:cNvPr>
          <p:cNvSpPr txBox="1"/>
          <p:nvPr/>
        </p:nvSpPr>
        <p:spPr>
          <a:xfrm>
            <a:off x="11506775" y="386475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7079253"/>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25529</TotalTime>
  <Words>6643</Words>
  <Application>Microsoft Office PowerPoint</Application>
  <PresentationFormat>宽屏</PresentationFormat>
  <Paragraphs>427</Paragraphs>
  <Slides>50</Slides>
  <Notes>48</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50</vt:i4>
      </vt:variant>
    </vt:vector>
  </HeadingPairs>
  <TitlesOfParts>
    <vt:vector size="68" baseType="lpstr">
      <vt:lpstr>-apple-system</vt:lpstr>
      <vt:lpstr>KaTeX_Main</vt:lpstr>
      <vt:lpstr>KaTeX_Math</vt:lpstr>
      <vt:lpstr>KaTeX_Size3</vt:lpstr>
      <vt:lpstr>PingFangSC-Regular</vt:lpstr>
      <vt:lpstr>Söhne</vt:lpstr>
      <vt:lpstr>等线</vt:lpstr>
      <vt:lpstr>等线 Light</vt:lpstr>
      <vt:lpstr>黑体</vt:lpstr>
      <vt:lpstr>思源黑体 Normal</vt:lpstr>
      <vt:lpstr>宋体</vt:lpstr>
      <vt:lpstr>微软雅黑</vt:lpstr>
      <vt:lpstr>微软雅黑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1052</cp:revision>
  <dcterms:created xsi:type="dcterms:W3CDTF">2021-06-12T07:20:00Z</dcterms:created>
  <dcterms:modified xsi:type="dcterms:W3CDTF">2024-05-05T14:42:04Z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