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8.svg" ContentType="image/svg+xml"/>
  <Override PartName="/ppt/media/image2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6" r:id="rId5"/>
    <p:sldId id="290" r:id="rId6"/>
    <p:sldId id="259" r:id="rId8"/>
    <p:sldId id="386" r:id="rId9"/>
    <p:sldId id="413" r:id="rId10"/>
    <p:sldId id="414" r:id="rId11"/>
    <p:sldId id="415" r:id="rId12"/>
    <p:sldId id="262" r:id="rId13"/>
    <p:sldId id="416" r:id="rId14"/>
    <p:sldId id="411" r:id="rId15"/>
    <p:sldId id="412" r:id="rId16"/>
    <p:sldId id="267" r:id="rId17"/>
    <p:sldId id="27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418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image" Target="../media/image9.png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221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3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image" Target="file:///C:\Users\1V994W2\Documents\Tencent%20Files\574576071\FileRecv\&#25340;&#35013;&#32032;&#26448;\forright\\34\subject_holdleft_102,205,226_0_staid_full_0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246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56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64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71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83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6.png"/><Relationship Id="rId6" Type="http://schemas.openxmlformats.org/officeDocument/2006/relationships/tags" Target="../tags/tag3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5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41275" y="539115"/>
            <a:ext cx="12232640" cy="6361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6592253" y="41227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659225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59225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15749" y="239236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61574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47.xml"/><Relationship Id="rId23" Type="http://schemas.openxmlformats.org/officeDocument/2006/relationships/tags" Target="../tags/tag346.xml"/><Relationship Id="rId22" Type="http://schemas.openxmlformats.org/officeDocument/2006/relationships/tags" Target="../tags/tag34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svg"/><Relationship Id="rId7" Type="http://schemas.openxmlformats.org/officeDocument/2006/relationships/image" Target="../media/image19.png"/><Relationship Id="rId6" Type="http://schemas.openxmlformats.org/officeDocument/2006/relationships/tags" Target="../tags/tag35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8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image" Target="../media/image21.png"/><Relationship Id="rId2" Type="http://schemas.openxmlformats.org/officeDocument/2006/relationships/tags" Target="../tags/tag400.xml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image" Target="../media/image21.png"/><Relationship Id="rId3" Type="http://schemas.openxmlformats.org/officeDocument/2006/relationships/tags" Target="../tags/tag405.xml"/><Relationship Id="rId2" Type="http://schemas.openxmlformats.org/officeDocument/2006/relationships/image" Target="../media/image29.png"/><Relationship Id="rId1" Type="http://schemas.openxmlformats.org/officeDocument/2006/relationships/tags" Target="../tags/tag4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image" Target="../media/image21.png"/><Relationship Id="rId1" Type="http://schemas.openxmlformats.org/officeDocument/2006/relationships/tags" Target="../tags/tag40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image" Target="../media/image22.png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363.xml"/><Relationship Id="rId1" Type="http://schemas.openxmlformats.org/officeDocument/2006/relationships/tags" Target="../tags/tag35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image" Target="../media/image21.png"/><Relationship Id="rId1" Type="http://schemas.openxmlformats.org/officeDocument/2006/relationships/tags" Target="../tags/tag36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image" Target="../media/image21.png"/><Relationship Id="rId2" Type="http://schemas.openxmlformats.org/officeDocument/2006/relationships/tags" Target="../tags/tag370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77.xml"/><Relationship Id="rId6" Type="http://schemas.openxmlformats.org/officeDocument/2006/relationships/image" Target="../media/image24.png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image" Target="../media/image21.png"/><Relationship Id="rId2" Type="http://schemas.openxmlformats.org/officeDocument/2006/relationships/tags" Target="../tags/tag374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83.xml"/><Relationship Id="rId8" Type="http://schemas.openxmlformats.org/officeDocument/2006/relationships/image" Target="../media/image25.png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image" Target="../media/image21.png"/><Relationship Id="rId2" Type="http://schemas.openxmlformats.org/officeDocument/2006/relationships/tags" Target="../tags/tag378.xml"/><Relationship Id="rId10" Type="http://schemas.openxmlformats.org/officeDocument/2006/relationships/slideLayout" Target="../slideLayouts/slideLayout19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image" Target="../media/image26.png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image" Target="../media/image21.png"/><Relationship Id="rId2" Type="http://schemas.openxmlformats.org/officeDocument/2006/relationships/tags" Target="../tags/tag384.xml"/><Relationship Id="rId10" Type="http://schemas.openxmlformats.org/officeDocument/2006/relationships/slideLayout" Target="../slideLayouts/slideLayout19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image" Target="../media/image21.png"/><Relationship Id="rId2" Type="http://schemas.openxmlformats.org/officeDocument/2006/relationships/tags" Target="../tags/tag390.xml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image" Target="../media/image21.png"/><Relationship Id="rId1" Type="http://schemas.openxmlformats.org/officeDocument/2006/relationships/tags" Target="../tags/tag3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122045"/>
            <a:ext cx="9799320" cy="2362835"/>
          </a:xfrm>
        </p:spPr>
        <p:txBody>
          <a:bodyPr/>
          <a:p>
            <a:pPr algn="ctr"/>
            <a:r>
              <a:rPr sz="4800">
                <a:latin typeface="等线" panose="02010600030101010101" charset="-122"/>
                <a:ea typeface="等线" panose="02010600030101010101" charset="-122"/>
              </a:rPr>
              <a:t>DiffVoice: Text-to-Speech with Latent Diffusion</a:t>
            </a:r>
            <a:endParaRPr sz="48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674110"/>
            <a:ext cx="9799320" cy="838200"/>
          </a:xfrm>
        </p:spPr>
        <p:txBody>
          <a:bodyPr/>
          <a:p>
            <a:r>
              <a:t>DIFFVOICE：具有潜在扩散的文本转语音</a:t>
            </a: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15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Liu Z, Guo Y, Yu K. DiffVoice: Text-to-Speech with Latent Diffusion[C]//ICASSP 2023-2023 IEEE International Conference on Acoustics, Speech and Signal Processing (ICASSP). IEEE, 2023: 1-5.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Results for speech synthesis on LJSpeech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295" y="868680"/>
            <a:ext cx="7808595" cy="560197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LibriTTS 上所见说话者的语音合成结果。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9630" y="1503680"/>
            <a:ext cx="7952740" cy="477266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84200" y="1529080"/>
            <a:ext cx="106711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sz="2400"/>
              <a:t>DiffVoice 在文本到语音合成、语音编辑和语音克隆方面表现出了强大的性能。但采样仍然相对缓慢，需要数百次神经功能评估。</a:t>
            </a:r>
            <a:endParaRPr sz="2400"/>
          </a:p>
          <a:p>
            <a:pPr indent="457200" fontAlgn="auto">
              <a:lnSpc>
                <a:spcPct val="150000"/>
              </a:lnSpc>
            </a:pPr>
            <a:r>
              <a:rPr sz="2400"/>
              <a:t>更好的 SDE 采样器和扩散模型的其他加速方法可能会减少采样时间，同时保持相同的样本质量。使用除对数梅尔频谱图之外更好的中间表示，并应用改进的波形生成技术也将提高性能。</a:t>
            </a:r>
            <a:endParaRPr sz="2400"/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/>
                <a:sym typeface="+mn-ea"/>
              </a:rPr>
              <a:t>Liu Z, Guo Y, Yu K. DiffVoice: Text-to-Speech with Latent Diffusion[C]//ICASSP 2023-2023 IEEE International Conference on Acoustics, Speech and Signal Processing (ICASSP). IEEE, 2023: 1-5.</a:t>
            </a:r>
            <a:endParaRPr lang="zh-CN" altLang="en-US" sz="16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210820" y="6497320"/>
            <a:ext cx="12613640" cy="360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163310" y="308292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方法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163310" y="384048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实验和结果分析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163310" y="455930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6163310" y="229298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背景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7375" y="1503680"/>
            <a:ext cx="107035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sz="2000"/>
              <a:t>扩散模型（DMs）在图像和音频生成任务中表现出色，并已应用于非自回归文本到语音合成。早期工作大多是基于扩散的声学模型，根据文本输入生成对数梅尔频谱。直接用</a:t>
            </a:r>
            <a:r>
              <a:rPr lang="en-US" sz="2000">
                <a:sym typeface="+mn-ea"/>
              </a:rPr>
              <a:t>扩散模型</a:t>
            </a:r>
            <a:r>
              <a:rPr lang="en-US" sz="2000"/>
              <a:t>建模数据密度在应用中存在问题，如效率低下和模型容量大量用于不可察觉的数据细节。</a:t>
            </a:r>
            <a:endParaRPr lang="en-US" sz="2000"/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sz="2000"/>
              <a:t>潜在扩散模型</a:t>
            </a:r>
            <a:r>
              <a:rPr lang="en-US" sz="2000" baseline="30000"/>
              <a:t>[1]</a:t>
            </a:r>
            <a:r>
              <a:rPr lang="en-US" sz="2000"/>
              <a:t>（LDMs,Latent diffusion models）通过编码器将数据编码成潜在代码，再用</a:t>
            </a:r>
            <a:r>
              <a:rPr lang="en-US" sz="2000">
                <a:sym typeface="+mn-ea"/>
              </a:rPr>
              <a:t>扩散模型</a:t>
            </a:r>
            <a:r>
              <a:rPr lang="en-US" sz="2000"/>
              <a:t>建模潜在密度，最后用解码器生成数据来缓解这些问题。</a:t>
            </a:r>
            <a:r>
              <a:rPr lang="en-US" sz="2000">
                <a:solidFill>
                  <a:srgbClr val="FF0000"/>
                </a:solidFill>
              </a:rPr>
              <a:t>DiffVoice</a:t>
            </a:r>
            <a:r>
              <a:rPr lang="en-US" sz="2000" baseline="30000"/>
              <a:t>[2]</a:t>
            </a:r>
            <a:r>
              <a:rPr lang="en-US" sz="2000"/>
              <a:t>是基于LDMs的新型声学模型，采用VAE-GAN</a:t>
            </a:r>
            <a:r>
              <a:rPr lang="en-US" sz="2000" baseline="30000"/>
              <a:t>[3]</a:t>
            </a:r>
            <a:r>
              <a:rPr lang="en-US" sz="2000"/>
              <a:t>，实现动态下采样。DiffVoice可以在潜在空间用单个扩散模型同时建模音素持续时间和梅尔频谱。与先前依赖额外持续时间预测器的工作不同，DiffVoice直接处理梅尔频谱。 </a:t>
            </a:r>
            <a:endParaRPr lang="en-US" sz="2000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0" y="5212080"/>
            <a:ext cx="12192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effectLst/>
                <a:sym typeface="+mn-ea"/>
              </a:rPr>
              <a:t>[1]Robin Rombach, Andreas Blattmann, Dominik Lorenz, Patrick Esser, and Bj¨orn Ommer, “High-resolution image synthesis with latent diffusion models,” in Proc. IEEE/CVFCVPR, 2022.</a:t>
            </a:r>
            <a:endParaRPr lang="en-US" altLang="zh-CN" sz="1600">
              <a:effectLst/>
              <a:sym typeface="+mn-ea"/>
            </a:endParaRPr>
          </a:p>
          <a:p>
            <a:r>
              <a:rPr lang="en-US" altLang="zh-CN" sz="1600">
                <a:effectLst/>
                <a:sym typeface="+mn-ea"/>
              </a:rPr>
              <a:t>[2]</a:t>
            </a:r>
            <a:r>
              <a:rPr lang="zh-CN" altLang="en-US" sz="1600">
                <a:effectLst/>
                <a:sym typeface="+mn-ea"/>
              </a:rPr>
              <a:t>Liu Z, Guo Y, Yu K. DiffVoice: Text-to-Speech with Latent Diffusion[C]//ICASSP 2023-2023 IEEE International Conference on Acoustics, Speech and Signal Processing (ICASSP). IEEE, 2023: 1-5.</a:t>
            </a:r>
            <a:endParaRPr lang="en-US" altLang="zh-CN" sz="160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effectLst/>
                <a:sym typeface="+mn-ea"/>
              </a:rPr>
              <a:t>[3]</a:t>
            </a:r>
            <a:r>
              <a:rPr lang="zh-CN" altLang="en-US" sz="1600">
                <a:solidFill>
                  <a:schemeClr val="tx1"/>
                </a:solidFill>
                <a:effectLst/>
                <a:sym typeface="+mn-ea"/>
              </a:rPr>
              <a:t>Anders Boesen Lindbo Larsen, Søren Kaae Sønderby, Hugo Larochelle, and Ole Winther, “Autoencoding beyond pixels using a learned similarity metric,” in ICML, 2016.</a:t>
            </a:r>
            <a:endParaRPr lang="zh-CN" altLang="en-US" sz="16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所提出的 DiffVoice 系统的架构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1186180"/>
            <a:ext cx="11696700" cy="510540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DiffVoice模型的总体架构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所提出的 DiffVoice 系统的架构。"/>
          <p:cNvPicPr>
            <a:picLocks noChangeAspect="1"/>
          </p:cNvPicPr>
          <p:nvPr/>
        </p:nvPicPr>
        <p:blipFill>
          <a:blip r:embed="rId1"/>
          <a:srcRect r="63523" b="8532"/>
          <a:stretch>
            <a:fillRect/>
          </a:stretch>
        </p:blipFill>
        <p:spPr>
          <a:xfrm>
            <a:off x="92710" y="1186180"/>
            <a:ext cx="5019675" cy="516255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DiffVoice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014595" y="1070610"/>
                <a:ext cx="6572885" cy="5354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457200"/>
                <a:r>
                  <a:rPr lang="en-US" altLang="zh-CN"/>
                  <a:t>对数梅尔频谱（</a:t>
                </a:r>
                <a:r>
                  <a:rPr lang="en-US" altLang="zh-CN">
                    <a:solidFill>
                      <a:srgbClr val="FF0000"/>
                    </a:solidFill>
                  </a:rPr>
                  <a:t>Log Mel Spectrogram</a:t>
                </a:r>
                <a:r>
                  <a:rPr lang="en-US" altLang="zh-CN"/>
                  <a:t>） y: 这是语音信号的特征表示，它将原始音频信号转换成了梅尔频谱，以便于进行进一步的处理。</a:t>
                </a:r>
                <a:endParaRPr lang="en-US" altLang="zh-CN"/>
              </a:p>
              <a:p>
                <a:pPr indent="457200"/>
                <a:r>
                  <a:rPr lang="en-US" altLang="zh-CN"/>
                  <a:t>编码器Conformer（</a:t>
                </a:r>
                <a:r>
                  <a:rPr lang="en-US" altLang="zh-CN">
                    <a:solidFill>
                      <a:srgbClr val="FF0000"/>
                    </a:solidFill>
                  </a:rPr>
                  <a:t>Encoder Conformer</a:t>
                </a:r>
                <a:r>
                  <a:rPr lang="en-US" altLang="zh-CN"/>
                  <a:t>）: 通过一系列的Conformer块对对数梅尔频谱进行编码。这些块包括线性层和4个Conformer块，用以捕捉频谱数据中的时序关系和局部结构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indent="457200"/>
                <a:r>
                  <a:rPr lang="zh-CN" altLang="en-US"/>
                  <a:t>变量率下采样（</a:t>
                </a:r>
                <a:r>
                  <a:rPr lang="zh-CN" altLang="en-US">
                    <a:solidFill>
                      <a:srgbClr val="FF0000"/>
                    </a:solidFill>
                  </a:rPr>
                  <a:t>Variable-rate Down-samplin</a:t>
                </a:r>
                <a:r>
                  <a:rPr lang="zh-CN" altLang="en-US"/>
                  <a:t>g）: 编码后的特征e 被下采样以减少在时间维度上的分辨率。下采样是根据音素与语音之间的对齐信息 a 进行的，以确保时间维度的缩减不会损失重要信息。</a:t>
                </a:r>
                <a:endParaRPr lang="zh-CN" altLang="en-US"/>
              </a:p>
              <a:p>
                <a:pPr indent="457200"/>
                <a:r>
                  <a:rPr lang="zh-CN" altLang="en-US"/>
                  <a:t>线性投影（</a:t>
                </a:r>
                <a:r>
                  <a:rPr lang="zh-CN" altLang="en-US">
                    <a:solidFill>
                      <a:srgbClr val="FF0000"/>
                    </a:solidFill>
                  </a:rPr>
                  <a:t>Linear Projection</a:t>
                </a:r>
                <a:r>
                  <a:rPr lang="zh-CN" altLang="en-US"/>
                  <a:t>）: 下采样后的特征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zh-CN" altLang="en-US"/>
                  <a:t>经过线性变换，这是为了减少特征空间的维度，</a:t>
                </a:r>
                <a:r>
                  <a:rPr lang="zh-CN" altLang="en-US"/>
                  <a:t>并准备生成潜在空间的参数。</a:t>
                </a:r>
                <a:endParaRPr lang="zh-CN" altLang="en-US"/>
              </a:p>
              <a:p>
                <a:pPr indent="457200"/>
                <a:r>
                  <a:rPr lang="zh-CN" altLang="en-US"/>
                  <a:t>均值 </a:t>
                </a:r>
                <a:r>
                  <a:rPr lang="zh-CN" altLang="en-US">
                    <a:solidFill>
                      <a:srgbClr val="FF0000"/>
                    </a:solidFill>
                  </a:rPr>
                  <a:t>μ</a:t>
                </a:r>
                <a:r>
                  <a:rPr lang="zh-CN" altLang="en-US"/>
                  <a:t> 和对数方差</a:t>
                </a:r>
                <a:r>
                  <a:rPr lang="zh-CN" altLang="en-US">
                    <a:solidFill>
                      <a:srgbClr val="FF0000"/>
                    </a:solidFill>
                  </a:rPr>
                  <a:t> log</a:t>
                </a:r>
                <a:r>
                  <a:rPr lang="en-US" altLang="zh-CN">
                    <a:solidFill>
                      <a:srgbClr val="FF0000"/>
                    </a:solidFill>
                  </a:rPr>
                  <a:t> </a:t>
                </a:r>
                <a:r>
                  <a:rPr lang="zh-CN" altLang="en-US">
                    <a:solidFill>
                      <a:srgbClr val="FF0000"/>
                    </a:solidFill>
                  </a:rPr>
                  <a:t>σ</a:t>
                </a:r>
                <a:r>
                  <a:rPr lang="zh-CN" altLang="en-US"/>
                  <a:t>: 这些是变分自编码器（VAE）的两个关键组件，用于定义编码的特征的概率分布。</a:t>
                </a:r>
                <a:endParaRPr lang="zh-CN" altLang="en-US"/>
              </a:p>
              <a:p>
                <a:pPr indent="457200"/>
                <a:r>
                  <a:rPr lang="en-US" altLang="zh-CN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𝜇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,</m:t>
                    </m:r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:从定义的分布中抽取样本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，这是生成潜在声音表示的随机过程。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潜在声音表示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）：这是最终生成的、用于表示语音信号的潜在变量，它将用于后续的声音生成步骤。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595" y="1070610"/>
                <a:ext cx="6572885" cy="53543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所提出的 DiffVoice 系统的架构。"/>
          <p:cNvPicPr>
            <a:picLocks noChangeAspect="1"/>
          </p:cNvPicPr>
          <p:nvPr/>
        </p:nvPicPr>
        <p:blipFill>
          <a:blip r:embed="rId1"/>
          <a:srcRect l="37530" t="17338" r="32546" b="6493"/>
          <a:stretch>
            <a:fillRect/>
          </a:stretch>
        </p:blipFill>
        <p:spPr>
          <a:xfrm>
            <a:off x="128270" y="1218565"/>
            <a:ext cx="4965065" cy="456819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DiffVoice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014595" y="1503680"/>
                <a:ext cx="6572885" cy="341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457200"/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变量率上采样（</a:t>
                </a:r>
                <a:r>
                  <a:rPr 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Variable-rate Up-sampling</a:t>
                </a:r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是经过变量率下采样后的潜在声音表示，它在这一步被上采样回原来的时间分辨率，以便与解码器的其他输入相匹配。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：上采样后的潜在声音表示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57200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解码器Conformer（</a:t>
                </a:r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Decoder Conformer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）: 一系列Conformer块（包括线性层和4个Conformer块）处理上采样后的潜在声音表示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转换为一个中间特征表示h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57200"/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线性投影（Linear Projection）: h 经过线性变换，为生成最终的对数梅尔频谱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，做准备。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57200"/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生成的对数梅尔频谱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：这是通过频谱解码器生成的，旨在近似实际的对数梅尔频谱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，，该频谱最终可以转换为可以听见的音频信号。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5014595" y="1503680"/>
                <a:ext cx="6572885" cy="341503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所提出的 DiffVoice 系统的架构。"/>
          <p:cNvPicPr>
            <a:picLocks noChangeAspect="1"/>
          </p:cNvPicPr>
          <p:nvPr/>
        </p:nvPicPr>
        <p:blipFill>
          <a:blip r:embed="rId1"/>
          <a:srcRect l="68996" t="11206" b="9092"/>
          <a:stretch>
            <a:fillRect/>
          </a:stretch>
        </p:blipFill>
        <p:spPr>
          <a:xfrm>
            <a:off x="0" y="1288415"/>
            <a:ext cx="5095875" cy="428117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DiffVoice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014595" y="1070610"/>
                <a:ext cx="6572885" cy="4817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457200"/>
                <a:r>
                  <a:rPr 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音素序列w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：这是文本转语音合成的输入，代表了要生成的语音的文本内容。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57200"/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音素编码器 (</a:t>
                </a:r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Phoneme Encoder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): 将音素序列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w转换为更高级的表示形式。这里使用了4个Conformer块来处理音素序列，以提取与语音合成相关的特征。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57200"/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时间编码器 (</a:t>
                </a:r>
                <a:r>
                  <a:rPr lang="en-US" altLang="zh-CN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Time Encoder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): 用于生成每个时间步的时间嵌入。这个时间编码器由两层多层感知机(MLP)组成，使用了GELU激活函数。时间嵌入与音素嵌入一起用于指导潜在扩散过程。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57200"/>
                <a:r>
                  <a:rPr lang="en-US" altLang="zh-CN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Concatenation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: 音素嵌入和时间嵌入在时间上重复并连接在一起，形成打分估计器的输入。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57200"/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打分估计器 (</a:t>
                </a:r>
                <a:r>
                  <a:rPr lang="en-US" altLang="zh-CN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Score Estimator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：一个深度网络，包括线性层和10个Conformer块，它预测在给定音素序列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w和时间t 的条件下，潜在变量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的梯度信息。这个梯度信息用于引导潜在扩散过程，以生成高质量的语音。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| 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这是打分估计器输出的梯度的近似值，用于指导生成过程中的潜在变量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5014595" y="1070610"/>
                <a:ext cx="6572885" cy="4817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DiffVoice 中 Conformer 模块的超参数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338" y="3352800"/>
            <a:ext cx="6537325" cy="288417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150" y="1434465"/>
            <a:ext cx="10786110" cy="1993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sz="2000"/>
              <a:t>Conformer架构在DiffVoice中得到了广泛应用。所有Conformer块在DiffVoice中的超参数可以在表1中找到。我们的实验中所有的dropout率都被设置为0.1。所有的CTC</a:t>
            </a:r>
            <a:r>
              <a:rPr lang="zh-CN" altLang="en-US" sz="2000"/>
              <a:t>（</a:t>
            </a:r>
            <a:r>
              <a:rPr lang="en-US" sz="2000"/>
              <a:t>Connectionist Temporal Classification,连接时序分类</a:t>
            </a:r>
            <a:r>
              <a:rPr lang="zh-CN" altLang="en-US" sz="2000"/>
              <a:t>）</a:t>
            </a:r>
            <a:r>
              <a:rPr lang="en-US" sz="2000"/>
              <a:t>对齐模型都在与声学模型相同的数据集上进行训练。利用最小CTC拓扑进行训练和强制对齐，该拓扑是通过k2工具包</a:t>
            </a:r>
            <a:r>
              <a:rPr lang="en-US" sz="2000" baseline="30000"/>
              <a:t>[1]</a:t>
            </a:r>
            <a:r>
              <a:rPr lang="en-US" sz="2000"/>
              <a:t>实现的。</a:t>
            </a:r>
            <a:endParaRPr lang="en-US" sz="2000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0" y="6386830"/>
            <a:ext cx="12192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effectLst/>
                <a:sym typeface="+mn-ea"/>
              </a:rPr>
              <a:t>[1]1https://github.com/k2-fsa/k2</a:t>
            </a:r>
            <a:endParaRPr lang="en-US" altLang="zh-CN" sz="16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320" y="1228090"/>
            <a:ext cx="9895205" cy="440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sz="2400">
                <a:solidFill>
                  <a:srgbClr val="FF0000"/>
                </a:solidFill>
              </a:rPr>
              <a:t>单说话人文本到语音合成</a:t>
            </a:r>
            <a:r>
              <a:rPr lang="en-US" sz="2400"/>
              <a:t>:使用 LJSpeech </a:t>
            </a:r>
            <a:r>
              <a:rPr lang="en-US" sz="2400" baseline="30000"/>
              <a:t>[1] </a:t>
            </a:r>
            <a:r>
              <a:rPr lang="en-US" sz="2400"/>
              <a:t>来评估单说话人数据集上的文本转语音性能。保留了与 VITS </a:t>
            </a:r>
            <a:r>
              <a:rPr lang="en-US" sz="2400" baseline="30000"/>
              <a:t>[2] </a:t>
            </a:r>
            <a:r>
              <a:rPr lang="en-US" sz="2400"/>
              <a:t>和 GradTTS</a:t>
            </a:r>
            <a:r>
              <a:rPr lang="en-US" sz="2400" baseline="30000"/>
              <a:t> [3] </a:t>
            </a:r>
            <a:r>
              <a:rPr lang="en-US" sz="2400"/>
              <a:t>中相同的 500 个句子进行测试。</a:t>
            </a:r>
            <a:endParaRPr lang="en-US" sz="2400"/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olidFill>
                  <a:srgbClr val="FF0000"/>
                </a:solidFill>
              </a:rPr>
              <a:t>多</a:t>
            </a:r>
            <a:r>
              <a:rPr lang="en-US" sz="2400">
                <a:solidFill>
                  <a:srgbClr val="FF0000"/>
                </a:solidFill>
              </a:rPr>
              <a:t>说话人文本到语音合成</a:t>
            </a:r>
            <a:r>
              <a:rPr lang="en-US" sz="2400"/>
              <a:t>:用了LibriTTS数据集[4]中的"train-clean-100"和"train-clean-360"分集的联合，来评估多说话人数据集上的文本到语音性能。它包含了来自1151位说话人的约245小时的语音。随机选取了500个话语进行评估。所有音频都被降采样到16kHz。</a:t>
            </a:r>
            <a:endParaRPr lang="en-US" sz="240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0" y="5201285"/>
            <a:ext cx="121920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effectLst/>
                <a:sym typeface="+mn-ea"/>
              </a:rPr>
              <a:t>[1]</a:t>
            </a:r>
            <a:r>
              <a:rPr lang="en-US" altLang="zh-CN" sz="1400">
                <a:effectLst/>
                <a:sym typeface="+mn-ea"/>
              </a:rPr>
              <a:t>Keith Ito and Linda Johnson, “The lj speech dataset,” 2017.</a:t>
            </a:r>
            <a:endParaRPr lang="en-US" altLang="zh-CN" sz="1400">
              <a:effectLst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/>
                <a:sym typeface="+mn-ea"/>
              </a:rPr>
              <a:t>[2]Jaehyeon Kim, Jungil Kong, and Juhee Son, “Conditional variational autoencoder with adversarial learning for end-to-end text-to-speech,” in ICML. PMLR, 2021.</a:t>
            </a:r>
            <a:endParaRPr lang="en-US" altLang="zh-CN" sz="140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/>
                <a:sym typeface="+mn-ea"/>
              </a:rPr>
              <a:t>[3]Vadim Popov, Ivan Vovk, Vladimir Gogoryan, Tasnima Sadekova, and Mikhail Kudinov, “Grad-tts: A diffusion probabilistic model for text-to-speech,” in ICML, 2021.</a:t>
            </a:r>
            <a:endParaRPr lang="en-US" altLang="zh-CN" sz="140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/>
                <a:sym typeface="+mn-ea"/>
              </a:rPr>
              <a:t>[4]H. Zen, V. Dang, R. Clark, Y. Zhang, R. J. Weiss, Y. Jia, Z. Chen, and Y. Wu, “LibriTTS: A Corpus Derived from LibriSpeech for Text-to-Speech,” in Proc. Interspeech, Sept. 2019.</a:t>
            </a:r>
            <a:endParaRPr lang="en-US" altLang="zh-CN" sz="14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20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TEMPLATE_THUMBS_INDEX" val="1、4、7、9、11、12、16、19、20、21、22、23、26、31、35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6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56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3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5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60_37*a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SLIDE_ID" val="custom2020466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60"/>
  <p:tag name="KSO_WM_SLIDE_LAYOUT" val="a_b"/>
  <p:tag name="KSO_WM_SLIDE_LAYOUT_CNT" val="1_1"/>
</p:tagLst>
</file>

<file path=ppt/tags/tag418.xml><?xml version="1.0" encoding="utf-8"?>
<p:tagLst xmlns:p="http://schemas.openxmlformats.org/presentationml/2006/main">
  <p:tag name="commondata" val="eyJoZGlkIjoiOTc2M2ZiZDA5YThjZTYwZWIxODdjODFlYzIyZTg2MGMifQ==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66CDE1"/>
      </a:accent1>
      <a:accent2>
        <a:srgbClr val="62BBF7"/>
      </a:accent2>
      <a:accent3>
        <a:srgbClr val="73A5FD"/>
      </a:accent3>
      <a:accent4>
        <a:srgbClr val="978DEC"/>
      </a:accent4>
      <a:accent5>
        <a:srgbClr val="C176C3"/>
      </a:accent5>
      <a:accent6>
        <a:srgbClr val="E164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4012</Words>
  <Application>WPS 演示</Application>
  <PresentationFormat>宽屏</PresentationFormat>
  <Paragraphs>87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等线</vt:lpstr>
      <vt:lpstr>Cambria Math</vt:lpstr>
      <vt:lpstr>Arial Unicode MS</vt:lpstr>
      <vt:lpstr>Calibri</vt:lpstr>
      <vt:lpstr>WPS</vt:lpstr>
      <vt:lpstr>1_Office 主题​​</vt:lpstr>
      <vt:lpstr>2_Office 主题​​</vt:lpstr>
      <vt:lpstr>DiffVoice: Text-to-Speech with Latent Diffusion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等待</cp:lastModifiedBy>
  <cp:revision>236</cp:revision>
  <dcterms:created xsi:type="dcterms:W3CDTF">2019-06-19T02:08:00Z</dcterms:created>
  <dcterms:modified xsi:type="dcterms:W3CDTF">2023-12-17T03:17:00Z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7F5800B880404A90BCF35B4EF327E1E6_13</vt:lpwstr>
  </property>
</Properties>
</file>