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72" r:id="rId3"/>
    <p:sldId id="274" r:id="rId4"/>
    <p:sldId id="258" r:id="rId5"/>
    <p:sldId id="11089795" r:id="rId6"/>
    <p:sldId id="11090000" r:id="rId7"/>
    <p:sldId id="11090046" r:id="rId9"/>
    <p:sldId id="11090047" r:id="rId10"/>
    <p:sldId id="11090048" r:id="rId11"/>
    <p:sldId id="11090049" r:id="rId12"/>
    <p:sldId id="11090050" r:id="rId13"/>
    <p:sldId id="11090051" r:id="rId14"/>
    <p:sldId id="11089803" r:id="rId15"/>
    <p:sldId id="11089811" r:id="rId16"/>
    <p:sldId id="11089812" r:id="rId17"/>
    <p:sldId id="11090066" r:id="rId18"/>
    <p:sldId id="11090052" r:id="rId19"/>
    <p:sldId id="11090061" r:id="rId20"/>
    <p:sldId id="11089814" r:id="rId21"/>
    <p:sldId id="11089815" r:id="rId22"/>
    <p:sldId id="267"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074"/>
        <p:guide pos="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5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tags" Target="../tags/tag24.xml"/><Relationship Id="rId3" Type="http://schemas.openxmlformats.org/officeDocument/2006/relationships/image" Target="../media/image4.png"/><Relationship Id="rId2" Type="http://schemas.openxmlformats.org/officeDocument/2006/relationships/tags" Target="../tags/tag23.xml"/><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image" Target="../media/image26.png"/><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tags" Target="../tags/tag27.xml"/><Relationship Id="rId3" Type="http://schemas.openxmlformats.org/officeDocument/2006/relationships/image" Target="../media/image4.png"/><Relationship Id="rId2" Type="http://schemas.openxmlformats.org/officeDocument/2006/relationships/tags" Target="../tags/tag26.xml"/><Relationship Id="rId12" Type="http://schemas.openxmlformats.org/officeDocument/2006/relationships/notesSlide" Target="../notesSlides/notesSlide7.xml"/><Relationship Id="rId11" Type="http://schemas.openxmlformats.org/officeDocument/2006/relationships/slideLayout" Target="../slideLayouts/slideLayout7.xml"/><Relationship Id="rId10" Type="http://schemas.openxmlformats.org/officeDocument/2006/relationships/image" Target="../media/image28.png"/><Relationship Id="rId1" Type="http://schemas.openxmlformats.org/officeDocument/2006/relationships/tags" Target="../tags/tag2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0.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4.xml"/><Relationship Id="rId5" Type="http://schemas.openxmlformats.org/officeDocument/2006/relationships/image" Target="../media/image29.png"/><Relationship Id="rId4" Type="http://schemas.openxmlformats.org/officeDocument/2006/relationships/tags" Target="../tags/tag33.xml"/><Relationship Id="rId3" Type="http://schemas.openxmlformats.org/officeDocument/2006/relationships/image" Target="../media/image4.png"/><Relationship Id="rId2" Type="http://schemas.openxmlformats.org/officeDocument/2006/relationships/tags" Target="../tags/tag32.xml"/><Relationship Id="rId1" Type="http://schemas.openxmlformats.org/officeDocument/2006/relationships/tags" Target="../tags/tag31.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image" Target="../media/image4.png"/><Relationship Id="rId2" Type="http://schemas.openxmlformats.org/officeDocument/2006/relationships/tags" Target="../tags/tag36.xml"/><Relationship Id="rId1" Type="http://schemas.openxmlformats.org/officeDocument/2006/relationships/tags" Target="../tags/tag35.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image" Target="../media/image4.png"/><Relationship Id="rId2" Type="http://schemas.openxmlformats.org/officeDocument/2006/relationships/tags" Target="../tags/tag40.xml"/><Relationship Id="rId1" Type="http://schemas.openxmlformats.org/officeDocument/2006/relationships/tags" Target="../tags/tag39.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image" Target="../media/image4.png"/><Relationship Id="rId2" Type="http://schemas.openxmlformats.org/officeDocument/2006/relationships/tags" Target="../tags/tag44.xml"/><Relationship Id="rId1" Type="http://schemas.openxmlformats.org/officeDocument/2006/relationships/tags" Target="../tags/tag4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7.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49.xml"/><Relationship Id="rId1" Type="http://schemas.openxmlformats.org/officeDocument/2006/relationships/tags" Target="../tags/tag4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0.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7.xml"/><Relationship Id="rId6" Type="http://schemas.openxmlformats.org/officeDocument/2006/relationships/tags" Target="../tags/tag8.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2.xml"/><Relationship Id="rId7" Type="http://schemas.openxmlformats.org/officeDocument/2006/relationships/image" Target="../media/image8.png"/><Relationship Id="rId6" Type="http://schemas.openxmlformats.org/officeDocument/2006/relationships/tags" Target="../tags/tag11.xml"/><Relationship Id="rId5" Type="http://schemas.openxmlformats.org/officeDocument/2006/relationships/image" Target="../media/image6.png"/><Relationship Id="rId4" Type="http://schemas.openxmlformats.org/officeDocument/2006/relationships/image" Target="../media/image7.png"/><Relationship Id="rId3" Type="http://schemas.openxmlformats.org/officeDocument/2006/relationships/image" Target="../media/image4.png"/><Relationship Id="rId2" Type="http://schemas.openxmlformats.org/officeDocument/2006/relationships/tags" Target="../tags/tag10.xml"/><Relationship Id="rId10" Type="http://schemas.openxmlformats.org/officeDocument/2006/relationships/notesSlide" Target="../notesSlides/notesSlide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tags" Target="../tags/tag15.xml"/><Relationship Id="rId4" Type="http://schemas.openxmlformats.org/officeDocument/2006/relationships/image" Target="../media/image9.png"/><Relationship Id="rId3" Type="http://schemas.openxmlformats.org/officeDocument/2006/relationships/image" Target="../media/image4.png"/><Relationship Id="rId2" Type="http://schemas.openxmlformats.org/officeDocument/2006/relationships/tags" Target="../tags/tag14.xml"/><Relationship Id="rId11" Type="http://schemas.openxmlformats.org/officeDocument/2006/relationships/notesSlide" Target="../notesSlides/notesSlide3.xml"/><Relationship Id="rId10" Type="http://schemas.openxmlformats.org/officeDocument/2006/relationships/slideLayout" Target="../slideLayouts/slideLayout7.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1.png"/><Relationship Id="rId4" Type="http://schemas.openxmlformats.org/officeDocument/2006/relationships/tags" Target="../tags/tag18.xml"/><Relationship Id="rId3" Type="http://schemas.openxmlformats.org/officeDocument/2006/relationships/image" Target="../media/image4.png"/><Relationship Id="rId2" Type="http://schemas.openxmlformats.org/officeDocument/2006/relationships/tags" Target="../tags/tag17.xml"/><Relationship Id="rId1" Type="http://schemas.openxmlformats.org/officeDocument/2006/relationships/tags" Target="../tags/tag16.xml"/></Relationships>
</file>

<file path=ppt/slides/_rels/slide9.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tags" Target="../tags/tag21.xml"/><Relationship Id="rId3" Type="http://schemas.openxmlformats.org/officeDocument/2006/relationships/image" Target="../media/image4.png"/><Relationship Id="rId2" Type="http://schemas.openxmlformats.org/officeDocument/2006/relationships/tags" Target="../tags/tag20.xml"/><Relationship Id="rId14" Type="http://schemas.openxmlformats.org/officeDocument/2006/relationships/notesSlide" Target="../notesSlides/notesSlide5.xml"/><Relationship Id="rId13" Type="http://schemas.openxmlformats.org/officeDocument/2006/relationships/slideLayout" Target="../slideLayouts/slideLayout7.xml"/><Relationship Id="rId12" Type="http://schemas.openxmlformats.org/officeDocument/2006/relationships/image" Target="../media/image20.png"/><Relationship Id="rId11" Type="http://schemas.openxmlformats.org/officeDocument/2006/relationships/image" Target="../media/image11.png"/><Relationship Id="rId10" Type="http://schemas.openxmlformats.org/officeDocument/2006/relationships/image" Target="../media/image19.png"/><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27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6570" y="1417320"/>
            <a:ext cx="8661400" cy="745490"/>
          </a:xfrm>
          <a:prstGeom prst="rect">
            <a:avLst/>
          </a:prstGeom>
          <a:noFill/>
        </p:spPr>
        <p:txBody>
          <a:bodyPr wrap="none" lIns="0" tIns="0" rIns="0" bIns="0" rtlCol="0" anchor="t">
            <a:noAutofit/>
          </a:bodyPr>
          <a:lstStyle/>
          <a:p>
            <a:pPr algn="ctr"/>
            <a:r>
              <a:rPr lang="en-US" altLang="zh-CN" sz="4400" dirty="0">
                <a:solidFill>
                  <a:schemeClr val="bg1"/>
                </a:solidFill>
                <a:latin typeface="+mj-ea"/>
                <a:ea typeface="+mj-ea"/>
                <a:sym typeface="+mn-ea"/>
              </a:rPr>
              <a:t>Looking into Your Speech:</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Learning Cross-modal Affinity</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for Audio-visual Speech Separation</a:t>
            </a:r>
            <a:endParaRPr lang="en-US" altLang="zh-CN" sz="4400" dirty="0">
              <a:solidFill>
                <a:schemeClr val="bg1"/>
              </a:solidFill>
              <a:latin typeface="+mj-ea"/>
              <a:ea typeface="+mj-ea"/>
              <a:sym typeface="+mn-ea"/>
            </a:endParaRPr>
          </a:p>
        </p:txBody>
      </p:sp>
      <p:sp>
        <p:nvSpPr>
          <p:cNvPr id="4" name="文本框 3"/>
          <p:cNvSpPr txBox="1"/>
          <p:nvPr/>
        </p:nvSpPr>
        <p:spPr>
          <a:xfrm>
            <a:off x="2244724" y="3816049"/>
            <a:ext cx="7886700" cy="276860"/>
          </a:xfrm>
          <a:prstGeom prst="rect">
            <a:avLst/>
          </a:prstGeom>
          <a:noFill/>
        </p:spPr>
        <p:txBody>
          <a:bodyPr wrap="none" lIns="0" tIns="0" rIns="0" bIns="0" rtlCol="0" anchor="t">
            <a:spAutoFit/>
          </a:bodyPr>
          <a:lstStyle/>
          <a:p>
            <a:pPr algn="l"/>
            <a:r>
              <a:rPr dirty="0">
                <a:solidFill>
                  <a:schemeClr val="bg1"/>
                </a:solidFill>
                <a:latin typeface="+mn-ea"/>
                <a:sym typeface="+mn-ea"/>
              </a:rPr>
              <a:t>Jiyoung Lee, Soo-Whan Chung, Sunok Kim, Hong-Goo Kang, Kwanghoon Sohn</a:t>
            </a:r>
            <a:endParaRPr dirty="0">
              <a:solidFill>
                <a:schemeClr val="bg1"/>
              </a:solidFill>
              <a:latin typeface="+mn-ea"/>
              <a:sym typeface="+mn-ea"/>
            </a:endParaRPr>
          </a:p>
        </p:txBody>
      </p:sp>
      <p:sp>
        <p:nvSpPr>
          <p:cNvPr id="9" name="文本框 8"/>
          <p:cNvSpPr txBox="1"/>
          <p:nvPr/>
        </p:nvSpPr>
        <p:spPr>
          <a:xfrm>
            <a:off x="3222625" y="441071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55790" y="441071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2024-04-22</a:t>
            </a:r>
            <a:endParaRPr lang="en-US" altLang="zh-CN" sz="1600" dirty="0">
              <a:solidFill>
                <a:schemeClr val="bg1"/>
              </a:solidFill>
              <a:latin typeface="+mn-ea"/>
            </a:endParaRPr>
          </a:p>
        </p:txBody>
      </p:sp>
      <p:cxnSp>
        <p:nvCxnSpPr>
          <p:cNvPr id="13" name="直接连接符 12"/>
          <p:cNvCxnSpPr/>
          <p:nvPr/>
        </p:nvCxnSpPr>
        <p:spPr>
          <a:xfrm flipH="1">
            <a:off x="1857121" y="118265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Cross-modal Affinity Network</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4" name="文本框 3"/>
          <p:cNvSpPr txBox="1"/>
          <p:nvPr>
            <p:custDataLst>
              <p:tags r:id="rId4"/>
            </p:custDataLst>
          </p:nvPr>
        </p:nvSpPr>
        <p:spPr>
          <a:xfrm>
            <a:off x="381635" y="5777230"/>
            <a:ext cx="11381105" cy="417830"/>
          </a:xfrm>
          <a:prstGeom prst="rect">
            <a:avLst/>
          </a:prstGeom>
          <a:noFill/>
        </p:spPr>
        <p:txBody>
          <a:bodyPr wrap="square" rtlCol="0">
            <a:noAutofit/>
          </a:bodyPr>
          <a:p>
            <a:r>
              <a:rPr lang="en-US" altLang="zh-CN" sz="1200"/>
              <a:t>[1]</a:t>
            </a:r>
            <a:r>
              <a:rPr sz="1200"/>
              <a:t>Jiyoung Lee, Soo-Whan Chung, Sunok Kim, Hong-Goo Kang, Kwanghoon Sohn</a:t>
            </a:r>
            <a:r>
              <a:rPr sz="1200"/>
              <a:t>. Looking into Your Speech: Learning Cross-modal Affinity for Audio-visual Speech Separation. In </a:t>
            </a:r>
            <a:r>
              <a:rPr lang="en-US" sz="1200"/>
              <a:t>CVPR</a:t>
            </a:r>
            <a:r>
              <a:rPr sz="1200"/>
              <a:t>, </a:t>
            </a:r>
            <a:r>
              <a:rPr lang="en-US" sz="1200"/>
              <a:t>2021</a:t>
            </a:r>
            <a:r>
              <a:rPr sz="1200"/>
              <a:t>.</a:t>
            </a:r>
            <a:endParaRPr sz="1200"/>
          </a:p>
        </p:txBody>
      </p:sp>
      <mc:AlternateContent xmlns:mc="http://schemas.openxmlformats.org/markup-compatibility/2006">
        <mc:Choice xmlns:a14="http://schemas.microsoft.com/office/drawing/2010/main" Requires="a14">
          <p:sp>
            <p:nvSpPr>
              <p:cNvPr id="12" name="文本框 11"/>
              <p:cNvSpPr txBox="1"/>
              <p:nvPr/>
            </p:nvSpPr>
            <p:spPr>
              <a:xfrm>
                <a:off x="189865" y="1007745"/>
                <a:ext cx="11764645" cy="2353945"/>
              </a:xfrm>
              <a:prstGeom prst="rect">
                <a:avLst/>
              </a:prstGeom>
              <a:noFill/>
            </p:spPr>
            <p:txBody>
              <a:bodyPr wrap="square" rtlCol="0" anchor="t">
                <a:spAutoFit/>
              </a:bodyPr>
              <a:p>
                <a:r>
                  <a:rPr b="1"/>
                  <a:t>Soft Mask Estimation</a:t>
                </a:r>
                <a:r>
                  <a:t>.掩码解码器</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𝑚</m:t>
                        </m:r>
                      </m:sub>
                    </m:sSub>
                  </m:oMath>
                </a14:m>
                <a:r>
                  <a:t>将变换后的视觉特征</a:t>
                </a:r>
                <a14:m>
                  <m:oMath xmlns:m="http://schemas.openxmlformats.org/officeDocument/2006/math">
                    <m:acc>
                      <m:accPr>
                        <m:ctrlPr>
                          <a:rPr lang="en-US" i="1">
                            <a:latin typeface="Cambria Math" panose="02040503050406030204" charset="0"/>
                            <a:cs typeface="Cambria Math" panose="02040503050406030204" charset="0"/>
                          </a:rPr>
                        </m:ctrlPr>
                      </m:accPr>
                      <m:e>
                        <m:r>
                          <a:rPr lang="en-US" i="1">
                            <a:latin typeface="Cambria Math" panose="02040503050406030204" charset="0"/>
                            <a:cs typeface="Cambria Math" panose="02040503050406030204" charset="0"/>
                          </a:rPr>
                          <m:t>𝑉</m:t>
                        </m:r>
                      </m:e>
                    </m:acc>
                  </m:oMath>
                </a14:m>
                <a:r>
                  <a:t>和相应的音频特征</a:t>
                </a:r>
                <a14:m>
                  <m:oMath xmlns:m="http://schemas.openxmlformats.org/officeDocument/2006/math">
                    <m:acc>
                      <m:accPr>
                        <m:chr m:val="̅"/>
                        <m:ctrlPr>
                          <a:rPr lang="en-US" i="1">
                            <a:latin typeface="Cambria Math" panose="02040503050406030204" charset="0"/>
                            <a:cs typeface="Cambria Math" panose="02040503050406030204" charset="0"/>
                          </a:rPr>
                        </m:ctrlPr>
                      </m:accPr>
                      <m:e>
                        <m:r>
                          <a:rPr lang="en-US" i="1">
                            <a:latin typeface="Cambria Math" panose="02040503050406030204" charset="0"/>
                            <a:cs typeface="Cambria Math" panose="02040503050406030204" charset="0"/>
                          </a:rPr>
                          <m:t>𝑆</m:t>
                        </m:r>
                      </m:e>
                    </m:acc>
                  </m:oMath>
                </a14:m>
                <a:r>
                  <a:t>生成一个软掩码，该软掩码对混合频谱图进行滤波，生成增强频谱图。在通道维度上连接视听特征以计算集成特征</a:t>
                </a:r>
                <a14:m>
                  <m:oMath xmlns:m="http://schemas.openxmlformats.org/officeDocument/2006/math">
                    <m:r>
                      <m:rPr>
                        <m:sty m:val="p"/>
                      </m:rPr>
                      <a:rPr lang="en-US">
                        <a:latin typeface="Cambria Math" panose="02040503050406030204" charset="0"/>
                        <a:cs typeface="Cambria Math" panose="02040503050406030204" charset="0"/>
                      </a:rPr>
                      <m:t>Ψ</m:t>
                    </m:r>
                    <m:r>
                      <a:rPr lang="en-US">
                        <a:latin typeface="Cambria Math" panose="02040503050406030204" charset="0"/>
                        <a:cs typeface="Cambria Math" panose="02040503050406030204" charset="0"/>
                      </a:rPr>
                      <m:t> = </m:t>
                    </m:r>
                    <m:r>
                      <m:rPr>
                        <m:sty m:val="p"/>
                      </m:rPr>
                      <a:rPr lang="en-US">
                        <a:latin typeface="Cambria Math" panose="02040503050406030204" charset="0"/>
                        <a:cs typeface="Cambria Math" panose="02040503050406030204" charset="0"/>
                      </a:rPr>
                      <m:t>Π</m:t>
                    </m:r>
                    <m:r>
                      <a:rPr lang="en-US">
                        <a:latin typeface="Cambria Math" panose="02040503050406030204" charset="0"/>
                        <a:cs typeface="Cambria Math" panose="02040503050406030204" charset="0"/>
                      </a:rPr>
                      <m:t>(</m:t>
                    </m:r>
                    <m:acc>
                      <m:accPr>
                        <m:chr m:val="̅"/>
                        <m:ctrlPr>
                          <a:rPr lang="en-US" i="1">
                            <a:latin typeface="Cambria Math" panose="02040503050406030204" charset="0"/>
                            <a:cs typeface="Cambria Math" panose="02040503050406030204" charset="0"/>
                          </a:rPr>
                        </m:ctrlPr>
                      </m:accPr>
                      <m:e>
                        <m:r>
                          <a:rPr lang="en-US" i="1">
                            <a:latin typeface="Cambria Math" panose="02040503050406030204" charset="0"/>
                            <a:cs typeface="Cambria Math" panose="02040503050406030204" charset="0"/>
                          </a:rPr>
                          <m:t>𝑆</m:t>
                        </m:r>
                      </m:e>
                    </m:acc>
                    <m:r>
                      <a:rPr lang="en-US">
                        <a:latin typeface="Cambria Math" panose="02040503050406030204" charset="0"/>
                        <a:cs typeface="Cambria Math" panose="02040503050406030204" charset="0"/>
                      </a:rPr>
                      <m:t>, </m:t>
                    </m:r>
                    <m:acc>
                      <m:accPr>
                        <m:ctrlPr>
                          <a:rPr lang="en-US" i="1">
                            <a:latin typeface="Cambria Math" panose="02040503050406030204" charset="0"/>
                            <a:cs typeface="Cambria Math" panose="02040503050406030204" charset="0"/>
                          </a:rPr>
                        </m:ctrlPr>
                      </m:accPr>
                      <m:e>
                        <m:r>
                          <a:rPr lang="en-US" i="1">
                            <a:latin typeface="Cambria Math" panose="02040503050406030204" charset="0"/>
                            <a:cs typeface="Cambria Math" panose="02040503050406030204" charset="0"/>
                          </a:rPr>
                          <m:t>𝑉</m:t>
                        </m:r>
                      </m:e>
                    </m:acc>
                    <m:r>
                      <a:rPr lang="en-US">
                        <a:latin typeface="Cambria Math" panose="02040503050406030204" charset="0"/>
                        <a:cs typeface="Cambria Math" panose="02040503050406030204" charset="0"/>
                      </a:rPr>
                      <m:t>)</m:t>
                    </m:r>
                  </m:oMath>
                </a14:m>
                <a:r>
                  <a:t>。这样，每个音频特征都与相应的视觉特征相关联，这些视觉特征将被用来恢复干净的语音。</a:t>
                </a:r>
                <a:r>
                  <a:rPr lang="zh-CN"/>
                  <a:t>作者</a:t>
                </a:r>
                <a:r>
                  <a:t>采用</a:t>
                </a:r>
                <a:r>
                  <a:rPr lang="en-US"/>
                  <a:t>[2]</a:t>
                </a:r>
                <a:r>
                  <a:t>中使用的类似掩码解码器架构作为解码器的残差构建块。依次放大输出到输入谱图的原始大小，然后通过sigmoid激活来正则化0到1之间的输出值。最后，通过在输入频谱图</a:t>
                </a:r>
                <a14:m>
                  <m:oMath xmlns:m="http://schemas.openxmlformats.org/officeDocument/2006/math">
                    <m:r>
                      <a:rPr lang="en-US">
                        <a:latin typeface="Cambria Math" panose="02040503050406030204" charset="0"/>
                        <a:cs typeface="Cambria Math" panose="02040503050406030204" charset="0"/>
                      </a:rPr>
                      <m:t>|</m:t>
                    </m:r>
                    <m:r>
                      <m:rPr>
                        <m:sty m:val="p"/>
                      </m:rPr>
                      <a:rPr lang="en-US">
                        <a:latin typeface="Cambria Math" panose="02040503050406030204" charset="0"/>
                        <a:cs typeface="Cambria Math" panose="02040503050406030204" charset="0"/>
                      </a:rPr>
                      <m:t>X</m:t>
                    </m:r>
                    <m:r>
                      <a:rPr lang="en-US">
                        <a:latin typeface="Cambria Math" panose="02040503050406030204" charset="0"/>
                        <a:cs typeface="Cambria Math" panose="02040503050406030204" charset="0"/>
                      </a:rPr>
                      <m:t>|</m:t>
                    </m:r>
                  </m:oMath>
                </a14:m>
                <a:r>
                  <a:t>上逐元乘以估计的掩码</a:t>
                </a:r>
                <a14:m>
                  <m:oMath xmlns:m="http://schemas.openxmlformats.org/officeDocument/2006/math">
                    <m:r>
                      <m:rPr>
                        <m:sty m:val="p"/>
                      </m:rPr>
                      <a:rPr lang="en-US">
                        <a:latin typeface="Cambria Math" panose="02040503050406030204" charset="0"/>
                        <a:cs typeface="Cambria Math" panose="02040503050406030204" charset="0"/>
                      </a:rPr>
                      <m:t>M</m:t>
                    </m:r>
                    <m:r>
                      <a:rPr lang="en-US">
                        <a:latin typeface="Cambria Math" panose="02040503050406030204" charset="0"/>
                        <a:cs typeface="Cambria Math" panose="02040503050406030204" charset="0"/>
                      </a:rPr>
                      <m:t> = </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𝑚</m:t>
                        </m:r>
                      </m:sub>
                    </m:sSub>
                    <m:r>
                      <a:rPr lang="en-US">
                        <a:latin typeface="Cambria Math" panose="02040503050406030204" charset="0"/>
                        <a:cs typeface="Cambria Math" panose="02040503050406030204" charset="0"/>
                      </a:rPr>
                      <m:t>(</m:t>
                    </m:r>
                    <m:r>
                      <m:rPr>
                        <m:sty m:val="p"/>
                      </m:rPr>
                      <a:rPr lang="en-US">
                        <a:latin typeface="Cambria Math" panose="02040503050406030204" charset="0"/>
                        <a:cs typeface="Cambria Math" panose="02040503050406030204" charset="0"/>
                      </a:rPr>
                      <m:t>Ψ</m:t>
                    </m:r>
                    <m:r>
                      <a:rPr lang="en-US">
                        <a:latin typeface="Cambria Math" panose="02040503050406030204" charset="0"/>
                        <a:cs typeface="Cambria Math" panose="02040503050406030204" charset="0"/>
                      </a:rPr>
                      <m:t>)</m:t>
                    </m:r>
                  </m:oMath>
                </a14:m>
                <a:r>
                  <a:t>来计算估计的语音频谱图</a:t>
                </a:r>
                <a14:m>
                  <m:oMath xmlns:m="http://schemas.openxmlformats.org/officeDocument/2006/math">
                    <m:acc>
                      <m:accPr>
                        <m:ctrlPr>
                          <a:rPr lang="en-US" i="1">
                            <a:latin typeface="Cambria Math" panose="02040503050406030204" charset="0"/>
                            <a:cs typeface="Cambria Math" panose="02040503050406030204" charset="0"/>
                          </a:rPr>
                        </m:ctrlPr>
                      </m:accPr>
                      <m:e>
                        <m:r>
                          <a:rPr lang="en-US" i="1">
                            <a:latin typeface="Cambria Math" panose="02040503050406030204" charset="0"/>
                            <a:cs typeface="Cambria Math" panose="02040503050406030204" charset="0"/>
                          </a:rPr>
                          <m:t>𝑌</m:t>
                        </m:r>
                      </m:e>
                    </m:acc>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𝑀</m:t>
                    </m:r>
                    <m:r>
                      <a:rPr lang="en-US" i="1">
                        <a:latin typeface="Cambria Math" panose="02040503050406030204" charset="0"/>
                        <a:cs typeface="Cambria Math" panose="02040503050406030204" charset="0"/>
                      </a:rPr>
                      <m:t>⨀</m:t>
                    </m:r>
                    <m:r>
                      <a:rPr lang="en-US">
                        <a:latin typeface="Cambria Math" panose="02040503050406030204" charset="0"/>
                        <a:cs typeface="Cambria Math" panose="02040503050406030204" charset="0"/>
                      </a:rPr>
                      <m:t>|</m:t>
                    </m:r>
                    <m:r>
                      <m:rPr>
                        <m:sty m:val="p"/>
                      </m:rPr>
                      <a:rPr lang="en-US">
                        <a:latin typeface="Cambria Math" panose="02040503050406030204" charset="0"/>
                        <a:cs typeface="Cambria Math" panose="02040503050406030204" charset="0"/>
                      </a:rPr>
                      <m:t>X</m:t>
                    </m:r>
                    <m:r>
                      <a:rPr lang="en-US">
                        <a:latin typeface="Cambria Math" panose="02040503050406030204" charset="0"/>
                        <a:cs typeface="Cambria Math" panose="02040503050406030204" charset="0"/>
                      </a:rPr>
                      <m:t>|</m:t>
                    </m:r>
                  </m:oMath>
                </a14:m>
                <a:r>
                  <a:t>。然后，通过逆STFT计算估计的语音</a:t>
                </a:r>
                <a:r>
                  <a:rPr lang="zh-CN"/>
                  <a:t>。</a:t>
                </a:r>
                <a:endParaRPr lang="zh-CN"/>
              </a:p>
              <a:p>
                <a:endParaRPr lang="zh-CN"/>
              </a:p>
              <a:p>
                <a:r>
                  <a:rPr lang="zh-CN"/>
                  <a:t>为了训练 CaffNet，作者最小化了幅度损失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𝑀𝐴𝐺</m:t>
                        </m:r>
                      </m:sub>
                    </m:sSub>
                  </m:oMath>
                </a14:m>
                <a:r>
                  <a:rPr lang="zh-CN"/>
                  <a:t>，这使得增强频谱图的大小与对数尺度上的干净频谱图的大小相似：</a:t>
                </a:r>
                <a:endParaRPr lang="zh-CN"/>
              </a:p>
            </p:txBody>
          </p:sp>
        </mc:Choice>
        <mc:Fallback>
          <p:sp>
            <p:nvSpPr>
              <p:cNvPr id="12" name="文本框 11"/>
              <p:cNvSpPr txBox="1">
                <a:spLocks noRot="1" noChangeAspect="1" noMove="1" noResize="1" noEditPoints="1" noAdjustHandles="1" noChangeArrowheads="1" noChangeShapeType="1" noTextEdit="1"/>
              </p:cNvSpPr>
              <p:nvPr/>
            </p:nvSpPr>
            <p:spPr>
              <a:xfrm>
                <a:off x="189865" y="1007745"/>
                <a:ext cx="11764645" cy="2353945"/>
              </a:xfrm>
              <a:prstGeom prst="rect">
                <a:avLst/>
              </a:prstGeom>
              <a:blipFill rotWithShape="1">
                <a:blip r:embed="rId5"/>
                <a:stretch>
                  <a:fillRect r="-1150"/>
                </a:stretch>
              </a:blipFill>
            </p:spPr>
            <p:txBody>
              <a:bodyPr/>
              <a:lstStyle/>
              <a:p>
                <a:r>
                  <a:rPr lang="zh-CN" altLang="en-US">
                    <a:noFill/>
                  </a:rPr>
                  <a:t> </a:t>
                </a:r>
              </a:p>
            </p:txBody>
          </p:sp>
        </mc:Fallback>
      </mc:AlternateContent>
      <p:sp>
        <p:nvSpPr>
          <p:cNvPr id="20" name="文本框 19"/>
          <p:cNvSpPr txBox="1"/>
          <p:nvPr/>
        </p:nvSpPr>
        <p:spPr>
          <a:xfrm>
            <a:off x="7364730" y="3361690"/>
            <a:ext cx="427355" cy="275590"/>
          </a:xfrm>
          <a:prstGeom prst="rect">
            <a:avLst/>
          </a:prstGeom>
          <a:noFill/>
        </p:spPr>
        <p:txBody>
          <a:bodyPr wrap="square" rtlCol="0">
            <a:spAutoFit/>
          </a:bodyPr>
          <a:p>
            <a:r>
              <a:rPr lang="en-US" altLang="zh-CN" sz="1200"/>
              <a:t>[1]</a:t>
            </a:r>
            <a:endParaRPr lang="en-US" altLang="zh-CN" sz="1200"/>
          </a:p>
        </p:txBody>
      </p:sp>
      <p:pic>
        <p:nvPicPr>
          <p:cNvPr id="5" name="图片 4"/>
          <p:cNvPicPr>
            <a:picLocks noChangeAspect="1"/>
          </p:cNvPicPr>
          <p:nvPr/>
        </p:nvPicPr>
        <p:blipFill>
          <a:blip r:embed="rId6"/>
          <a:stretch>
            <a:fillRect/>
          </a:stretch>
        </p:blipFill>
        <p:spPr>
          <a:xfrm>
            <a:off x="4262755" y="3293745"/>
            <a:ext cx="3101975" cy="302895"/>
          </a:xfrm>
          <a:prstGeom prst="rect">
            <a:avLst/>
          </a:prstGeom>
        </p:spPr>
      </p:pic>
      <p:sp>
        <p:nvSpPr>
          <p:cNvPr id="2" name="文本框 1"/>
          <p:cNvSpPr txBox="1"/>
          <p:nvPr/>
        </p:nvSpPr>
        <p:spPr>
          <a:xfrm>
            <a:off x="381635" y="6254115"/>
            <a:ext cx="11081385" cy="275590"/>
          </a:xfrm>
          <a:prstGeom prst="rect">
            <a:avLst/>
          </a:prstGeom>
          <a:noFill/>
        </p:spPr>
        <p:txBody>
          <a:bodyPr wrap="square" rtlCol="0" anchor="t">
            <a:spAutoFit/>
          </a:bodyPr>
          <a:p>
            <a:r>
              <a:rPr lang="en-US" altLang="zh-CN" sz="1200"/>
              <a:t>[2]</a:t>
            </a:r>
            <a:r>
              <a:rPr lang="zh-CN" altLang="en-US" sz="1200"/>
              <a:t>Triantafyllos Afouras, Joon Son Chung, and Andrew Zisserman. The conversation: Deep audio-visual speech enhancement. In: INTERSPEECH, 2018.</a:t>
            </a:r>
            <a:endParaRPr lang="zh-CN" alt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Complex Cross-modal Affinity Network</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4" name="文本框 3"/>
          <p:cNvSpPr txBox="1"/>
          <p:nvPr>
            <p:custDataLst>
              <p:tags r:id="rId4"/>
            </p:custDataLst>
          </p:nvPr>
        </p:nvSpPr>
        <p:spPr>
          <a:xfrm>
            <a:off x="405130" y="6200140"/>
            <a:ext cx="11381105" cy="417830"/>
          </a:xfrm>
          <a:prstGeom prst="rect">
            <a:avLst/>
          </a:prstGeom>
          <a:noFill/>
        </p:spPr>
        <p:txBody>
          <a:bodyPr wrap="square" rtlCol="0">
            <a:noAutofit/>
          </a:bodyPr>
          <a:p>
            <a:r>
              <a:rPr lang="en-US" altLang="zh-CN" sz="1200"/>
              <a:t>[1]</a:t>
            </a:r>
            <a:r>
              <a:rPr sz="1200"/>
              <a:t>Jiyoung Lee, Soo-Whan Chung, Sunok Kim, Hong-Goo Kang, Kwanghoon Sohn</a:t>
            </a:r>
            <a:r>
              <a:rPr sz="1200"/>
              <a:t>. Looking into Your Speech: Learning Cross-modal Affinity for Audio-visual Speech Separation. In </a:t>
            </a:r>
            <a:r>
              <a:rPr lang="en-US" sz="1200"/>
              <a:t>CVPR</a:t>
            </a:r>
            <a:r>
              <a:rPr sz="1200"/>
              <a:t>, </a:t>
            </a:r>
            <a:r>
              <a:rPr lang="en-US" sz="1200"/>
              <a:t>2021</a:t>
            </a:r>
            <a:r>
              <a:rPr sz="1200"/>
              <a:t>.</a:t>
            </a:r>
            <a:endParaRPr sz="1200"/>
          </a:p>
        </p:txBody>
      </p:sp>
      <mc:AlternateContent xmlns:mc="http://schemas.openxmlformats.org/markup-compatibility/2006">
        <mc:Choice xmlns:a14="http://schemas.microsoft.com/office/drawing/2010/main" Requires="a14">
          <p:sp>
            <p:nvSpPr>
              <p:cNvPr id="12" name="文本框 11"/>
              <p:cNvSpPr txBox="1"/>
              <p:nvPr/>
            </p:nvSpPr>
            <p:spPr>
              <a:xfrm>
                <a:off x="189865" y="1007745"/>
                <a:ext cx="11764645" cy="2604770"/>
              </a:xfrm>
              <a:prstGeom prst="rect">
                <a:avLst/>
              </a:prstGeom>
              <a:noFill/>
            </p:spPr>
            <p:txBody>
              <a:bodyPr wrap="square" rtlCol="0" anchor="t">
                <a:spAutoFit/>
              </a:bodyPr>
              <a:p>
                <a:r>
                  <a:rPr lang="zh-CN"/>
                  <a:t>作者为了</a:t>
                </a:r>
                <a:r>
                  <a:t>进一步提高 CaffNet 的分离能力，生成复杂的比率掩码，该掩码同时考虑了幅度和相位，并进行了简单的修改。</a:t>
                </a:r>
                <a:r>
                  <a:rPr lang="zh-CN"/>
                  <a:t>提出了</a:t>
                </a:r>
                <a:r>
                  <a:t>复杂模型 CaffNet-C</a:t>
                </a:r>
                <a:r>
                  <a:rPr lang="zh-CN"/>
                  <a:t>。它</a:t>
                </a:r>
                <a:r>
                  <a:t>与 CaffNet 的架构配置相似。</a:t>
                </a:r>
              </a:p>
              <a:p/>
              <a:p>
                <a:r>
                  <a:t>与仅将频谱图的幅度作为输入的 CaffNet 不同，CaffNet-C 的音频编码器流利用整个复值频谱图来提取具有堆叠复值卷积层的音频嵌入特征，使得 </a:t>
                </a:r>
                <a14:m>
                  <m:oMath xmlns:m="http://schemas.openxmlformats.org/officeDocument/2006/math">
                    <m:r>
                      <a:rPr lang="en-US" i="1">
                        <a:latin typeface="Cambria Math" panose="02040503050406030204" charset="0"/>
                        <a:cs typeface="Cambria Math" panose="02040503050406030204" charset="0"/>
                      </a:rPr>
                      <m:t>𝑆</m:t>
                    </m:r>
                    <m:r>
                      <a:rPr lang="en-US" i="1">
                        <a:latin typeface="Cambria Math" panose="02040503050406030204" charset="0"/>
                        <a:cs typeface="Cambria Math" panose="02040503050406030204" charset="0"/>
                      </a:rPr>
                      <m:t>=</m:t>
                    </m:r>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𝑠</m:t>
                        </m:r>
                      </m:sub>
                      <m:sup>
                        <m:r>
                          <a:rPr lang="en-US" i="1">
                            <a:latin typeface="Cambria Math" panose="02040503050406030204" charset="0"/>
                            <a:cs typeface="Cambria Math" panose="02040503050406030204" charset="0"/>
                          </a:rPr>
                          <m:t>𝑐</m:t>
                        </m:r>
                      </m:sup>
                    </m:sSubSup>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𝑋</m:t>
                    </m:r>
                    <m:r>
                      <a:rPr lang="en-US" i="1">
                        <a:latin typeface="Cambria Math" panose="02040503050406030204" charset="0"/>
                        <a:cs typeface="Cambria Math" panose="02040503050406030204" charset="0"/>
                      </a:rPr>
                      <m:t>)</m:t>
                    </m:r>
                  </m:oMath>
                </a14:m>
                <a:r>
                  <a:t>，其中 </a:t>
                </a:r>
                <a14:m>
                  <m:oMath xmlns:m="http://schemas.openxmlformats.org/officeDocument/2006/math">
                    <m:r>
                      <m:rPr>
                        <m:sty m:val="p"/>
                      </m:rPr>
                      <a:rPr lang="en-US">
                        <a:latin typeface="Cambria Math" panose="02040503050406030204" charset="0"/>
                        <a:cs typeface="Cambria Math" panose="02040503050406030204" charset="0"/>
                      </a:rPr>
                      <m:t>S</m:t>
                    </m:r>
                    <m:r>
                      <a:rPr lang="en-US">
                        <a:latin typeface="Cambria Math" panose="02040503050406030204" charset="0"/>
                        <a:cs typeface="Cambria Math" panose="02040503050406030204" charset="0"/>
                      </a:rPr>
                      <m:t>∈</m:t>
                    </m:r>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𝑅</m:t>
                        </m:r>
                      </m:e>
                      <m:sup>
                        <m:r>
                          <m:rPr>
                            <m:sty m:val="p"/>
                          </m:rPr>
                          <a:rPr lang="en-US">
                            <a:latin typeface="Cambria Math" panose="02040503050406030204" charset="0"/>
                            <a:cs typeface="Cambria Math" panose="02040503050406030204" charset="0"/>
                          </a:rPr>
                          <m:t>N</m:t>
                        </m:r>
                        <m:r>
                          <a:rPr lang="en-US">
                            <a:latin typeface="Cambria Math" panose="02040503050406030204" charset="0"/>
                            <a:cs typeface="Cambria Math" panose="02040503050406030204" charset="0"/>
                          </a:rPr>
                          <m:t> ×</m:t>
                        </m:r>
                        <m:r>
                          <m:rPr>
                            <m:sty m:val="p"/>
                          </m:rPr>
                          <a:rPr lang="en-US">
                            <a:latin typeface="Cambria Math" panose="02040503050406030204" charset="0"/>
                            <a:cs typeface="Cambria Math" panose="02040503050406030204" charset="0"/>
                          </a:rPr>
                          <m:t>D</m:t>
                        </m:r>
                        <m:r>
                          <a:rPr lang="en-US">
                            <a:latin typeface="Cambria Math" panose="02040503050406030204" charset="0"/>
                            <a:cs typeface="Cambria Math" panose="02040503050406030204" charset="0"/>
                          </a:rPr>
                          <m:t>×</m:t>
                        </m:r>
                        <m:r>
                          <a:rPr lang="en-US">
                            <a:latin typeface="Cambria Math" panose="02040503050406030204" charset="0"/>
                            <a:cs typeface="Cambria Math" panose="02040503050406030204" charset="0"/>
                          </a:rPr>
                          <m:t>2</m:t>
                        </m:r>
                      </m:sup>
                    </m:sSup>
                  </m:oMath>
                </a14:m>
                <a:r>
                  <a:t> 包含复数的实部和虚部，</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𝑠</m:t>
                        </m:r>
                      </m:sub>
                      <m:sup>
                        <m:r>
                          <a:rPr lang="en-US" i="1">
                            <a:latin typeface="Cambria Math" panose="02040503050406030204" charset="0"/>
                            <a:cs typeface="Cambria Math" panose="02040503050406030204" charset="0"/>
                          </a:rPr>
                          <m:t>𝑐</m:t>
                        </m:r>
                      </m:sup>
                    </m:sSubSup>
                  </m:oMath>
                </a14:m>
                <a:r>
                  <a:t> 表示复杂的音频编码器。</a:t>
                </a:r>
              </a:p>
              <a:p/>
              <a:p>
                <a:r>
                  <a:rPr lang="zh-CN"/>
                  <a:t>作者</a:t>
                </a:r>
                <a:r>
                  <a:t>从特征表示步骤中解码相应的相位以及噪声相位和幅度。该方案同时利用幅值特征和噪声相位特征对复值掩模</a:t>
                </a:r>
                <a14:m>
                  <m:oMath xmlns:m="http://schemas.openxmlformats.org/officeDocument/2006/math">
                    <m:r>
                      <a:rPr lang="en-US" i="1">
                        <a:latin typeface="Cambria Math" panose="02040503050406030204" charset="0"/>
                        <a:cs typeface="Cambria Math" panose="02040503050406030204" charset="0"/>
                      </a:rPr>
                      <m:t>𝑀</m:t>
                    </m:r>
                  </m:oMath>
                </a14:m>
                <a:r>
                  <a:t>进行估计。使用复掩膜解码器</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𝑚</m:t>
                        </m:r>
                      </m:sub>
                      <m:sup>
                        <m:r>
                          <a:rPr lang="en-US" i="1">
                            <a:latin typeface="Cambria Math" panose="02040503050406030204" charset="0"/>
                            <a:cs typeface="Cambria Math" panose="02040503050406030204" charset="0"/>
                          </a:rPr>
                          <m:t>𝑐</m:t>
                        </m:r>
                      </m:sup>
                    </m:sSubSup>
                  </m:oMath>
                </a14:m>
                <a:r>
                  <a:t>将噪声相位细化为清洁相位:</a:t>
                </a:r>
              </a:p>
            </p:txBody>
          </p:sp>
        </mc:Choice>
        <mc:Fallback>
          <p:sp>
            <p:nvSpPr>
              <p:cNvPr id="12" name="文本框 11"/>
              <p:cNvSpPr txBox="1">
                <a:spLocks noRot="1" noChangeAspect="1" noMove="1" noResize="1" noEditPoints="1" noAdjustHandles="1" noChangeArrowheads="1" noChangeShapeType="1" noTextEdit="1"/>
              </p:cNvSpPr>
              <p:nvPr/>
            </p:nvSpPr>
            <p:spPr>
              <a:xfrm>
                <a:off x="189865" y="1007745"/>
                <a:ext cx="11764645" cy="2604770"/>
              </a:xfrm>
              <a:prstGeom prst="rect">
                <a:avLst/>
              </a:prstGeom>
              <a:blipFill rotWithShape="1">
                <a:blip r:embed="rId5"/>
                <a:stretch>
                  <a:fillRect/>
                </a:stretch>
              </a:blipFill>
            </p:spPr>
            <p:txBody>
              <a:bodyPr/>
              <a:lstStyle/>
              <a:p>
                <a:r>
                  <a:rPr lang="zh-CN" altLang="en-US">
                    <a:noFill/>
                  </a:rPr>
                  <a:t> </a:t>
                </a:r>
              </a:p>
            </p:txBody>
          </p:sp>
        </mc:Fallback>
      </mc:AlternateContent>
      <p:sp>
        <p:nvSpPr>
          <p:cNvPr id="20" name="文本框 19"/>
          <p:cNvSpPr txBox="1"/>
          <p:nvPr/>
        </p:nvSpPr>
        <p:spPr>
          <a:xfrm>
            <a:off x="8267700" y="4381500"/>
            <a:ext cx="427355" cy="275590"/>
          </a:xfrm>
          <a:prstGeom prst="rect">
            <a:avLst/>
          </a:prstGeom>
          <a:noFill/>
        </p:spPr>
        <p:txBody>
          <a:bodyPr wrap="square" rtlCol="0">
            <a:spAutoFit/>
          </a:bodyPr>
          <a:p>
            <a:r>
              <a:rPr lang="en-US" altLang="zh-CN" sz="1200"/>
              <a:t>[1]</a:t>
            </a:r>
            <a:endParaRPr lang="en-US" altLang="zh-CN" sz="1200"/>
          </a:p>
        </p:txBody>
      </p:sp>
      <p:pic>
        <p:nvPicPr>
          <p:cNvPr id="3" name="图片 2"/>
          <p:cNvPicPr>
            <a:picLocks noChangeAspect="1"/>
          </p:cNvPicPr>
          <p:nvPr/>
        </p:nvPicPr>
        <p:blipFill>
          <a:blip r:embed="rId6"/>
          <a:stretch>
            <a:fillRect/>
          </a:stretch>
        </p:blipFill>
        <p:spPr>
          <a:xfrm>
            <a:off x="4696460" y="3562985"/>
            <a:ext cx="2797810" cy="353695"/>
          </a:xfrm>
          <a:prstGeom prst="rect">
            <a:avLst/>
          </a:prstGeom>
        </p:spPr>
      </p:pic>
      <mc:AlternateContent xmlns:mc="http://schemas.openxmlformats.org/markup-compatibility/2006">
        <mc:Choice xmlns:a14="http://schemas.microsoft.com/office/drawing/2010/main" Requires="a14">
          <p:sp>
            <p:nvSpPr>
              <p:cNvPr id="8" name="文本框 7"/>
              <p:cNvSpPr txBox="1"/>
              <p:nvPr/>
            </p:nvSpPr>
            <p:spPr>
              <a:xfrm>
                <a:off x="189865" y="3946525"/>
                <a:ext cx="11764645" cy="377190"/>
              </a:xfrm>
              <a:prstGeom prst="rect">
                <a:avLst/>
              </a:prstGeom>
              <a:noFill/>
            </p:spPr>
            <p:txBody>
              <a:bodyPr wrap="square" rtlCol="0" anchor="t">
                <a:spAutoFit/>
              </a:bodyPr>
              <a:p>
                <a:r>
                  <a:rPr lang="zh-CN" altLang="en-US"/>
                  <a:t>估计的语音频谱图</a:t>
                </a:r>
                <a14:m>
                  <m:oMath xmlns:m="http://schemas.openxmlformats.org/officeDocument/2006/math">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𝑌</m:t>
                        </m:r>
                      </m:e>
                    </m:acc>
                  </m:oMath>
                </a14:m>
                <a:r>
                  <a:rPr lang="zh-CN" altLang="en-US"/>
                  <a:t>通过将估计的掩码M乘以输入频谱图X来计算:</a:t>
                </a:r>
                <a:endParaRPr lang="zh-CN" altLang="en-US"/>
              </a:p>
            </p:txBody>
          </p:sp>
        </mc:Choice>
        <mc:Fallback>
          <p:sp>
            <p:nvSpPr>
              <p:cNvPr id="8" name="文本框 7"/>
              <p:cNvSpPr txBox="1">
                <a:spLocks noRot="1" noChangeAspect="1" noMove="1" noResize="1" noEditPoints="1" noAdjustHandles="1" noChangeArrowheads="1" noChangeShapeType="1" noTextEdit="1"/>
              </p:cNvSpPr>
              <p:nvPr/>
            </p:nvSpPr>
            <p:spPr>
              <a:xfrm>
                <a:off x="189865" y="3946525"/>
                <a:ext cx="11764645" cy="377190"/>
              </a:xfrm>
              <a:prstGeom prst="rect">
                <a:avLst/>
              </a:prstGeom>
              <a:blipFill rotWithShape="1">
                <a:blip r:embed="rId7"/>
                <a:stretch>
                  <a:fillRect/>
                </a:stretch>
              </a:blipFill>
            </p:spPr>
            <p:txBody>
              <a:bodyPr/>
              <a:lstStyle/>
              <a:p>
                <a:r>
                  <a:rPr lang="zh-CN" altLang="en-US">
                    <a:noFill/>
                  </a:rPr>
                  <a:t> </a:t>
                </a:r>
              </a:p>
            </p:txBody>
          </p:sp>
        </mc:Fallback>
      </mc:AlternateContent>
      <p:pic>
        <p:nvPicPr>
          <p:cNvPr id="10" name="图片 9"/>
          <p:cNvPicPr>
            <a:picLocks noChangeAspect="1"/>
          </p:cNvPicPr>
          <p:nvPr/>
        </p:nvPicPr>
        <p:blipFill>
          <a:blip r:embed="rId8"/>
          <a:stretch>
            <a:fillRect/>
          </a:stretch>
        </p:blipFill>
        <p:spPr>
          <a:xfrm>
            <a:off x="4433570" y="4265295"/>
            <a:ext cx="3834130" cy="321945"/>
          </a:xfrm>
          <a:prstGeom prst="rect">
            <a:avLst/>
          </a:prstGeom>
        </p:spPr>
      </p:pic>
      <p:sp>
        <p:nvSpPr>
          <p:cNvPr id="11" name="文本框 10"/>
          <p:cNvSpPr txBox="1"/>
          <p:nvPr/>
        </p:nvSpPr>
        <p:spPr>
          <a:xfrm>
            <a:off x="7578725" y="3818255"/>
            <a:ext cx="427355" cy="275590"/>
          </a:xfrm>
          <a:prstGeom prst="rect">
            <a:avLst/>
          </a:prstGeom>
          <a:noFill/>
        </p:spPr>
        <p:txBody>
          <a:bodyPr wrap="square" rtlCol="0">
            <a:spAutoFit/>
          </a:bodyPr>
          <a:p>
            <a:r>
              <a:rPr lang="en-US" altLang="zh-CN" sz="1200"/>
              <a:t>[1]</a:t>
            </a:r>
            <a:endParaRPr lang="en-US" altLang="zh-CN" sz="1200"/>
          </a:p>
        </p:txBody>
      </p:sp>
      <p:sp>
        <p:nvSpPr>
          <p:cNvPr id="13" name="文本框 12"/>
          <p:cNvSpPr txBox="1"/>
          <p:nvPr/>
        </p:nvSpPr>
        <p:spPr>
          <a:xfrm>
            <a:off x="189865" y="4662805"/>
            <a:ext cx="11764645" cy="368300"/>
          </a:xfrm>
          <a:prstGeom prst="rect">
            <a:avLst/>
          </a:prstGeom>
          <a:noFill/>
        </p:spPr>
        <p:txBody>
          <a:bodyPr wrap="square" rtlCol="0" anchor="t">
            <a:spAutoFit/>
          </a:bodyPr>
          <a:p>
            <a:r>
              <a:rPr lang="zh-CN" altLang="en-US"/>
              <a:t>通过在CaffNet-C中引入复卷积，将尺度不变的源失真比(SI-SDR)用于目标函数，如</a:t>
            </a:r>
            <a:endParaRPr lang="zh-CN" altLang="en-US"/>
          </a:p>
        </p:txBody>
      </p:sp>
      <p:pic>
        <p:nvPicPr>
          <p:cNvPr id="14" name="图片 13"/>
          <p:cNvPicPr>
            <a:picLocks noChangeAspect="1"/>
          </p:cNvPicPr>
          <p:nvPr/>
        </p:nvPicPr>
        <p:blipFill>
          <a:blip r:embed="rId9"/>
          <a:stretch>
            <a:fillRect/>
          </a:stretch>
        </p:blipFill>
        <p:spPr>
          <a:xfrm>
            <a:off x="4116705" y="5036820"/>
            <a:ext cx="3964305" cy="334645"/>
          </a:xfrm>
          <a:prstGeom prst="rect">
            <a:avLst/>
          </a:prstGeom>
        </p:spPr>
      </p:pic>
      <p:sp>
        <p:nvSpPr>
          <p:cNvPr id="15" name="文本框 14"/>
          <p:cNvSpPr txBox="1"/>
          <p:nvPr/>
        </p:nvSpPr>
        <p:spPr>
          <a:xfrm>
            <a:off x="8081010" y="5154930"/>
            <a:ext cx="427355" cy="275590"/>
          </a:xfrm>
          <a:prstGeom prst="rect">
            <a:avLst/>
          </a:prstGeom>
          <a:noFill/>
        </p:spPr>
        <p:txBody>
          <a:bodyPr wrap="square" rtlCol="0">
            <a:spAutoFit/>
          </a:bodyPr>
          <a:p>
            <a:r>
              <a:rPr lang="en-US" altLang="zh-CN" sz="1200"/>
              <a:t>[1]</a:t>
            </a:r>
            <a:endParaRPr lang="en-US" altLang="zh-CN" sz="1200"/>
          </a:p>
        </p:txBody>
      </p:sp>
      <p:pic>
        <p:nvPicPr>
          <p:cNvPr id="16" name="图片 15"/>
          <p:cNvPicPr>
            <a:picLocks noChangeAspect="1"/>
          </p:cNvPicPr>
          <p:nvPr/>
        </p:nvPicPr>
        <p:blipFill>
          <a:blip r:embed="rId10"/>
          <a:stretch>
            <a:fillRect/>
          </a:stretch>
        </p:blipFill>
        <p:spPr>
          <a:xfrm>
            <a:off x="4585335" y="5600065"/>
            <a:ext cx="2705100" cy="276225"/>
          </a:xfrm>
          <a:prstGeom prst="rect">
            <a:avLst/>
          </a:prstGeom>
        </p:spPr>
      </p:pic>
      <p:sp>
        <p:nvSpPr>
          <p:cNvPr id="18" name="文本框 17"/>
          <p:cNvSpPr txBox="1"/>
          <p:nvPr/>
        </p:nvSpPr>
        <p:spPr>
          <a:xfrm>
            <a:off x="8637270" y="5266690"/>
            <a:ext cx="2540000" cy="922020"/>
          </a:xfrm>
          <a:prstGeom prst="rect">
            <a:avLst/>
          </a:prstGeom>
          <a:noFill/>
        </p:spPr>
        <p:txBody>
          <a:bodyPr wrap="square" rtlCol="0" anchor="t">
            <a:spAutoFit/>
          </a:bodyPr>
          <a:p>
            <a:r>
              <a:rPr lang="zh-CN" altLang="en-US"/>
              <a:t>其中α是平衡两个目标函数的超参数，将其设为1.0。</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2621915"/>
          </a:xfrm>
          <a:prstGeom prst="rect">
            <a:avLst/>
          </a:prstGeom>
          <a:noFill/>
        </p:spPr>
        <p:txBody>
          <a:bodyPr wrap="square" rtlCol="0">
            <a:noAutofit/>
          </a:bodyPr>
          <a:p>
            <a:pPr algn="l"/>
            <a:r>
              <a:rPr lang="zh-CN"/>
              <a:t>作者的</a:t>
            </a:r>
            <a:r>
              <a:t>MONO2BINAURAL</a:t>
            </a:r>
            <a:r>
              <a:rPr lang="zh-CN"/>
              <a:t>框架</a:t>
            </a:r>
            <a:r>
              <a:t>在PyTorch中</a:t>
            </a:r>
            <a:r>
              <a:rPr lang="zh-CN"/>
              <a:t>实现</a:t>
            </a:r>
            <a:r>
              <a:t>。对于所有实验，在16kHz重新采样音频，使用长度为25ms的Hann窗口，跳长为10ms, FFT大小为512计算STFT。对于MONO2BINAURAL训练，从每个10s的音频片段中随机抽取长度为0.63s的音频片段。在测试过程中，使用跳跃大小为0.05s的滑动窗口对</a:t>
            </a:r>
            <a:r>
              <a:rPr lang="zh-CN"/>
              <a:t>本文的</a:t>
            </a:r>
            <a:r>
              <a:t>方法和基线的10s音频剪辑进行双耳化。</a:t>
            </a:r>
          </a:p>
          <a:p>
            <a:pPr algn="l"/>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数据集：</a:t>
            </a:r>
            <a:r>
              <a:rPr>
                <a:latin typeface="宋体" panose="02010600030101010101" pitchFamily="2" charset="-122"/>
                <a:ea typeface="宋体" panose="02010600030101010101" pitchFamily="2" charset="-122"/>
                <a:cs typeface="宋体" panose="02010600030101010101" pitchFamily="2" charset="-122"/>
                <a:sym typeface="+mn-ea"/>
              </a:rPr>
              <a:t>LRS2</a:t>
            </a:r>
            <a:r>
              <a:rPr lang="zh-CN" altLang="en-US">
                <a:latin typeface="宋体" panose="02010600030101010101" pitchFamily="2" charset="-122"/>
                <a:ea typeface="宋体" panose="02010600030101010101" pitchFamily="2" charset="-122"/>
                <a:cs typeface="宋体" panose="02010600030101010101" pitchFamily="2" charset="-122"/>
                <a:sym typeface="+mn-ea"/>
              </a:rPr>
              <a:t>；LRS3；</a:t>
            </a:r>
            <a:r>
              <a:rPr>
                <a:latin typeface="宋体" panose="02010600030101010101" pitchFamily="2" charset="-122"/>
                <a:ea typeface="宋体" panose="02010600030101010101" pitchFamily="2" charset="-122"/>
                <a:cs typeface="宋体" panose="02010600030101010101" pitchFamily="2" charset="-122"/>
                <a:sym typeface="+mn-ea"/>
              </a:rPr>
              <a:t>VoxCeleb2</a:t>
            </a:r>
            <a:endParaRPr>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评估指标：</a:t>
            </a:r>
            <a:r>
              <a:rPr lang="en-US" altLang="zh-CN">
                <a:latin typeface="宋体" panose="02010600030101010101" pitchFamily="2" charset="-122"/>
                <a:ea typeface="宋体" panose="02010600030101010101" pitchFamily="2" charset="-122"/>
                <a:cs typeface="宋体" panose="02010600030101010101" pitchFamily="2" charset="-122"/>
                <a:sym typeface="+mn-ea"/>
              </a:rPr>
              <a:t>SDR; Perceptual Evaluation of Speech Quality (PESQ);Short-Time Objective Intelligibility (STOI);SDRi;PESQi</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10625455" y="3387090"/>
            <a:ext cx="361315" cy="275590"/>
          </a:xfrm>
          <a:prstGeom prst="rect">
            <a:avLst/>
          </a:prstGeom>
          <a:noFill/>
        </p:spPr>
        <p:txBody>
          <a:bodyPr wrap="square" rtlCol="0">
            <a:spAutoFit/>
          </a:bodyPr>
          <a:p>
            <a:r>
              <a:rPr lang="en-US" altLang="zh-CN" sz="1200"/>
              <a:t>[1]</a:t>
            </a:r>
            <a:endParaRPr lang="en-US" altLang="zh-CN" sz="1200"/>
          </a:p>
        </p:txBody>
      </p:sp>
      <p:pic>
        <p:nvPicPr>
          <p:cNvPr id="4" name="图片 3"/>
          <p:cNvPicPr>
            <a:picLocks noChangeAspect="1"/>
          </p:cNvPicPr>
          <p:nvPr/>
        </p:nvPicPr>
        <p:blipFill>
          <a:blip r:embed="rId5"/>
          <a:stretch>
            <a:fillRect/>
          </a:stretch>
        </p:blipFill>
        <p:spPr>
          <a:xfrm>
            <a:off x="648970" y="1097280"/>
            <a:ext cx="10078085" cy="2571115"/>
          </a:xfrm>
          <a:prstGeom prst="rect">
            <a:avLst/>
          </a:prstGeom>
        </p:spPr>
      </p:pic>
      <p:sp>
        <p:nvSpPr>
          <p:cNvPr id="10" name="文本框 9"/>
          <p:cNvSpPr txBox="1"/>
          <p:nvPr>
            <p:custDataLst>
              <p:tags r:id="rId6"/>
            </p:custDataLst>
          </p:nvPr>
        </p:nvSpPr>
        <p:spPr>
          <a:xfrm>
            <a:off x="405130" y="6200140"/>
            <a:ext cx="11381105" cy="417830"/>
          </a:xfrm>
          <a:prstGeom prst="rect">
            <a:avLst/>
          </a:prstGeom>
          <a:noFill/>
        </p:spPr>
        <p:txBody>
          <a:bodyPr wrap="square" rtlCol="0">
            <a:noAutofit/>
          </a:bodyPr>
          <a:p>
            <a:r>
              <a:rPr lang="en-US" altLang="zh-CN" sz="1200"/>
              <a:t>[1]</a:t>
            </a:r>
            <a:r>
              <a:rPr sz="1200"/>
              <a:t>Jiyoung Lee, Soo-Whan Chung, Sunok Kim, Hong-Goo Kang, Kwanghoon Sohn</a:t>
            </a:r>
            <a:r>
              <a:rPr sz="1200"/>
              <a:t>. Looking into Your Speech: Learning Cross-modal Affinity for Audio-visual Speech Separation. In </a:t>
            </a:r>
            <a:r>
              <a:rPr lang="en-US" sz="1200"/>
              <a:t>CVPR</a:t>
            </a:r>
            <a:r>
              <a:rPr sz="1200"/>
              <a:t>, </a:t>
            </a:r>
            <a:r>
              <a:rPr lang="en-US" sz="1200"/>
              <a:t>2021</a:t>
            </a:r>
            <a:r>
              <a:rPr sz="1200"/>
              <a:t>.</a:t>
            </a:r>
            <a:endParaRPr sz="1200"/>
          </a:p>
        </p:txBody>
      </p:sp>
      <p:sp>
        <p:nvSpPr>
          <p:cNvPr id="12" name="文本框 11"/>
          <p:cNvSpPr txBox="1"/>
          <p:nvPr/>
        </p:nvSpPr>
        <p:spPr>
          <a:xfrm>
            <a:off x="648970" y="4163060"/>
            <a:ext cx="10212070" cy="922020"/>
          </a:xfrm>
          <a:prstGeom prst="rect">
            <a:avLst/>
          </a:prstGeom>
          <a:noFill/>
        </p:spPr>
        <p:txBody>
          <a:bodyPr wrap="square" rtlCol="0" anchor="t">
            <a:spAutoFit/>
          </a:bodyPr>
          <a:p>
            <a:r>
              <a:rPr lang="zh-CN" altLang="en-US"/>
              <a:t>当音频和视觉输入处于同步条件下时，LRS2 和 LRS3 数据集上的 AVSS 性能评估。CaffNet和CaffNet-C是在无条件的情况下训练的，即使用随机给定的帧偏移量进行训练。GT：</a:t>
            </a:r>
            <a:r>
              <a:rPr lang="zh-CN" altLang="en-US"/>
              <a:t>真值阶段； GL：Griffin-Lim； PR：预测阶段； MX：混合阶段。</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10432415" y="5619115"/>
            <a:ext cx="36131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custDataLst>
              <p:tags r:id="rId5"/>
            </p:custDataLst>
          </p:nvPr>
        </p:nvSpPr>
        <p:spPr>
          <a:xfrm>
            <a:off x="405130" y="6200140"/>
            <a:ext cx="11381105" cy="417830"/>
          </a:xfrm>
          <a:prstGeom prst="rect">
            <a:avLst/>
          </a:prstGeom>
          <a:noFill/>
        </p:spPr>
        <p:txBody>
          <a:bodyPr wrap="square" rtlCol="0">
            <a:noAutofit/>
          </a:bodyPr>
          <a:p>
            <a:r>
              <a:rPr lang="en-US" altLang="zh-CN" sz="1200"/>
              <a:t>[1]</a:t>
            </a:r>
            <a:r>
              <a:rPr sz="1200"/>
              <a:t>Jiyoung Lee, Soo-Whan Chung, Sunok Kim, Hong-Goo Kang, Kwanghoon Sohn</a:t>
            </a:r>
            <a:r>
              <a:rPr sz="1200"/>
              <a:t>. Looking into Your Speech: Learning Cross-modal Affinity for Audio-visual Speech Separation. In </a:t>
            </a:r>
            <a:r>
              <a:rPr lang="en-US" sz="1200"/>
              <a:t>CVPR</a:t>
            </a:r>
            <a:r>
              <a:rPr sz="1200"/>
              <a:t>, </a:t>
            </a:r>
            <a:r>
              <a:rPr lang="en-US" sz="1200"/>
              <a:t>2021</a:t>
            </a:r>
            <a:r>
              <a:rPr sz="1200"/>
              <a:t>.</a:t>
            </a:r>
            <a:endParaRPr sz="1200"/>
          </a:p>
        </p:txBody>
      </p:sp>
      <p:pic>
        <p:nvPicPr>
          <p:cNvPr id="2" name="图片 1"/>
          <p:cNvPicPr>
            <a:picLocks noChangeAspect="1"/>
          </p:cNvPicPr>
          <p:nvPr/>
        </p:nvPicPr>
        <p:blipFill>
          <a:blip r:embed="rId6"/>
          <a:stretch>
            <a:fillRect/>
          </a:stretch>
        </p:blipFill>
        <p:spPr>
          <a:xfrm>
            <a:off x="894715" y="979805"/>
            <a:ext cx="9601200" cy="49149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9773285" y="4940300"/>
            <a:ext cx="36131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custDataLst>
              <p:tags r:id="rId5"/>
            </p:custDataLst>
          </p:nvPr>
        </p:nvSpPr>
        <p:spPr>
          <a:xfrm>
            <a:off x="405130" y="6200140"/>
            <a:ext cx="11381105" cy="417830"/>
          </a:xfrm>
          <a:prstGeom prst="rect">
            <a:avLst/>
          </a:prstGeom>
          <a:noFill/>
        </p:spPr>
        <p:txBody>
          <a:bodyPr wrap="square" rtlCol="0">
            <a:noAutofit/>
          </a:bodyPr>
          <a:p>
            <a:r>
              <a:rPr lang="en-US" altLang="zh-CN" sz="1200"/>
              <a:t>[1]</a:t>
            </a:r>
            <a:r>
              <a:rPr sz="1200"/>
              <a:t>Jiyoung Lee, Soo-Whan Chung, Sunok Kim, Hong-Goo Kang, Kwanghoon Sohn</a:t>
            </a:r>
            <a:r>
              <a:rPr sz="1200"/>
              <a:t>. Looking into Your Speech: Learning Cross-modal Affinity for Audio-visual Speech Separation. In </a:t>
            </a:r>
            <a:r>
              <a:rPr lang="en-US" sz="1200"/>
              <a:t>CVPR</a:t>
            </a:r>
            <a:r>
              <a:rPr sz="1200"/>
              <a:t>, </a:t>
            </a:r>
            <a:r>
              <a:rPr lang="en-US" sz="1200"/>
              <a:t>2021</a:t>
            </a:r>
            <a:r>
              <a:rPr sz="1200"/>
              <a:t>.</a:t>
            </a:r>
            <a:endParaRPr sz="1200"/>
          </a:p>
        </p:txBody>
      </p:sp>
      <p:pic>
        <p:nvPicPr>
          <p:cNvPr id="2" name="图片 1"/>
          <p:cNvPicPr>
            <a:picLocks noChangeAspect="1"/>
          </p:cNvPicPr>
          <p:nvPr/>
        </p:nvPicPr>
        <p:blipFill>
          <a:blip r:embed="rId6"/>
          <a:stretch>
            <a:fillRect/>
          </a:stretch>
        </p:blipFill>
        <p:spPr>
          <a:xfrm>
            <a:off x="2503170" y="1642110"/>
            <a:ext cx="7185660" cy="3573780"/>
          </a:xfrm>
          <a:prstGeom prst="rect">
            <a:avLst/>
          </a:prstGeom>
        </p:spPr>
      </p:pic>
      <p:sp>
        <p:nvSpPr>
          <p:cNvPr id="3" name="文本框 2"/>
          <p:cNvSpPr txBox="1"/>
          <p:nvPr/>
        </p:nvSpPr>
        <p:spPr>
          <a:xfrm>
            <a:off x="405130" y="5523865"/>
            <a:ext cx="10945495" cy="368300"/>
          </a:xfrm>
          <a:prstGeom prst="rect">
            <a:avLst/>
          </a:prstGeom>
          <a:noFill/>
        </p:spPr>
        <p:txBody>
          <a:bodyPr wrap="square" rtlCol="0" anchor="t">
            <a:spAutoFit/>
          </a:bodyPr>
          <a:p>
            <a:r>
              <a:rPr lang="zh-CN" altLang="en-US"/>
              <a:t>关于VoxCeleb2数据集上性别组合的SDRi在CaffNet-C上的评估</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9164320" y="3149600"/>
            <a:ext cx="36131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custDataLst>
              <p:tags r:id="rId5"/>
            </p:custDataLst>
          </p:nvPr>
        </p:nvSpPr>
        <p:spPr>
          <a:xfrm>
            <a:off x="405130" y="6200140"/>
            <a:ext cx="11381105" cy="417830"/>
          </a:xfrm>
          <a:prstGeom prst="rect">
            <a:avLst/>
          </a:prstGeom>
          <a:noFill/>
        </p:spPr>
        <p:txBody>
          <a:bodyPr wrap="square" rtlCol="0">
            <a:noAutofit/>
          </a:bodyPr>
          <a:p>
            <a:r>
              <a:rPr lang="en-US" altLang="zh-CN" sz="1200"/>
              <a:t>[1]</a:t>
            </a:r>
            <a:r>
              <a:rPr sz="1200"/>
              <a:t>Jiyoung Lee, Soo-Whan Chung, Sunok Kim, Hong-Goo Kang, Kwanghoon Sohn</a:t>
            </a:r>
            <a:r>
              <a:rPr sz="1200"/>
              <a:t>. Looking into Your Speech: Learning Cross-modal Affinity for Audio-visual Speech Separation. In </a:t>
            </a:r>
            <a:r>
              <a:rPr lang="en-US" sz="1200"/>
              <a:t>CVPR</a:t>
            </a:r>
            <a:r>
              <a:rPr sz="1200"/>
              <a:t>, </a:t>
            </a:r>
            <a:r>
              <a:rPr lang="en-US" sz="1200"/>
              <a:t>2021</a:t>
            </a:r>
            <a:r>
              <a:rPr sz="1200"/>
              <a:t>.</a:t>
            </a:r>
            <a:endParaRPr sz="1200"/>
          </a:p>
        </p:txBody>
      </p:sp>
      <p:pic>
        <p:nvPicPr>
          <p:cNvPr id="8" name="图片 7"/>
          <p:cNvPicPr>
            <a:picLocks noChangeAspect="1"/>
          </p:cNvPicPr>
          <p:nvPr/>
        </p:nvPicPr>
        <p:blipFill>
          <a:blip r:embed="rId6"/>
          <a:stretch>
            <a:fillRect/>
          </a:stretch>
        </p:blipFill>
        <p:spPr>
          <a:xfrm>
            <a:off x="2018030" y="1038225"/>
            <a:ext cx="7216140" cy="2827020"/>
          </a:xfrm>
          <a:prstGeom prst="rect">
            <a:avLst/>
          </a:prstGeom>
        </p:spPr>
      </p:pic>
      <p:sp>
        <p:nvSpPr>
          <p:cNvPr id="11" name="文本框 10"/>
          <p:cNvSpPr txBox="1"/>
          <p:nvPr/>
        </p:nvSpPr>
        <p:spPr>
          <a:xfrm>
            <a:off x="803275" y="4017645"/>
            <a:ext cx="9670415" cy="645160"/>
          </a:xfrm>
          <a:prstGeom prst="rect">
            <a:avLst/>
          </a:prstGeom>
          <a:noFill/>
        </p:spPr>
        <p:txBody>
          <a:bodyPr wrap="square" rtlCol="0" anchor="t">
            <a:spAutoFit/>
          </a:bodyPr>
          <a:p>
            <a:r>
              <a:rPr lang="zh-CN" altLang="en-US"/>
              <a:t>根据帧延迟偏移对亲和矩阵的定性结果。如果帧偏移为负，则沿亲和矩阵对角线的线性模式位移大于零偏移情况，如果为正，则模式显示低于 (b)。</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46480"/>
            <a:ext cx="11576685" cy="4765675"/>
          </a:xfrm>
          <a:prstGeom prst="rect">
            <a:avLst/>
          </a:prstGeom>
          <a:noFill/>
        </p:spPr>
        <p:txBody>
          <a:bodyPr wrap="square" rtlCol="0">
            <a:noAutofit/>
          </a:bodyPr>
          <a:p>
            <a:pPr algn="l"/>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提出了一种新的框架，将目标说话者的语音与野外音频分开。为了处理 AVSS 中的局部匹配问题，通过在没有监督的情况下对相对时间依赖性进行建模来有效地建立一对视听特征之间的跨模态亲和力。</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进一步提出了一种亲和正则化方法，在解决标签排列问题时采用全局对齐。此外，</a:t>
            </a:r>
            <a:r>
              <a:rPr lang="zh-CN" sz="2000">
                <a:latin typeface="宋体" panose="02010600030101010101" pitchFamily="2" charset="-122"/>
                <a:ea typeface="宋体" panose="02010600030101010101" pitchFamily="2" charset="-122"/>
                <a:cs typeface="宋体" panose="02010600030101010101" pitchFamily="2" charset="-122"/>
                <a:sym typeface="+mn-ea"/>
              </a:rPr>
              <a:t>还</a:t>
            </a:r>
            <a:r>
              <a:rPr sz="2000">
                <a:latin typeface="宋体" panose="02010600030101010101" pitchFamily="2" charset="-122"/>
                <a:ea typeface="宋体" panose="02010600030101010101" pitchFamily="2" charset="-122"/>
                <a:cs typeface="宋体" panose="02010600030101010101" pitchFamily="2" charset="-122"/>
                <a:sym typeface="+mn-ea"/>
              </a:rPr>
              <a:t>将所提出的网络推广到复杂域，以重建幅度和相位掩码，提高分离性能。未来工作的一个方向是探索这个通用框架的应用，该框架可以广泛插入到许多视听系统中。</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2024-04-22</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62255" y="1086485"/>
            <a:ext cx="11667490" cy="1476375"/>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一般来说，当我们看到的和听到的之间存在语言差异时，</a:t>
            </a:r>
            <a:r>
              <a:rPr lang="zh-CN">
                <a:latin typeface="宋体" panose="02010600030101010101" pitchFamily="2" charset="-122"/>
                <a:ea typeface="宋体" panose="02010600030101010101" pitchFamily="2" charset="-122"/>
                <a:cs typeface="宋体" panose="02010600030101010101" pitchFamily="2" charset="-122"/>
              </a:rPr>
              <a:t>我们</a:t>
            </a:r>
            <a:r>
              <a:rPr>
                <a:latin typeface="宋体" panose="02010600030101010101" pitchFamily="2" charset="-122"/>
                <a:ea typeface="宋体" panose="02010600030101010101" pitchFamily="2" charset="-122"/>
                <a:cs typeface="宋体" panose="02010600030101010101" pitchFamily="2" charset="-122"/>
              </a:rPr>
              <a:t>会</a:t>
            </a:r>
            <a:r>
              <a:rPr lang="zh-CN">
                <a:latin typeface="宋体" panose="02010600030101010101" pitchFamily="2" charset="-122"/>
                <a:ea typeface="宋体" panose="02010600030101010101" pitchFamily="2" charset="-122"/>
                <a:cs typeface="宋体" panose="02010600030101010101" pitchFamily="2" charset="-122"/>
              </a:rPr>
              <a:t>感到</a:t>
            </a:r>
            <a:r>
              <a:rPr>
                <a:latin typeface="宋体" panose="02010600030101010101" pitchFamily="2" charset="-122"/>
                <a:ea typeface="宋体" panose="02010600030101010101" pitchFamily="2" charset="-122"/>
                <a:cs typeface="宋体" panose="02010600030101010101" pitchFamily="2" charset="-122"/>
              </a:rPr>
              <a:t>严重的困惑，也就是说，从嘴里感知到的单词和实际说话之间存在差异。这被称为认知失调</a:t>
            </a:r>
            <a:r>
              <a:rPr lang="zh-CN">
                <a:latin typeface="宋体" panose="02010600030101010101" pitchFamily="2" charset="-122"/>
                <a:ea typeface="宋体" panose="02010600030101010101" pitchFamily="2" charset="-122"/>
                <a:cs typeface="宋体" panose="02010600030101010101" pitchFamily="2" charset="-122"/>
              </a:rPr>
              <a:t>。在之前基于逐帧匹配的方法中可以观察到这种影响，当跨模态数据冲突时，会导致性能不佳。为了处理这种不一致问题，作者引入了一个CaffNet（</a:t>
            </a:r>
            <a:r>
              <a:rPr lang="en-US" altLang="zh-CN">
                <a:latin typeface="宋体" panose="02010600030101010101" pitchFamily="2" charset="-122"/>
                <a:ea typeface="宋体" panose="02010600030101010101" pitchFamily="2" charset="-122"/>
                <a:cs typeface="宋体" panose="02010600030101010101" pitchFamily="2" charset="-122"/>
              </a:rPr>
              <a:t>C</a:t>
            </a:r>
            <a:r>
              <a:rPr lang="zh-CN">
                <a:latin typeface="宋体" panose="02010600030101010101" pitchFamily="2" charset="-122"/>
                <a:ea typeface="宋体" panose="02010600030101010101" pitchFamily="2" charset="-122"/>
                <a:cs typeface="宋体" panose="02010600030101010101" pitchFamily="2" charset="-122"/>
              </a:rPr>
              <a:t>ross-modal affinity network）来估计时频软掩码，以从混合声音(如其他声源和背景噪声)中</a:t>
            </a:r>
            <a:r>
              <a:rPr lang="zh-CN">
                <a:latin typeface="宋体" panose="02010600030101010101" pitchFamily="2" charset="-122"/>
                <a:ea typeface="宋体" panose="02010600030101010101" pitchFamily="2" charset="-122"/>
                <a:cs typeface="宋体" panose="02010600030101010101" pitchFamily="2" charset="-122"/>
              </a:rPr>
              <a:t>分离单个语音信号，同时考虑到与时间无关的相互相关性。</a:t>
            </a:r>
            <a:endParaRPr lang="zh-CN">
              <a:latin typeface="宋体" panose="02010600030101010101" pitchFamily="2" charset="-122"/>
              <a:ea typeface="宋体" panose="02010600030101010101" pitchFamily="2" charset="-122"/>
              <a:cs typeface="宋体" panose="02010600030101010101" pitchFamily="2" charset="-122"/>
            </a:endParaRPr>
          </a:p>
        </p:txBody>
      </p:sp>
      <p:sp>
        <p:nvSpPr>
          <p:cNvPr id="8" name="文本框 7"/>
          <p:cNvSpPr txBox="1"/>
          <p:nvPr/>
        </p:nvSpPr>
        <p:spPr>
          <a:xfrm>
            <a:off x="8351520" y="5924550"/>
            <a:ext cx="42735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custDataLst>
              <p:tags r:id="rId4"/>
            </p:custDataLst>
          </p:nvPr>
        </p:nvSpPr>
        <p:spPr>
          <a:xfrm>
            <a:off x="405130" y="6200140"/>
            <a:ext cx="11381105" cy="417830"/>
          </a:xfrm>
          <a:prstGeom prst="rect">
            <a:avLst/>
          </a:prstGeom>
          <a:noFill/>
        </p:spPr>
        <p:txBody>
          <a:bodyPr wrap="square" rtlCol="0">
            <a:noAutofit/>
          </a:bodyPr>
          <a:p>
            <a:r>
              <a:rPr lang="en-US" altLang="zh-CN" sz="1200"/>
              <a:t>[1]</a:t>
            </a:r>
            <a:r>
              <a:rPr sz="1200"/>
              <a:t>Jiyoung Lee, Soo-Whan Chung, Sunok Kim, Hong-Goo Kang, Kwanghoon Sohn</a:t>
            </a:r>
            <a:r>
              <a:rPr sz="1200"/>
              <a:t>. Looking into Your Speech: Learning Cross-modal Affinity for Audio-visual Speech Separation. In </a:t>
            </a:r>
            <a:r>
              <a:rPr lang="en-US" sz="1200"/>
              <a:t>CVPR</a:t>
            </a:r>
            <a:r>
              <a:rPr sz="1200"/>
              <a:t>, </a:t>
            </a:r>
            <a:r>
              <a:rPr lang="en-US" sz="1200"/>
              <a:t>2021</a:t>
            </a:r>
            <a:r>
              <a:rPr sz="1200"/>
              <a:t>.</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模型架构</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nvSpPr>
        <p:spPr>
          <a:xfrm>
            <a:off x="10541635" y="5989955"/>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10" name="文本框 9"/>
              <p:cNvSpPr txBox="1"/>
              <p:nvPr/>
            </p:nvSpPr>
            <p:spPr>
              <a:xfrm>
                <a:off x="386080" y="1029970"/>
                <a:ext cx="11309985" cy="2872740"/>
              </a:xfrm>
              <a:prstGeom prst="rect">
                <a:avLst/>
              </a:prstGeom>
              <a:noFill/>
            </p:spPr>
            <p:txBody>
              <a:bodyPr wrap="square" rtlCol="0">
                <a:spAutoFit/>
              </a:bodyPr>
              <a:p>
                <a:r>
                  <a:t>具体来说，</a:t>
                </a:r>
                <a:r>
                  <a:rPr>
                    <a:sym typeface="+mn-ea"/>
                  </a:rPr>
                  <a:t>CaffNet</a:t>
                </a:r>
                <a:r>
                  <a:t>模型分为三个部分，包括视听编码器、学习跨模态亲和力和软掩码估计，如图所示。CaffNet的关键思想是学习音频和视频流之间的跨模态亲和力，即使它们在野外环境中具有不同的采样率。通过这一点，</a:t>
                </a:r>
                <a:r>
                  <a:rPr lang="zh-CN"/>
                  <a:t>作者</a:t>
                </a:r>
                <a:r>
                  <a:t>的意思是</a:t>
                </a:r>
                <a:r>
                  <a:rPr lang="zh-CN"/>
                  <a:t>将</a:t>
                </a:r>
                <a:r>
                  <a:t>视频流中的信息拉伸或压缩以匹配音频信号，以重建目标说话人的语音，而不考虑帧不连续问题。由于在静音部分或同时说话</a:t>
                </a:r>
                <a:r>
                  <a:rPr lang="zh-CN"/>
                  <a:t>人</a:t>
                </a:r>
                <a:r>
                  <a:t>的发音相似的部分中</a:t>
                </a:r>
                <a:r>
                  <a:rPr lang="zh-CN"/>
                  <a:t>会</a:t>
                </a:r>
                <a:r>
                  <a:t>产生匹配歧义，最初计算的亲和力包括错误的值，</a:t>
                </a:r>
                <a:r>
                  <a:rPr lang="zh-CN"/>
                  <a:t>会</a:t>
                </a:r>
                <a:r>
                  <a:t>降低分离性能。</a:t>
                </a:r>
                <a:r>
                  <a:rPr lang="zh-CN"/>
                  <a:t>作者</a:t>
                </a:r>
                <a:r>
                  <a:t>通过提出一种亲和性正则化来诱导跨模态亲和性的全局一致性来解决这个问题。此外，</a:t>
                </a:r>
                <a:r>
                  <a:rPr lang="zh-CN"/>
                  <a:t>作者</a:t>
                </a:r>
                <a:r>
                  <a:t>将该方法扩展到复值神经网络，联合估计幅度和相位分量。</a:t>
                </a:r>
              </a:p>
              <a:p>
                <a:r>
                  <a:t>给定一个带噪声的时域语音X，训练CaffNet从X中分离出一个干净的语音Y，对应于用户选择的说话人的面部视频</a:t>
                </a:r>
                <a14:m>
                  <m:oMath xmlns:m="http://schemas.openxmlformats.org/officeDocument/2006/math">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𝐼</m:t>
                        </m:r>
                      </m:e>
                      <m:sup>
                        <m:r>
                          <a:rPr lang="en-US" i="1">
                            <a:latin typeface="Cambria Math" panose="02040503050406030204" charset="0"/>
                            <a:cs typeface="Cambria Math" panose="02040503050406030204" charset="0"/>
                          </a:rPr>
                          <m:t>1</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𝑇</m:t>
                        </m:r>
                      </m:sup>
                    </m:sSup>
                  </m:oMath>
                </a14:m>
                <a:r>
                  <a:t>，其中T是视频流的长度。假设噪声X = Y + H是干净语音</a:t>
                </a:r>
                <a:r>
                  <a:rPr lang="en-US"/>
                  <a:t> </a:t>
                </a:r>
                <a:r>
                  <a:t>Y</a:t>
                </a:r>
                <a:r>
                  <a:rPr lang="en-US"/>
                  <a:t> </a:t>
                </a:r>
                <a:r>
                  <a:t>和自然环境因素</a:t>
                </a:r>
                <a:r>
                  <a:rPr lang="en-US"/>
                  <a:t> </a:t>
                </a:r>
                <a:r>
                  <a:t>H</a:t>
                </a:r>
                <a:r>
                  <a:rPr lang="en-US"/>
                  <a:t> </a:t>
                </a:r>
                <a:r>
                  <a:t>(如背景噪声、语音失真和其他说话人的声音)的总和。由于通过短时傅里叶变换(STFT)将时域语音转换为时频表示(即频谱图)是一种常见的做法，X, H和Y的每个相应的时频表示都是由512点STFT计算的，分别用X∈C, H∈C和Y∈C表示。</a:t>
                </a:r>
              </a:p>
            </p:txBody>
          </p:sp>
        </mc:Choice>
        <mc:Fallback>
          <p:sp>
            <p:nvSpPr>
              <p:cNvPr id="10" name="文本框 9"/>
              <p:cNvSpPr txBox="1">
                <a:spLocks noRot="1" noChangeAspect="1" noMove="1" noResize="1" noEditPoints="1" noAdjustHandles="1" noChangeArrowheads="1" noChangeShapeType="1" noTextEdit="1"/>
              </p:cNvSpPr>
              <p:nvPr/>
            </p:nvSpPr>
            <p:spPr>
              <a:xfrm>
                <a:off x="386080" y="1029970"/>
                <a:ext cx="11309985" cy="2872740"/>
              </a:xfrm>
              <a:prstGeom prst="rect">
                <a:avLst/>
              </a:prstGeom>
              <a:blipFill rotWithShape="1">
                <a:blip r:embed="rId4"/>
                <a:stretch>
                  <a:fillRect/>
                </a:stretch>
              </a:blipFill>
            </p:spPr>
            <p:txBody>
              <a:bodyPr/>
              <a:lstStyle/>
              <a:p>
                <a:r>
                  <a:rPr lang="zh-CN" altLang="en-US">
                    <a:noFill/>
                  </a:rPr>
                  <a:t> </a:t>
                </a:r>
              </a:p>
            </p:txBody>
          </p:sp>
        </mc:Fallback>
      </mc:AlternateContent>
      <p:pic>
        <p:nvPicPr>
          <p:cNvPr id="3" name="图片 2"/>
          <p:cNvPicPr>
            <a:picLocks noChangeAspect="1"/>
          </p:cNvPicPr>
          <p:nvPr/>
        </p:nvPicPr>
        <p:blipFill>
          <a:blip r:embed="rId5"/>
          <a:stretch>
            <a:fillRect/>
          </a:stretch>
        </p:blipFill>
        <p:spPr>
          <a:xfrm>
            <a:off x="386080" y="3836670"/>
            <a:ext cx="10155555" cy="2428875"/>
          </a:xfrm>
          <a:prstGeom prst="rect">
            <a:avLst/>
          </a:prstGeom>
        </p:spPr>
      </p:pic>
      <p:sp>
        <p:nvSpPr>
          <p:cNvPr id="4" name="文本框 3"/>
          <p:cNvSpPr txBox="1"/>
          <p:nvPr>
            <p:custDataLst>
              <p:tags r:id="rId6"/>
            </p:custDataLst>
          </p:nvPr>
        </p:nvSpPr>
        <p:spPr>
          <a:xfrm>
            <a:off x="405130" y="6200140"/>
            <a:ext cx="11381105" cy="417830"/>
          </a:xfrm>
          <a:prstGeom prst="rect">
            <a:avLst/>
          </a:prstGeom>
          <a:noFill/>
        </p:spPr>
        <p:txBody>
          <a:bodyPr wrap="square" rtlCol="0">
            <a:noAutofit/>
          </a:bodyPr>
          <a:p>
            <a:r>
              <a:rPr lang="en-US" altLang="zh-CN" sz="1200"/>
              <a:t>[1]</a:t>
            </a:r>
            <a:r>
              <a:rPr sz="1200"/>
              <a:t>Jiyoung Lee, Soo-Whan Chung, Sunok Kim, Hong-Goo Kang, Kwanghoon Sohn</a:t>
            </a:r>
            <a:r>
              <a:rPr sz="1200"/>
              <a:t>. Looking into Your Speech: Learning Cross-modal Affinity for Audio-visual Speech Separation. In </a:t>
            </a:r>
            <a:r>
              <a:rPr lang="en-US" sz="1200"/>
              <a:t>CVPR</a:t>
            </a:r>
            <a:r>
              <a:rPr sz="1200"/>
              <a:t>, </a:t>
            </a:r>
            <a:r>
              <a:rPr lang="en-US" sz="1200"/>
              <a:t>2021</a:t>
            </a:r>
            <a:r>
              <a:rPr sz="1200"/>
              <a:t>.</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Cross-modal Affinity Network</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nvSpPr>
        <p:spPr>
          <a:xfrm>
            <a:off x="10591165" y="4951095"/>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10" name="文本框 9"/>
              <p:cNvSpPr txBox="1"/>
              <p:nvPr/>
            </p:nvSpPr>
            <p:spPr>
              <a:xfrm>
                <a:off x="386080" y="1029970"/>
                <a:ext cx="11309985" cy="1774190"/>
              </a:xfrm>
              <a:prstGeom prst="rect">
                <a:avLst/>
              </a:prstGeom>
              <a:noFill/>
            </p:spPr>
            <p:txBody>
              <a:bodyPr wrap="square" rtlCol="0">
                <a:spAutoFit/>
              </a:bodyPr>
              <a:p>
                <a:r>
                  <a:rPr b="1"/>
                  <a:t>Audio-visual Encoder</a:t>
                </a:r>
                <a:r>
                  <a:t>.视听编码器具有由音频编码器流和视频编码器流组成的双流架构，它们分别接收包含目标人脸的噪声音频和视频帧。首先，音频和视频编码器独立生成自己的嵌入特征。具体来说，音频编码器</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𝑠</m:t>
                        </m:r>
                      </m:sub>
                    </m:sSub>
                  </m:oMath>
                </a14:m>
                <a:r>
                  <a:rPr lang="zh-CN" altLang="en-US">
                    <a:latin typeface="Cambria Math" panose="02040503050406030204" charset="0"/>
                    <a:cs typeface="Cambria Math" panose="02040503050406030204" charset="0"/>
                  </a:rPr>
                  <a:t>接收</a:t>
                </a:r>
                <a:r>
                  <a:t>连续输入帧的幅度谱|X|。音频嵌入特征由堆叠的 1D 卷积层 </a:t>
                </a:r>
                <a14:m>
                  <m:oMath xmlns:m="http://schemas.openxmlformats.org/officeDocument/2006/math">
                    <m:r>
                      <m:rPr>
                        <m:sty m:val="p"/>
                      </m:rPr>
                      <a:rPr lang="en-US">
                        <a:latin typeface="Cambria Math" panose="02040503050406030204" charset="0"/>
                        <a:cs typeface="Cambria Math" panose="02040503050406030204" charset="0"/>
                      </a:rPr>
                      <m:t>S</m:t>
                    </m:r>
                    <m:r>
                      <a:rPr lang="en-US">
                        <a:latin typeface="Cambria Math" panose="02040503050406030204" charset="0"/>
                        <a:cs typeface="Cambria Math" panose="02040503050406030204" charset="0"/>
                      </a:rPr>
                      <m:t> = </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𝑠</m:t>
                        </m:r>
                      </m:sub>
                    </m:sSub>
                    <m:r>
                      <a:rPr lang="en-US">
                        <a:latin typeface="Cambria Math" panose="02040503050406030204" charset="0"/>
                        <a:cs typeface="Cambria Math" panose="02040503050406030204" charset="0"/>
                      </a:rPr>
                      <m:t>(|</m:t>
                    </m:r>
                    <m:r>
                      <m:rPr>
                        <m:sty m:val="p"/>
                      </m:rPr>
                      <a:rPr lang="en-US">
                        <a:latin typeface="Cambria Math" panose="02040503050406030204" charset="0"/>
                        <a:cs typeface="Cambria Math" panose="02040503050406030204" charset="0"/>
                      </a:rPr>
                      <m:t>X</m:t>
                    </m:r>
                    <m:r>
                      <a:rPr lang="en-US">
                        <a:latin typeface="Cambria Math" panose="02040503050406030204" charset="0"/>
                        <a:cs typeface="Cambria Math" panose="02040503050406030204" charset="0"/>
                      </a:rPr>
                      <m:t>|)</m:t>
                    </m:r>
                  </m:oMath>
                </a14:m>
                <a:r>
                  <a:t> 提取，其中 </a:t>
                </a:r>
                <a14:m>
                  <m:oMath xmlns:m="http://schemas.openxmlformats.org/officeDocument/2006/math">
                    <m:r>
                      <m:rPr>
                        <m:sty m:val="p"/>
                      </m:rPr>
                      <a:rPr lang="en-US">
                        <a:latin typeface="Cambria Math" panose="02040503050406030204" charset="0"/>
                        <a:cs typeface="Cambria Math" panose="02040503050406030204" charset="0"/>
                      </a:rPr>
                      <m:t>S</m:t>
                    </m:r>
                    <m:r>
                      <a:rPr lang="en-US">
                        <a:latin typeface="Cambria Math" panose="02040503050406030204" charset="0"/>
                        <a:cs typeface="Cambria Math" panose="02040503050406030204" charset="0"/>
                      </a:rPr>
                      <m:t> ∈</m:t>
                    </m:r>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𝑅</m:t>
                        </m:r>
                      </m:e>
                      <m:sup>
                        <m:r>
                          <a:rPr lang="en-US" i="1">
                            <a:latin typeface="Cambria Math" panose="02040503050406030204" charset="0"/>
                            <a:cs typeface="Cambria Math" panose="02040503050406030204" charset="0"/>
                          </a:rPr>
                          <m:t>𝑁</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𝐶</m:t>
                        </m:r>
                      </m:sup>
                    </m:sSup>
                  </m:oMath>
                </a14:m>
                <a:r>
                  <a:t>  是语音嵌入特征，C 和 N 分别表示通道的维度和频谱图的时间长度。此外，通过前馈过程，通过最先进的视听同步模型 </a:t>
                </a:r>
                <a14:m>
                  <m:oMath xmlns:m="http://schemas.openxmlformats.org/officeDocument/2006/math">
                    <m:r>
                      <a:rPr lang="en-US" i="1">
                        <a:latin typeface="Cambria Math" panose="02040503050406030204" charset="0"/>
                        <a:cs typeface="Cambria Math" panose="02040503050406030204" charset="0"/>
                      </a:rPr>
                      <m:t>𝜀</m:t>
                    </m:r>
                  </m:oMath>
                </a14:m>
                <a:r>
                  <a:t>(·)</a:t>
                </a:r>
                <a:r>
                  <a:rPr lang="en-US"/>
                  <a:t>[2]</a:t>
                </a:r>
                <a:r>
                  <a:t>从五个连续视频帧的时间堆栈中提取视觉特征。最后，通过视觉编码器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𝑣</m:t>
                        </m:r>
                      </m:sub>
                    </m:sSub>
                  </m:oMath>
                </a14:m>
                <a:r>
                  <a:t> 获得视觉嵌入特征 </a:t>
                </a:r>
                <a14:m>
                  <m:oMath xmlns:m="http://schemas.openxmlformats.org/officeDocument/2006/math">
                    <m:r>
                      <m:rPr>
                        <m:sty m:val="p"/>
                      </m:rPr>
                      <a:rPr lang="en-US">
                        <a:latin typeface="Cambria Math" panose="02040503050406030204" charset="0"/>
                        <a:cs typeface="Cambria Math" panose="02040503050406030204" charset="0"/>
                      </a:rPr>
                      <m:t>V</m:t>
                    </m:r>
                    <m:r>
                      <a:rPr lang="en-US">
                        <a:latin typeface="Cambria Math" panose="02040503050406030204" charset="0"/>
                        <a:cs typeface="Cambria Math" panose="02040503050406030204" charset="0"/>
                      </a:rPr>
                      <m:t> ∈</m:t>
                    </m:r>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𝑅</m:t>
                        </m:r>
                      </m:e>
                      <m:sup>
                        <m:r>
                          <a:rPr lang="en-US" i="1">
                            <a:latin typeface="Cambria Math" panose="02040503050406030204" charset="0"/>
                            <a:cs typeface="Cambria Math" panose="02040503050406030204" charset="0"/>
                          </a:rPr>
                          <m:t>𝑀</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𝐶</m:t>
                        </m:r>
                      </m:sup>
                    </m:sSup>
                  </m:oMath>
                </a14:m>
              </a:p>
            </p:txBody>
          </p:sp>
        </mc:Choice>
        <mc:Fallback>
          <p:sp>
            <p:nvSpPr>
              <p:cNvPr id="10" name="文本框 9"/>
              <p:cNvSpPr txBox="1">
                <a:spLocks noRot="1" noChangeAspect="1" noMove="1" noResize="1" noEditPoints="1" noAdjustHandles="1" noChangeArrowheads="1" noChangeShapeType="1" noTextEdit="1"/>
              </p:cNvSpPr>
              <p:nvPr/>
            </p:nvSpPr>
            <p:spPr>
              <a:xfrm>
                <a:off x="386080" y="1029970"/>
                <a:ext cx="11309985" cy="1774190"/>
              </a:xfrm>
              <a:prstGeom prst="rect">
                <a:avLst/>
              </a:prstGeom>
              <a:blipFill rotWithShape="1">
                <a:blip r:embed="rId4"/>
                <a:stretch>
                  <a:fillRect/>
                </a:stretch>
              </a:blipFill>
            </p:spPr>
            <p:txBody>
              <a:bodyPr/>
              <a:lstStyle/>
              <a:p>
                <a:r>
                  <a:rPr lang="zh-CN" altLang="en-US">
                    <a:noFill/>
                  </a:rPr>
                  <a:t> </a:t>
                </a:r>
              </a:p>
            </p:txBody>
          </p:sp>
        </mc:Fallback>
      </mc:AlternateContent>
      <p:pic>
        <p:nvPicPr>
          <p:cNvPr id="3" name="图片 2"/>
          <p:cNvPicPr>
            <a:picLocks noChangeAspect="1"/>
          </p:cNvPicPr>
          <p:nvPr/>
        </p:nvPicPr>
        <p:blipFill>
          <a:blip r:embed="rId5"/>
          <a:stretch>
            <a:fillRect/>
          </a:stretch>
        </p:blipFill>
        <p:spPr>
          <a:xfrm>
            <a:off x="384810" y="3368675"/>
            <a:ext cx="10155555" cy="2428875"/>
          </a:xfrm>
          <a:prstGeom prst="rect">
            <a:avLst/>
          </a:prstGeom>
        </p:spPr>
      </p:pic>
      <p:sp>
        <p:nvSpPr>
          <p:cNvPr id="4" name="文本框 3"/>
          <p:cNvSpPr txBox="1"/>
          <p:nvPr>
            <p:custDataLst>
              <p:tags r:id="rId6"/>
            </p:custDataLst>
          </p:nvPr>
        </p:nvSpPr>
        <p:spPr>
          <a:xfrm>
            <a:off x="408305" y="5797550"/>
            <a:ext cx="11381105" cy="417830"/>
          </a:xfrm>
          <a:prstGeom prst="rect">
            <a:avLst/>
          </a:prstGeom>
          <a:noFill/>
        </p:spPr>
        <p:txBody>
          <a:bodyPr wrap="square" rtlCol="0">
            <a:noAutofit/>
          </a:bodyPr>
          <a:p>
            <a:r>
              <a:rPr lang="en-US" altLang="zh-CN" sz="1200"/>
              <a:t>[1]</a:t>
            </a:r>
            <a:r>
              <a:rPr sz="1200"/>
              <a:t>Jiyoung Lee, Soo-Whan Chung, Sunok Kim, Hong-Goo Kang, Kwanghoon Sohn</a:t>
            </a:r>
            <a:r>
              <a:rPr sz="1200"/>
              <a:t>. Looking into Your Speech: Learning Cross-modal Affinity for Audio-visual Speech Separation. In </a:t>
            </a:r>
            <a:r>
              <a:rPr lang="en-US" sz="1200"/>
              <a:t>CVPR</a:t>
            </a:r>
            <a:r>
              <a:rPr sz="1200"/>
              <a:t>, </a:t>
            </a:r>
            <a:r>
              <a:rPr lang="en-US" sz="1200"/>
              <a:t>2021</a:t>
            </a:r>
            <a:r>
              <a:rPr sz="1200"/>
              <a:t>.</a:t>
            </a:r>
            <a:endParaRPr sz="1200"/>
          </a:p>
        </p:txBody>
      </p:sp>
      <p:pic>
        <p:nvPicPr>
          <p:cNvPr id="2" name="图片 1"/>
          <p:cNvPicPr>
            <a:picLocks noChangeAspect="1"/>
          </p:cNvPicPr>
          <p:nvPr/>
        </p:nvPicPr>
        <p:blipFill>
          <a:blip r:embed="rId7"/>
          <a:stretch>
            <a:fillRect/>
          </a:stretch>
        </p:blipFill>
        <p:spPr>
          <a:xfrm>
            <a:off x="3309620" y="2546985"/>
            <a:ext cx="5018405" cy="355600"/>
          </a:xfrm>
          <a:prstGeom prst="rect">
            <a:avLst/>
          </a:prstGeom>
        </p:spPr>
      </p:pic>
      <p:sp>
        <p:nvSpPr>
          <p:cNvPr id="5" name="文本框 4"/>
          <p:cNvSpPr txBox="1"/>
          <p:nvPr/>
        </p:nvSpPr>
        <p:spPr>
          <a:xfrm>
            <a:off x="8328025" y="2727325"/>
            <a:ext cx="427355" cy="275590"/>
          </a:xfrm>
          <a:prstGeom prst="rect">
            <a:avLst/>
          </a:prstGeom>
          <a:noFill/>
        </p:spPr>
        <p:txBody>
          <a:bodyPr wrap="square" rtlCol="0">
            <a:spAutoFit/>
          </a:bodyPr>
          <a:p>
            <a:r>
              <a:rPr lang="en-US" altLang="zh-CN" sz="1200"/>
              <a:t>[1]</a:t>
            </a:r>
            <a:endParaRPr lang="en-US" altLang="zh-CN" sz="1200"/>
          </a:p>
        </p:txBody>
      </p:sp>
      <p:sp>
        <p:nvSpPr>
          <p:cNvPr id="11" name="文本框 10"/>
          <p:cNvSpPr txBox="1"/>
          <p:nvPr/>
        </p:nvSpPr>
        <p:spPr>
          <a:xfrm>
            <a:off x="384810" y="3007360"/>
            <a:ext cx="11311255" cy="368300"/>
          </a:xfrm>
          <a:prstGeom prst="rect">
            <a:avLst/>
          </a:prstGeom>
          <a:noFill/>
        </p:spPr>
        <p:txBody>
          <a:bodyPr wrap="square" rtlCol="0" anchor="t">
            <a:spAutoFit/>
          </a:bodyPr>
          <a:p>
            <a:r>
              <a:rPr lang="zh-CN" altLang="en-US"/>
              <a:t>其中 I 表示视频帧，T 是视频帧数，Π(·) 表示连接算子，M =</a:t>
            </a:r>
            <a:r>
              <a:rPr lang="en-US" altLang="zh-CN"/>
              <a:t> </a:t>
            </a:r>
            <a:r>
              <a:rPr lang="zh-CN" altLang="en-US"/>
              <a:t>T - 4 是绑定 5 帧的整个剪辑长度。</a:t>
            </a:r>
            <a:endParaRPr lang="zh-CN" altLang="en-US"/>
          </a:p>
        </p:txBody>
      </p:sp>
      <p:sp>
        <p:nvSpPr>
          <p:cNvPr id="12" name="文本框 11"/>
          <p:cNvSpPr txBox="1"/>
          <p:nvPr>
            <p:custDataLst>
              <p:tags r:id="rId8"/>
            </p:custDataLst>
          </p:nvPr>
        </p:nvSpPr>
        <p:spPr>
          <a:xfrm>
            <a:off x="408305" y="6191885"/>
            <a:ext cx="11381105" cy="417830"/>
          </a:xfrm>
          <a:prstGeom prst="rect">
            <a:avLst/>
          </a:prstGeom>
          <a:noFill/>
        </p:spPr>
        <p:txBody>
          <a:bodyPr wrap="square" rtlCol="0">
            <a:noAutofit/>
          </a:bodyPr>
          <a:p>
            <a:r>
              <a:rPr lang="en-US" altLang="zh-CN" sz="1200"/>
              <a:t>[2]</a:t>
            </a:r>
            <a:r>
              <a:rPr sz="1200"/>
              <a:t>Soo-Whan Chung, Joon Son Chung, and Hong-Goo Kang. Perfect match: Improved cross-modal embeddings for audiovisual synchronisation. In: ICASSP, 2019.</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Cross-modal Affinity Network</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nvSpPr>
        <p:spPr>
          <a:xfrm>
            <a:off x="10924540" y="5806440"/>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10" name="文本框 9"/>
              <p:cNvSpPr txBox="1"/>
              <p:nvPr/>
            </p:nvSpPr>
            <p:spPr>
              <a:xfrm>
                <a:off x="386080" y="1029970"/>
                <a:ext cx="11309985" cy="1486535"/>
              </a:xfrm>
              <a:prstGeom prst="rect">
                <a:avLst/>
              </a:prstGeom>
              <a:noFill/>
            </p:spPr>
            <p:txBody>
              <a:bodyPr wrap="square" rtlCol="0">
                <a:spAutoFit/>
              </a:bodyPr>
              <a:p>
                <a:r>
                  <a:rPr b="1"/>
                  <a:t>Learning Cross-modal Affinity</a:t>
                </a:r>
                <a:r>
                  <a:t>.假设由于两种媒体之间的时间不匹配，音频和视频嵌入在不受约束的环境中自然地不</a:t>
                </a:r>
                <a:r>
                  <a:rPr lang="zh-CN"/>
                  <a:t>关联</a:t>
                </a:r>
                <a:r>
                  <a:t>。考虑到学习亲和性可以绘制音频和视觉特征之间的语言依赖关系，因此可以在不考虑它们的距离的情况下对相对时间依赖关系进行建模。更具体地说，首先通过将视听编码器的输出馈送到模态分离的两个非局部层来提取音频特征</a:t>
                </a:r>
                <a:r>
                  <a:rPr lang="en-US"/>
                  <a:t> </a:t>
                </a:r>
                <a14:m>
                  <m:oMath xmlns:m="http://schemas.openxmlformats.org/officeDocument/2006/math">
                    <m:acc>
                      <m:accPr>
                        <m:chr m:val="̅"/>
                        <m:ctrlPr>
                          <a:rPr lang="en-US" i="1">
                            <a:latin typeface="Cambria Math" panose="02040503050406030204" charset="0"/>
                            <a:cs typeface="Cambria Math" panose="02040503050406030204" charset="0"/>
                          </a:rPr>
                        </m:ctrlPr>
                      </m:accPr>
                      <m:e>
                        <m:r>
                          <a:rPr lang="en-US" i="1">
                            <a:latin typeface="Cambria Math" panose="02040503050406030204" charset="0"/>
                            <a:cs typeface="Cambria Math" panose="02040503050406030204" charset="0"/>
                          </a:rPr>
                          <m:t>𝑆</m:t>
                        </m:r>
                      </m:e>
                    </m:acc>
                  </m:oMath>
                </a14:m>
                <a:r>
                  <a:rPr lang="en-US"/>
                  <a:t> </a:t>
                </a:r>
                <a:r>
                  <a:t>和视觉特征</a:t>
                </a:r>
                <a:r>
                  <a:rPr lang="en-US"/>
                  <a:t> </a:t>
                </a:r>
                <a14:m>
                  <m:oMath xmlns:m="http://schemas.openxmlformats.org/officeDocument/2006/math">
                    <m:acc>
                      <m:accPr>
                        <m:chr m:val="̅"/>
                        <m:ctrlPr>
                          <a:rPr lang="en-US" i="1">
                            <a:latin typeface="Cambria Math" panose="02040503050406030204" charset="0"/>
                            <a:cs typeface="Cambria Math" panose="02040503050406030204" charset="0"/>
                          </a:rPr>
                        </m:ctrlPr>
                      </m:accPr>
                      <m:e>
                        <m:r>
                          <a:rPr lang="en-US" i="1">
                            <a:latin typeface="Cambria Math" panose="02040503050406030204" charset="0"/>
                            <a:cs typeface="Cambria Math" panose="02040503050406030204" charset="0"/>
                          </a:rPr>
                          <m:t>𝑉</m:t>
                        </m:r>
                      </m:e>
                    </m:acc>
                  </m:oMath>
                </a14:m>
                <a:r>
                  <a:t>，以尽可能测量最近嵌入空间的亲和力。然后，使用嵌入空间中 L2 归一化的余弦相似度计算第 i 个音频特征和第 j 个视觉特征之间的亲和矩阵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𝐴</m:t>
                        </m:r>
                      </m:e>
                      <m:sub>
                        <m:r>
                          <a:rPr lang="en-US" i="1">
                            <a:latin typeface="Cambria Math" panose="02040503050406030204" charset="0"/>
                            <a:cs typeface="Cambria Math" panose="02040503050406030204" charset="0"/>
                          </a:rPr>
                          <m:t>𝑖</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𝑗</m:t>
                        </m:r>
                      </m:sub>
                    </m:sSub>
                  </m:oMath>
                </a14:m>
                <a:r>
                  <a:t>：</a:t>
                </a:r>
              </a:p>
            </p:txBody>
          </p:sp>
        </mc:Choice>
        <mc:Fallback>
          <p:sp>
            <p:nvSpPr>
              <p:cNvPr id="10" name="文本框 9"/>
              <p:cNvSpPr txBox="1">
                <a:spLocks noRot="1" noChangeAspect="1" noMove="1" noResize="1" noEditPoints="1" noAdjustHandles="1" noChangeArrowheads="1" noChangeShapeType="1" noTextEdit="1"/>
              </p:cNvSpPr>
              <p:nvPr/>
            </p:nvSpPr>
            <p:spPr>
              <a:xfrm>
                <a:off x="386080" y="1029970"/>
                <a:ext cx="11309985" cy="1486535"/>
              </a:xfrm>
              <a:prstGeom prst="rect">
                <a:avLst/>
              </a:prstGeom>
              <a:blipFill rotWithShape="1">
                <a:blip r:embed="rId4"/>
                <a:stretch>
                  <a:fillRect/>
                </a:stretch>
              </a:blipFill>
            </p:spPr>
            <p:txBody>
              <a:bodyPr/>
              <a:lstStyle/>
              <a:p>
                <a:r>
                  <a:rPr lang="zh-CN" altLang="en-US">
                    <a:noFill/>
                  </a:rPr>
                  <a:t> </a:t>
                </a:r>
              </a:p>
            </p:txBody>
          </p:sp>
        </mc:Fallback>
      </mc:AlternateContent>
      <p:sp>
        <p:nvSpPr>
          <p:cNvPr id="4" name="文本框 3"/>
          <p:cNvSpPr txBox="1"/>
          <p:nvPr>
            <p:custDataLst>
              <p:tags r:id="rId5"/>
            </p:custDataLst>
          </p:nvPr>
        </p:nvSpPr>
        <p:spPr>
          <a:xfrm>
            <a:off x="405130" y="6200140"/>
            <a:ext cx="11381105" cy="417830"/>
          </a:xfrm>
          <a:prstGeom prst="rect">
            <a:avLst/>
          </a:prstGeom>
          <a:noFill/>
        </p:spPr>
        <p:txBody>
          <a:bodyPr wrap="square" rtlCol="0">
            <a:noAutofit/>
          </a:bodyPr>
          <a:p>
            <a:r>
              <a:rPr lang="en-US" altLang="zh-CN" sz="1200"/>
              <a:t>[1]</a:t>
            </a:r>
            <a:r>
              <a:rPr sz="1200"/>
              <a:t>Jiyoung Lee, Soo-Whan Chung, Sunok Kim, Hong-Goo Kang, Kwanghoon Sohn</a:t>
            </a:r>
            <a:r>
              <a:rPr sz="1200"/>
              <a:t>. Looking into Your Speech: Learning Cross-modal Affinity for Audio-visual Speech Separation. In </a:t>
            </a:r>
            <a:r>
              <a:rPr lang="en-US" sz="1200"/>
              <a:t>CVPR</a:t>
            </a:r>
            <a:r>
              <a:rPr sz="1200"/>
              <a:t>, </a:t>
            </a:r>
            <a:r>
              <a:rPr lang="en-US" sz="1200"/>
              <a:t>2021</a:t>
            </a:r>
            <a:r>
              <a:rPr sz="1200"/>
              <a:t>.</a:t>
            </a:r>
            <a:endParaRPr sz="1200"/>
          </a:p>
        </p:txBody>
      </p:sp>
      <p:sp>
        <p:nvSpPr>
          <p:cNvPr id="5" name="文本框 4"/>
          <p:cNvSpPr txBox="1"/>
          <p:nvPr/>
        </p:nvSpPr>
        <p:spPr>
          <a:xfrm>
            <a:off x="5437505" y="5806440"/>
            <a:ext cx="427355" cy="275590"/>
          </a:xfrm>
          <a:prstGeom prst="rect">
            <a:avLst/>
          </a:prstGeom>
          <a:noFill/>
        </p:spPr>
        <p:txBody>
          <a:bodyPr wrap="square" rtlCol="0">
            <a:spAutoFit/>
          </a:bodyPr>
          <a:p>
            <a:r>
              <a:rPr lang="en-US" altLang="zh-CN" sz="1200"/>
              <a:t>[1]</a:t>
            </a:r>
            <a:endParaRPr lang="en-US" altLang="zh-CN" sz="1200"/>
          </a:p>
        </p:txBody>
      </p:sp>
      <p:pic>
        <p:nvPicPr>
          <p:cNvPr id="12" name="图片 11"/>
          <p:cNvPicPr>
            <a:picLocks noChangeAspect="1"/>
          </p:cNvPicPr>
          <p:nvPr/>
        </p:nvPicPr>
        <p:blipFill>
          <a:blip r:embed="rId6"/>
          <a:stretch>
            <a:fillRect/>
          </a:stretch>
        </p:blipFill>
        <p:spPr>
          <a:xfrm>
            <a:off x="4052570" y="2516505"/>
            <a:ext cx="3541395" cy="619760"/>
          </a:xfrm>
          <a:prstGeom prst="rect">
            <a:avLst/>
          </a:prstGeom>
        </p:spPr>
      </p:pic>
      <p:pic>
        <p:nvPicPr>
          <p:cNvPr id="13" name="图片 12"/>
          <p:cNvPicPr>
            <a:picLocks noChangeAspect="1"/>
          </p:cNvPicPr>
          <p:nvPr/>
        </p:nvPicPr>
        <p:blipFill>
          <a:blip r:embed="rId7"/>
          <a:stretch>
            <a:fillRect/>
          </a:stretch>
        </p:blipFill>
        <p:spPr>
          <a:xfrm>
            <a:off x="6198235" y="3699510"/>
            <a:ext cx="4392930" cy="2382520"/>
          </a:xfrm>
          <a:prstGeom prst="rect">
            <a:avLst/>
          </a:prstGeom>
        </p:spPr>
      </p:pic>
      <p:pic>
        <p:nvPicPr>
          <p:cNvPr id="14" name="图片 13"/>
          <p:cNvPicPr>
            <a:picLocks noChangeAspect="1"/>
          </p:cNvPicPr>
          <p:nvPr/>
        </p:nvPicPr>
        <p:blipFill>
          <a:blip r:embed="rId8"/>
          <a:stretch>
            <a:fillRect/>
          </a:stretch>
        </p:blipFill>
        <p:spPr>
          <a:xfrm>
            <a:off x="594995" y="3886200"/>
            <a:ext cx="4957445" cy="2149475"/>
          </a:xfrm>
          <a:prstGeom prst="rect">
            <a:avLst/>
          </a:prstGeom>
        </p:spPr>
      </p:pic>
      <p:sp>
        <p:nvSpPr>
          <p:cNvPr id="15" name="文本框 14"/>
          <p:cNvSpPr txBox="1"/>
          <p:nvPr/>
        </p:nvSpPr>
        <p:spPr>
          <a:xfrm>
            <a:off x="7551420" y="2936240"/>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16" name="文本框 15"/>
              <p:cNvSpPr txBox="1"/>
              <p:nvPr/>
            </p:nvSpPr>
            <p:spPr>
              <a:xfrm>
                <a:off x="386080" y="3114040"/>
                <a:ext cx="10988040" cy="664845"/>
              </a:xfrm>
              <a:prstGeom prst="rect">
                <a:avLst/>
              </a:prstGeom>
              <a:noFill/>
            </p:spPr>
            <p:txBody>
              <a:bodyPr wrap="square" rtlCol="0" anchor="t">
                <a:spAutoFit/>
              </a:bodyPr>
              <a:p>
                <a:r>
                  <a:rPr lang="zh-CN" altLang="en-US"/>
                  <a:t>其中，</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𝑠</m:t>
                        </m:r>
                      </m:sub>
                    </m:sSub>
                  </m:oMath>
                </a14:m>
                <a:r>
                  <a:rPr lang="zh-CN" altLang="en-US"/>
                  <a:t>和</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𝑣</m:t>
                        </m:r>
                      </m:sub>
                    </m:sSub>
                  </m:oMath>
                </a14:m>
                <a:r>
                  <a:rPr lang="zh-CN" altLang="en-US"/>
                  <a:t>分别为音频和视觉特征的嵌入权值。在公式中，逐行应用softmax激活函数进行归一化，得到亲和矩阵A∈</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𝑅</m:t>
                        </m:r>
                      </m:e>
                      <m:sup>
                        <m:r>
                          <a:rPr lang="en-US" altLang="zh-CN" i="1">
                            <a:latin typeface="Cambria Math" panose="02040503050406030204" charset="0"/>
                            <a:cs typeface="Cambria Math" panose="02040503050406030204" charset="0"/>
                          </a:rPr>
                          <m:t>𝑁</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𝑀</m:t>
                        </m:r>
                      </m:sup>
                    </m:sSup>
                  </m:oMath>
                </a14:m>
                <a:r>
                  <a:rPr lang="zh-CN" altLang="en-US"/>
                  <a:t>。</a:t>
                </a:r>
                <a:endParaRPr lang="zh-CN" altLang="en-US"/>
              </a:p>
            </p:txBody>
          </p:sp>
        </mc:Choice>
        <mc:Fallback>
          <p:sp>
            <p:nvSpPr>
              <p:cNvPr id="16" name="文本框 15"/>
              <p:cNvSpPr txBox="1">
                <a:spLocks noRot="1" noChangeAspect="1" noMove="1" noResize="1" noEditPoints="1" noAdjustHandles="1" noChangeArrowheads="1" noChangeShapeType="1" noTextEdit="1"/>
              </p:cNvSpPr>
              <p:nvPr/>
            </p:nvSpPr>
            <p:spPr>
              <a:xfrm>
                <a:off x="386080" y="3114040"/>
                <a:ext cx="10988040" cy="664845"/>
              </a:xfrm>
              <a:prstGeom prst="rect">
                <a:avLst/>
              </a:prstGeom>
              <a:blipFill rotWithShape="1">
                <a:blip r:embed="rId9"/>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Cross-modal Affinity Network</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nvSpPr>
        <p:spPr>
          <a:xfrm>
            <a:off x="10652760" y="5924550"/>
            <a:ext cx="42735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nvSpPr>
        <p:spPr>
          <a:xfrm>
            <a:off x="342265" y="1073785"/>
            <a:ext cx="11309985" cy="1198880"/>
          </a:xfrm>
          <a:prstGeom prst="rect">
            <a:avLst/>
          </a:prstGeom>
          <a:noFill/>
        </p:spPr>
        <p:txBody>
          <a:bodyPr wrap="square" rtlCol="0">
            <a:spAutoFit/>
          </a:bodyPr>
          <a:p>
            <a:r>
              <a:t>理想情况下，可以沿着亲和矩阵的对角线找到线性模式，如图</a:t>
            </a:r>
            <a:r>
              <a:rPr lang="en-US"/>
              <a:t>(a)</a:t>
            </a:r>
            <a:r>
              <a:t>所示。然而，如图(b)所示，在不同说话者之间的沉默语音或发音相似的区域中，不同帧中的亲和权值往往相似，这可能会导致标签排列问题。为了解决这个问题，</a:t>
            </a:r>
            <a:r>
              <a:rPr lang="zh-CN"/>
              <a:t>作者</a:t>
            </a:r>
            <a:r>
              <a:t>提出了一种亲和度正则化来惩罚</a:t>
            </a:r>
            <a:r>
              <a:rPr lang="zh-CN"/>
              <a:t>并</a:t>
            </a:r>
            <a:r>
              <a:t>全局对齐上下文对应的概率亲和度矩阵，从而可靠地推断出感兴趣的频谱图掩码</a:t>
            </a:r>
          </a:p>
        </p:txBody>
      </p:sp>
      <p:sp>
        <p:nvSpPr>
          <p:cNvPr id="4" name="文本框 3"/>
          <p:cNvSpPr txBox="1"/>
          <p:nvPr>
            <p:custDataLst>
              <p:tags r:id="rId4"/>
            </p:custDataLst>
          </p:nvPr>
        </p:nvSpPr>
        <p:spPr>
          <a:xfrm>
            <a:off x="405130" y="6200140"/>
            <a:ext cx="11381105" cy="417830"/>
          </a:xfrm>
          <a:prstGeom prst="rect">
            <a:avLst/>
          </a:prstGeom>
          <a:noFill/>
        </p:spPr>
        <p:txBody>
          <a:bodyPr wrap="square" rtlCol="0">
            <a:noAutofit/>
          </a:bodyPr>
          <a:p>
            <a:r>
              <a:rPr lang="en-US" altLang="zh-CN" sz="1200"/>
              <a:t>[1]</a:t>
            </a:r>
            <a:r>
              <a:rPr sz="1200"/>
              <a:t>Jiyoung Lee, Soo-Whan Chung, Sunok Kim, Hong-Goo Kang, Kwanghoon Sohn</a:t>
            </a:r>
            <a:r>
              <a:rPr sz="1200"/>
              <a:t>. Looking into Your Speech: Learning Cross-modal Affinity for Audio-visual Speech Separation. In </a:t>
            </a:r>
            <a:r>
              <a:rPr lang="en-US" sz="1200"/>
              <a:t>CVPR</a:t>
            </a:r>
            <a:r>
              <a:rPr sz="1200"/>
              <a:t>, </a:t>
            </a:r>
            <a:r>
              <a:rPr lang="en-US" sz="1200"/>
              <a:t>2021</a:t>
            </a:r>
            <a:r>
              <a:rPr sz="1200"/>
              <a:t>.</a:t>
            </a:r>
            <a:endParaRPr sz="1200"/>
          </a:p>
        </p:txBody>
      </p:sp>
      <p:sp>
        <p:nvSpPr>
          <p:cNvPr id="5" name="文本框 4"/>
          <p:cNvSpPr txBox="1"/>
          <p:nvPr/>
        </p:nvSpPr>
        <p:spPr>
          <a:xfrm>
            <a:off x="4809490" y="5913120"/>
            <a:ext cx="427355" cy="275590"/>
          </a:xfrm>
          <a:prstGeom prst="rect">
            <a:avLst/>
          </a:prstGeom>
          <a:noFill/>
        </p:spPr>
        <p:txBody>
          <a:bodyPr wrap="square" rtlCol="0">
            <a:spAutoFit/>
          </a:bodyPr>
          <a:p>
            <a:r>
              <a:rPr lang="en-US" altLang="zh-CN" sz="1200"/>
              <a:t>[1]</a:t>
            </a:r>
            <a:endParaRPr lang="en-US" altLang="zh-CN" sz="1200"/>
          </a:p>
        </p:txBody>
      </p:sp>
      <p:pic>
        <p:nvPicPr>
          <p:cNvPr id="13" name="图片 12"/>
          <p:cNvPicPr>
            <a:picLocks noChangeAspect="1"/>
          </p:cNvPicPr>
          <p:nvPr/>
        </p:nvPicPr>
        <p:blipFill>
          <a:blip r:embed="rId5"/>
          <a:stretch>
            <a:fillRect/>
          </a:stretch>
        </p:blipFill>
        <p:spPr>
          <a:xfrm>
            <a:off x="478155" y="3778885"/>
            <a:ext cx="4392930" cy="2382520"/>
          </a:xfrm>
          <a:prstGeom prst="rect">
            <a:avLst/>
          </a:prstGeom>
        </p:spPr>
      </p:pic>
      <p:pic>
        <p:nvPicPr>
          <p:cNvPr id="2" name="图片 1"/>
          <p:cNvPicPr>
            <a:picLocks noChangeAspect="1"/>
          </p:cNvPicPr>
          <p:nvPr/>
        </p:nvPicPr>
        <p:blipFill>
          <a:blip r:embed="rId6"/>
          <a:stretch>
            <a:fillRect/>
          </a:stretch>
        </p:blipFill>
        <p:spPr>
          <a:xfrm>
            <a:off x="5143500" y="3966845"/>
            <a:ext cx="5509260" cy="219011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Cross-modal Affinity Network</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nvSpPr>
        <p:spPr>
          <a:xfrm>
            <a:off x="5715000" y="5912485"/>
            <a:ext cx="42735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custDataLst>
              <p:tags r:id="rId4"/>
            </p:custDataLst>
          </p:nvPr>
        </p:nvSpPr>
        <p:spPr>
          <a:xfrm>
            <a:off x="405130" y="6200140"/>
            <a:ext cx="11381105" cy="417830"/>
          </a:xfrm>
          <a:prstGeom prst="rect">
            <a:avLst/>
          </a:prstGeom>
          <a:noFill/>
        </p:spPr>
        <p:txBody>
          <a:bodyPr wrap="square" rtlCol="0">
            <a:noAutofit/>
          </a:bodyPr>
          <a:p>
            <a:r>
              <a:rPr lang="en-US" altLang="zh-CN" sz="1200"/>
              <a:t>[1]</a:t>
            </a:r>
            <a:r>
              <a:rPr sz="1200"/>
              <a:t>Jiyoung Lee, Soo-Whan Chung, Sunok Kim, Hong-Goo Kang, Kwanghoon Sohn</a:t>
            </a:r>
            <a:r>
              <a:rPr sz="1200"/>
              <a:t>. Looking into Your Speech: Learning Cross-modal Affinity for Audio-visual Speech Separation. In </a:t>
            </a:r>
            <a:r>
              <a:rPr lang="en-US" sz="1200"/>
              <a:t>CVPR</a:t>
            </a:r>
            <a:r>
              <a:rPr sz="1200"/>
              <a:t>, </a:t>
            </a:r>
            <a:r>
              <a:rPr lang="en-US" sz="1200"/>
              <a:t>2021</a:t>
            </a:r>
            <a:r>
              <a:rPr sz="1200"/>
              <a:t>.</a:t>
            </a:r>
            <a:endParaRPr sz="1200"/>
          </a:p>
        </p:txBody>
      </p:sp>
      <p:pic>
        <p:nvPicPr>
          <p:cNvPr id="2" name="图片 1"/>
          <p:cNvPicPr>
            <a:picLocks noChangeAspect="1"/>
          </p:cNvPicPr>
          <p:nvPr/>
        </p:nvPicPr>
        <p:blipFill>
          <a:blip r:embed="rId5"/>
          <a:stretch>
            <a:fillRect/>
          </a:stretch>
        </p:blipFill>
        <p:spPr>
          <a:xfrm>
            <a:off x="236855" y="3998595"/>
            <a:ext cx="5509260" cy="2190115"/>
          </a:xfrm>
          <a:prstGeom prst="rect">
            <a:avLst/>
          </a:prstGeom>
        </p:spPr>
      </p:pic>
      <p:pic>
        <p:nvPicPr>
          <p:cNvPr id="3" name="图片 2"/>
          <p:cNvPicPr>
            <a:picLocks noChangeAspect="1"/>
          </p:cNvPicPr>
          <p:nvPr/>
        </p:nvPicPr>
        <p:blipFill>
          <a:blip r:embed="rId6"/>
          <a:stretch>
            <a:fillRect/>
          </a:stretch>
        </p:blipFill>
        <p:spPr>
          <a:xfrm>
            <a:off x="4471670" y="956945"/>
            <a:ext cx="2914015" cy="627380"/>
          </a:xfrm>
          <a:prstGeom prst="rect">
            <a:avLst/>
          </a:prstGeom>
        </p:spPr>
      </p:pic>
      <p:sp>
        <p:nvSpPr>
          <p:cNvPr id="11" name="文本框 10"/>
          <p:cNvSpPr txBox="1"/>
          <p:nvPr/>
        </p:nvSpPr>
        <p:spPr>
          <a:xfrm>
            <a:off x="7385685" y="1308735"/>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12" name="文本框 11"/>
              <p:cNvSpPr txBox="1"/>
              <p:nvPr/>
            </p:nvSpPr>
            <p:spPr>
              <a:xfrm>
                <a:off x="236855" y="1691640"/>
                <a:ext cx="11764645" cy="645160"/>
              </a:xfrm>
              <a:prstGeom prst="rect">
                <a:avLst/>
              </a:prstGeom>
              <a:noFill/>
            </p:spPr>
            <p:txBody>
              <a:bodyPr wrap="square" rtlCol="0" anchor="t">
                <a:spAutoFit/>
              </a:bodyPr>
              <a:p>
                <a:r>
                  <a:rPr lang="zh-CN" altLang="en-US"/>
                  <a:t>式中Γ为跨模态单位矩阵，</a:t>
                </a:r>
                <a14:m>
                  <m:oMath xmlns:m="http://schemas.openxmlformats.org/officeDocument/2006/math">
                    <m:r>
                      <m:rPr>
                        <m:sty m:val="p"/>
                      </m:rPr>
                      <a:rPr lang="en-US" altLang="zh-CN">
                        <a:latin typeface="Cambria Math" panose="02040503050406030204" charset="0"/>
                        <a:cs typeface="Cambria Math" panose="02040503050406030204" charset="0"/>
                      </a:rPr>
                      <m:t>k</m:t>
                    </m:r>
                    <m:r>
                      <a:rPr lang="en-US" altLang="zh-CN">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𝑁</m:t>
                        </m:r>
                      </m:e>
                      <m:sub>
                        <m:r>
                          <a:rPr lang="en-US" altLang="zh-CN" i="1">
                            <a:latin typeface="Cambria Math" panose="02040503050406030204" charset="0"/>
                            <a:cs typeface="Cambria Math" panose="02040503050406030204" charset="0"/>
                          </a:rPr>
                          <m:t>𝑘</m:t>
                        </m:r>
                      </m:sub>
                    </m:sSub>
                  </m:oMath>
                </a14:m>
                <a:r>
                  <a:rPr lang="zh-CN" altLang="en-US"/>
                  <a:t>为跨对角项偏移范围的搜索窗口，τ是设为0.1的软化参数，</a:t>
                </a:r>
                <a14:m>
                  <m:oMath xmlns:m="http://schemas.openxmlformats.org/officeDocument/2006/math">
                    <m:r>
                      <a:rPr lang="en-US" altLang="zh-CN" i="1">
                        <a:latin typeface="Cambria Math" panose="02040503050406030204" charset="0"/>
                        <a:cs typeface="Cambria Math" panose="02040503050406030204" charset="0"/>
                      </a:rPr>
                      <m:t>𝒟</m:t>
                    </m:r>
                  </m:oMath>
                </a14:m>
                <a:r>
                  <a:rPr lang="zh-CN" altLang="en-US"/>
                  <a:t>为满足以下条件的对角掩</a:t>
                </a:r>
                <a:r>
                  <a:rPr lang="zh-CN" altLang="en-US"/>
                  <a:t>码:</a:t>
                </a:r>
                <a:endParaRPr lang="zh-CN" altLang="en-US"/>
              </a:p>
            </p:txBody>
          </p:sp>
        </mc:Choice>
        <mc:Fallback>
          <p:sp>
            <p:nvSpPr>
              <p:cNvPr id="12" name="文本框 11"/>
              <p:cNvSpPr txBox="1">
                <a:spLocks noRot="1" noChangeAspect="1" noMove="1" noResize="1" noEditPoints="1" noAdjustHandles="1" noChangeArrowheads="1" noChangeShapeType="1" noTextEdit="1"/>
              </p:cNvSpPr>
              <p:nvPr/>
            </p:nvSpPr>
            <p:spPr>
              <a:xfrm>
                <a:off x="236855" y="1691640"/>
                <a:ext cx="11764645" cy="645160"/>
              </a:xfrm>
              <a:prstGeom prst="rect">
                <a:avLst/>
              </a:prstGeom>
              <a:blipFill rotWithShape="1">
                <a:blip r:embed="rId7"/>
                <a:stretch>
                  <a:fillRect/>
                </a:stretch>
              </a:blipFill>
            </p:spPr>
            <p:txBody>
              <a:bodyPr/>
              <a:lstStyle/>
              <a:p>
                <a:r>
                  <a:rPr lang="zh-CN" altLang="en-US">
                    <a:noFill/>
                  </a:rPr>
                  <a:t> </a:t>
                </a:r>
              </a:p>
            </p:txBody>
          </p:sp>
        </mc:Fallback>
      </mc:AlternateContent>
      <p:pic>
        <p:nvPicPr>
          <p:cNvPr id="14" name="图片 13"/>
          <p:cNvPicPr>
            <a:picLocks noChangeAspect="1"/>
          </p:cNvPicPr>
          <p:nvPr/>
        </p:nvPicPr>
        <p:blipFill>
          <a:blip r:embed="rId8"/>
          <a:stretch>
            <a:fillRect/>
          </a:stretch>
        </p:blipFill>
        <p:spPr>
          <a:xfrm>
            <a:off x="3726180" y="2099310"/>
            <a:ext cx="4405630" cy="664845"/>
          </a:xfrm>
          <a:prstGeom prst="rect">
            <a:avLst/>
          </a:prstGeom>
        </p:spPr>
      </p:pic>
      <p:sp>
        <p:nvSpPr>
          <p:cNvPr id="15" name="文本框 14"/>
          <p:cNvSpPr txBox="1"/>
          <p:nvPr/>
        </p:nvSpPr>
        <p:spPr>
          <a:xfrm>
            <a:off x="8230235" y="2488565"/>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16" name="文本框 15"/>
              <p:cNvSpPr txBox="1"/>
              <p:nvPr/>
            </p:nvSpPr>
            <p:spPr>
              <a:xfrm>
                <a:off x="236855" y="2693670"/>
                <a:ext cx="11549380" cy="1209040"/>
              </a:xfrm>
              <a:prstGeom prst="rect">
                <a:avLst/>
              </a:prstGeom>
              <a:noFill/>
            </p:spPr>
            <p:txBody>
              <a:bodyPr wrap="square" rtlCol="0" anchor="t">
                <a:spAutoFit/>
              </a:bodyPr>
              <a:p>
                <a:r>
                  <a:rPr lang="zh-CN" altLang="en-US"/>
                  <a:t>其中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m:t>
                        </m:r>
                      </m:sub>
                    </m:sSub>
                  </m:oMath>
                </a14:m>
                <a:r>
                  <a:rPr lang="zh-CN" altLang="en-US"/>
                  <a:t> 是每个片段的采样率（例如，本文的实验设置中的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𝑎</m:t>
                        </m:r>
                      </m:sub>
                    </m:sSub>
                  </m:oMath>
                </a14:m>
                <a:r>
                  <a:rPr lang="zh-CN" altLang="en-US"/>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𝑣</m:t>
                        </m:r>
                      </m:sub>
                    </m:sSub>
                  </m:oMath>
                </a14:m>
                <a:r>
                  <a:rPr lang="zh-CN" altLang="en-US"/>
                  <a:t> = 4）。在实验中，作者在 [−9, +9] 帧范围内搜索偏移量，其中负偏移意味着音频先于视频，反之亦然。设置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𝑁</m:t>
                        </m:r>
                      </m:e>
                      <m:sub>
                        <m:r>
                          <a:rPr lang="en-US" altLang="zh-CN" i="1">
                            <a:latin typeface="Cambria Math" panose="02040503050406030204" charset="0"/>
                            <a:cs typeface="Cambria Math" panose="02040503050406030204" charset="0"/>
                          </a:rPr>
                          <m:t>𝑘</m:t>
                        </m:r>
                      </m:sub>
                    </m:sSub>
                  </m:oMath>
                </a14:m>
                <a:r>
                  <a:rPr lang="zh-CN" altLang="en-US"/>
                  <a:t>∈[0, · · · , 19] 并且如果输入对及时匹配，则对角线项从第 9 个视频帧索引中出现，如图 (c) 所示。下图清楚地表明正则化鼓励模型在匹配过程中保持时间一致性。然后将最终的视觉特征</a:t>
                </a:r>
                <a14:m>
                  <m:oMath xmlns:m="http://schemas.openxmlformats.org/officeDocument/2006/math">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𝑉</m:t>
                        </m:r>
                      </m:e>
                    </m:acc>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𝑅</m:t>
                        </m:r>
                      </m:e>
                      <m:sup>
                        <m:r>
                          <a:rPr lang="en-US" altLang="zh-CN" i="1">
                            <a:latin typeface="Cambria Math" panose="02040503050406030204" charset="0"/>
                            <a:cs typeface="Cambria Math" panose="02040503050406030204" charset="0"/>
                          </a:rPr>
                          <m:t>𝑁</m:t>
                        </m:r>
                        <m:r>
                          <a:rPr lang="en-US" altLang="zh-CN" i="1">
                            <a:latin typeface="Cambria Math" panose="02040503050406030204" charset="0"/>
                            <a:cs typeface="Cambria Math" panose="02040503050406030204" charset="0"/>
                          </a:rPr>
                          <m:t>×</m:t>
                        </m:r>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𝐶</m:t>
                            </m:r>
                          </m:e>
                          <m:sup>
                            <m:r>
                              <a:rPr lang="en-US" altLang="zh-CN" i="1">
                                <a:latin typeface="Cambria Math" panose="02040503050406030204" charset="0"/>
                                <a:cs typeface="Cambria Math" panose="02040503050406030204" charset="0"/>
                              </a:rPr>
                              <m:t>’</m:t>
                            </m:r>
                          </m:sup>
                        </m:sSup>
                      </m:sup>
                    </m:sSup>
                  </m:oMath>
                </a14:m>
                <a:r>
                  <a:rPr lang="zh-CN" altLang="en-US"/>
                  <a:t>表示如下:</a:t>
                </a:r>
                <a:endParaRPr lang="zh-CN" altLang="en-US"/>
              </a:p>
            </p:txBody>
          </p:sp>
        </mc:Choice>
        <mc:Fallback>
          <p:sp>
            <p:nvSpPr>
              <p:cNvPr id="16" name="文本框 15"/>
              <p:cNvSpPr txBox="1">
                <a:spLocks noRot="1" noChangeAspect="1" noMove="1" noResize="1" noEditPoints="1" noAdjustHandles="1" noChangeArrowheads="1" noChangeShapeType="1" noTextEdit="1"/>
              </p:cNvSpPr>
              <p:nvPr/>
            </p:nvSpPr>
            <p:spPr>
              <a:xfrm>
                <a:off x="236855" y="2693670"/>
                <a:ext cx="11549380" cy="1209040"/>
              </a:xfrm>
              <a:prstGeom prst="rect">
                <a:avLst/>
              </a:prstGeom>
              <a:blipFill rotWithShape="1">
                <a:blip r:embed="rId9"/>
                <a:stretch>
                  <a:fillRect/>
                </a:stretch>
              </a:blipFill>
            </p:spPr>
            <p:txBody>
              <a:bodyPr/>
              <a:lstStyle/>
              <a:p>
                <a:r>
                  <a:rPr lang="zh-CN" altLang="en-US">
                    <a:noFill/>
                  </a:rPr>
                  <a:t> </a:t>
                </a:r>
              </a:p>
            </p:txBody>
          </p:sp>
        </mc:Fallback>
      </mc:AlternateContent>
      <p:pic>
        <p:nvPicPr>
          <p:cNvPr id="18" name="图片 17"/>
          <p:cNvPicPr>
            <a:picLocks noChangeAspect="1"/>
          </p:cNvPicPr>
          <p:nvPr/>
        </p:nvPicPr>
        <p:blipFill>
          <a:blip r:embed="rId10"/>
          <a:stretch>
            <a:fillRect/>
          </a:stretch>
        </p:blipFill>
        <p:spPr>
          <a:xfrm>
            <a:off x="6931025" y="3602990"/>
            <a:ext cx="2931160" cy="299720"/>
          </a:xfrm>
          <a:prstGeom prst="rect">
            <a:avLst/>
          </a:prstGeom>
        </p:spPr>
      </p:pic>
      <p:pic>
        <p:nvPicPr>
          <p:cNvPr id="19" name="图片 18"/>
          <p:cNvPicPr>
            <a:picLocks noChangeAspect="1"/>
          </p:cNvPicPr>
          <p:nvPr/>
        </p:nvPicPr>
        <p:blipFill>
          <a:blip r:embed="rId11"/>
          <a:stretch>
            <a:fillRect/>
          </a:stretch>
        </p:blipFill>
        <p:spPr>
          <a:xfrm>
            <a:off x="6142355" y="4013835"/>
            <a:ext cx="3884295" cy="2106930"/>
          </a:xfrm>
          <a:prstGeom prst="rect">
            <a:avLst/>
          </a:prstGeom>
        </p:spPr>
      </p:pic>
      <p:sp>
        <p:nvSpPr>
          <p:cNvPr id="20" name="文本框 19"/>
          <p:cNvSpPr txBox="1"/>
          <p:nvPr/>
        </p:nvSpPr>
        <p:spPr>
          <a:xfrm>
            <a:off x="10072370" y="5906770"/>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21" name="文本框 20"/>
              <p:cNvSpPr txBox="1"/>
              <p:nvPr/>
            </p:nvSpPr>
            <p:spPr>
              <a:xfrm>
                <a:off x="9862185" y="3799205"/>
                <a:ext cx="2023745" cy="1198880"/>
              </a:xfrm>
              <a:prstGeom prst="rect">
                <a:avLst/>
              </a:prstGeom>
              <a:noFill/>
            </p:spPr>
            <p:txBody>
              <a:bodyPr wrap="square" rtlCol="0" anchor="t">
                <a:spAutoFit/>
              </a:bodyPr>
              <a:p>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𝑜</m:t>
                        </m:r>
                      </m:sub>
                    </m:sSub>
                  </m:oMath>
                </a14:m>
                <a:r>
                  <a:rPr lang="zh-CN" altLang="en-US"/>
                  <a:t>是一个投影参数。在</a:t>
                </a:r>
                <a:r>
                  <a:rPr lang="zh-CN" altLang="en-US"/>
                  <a:t>本文的实验中，平衡参数γ被设置为1.0。</a:t>
                </a:r>
                <a:endParaRPr lang="zh-CN" altLang="en-US"/>
              </a:p>
            </p:txBody>
          </p:sp>
        </mc:Choice>
        <mc:Fallback>
          <p:sp>
            <p:nvSpPr>
              <p:cNvPr id="21" name="文本框 20"/>
              <p:cNvSpPr txBox="1">
                <a:spLocks noRot="1" noChangeAspect="1" noMove="1" noResize="1" noEditPoints="1" noAdjustHandles="1" noChangeArrowheads="1" noChangeShapeType="1" noTextEdit="1"/>
              </p:cNvSpPr>
              <p:nvPr/>
            </p:nvSpPr>
            <p:spPr>
              <a:xfrm>
                <a:off x="9862185" y="3799205"/>
                <a:ext cx="2023745" cy="1198880"/>
              </a:xfrm>
              <a:prstGeom prst="rect">
                <a:avLst/>
              </a:prstGeom>
              <a:blipFill rotWithShape="1">
                <a:blip r:embed="rId12"/>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commondata" val="eyJoZGlkIjoiYTYwNTVhZmFhMDEzZTQwMzQ5NjVkODkyZDQ5Nzk2YzAifQ=="/>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6507</Words>
  <Application>WPS 演示</Application>
  <PresentationFormat>宽屏</PresentationFormat>
  <Paragraphs>191</Paragraphs>
  <Slides>20</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宋体</vt:lpstr>
      <vt:lpstr>Wingdings</vt:lpstr>
      <vt:lpstr>OPPOSans B</vt:lpstr>
      <vt:lpstr>OPPOSans R</vt:lpstr>
      <vt:lpstr>阿里巴巴普惠体 2.0 55 Regular</vt:lpstr>
      <vt:lpstr>阿里巴巴普惠体 2.0 65 Medium</vt:lpstr>
      <vt:lpstr>Cambria Math</vt:lpstr>
      <vt:lpstr>微软雅黑</vt:lpstr>
      <vt:lpstr>Arial Unicode MS</vt:lpstr>
      <vt:lpstr>等线</vt:lpstr>
      <vt:lpstr>OPPOSans R</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旧城以西丶</cp:lastModifiedBy>
  <cp:revision>105</cp:revision>
  <dcterms:created xsi:type="dcterms:W3CDTF">2023-08-17T12:45:00Z</dcterms:created>
  <dcterms:modified xsi:type="dcterms:W3CDTF">2024-04-22T02:07:45Z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