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4" r:id="rId4"/>
    <p:sldId id="258" r:id="rId5"/>
    <p:sldId id="11089795" r:id="rId6"/>
    <p:sldId id="11090001" r:id="rId7"/>
    <p:sldId id="11090036" r:id="rId9"/>
    <p:sldId id="11090067" r:id="rId10"/>
    <p:sldId id="11090055" r:id="rId11"/>
    <p:sldId id="11090056" r:id="rId12"/>
    <p:sldId id="11090057" r:id="rId13"/>
    <p:sldId id="11090058" r:id="rId14"/>
    <p:sldId id="11090059" r:id="rId15"/>
    <p:sldId id="11090068" r:id="rId16"/>
    <p:sldId id="11089803" r:id="rId17"/>
    <p:sldId id="11089811" r:id="rId18"/>
    <p:sldId id="11089812" r:id="rId19"/>
    <p:sldId id="11090060" r:id="rId20"/>
    <p:sldId id="11089814" r:id="rId21"/>
    <p:sldId id="11089815" r:id="rId22"/>
    <p:sldId id="267"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6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49.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tags" Target="../tags/tag26.xml"/><Relationship Id="rId4"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tags" Target="../tags/tag29.xml"/><Relationship Id="rId4" Type="http://schemas.openxmlformats.org/officeDocument/2006/relationships/image" Target="../media/image16.png"/><Relationship Id="rId3" Type="http://schemas.openxmlformats.org/officeDocument/2006/relationships/image" Target="../media/image4.png"/><Relationship Id="rId2" Type="http://schemas.openxmlformats.org/officeDocument/2006/relationships/tags" Target="../tags/tag2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32.xml"/><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5.xml"/><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png"/><Relationship Id="rId7" Type="http://schemas.openxmlformats.org/officeDocument/2006/relationships/tags" Target="../tags/tag40.xml"/><Relationship Id="rId6" Type="http://schemas.openxmlformats.org/officeDocument/2006/relationships/image" Target="../media/image20.png"/><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image" Target="../media/image4.png"/><Relationship Id="rId2" Type="http://schemas.openxmlformats.org/officeDocument/2006/relationships/tags" Target="../tags/tag37.xml"/><Relationship Id="rId1" Type="http://schemas.openxmlformats.org/officeDocument/2006/relationships/tags" Target="../tags/tag36.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image" Target="../media/image4.png"/><Relationship Id="rId2" Type="http://schemas.openxmlformats.org/officeDocument/2006/relationships/tags" Target="../tags/tag42.xml"/><Relationship Id="rId1" Type="http://schemas.openxmlformats.org/officeDocument/2006/relationships/tags" Target="../tags/tag4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5.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47.xml"/><Relationship Id="rId1" Type="http://schemas.openxmlformats.org/officeDocument/2006/relationships/tags" Target="../tags/tag4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8.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0.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tags" Target="../tags/tag9.xml"/><Relationship Id="rId10" Type="http://schemas.openxmlformats.org/officeDocument/2006/relationships/notesSlide" Target="../notesSlides/notesSlide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14.xml"/><Relationship Id="rId7" Type="http://schemas.openxmlformats.org/officeDocument/2006/relationships/image" Target="../media/image10.png"/><Relationship Id="rId6"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tags" Target="../tags/tag12.xml"/><Relationship Id="rId11" Type="http://schemas.openxmlformats.org/officeDocument/2006/relationships/notesSlide" Target="../notesSlides/notesSlide3.xml"/><Relationship Id="rId10" Type="http://schemas.openxmlformats.org/officeDocument/2006/relationships/slideLayout" Target="../slideLayouts/slideLayout7.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17.xml"/><Relationship Id="rId5" Type="http://schemas.openxmlformats.org/officeDocument/2006/relationships/image" Target="../media/image7.png"/><Relationship Id="rId4" Type="http://schemas.openxmlformats.org/officeDocument/2006/relationships/image" Target="../media/image12.png"/><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image" Target="../media/image13.png"/><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297940"/>
            <a:ext cx="8661400" cy="69596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TriBERT:</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Full-body Human-centric</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Audio-visual Representation Learning</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for Visual Sound Separation</a:t>
            </a:r>
            <a:endParaRPr lang="en-US" altLang="zh-CN" sz="4400" dirty="0">
              <a:solidFill>
                <a:schemeClr val="bg1"/>
              </a:solidFill>
              <a:latin typeface="+mj-ea"/>
              <a:ea typeface="+mj-ea"/>
              <a:sym typeface="+mn-ea"/>
            </a:endParaRPr>
          </a:p>
        </p:txBody>
      </p:sp>
      <p:sp>
        <p:nvSpPr>
          <p:cNvPr id="4" name="文本框 3"/>
          <p:cNvSpPr txBox="1"/>
          <p:nvPr/>
        </p:nvSpPr>
        <p:spPr>
          <a:xfrm>
            <a:off x="3844924" y="4151964"/>
            <a:ext cx="4686300" cy="276860"/>
          </a:xfrm>
          <a:prstGeom prst="rect">
            <a:avLst/>
          </a:prstGeom>
          <a:noFill/>
        </p:spPr>
        <p:txBody>
          <a:bodyPr wrap="none" lIns="0" tIns="0" rIns="0" bIns="0" rtlCol="0" anchor="t">
            <a:spAutoFit/>
          </a:bodyPr>
          <a:lstStyle/>
          <a:p>
            <a:pPr algn="l"/>
            <a:r>
              <a:rPr dirty="0">
                <a:solidFill>
                  <a:schemeClr val="bg1"/>
                </a:solidFill>
                <a:latin typeface="+mn-ea"/>
                <a:sym typeface="+mn-ea"/>
              </a:rPr>
              <a:t>Tanzila Rahman</a:t>
            </a:r>
            <a:r>
              <a:rPr lang="en-US" dirty="0">
                <a:solidFill>
                  <a:schemeClr val="bg1"/>
                </a:solidFill>
                <a:latin typeface="+mn-ea"/>
                <a:sym typeface="+mn-ea"/>
              </a:rPr>
              <a:t>, Mengyu Yang, Leonid Sigal</a:t>
            </a:r>
            <a:endParaRPr lang="en-US" dirty="0">
              <a:solidFill>
                <a:schemeClr val="bg1"/>
              </a:solidFill>
              <a:latin typeface="+mn-ea"/>
              <a:sym typeface="+mn-ea"/>
            </a:endParaRPr>
          </a:p>
        </p:txBody>
      </p:sp>
      <p:sp>
        <p:nvSpPr>
          <p:cNvPr id="9" name="文本框 8"/>
          <p:cNvSpPr txBox="1"/>
          <p:nvPr/>
        </p:nvSpPr>
        <p:spPr>
          <a:xfrm>
            <a:off x="3222625" y="457263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74205" y="457263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2024-04-22</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Representations</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nvSpPr>
        <p:spPr>
          <a:xfrm>
            <a:off x="189865" y="920115"/>
            <a:ext cx="11511915" cy="1198880"/>
          </a:xfrm>
          <a:prstGeom prst="rect">
            <a:avLst/>
          </a:prstGeom>
          <a:noFill/>
        </p:spPr>
        <p:txBody>
          <a:bodyPr wrap="square" rtlCol="0" anchor="t">
            <a:spAutoFit/>
          </a:bodyPr>
          <a:p>
            <a:r>
              <a:t>与之前的工作一致，使用输入音频的时频表示。应用STFT生成相应的谱图，然后将谱图的大小转换为对数频率尺度进行进一步处理。最终输入音频频谱图的大小为 1 × 256 × 256，以两种方式使用：（1）作为音频 BERT 的音频嵌入； (2) 作为注意力 U-net 的输入音频，用于声源分离任务。在传递给音频 BERT 之前，使用 VGGish Network</a:t>
            </a:r>
            <a:r>
              <a:rPr lang="en-US"/>
              <a:t> </a:t>
            </a:r>
            <a:r>
              <a:t>来提取输入特征</a:t>
            </a:r>
            <a:r>
              <a:rPr lang="zh-CN"/>
              <a:t>作为</a:t>
            </a:r>
            <a:r>
              <a:t>输入音频嵌入。</a:t>
            </a:r>
          </a:p>
        </p:txBody>
      </p:sp>
      <p:sp>
        <p:nvSpPr>
          <p:cNvPr id="12" name="文本框 11"/>
          <p:cNvSpPr txBox="1"/>
          <p:nvPr>
            <p:custDataLst>
              <p:tags r:id="rId4"/>
            </p:custDataLst>
          </p:nvPr>
        </p:nvSpPr>
        <p:spPr>
          <a:xfrm>
            <a:off x="408305" y="6202680"/>
            <a:ext cx="11381105" cy="386080"/>
          </a:xfrm>
          <a:prstGeom prst="rect">
            <a:avLst/>
          </a:prstGeom>
          <a:noFill/>
        </p:spPr>
        <p:txBody>
          <a:bodyPr wrap="square" rtlCol="0">
            <a:noAutofit/>
          </a:bodyPr>
          <a:p>
            <a:r>
              <a:rPr lang="en-US" altLang="zh-CN" sz="1200"/>
              <a:t>[1]</a:t>
            </a:r>
            <a:r>
              <a:rPr sz="1200"/>
              <a:t>Tanzila Rahman, Mengyu Yang, Leonid Sigal. TriBERT: Full-body Human-centric Audio-visual Representation Learning for Visual Sound Separation. In Neural Information Processing Systems</a:t>
            </a:r>
            <a:r>
              <a:rPr lang="en-US" sz="1200"/>
              <a:t>(NeurIPS)</a:t>
            </a:r>
            <a:r>
              <a:rPr sz="1200"/>
              <a:t>, </a:t>
            </a:r>
            <a:r>
              <a:rPr lang="en-US" sz="1200"/>
              <a:t>2021</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Tri-modal Co-attention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920115"/>
                <a:ext cx="11511915" cy="1211580"/>
              </a:xfrm>
              <a:prstGeom prst="rect">
                <a:avLst/>
              </a:prstGeom>
              <a:noFill/>
            </p:spPr>
            <p:txBody>
              <a:bodyPr wrap="square" rtlCol="0" anchor="t">
                <a:spAutoFit/>
              </a:bodyPr>
              <a:p>
                <a:r>
                  <a:t>在本文中，引入了一个三模态共同注意层，如图所示。给定视觉、姿势和音频的中间表示，分别表示为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𝐻</m:t>
                        </m:r>
                      </m:e>
                      <m:sub>
                        <m:r>
                          <a:rPr lang="en-US" i="1">
                            <a:latin typeface="Cambria Math" panose="02040503050406030204" charset="0"/>
                            <a:cs typeface="Cambria Math" panose="02040503050406030204" charset="0"/>
                          </a:rPr>
                          <m:t>𝑉</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m:t>
                    </m:r>
                  </m:oMath>
                </a14:m>
                <a:r>
                  <a:t>、</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𝐻</m:t>
                        </m:r>
                      </m:e>
                      <m:sub>
                        <m:r>
                          <a:rPr lang="en-US" i="1">
                            <a:latin typeface="Cambria Math" panose="02040503050406030204" charset="0"/>
                            <a:cs typeface="Cambria Math" panose="02040503050406030204" charset="0"/>
                          </a:rPr>
                          <m:t>𝑝</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𝑗</m:t>
                    </m:r>
                    <m:r>
                      <a:rPr lang="en-US" i="1">
                        <a:latin typeface="Cambria Math" panose="02040503050406030204" charset="0"/>
                        <a:cs typeface="Cambria Math" panose="02040503050406030204" charset="0"/>
                      </a:rPr>
                      <m:t>)</m:t>
                    </m:r>
                  </m:oMath>
                </a14:m>
                <a:r>
                  <a:t> 和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𝐻</m:t>
                        </m:r>
                      </m:e>
                      <m:sub>
                        <m:r>
                          <a:rPr lang="en-US" i="1">
                            <a:latin typeface="Cambria Math" panose="02040503050406030204" charset="0"/>
                            <a:cs typeface="Cambria Math" panose="02040503050406030204" charset="0"/>
                          </a:rPr>
                          <m:t>𝐴</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𝑘</m:t>
                    </m:r>
                    <m:r>
                      <a:rPr lang="en-US" i="1">
                        <a:latin typeface="Cambria Math" panose="02040503050406030204" charset="0"/>
                        <a:cs typeface="Cambria Math" panose="02040503050406030204" charset="0"/>
                      </a:rPr>
                      <m:t>)</m:t>
                    </m:r>
                  </m:oMath>
                </a14:m>
                <a:r>
                  <a:t>，每个流计算单个查询 (Q)、键 (K) 和值 (V) 矩阵。然后将两种模态的键和值连接在一起并作为输入馈送到第三种模态的多头注意力块。因此，块生成以其他两种模式为条件的注意力特征。保持架构的其余部分，例如前馈层、残差连接等，与标准</a:t>
                </a:r>
                <a:r>
                  <a:rPr lang="en-US"/>
                  <a:t>Transformer</a:t>
                </a:r>
                <a:r>
                  <a:t>块相同，然后用于生成有效的多模态特征。</a:t>
                </a:r>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1211580"/>
              </a:xfrm>
              <a:prstGeom prst="rect">
                <a:avLst/>
              </a:prstGeom>
              <a:blipFill rotWithShape="1">
                <a:blip r:embed="rId4"/>
                <a:stretch>
                  <a:fillRect/>
                </a:stretch>
              </a:blipFill>
            </p:spPr>
            <p:txBody>
              <a:bodyPr/>
              <a:lstStyle/>
              <a:p>
                <a:r>
                  <a:rPr lang="zh-CN" altLang="en-US">
                    <a:noFill/>
                  </a:rPr>
                  <a:t> </a:t>
                </a:r>
              </a:p>
            </p:txBody>
          </p:sp>
        </mc:Fallback>
      </mc:AlternateContent>
      <p:sp>
        <p:nvSpPr>
          <p:cNvPr id="12" name="文本框 11"/>
          <p:cNvSpPr txBox="1"/>
          <p:nvPr>
            <p:custDataLst>
              <p:tags r:id="rId5"/>
            </p:custDataLst>
          </p:nvPr>
        </p:nvSpPr>
        <p:spPr>
          <a:xfrm>
            <a:off x="408305" y="6202680"/>
            <a:ext cx="11381105" cy="386080"/>
          </a:xfrm>
          <a:prstGeom prst="rect">
            <a:avLst/>
          </a:prstGeom>
          <a:noFill/>
        </p:spPr>
        <p:txBody>
          <a:bodyPr wrap="square" rtlCol="0">
            <a:noAutofit/>
          </a:bodyPr>
          <a:p>
            <a:r>
              <a:rPr lang="en-US" altLang="zh-CN" sz="1200"/>
              <a:t>[1]</a:t>
            </a:r>
            <a:r>
              <a:rPr sz="1200"/>
              <a:t>Tanzila Rahman, Mengyu Yang, Leonid Sigal. TriBERT: Full-body Human-centric Audio-visual Representation Learning for Visual Sound Separation. In Neural Information Processing Systems</a:t>
            </a:r>
            <a:r>
              <a:rPr lang="en-US" sz="1200"/>
              <a:t>(NeurIPS)</a:t>
            </a:r>
            <a:r>
              <a:rPr sz="1200"/>
              <a:t>, </a:t>
            </a:r>
            <a:r>
              <a:rPr lang="en-US" sz="1200"/>
              <a:t>2021</a:t>
            </a:r>
            <a:r>
              <a:rPr sz="1200"/>
              <a:t>.</a:t>
            </a:r>
            <a:endParaRPr sz="1200"/>
          </a:p>
        </p:txBody>
      </p:sp>
      <p:pic>
        <p:nvPicPr>
          <p:cNvPr id="3" name="图片 2"/>
          <p:cNvPicPr>
            <a:picLocks noChangeAspect="1"/>
          </p:cNvPicPr>
          <p:nvPr/>
        </p:nvPicPr>
        <p:blipFill>
          <a:blip r:embed="rId6"/>
          <a:stretch>
            <a:fillRect/>
          </a:stretch>
        </p:blipFill>
        <p:spPr>
          <a:xfrm>
            <a:off x="327660" y="2443480"/>
            <a:ext cx="5275580" cy="3759200"/>
          </a:xfrm>
          <a:prstGeom prst="rect">
            <a:avLst/>
          </a:prstGeom>
        </p:spPr>
      </p:pic>
      <p:sp>
        <p:nvSpPr>
          <p:cNvPr id="16" name="文本框 15"/>
          <p:cNvSpPr txBox="1"/>
          <p:nvPr/>
        </p:nvSpPr>
        <p:spPr>
          <a:xfrm>
            <a:off x="5115560" y="583755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Training Tasks</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920115"/>
                <a:ext cx="11511915" cy="2040255"/>
              </a:xfrm>
              <a:prstGeom prst="rect">
                <a:avLst/>
              </a:prstGeom>
              <a:noFill/>
            </p:spPr>
            <p:txBody>
              <a:bodyPr wrap="square" rtlCol="0" anchor="t">
                <a:spAutoFit/>
              </a:bodyPr>
              <a:p>
                <a:r>
                  <a:rPr lang="zh-CN"/>
                  <a:t>作者</a:t>
                </a:r>
                <a:r>
                  <a:t>在两个任务上联合训练 TriBERT：</a:t>
                </a:r>
                <a:r>
                  <a:rPr lang="zh-CN"/>
                  <a:t>乐器</a:t>
                </a:r>
                <a:r>
                  <a:t>分类和声源分离。</a:t>
                </a:r>
                <a:r>
                  <a:rPr lang="zh-CN"/>
                  <a:t>作者</a:t>
                </a:r>
                <a:r>
                  <a:t>提出的架构有三个独立的流，每个流执行一个单独的分类任务。</a:t>
                </a:r>
              </a:p>
              <a:p>
                <a:r>
                  <a:rPr b="1"/>
                  <a:t>Weakly-supervised Visual and Pose Classification</a:t>
                </a:r>
                <a:r>
                  <a:t>.视觉分割网络为输入视频帧生成注意特征。然后应用空间池化，并将得到的特征向量输入到视觉 BERT 中。在输入帧序列的开头使用一个特殊的&lt;SOS&gt;标记来表示整个视觉输入。将</a:t>
                </a:r>
                <a:r>
                  <a:rPr lang="en-US"/>
                  <a:t>MASK</a:t>
                </a:r>
                <a:r>
                  <a:t>应用于大约15%的输入图像区域(见图)。视觉 BERT 的输出是一个隐藏表示序列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𝑣</m:t>
                        </m:r>
                        <m:r>
                          <a:rPr lang="en-US" i="1">
                            <a:latin typeface="Cambria Math" panose="02040503050406030204" charset="0"/>
                            <a:cs typeface="Cambria Math" panose="02040503050406030204" charset="0"/>
                          </a:rPr>
                          <m:t>0</m:t>
                        </m:r>
                      </m:sub>
                    </m:sSub>
                  </m:oMath>
                </a14:m>
                <a:r>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𝑣</m:t>
                        </m:r>
                        <m:r>
                          <a:rPr lang="en-US" i="1">
                            <a:latin typeface="Cambria Math" panose="02040503050406030204" charset="0"/>
                            <a:cs typeface="Cambria Math" panose="02040503050406030204" charset="0"/>
                          </a:rPr>
                          <m:t>1</m:t>
                        </m:r>
                      </m:sub>
                    </m:sSub>
                  </m:oMath>
                </a14:m>
                <a:r>
                  <a:t>,</a:t>
                </a:r>
                <a:r>
                  <a:rPr lang="en-US"/>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𝑣𝑁</m:t>
                        </m:r>
                      </m:sub>
                    </m:sSub>
                  </m:oMath>
                </a14:m>
                <a:r>
                  <a:t> 以姿势和音频模式为条件。</a:t>
                </a:r>
                <a:r>
                  <a:rPr lang="zh-CN"/>
                  <a:t>作者</a:t>
                </a:r>
                <a:r>
                  <a:t>使用所有隐藏表示的平均池化来对检测到的对象进行分类。类似地，姿势 BERT</a:t>
                </a:r>
                <a:r>
                  <a:rPr lang="en-US"/>
                  <a:t> </a:t>
                </a:r>
                <a:r>
                  <a:t>生成一系列隐藏表示</a:t>
                </a:r>
                <a14:m>
                  <m:oMath xmlns:m="http://schemas.openxmlformats.org/officeDocument/2006/math">
                    <m:r>
                      <a:rPr lang="en-US">
                        <a:latin typeface="Cambria Math" panose="02040503050406030204" charset="0"/>
                      </a:rPr>
                      <m:t> </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𝑝</m:t>
                        </m:r>
                        <m:r>
                          <a:rPr lang="en-US" i="1">
                            <a:latin typeface="Cambria Math" panose="02040503050406030204" charset="0"/>
                            <a:cs typeface="Cambria Math" panose="02040503050406030204" charset="0"/>
                          </a:rPr>
                          <m:t>0</m:t>
                        </m:r>
                      </m:sub>
                    </m:sSub>
                  </m:oMath>
                </a14:m>
                <a:r>
                  <a:rPr>
                    <a:sym typeface="+mn-ea"/>
                  </a:rPr>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𝑝</m:t>
                        </m:r>
                        <m:r>
                          <a:rPr lang="en-US" i="1">
                            <a:latin typeface="Cambria Math" panose="02040503050406030204" charset="0"/>
                            <a:cs typeface="Cambria Math" panose="02040503050406030204" charset="0"/>
                          </a:rPr>
                          <m:t>1</m:t>
                        </m:r>
                      </m:sub>
                    </m:sSub>
                  </m:oMath>
                </a14:m>
                <a:r>
                  <a:rPr>
                    <a:sym typeface="+mn-ea"/>
                  </a:rPr>
                  <a:t>,</a:t>
                </a:r>
                <a:r>
                  <a:rPr lang="en-US">
                    <a:sym typeface="+mn-ea"/>
                  </a:rPr>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𝑝𝑁</m:t>
                        </m:r>
                      </m:sub>
                    </m:sSub>
                  </m:oMath>
                </a14:m>
                <a:r>
                  <a:rPr lang="zh-CN" altLang="en-US">
                    <a:latin typeface="Cambria Math" panose="02040503050406030204" charset="0"/>
                    <a:cs typeface="Cambria Math" panose="02040503050406030204" charset="0"/>
                  </a:rPr>
                  <a:t>，</a:t>
                </a:r>
                <a:r>
                  <a:t>以视觉和音频模式为条件，基于所有隐藏状态的平均池化</a:t>
                </a:r>
                <a:r>
                  <a:rPr lang="zh-CN"/>
                  <a:t>来</a:t>
                </a:r>
                <a:r>
                  <a:t>分类。</a:t>
                </a:r>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2040255"/>
              </a:xfrm>
              <a:prstGeom prst="rect">
                <a:avLst/>
              </a:prstGeom>
              <a:blipFill rotWithShape="1">
                <a:blip r:embed="rId4"/>
                <a:stretch>
                  <a:fillRect/>
                </a:stretch>
              </a:blipFill>
            </p:spPr>
            <p:txBody>
              <a:bodyPr/>
              <a:lstStyle/>
              <a:p>
                <a:r>
                  <a:rPr lang="zh-CN" altLang="en-US">
                    <a:noFill/>
                  </a:rPr>
                  <a:t> </a:t>
                </a:r>
              </a:p>
            </p:txBody>
          </p:sp>
        </mc:Fallback>
      </mc:AlternateContent>
      <p:sp>
        <p:nvSpPr>
          <p:cNvPr id="12" name="文本框 11"/>
          <p:cNvSpPr txBox="1"/>
          <p:nvPr>
            <p:custDataLst>
              <p:tags r:id="rId5"/>
            </p:custDataLst>
          </p:nvPr>
        </p:nvSpPr>
        <p:spPr>
          <a:xfrm>
            <a:off x="408305" y="6202680"/>
            <a:ext cx="11381105" cy="386080"/>
          </a:xfrm>
          <a:prstGeom prst="rect">
            <a:avLst/>
          </a:prstGeom>
          <a:noFill/>
        </p:spPr>
        <p:txBody>
          <a:bodyPr wrap="square" rtlCol="0">
            <a:noAutofit/>
          </a:bodyPr>
          <a:p>
            <a:r>
              <a:rPr lang="en-US" altLang="zh-CN" sz="1200"/>
              <a:t>[1]</a:t>
            </a:r>
            <a:r>
              <a:rPr sz="1200"/>
              <a:t>Tanzila Rahman, Mengyu Yang, Leonid Sigal. TriBERT: Full-body Human-centric Audio-visual Representation Learning for Visual Sound Separation. In Neural Information Processing Systems</a:t>
            </a:r>
            <a:r>
              <a:rPr lang="en-US" sz="1200"/>
              <a:t>(NeurIPS)</a:t>
            </a:r>
            <a:r>
              <a:rPr sz="1200"/>
              <a:t>, </a:t>
            </a:r>
            <a:r>
              <a:rPr lang="en-US" sz="1200"/>
              <a:t>2021</a:t>
            </a:r>
            <a:r>
              <a:rPr sz="1200"/>
              <a:t>.</a:t>
            </a:r>
            <a:endParaRPr sz="1200"/>
          </a:p>
        </p:txBody>
      </p:sp>
      <p:sp>
        <p:nvSpPr>
          <p:cNvPr id="16" name="文本框 15"/>
          <p:cNvSpPr txBox="1"/>
          <p:nvPr/>
        </p:nvSpPr>
        <p:spPr>
          <a:xfrm>
            <a:off x="4813935" y="583184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6"/>
          <a:stretch>
            <a:fillRect/>
          </a:stretch>
        </p:blipFill>
        <p:spPr>
          <a:xfrm>
            <a:off x="189865" y="3630295"/>
            <a:ext cx="4624070" cy="23514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Training Tasks</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2" name="文本框 11"/>
          <p:cNvSpPr txBox="1"/>
          <p:nvPr>
            <p:custDataLst>
              <p:tags r:id="rId4"/>
            </p:custDataLst>
          </p:nvPr>
        </p:nvSpPr>
        <p:spPr>
          <a:xfrm>
            <a:off x="408305" y="6202680"/>
            <a:ext cx="11381105" cy="386080"/>
          </a:xfrm>
          <a:prstGeom prst="rect">
            <a:avLst/>
          </a:prstGeom>
          <a:noFill/>
        </p:spPr>
        <p:txBody>
          <a:bodyPr wrap="square" rtlCol="0">
            <a:noAutofit/>
          </a:bodyPr>
          <a:p>
            <a:r>
              <a:rPr lang="en-US" altLang="zh-CN" sz="1200"/>
              <a:t>[1]</a:t>
            </a:r>
            <a:r>
              <a:rPr sz="1200"/>
              <a:t>Tanzila Rahman, Mengyu Yang, Leonid Sigal. TriBERT: Full-body Human-centric Audio-visual Representation Learning for Visual Sound Separation. In Neural Information Processing Systems</a:t>
            </a:r>
            <a:r>
              <a:rPr lang="en-US" sz="1200"/>
              <a:t>(NeurIPS)</a:t>
            </a:r>
            <a:r>
              <a:rPr sz="1200"/>
              <a:t>, </a:t>
            </a:r>
            <a:r>
              <a:rPr lang="en-US" sz="1200"/>
              <a:t>2021</a:t>
            </a:r>
            <a:r>
              <a:rPr sz="1200"/>
              <a:t>.</a:t>
            </a:r>
            <a:endParaRPr sz="1200"/>
          </a:p>
        </p:txBody>
      </p:sp>
      <p:sp>
        <p:nvSpPr>
          <p:cNvPr id="16" name="文本框 15"/>
          <p:cNvSpPr txBox="1"/>
          <p:nvPr/>
        </p:nvSpPr>
        <p:spPr>
          <a:xfrm>
            <a:off x="5999480" y="573659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5" name="文本框 4"/>
              <p:cNvSpPr txBox="1"/>
              <p:nvPr/>
            </p:nvSpPr>
            <p:spPr>
              <a:xfrm>
                <a:off x="250190" y="1068705"/>
                <a:ext cx="11585575" cy="922020"/>
              </a:xfrm>
              <a:prstGeom prst="rect">
                <a:avLst/>
              </a:prstGeom>
              <a:noFill/>
            </p:spPr>
            <p:txBody>
              <a:bodyPr wrap="square" rtlCol="0" anchor="t">
                <a:spAutoFit/>
              </a:bodyPr>
              <a:p>
                <a:r>
                  <a:rPr lang="zh-CN" altLang="en-US" b="1"/>
                  <a:t>Audio Classification</a:t>
                </a:r>
                <a:r>
                  <a:rPr lang="zh-CN" altLang="en-US"/>
                  <a:t>.由于没有一系列音频嵌入，作者通过重复 VGGish 音频特征来生成一系列隐藏表示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𝑎</m:t>
                        </m:r>
                        <m:r>
                          <a:rPr lang="en-US" i="1">
                            <a:latin typeface="Cambria Math" panose="02040503050406030204" charset="0"/>
                            <a:cs typeface="Cambria Math" panose="02040503050406030204" charset="0"/>
                          </a:rPr>
                          <m:t>0</m:t>
                        </m:r>
                      </m:sub>
                    </m:sSub>
                  </m:oMath>
                </a14:m>
                <a:r>
                  <a:rPr>
                    <a:sym typeface="+mn-ea"/>
                  </a:rPr>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𝑎</m:t>
                        </m:r>
                        <m:r>
                          <a:rPr lang="en-US" i="1">
                            <a:latin typeface="Cambria Math" panose="02040503050406030204" charset="0"/>
                            <a:cs typeface="Cambria Math" panose="02040503050406030204" charset="0"/>
                          </a:rPr>
                          <m:t>1</m:t>
                        </m:r>
                      </m:sub>
                    </m:sSub>
                  </m:oMath>
                </a14:m>
                <a:r>
                  <a:rPr>
                    <a:sym typeface="+mn-ea"/>
                  </a:rPr>
                  <a:t>,</a:t>
                </a:r>
                <a:r>
                  <a:rPr lang="en-US">
                    <a:sym typeface="+mn-ea"/>
                  </a:rPr>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𝑎</m:t>
                        </m:r>
                        <m:r>
                          <a:rPr lang="en-US" i="1">
                            <a:latin typeface="Cambria Math" panose="02040503050406030204" charset="0"/>
                            <a:cs typeface="Cambria Math" panose="02040503050406030204" charset="0"/>
                          </a:rPr>
                          <m:t>𝑁</m:t>
                        </m:r>
                      </m:sub>
                    </m:sSub>
                  </m:oMath>
                </a14:m>
                <a:r>
                  <a:rPr lang="zh-CN" altLang="en-US"/>
                  <a:t>来人为地创建一个音频序列以计算方便。 以视觉和姿势模式为条件。这纯粹是为了工程方便而完成的，以允许在模态之间一致地使用三模态共同注意。然后，对所有隐藏表示的平均特征应用音频分类。</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250190" y="1068705"/>
                <a:ext cx="11585575" cy="922020"/>
              </a:xfrm>
              <a:prstGeom prst="rect">
                <a:avLst/>
              </a:prstGeom>
              <a:blipFill rotWithShape="1">
                <a:blip r:embed="rId5"/>
                <a:stretch>
                  <a:fillRect r="-537"/>
                </a:stretch>
              </a:blipFill>
            </p:spPr>
            <p:txBody>
              <a:bodyPr/>
              <a:lstStyle/>
              <a:p>
                <a:r>
                  <a:rPr lang="zh-CN" altLang="en-US">
                    <a:noFill/>
                  </a:rPr>
                  <a:t> </a:t>
                </a:r>
              </a:p>
            </p:txBody>
          </p:sp>
        </mc:Fallback>
      </mc:AlternateContent>
      <p:sp>
        <p:nvSpPr>
          <p:cNvPr id="3" name="文本框 2"/>
          <p:cNvSpPr txBox="1"/>
          <p:nvPr/>
        </p:nvSpPr>
        <p:spPr>
          <a:xfrm>
            <a:off x="250190" y="2327275"/>
            <a:ext cx="11427460" cy="368300"/>
          </a:xfrm>
          <a:prstGeom prst="rect">
            <a:avLst/>
          </a:prstGeom>
          <a:noFill/>
        </p:spPr>
        <p:txBody>
          <a:bodyPr wrap="square" rtlCol="0" anchor="t">
            <a:spAutoFit/>
          </a:bodyPr>
          <a:p>
            <a:r>
              <a:rPr lang="zh-CN" altLang="en-US"/>
              <a:t>作者使用二进制掩码，它有效地对应于注意力，并使用逐像素 sigmoid 交叉熵损失 (BCE-loss) 来训练网络。</a:t>
            </a:r>
            <a:endParaRPr lang="zh-CN" altLang="en-US"/>
          </a:p>
        </p:txBody>
      </p:sp>
      <p:pic>
        <p:nvPicPr>
          <p:cNvPr id="8" name="图片 7"/>
          <p:cNvPicPr>
            <a:picLocks noChangeAspect="1"/>
          </p:cNvPicPr>
          <p:nvPr/>
        </p:nvPicPr>
        <p:blipFill>
          <a:blip r:embed="rId6"/>
          <a:stretch>
            <a:fillRect/>
          </a:stretch>
        </p:blipFill>
        <p:spPr>
          <a:xfrm>
            <a:off x="970280" y="3208020"/>
            <a:ext cx="5029200" cy="28041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rPr lang="zh-CN"/>
              <a:t>作者</a:t>
            </a:r>
            <a:r>
              <a:t>使用 PyTorch 来实现网络。考虑大小为 224 × 224 × 3 的 33 个随机连续帧作为视觉和姿势 BERT 的输入序列，并使用预训练的 ResNet50 来提取全局视觉特征以供进一步处理。对于姿态流，首先使用AlphaPose预测每一帧的身体和手指关键点的二维坐标，然后使用图CNN为每个关键点生成特征向量。将音频信号子采样到11KHz，以减少计算成本，然后通过随机裁剪选择大约6秒的音频。为了遵循“混合分离”框架，</a:t>
            </a:r>
            <a:r>
              <a:rPr lang="zh-CN"/>
              <a:t>作者</a:t>
            </a:r>
            <a:r>
              <a:t>混合音频输入，并使用</a:t>
            </a:r>
            <a:r>
              <a:rPr>
                <a:sym typeface="+mn-ea"/>
              </a:rPr>
              <a:t>大小为</a:t>
            </a:r>
            <a:r>
              <a:rPr lang="en-US">
                <a:sym typeface="+mn-ea"/>
              </a:rPr>
              <a:t> </a:t>
            </a:r>
            <a:r>
              <a:rPr>
                <a:sym typeface="+mn-ea"/>
              </a:rPr>
              <a:t>1022</a:t>
            </a:r>
            <a:r>
              <a:rPr lang="en-US">
                <a:sym typeface="+mn-ea"/>
              </a:rPr>
              <a:t> </a:t>
            </a:r>
            <a:r>
              <a:rPr lang="zh-CN" altLang="en-US">
                <a:sym typeface="+mn-ea"/>
              </a:rPr>
              <a:t>的</a:t>
            </a:r>
            <a:r>
              <a:rPr lang="en-US" altLang="zh-CN">
                <a:sym typeface="+mn-ea"/>
              </a:rPr>
              <a:t> </a:t>
            </a:r>
            <a:r>
              <a:rPr lang="en-US"/>
              <a:t>Hann </a:t>
            </a:r>
            <a:r>
              <a:t>窗口的STFT生成时频音频谱图，跳长度为256。然后，将谱图转换为对数频率尺度，得到最终的256 × 256时频表示。视觉/姿势和音频的</a:t>
            </a:r>
            <a:r>
              <a:rPr lang="en-US"/>
              <a:t> Transformer </a:t>
            </a:r>
            <a:r>
              <a:t>的隐藏状态大小分别为 1024 和 512，注意力头为 8。使用初始学习率为 1e-5 的 Adam 优化器和 12 的批量大小在 4 个 GTX 1080 GPU 上训练网络 6k 个 epoch。训练大约需要 192 小时。</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数据集：MUSIC21</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a:t>
            </a:r>
            <a:r>
              <a:rPr lang="en-US" altLang="zh-CN">
                <a:latin typeface="宋体" panose="02010600030101010101" pitchFamily="2" charset="-122"/>
                <a:ea typeface="宋体" panose="02010600030101010101" pitchFamily="2" charset="-122"/>
                <a:cs typeface="宋体" panose="02010600030101010101" pitchFamily="2" charset="-122"/>
                <a:sym typeface="+mn-ea"/>
              </a:rPr>
              <a:t>Separation Evaluation Metrics: Signal-to-Distortion Ratio (SDR), Signal-to-Interference Ratio (SIR),  Signal-to-Artifact Ratio (SAR).</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1045825" y="2957195"/>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custDataLst>
              <p:tags r:id="rId5"/>
            </p:custDataLst>
          </p:nvPr>
        </p:nvSpPr>
        <p:spPr>
          <a:xfrm>
            <a:off x="408305" y="6202680"/>
            <a:ext cx="11381105" cy="386080"/>
          </a:xfrm>
          <a:prstGeom prst="rect">
            <a:avLst/>
          </a:prstGeom>
          <a:noFill/>
        </p:spPr>
        <p:txBody>
          <a:bodyPr wrap="square" rtlCol="0">
            <a:noAutofit/>
          </a:bodyPr>
          <a:p>
            <a:r>
              <a:rPr lang="en-US" altLang="zh-CN" sz="1200"/>
              <a:t>[1]</a:t>
            </a:r>
            <a:r>
              <a:rPr sz="1200"/>
              <a:t>Tanzila Rahman, Mengyu Yang, Leonid Sigal. TriBERT: Full-body Human-centric Audio-visual Representation Learning for Visual Sound Separation. In Neural Information Processing Systems</a:t>
            </a:r>
            <a:r>
              <a:rPr lang="en-US" sz="1200"/>
              <a:t>(NeurIPS)</a:t>
            </a:r>
            <a:r>
              <a:rPr sz="1200"/>
              <a:t>, </a:t>
            </a:r>
            <a:r>
              <a:rPr lang="en-US" sz="1200"/>
              <a:t>2021</a:t>
            </a:r>
            <a:r>
              <a:rPr sz="1200"/>
              <a:t>.</a:t>
            </a:r>
            <a:endParaRPr sz="1200"/>
          </a:p>
        </p:txBody>
      </p:sp>
      <p:pic>
        <p:nvPicPr>
          <p:cNvPr id="4" name="图片 3"/>
          <p:cNvPicPr>
            <a:picLocks noChangeAspect="1"/>
          </p:cNvPicPr>
          <p:nvPr/>
        </p:nvPicPr>
        <p:blipFill>
          <a:blip r:embed="rId6"/>
          <a:stretch>
            <a:fillRect/>
          </a:stretch>
        </p:blipFill>
        <p:spPr>
          <a:xfrm>
            <a:off x="751205" y="1510665"/>
            <a:ext cx="10294620" cy="1722120"/>
          </a:xfrm>
          <a:prstGeom prst="rect">
            <a:avLst/>
          </a:prstGeom>
        </p:spPr>
      </p:pic>
      <p:sp>
        <p:nvSpPr>
          <p:cNvPr id="8" name="文本框 7"/>
          <p:cNvSpPr txBox="1"/>
          <p:nvPr>
            <p:custDataLst>
              <p:tags r:id="rId7"/>
            </p:custDataLst>
          </p:nvPr>
        </p:nvSpPr>
        <p:spPr>
          <a:xfrm>
            <a:off x="9916795" y="5688330"/>
            <a:ext cx="361315" cy="275590"/>
          </a:xfrm>
          <a:prstGeom prst="rect">
            <a:avLst/>
          </a:prstGeom>
          <a:noFill/>
        </p:spPr>
        <p:txBody>
          <a:bodyPr wrap="square" rtlCol="0">
            <a:spAutoFit/>
          </a:bodyPr>
          <a:p>
            <a:r>
              <a:rPr lang="en-US" altLang="zh-CN" sz="1200"/>
              <a:t>[1]</a:t>
            </a:r>
            <a:endParaRPr lang="en-US" altLang="zh-CN" sz="1200"/>
          </a:p>
        </p:txBody>
      </p:sp>
      <p:pic>
        <p:nvPicPr>
          <p:cNvPr id="10" name="图片 9"/>
          <p:cNvPicPr>
            <a:picLocks noChangeAspect="1"/>
          </p:cNvPicPr>
          <p:nvPr/>
        </p:nvPicPr>
        <p:blipFill>
          <a:blip r:embed="rId8"/>
          <a:stretch>
            <a:fillRect/>
          </a:stretch>
        </p:blipFill>
        <p:spPr>
          <a:xfrm>
            <a:off x="1806575" y="3636645"/>
            <a:ext cx="8069580" cy="22707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2" name="文本框 11"/>
          <p:cNvSpPr txBox="1"/>
          <p:nvPr>
            <p:custDataLst>
              <p:tags r:id="rId4"/>
            </p:custDataLst>
          </p:nvPr>
        </p:nvSpPr>
        <p:spPr>
          <a:xfrm>
            <a:off x="408305" y="6202680"/>
            <a:ext cx="11381105" cy="386080"/>
          </a:xfrm>
          <a:prstGeom prst="rect">
            <a:avLst/>
          </a:prstGeom>
          <a:noFill/>
        </p:spPr>
        <p:txBody>
          <a:bodyPr wrap="square" rtlCol="0">
            <a:noAutofit/>
          </a:bodyPr>
          <a:p>
            <a:r>
              <a:rPr lang="en-US" altLang="zh-CN" sz="1200"/>
              <a:t>[1]</a:t>
            </a:r>
            <a:r>
              <a:rPr sz="1200"/>
              <a:t>Tanzila Rahman, Mengyu Yang, Leonid Sigal. TriBERT: Full-body Human-centric Audio-visual Representation Learning for Visual Sound Separation. In Neural Information Processing Systems</a:t>
            </a:r>
            <a:r>
              <a:rPr lang="en-US" sz="1200"/>
              <a:t>(NeurIPS)</a:t>
            </a:r>
            <a:r>
              <a:rPr sz="1200"/>
              <a:t>, </a:t>
            </a:r>
            <a:r>
              <a:rPr lang="en-US" sz="1200"/>
              <a:t>2021</a:t>
            </a:r>
            <a:r>
              <a:rPr sz="1200"/>
              <a:t>.</a:t>
            </a:r>
            <a:endParaRPr sz="1200"/>
          </a:p>
        </p:txBody>
      </p:sp>
      <p:sp>
        <p:nvSpPr>
          <p:cNvPr id="8" name="文本框 7"/>
          <p:cNvSpPr txBox="1"/>
          <p:nvPr>
            <p:custDataLst>
              <p:tags r:id="rId5"/>
            </p:custDataLst>
          </p:nvPr>
        </p:nvSpPr>
        <p:spPr>
          <a:xfrm>
            <a:off x="11754485" y="4749165"/>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76200" y="2057400"/>
            <a:ext cx="12039600" cy="2743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在本文中，介绍了 TriBERT，这是一种具有三模态共同注意块的双流模型，用于为多个视听任务生成通用表示。在 MUSIC21 数据集上预训练模型，并表明我们的模型在声音分离方面超过了最先进的技术 。未来，</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计划考虑使用更多数据集并扩展到更广泛的任务集。还应探索位置嵌入的作用。</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2024-04-22</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198880"/>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Transformer 模型在语言（例如 BERT）中的最新成功推动了此类架构用于多模态特征学习和任务。然而，大多数多模态变体（例如 ViLBERT）本身仅限于视觉语言数据。很少有人探索它在视听模式中的应用，</a:t>
            </a:r>
            <a:r>
              <a:rPr lang="zh-CN">
                <a:latin typeface="宋体" panose="02010600030101010101" pitchFamily="2" charset="-122"/>
                <a:ea typeface="宋体" panose="02010600030101010101" pitchFamily="2" charset="-122"/>
                <a:cs typeface="宋体" panose="02010600030101010101" pitchFamily="2" charset="-122"/>
              </a:rPr>
              <a:t>以及</a:t>
            </a:r>
            <a:r>
              <a:rPr>
                <a:latin typeface="宋体" panose="02010600030101010101" pitchFamily="2" charset="-122"/>
                <a:ea typeface="宋体" panose="02010600030101010101" pitchFamily="2" charset="-122"/>
                <a:cs typeface="宋体" panose="02010600030101010101" pitchFamily="2" charset="-122"/>
              </a:rPr>
              <a:t>在声源分离和定位等颗粒视听检测或分割任务的背景下说明它们。</a:t>
            </a:r>
            <a:r>
              <a:rPr lang="zh-CN">
                <a:latin typeface="宋体" panose="02010600030101010101" pitchFamily="2" charset="-122"/>
                <a:ea typeface="宋体" panose="02010600030101010101" pitchFamily="2" charset="-122"/>
                <a:cs typeface="宋体" panose="02010600030101010101" pitchFamily="2" charset="-122"/>
              </a:rPr>
              <a:t>于是作者提出</a:t>
            </a:r>
            <a:r>
              <a:rPr>
                <a:latin typeface="宋体" panose="02010600030101010101" pitchFamily="2" charset="-122"/>
                <a:ea typeface="宋体" panose="02010600030101010101" pitchFamily="2" charset="-122"/>
                <a:cs typeface="宋体" panose="02010600030101010101" pitchFamily="2" charset="-122"/>
              </a:rPr>
              <a:t>了 TriBERT</a:t>
            </a:r>
            <a:r>
              <a:rPr lang="zh-CN">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一种基于</a:t>
            </a:r>
            <a:r>
              <a:rPr lang="en-US">
                <a:latin typeface="宋体" panose="02010600030101010101" pitchFamily="2" charset="-122"/>
                <a:ea typeface="宋体" panose="02010600030101010101" pitchFamily="2" charset="-122"/>
                <a:cs typeface="宋体" panose="02010600030101010101" pitchFamily="2" charset="-122"/>
              </a:rPr>
              <a:t>Transformer</a:t>
            </a:r>
            <a:r>
              <a:rPr>
                <a:latin typeface="宋体" panose="02010600030101010101" pitchFamily="2" charset="-122"/>
                <a:ea typeface="宋体" panose="02010600030101010101" pitchFamily="2" charset="-122"/>
                <a:cs typeface="宋体" panose="02010600030101010101" pitchFamily="2" charset="-122"/>
              </a:rPr>
              <a:t>的架构，其灵感来自 ViLBERT，它能够使用灵活的共同注意在视觉、姿势和音频三种模式之间进行上下文特征学习。</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网络框架</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9705975" y="600900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202680"/>
            <a:ext cx="11381105" cy="386080"/>
          </a:xfrm>
          <a:prstGeom prst="rect">
            <a:avLst/>
          </a:prstGeom>
          <a:noFill/>
        </p:spPr>
        <p:txBody>
          <a:bodyPr wrap="square" rtlCol="0">
            <a:noAutofit/>
          </a:bodyPr>
          <a:p>
            <a:r>
              <a:rPr lang="en-US" altLang="zh-CN" sz="1200"/>
              <a:t>[1]</a:t>
            </a:r>
            <a:r>
              <a:rPr sz="1200"/>
              <a:t>Tanzila Rahman, Mengyu Yang, Leonid Sigal. TriBERT: Full-body Human-centric Audio-visual Representation Learning for Visual Sound Separation. In Neural Information Processing Systems</a:t>
            </a:r>
            <a:r>
              <a:rPr lang="en-US" sz="1200"/>
              <a:t>(NeurIPS)</a:t>
            </a:r>
            <a:r>
              <a:rPr sz="1200"/>
              <a:t>, </a:t>
            </a:r>
            <a:r>
              <a:rPr lang="en-US" sz="1200"/>
              <a:t>2021</a:t>
            </a:r>
            <a:r>
              <a:rPr sz="1200"/>
              <a:t>.</a:t>
            </a:r>
            <a:endParaRPr sz="1200"/>
          </a:p>
        </p:txBody>
      </p:sp>
      <p:pic>
        <p:nvPicPr>
          <p:cNvPr id="2" name="图片 1"/>
          <p:cNvPicPr>
            <a:picLocks noChangeAspect="1"/>
          </p:cNvPicPr>
          <p:nvPr/>
        </p:nvPicPr>
        <p:blipFill>
          <a:blip r:embed="rId5"/>
          <a:stretch>
            <a:fillRect/>
          </a:stretch>
        </p:blipFill>
        <p:spPr>
          <a:xfrm>
            <a:off x="145415" y="1310005"/>
            <a:ext cx="9560560" cy="4699000"/>
          </a:xfrm>
          <a:prstGeom prst="rect">
            <a:avLst/>
          </a:prstGeom>
        </p:spPr>
      </p:pic>
      <p:sp>
        <p:nvSpPr>
          <p:cNvPr id="3" name="文本框 2"/>
          <p:cNvSpPr txBox="1"/>
          <p:nvPr/>
        </p:nvSpPr>
        <p:spPr>
          <a:xfrm>
            <a:off x="9705975" y="849630"/>
            <a:ext cx="2371090" cy="5077460"/>
          </a:xfrm>
          <a:prstGeom prst="rect">
            <a:avLst/>
          </a:prstGeom>
          <a:noFill/>
        </p:spPr>
        <p:txBody>
          <a:bodyPr wrap="square" rtlCol="0" anchor="t">
            <a:spAutoFit/>
          </a:bodyPr>
          <a:p>
            <a:r>
              <a:rPr lang="zh-CN" altLang="en-US"/>
              <a:t>本文提出的模型TriBERT框架如上图所示，TriBERT的输入是三个模态——视频帧、人体姿势、音频，其中视频帧和音频是主模态，而人体姿势的加入是因为之前的相关工作已经验证了人体姿势对本文使用的数据集（MUSIC21）的有效性（不同乐器的演奏姿势是不同的）。整个框架分为三个模态各自的</a:t>
            </a:r>
            <a:r>
              <a:rPr lang="zh-CN" altLang="en-US"/>
              <a:t>主干网络，融合三个模态的Transformer结构，用于音频分割的UNet。</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Visual Representations</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5565140" y="284543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2" name="文本框 1"/>
              <p:cNvSpPr txBox="1"/>
              <p:nvPr/>
            </p:nvSpPr>
            <p:spPr>
              <a:xfrm>
                <a:off x="189865" y="920115"/>
                <a:ext cx="11511915" cy="1783715"/>
              </a:xfrm>
              <a:prstGeom prst="rect">
                <a:avLst/>
              </a:prstGeom>
              <a:noFill/>
            </p:spPr>
            <p:txBody>
              <a:bodyPr wrap="square" rtlCol="0" anchor="t">
                <a:spAutoFit/>
              </a:bodyPr>
              <a:p>
                <a:r>
                  <a:t>与</a:t>
                </a:r>
                <a:r>
                  <a:rPr lang="zh-CN"/>
                  <a:t>以往</a:t>
                </a:r>
                <a:r>
                  <a:t>不同的是，</a:t>
                </a:r>
                <a:r>
                  <a:rPr lang="zh-CN"/>
                  <a:t>作者</a:t>
                </a:r>
                <a:r>
                  <a:t>将视频帧而不是检测到的对象/边界框特征作为视觉输入，并提出了一种端到端的方法来从每个单独的帧中检测和分割对象。</a:t>
                </a:r>
                <a:r>
                  <a:rPr lang="zh-CN"/>
                  <a:t>下</a:t>
                </a:r>
                <a:r>
                  <a:t>图展示了</a:t>
                </a:r>
                <a:r>
                  <a:rPr lang="zh-CN"/>
                  <a:t>本文</a:t>
                </a:r>
                <a:r>
                  <a:t>的视觉分割网络，它将RGB帧作为输入。使用 ResNet50作为主干网络，然后使用 3×3 卷积生成 H × W 视觉空间特征</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𝑉</m:t>
                        </m:r>
                      </m:e>
                      <m:sub>
                        <m:r>
                          <a:rPr lang="en-US" i="1">
                            <a:latin typeface="Cambria Math" panose="02040503050406030204" charset="0"/>
                            <a:cs typeface="Cambria Math" panose="02040503050406030204" charset="0"/>
                          </a:rPr>
                          <m:t>𝑒</m:t>
                        </m:r>
                      </m:sub>
                    </m:sSub>
                  </m:oMath>
                </a14:m>
                <a:r>
                  <a:t>，然后将其馈送到分割网络中。接下来，使用解耦的空间神经注意结构来同时检测和定位判别对象。注意力网络有两个分支：（1）扩展注意力检测器，旨在检测目标区域并生成扩展注意力图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𝐸</m:t>
                        </m:r>
                      </m:sub>
                    </m:sSub>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a:rPr>
                            <a:latin typeface="Cambria Math" panose="02040503050406030204" charset="0"/>
                            <a:sym typeface="+mn-ea"/>
                          </a:rPr>
                          <m:t>𝐶</m:t>
                        </m:r>
                        <m:r>
                          <a:rPr>
                            <a:latin typeface="Cambria Math" panose="02040503050406030204" charset="0"/>
                            <a:sym typeface="+mn-ea"/>
                          </a:rPr>
                          <m:t>×</m:t>
                        </m:r>
                        <m:r>
                          <a:rPr>
                            <a:latin typeface="Cambria Math" panose="02040503050406030204" charset="0"/>
                            <a:sym typeface="+mn-ea"/>
                          </a:rPr>
                          <m:t>𝐻</m:t>
                        </m:r>
                        <m:r>
                          <a:rPr>
                            <a:latin typeface="Cambria Math" panose="02040503050406030204" charset="0"/>
                            <a:sym typeface="+mn-ea"/>
                          </a:rPr>
                          <m:t>×</m:t>
                        </m:r>
                        <m:r>
                          <a:rPr>
                            <a:latin typeface="Cambria Math" panose="02040503050406030204" charset="0"/>
                            <a:sym typeface="+mn-ea"/>
                          </a:rPr>
                          <m:t>𝑊</m:t>
                        </m:r>
                      </m:sup>
                    </m:sSup>
                  </m:oMath>
                </a14:m>
                <a:r>
                  <a:t>（图的顶部分支）； (2) 判别注意力检测器，旨在预测判别区域并生成判别注意力图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𝐷</m:t>
                        </m:r>
                      </m:sub>
                    </m:sSub>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a:rPr>
                            <a:latin typeface="Cambria Math" panose="02040503050406030204" charset="0"/>
                            <a:sym typeface="+mn-ea"/>
                          </a:rPr>
                          <m:t>𝐶</m:t>
                        </m:r>
                        <m:r>
                          <a:rPr>
                            <a:latin typeface="Cambria Math" panose="02040503050406030204" charset="0"/>
                            <a:sym typeface="+mn-ea"/>
                          </a:rPr>
                          <m:t>×</m:t>
                        </m:r>
                        <m:r>
                          <a:rPr>
                            <a:latin typeface="Cambria Math" panose="02040503050406030204" charset="0"/>
                            <a:sym typeface="+mn-ea"/>
                          </a:rPr>
                          <m:t>𝐻</m:t>
                        </m:r>
                        <m:r>
                          <a:rPr>
                            <a:latin typeface="Cambria Math" panose="02040503050406030204" charset="0"/>
                            <a:sym typeface="+mn-ea"/>
                          </a:rPr>
                          <m:t>×</m:t>
                        </m:r>
                        <m:r>
                          <a:rPr>
                            <a:latin typeface="Cambria Math" panose="02040503050406030204" charset="0"/>
                            <a:sym typeface="+mn-ea"/>
                          </a:rPr>
                          <m:t>𝑊</m:t>
                        </m:r>
                      </m:sup>
                    </m:sSup>
                  </m:oMath>
                </a14:m>
                <a:r>
                  <a:t>（图的底部分支）。定义如下</a:t>
                </a:r>
                <a:r>
                  <a:rPr lang="en-US"/>
                  <a:t>:</a:t>
                </a:r>
                <a:endParaRPr lang="en-US"/>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1783715"/>
              </a:xfrm>
              <a:prstGeom prst="rect">
                <a:avLst/>
              </a:prstGeom>
              <a:blipFill rotWithShape="1">
                <a:blip r:embed="rId4"/>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5"/>
          <a:stretch>
            <a:fillRect/>
          </a:stretch>
        </p:blipFill>
        <p:spPr>
          <a:xfrm>
            <a:off x="488950" y="3512820"/>
            <a:ext cx="8484235" cy="2639060"/>
          </a:xfrm>
          <a:prstGeom prst="rect">
            <a:avLst/>
          </a:prstGeom>
        </p:spPr>
      </p:pic>
      <p:pic>
        <p:nvPicPr>
          <p:cNvPr id="8" name="图片 7"/>
          <p:cNvPicPr>
            <a:picLocks noChangeAspect="1"/>
          </p:cNvPicPr>
          <p:nvPr/>
        </p:nvPicPr>
        <p:blipFill>
          <a:blip r:embed="rId6"/>
          <a:stretch>
            <a:fillRect/>
          </a:stretch>
        </p:blipFill>
        <p:spPr>
          <a:xfrm>
            <a:off x="2413635" y="2670175"/>
            <a:ext cx="3151505" cy="365125"/>
          </a:xfrm>
          <a:prstGeom prst="rect">
            <a:avLst/>
          </a:prstGeom>
        </p:spPr>
      </p:pic>
      <p:pic>
        <p:nvPicPr>
          <p:cNvPr id="10" name="图片 9"/>
          <p:cNvPicPr>
            <a:picLocks noChangeAspect="1"/>
          </p:cNvPicPr>
          <p:nvPr/>
        </p:nvPicPr>
        <p:blipFill>
          <a:blip r:embed="rId7"/>
          <a:stretch>
            <a:fillRect/>
          </a:stretch>
        </p:blipFill>
        <p:spPr>
          <a:xfrm>
            <a:off x="6856095" y="2526665"/>
            <a:ext cx="2438400" cy="735965"/>
          </a:xfrm>
          <a:prstGeom prst="rect">
            <a:avLst/>
          </a:prstGeom>
        </p:spPr>
      </p:pic>
      <p:sp>
        <p:nvSpPr>
          <p:cNvPr id="12" name="文本框 11"/>
          <p:cNvSpPr txBox="1"/>
          <p:nvPr>
            <p:custDataLst>
              <p:tags r:id="rId8"/>
            </p:custDataLst>
          </p:nvPr>
        </p:nvSpPr>
        <p:spPr>
          <a:xfrm>
            <a:off x="408305" y="6202680"/>
            <a:ext cx="11381105" cy="386080"/>
          </a:xfrm>
          <a:prstGeom prst="rect">
            <a:avLst/>
          </a:prstGeom>
          <a:noFill/>
        </p:spPr>
        <p:txBody>
          <a:bodyPr wrap="square" rtlCol="0">
            <a:noAutofit/>
          </a:bodyPr>
          <a:p>
            <a:r>
              <a:rPr lang="en-US" altLang="zh-CN" sz="1200"/>
              <a:t>[1]</a:t>
            </a:r>
            <a:r>
              <a:rPr sz="1200"/>
              <a:t>Tanzila Rahman, Mengyu Yang, Leonid Sigal. TriBERT: Full-body Human-centric Audio-visual Representation Learning for Visual Sound Separation. In Neural Information Processing Systems</a:t>
            </a:r>
            <a:r>
              <a:rPr lang="en-US" sz="1200"/>
              <a:t>(NeurIPS)</a:t>
            </a:r>
            <a:r>
              <a:rPr sz="1200"/>
              <a:t>, </a:t>
            </a:r>
            <a:r>
              <a:rPr lang="en-US" sz="1200"/>
              <a:t>2021</a:t>
            </a:r>
            <a:r>
              <a:rPr sz="1200"/>
              <a:t>.</a:t>
            </a:r>
            <a:endParaRPr sz="1200"/>
          </a:p>
        </p:txBody>
      </p:sp>
      <p:sp>
        <p:nvSpPr>
          <p:cNvPr id="13" name="文本框 12"/>
          <p:cNvSpPr txBox="1"/>
          <p:nvPr/>
        </p:nvSpPr>
        <p:spPr>
          <a:xfrm>
            <a:off x="9347835" y="2987040"/>
            <a:ext cx="427355" cy="275590"/>
          </a:xfrm>
          <a:prstGeom prst="rect">
            <a:avLst/>
          </a:prstGeom>
          <a:noFill/>
        </p:spPr>
        <p:txBody>
          <a:bodyPr wrap="square" rtlCol="0">
            <a:spAutoFit/>
          </a:bodyPr>
          <a:p>
            <a:r>
              <a:rPr lang="en-US" altLang="zh-CN" sz="1200"/>
              <a:t>[1]</a:t>
            </a:r>
            <a:endParaRPr lang="en-US" altLang="zh-CN" sz="1200"/>
          </a:p>
        </p:txBody>
      </p:sp>
      <p:sp>
        <p:nvSpPr>
          <p:cNvPr id="16" name="文本框 15"/>
          <p:cNvSpPr txBox="1"/>
          <p:nvPr/>
        </p:nvSpPr>
        <p:spPr>
          <a:xfrm>
            <a:off x="8920480" y="583120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Visual Representations</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5453380" y="1315720"/>
            <a:ext cx="427355" cy="275590"/>
          </a:xfrm>
          <a:prstGeom prst="rect">
            <a:avLst/>
          </a:prstGeom>
          <a:noFill/>
        </p:spPr>
        <p:txBody>
          <a:bodyPr wrap="square" rtlCol="0">
            <a:spAutoFit/>
          </a:bodyPr>
          <a:p>
            <a:r>
              <a:rPr lang="en-US" altLang="zh-CN" sz="1200"/>
              <a:t>[1]</a:t>
            </a:r>
            <a:endParaRPr lang="en-US" altLang="zh-CN" sz="1200"/>
          </a:p>
        </p:txBody>
      </p:sp>
      <p:pic>
        <p:nvPicPr>
          <p:cNvPr id="8" name="图片 7"/>
          <p:cNvPicPr>
            <a:picLocks noChangeAspect="1"/>
          </p:cNvPicPr>
          <p:nvPr/>
        </p:nvPicPr>
        <p:blipFill>
          <a:blip r:embed="rId4"/>
          <a:stretch>
            <a:fillRect/>
          </a:stretch>
        </p:blipFill>
        <p:spPr>
          <a:xfrm>
            <a:off x="2233295" y="1134110"/>
            <a:ext cx="3151505" cy="365125"/>
          </a:xfrm>
          <a:prstGeom prst="rect">
            <a:avLst/>
          </a:prstGeom>
        </p:spPr>
      </p:pic>
      <p:pic>
        <p:nvPicPr>
          <p:cNvPr id="10" name="图片 9"/>
          <p:cNvPicPr>
            <a:picLocks noChangeAspect="1"/>
          </p:cNvPicPr>
          <p:nvPr/>
        </p:nvPicPr>
        <p:blipFill>
          <a:blip r:embed="rId5"/>
          <a:stretch>
            <a:fillRect/>
          </a:stretch>
        </p:blipFill>
        <p:spPr>
          <a:xfrm>
            <a:off x="6675755" y="1022350"/>
            <a:ext cx="2438400" cy="735965"/>
          </a:xfrm>
          <a:prstGeom prst="rect">
            <a:avLst/>
          </a:prstGeom>
        </p:spPr>
      </p:pic>
      <p:sp>
        <p:nvSpPr>
          <p:cNvPr id="12" name="文本框 11"/>
          <p:cNvSpPr txBox="1"/>
          <p:nvPr>
            <p:custDataLst>
              <p:tags r:id="rId6"/>
            </p:custDataLst>
          </p:nvPr>
        </p:nvSpPr>
        <p:spPr>
          <a:xfrm>
            <a:off x="508000" y="5781040"/>
            <a:ext cx="11381105" cy="386080"/>
          </a:xfrm>
          <a:prstGeom prst="rect">
            <a:avLst/>
          </a:prstGeom>
          <a:noFill/>
        </p:spPr>
        <p:txBody>
          <a:bodyPr wrap="square" rtlCol="0">
            <a:noAutofit/>
          </a:bodyPr>
          <a:p>
            <a:r>
              <a:rPr lang="en-US" altLang="zh-CN" sz="1200"/>
              <a:t>[1]</a:t>
            </a:r>
            <a:r>
              <a:rPr sz="1200"/>
              <a:t>Tanzila Rahman, Mengyu Yang, Leonid Sigal. TriBERT: Full-body Human-centric Audio-visual Representation Learning for Visual Sound Separation. In Neural Information Processing Systems</a:t>
            </a:r>
            <a:r>
              <a:rPr lang="en-US" sz="1200"/>
              <a:t>(NeurIPS)</a:t>
            </a:r>
            <a:r>
              <a:rPr sz="1200"/>
              <a:t>, </a:t>
            </a:r>
            <a:r>
              <a:rPr lang="en-US" sz="1200"/>
              <a:t>2021</a:t>
            </a:r>
            <a:r>
              <a:rPr sz="1200"/>
              <a:t>.</a:t>
            </a:r>
            <a:endParaRPr sz="1200"/>
          </a:p>
        </p:txBody>
      </p:sp>
      <p:sp>
        <p:nvSpPr>
          <p:cNvPr id="13" name="文本框 12"/>
          <p:cNvSpPr txBox="1"/>
          <p:nvPr/>
        </p:nvSpPr>
        <p:spPr>
          <a:xfrm>
            <a:off x="9267190" y="1591310"/>
            <a:ext cx="427355" cy="275590"/>
          </a:xfrm>
          <a:prstGeom prst="rect">
            <a:avLst/>
          </a:prstGeom>
          <a:noFill/>
        </p:spPr>
        <p:txBody>
          <a:bodyPr wrap="square" rtlCol="0">
            <a:spAutoFit/>
          </a:bodyPr>
          <a:p>
            <a:r>
              <a:rPr lang="en-US" altLang="zh-CN" sz="1200"/>
              <a:t>[1]</a:t>
            </a:r>
            <a:endParaRPr lang="en-US" altLang="zh-CN" sz="1200"/>
          </a:p>
        </p:txBody>
      </p:sp>
      <p:sp>
        <p:nvSpPr>
          <p:cNvPr id="16" name="文本框 15"/>
          <p:cNvSpPr txBox="1"/>
          <p:nvPr/>
        </p:nvSpPr>
        <p:spPr>
          <a:xfrm>
            <a:off x="7409815" y="5575935"/>
            <a:ext cx="427355" cy="275590"/>
          </a:xfrm>
          <a:prstGeom prst="rect">
            <a:avLst/>
          </a:prstGeom>
          <a:noFill/>
        </p:spPr>
        <p:txBody>
          <a:bodyPr wrap="square" rtlCol="0">
            <a:spAutoFit/>
          </a:bodyPr>
          <a:p>
            <a:r>
              <a:rPr lang="en-US" altLang="zh-CN" sz="1200"/>
              <a:t>[2]</a:t>
            </a:r>
            <a:endParaRPr lang="en-US" altLang="zh-CN" sz="1200"/>
          </a:p>
        </p:txBody>
      </p:sp>
      <p:pic>
        <p:nvPicPr>
          <p:cNvPr id="3" name="图片 2"/>
          <p:cNvPicPr>
            <a:picLocks noChangeAspect="1"/>
          </p:cNvPicPr>
          <p:nvPr/>
        </p:nvPicPr>
        <p:blipFill>
          <a:blip r:embed="rId7"/>
          <a:stretch>
            <a:fillRect/>
          </a:stretch>
        </p:blipFill>
        <p:spPr>
          <a:xfrm>
            <a:off x="688340" y="3072130"/>
            <a:ext cx="6675755" cy="2632710"/>
          </a:xfrm>
          <a:prstGeom prst="rect">
            <a:avLst/>
          </a:prstGeom>
        </p:spPr>
      </p:pic>
      <p:sp>
        <p:nvSpPr>
          <p:cNvPr id="5" name="文本框 4"/>
          <p:cNvSpPr txBox="1"/>
          <p:nvPr>
            <p:custDataLst>
              <p:tags r:id="rId8"/>
            </p:custDataLst>
          </p:nvPr>
        </p:nvSpPr>
        <p:spPr>
          <a:xfrm>
            <a:off x="508000" y="6243320"/>
            <a:ext cx="11381105" cy="386080"/>
          </a:xfrm>
          <a:prstGeom prst="rect">
            <a:avLst/>
          </a:prstGeom>
          <a:noFill/>
        </p:spPr>
        <p:txBody>
          <a:bodyPr wrap="square" rtlCol="0">
            <a:noAutofit/>
          </a:bodyPr>
          <a:p>
            <a:r>
              <a:rPr sz="1200"/>
              <a:t>[</a:t>
            </a:r>
            <a:r>
              <a:rPr lang="en-US" sz="1200"/>
              <a:t>2</a:t>
            </a:r>
            <a:r>
              <a:rPr sz="1200"/>
              <a:t>] ZHANG T, LIN G, CAI J, et al. Decoupled Spatial Neural Attention for Weakly Supervised Semantic Segmentation[J]. Cornell University - arXiv,Cornell University - arXiv, 2018.</a:t>
            </a:r>
            <a:endParaRPr sz="1200"/>
          </a:p>
        </p:txBody>
      </p:sp>
      <p:pic>
        <p:nvPicPr>
          <p:cNvPr id="15" name="图片 14"/>
          <p:cNvPicPr>
            <a:picLocks noChangeAspect="1"/>
          </p:cNvPicPr>
          <p:nvPr/>
        </p:nvPicPr>
        <p:blipFill>
          <a:blip r:embed="rId9"/>
          <a:stretch>
            <a:fillRect/>
          </a:stretch>
        </p:blipFill>
        <p:spPr>
          <a:xfrm>
            <a:off x="741680" y="1783715"/>
            <a:ext cx="5539740" cy="1356360"/>
          </a:xfrm>
          <a:prstGeom prst="rect">
            <a:avLst/>
          </a:prstGeom>
        </p:spPr>
      </p:pic>
      <p:sp>
        <p:nvSpPr>
          <p:cNvPr id="18" name="文本框 17"/>
          <p:cNvSpPr txBox="1"/>
          <p:nvPr/>
        </p:nvSpPr>
        <p:spPr>
          <a:xfrm>
            <a:off x="8059420" y="1992630"/>
            <a:ext cx="2540000" cy="2861310"/>
          </a:xfrm>
          <a:prstGeom prst="rect">
            <a:avLst/>
          </a:prstGeom>
          <a:noFill/>
        </p:spPr>
        <p:txBody>
          <a:bodyPr wrap="square" rtlCol="0" anchor="t">
            <a:spAutoFit/>
          </a:bodyPr>
          <a:p>
            <a:r>
              <a:rPr lang="zh-CN" altLang="en-US"/>
              <a:t>注意力检测器模块化由卷积层、非线性激活函数层（等式（1））和空间归一化（等式（2））组成，如图所示</a:t>
            </a:r>
            <a:r>
              <a:rPr lang="en-US" altLang="zh-CN"/>
              <a:t>.其中F是一个非线性激活函数，w 和 b 是注意力检测器模型的参数，它是一个 1×1 的卷积层。</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Visual Representations</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920115"/>
                <a:ext cx="11511915" cy="922020"/>
              </a:xfrm>
              <a:prstGeom prst="rect">
                <a:avLst/>
              </a:prstGeom>
              <a:noFill/>
            </p:spPr>
            <p:txBody>
              <a:bodyPr wrap="square" rtlCol="0" anchor="t">
                <a:spAutoFit/>
              </a:bodyPr>
              <a:p>
                <a:r>
                  <a:t>最终的注意力图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𝑚</m:t>
                        </m:r>
                      </m:sub>
                    </m:sSub>
                  </m:oMath>
                </a14:m>
                <a:r>
                  <a:t>) 生成为 :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𝑚</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𝐸</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𝐷</m:t>
                        </m:r>
                      </m:sub>
                    </m:sSub>
                  </m:oMath>
                </a14:m>
                <a:r>
                  <a:t>，其中</a:t>
                </a:r>
                <a14:m>
                  <m:oMath xmlns:m="http://schemas.openxmlformats.org/officeDocument/2006/math">
                    <m:r>
                      <a:rPr lang="en-US" i="1">
                        <a:latin typeface="Cambria Math" panose="02040503050406030204" charset="0"/>
                        <a:cs typeface="Cambria Math" panose="02040503050406030204" charset="0"/>
                      </a:rPr>
                      <m:t>⨀</m:t>
                    </m:r>
                  </m:oMath>
                </a14:m>
                <a:r>
                  <a:t>表示逐元素乘法。在</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𝑚</m:t>
                        </m:r>
                      </m:sub>
                    </m:sSub>
                  </m:oMath>
                </a14:m>
                <a:r>
                  <a:t>上应用空间平均池化，为每个对应的类生成一个分类分数，并从空间视觉特征(</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𝑉</m:t>
                        </m:r>
                      </m:e>
                      <m:sub>
                        <m:r>
                          <a:rPr lang="en-US" i="1">
                            <a:latin typeface="Cambria Math" panose="02040503050406030204" charset="0"/>
                            <a:cs typeface="Cambria Math" panose="02040503050406030204" charset="0"/>
                          </a:rPr>
                          <m:t>𝑒</m:t>
                        </m:r>
                      </m:sub>
                    </m:sSub>
                  </m:oMath>
                </a14:m>
                <a:r>
                  <a:t>)中汇集出前两类特征。生成的 3 × 2 × 1024 视觉嵌入用于训练</a:t>
                </a:r>
                <a:r>
                  <a:rPr lang="en-US"/>
                  <a:t> </a:t>
                </a:r>
                <a:r>
                  <a:t>TriBERT 架构，其中 3 对应于帧数，2 对应于每帧的“对象”数。</a:t>
                </a:r>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922020"/>
              </a:xfrm>
              <a:prstGeom prst="rect">
                <a:avLst/>
              </a:prstGeom>
              <a:blipFill rotWithShape="1">
                <a:blip r:embed="rId4"/>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5"/>
          <a:stretch>
            <a:fillRect/>
          </a:stretch>
        </p:blipFill>
        <p:spPr>
          <a:xfrm>
            <a:off x="488950" y="3512820"/>
            <a:ext cx="8484235" cy="2639060"/>
          </a:xfrm>
          <a:prstGeom prst="rect">
            <a:avLst/>
          </a:prstGeom>
        </p:spPr>
      </p:pic>
      <p:sp>
        <p:nvSpPr>
          <p:cNvPr id="12" name="文本框 11"/>
          <p:cNvSpPr txBox="1"/>
          <p:nvPr>
            <p:custDataLst>
              <p:tags r:id="rId6"/>
            </p:custDataLst>
          </p:nvPr>
        </p:nvSpPr>
        <p:spPr>
          <a:xfrm>
            <a:off x="408305" y="6202680"/>
            <a:ext cx="11381105" cy="386080"/>
          </a:xfrm>
          <a:prstGeom prst="rect">
            <a:avLst/>
          </a:prstGeom>
          <a:noFill/>
        </p:spPr>
        <p:txBody>
          <a:bodyPr wrap="square" rtlCol="0">
            <a:noAutofit/>
          </a:bodyPr>
          <a:p>
            <a:r>
              <a:rPr lang="en-US" altLang="zh-CN" sz="1200"/>
              <a:t>[1]</a:t>
            </a:r>
            <a:r>
              <a:rPr sz="1200"/>
              <a:t>Tanzila Rahman, Mengyu Yang, Leonid Sigal. TriBERT: Full-body Human-centric Audio-visual Representation Learning for Visual Sound Separation. In Neural Information Processing Systems</a:t>
            </a:r>
            <a:r>
              <a:rPr lang="en-US" sz="1200"/>
              <a:t>(NeurIPS)</a:t>
            </a:r>
            <a:r>
              <a:rPr sz="1200"/>
              <a:t>, </a:t>
            </a:r>
            <a:r>
              <a:rPr lang="en-US" sz="1200"/>
              <a:t>2021</a:t>
            </a:r>
            <a:r>
              <a:rPr sz="1200"/>
              <a:t>.</a:t>
            </a:r>
            <a:endParaRPr sz="1200"/>
          </a:p>
        </p:txBody>
      </p:sp>
      <p:sp>
        <p:nvSpPr>
          <p:cNvPr id="16" name="文本框 15"/>
          <p:cNvSpPr txBox="1"/>
          <p:nvPr/>
        </p:nvSpPr>
        <p:spPr>
          <a:xfrm>
            <a:off x="8920480" y="583120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Keypoint (pose) Representations</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920115"/>
                <a:ext cx="11511915" cy="2584450"/>
              </a:xfrm>
              <a:prstGeom prst="rect">
                <a:avLst/>
              </a:prstGeom>
              <a:noFill/>
            </p:spPr>
            <p:txBody>
              <a:bodyPr wrap="square" rtlCol="0" anchor="t">
                <a:spAutoFit/>
              </a:bodyPr>
              <a:p>
                <a:r>
                  <a:rPr lang="zh-CN"/>
                  <a:t>作者</a:t>
                </a:r>
                <a:r>
                  <a:t>的目标是通过关键点表示捕获人体和手指的运动。因此，使用AlphaPose工具箱为每个手提取26个身体关节关键点和21个关键点。因此，确定了68个身体关节的2D (x, y)坐标和相应的置信度分数。使用Graph CNN来生成由这些关节组成的语义上下文</a:t>
                </a:r>
                <a:r>
                  <a:rPr lang="zh-CN"/>
                  <a:t>，</a:t>
                </a:r>
                <a:r>
                  <a:t>构建了一个时空图卷积网络G = {V, E}，其中每个节点</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𝑖</m:t>
                        </m:r>
                      </m:sub>
                    </m:sSub>
                  </m:oMath>
                </a14:m>
                <a:r>
                  <a:t>∈{V}对应于身体关节的关键点，每条边</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𝑒</m:t>
                        </m:r>
                      </m:e>
                      <m:sub>
                        <m:r>
                          <a:rPr lang="en-US" i="1">
                            <a:latin typeface="Cambria Math" panose="02040503050406030204" charset="0"/>
                            <a:cs typeface="Cambria Math" panose="02040503050406030204" charset="0"/>
                          </a:rPr>
                          <m:t>𝑖</m:t>
                        </m:r>
                      </m:sub>
                    </m:sSub>
                  </m:oMath>
                </a14:m>
                <a:r>
                  <a:t>∈{E}这些关键点之间的自然连通性。使用检测到的身体关节的 2D 坐标，置信度分数作为每个节点的输入，并通过：（1）根据身体结构连接单帧内的人体关节； (2) 将每个关节与连续帧中的相同关节连接起来。这样，构建了多层时空图卷积来为人类关键点生成更高级别的特征。</a:t>
                </a:r>
                <a:r>
                  <a:rPr lang="zh-CN"/>
                  <a:t>作者</a:t>
                </a:r>
                <a:r>
                  <a:t>使用公开可用的</a:t>
                </a:r>
                <a:r>
                  <a:rPr lang="zh-CN"/>
                  <a:t>代码</a:t>
                </a:r>
                <a:r>
                  <a:t>在</a:t>
                </a:r>
                <a:r>
                  <a:rPr lang="zh-CN"/>
                  <a:t>作者</a:t>
                </a:r>
                <a:r>
                  <a:t>的数据集中重新训练他们的模型，并在最终分类层之前提取大小为 2 × 256 × 68 的身体关节特征（对应于两个人实例）。</a:t>
                </a:r>
                <a:r>
                  <a:rPr lang="zh-CN"/>
                  <a:t>最后</a:t>
                </a:r>
                <a:r>
                  <a:t>应用线性层将这些转换为姿势 BERT 的 3 × 2 × 1024 输入嵌入，其中 3 对应于视觉帧数，2 对应于每帧的最大人数。</a:t>
                </a:r>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2584450"/>
              </a:xfrm>
              <a:prstGeom prst="rect">
                <a:avLst/>
              </a:prstGeom>
              <a:blipFill rotWithShape="1">
                <a:blip r:embed="rId4"/>
                <a:stretch>
                  <a:fillRect/>
                </a:stretch>
              </a:blipFill>
            </p:spPr>
            <p:txBody>
              <a:bodyPr/>
              <a:lstStyle/>
              <a:p>
                <a:r>
                  <a:rPr lang="zh-CN" altLang="en-US">
                    <a:noFill/>
                  </a:rPr>
                  <a:t> </a:t>
                </a:r>
              </a:p>
            </p:txBody>
          </p:sp>
        </mc:Fallback>
      </mc:AlternateContent>
      <p:sp>
        <p:nvSpPr>
          <p:cNvPr id="12" name="文本框 11"/>
          <p:cNvSpPr txBox="1"/>
          <p:nvPr>
            <p:custDataLst>
              <p:tags r:id="rId5"/>
            </p:custDataLst>
          </p:nvPr>
        </p:nvSpPr>
        <p:spPr>
          <a:xfrm>
            <a:off x="408305" y="6202680"/>
            <a:ext cx="11381105" cy="386080"/>
          </a:xfrm>
          <a:prstGeom prst="rect">
            <a:avLst/>
          </a:prstGeom>
          <a:noFill/>
        </p:spPr>
        <p:txBody>
          <a:bodyPr wrap="square" rtlCol="0">
            <a:noAutofit/>
          </a:bodyPr>
          <a:p>
            <a:r>
              <a:rPr lang="en-US" altLang="zh-CN" sz="1200"/>
              <a:t>[1]</a:t>
            </a:r>
            <a:r>
              <a:rPr sz="1200"/>
              <a:t>Tanzila Rahman, Mengyu Yang, Leonid Sigal. TriBERT: Full-body Human-centric Audio-visual Representation Learning for Visual Sound Separation. In Neural Information Processing Systems</a:t>
            </a:r>
            <a:r>
              <a:rPr lang="en-US" sz="1200"/>
              <a:t>(NeurIPS)</a:t>
            </a:r>
            <a:r>
              <a:rPr sz="1200"/>
              <a:t>, </a:t>
            </a:r>
            <a:r>
              <a:rPr lang="en-US" sz="1200"/>
              <a:t>2021</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commondata" val="eyJoZGlkIjoiYTYwNTVhZmFhMDEzZTQwMzQ5NjVkODkyZDQ5Nzk2YzA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6121</Words>
  <Application>WPS 演示</Application>
  <PresentationFormat>宽屏</PresentationFormat>
  <Paragraphs>154</Paragraphs>
  <Slides>20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107</cp:revision>
  <dcterms:created xsi:type="dcterms:W3CDTF">2023-08-17T12:45:00Z</dcterms:created>
  <dcterms:modified xsi:type="dcterms:W3CDTF">2024-04-22T03:23:44Z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