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72" r:id="rId3"/>
    <p:sldId id="274" r:id="rId4"/>
    <p:sldId id="258" r:id="rId5"/>
    <p:sldId id="11089795" r:id="rId6"/>
    <p:sldId id="11089796" r:id="rId7"/>
    <p:sldId id="11089803" r:id="rId8"/>
    <p:sldId id="11089811" r:id="rId9"/>
    <p:sldId id="11089812" r:id="rId10"/>
    <p:sldId id="11089961" r:id="rId11"/>
    <p:sldId id="11089814" r:id="rId12"/>
    <p:sldId id="11089815" r:id="rId13"/>
    <p:sldId id="267" r:id="rId14"/>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121"/>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26.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样式1">
    <p:spTree>
      <p:nvGrpSpPr>
        <p:cNvPr id="1" name=""/>
        <p:cNvGrpSpPr/>
        <p:nvPr/>
      </p:nvGrpSpPr>
      <p:grpSpPr>
        <a:xfrm>
          <a:off x="0" y="0"/>
          <a:ext cx="0" cy="0"/>
          <a:chOff x="0" y="0"/>
          <a:chExt cx="0" cy="0"/>
        </a:xfrm>
      </p:grpSpPr>
      <p:pic>
        <p:nvPicPr>
          <p:cNvPr id="9" name="图片 8" descr="形状&#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a:grpSpLocks noGrp="1" noRot="1" noMove="1" noResize="1" noUngrp="1"/>
          </p:cNvGrpSpPr>
          <p:nvPr userDrawn="1"/>
        </p:nvGrpSpPr>
        <p:grpSpPr>
          <a:xfrm>
            <a:off x="-481495" y="3508800"/>
            <a:ext cx="11496376" cy="2535865"/>
            <a:chOff x="-481495" y="3508800"/>
            <a:chExt cx="11496376" cy="2535865"/>
          </a:xfrm>
        </p:grpSpPr>
        <p:sp>
          <p:nvSpPr>
            <p:cNvPr id="3" name="矩形 7"/>
            <p:cNvSpPr>
              <a:spLocks noGrp="1" noRot="1" noMove="1" noResize="1" noEditPoints="1" noAdjustHandles="1" noChangeArrowheads="1" noChangeShapeType="1"/>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p:cNvSpPr>
              <a:spLocks noGrp="1" noRot="1" noMove="1" noResize="1" noEditPoints="1" noAdjustHandles="1" noChangeArrowheads="1" noChangeShapeType="1"/>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grpSp>
          <p:nvGrpSpPr>
            <p:cNvPr id="5" name="组合 4"/>
            <p:cNvGrpSpPr>
              <a:grpSpLocks noGrp="1" noRot="1" noMove="1" noResize="1" noUngrp="1"/>
            </p:cNvGrpSpPr>
            <p:nvPr userDrawn="1"/>
          </p:nvGrpSpPr>
          <p:grpSpPr>
            <a:xfrm>
              <a:off x="-107358" y="5627230"/>
              <a:ext cx="5023430" cy="263942"/>
              <a:chOff x="-193197" y="5968476"/>
              <a:chExt cx="4166408" cy="218912"/>
            </a:xfrm>
          </p:grpSpPr>
          <p:sp>
            <p:nvSpPr>
              <p:cNvPr id="6" name="矩形 7"/>
              <p:cNvSpPr>
                <a:spLocks noGrp="1" noRot="1" noMove="1" noResize="1" noEditPoints="1" noAdjustHandles="1" noChangeArrowheads="1" noChangeShapeType="1"/>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a:spLocks noGrp="1" noRot="1" noMove="1" noResize="1" noEditPoints="1" noAdjustHandles="1" noChangeArrowheads="1" noChangeShapeType="1"/>
              </p:cNvSpPr>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dirty="0">
                  <a:solidFill>
                    <a:srgbClr val="00FFFF"/>
                  </a:solidFill>
                  <a:latin typeface="OPPOSans B" panose="00020600040101010101" pitchFamily="18" charset="-122"/>
                  <a:ea typeface="OPPOSans B" panose="00020600040101010101" pitchFamily="18" charset="-122"/>
                  <a:cs typeface="OPPOSans R" panose="00020600040101010101" pitchFamily="18" charset="-122"/>
                </a:endParaRPr>
              </a:p>
            </p:txBody>
          </p:sp>
        </p:grpSp>
        <p:pic>
          <p:nvPicPr>
            <p:cNvPr id="8" name="图片 7"/>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headEnd/>
              <a:tailEnd/>
            </a:ln>
          </p:spPr>
        </p:pic>
        <p:grpSp>
          <p:nvGrpSpPr>
            <p:cNvPr id="10" name="组合 9"/>
            <p:cNvGrpSpPr>
              <a:grpSpLocks noGrp="1" noRot="1" noMove="1" noResize="1" noUngrp="1"/>
            </p:cNvGrpSpPr>
            <p:nvPr userDrawn="1"/>
          </p:nvGrpSpPr>
          <p:grpSpPr>
            <a:xfrm>
              <a:off x="2906867" y="3508800"/>
              <a:ext cx="2009205" cy="1986058"/>
              <a:chOff x="2906867" y="3508800"/>
              <a:chExt cx="2009205" cy="1986058"/>
            </a:xfrm>
          </p:grpSpPr>
          <p:cxnSp>
            <p:nvCxnSpPr>
              <p:cNvPr id="11" name="直接连接符 10"/>
              <p:cNvCxnSpPr>
                <a:cxnSpLocks noGrp="1" noRot="1" noMove="1" noResize="1" noEditPoints="1" noAdjustHandles="1" noChangeArrowheads="1" noChangeShapeType="1"/>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noGrp="1" noRot="1" noMove="1" noResize="1" noEditPoints="1" noAdjustHandles="1" noChangeArrowheads="1" noChangeShapeType="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a:grpSpLocks noGrp="1" noRot="1" noMove="1" noResize="1" noUngrp="1"/>
              </p:cNvGrpSpPr>
              <p:nvPr/>
            </p:nvGrpSpPr>
            <p:grpSpPr>
              <a:xfrm flipH="1">
                <a:off x="4745571" y="3508800"/>
                <a:ext cx="170501" cy="170501"/>
                <a:chOff x="2968869" y="10878820"/>
                <a:chExt cx="276484" cy="276484"/>
              </a:xfrm>
            </p:grpSpPr>
            <p:cxnSp>
              <p:nvCxnSpPr>
                <p:cNvPr id="20" name="直接连接符 19"/>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a:grpSpLocks noGrp="1" noRot="1" noMove="1" noResize="1" noUngrp="1"/>
              </p:cNvGrpSpPr>
              <p:nvPr/>
            </p:nvGrpSpPr>
            <p:grpSpPr>
              <a:xfrm flipH="1" flipV="1">
                <a:off x="4745571" y="5324357"/>
                <a:ext cx="170501" cy="170501"/>
                <a:chOff x="2968869" y="10878820"/>
                <a:chExt cx="276484" cy="276484"/>
              </a:xfrm>
            </p:grpSpPr>
            <p:cxnSp>
              <p:nvCxnSpPr>
                <p:cNvPr id="18" name="直接连接符 17"/>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Grp="1" noRot="1" noMove="1" noResize="1" noUngrp="1"/>
              </p:cNvGrpSpPr>
              <p:nvPr/>
            </p:nvGrpSpPr>
            <p:grpSpPr>
              <a:xfrm flipV="1">
                <a:off x="2906867" y="5324357"/>
                <a:ext cx="170501" cy="170501"/>
                <a:chOff x="2968869" y="10878820"/>
                <a:chExt cx="276484" cy="276484"/>
              </a:xfrm>
            </p:grpSpPr>
            <p:cxnSp>
              <p:nvCxnSpPr>
                <p:cNvPr id="16" name="直接连接符 15"/>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a:grpSpLocks noGrp="1" noRot="1" noMove="1" noResize="1" noUngrp="1"/>
            </p:cNvGrpSpPr>
            <p:nvPr userDrawn="1"/>
          </p:nvGrpSpPr>
          <p:grpSpPr>
            <a:xfrm>
              <a:off x="5687024" y="3513604"/>
              <a:ext cx="2986750" cy="533098"/>
              <a:chOff x="4966041" y="1707044"/>
              <a:chExt cx="3859333" cy="688843"/>
            </a:xfrm>
            <a:solidFill>
              <a:srgbClr val="00FFFF"/>
            </a:solidFill>
          </p:grpSpPr>
          <p:sp>
            <p:nvSpPr>
              <p:cNvPr id="23" name="文本框 22"/>
              <p:cNvSpPr txBox="1">
                <a:spLocks noGrp="1" noRot="1" noMove="1" noResize="1" noEditPoints="1" noAdjustHandles="1" noChangeArrowheads="1" noChangeShapeType="1"/>
              </p:cNvSpPr>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40000"/>
                  </a:lnSpc>
                </a:pPr>
                <a:endParaRPr lang="zh-CN" altLang="en-US" sz="1400" spc="300" dirty="0">
                  <a:solidFill>
                    <a:srgbClr val="ECBD81"/>
                  </a:solidFill>
                  <a:latin typeface="OPPOSans B" panose="00020600040101010101" pitchFamily="18" charset="-122"/>
                  <a:ea typeface="OPPOSans B" panose="00020600040101010101" pitchFamily="18" charset="-122"/>
                </a:endParaRPr>
              </a:p>
            </p:txBody>
          </p:sp>
          <p:grpSp>
            <p:nvGrpSpPr>
              <p:cNvPr id="24" name="组合 23"/>
              <p:cNvGrpSpPr>
                <a:grpSpLocks noGrp="1" noRot="1" noMove="1" noResize="1" noUngrp="1"/>
              </p:cNvGrpSpPr>
              <p:nvPr/>
            </p:nvGrpSpPr>
            <p:grpSpPr>
              <a:xfrm>
                <a:off x="4980705" y="2314286"/>
                <a:ext cx="3813754" cy="81601"/>
                <a:chOff x="3955432" y="5643520"/>
                <a:chExt cx="3026445" cy="86703"/>
              </a:xfrm>
              <a:grpFill/>
            </p:grpSpPr>
            <p:sp>
              <p:nvSpPr>
                <p:cNvPr id="26" name="Rectangle 151"/>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7" name="Rectangle 152"/>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8" name="Rectangle 153"/>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9" name="Rectangle 154"/>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0" name="Rectangle 155"/>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1" name="Rectangle 156"/>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2" name="Rectangle 157"/>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3" name="Rectangle 158"/>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4" name="Rectangle 159"/>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5" name="Rectangle 160"/>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6" name="Rectangle 161"/>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7" name="Rectangle 162"/>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8" name="Rectangle 163"/>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9" name="Rectangle 164"/>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0" name="Rectangle 165"/>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1" name="Rectangle 166"/>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2" name="Rectangle 167"/>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3" name="Rectangle 168"/>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4" name="Rectangle 169"/>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5" name="Rectangle 170"/>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6" name="Rectangle 171"/>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7" name="Rectangle 172"/>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8" name="Rectangle 173"/>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9" name="Rectangle 174"/>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0" name="Rectangle 175"/>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1" name="Rectangle 176"/>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2" name="Rectangle 177"/>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3" name="Rectangle 178"/>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4" name="Rectangle 179"/>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5" name="Rectangle 180"/>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6" name="Rectangle 181"/>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7" name="Rectangle 182"/>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8" name="Rectangle 183"/>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9" name="Rectangle 184"/>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0" name="Rectangle 185"/>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1" name="Rectangle 186"/>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2" name="Rectangle 187"/>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3" name="Rectangle 188"/>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4" name="Rectangle 189"/>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5" name="Rectangle 190"/>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6" name="Rectangle 191"/>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7" name="Rectangle 192"/>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8" name="Rectangle 193"/>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9" name="Rectangle 194"/>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0" name="Rectangle 195"/>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1" name="Rectangle 196"/>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2" name="Rectangle 197"/>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3" name="Rectangle 198"/>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4" name="Rectangle 199"/>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5" name="Rectangle 200"/>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6" name="Rectangle 201"/>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7" name="Rectangle 202"/>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8" name="Rectangle 203"/>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9" name="Rectangle 204"/>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0" name="Rectangle 205"/>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1" name="Rectangle 206"/>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2" name="Rectangle 207"/>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3" name="Rectangle 208"/>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4" name="Rectangle 209"/>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5" name="Rectangle 210"/>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6" name="Rectangle 211"/>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7" name="Rectangle 212"/>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8" name="Rectangle 213"/>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9" name="Rectangle 214"/>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0" name="Rectangle 215"/>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1" name="Rectangle 216"/>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2" name="Rectangle 217"/>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3" name="Rectangle 218"/>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4" name="Rectangle 219"/>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5" name="Rectangle 220"/>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6" name="Rectangle 221"/>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7" name="Rectangle 222"/>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8" name="Rectangle 223"/>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9" name="Rectangle 224"/>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0" name="Rectangle 225"/>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1" name="Rectangle 226"/>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2" name="Rectangle 227"/>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3" name="Rectangle 228"/>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grpSp>
          <p:cxnSp>
            <p:nvCxnSpPr>
              <p:cNvPr id="25" name="直接连接符 24"/>
              <p:cNvCxnSpPr>
                <a:cxnSpLocks noGrp="1" noRot="1" noMove="1" noResize="1" noEditPoints="1" noAdjustHandles="1" noChangeArrowheads="1" noChangeShapeType="1"/>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p:cNvSpPr>
              <a:spLocks noGrp="1" noRot="1" noMove="1" noResize="1" noEditPoints="1" noAdjustHandles="1" noChangeArrowheads="1" noChangeShapeType="1"/>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p:cNvSpPr>
              <a:spLocks noGrp="1" noRot="1" noMove="1" noResize="1" noEditPoints="1" noAdjustHandles="1" noChangeArrowheads="1" noChangeShapeType="1"/>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6" name="矩形 7"/>
            <p:cNvSpPr>
              <a:spLocks noGrp="1" noRot="1" noMove="1" noResize="1" noEditPoints="1" noAdjustHandles="1" noChangeArrowheads="1" noChangeShapeType="1"/>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p:cNvSpPr>
              <a:spLocks noGrp="1" noRot="1" noMove="1" noResize="1" noEditPoints="1" noAdjustHandles="1" noChangeArrowheads="1" noChangeShapeType="1"/>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8" name="文本框 107"/>
            <p:cNvSpPr txBox="1">
              <a:spLocks noGrp="1" noRot="1" noMove="1" noResize="1" noEditPoints="1" noAdjustHandles="1" noChangeArrowheads="1" noChangeShapeType="1"/>
            </p:cNvSpPr>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00" dirty="0">
                <a:gradFill>
                  <a:gsLst>
                    <a:gs pos="100000">
                      <a:srgbClr val="EFB282"/>
                    </a:gs>
                    <a:gs pos="0">
                      <a:srgbClr val="FFFED8"/>
                    </a:gs>
                    <a:gs pos="49000">
                      <a:srgbClr val="FDD093"/>
                    </a:gs>
                  </a:gsLst>
                  <a:lin ang="5400000" scaled="1"/>
                </a:gra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09" name="矩形 7"/>
            <p:cNvSpPr>
              <a:spLocks noGrp="1" noRot="1" noMove="1" noResize="1" noEditPoints="1" noAdjustHandles="1" noChangeArrowheads="1" noChangeShapeType="1"/>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文本框 109"/>
          <p:cNvSpPr txBox="1"/>
          <p:nvPr userDrawn="1"/>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3800" dirty="0">
              <a:ln>
                <a:solidFill>
                  <a:schemeClr val="bg1">
                    <a:alpha val="26000"/>
                  </a:schemeClr>
                </a:solidFill>
              </a:ln>
              <a:no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   www.51pptmoban.com">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EB6CE6A-11FC-41BC-97BB-88E9079FB1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E38BC0-E41B-4500-9123-4831E0EE5619}" type="slidenum">
              <a:rPr lang="zh-CN" altLang="en-US" smtClean="0"/>
            </a:fld>
            <a:endParaRPr lang="zh-CN" altLang="en-US"/>
          </a:p>
        </p:txBody>
      </p:sp>
      <p:sp>
        <p:nvSpPr>
          <p:cNvPr id="6" name="矩形 5"/>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288486" y="5188068"/>
            <a:ext cx="3869265" cy="1326605"/>
            <a:chOff x="870547" y="7238685"/>
            <a:chExt cx="3333750" cy="1143000"/>
          </a:xfrm>
        </p:grpSpPr>
        <p:grpSp>
          <p:nvGrpSpPr>
            <p:cNvPr id="8" name="组合 7"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41" name="任意多边形: 形状 40"/>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2" name="任意多边形: 形状 41"/>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3" name="任意多边形: 形状 42"/>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44" name="任意多边形: 形状 43"/>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45" name="任意多边形: 形状 44"/>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46" name="组合 45"/>
              <p:cNvGrpSpPr/>
              <p:nvPr userDrawn="1"/>
            </p:nvGrpSpPr>
            <p:grpSpPr>
              <a:xfrm>
                <a:off x="2038610" y="3870398"/>
                <a:ext cx="413489" cy="89750"/>
                <a:chOff x="8686551" y="964247"/>
                <a:chExt cx="413489" cy="89750"/>
              </a:xfrm>
            </p:grpSpPr>
            <p:sp>
              <p:nvSpPr>
                <p:cNvPr id="65" name="任意多边形: 形状 64"/>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6" name="任意多边形: 形状 65"/>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7" name="任意多边形: 形状 66"/>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8" name="任意多边形: 形状 67"/>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47" name="组合 46"/>
              <p:cNvGrpSpPr/>
              <p:nvPr userDrawn="1"/>
            </p:nvGrpSpPr>
            <p:grpSpPr>
              <a:xfrm>
                <a:off x="2487485" y="3830214"/>
                <a:ext cx="173892" cy="129934"/>
                <a:chOff x="9130663" y="924063"/>
                <a:chExt cx="173892" cy="129934"/>
              </a:xfrm>
            </p:grpSpPr>
            <p:sp>
              <p:nvSpPr>
                <p:cNvPr id="63" name="任意多边形: 形状 62"/>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64" name="任意多边形: 形状 63"/>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48" name="组合 47"/>
              <p:cNvGrpSpPr/>
              <p:nvPr userDrawn="1"/>
            </p:nvGrpSpPr>
            <p:grpSpPr>
              <a:xfrm>
                <a:off x="2698897" y="3829531"/>
                <a:ext cx="804243" cy="165482"/>
                <a:chOff x="9323023" y="923380"/>
                <a:chExt cx="804243" cy="165482"/>
              </a:xfrm>
            </p:grpSpPr>
            <p:sp>
              <p:nvSpPr>
                <p:cNvPr id="55" name="任意多边形: 形状 54"/>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6" name="任意多边形: 形状 55"/>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7" name="任意多边形: 形状 56"/>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8" name="任意多边形: 形状 57"/>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9" name="任意多边形: 形状 58"/>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0" name="任意多边形: 形状 59"/>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1" name="任意多边形: 形状 60"/>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2" name="任意多边形: 形状 61"/>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49" name="组合 48"/>
              <p:cNvGrpSpPr/>
              <p:nvPr userDrawn="1"/>
            </p:nvGrpSpPr>
            <p:grpSpPr>
              <a:xfrm>
                <a:off x="3550756" y="3868116"/>
                <a:ext cx="359700" cy="92032"/>
                <a:chOff x="10146307" y="961965"/>
                <a:chExt cx="359700" cy="92032"/>
              </a:xfrm>
            </p:grpSpPr>
            <p:sp>
              <p:nvSpPr>
                <p:cNvPr id="51" name="任意多边形: 形状 50"/>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2" name="任意多边形: 形状 51"/>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3" name="任意多边形: 形状 52"/>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4" name="任意多边形: 形状 53"/>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50" name="任意多边形: 形状 49"/>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40" name="矩形 39">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cxnSp>
        <p:nvCxnSpPr>
          <p:cNvPr id="70" name="直接连接符 69"/>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71" name="任意多边形: 形状 70"/>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1" fmla="*/ 254794 w 800100"/>
              <a:gd name="connsiteY0-2" fmla="*/ 0 h 415290"/>
              <a:gd name="connsiteX1-3" fmla="*/ 0 w 800100"/>
              <a:gd name="connsiteY1-4" fmla="*/ 415290 h 415290"/>
              <a:gd name="connsiteX2-5" fmla="*/ 800100 w 800100"/>
              <a:gd name="connsiteY2-6" fmla="*/ 11430 h 415290"/>
              <a:gd name="connsiteX3-7" fmla="*/ 800100 w 800100"/>
              <a:gd name="connsiteY3-8" fmla="*/ 11430 h 415290"/>
            </a:gdLst>
            <a:ahLst/>
            <a:cxnLst>
              <a:cxn ang="0">
                <a:pos x="connsiteX0-1" y="connsiteY0-2"/>
              </a:cxn>
              <a:cxn ang="0">
                <a:pos x="connsiteX1-3" y="connsiteY1-4"/>
              </a:cxn>
              <a:cxn ang="0">
                <a:pos x="connsiteX2-5" y="connsiteY2-6"/>
              </a:cxn>
              <a:cxn ang="0">
                <a:pos x="connsiteX3-7" y="connsiteY3-8"/>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www.51pptmoban.com">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939F18-A0BC-4BDF-AC92-8ABE7F8048EE}" type="slidenum">
              <a:rPr lang="zh-CN" altLang="en-US" smtClean="0"/>
            </a:fld>
            <a:endParaRPr lang="zh-CN" altLang="en-US"/>
          </a:p>
        </p:txBody>
      </p:sp>
      <p:pic>
        <p:nvPicPr>
          <p:cNvPr id="5" name="图片 4"/>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277CE-B914-42DA-BC84-E072C60E5F2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9F18-A0BC-4BDF-AC92-8ABE7F8048E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2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24.xml"/><Relationship Id="rId1" Type="http://schemas.openxmlformats.org/officeDocument/2006/relationships/tags" Target="../tags/tag2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2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tags" Target="../tags/tag7.xml"/><Relationship Id="rId3" Type="http://schemas.openxmlformats.org/officeDocument/2006/relationships/image" Target="../media/image4.png"/><Relationship Id="rId2" Type="http://schemas.openxmlformats.org/officeDocument/2006/relationships/tags" Target="../tags/tag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10.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image" Target="../media/image4.png"/><Relationship Id="rId2" Type="http://schemas.openxmlformats.org/officeDocument/2006/relationships/tags" Target="../tags/tag12.xml"/><Relationship Id="rId11" Type="http://schemas.openxmlformats.org/officeDocument/2006/relationships/slideLayout" Target="../slideLayouts/slideLayout7.xml"/><Relationship Id="rId10" Type="http://schemas.openxmlformats.org/officeDocument/2006/relationships/tags" Target="../tags/tag16.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21.xml"/><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image" Target="../media/image4.png"/><Relationship Id="rId2" Type="http://schemas.openxmlformats.org/officeDocument/2006/relationships/tags" Target="../tags/tag18.xml"/><Relationship Id="rId1"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solidFill>
                <a:srgbClr val="FCFCFC"/>
              </a:solidFill>
            </a:endParaRPr>
          </a:p>
        </p:txBody>
      </p:sp>
      <p:sp>
        <p:nvSpPr>
          <p:cNvPr id="3" name="文本框 2"/>
          <p:cNvSpPr txBox="1"/>
          <p:nvPr/>
        </p:nvSpPr>
        <p:spPr>
          <a:xfrm>
            <a:off x="1766570" y="1392555"/>
            <a:ext cx="8661400" cy="695960"/>
          </a:xfrm>
          <a:prstGeom prst="rect">
            <a:avLst/>
          </a:prstGeom>
          <a:noFill/>
        </p:spPr>
        <p:txBody>
          <a:bodyPr wrap="none" lIns="0" tIns="0" rIns="0" bIns="0" rtlCol="0" anchor="t">
            <a:noAutofit/>
          </a:bodyPr>
          <a:lstStyle/>
          <a:p>
            <a:pPr algn="ctr"/>
            <a:r>
              <a:rPr lang="zh-CN" altLang="en-US" sz="4400" dirty="0">
                <a:solidFill>
                  <a:schemeClr val="bg1"/>
                </a:solidFill>
                <a:latin typeface="+mj-ea"/>
                <a:ea typeface="+mj-ea"/>
                <a:sym typeface="+mn-ea"/>
              </a:rPr>
              <a:t>Move2Hear:</a:t>
            </a:r>
            <a:endParaRPr lang="zh-CN" altLang="en-US" sz="4400" dirty="0">
              <a:solidFill>
                <a:schemeClr val="bg1"/>
              </a:solidFill>
              <a:latin typeface="+mj-ea"/>
              <a:ea typeface="+mj-ea"/>
              <a:sym typeface="+mn-ea"/>
            </a:endParaRPr>
          </a:p>
          <a:p>
            <a:pPr algn="ctr"/>
            <a:r>
              <a:rPr lang="zh-CN" altLang="en-US" sz="4400" dirty="0">
                <a:solidFill>
                  <a:schemeClr val="bg1"/>
                </a:solidFill>
                <a:latin typeface="+mj-ea"/>
                <a:ea typeface="+mj-ea"/>
                <a:sym typeface="+mn-ea"/>
              </a:rPr>
              <a:t> Active Audio-Visual</a:t>
            </a:r>
            <a:endParaRPr lang="zh-CN" altLang="en-US" sz="4400" dirty="0">
              <a:solidFill>
                <a:schemeClr val="bg1"/>
              </a:solidFill>
              <a:latin typeface="+mj-ea"/>
              <a:ea typeface="+mj-ea"/>
              <a:sym typeface="+mn-ea"/>
            </a:endParaRPr>
          </a:p>
          <a:p>
            <a:pPr algn="ctr"/>
            <a:r>
              <a:rPr lang="zh-CN" altLang="en-US" sz="4400" dirty="0">
                <a:solidFill>
                  <a:schemeClr val="bg1"/>
                </a:solidFill>
                <a:latin typeface="+mj-ea"/>
                <a:ea typeface="+mj-ea"/>
                <a:sym typeface="+mn-ea"/>
              </a:rPr>
              <a:t> Source Separation</a:t>
            </a:r>
            <a:endParaRPr lang="zh-CN" altLang="en-US" sz="4400" dirty="0">
              <a:solidFill>
                <a:schemeClr val="bg1"/>
              </a:solidFill>
              <a:latin typeface="+mj-ea"/>
              <a:ea typeface="+mj-ea"/>
              <a:sym typeface="+mn-ea"/>
            </a:endParaRPr>
          </a:p>
        </p:txBody>
      </p:sp>
      <p:sp>
        <p:nvSpPr>
          <p:cNvPr id="4" name="文本框 3"/>
          <p:cNvSpPr txBox="1"/>
          <p:nvPr/>
        </p:nvSpPr>
        <p:spPr>
          <a:xfrm>
            <a:off x="3239769" y="3507439"/>
            <a:ext cx="5143500" cy="276860"/>
          </a:xfrm>
          <a:prstGeom prst="rect">
            <a:avLst/>
          </a:prstGeom>
          <a:noFill/>
        </p:spPr>
        <p:txBody>
          <a:bodyPr wrap="none" lIns="0" tIns="0" rIns="0" bIns="0" rtlCol="0" anchor="t">
            <a:spAutoFit/>
          </a:bodyPr>
          <a:lstStyle/>
          <a:p>
            <a:pPr algn="l"/>
            <a:r>
              <a:rPr dirty="0">
                <a:solidFill>
                  <a:schemeClr val="bg1"/>
                </a:solidFill>
                <a:latin typeface="+mn-ea"/>
                <a:sym typeface="+mn-ea"/>
              </a:rPr>
              <a:t>Sagnik Majumder Ziad Al-Halah Kristen Grauman</a:t>
            </a:r>
            <a:endParaRPr dirty="0">
              <a:solidFill>
                <a:schemeClr val="bg1"/>
              </a:solidFill>
              <a:latin typeface="+mn-ea"/>
              <a:sym typeface="+mn-ea"/>
            </a:endParaRPr>
          </a:p>
        </p:txBody>
      </p:sp>
      <p:sp>
        <p:nvSpPr>
          <p:cNvPr id="9" name="文本框 8"/>
          <p:cNvSpPr txBox="1"/>
          <p:nvPr/>
        </p:nvSpPr>
        <p:spPr>
          <a:xfrm>
            <a:off x="3222625" y="4164965"/>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12" name="文本框 11"/>
          <p:cNvSpPr txBox="1"/>
          <p:nvPr/>
        </p:nvSpPr>
        <p:spPr>
          <a:xfrm>
            <a:off x="6903085" y="4164965"/>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2024-07-18</a:t>
            </a:r>
            <a:endParaRPr lang="en-US" altLang="zh-CN" sz="1600" dirty="0">
              <a:solidFill>
                <a:schemeClr val="bg1"/>
              </a:solidFill>
              <a:latin typeface="+mn-ea"/>
            </a:endParaRPr>
          </a:p>
        </p:txBody>
      </p:sp>
      <p:cxnSp>
        <p:nvCxnSpPr>
          <p:cNvPr id="13" name="直接连接符 12"/>
          <p:cNvCxnSpPr/>
          <p:nvPr/>
        </p:nvCxnSpPr>
        <p:spPr>
          <a:xfrm flipH="1">
            <a:off x="1765681" y="1272191"/>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04</a:t>
            </a:r>
            <a:endParaRPr lang="zh-CN" altLang="en-US" sz="16600" dirty="0">
              <a:solidFill>
                <a:schemeClr val="bg1"/>
              </a:solidFill>
              <a:latin typeface="+mj-ea"/>
              <a:ea typeface="+mj-ea"/>
            </a:endParaRPr>
          </a:p>
        </p:txBody>
      </p:sp>
      <p:sp>
        <p:nvSpPr>
          <p:cNvPr id="4" name="文本框 3"/>
          <p:cNvSpPr txBox="1"/>
          <p:nvPr/>
        </p:nvSpPr>
        <p:spPr>
          <a:xfrm>
            <a:off x="4174637" y="2501900"/>
            <a:ext cx="307340" cy="1143000"/>
          </a:xfrm>
          <a:prstGeom prst="rect">
            <a:avLst/>
          </a:prstGeom>
          <a:noFill/>
        </p:spPr>
        <p:txBody>
          <a:bodyPr vert="eaVert" wrap="none" lIns="0" tIns="0" rIns="0" bIns="0" rtlCol="0" anchor="t">
            <a:spAutoFit/>
          </a:bodyPr>
          <a:lstStyle/>
          <a:p>
            <a:pPr algn="l"/>
            <a:r>
              <a:rPr lang="en-US" altLang="zh-CN" sz="2000" dirty="0">
                <a:solidFill>
                  <a:schemeClr val="bg1"/>
                </a:solidFill>
              </a:rPr>
              <a:t>PART FOUR</a:t>
            </a:r>
            <a:endParaRPr lang="zh-CN" altLang="en-US" sz="2000" dirty="0">
              <a:solidFill>
                <a:schemeClr val="bg1"/>
              </a:solidFill>
            </a:endParaRPr>
          </a:p>
        </p:txBody>
      </p:sp>
      <p:sp>
        <p:nvSpPr>
          <p:cNvPr id="6" name="文本框 5"/>
          <p:cNvSpPr txBox="1"/>
          <p:nvPr/>
        </p:nvSpPr>
        <p:spPr>
          <a:xfrm>
            <a:off x="7693025" y="2736215"/>
            <a:ext cx="18288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总结</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总结</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4765675"/>
          </a:xfrm>
          <a:prstGeom prst="rect">
            <a:avLst/>
          </a:prstGeom>
          <a:noFill/>
        </p:spPr>
        <p:txBody>
          <a:bodyPr wrap="square" rtlCol="0">
            <a:noAutofit/>
          </a:bodyPr>
          <a:p>
            <a:pPr algn="l"/>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引入了AAViSS任务，其中代理必须围绕使用视觉和声音移动，以最好地倾听所需的目标对象。</a:t>
            </a:r>
            <a:r>
              <a:rPr lang="zh-CN" sz="2000">
                <a:latin typeface="宋体" panose="02010600030101010101" pitchFamily="2" charset="-122"/>
                <a:ea typeface="宋体" panose="02010600030101010101" pitchFamily="2" charset="-122"/>
                <a:cs typeface="宋体" panose="02010600030101010101" pitchFamily="2" charset="-122"/>
                <a:sym typeface="+mn-ea"/>
              </a:rPr>
              <a:t>本文</a:t>
            </a:r>
            <a:r>
              <a:rPr sz="2000">
                <a:latin typeface="宋体" panose="02010600030101010101" pitchFamily="2" charset="-122"/>
                <a:ea typeface="宋体" panose="02010600030101010101" pitchFamily="2" charset="-122"/>
                <a:cs typeface="宋体" panose="02010600030101010101" pitchFamily="2" charset="-122"/>
                <a:sym typeface="+mn-ea"/>
              </a:rPr>
              <a:t>的 Move2Hear 模型提供了有希望的结果，始终优于文献中的替代探索/导航运动策略，以及强大的基线。在未来的工作中，</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的目标是扩展我们的模型以考虑非周期性声音，例如，使用新形式的顺序记忆，并研究学习策略的 sim2real 迁移。</a:t>
            </a:r>
            <a:endParaRPr sz="20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p>
        </p:txBody>
      </p:sp>
      <p:sp>
        <p:nvSpPr>
          <p:cNvPr id="13" name="文本框 12"/>
          <p:cNvSpPr txBox="1"/>
          <p:nvPr/>
        </p:nvSpPr>
        <p:spPr>
          <a:xfrm>
            <a:off x="1981201" y="1812068"/>
            <a:ext cx="8229600" cy="1107440"/>
          </a:xfrm>
          <a:prstGeom prst="rect">
            <a:avLst/>
          </a:prstGeom>
          <a:noFill/>
        </p:spPr>
        <p:txBody>
          <a:bodyPr wrap="none" lIns="0" tIns="0" rIns="0" bIns="0" rtlCol="0" anchor="t">
            <a:spAutoFit/>
          </a:bodyPr>
          <a:lstStyle/>
          <a:p>
            <a:pPr algn="ctr"/>
            <a:r>
              <a:rPr lang="zh-CN" altLang="en-US" sz="7200" dirty="0">
                <a:solidFill>
                  <a:schemeClr val="bg1"/>
                </a:solidFill>
                <a:latin typeface="+mj-ea"/>
                <a:ea typeface="+mj-ea"/>
              </a:rPr>
              <a:t>汇报完毕，感谢</a:t>
            </a:r>
            <a:r>
              <a:rPr lang="zh-CN" altLang="en-US" sz="7200" dirty="0">
                <a:solidFill>
                  <a:schemeClr val="bg1"/>
                </a:solidFill>
                <a:latin typeface="+mj-ea"/>
                <a:ea typeface="+mj-ea"/>
              </a:rPr>
              <a:t>聆听</a:t>
            </a:r>
            <a:endParaRPr lang="zh-CN" altLang="en-US" sz="7200" dirty="0">
              <a:solidFill>
                <a:schemeClr val="bg1"/>
              </a:solidFill>
              <a:latin typeface="+mj-ea"/>
              <a:ea typeface="+mj-ea"/>
            </a:endParaRPr>
          </a:p>
        </p:txBody>
      </p:sp>
      <p:sp>
        <p:nvSpPr>
          <p:cNvPr id="19" name="文本框 18"/>
          <p:cNvSpPr txBox="1"/>
          <p:nvPr/>
        </p:nvSpPr>
        <p:spPr>
          <a:xfrm>
            <a:off x="3152775" y="422148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22" name="文本框 21"/>
          <p:cNvSpPr txBox="1"/>
          <p:nvPr/>
        </p:nvSpPr>
        <p:spPr>
          <a:xfrm>
            <a:off x="7015480" y="422148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2024-07-18</a:t>
            </a:r>
            <a:endParaRPr lang="en-US" altLang="zh-CN" sz="1600" dirty="0">
              <a:solidFill>
                <a:schemeClr val="bg1"/>
              </a:solidFill>
              <a:latin typeface="+mn-ea"/>
            </a:endParaRPr>
          </a:p>
        </p:txBody>
      </p:sp>
      <p:cxnSp>
        <p:nvCxnSpPr>
          <p:cNvPr id="23" name="直接连接符 22"/>
          <p:cNvCxnSpPr/>
          <p:nvPr/>
        </p:nvCxnSpPr>
        <p:spPr>
          <a:xfrm flipH="1">
            <a:off x="2029968" y="1116616"/>
            <a:ext cx="81564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420534" cy="255454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01</a:t>
            </a:r>
            <a:endParaRPr lang="zh-CN" altLang="en-US" sz="16600" dirty="0">
              <a:solidFill>
                <a:schemeClr val="bg1"/>
              </a:solidFill>
              <a:latin typeface="+mj-ea"/>
              <a:ea typeface="+mj-ea"/>
            </a:endParaRPr>
          </a:p>
        </p:txBody>
      </p:sp>
      <p:sp>
        <p:nvSpPr>
          <p:cNvPr id="4" name="文本框 3"/>
          <p:cNvSpPr txBox="1"/>
          <p:nvPr/>
        </p:nvSpPr>
        <p:spPr>
          <a:xfrm>
            <a:off x="4174200" y="2501900"/>
            <a:ext cx="307777" cy="1248740"/>
          </a:xfrm>
          <a:prstGeom prst="rect">
            <a:avLst/>
          </a:prstGeom>
          <a:noFill/>
        </p:spPr>
        <p:txBody>
          <a:bodyPr vert="eaVert" wrap="none" lIns="0" tIns="0" rIns="0" bIns="0" rtlCol="0" anchor="t">
            <a:spAutoFit/>
          </a:bodyPr>
          <a:lstStyle/>
          <a:p>
            <a:pPr algn="l"/>
            <a:r>
              <a:rPr lang="en-US" altLang="zh-CN" sz="2000" dirty="0">
                <a:solidFill>
                  <a:schemeClr val="bg1"/>
                </a:solidFill>
              </a:rPr>
              <a:t>PART ONE</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文章贡献</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文章贡献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246380" y="1160780"/>
            <a:ext cx="11667490" cy="1476375"/>
          </a:xfrm>
          <a:prstGeom prst="rect">
            <a:avLst/>
          </a:prstGeom>
          <a:noFill/>
        </p:spPr>
        <p:txBody>
          <a:bodyPr wrap="square" rtlCol="0">
            <a:spAutoFit/>
          </a:bodyPr>
          <a:p>
            <a:r>
              <a:rPr lang="zh-CN">
                <a:latin typeface="宋体" panose="02010600030101010101" pitchFamily="2" charset="-122"/>
                <a:ea typeface="宋体" panose="02010600030101010101" pitchFamily="2" charset="-122"/>
                <a:cs typeface="宋体" panose="02010600030101010101" pitchFamily="2" charset="-122"/>
              </a:rPr>
              <a:t>本文</a:t>
            </a:r>
            <a:r>
              <a:rPr>
                <a:latin typeface="宋体" panose="02010600030101010101" pitchFamily="2" charset="-122"/>
                <a:ea typeface="宋体" panose="02010600030101010101" pitchFamily="2" charset="-122"/>
                <a:cs typeface="宋体" panose="02010600030101010101" pitchFamily="2" charset="-122"/>
              </a:rPr>
              <a:t>的主要贡献有:</a:t>
            </a:r>
            <a:endParaRPr>
              <a:latin typeface="宋体" panose="02010600030101010101" pitchFamily="2" charset="-122"/>
              <a:ea typeface="宋体" panose="02010600030101010101" pitchFamily="2" charset="-122"/>
              <a:cs typeface="宋体" panose="02010600030101010101" pitchFamily="2" charset="-122"/>
            </a:endParaRPr>
          </a:p>
          <a:p>
            <a:r>
              <a:rPr>
                <a:latin typeface="宋体" panose="02010600030101010101" pitchFamily="2" charset="-122"/>
                <a:ea typeface="宋体" panose="02010600030101010101" pitchFamily="2" charset="-122"/>
                <a:cs typeface="宋体" panose="02010600030101010101" pitchFamily="2" charset="-122"/>
              </a:rPr>
              <a:t>1)定义了主动视听分离任务，这是嵌入式人工智能研究的一个新方向;</a:t>
            </a:r>
            <a:endParaRPr>
              <a:latin typeface="宋体" panose="02010600030101010101" pitchFamily="2" charset="-122"/>
              <a:ea typeface="宋体" panose="02010600030101010101" pitchFamily="2" charset="-122"/>
              <a:cs typeface="宋体" panose="02010600030101010101" pitchFamily="2" charset="-122"/>
            </a:endParaRPr>
          </a:p>
          <a:p>
            <a:r>
              <a:rPr>
                <a:latin typeface="宋体" panose="02010600030101010101" pitchFamily="2" charset="-122"/>
                <a:ea typeface="宋体" panose="02010600030101010101" pitchFamily="2" charset="-122"/>
                <a:cs typeface="宋体" panose="02010600030101010101" pitchFamily="2" charset="-122"/>
              </a:rPr>
              <a:t>2)提出了第一种方法来开始解决这个任务，即一个新的基于</a:t>
            </a:r>
            <a:r>
              <a:rPr lang="en-US">
                <a:latin typeface="宋体" panose="02010600030101010101" pitchFamily="2" charset="-122"/>
                <a:ea typeface="宋体" panose="02010600030101010101" pitchFamily="2" charset="-122"/>
                <a:cs typeface="宋体" panose="02010600030101010101" pitchFamily="2" charset="-122"/>
              </a:rPr>
              <a:t>RL</a:t>
            </a:r>
            <a:r>
              <a:rPr>
                <a:latin typeface="宋体" panose="02010600030101010101" pitchFamily="2" charset="-122"/>
                <a:ea typeface="宋体" panose="02010600030101010101" pitchFamily="2" charset="-122"/>
                <a:cs typeface="宋体" panose="02010600030101010101" pitchFamily="2" charset="-122"/>
              </a:rPr>
              <a:t>的框架，它集成了声音分离和视觉导航运动策略;</a:t>
            </a:r>
            <a:endParaRPr>
              <a:latin typeface="宋体" panose="02010600030101010101" pitchFamily="2" charset="-122"/>
              <a:ea typeface="宋体" panose="02010600030101010101" pitchFamily="2" charset="-122"/>
              <a:cs typeface="宋体" panose="02010600030101010101" pitchFamily="2" charset="-122"/>
            </a:endParaRPr>
          </a:p>
          <a:p>
            <a:r>
              <a:rPr>
                <a:latin typeface="宋体" panose="02010600030101010101" pitchFamily="2" charset="-122"/>
                <a:ea typeface="宋体" panose="02010600030101010101" pitchFamily="2" charset="-122"/>
                <a:cs typeface="宋体" panose="02010600030101010101" pitchFamily="2" charset="-122"/>
              </a:rPr>
              <a:t>3)彻底试验了各种声音、视觉环境和用例。虽然这只是该领域的第一步，但</a:t>
            </a:r>
            <a:r>
              <a:rPr lang="zh-CN">
                <a:latin typeface="宋体" panose="02010600030101010101" pitchFamily="2" charset="-122"/>
                <a:ea typeface="宋体" panose="02010600030101010101" pitchFamily="2" charset="-122"/>
                <a:cs typeface="宋体" panose="02010600030101010101" pitchFamily="2" charset="-122"/>
              </a:rPr>
              <a:t>作者</a:t>
            </a:r>
            <a:r>
              <a:rPr>
                <a:latin typeface="宋体" panose="02010600030101010101" pitchFamily="2" charset="-122"/>
                <a:ea typeface="宋体" panose="02010600030101010101" pitchFamily="2" charset="-122"/>
                <a:cs typeface="宋体" panose="02010600030101010101" pitchFamily="2" charset="-122"/>
              </a:rPr>
              <a:t>相信</a:t>
            </a:r>
            <a:r>
              <a:rPr lang="zh-CN">
                <a:latin typeface="宋体" panose="02010600030101010101" pitchFamily="2" charset="-122"/>
                <a:ea typeface="宋体" panose="02010600030101010101" pitchFamily="2" charset="-122"/>
                <a:cs typeface="宋体" panose="02010600030101010101" pitchFamily="2" charset="-122"/>
              </a:rPr>
              <a:t>该</a:t>
            </a:r>
            <a:r>
              <a:rPr>
                <a:latin typeface="宋体" panose="02010600030101010101" pitchFamily="2" charset="-122"/>
                <a:ea typeface="宋体" panose="02010600030101010101" pitchFamily="2" charset="-122"/>
                <a:cs typeface="宋体" panose="02010600030101010101" pitchFamily="2" charset="-122"/>
              </a:rPr>
              <a:t>工作为探索多模式智能体更好地倾听的新问题奠定了基础。</a:t>
            </a:r>
            <a:endParaRPr>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02</a:t>
            </a:r>
            <a:endParaRPr lang="zh-CN" altLang="en-US" sz="16600" dirty="0">
              <a:solidFill>
                <a:schemeClr val="bg1"/>
              </a:solidFill>
              <a:latin typeface="+mj-ea"/>
              <a:ea typeface="+mj-ea"/>
            </a:endParaRPr>
          </a:p>
        </p:txBody>
      </p:sp>
      <p:sp>
        <p:nvSpPr>
          <p:cNvPr id="4" name="文本框 3"/>
          <p:cNvSpPr txBox="1"/>
          <p:nvPr/>
        </p:nvSpPr>
        <p:spPr>
          <a:xfrm>
            <a:off x="4174637" y="2501900"/>
            <a:ext cx="307340" cy="1016000"/>
          </a:xfrm>
          <a:prstGeom prst="rect">
            <a:avLst/>
          </a:prstGeom>
          <a:noFill/>
        </p:spPr>
        <p:txBody>
          <a:bodyPr vert="eaVert" wrap="none" lIns="0" tIns="0" rIns="0" bIns="0" rtlCol="0" anchor="t">
            <a:spAutoFit/>
          </a:bodyPr>
          <a:lstStyle/>
          <a:p>
            <a:pPr algn="l"/>
            <a:r>
              <a:rPr lang="en-US" altLang="zh-CN" sz="2000" dirty="0">
                <a:solidFill>
                  <a:schemeClr val="bg1"/>
                </a:solidFill>
              </a:rPr>
              <a:t>PART TWO</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相关</a:t>
            </a:r>
            <a:r>
              <a:rPr kumimoji="1" lang="zh-CN" altLang="en-US" sz="7200" dirty="0">
                <a:solidFill>
                  <a:schemeClr val="accent1">
                    <a:lumMod val="100000"/>
                  </a:schemeClr>
                </a:solidFill>
                <a:latin typeface="+mj-ea"/>
                <a:ea typeface="+mj-ea"/>
              </a:rPr>
              <a:t>工作</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网络模型</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MAJUMDER S, AL-HALAH Z, GRAUMAN K. Move2hear: Active</a:t>
            </a:r>
            <a:r>
              <a:rPr lang="en-US" sz="1200"/>
              <a:t> </a:t>
            </a:r>
            <a:r>
              <a:rPr sz="1200"/>
              <a:t>audio-visual source separation[C/OL]//2021 IEEE/CVF International</a:t>
            </a:r>
            <a:r>
              <a:rPr lang="en-US" sz="1200"/>
              <a:t> </a:t>
            </a:r>
            <a:r>
              <a:rPr sz="1200"/>
              <a:t>Conference on Computer</a:t>
            </a:r>
            <a:r>
              <a:rPr lang="en-US" sz="1200"/>
              <a:t> </a:t>
            </a:r>
            <a:r>
              <a:rPr sz="1200"/>
              <a:t>Vision, ICCV 2021, Montreal, QC, Canada,</a:t>
            </a:r>
            <a:r>
              <a:rPr lang="en-US" sz="1200"/>
              <a:t> </a:t>
            </a:r>
            <a:r>
              <a:rPr sz="1200"/>
              <a:t>October 10-17, 2021. IEEE, 2021: 275-285. https://doi.org/10.1109/ICCV48922.2021.00034.</a:t>
            </a:r>
            <a:endParaRPr sz="1200"/>
          </a:p>
        </p:txBody>
      </p:sp>
      <p:sp>
        <p:nvSpPr>
          <p:cNvPr id="8" name="文本框 7"/>
          <p:cNvSpPr txBox="1"/>
          <p:nvPr/>
        </p:nvSpPr>
        <p:spPr>
          <a:xfrm>
            <a:off x="8672830" y="5657215"/>
            <a:ext cx="427355" cy="275590"/>
          </a:xfrm>
          <a:prstGeom prst="rect">
            <a:avLst/>
          </a:prstGeom>
          <a:noFill/>
        </p:spPr>
        <p:txBody>
          <a:bodyPr wrap="square" rtlCol="0">
            <a:spAutoFit/>
          </a:bodyPr>
          <a:p>
            <a:r>
              <a:rPr lang="en-US" altLang="zh-CN" sz="1200"/>
              <a:t>[1]</a:t>
            </a:r>
            <a:endParaRPr lang="en-US" altLang="zh-CN" sz="1200"/>
          </a:p>
        </p:txBody>
      </p:sp>
      <p:sp>
        <p:nvSpPr>
          <p:cNvPr id="3" name="文本框 2"/>
          <p:cNvSpPr txBox="1"/>
          <p:nvPr/>
        </p:nvSpPr>
        <p:spPr>
          <a:xfrm>
            <a:off x="6207760" y="920115"/>
            <a:ext cx="5890260" cy="5077460"/>
          </a:xfrm>
          <a:prstGeom prst="rect">
            <a:avLst/>
          </a:prstGeom>
          <a:noFill/>
        </p:spPr>
        <p:txBody>
          <a:bodyPr wrap="square" rtlCol="0">
            <a:spAutoFit/>
          </a:bodyPr>
          <a:p>
            <a:r>
              <a:rPr lang="zh-CN" altLang="en-US"/>
              <a:t>该论文提出了一种名为Move2Hear的强化学习方法，用于解决在虚拟现实环境中通过移动来改善音频分离问题的任务。该方法包含两个主要组件：目标音频分隔网络和主动音频视觉控制器。</a:t>
            </a:r>
            <a:endParaRPr lang="zh-CN" altLang="en-US"/>
          </a:p>
          <a:p>
            <a:r>
              <a:rPr lang="zh-CN" altLang="en-US"/>
              <a:t>目标音频分隔网络（Target Audio Separator Network）使用短时傅里叶变换（STFT）来表示混合的双声道和单声道音频频谱，并预测目标类型的单声道音频。该网络由三个模块组成：binaural音频分隔器、monaural音频预测器和acoustic memory re-finer。这些模块分别负责从输入中提取目标信号、预测目标信号并对其进行增强。</a:t>
            </a:r>
            <a:endParaRPr lang="zh-CN" altLang="en-US"/>
          </a:p>
          <a:p>
            <a:r>
              <a:rPr lang="zh-CN" altLang="en-US"/>
              <a:t>主动音频视觉控制器（Active Audio-Visual Controller）利用视觉和听觉线索来指导代理人在环境中移动以提高音频预测质量。它包括一个观察编码器和一个策略网络。观察空间包括当前帧的RGB图像、当前binaural音频分隔结果以及目标类型单声道音频的预测结果。策略网络使用递归神经网络（RNN）更新历史状态，并根据当前状态和历史状态预测动作分布和状态值函数。</a:t>
            </a:r>
            <a:endParaRPr lang="zh-CN" altLang="en-US"/>
          </a:p>
        </p:txBody>
      </p:sp>
      <p:pic>
        <p:nvPicPr>
          <p:cNvPr id="2" name="图片 1"/>
          <p:cNvPicPr>
            <a:picLocks noChangeAspect="1"/>
          </p:cNvPicPr>
          <p:nvPr/>
        </p:nvPicPr>
        <p:blipFill>
          <a:blip r:embed="rId5"/>
          <a:stretch>
            <a:fillRect/>
          </a:stretch>
        </p:blipFill>
        <p:spPr>
          <a:xfrm>
            <a:off x="46990" y="2316480"/>
            <a:ext cx="6160770" cy="388112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03</a:t>
            </a:r>
            <a:endParaRPr lang="zh-CN" altLang="en-US" sz="16600" dirty="0">
              <a:solidFill>
                <a:schemeClr val="bg1"/>
              </a:solidFill>
              <a:latin typeface="+mj-ea"/>
              <a:ea typeface="+mj-ea"/>
            </a:endParaRPr>
          </a:p>
        </p:txBody>
      </p:sp>
      <p:sp>
        <p:nvSpPr>
          <p:cNvPr id="4" name="文本框 3"/>
          <p:cNvSpPr txBox="1"/>
          <p:nvPr/>
        </p:nvSpPr>
        <p:spPr>
          <a:xfrm>
            <a:off x="4174637" y="2501900"/>
            <a:ext cx="307340" cy="1270000"/>
          </a:xfrm>
          <a:prstGeom prst="rect">
            <a:avLst/>
          </a:prstGeom>
          <a:noFill/>
        </p:spPr>
        <p:txBody>
          <a:bodyPr vert="eaVert" wrap="none" lIns="0" tIns="0" rIns="0" bIns="0" rtlCol="0" anchor="t">
            <a:spAutoFit/>
          </a:bodyPr>
          <a:lstStyle/>
          <a:p>
            <a:pPr algn="l"/>
            <a:r>
              <a:rPr lang="en-US" altLang="zh-CN" sz="2000" dirty="0">
                <a:solidFill>
                  <a:schemeClr val="bg1"/>
                </a:solidFill>
              </a:rPr>
              <a:t>PART THREE</a:t>
            </a:r>
            <a:endParaRPr lang="zh-CN" altLang="en-US" sz="2000" dirty="0">
              <a:solidFill>
                <a:schemeClr val="bg1"/>
              </a:solidFill>
            </a:endParaRPr>
          </a:p>
        </p:txBody>
      </p:sp>
      <p:sp>
        <p:nvSpPr>
          <p:cNvPr id="6" name="文本框 5"/>
          <p:cNvSpPr txBox="1"/>
          <p:nvPr/>
        </p:nvSpPr>
        <p:spPr>
          <a:xfrm>
            <a:off x="6844665" y="1710690"/>
            <a:ext cx="3657600" cy="332359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实验设置</a:t>
            </a:r>
            <a:endParaRPr kumimoji="1" lang="zh-CN" altLang="en-US" sz="7200" dirty="0">
              <a:solidFill>
                <a:schemeClr val="accent1">
                  <a:lumMod val="100000"/>
                </a:schemeClr>
              </a:solidFill>
              <a:latin typeface="+mj-ea"/>
              <a:ea typeface="+mj-ea"/>
            </a:endParaRPr>
          </a:p>
          <a:p>
            <a:pPr algn="ctr"/>
            <a:r>
              <a:rPr kumimoji="1" lang="en-US" altLang="zh-CN" sz="7200" dirty="0">
                <a:solidFill>
                  <a:schemeClr val="accent1">
                    <a:lumMod val="100000"/>
                  </a:schemeClr>
                </a:solidFill>
                <a:latin typeface="+mj-ea"/>
                <a:ea typeface="+mj-ea"/>
              </a:rPr>
              <a:t>&amp;</a:t>
            </a:r>
            <a:endParaRPr kumimoji="1" lang="en-US" altLang="zh-CN" sz="7200" dirty="0">
              <a:solidFill>
                <a:schemeClr val="accent1">
                  <a:lumMod val="100000"/>
                </a:schemeClr>
              </a:solidFill>
              <a:latin typeface="+mj-ea"/>
              <a:ea typeface="+mj-ea"/>
            </a:endParaRPr>
          </a:p>
          <a:p>
            <a:pPr algn="ctr"/>
            <a:r>
              <a:rPr kumimoji="1" lang="zh-CN" altLang="en-US" sz="7200" dirty="0">
                <a:solidFill>
                  <a:schemeClr val="accent1">
                    <a:lumMod val="100000"/>
                  </a:schemeClr>
                </a:solidFill>
                <a:latin typeface="+mj-ea"/>
                <a:ea typeface="+mj-ea"/>
              </a:rPr>
              <a:t>结果分析</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实验设置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5267325"/>
          </a:xfrm>
          <a:prstGeom prst="rect">
            <a:avLst/>
          </a:prstGeom>
          <a:noFill/>
        </p:spPr>
        <p:txBody>
          <a:bodyPr wrap="square" rtlCol="0">
            <a:noAutofit/>
          </a:bodyPr>
          <a:p>
            <a:pPr algn="l"/>
            <a:r>
              <a:t>对于每一集，</a:t>
            </a:r>
            <a:r>
              <a:rPr lang="zh-CN"/>
              <a:t>作者</a:t>
            </a:r>
            <a:r>
              <a:t>将 k = 2(我们还测试了 k = 3) 场景中的音频源，至少相距 8 m，并将一个指定为目标。代理从近目标任务的目标音频位置开始，在距离远目标任务的其他源的随机位置 4 到 12 m。12 m上限确保代理可以在其轨迹开始时听到目标音频。</a:t>
            </a:r>
            <a:r>
              <a:rPr lang="zh-CN">
                <a:sym typeface="+mn-ea"/>
              </a:rPr>
              <a:t>作者</a:t>
            </a:r>
            <a:r>
              <a:t>将近目标和远目标的最大情节长度分别设置为 T = 20 和 100 步。TN = 80is 使用验证拆分设置。</a:t>
            </a:r>
            <a:r>
              <a:rPr lang="zh-CN">
                <a:sym typeface="+mn-ea"/>
              </a:rPr>
              <a:t>作者</a:t>
            </a:r>
            <a:r>
              <a:t>使用所有足够大的 47 个 Matterport3D 场景，在给定上述设置的情况下生成至少 500 个不同的情节。</a:t>
            </a:r>
            <a:r>
              <a:rPr lang="zh-CN">
                <a:sym typeface="+mn-ea"/>
              </a:rPr>
              <a:t>作者</a:t>
            </a:r>
            <a:r>
              <a:t>形成 24/8/15 场景和 112K/100/1K 剧集的训练/val/测试拆分。由于测试和训练/验证环境不相交，因此代理总是在未映射空间中进行测试。</a:t>
            </a:r>
          </a:p>
          <a:p>
            <a:pPr algn="l"/>
          </a:p>
          <a:p>
            <a:pPr algn="l"/>
            <a:r>
              <a:rPr lang="zh-CN" altLang="en-US">
                <a:latin typeface="宋体" panose="02010600030101010101" pitchFamily="2" charset="-122"/>
                <a:ea typeface="宋体" panose="02010600030101010101" pitchFamily="2" charset="-122"/>
                <a:cs typeface="宋体" panose="02010600030101010101" pitchFamily="2" charset="-122"/>
              </a:rPr>
              <a:t>数据集：MUSIC；</a:t>
            </a:r>
            <a:r>
              <a:rPr lang="en-US" altLang="zh-CN">
                <a:latin typeface="宋体" panose="02010600030101010101" pitchFamily="2" charset="-122"/>
                <a:ea typeface="宋体" panose="02010600030101010101" pitchFamily="2" charset="-122"/>
                <a:cs typeface="宋体" panose="02010600030101010101" pitchFamily="2" charset="-122"/>
              </a:rPr>
              <a:t>VoxCeleb1</a:t>
            </a:r>
            <a:r>
              <a:rPr lang="zh-CN" altLang="en-US">
                <a:latin typeface="宋体" panose="02010600030101010101" pitchFamily="2" charset="-122"/>
                <a:ea typeface="宋体" panose="02010600030101010101" pitchFamily="2" charset="-122"/>
                <a:cs typeface="宋体" panose="02010600030101010101" pitchFamily="2" charset="-122"/>
              </a:rPr>
              <a:t>；</a:t>
            </a:r>
            <a:r>
              <a:rPr>
                <a:latin typeface="宋体" panose="02010600030101010101" pitchFamily="2" charset="-122"/>
                <a:ea typeface="宋体" panose="02010600030101010101" pitchFamily="2" charset="-122"/>
                <a:cs typeface="宋体" panose="02010600030101010101" pitchFamily="2" charset="-122"/>
              </a:rPr>
              <a:t>ESC-50</a:t>
            </a:r>
            <a:endParaRPr>
              <a:latin typeface="宋体" panose="02010600030101010101" pitchFamily="2" charset="-122"/>
              <a:ea typeface="宋体" panose="02010600030101010101" pitchFamily="2" charset="-122"/>
              <a:cs typeface="宋体" panose="02010600030101010101" pitchFamily="2" charset="-122"/>
            </a:endParaRPr>
          </a:p>
          <a:p>
            <a:pPr algn="l"/>
            <a:endParaRPr>
              <a:latin typeface="宋体" panose="02010600030101010101" pitchFamily="2" charset="-122"/>
              <a:ea typeface="宋体" panose="02010600030101010101" pitchFamily="2" charset="-122"/>
              <a:cs typeface="宋体" panose="02010600030101010101" pitchFamily="2" charset="-122"/>
            </a:endParaRPr>
          </a:p>
          <a:p>
            <a:pPr algn="l"/>
            <a:r>
              <a:rPr lang="zh-CN" altLang="en-US">
                <a:latin typeface="宋体" panose="02010600030101010101" pitchFamily="2" charset="-122"/>
                <a:ea typeface="宋体" panose="02010600030101010101" pitchFamily="2" charset="-122"/>
                <a:cs typeface="宋体" panose="02010600030101010101" pitchFamily="2" charset="-122"/>
              </a:rPr>
              <a:t>评估指标：</a:t>
            </a:r>
            <a:r>
              <a:rPr lang="en-US" altLang="zh-CN">
                <a:latin typeface="宋体" panose="02010600030101010101" pitchFamily="2" charset="-122"/>
                <a:ea typeface="宋体" panose="02010600030101010101" pitchFamily="2" charset="-122"/>
                <a:cs typeface="宋体" panose="02010600030101010101" pitchFamily="2" charset="-122"/>
              </a:rPr>
              <a:t>SISDR</a:t>
            </a:r>
            <a:r>
              <a:rPr lang="zh-CN" altLang="en-US">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STFT</a:t>
            </a:r>
            <a:endParaRPr lang="en-US" altLang="zh-CN">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10704830" y="3217545"/>
            <a:ext cx="361315" cy="275590"/>
          </a:xfrm>
          <a:prstGeom prst="rect">
            <a:avLst/>
          </a:prstGeom>
          <a:noFill/>
        </p:spPr>
        <p:txBody>
          <a:bodyPr wrap="square" rtlCol="0">
            <a:spAutoFit/>
          </a:bodyPr>
          <a:p>
            <a:r>
              <a:rPr lang="en-US" altLang="zh-CN" sz="1200"/>
              <a:t>[1]</a:t>
            </a:r>
            <a:endParaRPr lang="en-US" altLang="zh-CN" sz="1200"/>
          </a:p>
        </p:txBody>
      </p:sp>
      <p:sp>
        <p:nvSpPr>
          <p:cNvPr id="11" name="文本框 10"/>
          <p:cNvSpPr txBox="1"/>
          <p:nvPr>
            <p:custDataLst>
              <p:tags r:id="rId5"/>
            </p:custDataLst>
          </p:nvPr>
        </p:nvSpPr>
        <p:spPr>
          <a:xfrm>
            <a:off x="5191125" y="3217545"/>
            <a:ext cx="361315" cy="275590"/>
          </a:xfrm>
          <a:prstGeom prst="rect">
            <a:avLst/>
          </a:prstGeom>
          <a:noFill/>
        </p:spPr>
        <p:txBody>
          <a:bodyPr wrap="square" rtlCol="0">
            <a:spAutoFit/>
          </a:bodyPr>
          <a:p>
            <a:r>
              <a:rPr lang="en-US" altLang="zh-CN" sz="1200"/>
              <a:t>[1]</a:t>
            </a:r>
            <a:endParaRPr lang="en-US" altLang="zh-CN" sz="1200"/>
          </a:p>
        </p:txBody>
      </p:sp>
      <p:sp>
        <p:nvSpPr>
          <p:cNvPr id="4" name="文本框 3"/>
          <p:cNvSpPr txBox="1"/>
          <p:nvPr>
            <p:custDataLst>
              <p:tags r:id="rId6"/>
            </p:custDataLst>
          </p:nvPr>
        </p:nvSpPr>
        <p:spPr>
          <a:xfrm>
            <a:off x="405130" y="6197600"/>
            <a:ext cx="11381105" cy="386080"/>
          </a:xfrm>
          <a:prstGeom prst="rect">
            <a:avLst/>
          </a:prstGeom>
          <a:noFill/>
        </p:spPr>
        <p:txBody>
          <a:bodyPr wrap="square" rtlCol="0">
            <a:noAutofit/>
          </a:bodyPr>
          <a:p>
            <a:r>
              <a:rPr lang="en-US" altLang="zh-CN" sz="1200"/>
              <a:t>[1]</a:t>
            </a:r>
            <a:r>
              <a:rPr sz="1200"/>
              <a:t>MAJUMDER S, AL-HALAH Z, GRAUMAN K. Move2hear: Active</a:t>
            </a:r>
            <a:r>
              <a:rPr lang="en-US" sz="1200"/>
              <a:t> </a:t>
            </a:r>
            <a:r>
              <a:rPr sz="1200"/>
              <a:t>audio-visual source separation[C/OL]//2021 IEEE/CVF International</a:t>
            </a:r>
            <a:r>
              <a:rPr lang="en-US" sz="1200"/>
              <a:t> </a:t>
            </a:r>
            <a:r>
              <a:rPr sz="1200"/>
              <a:t>Conference on Computer</a:t>
            </a:r>
            <a:r>
              <a:rPr lang="en-US" sz="1200"/>
              <a:t> </a:t>
            </a:r>
            <a:r>
              <a:rPr sz="1200"/>
              <a:t>Vision, ICCV 2021, Montreal, QC, Canada,</a:t>
            </a:r>
            <a:r>
              <a:rPr lang="en-US" sz="1200"/>
              <a:t> </a:t>
            </a:r>
            <a:r>
              <a:rPr sz="1200"/>
              <a:t>October 10-17, 2021. IEEE, 2021: 275-285. https://doi.org/10.1109/ICCV48922.2021.00034.</a:t>
            </a:r>
            <a:endParaRPr sz="1200"/>
          </a:p>
        </p:txBody>
      </p:sp>
      <p:pic>
        <p:nvPicPr>
          <p:cNvPr id="10" name="图片 9"/>
          <p:cNvPicPr>
            <a:picLocks noChangeAspect="1"/>
          </p:cNvPicPr>
          <p:nvPr/>
        </p:nvPicPr>
        <p:blipFill>
          <a:blip r:embed="rId7"/>
          <a:stretch>
            <a:fillRect/>
          </a:stretch>
        </p:blipFill>
        <p:spPr>
          <a:xfrm>
            <a:off x="556895" y="904240"/>
            <a:ext cx="4565650" cy="2641600"/>
          </a:xfrm>
          <a:prstGeom prst="rect">
            <a:avLst/>
          </a:prstGeom>
        </p:spPr>
      </p:pic>
      <p:pic>
        <p:nvPicPr>
          <p:cNvPr id="13" name="图片 12"/>
          <p:cNvPicPr>
            <a:picLocks noChangeAspect="1"/>
          </p:cNvPicPr>
          <p:nvPr/>
        </p:nvPicPr>
        <p:blipFill>
          <a:blip r:embed="rId8"/>
          <a:stretch>
            <a:fillRect/>
          </a:stretch>
        </p:blipFill>
        <p:spPr>
          <a:xfrm>
            <a:off x="5979795" y="1003935"/>
            <a:ext cx="4622800" cy="2489200"/>
          </a:xfrm>
          <a:prstGeom prst="rect">
            <a:avLst/>
          </a:prstGeom>
        </p:spPr>
      </p:pic>
      <p:pic>
        <p:nvPicPr>
          <p:cNvPr id="14" name="图片 13"/>
          <p:cNvPicPr>
            <a:picLocks noChangeAspect="1"/>
          </p:cNvPicPr>
          <p:nvPr/>
        </p:nvPicPr>
        <p:blipFill>
          <a:blip r:embed="rId9"/>
          <a:stretch>
            <a:fillRect/>
          </a:stretch>
        </p:blipFill>
        <p:spPr>
          <a:xfrm>
            <a:off x="467995" y="3760470"/>
            <a:ext cx="5372100" cy="2133600"/>
          </a:xfrm>
          <a:prstGeom prst="rect">
            <a:avLst/>
          </a:prstGeom>
        </p:spPr>
      </p:pic>
      <p:sp>
        <p:nvSpPr>
          <p:cNvPr id="15" name="文本框 14"/>
          <p:cNvSpPr txBox="1"/>
          <p:nvPr>
            <p:custDataLst>
              <p:tags r:id="rId10"/>
            </p:custDataLst>
          </p:nvPr>
        </p:nvSpPr>
        <p:spPr>
          <a:xfrm>
            <a:off x="5979795" y="5618480"/>
            <a:ext cx="36131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6104255" y="2969895"/>
            <a:ext cx="361315" cy="275590"/>
          </a:xfrm>
          <a:prstGeom prst="rect">
            <a:avLst/>
          </a:prstGeom>
          <a:noFill/>
        </p:spPr>
        <p:txBody>
          <a:bodyPr wrap="square" rtlCol="0">
            <a:spAutoFit/>
          </a:bodyPr>
          <a:p>
            <a:r>
              <a:rPr lang="en-US" altLang="zh-CN" sz="1200"/>
              <a:t>[1]</a:t>
            </a:r>
            <a:endParaRPr lang="en-US" altLang="zh-CN" sz="1200"/>
          </a:p>
        </p:txBody>
      </p:sp>
      <p:sp>
        <p:nvSpPr>
          <p:cNvPr id="4" name="文本框 3"/>
          <p:cNvSpPr txBox="1"/>
          <p:nvPr>
            <p:custDataLst>
              <p:tags r:id="rId5"/>
            </p:custDataLst>
          </p:nvPr>
        </p:nvSpPr>
        <p:spPr>
          <a:xfrm>
            <a:off x="405130" y="6197600"/>
            <a:ext cx="11381105" cy="386080"/>
          </a:xfrm>
          <a:prstGeom prst="rect">
            <a:avLst/>
          </a:prstGeom>
          <a:noFill/>
        </p:spPr>
        <p:txBody>
          <a:bodyPr wrap="square" rtlCol="0">
            <a:noAutofit/>
          </a:bodyPr>
          <a:p>
            <a:r>
              <a:rPr lang="en-US" altLang="zh-CN" sz="1200"/>
              <a:t>[1]</a:t>
            </a:r>
            <a:r>
              <a:rPr sz="1200"/>
              <a:t>MAJUMDER S, AL-HALAH Z, GRAUMAN K. Move2hear: Active</a:t>
            </a:r>
            <a:r>
              <a:rPr lang="en-US" sz="1200"/>
              <a:t> </a:t>
            </a:r>
            <a:r>
              <a:rPr sz="1200"/>
              <a:t>audio-visual source separation[C/OL]//2021 IEEE/CVF International</a:t>
            </a:r>
            <a:r>
              <a:rPr lang="en-US" sz="1200"/>
              <a:t> </a:t>
            </a:r>
            <a:r>
              <a:rPr sz="1200"/>
              <a:t>Conference on Computer</a:t>
            </a:r>
            <a:r>
              <a:rPr lang="en-US" sz="1200"/>
              <a:t> </a:t>
            </a:r>
            <a:r>
              <a:rPr sz="1200"/>
              <a:t>Vision, ICCV 2021, Montreal, QC, Canada,</a:t>
            </a:r>
            <a:r>
              <a:rPr lang="en-US" sz="1200"/>
              <a:t> </a:t>
            </a:r>
            <a:r>
              <a:rPr sz="1200"/>
              <a:t>October 10-17, 2021. IEEE, 2021: 275-285. https://doi.org/10.1109/ICCV48922.2021.00034.</a:t>
            </a:r>
            <a:endParaRPr sz="1200"/>
          </a:p>
        </p:txBody>
      </p:sp>
      <p:pic>
        <p:nvPicPr>
          <p:cNvPr id="5" name="图片 4"/>
          <p:cNvPicPr>
            <a:picLocks noChangeAspect="1"/>
          </p:cNvPicPr>
          <p:nvPr/>
        </p:nvPicPr>
        <p:blipFill>
          <a:blip r:embed="rId6"/>
          <a:stretch>
            <a:fillRect/>
          </a:stretch>
        </p:blipFill>
        <p:spPr>
          <a:xfrm>
            <a:off x="1170305" y="1169035"/>
            <a:ext cx="4933950" cy="2076450"/>
          </a:xfrm>
          <a:prstGeom prst="rect">
            <a:avLst/>
          </a:prstGeom>
        </p:spPr>
      </p:pic>
      <p:pic>
        <p:nvPicPr>
          <p:cNvPr id="8" name="图片 7"/>
          <p:cNvPicPr>
            <a:picLocks noChangeAspect="1"/>
          </p:cNvPicPr>
          <p:nvPr/>
        </p:nvPicPr>
        <p:blipFill>
          <a:blip r:embed="rId7"/>
          <a:stretch>
            <a:fillRect/>
          </a:stretch>
        </p:blipFill>
        <p:spPr>
          <a:xfrm>
            <a:off x="7092950" y="1070610"/>
            <a:ext cx="3670300" cy="2419350"/>
          </a:xfrm>
          <a:prstGeom prst="rect">
            <a:avLst/>
          </a:prstGeom>
        </p:spPr>
      </p:pic>
      <p:sp>
        <p:nvSpPr>
          <p:cNvPr id="10" name="文本框 9"/>
          <p:cNvSpPr txBox="1"/>
          <p:nvPr>
            <p:custDataLst>
              <p:tags r:id="rId8"/>
            </p:custDataLst>
          </p:nvPr>
        </p:nvSpPr>
        <p:spPr>
          <a:xfrm>
            <a:off x="10763250" y="3214370"/>
            <a:ext cx="36131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commondata" val="eyJoZGlkIjoiYTYwNTVhZmFhMDEzZTQwMzQ5NjVkODkyZDQ5Nzk2YzA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homg">
      <a:dk1>
        <a:sysClr val="windowText" lastClr="000000"/>
      </a:dk1>
      <a:lt1>
        <a:sysClr val="window" lastClr="FFFFFF"/>
      </a:lt1>
      <a:dk2>
        <a:srgbClr val="44546A"/>
      </a:dk2>
      <a:lt2>
        <a:srgbClr val="E7E6E6"/>
      </a:lt2>
      <a:accent1>
        <a:srgbClr val="C00000"/>
      </a:accent1>
      <a:accent2>
        <a:srgbClr val="FFBFBF"/>
      </a:accent2>
      <a:accent3>
        <a:srgbClr val="FF7F7F"/>
      </a:accent3>
      <a:accent4>
        <a:srgbClr val="FF4040"/>
      </a:accent4>
      <a:accent5>
        <a:srgbClr val="900000"/>
      </a:accent5>
      <a:accent6>
        <a:srgbClr val="600000"/>
      </a:accent6>
      <a:hlink>
        <a:srgbClr val="0563C1"/>
      </a:hlink>
      <a:folHlink>
        <a:srgbClr val="954F72"/>
      </a:folHlink>
    </a:clrScheme>
    <a:fontScheme name="opposans">
      <a:majorFont>
        <a:latin typeface="OPPOSans B"/>
        <a:ea typeface="OPPOSans B"/>
        <a:cs typeface=""/>
      </a:majorFont>
      <a:minorFont>
        <a:latin typeface="OPPOSans R"/>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2218</Words>
  <Application>WPS 演示</Application>
  <PresentationFormat>宽屏</PresentationFormat>
  <Paragraphs>89</Paragraphs>
  <Slides>12</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vt:i4>
      </vt:variant>
    </vt:vector>
  </HeadingPairs>
  <TitlesOfParts>
    <vt:vector size="27" baseType="lpstr">
      <vt:lpstr>Arial</vt:lpstr>
      <vt:lpstr>宋体</vt:lpstr>
      <vt:lpstr>Wingdings</vt:lpstr>
      <vt:lpstr>OPPOSans B</vt:lpstr>
      <vt:lpstr>OPPOSans R</vt:lpstr>
      <vt:lpstr>阿里巴巴普惠体 2.0 55 Regular</vt:lpstr>
      <vt:lpstr>阿里巴巴普惠体 2.0 65 Medium</vt:lpstr>
      <vt:lpstr>Cambria Math</vt:lpstr>
      <vt:lpstr>微软雅黑</vt:lpstr>
      <vt:lpstr>Arial Unicode MS</vt:lpstr>
      <vt:lpstr>等线</vt:lpstr>
      <vt:lpstr>OPPOSans B</vt:lpstr>
      <vt:lpstr>Segoe Print</vt:lpstr>
      <vt:lpstr>OPPOSans R</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Administrator</cp:lastModifiedBy>
  <cp:revision>79</cp:revision>
  <dcterms:created xsi:type="dcterms:W3CDTF">2023-08-17T12:45:00Z</dcterms:created>
  <dcterms:modified xsi:type="dcterms:W3CDTF">2024-07-18T05:53:40Z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9A81DC404C6C4BB9956130E1B35C39FE_12</vt:lpwstr>
  </property>
  <property fmtid="{D5CDD505-2E9C-101B-9397-08002B2CF9AE}" pid="3" name="KSOProductBuildVer">
    <vt:lpwstr>2052-11.8.2.11718</vt:lpwstr>
  </property>
</Properties>
</file>