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7.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8.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9.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20.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21.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22.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34.xml" ContentType="application/vnd.openxmlformats-officedocument.presentationml.tags+xml"/>
  <Override PartName="/ppt/notesSlides/notesSlide25.xml" ContentType="application/vnd.openxmlformats-officedocument.presentationml.notesSlide+xml"/>
  <Override PartName="/ppt/tags/tag35.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762" r:id="rId2"/>
    <p:sldId id="2763" r:id="rId3"/>
    <p:sldId id="2764" r:id="rId4"/>
    <p:sldId id="2765" r:id="rId5"/>
    <p:sldId id="2766" r:id="rId6"/>
    <p:sldId id="2767" r:id="rId7"/>
    <p:sldId id="2768" r:id="rId8"/>
    <p:sldId id="2769" r:id="rId9"/>
    <p:sldId id="2691" r:id="rId10"/>
    <p:sldId id="2715" r:id="rId11"/>
    <p:sldId id="2789" r:id="rId12"/>
    <p:sldId id="2790" r:id="rId13"/>
    <p:sldId id="2791" r:id="rId14"/>
    <p:sldId id="2792" r:id="rId15"/>
    <p:sldId id="2793" r:id="rId16"/>
    <p:sldId id="2771" r:id="rId17"/>
    <p:sldId id="2772" r:id="rId18"/>
    <p:sldId id="2773" r:id="rId19"/>
    <p:sldId id="2786" r:id="rId20"/>
    <p:sldId id="2794" r:id="rId21"/>
    <p:sldId id="2774" r:id="rId22"/>
    <p:sldId id="2743" r:id="rId23"/>
    <p:sldId id="2711" r:id="rId24"/>
    <p:sldId id="2775" r:id="rId25"/>
    <p:sldId id="2776" r:id="rId26"/>
    <p:sldId id="2706" r:id="rId27"/>
    <p:sldId id="2518"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0000"/>
    <a:srgbClr val="4472C4"/>
    <a:srgbClr val="2F5597"/>
    <a:srgbClr val="FFFFFF"/>
    <a:srgbClr val="1736FF"/>
    <a:srgbClr val="E4E6E7"/>
    <a:srgbClr val="BFBEBD"/>
    <a:srgbClr val="F16005"/>
    <a:srgbClr val="C7D4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0748" autoAdjust="0"/>
  </p:normalViewPr>
  <p:slideViewPr>
    <p:cSldViewPr snapToGrid="0" showGuides="1">
      <p:cViewPr varScale="1">
        <p:scale>
          <a:sx n="72" d="100"/>
          <a:sy n="72" d="100"/>
        </p:scale>
        <p:origin x="1056" y="43"/>
      </p:cViewPr>
      <p:guideLst>
        <p:guide orient="horz" pos="18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71917-B337-4335-AEF3-7EECED3CFA3F}" type="datetimeFigureOut">
              <a:rPr lang="zh-CN" altLang="en-US" smtClean="0"/>
              <a:t>2024/6/20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BB9C8-14E8-4727-93A3-876F3F25BCC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1</a:t>
            </a:fld>
            <a:endParaRPr kumimoji="1" lang="zh-CN" altLang="en-US"/>
          </a:p>
        </p:txBody>
      </p:sp>
    </p:spTree>
    <p:extLst>
      <p:ext uri="{BB962C8B-B14F-4D97-AF65-F5344CB8AC3E}">
        <p14:creationId xmlns:p14="http://schemas.microsoft.com/office/powerpoint/2010/main" val="1327696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523128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783965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986030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093530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a:t>ldm</a:t>
            </a:r>
            <a:r>
              <a:rPr lang="zh-CN" altLang="en-US" b="1"/>
              <a:t>特征点损失</a:t>
            </a:r>
            <a:r>
              <a:rPr lang="zh-CN" altLang="en-US"/>
              <a:t> ：使用</a:t>
            </a:r>
            <a:r>
              <a:rPr lang="en-US" altLang="zh-CN"/>
              <a:t>L2</a:t>
            </a:r>
            <a:r>
              <a:rPr lang="zh-CN" altLang="en-US"/>
              <a:t>距离度量特征点的差异：</a:t>
            </a:r>
            <a:endParaRPr lang="en-US" altLang="zh-CN"/>
          </a:p>
          <a:p>
            <a:r>
              <a:rPr lang="en-US" altLang="zh-CN" b="1"/>
              <a:t>3DMM</a:t>
            </a:r>
            <a:r>
              <a:rPr lang="zh-CN" altLang="en-US" b="1"/>
              <a:t>系数损失</a:t>
            </a:r>
            <a:r>
              <a:rPr lang="zh-CN" altLang="en-US"/>
              <a:t> ：使用</a:t>
            </a:r>
            <a:r>
              <a:rPr lang="en-US" altLang="zh-CN"/>
              <a:t>L2</a:t>
            </a:r>
            <a:r>
              <a:rPr lang="zh-CN" altLang="en-US"/>
              <a:t>距离度量面部系数的差异：</a:t>
            </a:r>
            <a:endParaRPr lang="en-US" altLang="zh-CN"/>
          </a:p>
          <a:p>
            <a:r>
              <a:rPr lang="en-US" altLang="zh-CN" b="1"/>
              <a:t>GAN</a:t>
            </a:r>
            <a:r>
              <a:rPr lang="zh-CN" altLang="en-US" b="1"/>
              <a:t>损失</a:t>
            </a:r>
            <a:r>
              <a:rPr lang="zh-CN" altLang="en-US"/>
              <a:t> ：通过二元交叉熵（</a:t>
            </a:r>
            <a:r>
              <a:rPr lang="en-US" altLang="zh-CN"/>
              <a:t>Binary Cross Entropy</a:t>
            </a:r>
            <a:r>
              <a:rPr lang="zh-CN" altLang="en-US"/>
              <a:t>）计算的</a:t>
            </a:r>
            <a:r>
              <a:rPr lang="en-US" altLang="zh-CN"/>
              <a:t>GAN</a:t>
            </a:r>
            <a:r>
              <a:rPr lang="zh-CN" altLang="en-US"/>
              <a:t>损失，使用预训练的判别器 </a:t>
            </a:r>
            <a:r>
              <a:rPr lang="en-US" altLang="zh-CN"/>
              <a:t>DDD </a:t>
            </a:r>
            <a:r>
              <a:rPr lang="zh-CN" altLang="en-US"/>
              <a:t>增强感知质量：</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985292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a:t>ldm</a:t>
            </a:r>
            <a:r>
              <a:rPr lang="zh-CN" altLang="en-US" b="1"/>
              <a:t>特征点损失</a:t>
            </a:r>
            <a:r>
              <a:rPr lang="zh-CN" altLang="en-US"/>
              <a:t> ：使用</a:t>
            </a:r>
            <a:r>
              <a:rPr lang="en-US" altLang="zh-CN"/>
              <a:t>L2</a:t>
            </a:r>
            <a:r>
              <a:rPr lang="zh-CN" altLang="en-US"/>
              <a:t>距离度量特征点的差异：</a:t>
            </a:r>
            <a:endParaRPr lang="en-US" altLang="zh-CN"/>
          </a:p>
          <a:p>
            <a:r>
              <a:rPr lang="en-US" altLang="zh-CN" b="1"/>
              <a:t>3DMM</a:t>
            </a:r>
            <a:r>
              <a:rPr lang="zh-CN" altLang="en-US" b="1"/>
              <a:t>系数损失</a:t>
            </a:r>
            <a:r>
              <a:rPr lang="zh-CN" altLang="en-US"/>
              <a:t> ：使用</a:t>
            </a:r>
            <a:r>
              <a:rPr lang="en-US" altLang="zh-CN"/>
              <a:t>L2</a:t>
            </a:r>
            <a:r>
              <a:rPr lang="zh-CN" altLang="en-US"/>
              <a:t>距离度量面部系数的差异：</a:t>
            </a:r>
            <a:endParaRPr lang="en-US" altLang="zh-CN"/>
          </a:p>
          <a:p>
            <a:r>
              <a:rPr lang="en-US" altLang="zh-CN" b="1"/>
              <a:t>GAN</a:t>
            </a:r>
            <a:r>
              <a:rPr lang="zh-CN" altLang="en-US" b="1"/>
              <a:t>损失</a:t>
            </a:r>
            <a:r>
              <a:rPr lang="zh-CN" altLang="en-US"/>
              <a:t> ：通过二元交叉熵（</a:t>
            </a:r>
            <a:r>
              <a:rPr lang="en-US" altLang="zh-CN"/>
              <a:t>Binary Cross Entropy</a:t>
            </a:r>
            <a:r>
              <a:rPr lang="zh-CN" altLang="en-US"/>
              <a:t>）计算的</a:t>
            </a:r>
            <a:r>
              <a:rPr lang="en-US" altLang="zh-CN"/>
              <a:t>GAN</a:t>
            </a:r>
            <a:r>
              <a:rPr lang="zh-CN" altLang="en-US"/>
              <a:t>损失，使用预训练的判别器 </a:t>
            </a:r>
            <a:r>
              <a:rPr lang="en-US" altLang="zh-CN"/>
              <a:t>DDD </a:t>
            </a:r>
            <a:r>
              <a:rPr lang="zh-CN" altLang="en-US"/>
              <a:t>增强感知质量：</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266437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0671905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74151"/>
                </a:solidFill>
                <a:effectLst/>
                <a:latin typeface="Söhne"/>
              </a:rPr>
              <a:t>MFCC</a:t>
            </a:r>
            <a:r>
              <a:rPr lang="zh-CN" altLang="en-US" b="0" i="0" dirty="0">
                <a:solidFill>
                  <a:srgbClr val="374151"/>
                </a:solidFill>
                <a:effectLst/>
                <a:latin typeface="Söhne"/>
              </a:rPr>
              <a:t>（</a:t>
            </a:r>
            <a:r>
              <a:rPr lang="en-US" altLang="zh-CN" b="0" i="0" dirty="0">
                <a:solidFill>
                  <a:srgbClr val="374151"/>
                </a:solidFill>
                <a:effectLst/>
                <a:latin typeface="Söhne"/>
              </a:rPr>
              <a:t>Mel Frequency Cepstral Coefficients</a:t>
            </a:r>
            <a:r>
              <a:rPr lang="zh-CN" altLang="en-US" b="0" i="0" dirty="0">
                <a:solidFill>
                  <a:srgbClr val="374151"/>
                </a:solidFill>
                <a:effectLst/>
                <a:latin typeface="Söhne"/>
              </a:rPr>
              <a:t>，梅尔频率倒谱系数）</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171870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a:effectLst/>
                <a:highlight>
                  <a:srgbClr val="FFFFFF"/>
                </a:highlight>
                <a:latin typeface="-apple-system"/>
              </a:rPr>
              <a:t>使用</a:t>
            </a:r>
            <a:r>
              <a:rPr lang="en-US" altLang="zh-CN" b="0" i="0">
                <a:effectLst/>
                <a:highlight>
                  <a:srgbClr val="FFFFFF"/>
                </a:highlight>
                <a:latin typeface="-apple-system"/>
              </a:rPr>
              <a:t>Unplash</a:t>
            </a:r>
            <a:r>
              <a:rPr lang="zh-CN" altLang="en-US" b="0" i="0">
                <a:effectLst/>
                <a:highlight>
                  <a:srgbClr val="FFFFFF"/>
                </a:highlight>
                <a:latin typeface="-apple-system"/>
              </a:rPr>
              <a:t>和</a:t>
            </a:r>
            <a:r>
              <a:rPr lang="en-US" altLang="zh-CN" b="0" i="0">
                <a:effectLst/>
                <a:highlight>
                  <a:srgbClr val="FFFFFF"/>
                </a:highlight>
                <a:latin typeface="-apple-system"/>
              </a:rPr>
              <a:t>HDTF</a:t>
            </a:r>
            <a:r>
              <a:rPr lang="zh-CN" altLang="en-US" b="0" i="0">
                <a:effectLst/>
                <a:highlight>
                  <a:srgbClr val="FFFFFF"/>
                </a:highlight>
                <a:latin typeface="-apple-system"/>
              </a:rPr>
              <a:t>数据集的一般性能的定量比较</a:t>
            </a:r>
            <a:r>
              <a:rPr lang="en-US" altLang="zh-CN" b="0" i="0">
                <a:effectLst/>
                <a:highlight>
                  <a:srgbClr val="FFFFFF"/>
                </a:highlight>
                <a:latin typeface="-apple-system"/>
              </a:rPr>
              <a:t>(</a:t>
            </a:r>
            <a:r>
              <a:rPr lang="zh-CN" altLang="en-US" b="0" i="0">
                <a:effectLst/>
                <a:highlight>
                  <a:srgbClr val="FFFFFF"/>
                </a:highlight>
                <a:latin typeface="-apple-system"/>
              </a:rPr>
              <a:t>粗体</a:t>
            </a:r>
            <a:r>
              <a:rPr lang="en-US" altLang="zh-CN" b="0" i="0">
                <a:effectLst/>
                <a:highlight>
                  <a:srgbClr val="FFFFFF"/>
                </a:highlight>
                <a:latin typeface="-apple-system"/>
              </a:rPr>
              <a:t>:</a:t>
            </a:r>
            <a:r>
              <a:rPr lang="zh-CN" altLang="en-US" b="0" i="0">
                <a:effectLst/>
                <a:highlight>
                  <a:srgbClr val="FFFFFF"/>
                </a:highlight>
                <a:latin typeface="-apple-system"/>
              </a:rPr>
              <a:t>最高</a:t>
            </a:r>
            <a:r>
              <a:rPr lang="en-US" altLang="zh-CN" b="0" i="0">
                <a:effectLst/>
                <a:highlight>
                  <a:srgbClr val="FFFFFF"/>
                </a:highlight>
                <a:latin typeface="-apple-system"/>
              </a:rPr>
              <a:t>)</a:t>
            </a:r>
            <a:r>
              <a:rPr lang="zh-CN" altLang="en-US" b="0" i="0">
                <a:effectLst/>
                <a:highlight>
                  <a:srgbClr val="FFFFFF"/>
                </a:highlight>
                <a:latin typeface="-apple-system"/>
              </a:rPr>
              <a:t>。</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339929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a:effectLst/>
                <a:highlight>
                  <a:srgbClr val="FFFFFF"/>
                </a:highlight>
                <a:latin typeface="-apple-system"/>
              </a:rPr>
              <a:t>姿态条件下的内部差异。当条件改变时，我们评估同一模型中性能指标的变化。这包括在使用输入图像的原始姿势与水平翻转姿势生成结果时测量结果的差异∆。模型对变化的稳健性由这两种条件之间的指标变化最小表示</a:t>
            </a:r>
            <a:r>
              <a:rPr lang="en-US" altLang="zh-CN" b="0" i="0">
                <a:effectLst/>
                <a:highlight>
                  <a:srgbClr val="FFFFFF"/>
                </a:highlight>
                <a:latin typeface="-apple-system"/>
              </a:rPr>
              <a:t>(</a:t>
            </a:r>
            <a:r>
              <a:rPr lang="zh-CN" altLang="en-US" b="0" i="0">
                <a:effectLst/>
                <a:highlight>
                  <a:srgbClr val="FFFFFF"/>
                </a:highlight>
                <a:latin typeface="-apple-system"/>
              </a:rPr>
              <a:t>粗体</a:t>
            </a:r>
            <a:r>
              <a:rPr lang="en-US" altLang="zh-CN" b="0" i="0">
                <a:effectLst/>
                <a:highlight>
                  <a:srgbClr val="FFFFFF"/>
                </a:highlight>
                <a:latin typeface="-apple-system"/>
              </a:rPr>
              <a:t>:</a:t>
            </a:r>
            <a:r>
              <a:rPr lang="zh-CN" altLang="en-US" b="0" i="0">
                <a:effectLst/>
                <a:highlight>
                  <a:srgbClr val="FFFFFF"/>
                </a:highlight>
                <a:latin typeface="-apple-system"/>
              </a:rPr>
              <a:t>最高</a:t>
            </a:r>
            <a:r>
              <a:rPr lang="en-US" altLang="zh-CN" b="0" i="0">
                <a:effectLst/>
                <a:highlight>
                  <a:srgbClr val="FFFFFF"/>
                </a:highlight>
                <a:latin typeface="-apple-system"/>
              </a:rPr>
              <a:t>)</a:t>
            </a:r>
            <a:r>
              <a:rPr lang="zh-CN" altLang="en-US" b="0" i="0">
                <a:effectLst/>
                <a:highlight>
                  <a:srgbClr val="FFFFFF"/>
                </a:highlight>
                <a:latin typeface="-apple-system"/>
              </a:rPr>
              <a:t>。</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264379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a:t>
            </a:fld>
            <a:endParaRPr kumimoji="1" lang="zh-CN" altLang="en-US"/>
          </a:p>
        </p:txBody>
      </p:sp>
    </p:spTree>
    <p:extLst>
      <p:ext uri="{BB962C8B-B14F-4D97-AF65-F5344CB8AC3E}">
        <p14:creationId xmlns:p14="http://schemas.microsoft.com/office/powerpoint/2010/main" val="399605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318427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1493269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097680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D2129"/>
                </a:solidFill>
                <a:effectLst/>
                <a:highlight>
                  <a:srgbClr val="FFFFFF"/>
                </a:highlight>
                <a:latin typeface="PingFangSC-Regular"/>
              </a:rPr>
              <a:t>可以看出，</a:t>
            </a:r>
            <a:r>
              <a:rPr lang="en-US" altLang="zh-CN" b="0" i="0" dirty="0">
                <a:solidFill>
                  <a:srgbClr val="1D2129"/>
                </a:solidFill>
                <a:effectLst/>
                <a:highlight>
                  <a:srgbClr val="FFFFFF"/>
                </a:highlight>
                <a:latin typeface="PingFangSC-Regular"/>
              </a:rPr>
              <a:t>MLP </a:t>
            </a:r>
            <a:r>
              <a:rPr lang="zh-CN" altLang="en-US" b="0" i="0" dirty="0">
                <a:solidFill>
                  <a:srgbClr val="1D2129"/>
                </a:solidFill>
                <a:effectLst/>
                <a:highlight>
                  <a:srgbClr val="FFFFFF"/>
                </a:highlight>
                <a:latin typeface="PingFangSC-Regular"/>
              </a:rPr>
              <a:t>和 </a:t>
            </a:r>
            <a:r>
              <a:rPr lang="en-US" altLang="zh-CN" b="0" i="0" dirty="0">
                <a:solidFill>
                  <a:srgbClr val="1D2129"/>
                </a:solidFill>
                <a:effectLst/>
                <a:highlight>
                  <a:srgbClr val="FFFFFF"/>
                </a:highlight>
                <a:latin typeface="PingFangSC-Regular"/>
              </a:rPr>
              <a:t>LSTM </a:t>
            </a:r>
            <a:r>
              <a:rPr lang="zh-CN" altLang="en-US" b="0" i="0" dirty="0">
                <a:solidFill>
                  <a:srgbClr val="1D2129"/>
                </a:solidFill>
                <a:effectLst/>
                <a:highlight>
                  <a:srgbClr val="FFFFFF"/>
                </a:highlight>
                <a:latin typeface="PingFangSC-Regular"/>
              </a:rPr>
              <a:t>都不能取得令人满意的结果，其中 </a:t>
            </a:r>
            <a:r>
              <a:rPr lang="en-US" altLang="zh-CN" b="0" i="0" dirty="0">
                <a:solidFill>
                  <a:srgbClr val="1D2129"/>
                </a:solidFill>
                <a:effectLst/>
                <a:highlight>
                  <a:srgbClr val="FFFFFF"/>
                </a:highlight>
                <a:latin typeface="PingFangSC-Regular"/>
              </a:rPr>
              <a:t>MLP </a:t>
            </a:r>
            <a:r>
              <a:rPr lang="zh-CN" altLang="en-US" b="0" i="0" dirty="0">
                <a:solidFill>
                  <a:srgbClr val="1D2129"/>
                </a:solidFill>
                <a:effectLst/>
                <a:highlight>
                  <a:srgbClr val="FFFFFF"/>
                </a:highlight>
                <a:latin typeface="PingFangSC-Regular"/>
              </a:rPr>
              <a:t>忽略了时间序列</a:t>
            </a:r>
            <a:r>
              <a:rPr lang="en-US" altLang="zh-CN" b="0" i="0" dirty="0">
                <a:solidFill>
                  <a:srgbClr val="1D2129"/>
                </a:solidFill>
                <a:effectLst/>
                <a:highlight>
                  <a:srgbClr val="FFFFFF"/>
                </a:highlight>
                <a:latin typeface="PingFangSC-Regular"/>
              </a:rPr>
              <a:t>LSTM </a:t>
            </a:r>
            <a:r>
              <a:rPr lang="zh-CN" altLang="en-US" b="0" i="0" dirty="0">
                <a:solidFill>
                  <a:srgbClr val="1D2129"/>
                </a:solidFill>
                <a:effectLst/>
                <a:highlight>
                  <a:srgbClr val="FFFFFF"/>
                </a:highlight>
                <a:latin typeface="PingFangSC-Regular"/>
              </a:rPr>
              <a:t>倾向于生成仍然的输出。基于 </a:t>
            </a:r>
            <a:r>
              <a:rPr lang="en-US" altLang="zh-CN" b="0" i="0" dirty="0">
                <a:solidFill>
                  <a:srgbClr val="1D2129"/>
                </a:solidFill>
                <a:effectLst/>
                <a:highlight>
                  <a:srgbClr val="FFFFFF"/>
                </a:highlight>
                <a:latin typeface="PingFangSC-Regular"/>
              </a:rPr>
              <a:t>Transformer </a:t>
            </a:r>
            <a:r>
              <a:rPr lang="zh-CN" altLang="en-US" b="0" i="0" dirty="0">
                <a:solidFill>
                  <a:srgbClr val="1D2129"/>
                </a:solidFill>
                <a:effectLst/>
                <a:highlight>
                  <a:srgbClr val="FFFFFF"/>
                </a:highlight>
                <a:latin typeface="PingFangSC-Regular"/>
              </a:rPr>
              <a:t>的架构显着提高了性能，证明了 </a:t>
            </a:r>
            <a:r>
              <a:rPr lang="en-US" altLang="zh-CN" b="0" i="0" dirty="0">
                <a:solidFill>
                  <a:srgbClr val="1D2129"/>
                </a:solidFill>
                <a:effectLst/>
                <a:highlight>
                  <a:srgbClr val="FFFFFF"/>
                </a:highlight>
                <a:latin typeface="PingFangSC-Regular"/>
              </a:rPr>
              <a:t>Transformer </a:t>
            </a:r>
            <a:r>
              <a:rPr lang="zh-CN" altLang="en-US" b="0" i="0" dirty="0">
                <a:solidFill>
                  <a:srgbClr val="1D2129"/>
                </a:solidFill>
                <a:effectLst/>
                <a:highlight>
                  <a:srgbClr val="FFFFFF"/>
                </a:highlight>
                <a:latin typeface="PingFangSC-Regular"/>
              </a:rPr>
              <a:t>在长期时间序列预测中的有效性。此外，高斯过程可以捕获帧之间的时间动态，从而提高最终性能。更多的分析和实验可以在补充材料中找到。</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501285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5924712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25</a:t>
            </a:fld>
            <a:endParaRPr kumimoji="1" lang="zh-CN" altLang="en-US"/>
          </a:p>
        </p:txBody>
      </p:sp>
    </p:spTree>
    <p:extLst>
      <p:ext uri="{BB962C8B-B14F-4D97-AF65-F5344CB8AC3E}">
        <p14:creationId xmlns:p14="http://schemas.microsoft.com/office/powerpoint/2010/main" val="40737178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26</a:t>
            </a:fld>
            <a:endParaRPr kumimoji="1" lang="zh-CN" altLang="en-US"/>
          </a:p>
        </p:txBody>
      </p:sp>
    </p:spTree>
    <p:extLst>
      <p:ext uri="{BB962C8B-B14F-4D97-AF65-F5344CB8AC3E}">
        <p14:creationId xmlns:p14="http://schemas.microsoft.com/office/powerpoint/2010/main" val="13795362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27</a:t>
            </a:fld>
            <a:endParaRPr kumimoji="1" lang="zh-CN" altLang="en-US"/>
          </a:p>
        </p:txBody>
      </p:sp>
    </p:spTree>
    <p:extLst>
      <p:ext uri="{BB962C8B-B14F-4D97-AF65-F5344CB8AC3E}">
        <p14:creationId xmlns:p14="http://schemas.microsoft.com/office/powerpoint/2010/main" val="1927764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3</a:t>
            </a:fld>
            <a:endParaRPr kumimoji="1" lang="zh-CN" altLang="en-US"/>
          </a:p>
        </p:txBody>
      </p:sp>
    </p:spTree>
    <p:extLst>
      <p:ext uri="{BB962C8B-B14F-4D97-AF65-F5344CB8AC3E}">
        <p14:creationId xmlns:p14="http://schemas.microsoft.com/office/powerpoint/2010/main" val="95026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4</a:t>
            </a:fld>
            <a:endParaRPr kumimoji="1" lang="zh-CN" altLang="en-US"/>
          </a:p>
        </p:txBody>
      </p:sp>
    </p:spTree>
    <p:extLst>
      <p:ext uri="{BB962C8B-B14F-4D97-AF65-F5344CB8AC3E}">
        <p14:creationId xmlns:p14="http://schemas.microsoft.com/office/powerpoint/2010/main" val="2082424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49032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6</a:t>
            </a:fld>
            <a:endParaRPr kumimoji="1" lang="zh-CN" altLang="en-US"/>
          </a:p>
        </p:txBody>
      </p:sp>
    </p:spTree>
    <p:extLst>
      <p:ext uri="{BB962C8B-B14F-4D97-AF65-F5344CB8AC3E}">
        <p14:creationId xmlns:p14="http://schemas.microsoft.com/office/powerpoint/2010/main" val="2161781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628907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a:t>4.1 </a:t>
            </a:r>
            <a:r>
              <a:rPr lang="zh-CN" altLang="en-US" b="1"/>
              <a:t>预处理步骤</a:t>
            </a:r>
          </a:p>
          <a:p>
            <a:r>
              <a:rPr lang="zh-CN" altLang="en-US"/>
              <a:t>预处理阶段对输入图像进行初步处理，设置管道的初始参数。使用</a:t>
            </a:r>
            <a:r>
              <a:rPr lang="en-US" altLang="zh-CN"/>
              <a:t>3D Morphable Model</a:t>
            </a:r>
            <a:r>
              <a:rPr lang="zh-CN" altLang="en-US"/>
              <a:t>（</a:t>
            </a:r>
            <a:r>
              <a:rPr lang="en-US" altLang="zh-CN"/>
              <a:t>3DMM</a:t>
            </a:r>
            <a:r>
              <a:rPr lang="zh-CN" altLang="en-US"/>
              <a:t>）估计器预测图像的初始参数（例如，形状参数和姿态）。为了提高准确性，通过梯度下降进一步优化这些参数。接着，使用</a:t>
            </a:r>
            <a:r>
              <a:rPr lang="en-US" altLang="zh-CN"/>
              <a:t>Pivotal Tuning Inversion</a:t>
            </a:r>
            <a:r>
              <a:rPr lang="zh-CN" altLang="en-US"/>
              <a:t>（</a:t>
            </a:r>
            <a:r>
              <a:rPr lang="en-US" altLang="zh-CN"/>
              <a:t>PTI</a:t>
            </a:r>
            <a:r>
              <a:rPr lang="zh-CN" altLang="en-US"/>
              <a:t>）方法将图像投影到生成模型的潜在空间中，这使得输入图像适应模型的潜在空间。此外，将音频输入转换为</a:t>
            </a:r>
            <a:r>
              <a:rPr lang="en-US" altLang="zh-CN"/>
              <a:t>mel</a:t>
            </a:r>
            <a:r>
              <a:rPr lang="zh-CN" altLang="en-US"/>
              <a:t>谱图，以标准化音频数据用于后续处理。</a:t>
            </a:r>
          </a:p>
          <a:p>
            <a:r>
              <a:rPr lang="en-US" altLang="zh-CN" b="1"/>
              <a:t>4.2 </a:t>
            </a:r>
            <a:r>
              <a:rPr lang="zh-CN" altLang="en-US" b="1"/>
              <a:t>音频到表情参数</a:t>
            </a:r>
          </a:p>
          <a:p>
            <a:r>
              <a:rPr lang="en-US" altLang="zh-CN"/>
              <a:t>Audio2Exp</a:t>
            </a:r>
            <a:r>
              <a:rPr lang="zh-CN" altLang="en-US"/>
              <a:t>模块学习音频数据与</a:t>
            </a:r>
            <a:r>
              <a:rPr lang="en-US" altLang="zh-CN"/>
              <a:t>3DMM</a:t>
            </a:r>
            <a:r>
              <a:rPr lang="zh-CN" altLang="en-US"/>
              <a:t>表情权重之间的关系。该模块利用预训练的</a:t>
            </a:r>
            <a:r>
              <a:rPr lang="en-US" altLang="zh-CN"/>
              <a:t>Lip-Sync</a:t>
            </a:r>
            <a:r>
              <a:rPr lang="zh-CN" altLang="en-US"/>
              <a:t>网络（如</a:t>
            </a:r>
            <a:r>
              <a:rPr lang="en-US" altLang="zh-CN"/>
              <a:t>Wav2Lip</a:t>
            </a:r>
            <a:r>
              <a:rPr lang="zh-CN" altLang="en-US"/>
              <a:t>），根据音频输入生成相应的表情参数。具体来说，对于给定的音频输入数据，模块会在每个时间步生成相应的表情系数，然后构建与音频信息对应的面部形状。</a:t>
            </a:r>
          </a:p>
          <a:p>
            <a:r>
              <a:rPr lang="en-US" altLang="zh-CN" b="1"/>
              <a:t>4.3 </a:t>
            </a:r>
            <a:r>
              <a:rPr lang="zh-CN" altLang="en-US" b="1"/>
              <a:t>通过射线变形实现空间同步</a:t>
            </a:r>
          </a:p>
          <a:p>
            <a:r>
              <a:rPr lang="zh-CN" altLang="en-US"/>
              <a:t>此步骤涉及将音频驱动的</a:t>
            </a:r>
            <a:r>
              <a:rPr lang="en-US" altLang="zh-CN"/>
              <a:t>3DMM</a:t>
            </a:r>
            <a:r>
              <a:rPr lang="zh-CN" altLang="en-US"/>
              <a:t>顶点与</a:t>
            </a:r>
            <a:r>
              <a:rPr lang="en-US" altLang="zh-CN"/>
              <a:t>NeRF</a:t>
            </a:r>
            <a:r>
              <a:rPr lang="zh-CN" altLang="en-US"/>
              <a:t>特征空间对齐并投影。通过最近邻匹配方法，确保</a:t>
            </a:r>
            <a:r>
              <a:rPr lang="en-US" altLang="zh-CN"/>
              <a:t>3DMM</a:t>
            </a:r>
            <a:r>
              <a:rPr lang="zh-CN" altLang="en-US"/>
              <a:t>的顶点与特征空间中的点相匹配。然后，通过计算顶点位移，将</a:t>
            </a:r>
            <a:r>
              <a:rPr lang="en-US" altLang="zh-CN"/>
              <a:t>3DMM</a:t>
            </a:r>
            <a:r>
              <a:rPr lang="zh-CN" altLang="en-US"/>
              <a:t>的顶点移动转换为特征空间的动态变化，从而生成面部动画。</a:t>
            </a:r>
          </a:p>
          <a:p>
            <a:r>
              <a:rPr lang="en-US" altLang="zh-CN" b="1"/>
              <a:t>4.4 LipaintNet</a:t>
            </a:r>
            <a:r>
              <a:rPr lang="zh-CN" altLang="en-US" b="1"/>
              <a:t>网络</a:t>
            </a:r>
          </a:p>
          <a:p>
            <a:r>
              <a:rPr lang="zh-CN" altLang="en-US"/>
              <a:t>由于射线变形在捕捉口腔内部区域方面存在局限性，本文提出了</a:t>
            </a:r>
            <a:r>
              <a:rPr lang="en-US" altLang="zh-CN"/>
              <a:t>LipaintNet</a:t>
            </a:r>
            <a:r>
              <a:rPr lang="zh-CN" altLang="en-US"/>
              <a:t>自监督填充网络，用于补充缺失的内部信息。</a:t>
            </a:r>
            <a:r>
              <a:rPr lang="en-US" altLang="zh-CN"/>
              <a:t>LipaintNet</a:t>
            </a:r>
            <a:r>
              <a:rPr lang="zh-CN" altLang="en-US"/>
              <a:t>将输入身份潜在变量转换为与目标表情参数相匹配的潜在变量。该网络通过生成模型的能力自我训练，不需要额外的数据。</a:t>
            </a:r>
          </a:p>
          <a:p>
            <a:r>
              <a:rPr lang="en-US" altLang="zh-CN" b="1"/>
              <a:t>4.5 </a:t>
            </a:r>
            <a:r>
              <a:rPr lang="zh-CN" altLang="en-US" b="1"/>
              <a:t>特征融合</a:t>
            </a:r>
          </a:p>
          <a:p>
            <a:r>
              <a:rPr lang="zh-CN" altLang="en-US"/>
              <a:t>最后一步，将代表面部动作的变形特征与</a:t>
            </a:r>
            <a:r>
              <a:rPr lang="en-US" altLang="zh-CN"/>
              <a:t>LipaintNet</a:t>
            </a:r>
            <a:r>
              <a:rPr lang="zh-CN" altLang="en-US"/>
              <a:t>生成的口腔内部特征融合。利用摄像机参数将所有特征转换为</a:t>
            </a:r>
            <a:r>
              <a:rPr lang="en-US" altLang="zh-CN"/>
              <a:t>2D</a:t>
            </a:r>
            <a:r>
              <a:rPr lang="zh-CN" altLang="en-US"/>
              <a:t>特征，通过遮罩计算平滑过渡，将变形特征和口腔特征合并，最终生成与音频同步的</a:t>
            </a:r>
            <a:r>
              <a:rPr lang="en-US" altLang="zh-CN"/>
              <a:t>3D</a:t>
            </a:r>
            <a:r>
              <a:rPr lang="zh-CN" altLang="en-US"/>
              <a:t>面部动画。</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002517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0" i="0" dirty="0">
                <a:solidFill>
                  <a:srgbClr val="0D0D0D"/>
                </a:solidFill>
                <a:effectLst/>
                <a:highlight>
                  <a:srgbClr val="FFFFFF"/>
                </a:highlight>
                <a:latin typeface="Söhne"/>
              </a:rPr>
              <a:t>LSFM</a:t>
            </a:r>
            <a:r>
              <a:rPr lang="zh-CN" altLang="en-US" sz="2800" b="0" i="0" dirty="0">
                <a:solidFill>
                  <a:srgbClr val="0D0D0D"/>
                </a:solidFill>
                <a:effectLst/>
                <a:highlight>
                  <a:srgbClr val="FFFFFF"/>
                </a:highlight>
                <a:latin typeface="Söhne"/>
              </a:rPr>
              <a:t>形态模型，即大规模面部模型，是一种基于</a:t>
            </a:r>
            <a:r>
              <a:rPr lang="en-US" altLang="zh-CN" sz="2800" b="0" i="0" dirty="0">
                <a:solidFill>
                  <a:srgbClr val="0D0D0D"/>
                </a:solidFill>
                <a:effectLst/>
                <a:highlight>
                  <a:srgbClr val="FFFFFF"/>
                </a:highlight>
                <a:latin typeface="Söhne"/>
              </a:rPr>
              <a:t>3D</a:t>
            </a:r>
            <a:r>
              <a:rPr lang="zh-CN" altLang="en-US" sz="2800" b="0" i="0" dirty="0">
                <a:solidFill>
                  <a:srgbClr val="0D0D0D"/>
                </a:solidFill>
                <a:effectLst/>
                <a:highlight>
                  <a:srgbClr val="FFFFFF"/>
                </a:highlight>
                <a:latin typeface="Söhne"/>
              </a:rPr>
              <a:t>形态建模技术的高级面部构建模型，它利用了大量的</a:t>
            </a:r>
            <a:r>
              <a:rPr lang="en-US" altLang="zh-CN" sz="2800" b="0" i="0" dirty="0">
                <a:solidFill>
                  <a:srgbClr val="0D0D0D"/>
                </a:solidFill>
                <a:effectLst/>
                <a:highlight>
                  <a:srgbClr val="FFFFFF"/>
                </a:highlight>
                <a:latin typeface="Söhne"/>
              </a:rPr>
              <a:t>3D</a:t>
            </a:r>
            <a:r>
              <a:rPr lang="zh-CN" altLang="en-US" sz="2800" b="0" i="0" dirty="0">
                <a:solidFill>
                  <a:srgbClr val="0D0D0D"/>
                </a:solidFill>
                <a:effectLst/>
                <a:highlight>
                  <a:srgbClr val="FFFFFF"/>
                </a:highlight>
                <a:latin typeface="Söhne"/>
              </a:rPr>
              <a:t>面部扫描数据来创建一个包含广泛人种特征的统计形态模型。这种模型是通过对多个人的</a:t>
            </a:r>
            <a:r>
              <a:rPr lang="en-US" altLang="zh-CN" sz="2800" b="0" i="0" dirty="0">
                <a:solidFill>
                  <a:srgbClr val="0D0D0D"/>
                </a:solidFill>
                <a:effectLst/>
                <a:highlight>
                  <a:srgbClr val="FFFFFF"/>
                </a:highlight>
                <a:latin typeface="Söhne"/>
              </a:rPr>
              <a:t>3D</a:t>
            </a:r>
            <a:r>
              <a:rPr lang="zh-CN" altLang="en-US" sz="2800" b="0" i="0" dirty="0">
                <a:solidFill>
                  <a:srgbClr val="0D0D0D"/>
                </a:solidFill>
                <a:effectLst/>
                <a:highlight>
                  <a:srgbClr val="FFFFFF"/>
                </a:highlight>
                <a:latin typeface="Söhne"/>
              </a:rPr>
              <a:t>扫描数据进行主成分分析（</a:t>
            </a:r>
            <a:r>
              <a:rPr lang="en-US" altLang="zh-CN" sz="2800" b="0" i="0" dirty="0">
                <a:solidFill>
                  <a:srgbClr val="0D0D0D"/>
                </a:solidFill>
                <a:effectLst/>
                <a:highlight>
                  <a:srgbClr val="FFFFFF"/>
                </a:highlight>
                <a:latin typeface="Söhne"/>
              </a:rPr>
              <a:t>PCA</a:t>
            </a:r>
            <a:r>
              <a:rPr lang="zh-CN" altLang="en-US" sz="2800" b="0" i="0" dirty="0">
                <a:solidFill>
                  <a:srgbClr val="0D0D0D"/>
                </a:solidFill>
                <a:effectLst/>
                <a:highlight>
                  <a:srgbClr val="FFFFFF"/>
                </a:highlight>
                <a:latin typeface="Söhne"/>
              </a:rPr>
              <a:t>）来构建的，能够捕捉到人脸在自然人群中的主要变异性。</a:t>
            </a:r>
            <a:endParaRPr lang="en-US" altLang="zh-CN" sz="1800" kern="100" dirty="0">
              <a:effectLst/>
              <a:latin typeface="等线" panose="02010600030101010101" pitchFamily="2"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a:t>
            </a:r>
            <a:r>
              <a:rPr lang="en-US" altLang="zh-CN" sz="1800" kern="100" dirty="0">
                <a:solidFill>
                  <a:srgbClr val="374151"/>
                </a:solidFill>
                <a:effectLst/>
                <a:latin typeface="Segoe UI" panose="020B0502040204020203" pitchFamily="34" charset="0"/>
                <a:ea typeface="等线" panose="02010600030101010101" pitchFamily="2" charset="-122"/>
                <a:cs typeface="Times New Roman" panose="02020603050405020304" pitchFamily="18" charset="0"/>
              </a:rPr>
              <a:t>PCA</a:t>
            </a:r>
            <a:r>
              <a:rPr lang="zh-CN" altLang="en-US" sz="1800" kern="100" dirty="0">
                <a:solidFill>
                  <a:srgbClr val="374151"/>
                </a:solidFill>
                <a:effectLst/>
                <a:latin typeface="Segoe UI" panose="020B0502040204020203" pitchFamily="34" charset="0"/>
                <a:ea typeface="等线" panose="02010600030101010101" pitchFamily="2" charset="-122"/>
                <a:cs typeface="Times New Roman" panose="02020603050405020304" pitchFamily="18" charset="0"/>
              </a:rPr>
              <a:t>，主要成分分析。</a:t>
            </a:r>
            <a:r>
              <a:rPr lang="zh-CN" altLang="zh-CN" sz="1800" kern="100" dirty="0">
                <a:solidFill>
                  <a:srgbClr val="374151"/>
                </a:solidFill>
                <a:effectLst/>
                <a:latin typeface="Segoe UI" panose="020B0502040204020203" pitchFamily="34" charset="0"/>
                <a:ea typeface="等线" panose="02010600030101010101" pitchFamily="2" charset="-122"/>
                <a:cs typeface="Segoe UI" panose="020B0502040204020203" pitchFamily="34" charset="0"/>
              </a:rPr>
              <a:t>旨在找到数据的主成分，这些成分是数据方差最大的方向。第一个主成分是数据中方差最大的方向，第二个主成分是与第一个主成分正交（即不相关）且方差次大的方向，依此类推。</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87956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4BA96C3-EDA1-4EE1-B967-B3E441F67AF9}" type="datetimeFigureOut">
              <a:rPr lang="zh-CN" altLang="en-US" smtClean="0"/>
              <a:t>2024/6/20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4BA96C3-EDA1-4EE1-B967-B3E441F67AF9}" type="datetimeFigureOut">
              <a:rPr lang="zh-CN" altLang="en-US" smtClean="0"/>
              <a:t>2024/6/20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BA96C3-EDA1-4EE1-B967-B3E441F67AF9}" type="datetimeFigureOut">
              <a:rPr lang="zh-CN" altLang="en-US" smtClean="0"/>
              <a:t>2024/6/20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A96C3-EDA1-4EE1-B967-B3E441F67AF9}" type="datetimeFigureOut">
              <a:rPr lang="zh-CN" altLang="en-US" smtClean="0"/>
              <a:t>2024/6/20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80B0F-6881-4047-A1BD-5901B0F00B9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7.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7.xml"/><Relationship Id="rId7" Type="http://schemas.openxmlformats.org/officeDocument/2006/relationships/image" Target="../media/image10.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4.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slideLayout" Target="../slideLayouts/slideLayout7.xml"/><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13.xml"/><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slideLayout" Target="../slideLayouts/slideLayout7.xml"/><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notesSlide" Target="../notesSlides/notesSlide14.xml"/><Relationship Id="rId9" Type="http://schemas.openxmlformats.org/officeDocument/2006/relationships/image" Target="../media/image28.png"/></Relationships>
</file>

<file path=ppt/slides/_rels/slide15.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slideLayout" Target="../slideLayouts/slideLayout7.xml"/><Relationship Id="rId7" Type="http://schemas.openxmlformats.org/officeDocument/2006/relationships/image" Target="../media/image35.png"/><Relationship Id="rId12" Type="http://schemas.openxmlformats.org/officeDocument/2006/relationships/image" Target="../media/image40.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2.png"/><Relationship Id="rId10" Type="http://schemas.openxmlformats.org/officeDocument/2006/relationships/image" Target="../media/image38.png"/><Relationship Id="rId4" Type="http://schemas.openxmlformats.org/officeDocument/2006/relationships/notesSlide" Target="../notesSlides/notesSlide15.xml"/><Relationship Id="rId9"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41.pn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42.png"/><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43.png"/><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44.png"/><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45.png"/><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4.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33.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4">
            <a:extLst>
              <a:ext uri="{FF2B5EF4-FFF2-40B4-BE49-F238E27FC236}">
                <a16:creationId xmlns:a16="http://schemas.microsoft.com/office/drawing/2014/main" id="{BC276567-6C8C-B70B-6E45-5861646970D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rot="15433288">
            <a:off x="2951347" y="-245645"/>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25E3AC34-2ED2-9BBD-9FA0-4FE5BE724D47}"/>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10" name="副标题 2">
            <a:extLst>
              <a:ext uri="{FF2B5EF4-FFF2-40B4-BE49-F238E27FC236}">
                <a16:creationId xmlns:a16="http://schemas.microsoft.com/office/drawing/2014/main" id="{876CC5B0-1860-324C-4CC2-9F8C0F4D0C6C}"/>
              </a:ext>
            </a:extLst>
          </p:cNvPr>
          <p:cNvSpPr txBox="1">
            <a:spLocks/>
          </p:cNvSpPr>
          <p:nvPr/>
        </p:nvSpPr>
        <p:spPr>
          <a:xfrm>
            <a:off x="980440" y="2489100"/>
            <a:ext cx="10597009" cy="1655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altLang="zh-CN" sz="3600">
                <a:solidFill>
                  <a:srgbClr val="000000"/>
                </a:solidFill>
                <a:latin typeface="微软雅黑" panose="020B0503020204020204" pitchFamily="34" charset="-122"/>
                <a:ea typeface="微软雅黑" panose="020B0503020204020204" pitchFamily="34" charset="-122"/>
                <a:cs typeface="+mj-cs"/>
              </a:rPr>
              <a:t>NeRFFaceSpeech: One-shot Audio-driven 3D Talking Head Synthesis via Generative Prior</a:t>
            </a:r>
            <a:endParaRPr lang="en-US" altLang="zh-CN" sz="3600" dirty="0">
              <a:solidFill>
                <a:srgbClr val="000000"/>
              </a:solidFill>
              <a:latin typeface="微软雅黑" panose="020B0503020204020204" pitchFamily="34" charset="-122"/>
              <a:ea typeface="微软雅黑" panose="020B0503020204020204" pitchFamily="34" charset="-122"/>
              <a:cs typeface="+mj-cs"/>
            </a:endParaRPr>
          </a:p>
        </p:txBody>
      </p:sp>
      <p:sp>
        <p:nvSpPr>
          <p:cNvPr id="11" name="文本框 10">
            <a:extLst>
              <a:ext uri="{FF2B5EF4-FFF2-40B4-BE49-F238E27FC236}">
                <a16:creationId xmlns:a16="http://schemas.microsoft.com/office/drawing/2014/main" id="{817F2E9C-CE6B-BB86-1C0B-67AB93B77810}"/>
              </a:ext>
            </a:extLst>
          </p:cNvPr>
          <p:cNvSpPr txBox="1"/>
          <p:nvPr/>
        </p:nvSpPr>
        <p:spPr>
          <a:xfrm>
            <a:off x="4385239" y="4339579"/>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2" name="文本框 11">
            <a:extLst>
              <a:ext uri="{FF2B5EF4-FFF2-40B4-BE49-F238E27FC236}">
                <a16:creationId xmlns:a16="http://schemas.microsoft.com/office/drawing/2014/main" id="{306A7589-762E-8AC2-5D21-16F9B83A253F}"/>
              </a:ext>
            </a:extLst>
          </p:cNvPr>
          <p:cNvSpPr txBox="1"/>
          <p:nvPr/>
        </p:nvSpPr>
        <p:spPr>
          <a:xfrm>
            <a:off x="5051721" y="5156972"/>
            <a:ext cx="2088557" cy="523220"/>
          </a:xfrm>
          <a:prstGeom prst="rect">
            <a:avLst/>
          </a:prstGeom>
          <a:noFill/>
        </p:spPr>
        <p:txBody>
          <a:bodyPr wrap="square" rtlCol="0">
            <a:spAutoFit/>
          </a:bodyPr>
          <a:lstStyle/>
          <a:p>
            <a:r>
              <a:rPr lang="en-US" altLang="zh-CN" sz="2800">
                <a:latin typeface="宋体" panose="02010600030101010101" pitchFamily="2" charset="-122"/>
                <a:ea typeface="宋体" panose="02010600030101010101" pitchFamily="2" charset="-122"/>
              </a:rPr>
              <a:t>2024.06.20</a:t>
            </a:r>
            <a:endParaRPr lang="zh-CN" altLang="en-US" sz="2800" dirty="0">
              <a:latin typeface="宋体" panose="02010600030101010101" pitchFamily="2" charset="-122"/>
              <a:ea typeface="宋体" panose="02010600030101010101" pitchFamily="2" charset="-122"/>
            </a:endParaRPr>
          </a:p>
        </p:txBody>
      </p:sp>
      <p:sp>
        <p:nvSpPr>
          <p:cNvPr id="13" name="文本框 12">
            <a:extLst>
              <a:ext uri="{FF2B5EF4-FFF2-40B4-BE49-F238E27FC236}">
                <a16:creationId xmlns:a16="http://schemas.microsoft.com/office/drawing/2014/main" id="{27E3685B-D2BC-795E-D94D-0AD5016FB70C}"/>
              </a:ext>
            </a:extLst>
          </p:cNvPr>
          <p:cNvSpPr txBox="1"/>
          <p:nvPr/>
        </p:nvSpPr>
        <p:spPr>
          <a:xfrm>
            <a:off x="0" y="6543228"/>
            <a:ext cx="11034056" cy="338554"/>
          </a:xfrm>
          <a:prstGeom prst="rect">
            <a:avLst/>
          </a:prstGeom>
          <a:noFill/>
        </p:spPr>
        <p:txBody>
          <a:bodyPr wrap="square" rtlCol="0">
            <a:spAutoFit/>
          </a:bodyPr>
          <a:lstStyle/>
          <a:p>
            <a:r>
              <a:rPr lang="zh-CN" altLang="en-US" sz="1600">
                <a:latin typeface="微软雅黑 Light" panose="020B0502040204020203" pitchFamily="34" charset="-122"/>
                <a:ea typeface="微软雅黑 Light" panose="020B0502040204020203" pitchFamily="34" charset="-122"/>
              </a:rPr>
              <a:t>文献作者：</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Kim G, Seo K, Cha S, et al. </a:t>
            </a:r>
            <a:endParaRPr lang="zh-CN" altLang="en-US" sz="16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708018780"/>
      </p:ext>
    </p:extLst>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研究内容</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BBB2EEB-4E70-5CA2-99FB-10C696DB1469}"/>
                  </a:ext>
                </a:extLst>
              </p:cNvPr>
              <p:cNvSpPr txBox="1"/>
              <p:nvPr/>
            </p:nvSpPr>
            <p:spPr>
              <a:xfrm>
                <a:off x="355059" y="1590408"/>
                <a:ext cx="10966554" cy="1272271"/>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u"/>
                  <a:defRPr/>
                </a:pPr>
                <a:r>
                  <a:rPr lang="en-US" altLang="zh-CN" sz="22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3DMM</a:t>
                </a:r>
                <a:r>
                  <a:rPr lang="zh-CN" altLang="en-US" sz="22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估计器预测初始参数：</a:t>
                </a:r>
                <a:r>
                  <a:rPr lang="zh-CN" altLang="en-US" sz="2200">
                    <a:solidFill>
                      <a:prstClr val="black"/>
                    </a:solidFill>
                    <a:latin typeface="Times New Roman" panose="02020603050405020304" pitchFamily="18" charset="0"/>
                    <a:ea typeface="宋体" panose="02010600030101010101" pitchFamily="2" charset="-122"/>
                    <a:cs typeface="Times New Roman" panose="02020603050405020304" pitchFamily="18" charset="0"/>
                  </a:rPr>
                  <a:t>输入图像</a:t>
                </a:r>
                <a14:m>
                  <m:oMath xmlns:m="http://schemas.openxmlformats.org/officeDocument/2006/math">
                    <m:sSub>
                      <m:sSubPr>
                        <m:ctrlPr>
                          <a:rPr lang="en-US" altLang="zh-CN" sz="220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2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22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𝑖𝑛</m:t>
                        </m:r>
                      </m:sub>
                    </m:sSub>
                  </m:oMath>
                </a14:m>
                <a:r>
                  <a:rPr lang="zh-CN" altLang="en-US" sz="2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通过</a:t>
                </a:r>
                <a:r>
                  <a:rPr lang="en-US" altLang="zh-CN" sz="2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3D Morphable Model</a:t>
                </a:r>
                <a:r>
                  <a:rPr lang="zh-CN" altLang="en-US" sz="2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3DMM</a:t>
                </a:r>
                <a:r>
                  <a:rPr lang="zh-CN" altLang="en-US" sz="2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）估计器进行</a:t>
                </a:r>
                <a:r>
                  <a:rPr lang="zh-CN" altLang="en-US" sz="22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处理。估计器预测出初始参数</a:t>
                </a:r>
                <a14:m>
                  <m:oMath xmlns:m="http://schemas.openxmlformats.org/officeDocument/2006/math">
                    <m:sSub>
                      <m:sSubPr>
                        <m:ctrlPr>
                          <a:rPr lang="en-US" altLang="zh-CN" sz="220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20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22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𝑖𝑛𝑖𝑡</m:t>
                        </m:r>
                      </m:sub>
                    </m:sSub>
                  </m:oMath>
                </a14:m>
                <a:r>
                  <a:rPr kumimoji="0" lang="zh-CN" altLang="en-US" sz="2200" i="0" u="none" strike="noStrike" kern="120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sSub>
                      <m:sSubPr>
                        <m:ctrlPr>
                          <a:rPr lang="en-US" altLang="zh-CN" sz="2200"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20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𝛽</m:t>
                        </m:r>
                      </m:e>
                      <m:sub>
                        <m:r>
                          <a:rPr lang="en-US" altLang="zh-CN" sz="2200"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𝑖𝑛𝑖𝑡</m:t>
                        </m:r>
                      </m:sub>
                    </m:sSub>
                  </m:oMath>
                </a14:m>
                <a:r>
                  <a:rPr lang="zh-CN" altLang="en-US" sz="2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用于构建初始形状</a:t>
                </a:r>
                <a14:m>
                  <m:oMath xmlns:m="http://schemas.openxmlformats.org/officeDocument/2006/math">
                    <m:sSub>
                      <m:sSubPr>
                        <m:ctrlPr>
                          <a:rPr lang="en-US" altLang="zh-CN" sz="2200"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2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𝑆</m:t>
                        </m:r>
                      </m:e>
                      <m:sub>
                        <m:r>
                          <a:rPr lang="en-US" altLang="zh-CN" sz="2200"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𝑖𝑛𝑖𝑡</m:t>
                        </m:r>
                      </m:sub>
                    </m:sSub>
                  </m:oMath>
                </a14:m>
                <a:r>
                  <a:rPr lang="zh-CN" altLang="en-US" sz="2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，并估计输入图像的姿态。</a:t>
                </a:r>
                <a:endParaRPr kumimoji="0" lang="en-US" altLang="zh-CN" sz="2200" i="0" u="none" strike="noStrike" kern="120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EBBB2EEB-4E70-5CA2-99FB-10C696DB1469}"/>
                  </a:ext>
                </a:extLst>
              </p:cNvPr>
              <p:cNvSpPr txBox="1">
                <a:spLocks noRot="1" noChangeAspect="1" noMove="1" noResize="1" noEditPoints="1" noAdjustHandles="1" noChangeArrowheads="1" noChangeShapeType="1" noTextEdit="1"/>
              </p:cNvSpPr>
              <p:nvPr/>
            </p:nvSpPr>
            <p:spPr>
              <a:xfrm>
                <a:off x="355059" y="1590408"/>
                <a:ext cx="10966554" cy="1272271"/>
              </a:xfrm>
              <a:prstGeom prst="rect">
                <a:avLst/>
              </a:prstGeom>
              <a:blipFill>
                <a:blip r:embed="rId5"/>
                <a:stretch>
                  <a:fillRect l="-611" t="-2392" b="-7177"/>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233ABF2A-ADA7-DA99-3D57-AA3AB81891FD}"/>
              </a:ext>
            </a:extLst>
          </p:cNvPr>
          <p:cNvSpPr txBox="1"/>
          <p:nvPr/>
        </p:nvSpPr>
        <p:spPr>
          <a:xfrm>
            <a:off x="11530847" y="185511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1" name="文本框 10">
            <a:extLst>
              <a:ext uri="{FF2B5EF4-FFF2-40B4-BE49-F238E27FC236}">
                <a16:creationId xmlns:a16="http://schemas.microsoft.com/office/drawing/2014/main" id="{83A3F84F-2CAC-14CA-3E65-DCBC836BDFD1}"/>
              </a:ext>
            </a:extLst>
          </p:cNvPr>
          <p:cNvSpPr txBox="1"/>
          <p:nvPr/>
        </p:nvSpPr>
        <p:spPr>
          <a:xfrm>
            <a:off x="355059" y="2983931"/>
            <a:ext cx="10988093" cy="769441"/>
          </a:xfrm>
          <a:prstGeom prst="rect">
            <a:avLst/>
          </a:prstGeom>
          <a:noFill/>
        </p:spPr>
        <p:txBody>
          <a:bodyPr wrap="square" rtlCol="0">
            <a:spAutoFit/>
          </a:bodyPr>
          <a:lstStyle/>
          <a:p>
            <a:pPr marL="342900" lvl="0" indent="-342900">
              <a:buFont typeface="Wingdings" panose="05000000000000000000" pitchFamily="2" charset="2"/>
              <a:buChar char="u"/>
              <a:defRPr/>
            </a:pPr>
            <a:r>
              <a:rPr lang="zh-CN" altLang="en-US" sz="22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参数优化：</a:t>
            </a:r>
            <a:r>
              <a:rPr lang="zh-CN" altLang="en-US" sz="220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为了提高参数的准确性，通过梯度下降法进一步优化这些初始参数。这一步确保了</a:t>
            </a:r>
            <a:r>
              <a:rPr lang="en-US" altLang="zh-CN" sz="2200">
                <a:solidFill>
                  <a:prstClr val="black"/>
                </a:solidFill>
                <a:latin typeface="Times New Roman" panose="02020603050405020304" pitchFamily="18" charset="0"/>
                <a:ea typeface="宋体" panose="02010600030101010101" pitchFamily="2" charset="-122"/>
                <a:cs typeface="Times New Roman" panose="02020603050405020304" pitchFamily="18" charset="0"/>
              </a:rPr>
              <a:t>3DMM</a:t>
            </a:r>
            <a:r>
              <a:rPr lang="zh-CN" altLang="en-US" sz="22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参数与输入图像之间的更精确匹配。</a:t>
            </a:r>
            <a:endPar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A3820020-BC13-6795-7DCA-6D061C862D1B}"/>
              </a:ext>
            </a:extLst>
          </p:cNvPr>
          <p:cNvSpPr txBox="1"/>
          <p:nvPr>
            <p:custDataLst>
              <p:tags r:id="rId2"/>
            </p:custDataLst>
          </p:nvPr>
        </p:nvSpPr>
        <p:spPr>
          <a:xfrm>
            <a:off x="102869" y="966805"/>
            <a:ext cx="10805278"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Preprocessing</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31AD02B-9AEE-23F8-41B9-D1C561E6114D}"/>
                  </a:ext>
                </a:extLst>
              </p:cNvPr>
              <p:cNvSpPr txBox="1"/>
              <p:nvPr/>
            </p:nvSpPr>
            <p:spPr>
              <a:xfrm>
                <a:off x="355059" y="3874624"/>
                <a:ext cx="11018370" cy="1107996"/>
              </a:xfrm>
              <a:prstGeom prst="rect">
                <a:avLst/>
              </a:prstGeom>
              <a:noFill/>
            </p:spPr>
            <p:txBody>
              <a:bodyPr wrap="square" rtlCol="0">
                <a:spAutoFit/>
              </a:bodyPr>
              <a:lstStyle/>
              <a:p>
                <a:pPr marL="342900" lvl="0" indent="-342900">
                  <a:buFont typeface="Wingdings" panose="05000000000000000000" pitchFamily="2" charset="2"/>
                  <a:buChar char="u"/>
                  <a:defRPr/>
                </a:pPr>
                <a:r>
                  <a:rPr lang="en-US" altLang="zh-CN" sz="22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Pivotal Tuning Inversion</a:t>
                </a:r>
                <a:r>
                  <a:rPr lang="zh-CN" altLang="en-US" sz="22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PTI</a:t>
                </a:r>
                <a:r>
                  <a:rPr lang="zh-CN" altLang="en-US" sz="22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200">
                    <a:solidFill>
                      <a:prstClr val="black"/>
                    </a:solidFill>
                    <a:latin typeface="Times New Roman" panose="02020603050405020304" pitchFamily="18" charset="0"/>
                    <a:ea typeface="宋体" panose="02010600030101010101" pitchFamily="2" charset="-122"/>
                    <a:cs typeface="Times New Roman" panose="02020603050405020304" pitchFamily="18" charset="0"/>
                  </a:rPr>
                  <a:t>使用</a:t>
                </a:r>
                <a:r>
                  <a:rPr lang="en-US" altLang="zh-CN" sz="2200">
                    <a:solidFill>
                      <a:prstClr val="black"/>
                    </a:solidFill>
                    <a:latin typeface="Times New Roman" panose="02020603050405020304" pitchFamily="18" charset="0"/>
                    <a:ea typeface="宋体" panose="02010600030101010101" pitchFamily="2" charset="-122"/>
                    <a:cs typeface="Times New Roman" panose="02020603050405020304" pitchFamily="18" charset="0"/>
                  </a:rPr>
                  <a:t>PTI</a:t>
                </a:r>
                <a:r>
                  <a:rPr lang="zh-CN" altLang="en-US" sz="2200">
                    <a:solidFill>
                      <a:prstClr val="black"/>
                    </a:solidFill>
                    <a:latin typeface="Times New Roman" panose="02020603050405020304" pitchFamily="18" charset="0"/>
                    <a:ea typeface="宋体" panose="02010600030101010101" pitchFamily="2" charset="-122"/>
                    <a:cs typeface="Times New Roman" panose="02020603050405020304" pitchFamily="18" charset="0"/>
                  </a:rPr>
                  <a:t>方法来获得反转后的风格向量</a:t>
                </a:r>
                <a14:m>
                  <m:oMath xmlns:m="http://schemas.openxmlformats.org/officeDocument/2006/math">
                    <m:sSub>
                      <m:sSubPr>
                        <m:ctrlPr>
                          <a:rPr lang="en-US" altLang="zh-CN" sz="2200" i="1" kern="1200" smtClea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200" b="0" i="1" kern="1200" smtClea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200" b="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𝑖𝑛</m:t>
                        </m:r>
                        <m:r>
                          <a:rPr lang="en-US" altLang="zh-CN" sz="2200" b="0" i="1" kern="1200" smtClea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𝑣</m:t>
                        </m:r>
                      </m:sub>
                    </m:sSub>
                    <m:r>
                      <a:rPr lang="en-US" altLang="zh-CN" sz="2200" b="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sz="2200">
                    <a:solidFill>
                      <a:prstClr val="black"/>
                    </a:solidFill>
                    <a:latin typeface="Times New Roman" panose="02020603050405020304" pitchFamily="18" charset="0"/>
                    <a:ea typeface="宋体" panose="02010600030101010101" pitchFamily="2" charset="-122"/>
                    <a:cs typeface="Times New Roman" panose="02020603050405020304" pitchFamily="18" charset="0"/>
                  </a:rPr>
                  <a:t>。该过程涉及投影和调优，每个步骤进行</a:t>
                </a:r>
                <a:r>
                  <a:rPr lang="en-US" altLang="zh-CN" sz="2200">
                    <a:solidFill>
                      <a:prstClr val="black"/>
                    </a:solidFill>
                    <a:latin typeface="Times New Roman" panose="02020603050405020304" pitchFamily="18" charset="0"/>
                    <a:ea typeface="宋体" panose="02010600030101010101" pitchFamily="2" charset="-122"/>
                    <a:cs typeface="Times New Roman" panose="02020603050405020304" pitchFamily="18" charset="0"/>
                  </a:rPr>
                  <a:t>1000</a:t>
                </a:r>
                <a:r>
                  <a:rPr lang="zh-CN" altLang="en-US" sz="2200">
                    <a:solidFill>
                      <a:prstClr val="black"/>
                    </a:solidFill>
                    <a:latin typeface="Times New Roman" panose="02020603050405020304" pitchFamily="18" charset="0"/>
                    <a:ea typeface="宋体" panose="02010600030101010101" pitchFamily="2" charset="-122"/>
                    <a:cs typeface="Times New Roman" panose="02020603050405020304" pitchFamily="18" charset="0"/>
                  </a:rPr>
                  <a:t>次迭代。反转过程使得输入图像</a:t>
                </a:r>
                <a14:m>
                  <m:oMath xmlns:m="http://schemas.openxmlformats.org/officeDocument/2006/math">
                    <m:sSub>
                      <m:sSubPr>
                        <m:ctrlPr>
                          <a:rPr lang="en-US" altLang="zh-CN" sz="2200"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200" i="1">
                            <a:solidFill>
                              <a:prstClr val="black"/>
                            </a:solidFill>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2200"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𝑖𝑛</m:t>
                        </m:r>
                      </m:sub>
                    </m:sSub>
                  </m:oMath>
                </a14:m>
                <a:r>
                  <a:rPr lang="zh-CN" altLang="en-US" sz="2200">
                    <a:solidFill>
                      <a:prstClr val="black"/>
                    </a:solidFill>
                    <a:latin typeface="Times New Roman" panose="02020603050405020304" pitchFamily="18" charset="0"/>
                    <a:ea typeface="宋体" panose="02010600030101010101" pitchFamily="2" charset="-122"/>
                    <a:cs typeface="Times New Roman" panose="02020603050405020304" pitchFamily="18" charset="0"/>
                  </a:rPr>
                  <a:t>适应生成模型的潜在空间，从而为后续处理奠定基础。</a:t>
                </a:r>
                <a:endParaRPr lang="en-US" altLang="zh-CN" sz="2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0" name="文本框 9">
                <a:extLst>
                  <a:ext uri="{FF2B5EF4-FFF2-40B4-BE49-F238E27FC236}">
                    <a16:creationId xmlns:a16="http://schemas.microsoft.com/office/drawing/2014/main" id="{731AD02B-9AEE-23F8-41B9-D1C561E6114D}"/>
                  </a:ext>
                </a:extLst>
              </p:cNvPr>
              <p:cNvSpPr txBox="1">
                <a:spLocks noRot="1" noChangeAspect="1" noMove="1" noResize="1" noEditPoints="1" noAdjustHandles="1" noChangeArrowheads="1" noChangeShapeType="1" noTextEdit="1"/>
              </p:cNvSpPr>
              <p:nvPr/>
            </p:nvSpPr>
            <p:spPr>
              <a:xfrm>
                <a:off x="355059" y="3874624"/>
                <a:ext cx="11018370" cy="1107996"/>
              </a:xfrm>
              <a:prstGeom prst="rect">
                <a:avLst/>
              </a:prstGeom>
              <a:blipFill>
                <a:blip r:embed="rId6"/>
                <a:stretch>
                  <a:fillRect l="-608" t="-5525" b="-884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371F51DB-6F15-899E-978B-2DA3F533CE9B}"/>
                  </a:ext>
                </a:extLst>
              </p:cNvPr>
              <p:cNvSpPr txBox="1"/>
              <p:nvPr/>
            </p:nvSpPr>
            <p:spPr>
              <a:xfrm>
                <a:off x="355059" y="5103872"/>
                <a:ext cx="11018369" cy="1107996"/>
              </a:xfrm>
              <a:prstGeom prst="rect">
                <a:avLst/>
              </a:prstGeom>
              <a:noFill/>
            </p:spPr>
            <p:txBody>
              <a:bodyPr wrap="square" rtlCol="0">
                <a:spAutoFit/>
              </a:bodyPr>
              <a:lstStyle/>
              <a:p>
                <a:pPr marL="342900" lvl="0" indent="-342900">
                  <a:buFont typeface="Wingdings" panose="05000000000000000000" pitchFamily="2" charset="2"/>
                  <a:buChar char="u"/>
                  <a:defRPr/>
                </a:pPr>
                <a:r>
                  <a:rPr lang="zh-CN" altLang="en-US" sz="22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音频输入转换：</a:t>
                </a:r>
                <a:r>
                  <a:rPr lang="zh-CN" altLang="en-US" sz="22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将音频输入</a:t>
                </a:r>
                <a14:m>
                  <m:oMath xmlns:m="http://schemas.openxmlformats.org/officeDocument/2006/math">
                    <m:sSub>
                      <m:sSubPr>
                        <m:ctrlPr>
                          <a:rPr lang="en-US" altLang="zh-CN" sz="2200" i="1" kern="1200" smtClea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200" b="0" i="1" kern="1200" smtClea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2200" b="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𝑖𝑛</m:t>
                        </m:r>
                      </m:sub>
                    </m:sSub>
                  </m:oMath>
                </a14:m>
                <a:r>
                  <a:rPr lang="zh-CN" altLang="en-US" sz="2200">
                    <a:solidFill>
                      <a:prstClr val="black"/>
                    </a:solidFill>
                    <a:latin typeface="Times New Roman" panose="02020603050405020304" pitchFamily="18" charset="0"/>
                    <a:ea typeface="宋体" panose="02010600030101010101" pitchFamily="2" charset="-122"/>
                    <a:cs typeface="Times New Roman" panose="02020603050405020304" pitchFamily="18" charset="0"/>
                  </a:rPr>
                  <a:t>转换为</a:t>
                </a:r>
                <a:r>
                  <a:rPr lang="en-US" altLang="zh-CN" sz="2200">
                    <a:solidFill>
                      <a:prstClr val="black"/>
                    </a:solidFill>
                    <a:latin typeface="Times New Roman" panose="02020603050405020304" pitchFamily="18" charset="0"/>
                    <a:ea typeface="宋体" panose="02010600030101010101" pitchFamily="2" charset="-122"/>
                    <a:cs typeface="Times New Roman" panose="02020603050405020304" pitchFamily="18" charset="0"/>
                  </a:rPr>
                  <a:t>mel</a:t>
                </a:r>
                <a:r>
                  <a:rPr lang="zh-CN" altLang="en-US" sz="2200">
                    <a:solidFill>
                      <a:prstClr val="black"/>
                    </a:solidFill>
                    <a:latin typeface="Times New Roman" panose="02020603050405020304" pitchFamily="18" charset="0"/>
                    <a:ea typeface="宋体" panose="02010600030101010101" pitchFamily="2" charset="-122"/>
                    <a:cs typeface="Times New Roman" panose="02020603050405020304" pitchFamily="18" charset="0"/>
                  </a:rPr>
                  <a:t>谱图</a:t>
                </a:r>
                <a14:m>
                  <m:oMath xmlns:m="http://schemas.openxmlformats.org/officeDocument/2006/math">
                    <m:r>
                      <a:rPr lang="en-US" altLang="zh-CN" sz="2200" b="0" i="1" smtClean="0">
                        <a:latin typeface="Cambria Math" panose="02040503050406030204" pitchFamily="18" charset="0"/>
                      </a:rPr>
                      <m:t>𝑚</m:t>
                    </m:r>
                  </m:oMath>
                </a14:m>
                <a:r>
                  <a:rPr lang="zh-CN" altLang="en-US" sz="22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，其维度为 </a:t>
                </a:r>
                <a14:m>
                  <m:oMath xmlns:m="http://schemas.openxmlformats.org/officeDocument/2006/math">
                    <m:sSub>
                      <m:sSubPr>
                        <m:ctrlPr>
                          <a:rPr lang="en-US" altLang="zh-CN" sz="220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2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22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𝑎</m:t>
                        </m:r>
                      </m:sub>
                    </m:sSub>
                    <m:r>
                      <a:rPr lang="en-US" altLang="zh-CN" sz="22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2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𝐷</m:t>
                    </m:r>
                  </m:oMath>
                </a14:m>
                <a:r>
                  <a:rPr lang="zh-CN" altLang="en-US" sz="22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，其中 </a:t>
                </a:r>
                <a14:m>
                  <m:oMath xmlns:m="http://schemas.openxmlformats.org/officeDocument/2006/math">
                    <m:sSub>
                      <m:sSubPr>
                        <m:ctrlPr>
                          <a:rPr lang="en-US" altLang="zh-CN" sz="2200"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200"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2200"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𝑎</m:t>
                        </m:r>
                      </m:sub>
                    </m:sSub>
                  </m:oMath>
                </a14:m>
                <a:r>
                  <a:rPr lang="zh-CN" altLang="en-US" sz="2200">
                    <a:solidFill>
                      <a:prstClr val="black"/>
                    </a:solidFill>
                    <a:latin typeface="Times New Roman" panose="02020603050405020304" pitchFamily="18" charset="0"/>
                    <a:ea typeface="宋体" panose="02010600030101010101" pitchFamily="2" charset="-122"/>
                    <a:cs typeface="Times New Roman" panose="02020603050405020304" pitchFamily="18" charset="0"/>
                  </a:rPr>
                  <a:t>表示音频的时间长度， </a:t>
                </a:r>
                <a14:m>
                  <m:oMath xmlns:m="http://schemas.openxmlformats.org/officeDocument/2006/math">
                    <m:r>
                      <a:rPr lang="en-US" altLang="zh-CN" sz="2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𝐷</m:t>
                    </m:r>
                  </m:oMath>
                </a14:m>
                <a:r>
                  <a:rPr lang="zh-CN" altLang="en-US" sz="2200">
                    <a:solidFill>
                      <a:prstClr val="black"/>
                    </a:solidFill>
                    <a:latin typeface="Times New Roman" panose="02020603050405020304" pitchFamily="18" charset="0"/>
                    <a:ea typeface="宋体" panose="02010600030101010101" pitchFamily="2" charset="-122"/>
                    <a:cs typeface="Times New Roman" panose="02020603050405020304" pitchFamily="18" charset="0"/>
                  </a:rPr>
                  <a:t>表示</a:t>
                </a:r>
                <a:r>
                  <a:rPr lang="en-US" altLang="zh-CN" sz="2200">
                    <a:solidFill>
                      <a:prstClr val="black"/>
                    </a:solidFill>
                    <a:latin typeface="Times New Roman" panose="02020603050405020304" pitchFamily="18" charset="0"/>
                    <a:ea typeface="宋体" panose="02010600030101010101" pitchFamily="2" charset="-122"/>
                    <a:cs typeface="Times New Roman" panose="02020603050405020304" pitchFamily="18" charset="0"/>
                  </a:rPr>
                  <a:t>mel</a:t>
                </a:r>
                <a:r>
                  <a:rPr lang="zh-CN" altLang="en-US" sz="2200">
                    <a:solidFill>
                      <a:prstClr val="black"/>
                    </a:solidFill>
                    <a:latin typeface="Times New Roman" panose="02020603050405020304" pitchFamily="18" charset="0"/>
                    <a:ea typeface="宋体" panose="02010600030101010101" pitchFamily="2" charset="-122"/>
                    <a:cs typeface="Times New Roman" panose="02020603050405020304" pitchFamily="18" charset="0"/>
                  </a:rPr>
                  <a:t>谱图的维度。此转换步骤按照</a:t>
                </a:r>
                <a:r>
                  <a:rPr lang="en-US" altLang="zh-CN" sz="2200">
                    <a:solidFill>
                      <a:prstClr val="black"/>
                    </a:solidFill>
                    <a:latin typeface="Times New Roman" panose="02020603050405020304" pitchFamily="18" charset="0"/>
                    <a:ea typeface="宋体" panose="02010600030101010101" pitchFamily="2" charset="-122"/>
                    <a:cs typeface="Times New Roman" panose="02020603050405020304" pitchFamily="18" charset="0"/>
                  </a:rPr>
                  <a:t>Wav2Lip</a:t>
                </a:r>
                <a:r>
                  <a:rPr lang="zh-CN" altLang="en-US" sz="2200">
                    <a:solidFill>
                      <a:prstClr val="black"/>
                    </a:solidFill>
                    <a:latin typeface="Times New Roman" panose="02020603050405020304" pitchFamily="18" charset="0"/>
                    <a:ea typeface="宋体" panose="02010600030101010101" pitchFamily="2" charset="-122"/>
                    <a:cs typeface="Times New Roman" panose="02020603050405020304" pitchFamily="18" charset="0"/>
                  </a:rPr>
                  <a:t>方法中的规范处理，以确保音频数据在下游任务中的标准化和一致性表示。</a:t>
                </a:r>
                <a:endPar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7" name="文本框 16">
                <a:extLst>
                  <a:ext uri="{FF2B5EF4-FFF2-40B4-BE49-F238E27FC236}">
                    <a16:creationId xmlns:a16="http://schemas.microsoft.com/office/drawing/2014/main" id="{371F51DB-6F15-899E-978B-2DA3F533CE9B}"/>
                  </a:ext>
                </a:extLst>
              </p:cNvPr>
              <p:cNvSpPr txBox="1">
                <a:spLocks noRot="1" noChangeAspect="1" noMove="1" noResize="1" noEditPoints="1" noAdjustHandles="1" noChangeArrowheads="1" noChangeShapeType="1" noTextEdit="1"/>
              </p:cNvSpPr>
              <p:nvPr/>
            </p:nvSpPr>
            <p:spPr>
              <a:xfrm>
                <a:off x="355059" y="5103872"/>
                <a:ext cx="11018369" cy="1107996"/>
              </a:xfrm>
              <a:prstGeom prst="rect">
                <a:avLst/>
              </a:prstGeom>
              <a:blipFill>
                <a:blip r:embed="rId7"/>
                <a:stretch>
                  <a:fillRect l="-608" t="-4945" b="-8791"/>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46178337-4067-9806-6527-C1B46E81C052}"/>
              </a:ext>
            </a:extLst>
          </p:cNvPr>
          <p:cNvSpPr txBox="1"/>
          <p:nvPr/>
        </p:nvSpPr>
        <p:spPr>
          <a:xfrm>
            <a:off x="11541986" y="302407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2" name="文本框 11">
            <a:extLst>
              <a:ext uri="{FF2B5EF4-FFF2-40B4-BE49-F238E27FC236}">
                <a16:creationId xmlns:a16="http://schemas.microsoft.com/office/drawing/2014/main" id="{94E21263-41FE-A015-8C6B-AB4977DAD44C}"/>
              </a:ext>
            </a:extLst>
          </p:cNvPr>
          <p:cNvSpPr txBox="1"/>
          <p:nvPr/>
        </p:nvSpPr>
        <p:spPr>
          <a:xfrm>
            <a:off x="11536286" y="405929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3" name="文本框 12">
            <a:extLst>
              <a:ext uri="{FF2B5EF4-FFF2-40B4-BE49-F238E27FC236}">
                <a16:creationId xmlns:a16="http://schemas.microsoft.com/office/drawing/2014/main" id="{4A8399E8-E6F2-938E-D50C-94E55E47CB83}"/>
              </a:ext>
            </a:extLst>
          </p:cNvPr>
          <p:cNvSpPr txBox="1"/>
          <p:nvPr/>
        </p:nvSpPr>
        <p:spPr>
          <a:xfrm>
            <a:off x="11541986" y="538946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6" name="文本框 15">
            <a:extLst>
              <a:ext uri="{FF2B5EF4-FFF2-40B4-BE49-F238E27FC236}">
                <a16:creationId xmlns:a16="http://schemas.microsoft.com/office/drawing/2014/main" id="{E4886425-2A51-0D03-2F99-127276845446}"/>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 Kim G, Seo K, Cha S, et al. NeRFFaceSpeech: One-shot Audio-diven 3D Talking Head Synthesis via Generative Prior[J]. arXiv preprint arXiv:2405.05749,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860567008"/>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研究内容</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233ABF2A-ADA7-DA99-3D57-AA3AB81891FD}"/>
              </a:ext>
            </a:extLst>
          </p:cNvPr>
          <p:cNvSpPr txBox="1"/>
          <p:nvPr/>
        </p:nvSpPr>
        <p:spPr>
          <a:xfrm>
            <a:off x="11520200" y="198885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 name="文本框 2">
            <a:extLst>
              <a:ext uri="{FF2B5EF4-FFF2-40B4-BE49-F238E27FC236}">
                <a16:creationId xmlns:a16="http://schemas.microsoft.com/office/drawing/2014/main" id="{A3820020-BC13-6795-7DCA-6D061C862D1B}"/>
              </a:ext>
            </a:extLst>
          </p:cNvPr>
          <p:cNvSpPr txBox="1"/>
          <p:nvPr>
            <p:custDataLst>
              <p:tags r:id="rId2"/>
            </p:custDataLst>
          </p:nvPr>
        </p:nvSpPr>
        <p:spPr>
          <a:xfrm>
            <a:off x="102869" y="966805"/>
            <a:ext cx="10805278"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Audio to Expression</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9" name="文本框 8">
            <a:extLst>
              <a:ext uri="{FF2B5EF4-FFF2-40B4-BE49-F238E27FC236}">
                <a16:creationId xmlns:a16="http://schemas.microsoft.com/office/drawing/2014/main" id="{46178337-4067-9806-6527-C1B46E81C052}"/>
              </a:ext>
            </a:extLst>
          </p:cNvPr>
          <p:cNvSpPr txBox="1"/>
          <p:nvPr/>
        </p:nvSpPr>
        <p:spPr>
          <a:xfrm>
            <a:off x="11541986" y="302407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2" name="文本框 11">
            <a:extLst>
              <a:ext uri="{FF2B5EF4-FFF2-40B4-BE49-F238E27FC236}">
                <a16:creationId xmlns:a16="http://schemas.microsoft.com/office/drawing/2014/main" id="{94E21263-41FE-A015-8C6B-AB4977DAD44C}"/>
              </a:ext>
            </a:extLst>
          </p:cNvPr>
          <p:cNvSpPr txBox="1"/>
          <p:nvPr/>
        </p:nvSpPr>
        <p:spPr>
          <a:xfrm>
            <a:off x="11536286" y="405929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3" name="文本框 12">
            <a:extLst>
              <a:ext uri="{FF2B5EF4-FFF2-40B4-BE49-F238E27FC236}">
                <a16:creationId xmlns:a16="http://schemas.microsoft.com/office/drawing/2014/main" id="{4A8399E8-E6F2-938E-D50C-94E55E47CB83}"/>
              </a:ext>
            </a:extLst>
          </p:cNvPr>
          <p:cNvSpPr txBox="1"/>
          <p:nvPr/>
        </p:nvSpPr>
        <p:spPr>
          <a:xfrm>
            <a:off x="11530847" y="522519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6" name="文本框 15">
            <a:extLst>
              <a:ext uri="{FF2B5EF4-FFF2-40B4-BE49-F238E27FC236}">
                <a16:creationId xmlns:a16="http://schemas.microsoft.com/office/drawing/2014/main" id="{E4886425-2A51-0D03-2F99-127276845446}"/>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 Kim G, Seo K, Cha S, et al. NeRFFaceSpeech: One-shot Audio-diven 3D Talking Head Synthesis via Generative Prior[J]. arXiv preprint arXiv:2405.05749,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grpSp>
        <p:nvGrpSpPr>
          <p:cNvPr id="20" name="组合 19">
            <a:extLst>
              <a:ext uri="{FF2B5EF4-FFF2-40B4-BE49-F238E27FC236}">
                <a16:creationId xmlns:a16="http://schemas.microsoft.com/office/drawing/2014/main" id="{164EB255-45E3-11F6-EC84-3F09E976AD5D}"/>
              </a:ext>
            </a:extLst>
          </p:cNvPr>
          <p:cNvGrpSpPr/>
          <p:nvPr/>
        </p:nvGrpSpPr>
        <p:grpSpPr>
          <a:xfrm>
            <a:off x="356338" y="1783475"/>
            <a:ext cx="10966554" cy="1865885"/>
            <a:chOff x="355059" y="1590408"/>
            <a:chExt cx="10966554" cy="1865885"/>
          </a:xfrm>
        </p:grpSpPr>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BBB2EEB-4E70-5CA2-99FB-10C696DB1469}"/>
                    </a:ext>
                  </a:extLst>
                </p:cNvPr>
                <p:cNvSpPr txBox="1"/>
                <p:nvPr/>
              </p:nvSpPr>
              <p:spPr>
                <a:xfrm>
                  <a:off x="355059" y="1590408"/>
                  <a:ext cx="10966554" cy="1272271"/>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u"/>
                    <a:defRPr/>
                  </a:pPr>
                  <a:r>
                    <a:rPr lang="en-US" altLang="zh-CN" sz="22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Audio2Exp</a:t>
                  </a:r>
                  <a:r>
                    <a:rPr lang="zh-CN" altLang="en-US" sz="22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模块生成表情系数：</a:t>
                  </a:r>
                  <a:r>
                    <a:rPr lang="en-US" altLang="zh-CN" sz="2200">
                      <a:solidFill>
                        <a:prstClr val="black"/>
                      </a:solidFill>
                      <a:latin typeface="Times New Roman" panose="02020603050405020304" pitchFamily="18" charset="0"/>
                      <a:ea typeface="宋体" panose="02010600030101010101" pitchFamily="2" charset="-122"/>
                      <a:cs typeface="Times New Roman" panose="02020603050405020304" pitchFamily="18" charset="0"/>
                    </a:rPr>
                    <a:t>Audio2Exp</a:t>
                  </a:r>
                  <a:r>
                    <a:rPr lang="zh-CN" altLang="en-US" sz="2200">
                      <a:solidFill>
                        <a:prstClr val="black"/>
                      </a:solidFill>
                      <a:latin typeface="Times New Roman" panose="02020603050405020304" pitchFamily="18" charset="0"/>
                      <a:ea typeface="宋体" panose="02010600030101010101" pitchFamily="2" charset="-122"/>
                      <a:cs typeface="Times New Roman" panose="02020603050405020304" pitchFamily="18" charset="0"/>
                    </a:rPr>
                    <a:t>模块（使用了预训练好的</a:t>
                  </a:r>
                  <a:r>
                    <a:rPr lang="en-US" altLang="zh-CN" sz="2200">
                      <a:solidFill>
                        <a:prstClr val="black"/>
                      </a:solidFill>
                      <a:latin typeface="Times New Roman" panose="02020603050405020304" pitchFamily="18" charset="0"/>
                      <a:ea typeface="宋体" panose="02010600030101010101" pitchFamily="2" charset="-122"/>
                      <a:cs typeface="Times New Roman" panose="02020603050405020304" pitchFamily="18" charset="0"/>
                    </a:rPr>
                    <a:t>Wav2Lip</a:t>
                  </a:r>
                  <a:r>
                    <a:rPr lang="zh-CN" altLang="en-US" sz="220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中的预训练唇同步网络）接受一个特定时间段</a:t>
                  </a:r>
                  <a14:m>
                    <m:oMath xmlns:m="http://schemas.openxmlformats.org/officeDocument/2006/math">
                      <m:r>
                        <a:rPr lang="en-US" altLang="zh-CN" sz="22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𝑡</m:t>
                      </m:r>
                    </m:oMath>
                  </a14:m>
                  <a:r>
                    <a:rPr lang="zh-CN" altLang="en-US" sz="2200">
                      <a:solidFill>
                        <a:prstClr val="black"/>
                      </a:solidFill>
                      <a:latin typeface="Times New Roman" panose="02020603050405020304" pitchFamily="18" charset="0"/>
                      <a:ea typeface="宋体" panose="02010600030101010101" pitchFamily="2" charset="-122"/>
                      <a:cs typeface="Times New Roman" panose="02020603050405020304" pitchFamily="18" charset="0"/>
                    </a:rPr>
                    <a:t>的</a:t>
                  </a:r>
                  <a:r>
                    <a:rPr lang="en-US" altLang="zh-CN" sz="2200">
                      <a:solidFill>
                        <a:prstClr val="black"/>
                      </a:solidFill>
                      <a:latin typeface="Times New Roman" panose="02020603050405020304" pitchFamily="18" charset="0"/>
                      <a:ea typeface="宋体" panose="02010600030101010101" pitchFamily="2" charset="-122"/>
                      <a:cs typeface="Times New Roman" panose="02020603050405020304" pitchFamily="18" charset="0"/>
                    </a:rPr>
                    <a:t>mel</a:t>
                  </a:r>
                  <a:r>
                    <a:rPr lang="zh-CN" altLang="en-US" sz="2200">
                      <a:solidFill>
                        <a:prstClr val="black"/>
                      </a:solidFill>
                      <a:latin typeface="Times New Roman" panose="02020603050405020304" pitchFamily="18" charset="0"/>
                      <a:ea typeface="宋体" panose="02010600030101010101" pitchFamily="2" charset="-122"/>
                      <a:cs typeface="Times New Roman" panose="02020603050405020304" pitchFamily="18" charset="0"/>
                    </a:rPr>
                    <a:t>谱图片段</a:t>
                  </a:r>
                  <a14:m>
                    <m:oMath xmlns:m="http://schemas.openxmlformats.org/officeDocument/2006/math">
                      <m:sSub>
                        <m:sSubPr>
                          <m:ctrlPr>
                            <a:rPr lang="en-US" altLang="zh-CN" sz="2200"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2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𝑚</m:t>
                          </m:r>
                        </m:e>
                        <m:sub>
                          <m:r>
                            <a:rPr lang="en-US" altLang="zh-CN" sz="22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𝑡</m:t>
                          </m:r>
                        </m:sub>
                      </m:sSub>
                    </m:oMath>
                  </a14:m>
                  <a:r>
                    <a:rPr lang="zh-CN" altLang="en-US" sz="2200">
                      <a:solidFill>
                        <a:prstClr val="black"/>
                      </a:solidFill>
                      <a:latin typeface="Times New Roman" panose="02020603050405020304" pitchFamily="18" charset="0"/>
                      <a:ea typeface="宋体" panose="02010600030101010101" pitchFamily="2" charset="-122"/>
                      <a:cs typeface="Times New Roman" panose="02020603050405020304" pitchFamily="18" charset="0"/>
                    </a:rPr>
                    <a:t>作为输入，输出与音频相关的表情参数：</a:t>
                  </a:r>
                  <a:endParaRPr kumimoji="0" lang="en-US" altLang="zh-CN" sz="2200" i="0" u="none" strike="noStrike" kern="120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EBBB2EEB-4E70-5CA2-99FB-10C696DB1469}"/>
                    </a:ext>
                  </a:extLst>
                </p:cNvPr>
                <p:cNvSpPr txBox="1">
                  <a:spLocks noRot="1" noChangeAspect="1" noMove="1" noResize="1" noEditPoints="1" noAdjustHandles="1" noChangeArrowheads="1" noChangeShapeType="1" noTextEdit="1"/>
                </p:cNvSpPr>
                <p:nvPr/>
              </p:nvSpPr>
              <p:spPr>
                <a:xfrm>
                  <a:off x="355059" y="1590408"/>
                  <a:ext cx="10966554" cy="1272271"/>
                </a:xfrm>
                <a:prstGeom prst="rect">
                  <a:avLst/>
                </a:prstGeom>
                <a:blipFill>
                  <a:blip r:embed="rId5"/>
                  <a:stretch>
                    <a:fillRect l="-611" t="-2404" r="-278" b="-7692"/>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AE2EC640-5BE3-A64B-188E-ED99D0EE9632}"/>
                </a:ext>
              </a:extLst>
            </p:cNvPr>
            <p:cNvPicPr>
              <a:picLocks noChangeAspect="1"/>
            </p:cNvPicPr>
            <p:nvPr/>
          </p:nvPicPr>
          <p:blipFill>
            <a:blip r:embed="rId6"/>
            <a:stretch>
              <a:fillRect/>
            </a:stretch>
          </p:blipFill>
          <p:spPr>
            <a:xfrm>
              <a:off x="3640137" y="2646555"/>
              <a:ext cx="5010849" cy="809738"/>
            </a:xfrm>
            <a:prstGeom prst="rect">
              <a:avLst/>
            </a:prstGeom>
          </p:spPr>
        </p:pic>
      </p:grpSp>
      <p:grpSp>
        <p:nvGrpSpPr>
          <p:cNvPr id="19" name="组合 18">
            <a:extLst>
              <a:ext uri="{FF2B5EF4-FFF2-40B4-BE49-F238E27FC236}">
                <a16:creationId xmlns:a16="http://schemas.microsoft.com/office/drawing/2014/main" id="{F1F1B788-8090-4584-1E75-2343BB2E1A88}"/>
              </a:ext>
            </a:extLst>
          </p:cNvPr>
          <p:cNvGrpSpPr/>
          <p:nvPr/>
        </p:nvGrpSpPr>
        <p:grpSpPr>
          <a:xfrm>
            <a:off x="356338" y="4056104"/>
            <a:ext cx="11018370" cy="1754653"/>
            <a:chOff x="355059" y="3194136"/>
            <a:chExt cx="11018370" cy="1754653"/>
          </a:xfrm>
        </p:grpSpPr>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31AD02B-9AEE-23F8-41B9-D1C561E6114D}"/>
                    </a:ext>
                  </a:extLst>
                </p:cNvPr>
                <p:cNvSpPr txBox="1"/>
                <p:nvPr/>
              </p:nvSpPr>
              <p:spPr>
                <a:xfrm>
                  <a:off x="355059" y="3194136"/>
                  <a:ext cx="11018370" cy="801758"/>
                </a:xfrm>
                <a:prstGeom prst="rect">
                  <a:avLst/>
                </a:prstGeom>
                <a:noFill/>
              </p:spPr>
              <p:txBody>
                <a:bodyPr wrap="square" rtlCol="0">
                  <a:spAutoFit/>
                </a:bodyPr>
                <a:lstStyle/>
                <a:p>
                  <a:pPr marL="342900" lvl="0" indent="-342900">
                    <a:buFont typeface="Wingdings" panose="05000000000000000000" pitchFamily="2" charset="2"/>
                    <a:buChar char="u"/>
                    <a:defRPr/>
                  </a:pPr>
                  <a:r>
                    <a:rPr lang="zh-CN" altLang="en-US" sz="22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构建面部形状：</a:t>
                  </a:r>
                  <a:r>
                    <a:rPr lang="zh-CN" altLang="en-US" sz="22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在获得与音频相关的表情参数</a:t>
                  </a:r>
                  <a14:m>
                    <m:oMath xmlns:m="http://schemas.openxmlformats.org/officeDocument/2006/math">
                      <m:sSubSup>
                        <m:sSubSupPr>
                          <m:ctrlPr>
                            <a:rPr lang="en-US" altLang="zh-CN" sz="220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SupPr>
                        <m:e>
                          <m:r>
                            <a:rPr lang="zh-CN" altLang="en-US" sz="220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𝛽</m:t>
                          </m:r>
                        </m:e>
                        <m:sub>
                          <m:r>
                            <a:rPr lang="en-US" altLang="zh-CN" sz="22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𝑡</m:t>
                          </m:r>
                        </m:sub>
                        <m:sup>
                          <m:r>
                            <a:rPr lang="en-US" altLang="zh-CN" sz="22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𝑎𝑢𝑑𝑖𝑜</m:t>
                          </m:r>
                        </m:sup>
                      </m:sSubSup>
                    </m:oMath>
                  </a14:m>
                  <a:r>
                    <a:rPr lang="zh-CN" altLang="en-US" sz="22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后，使用这些表情系数，根据</a:t>
                  </a:r>
                  <a:r>
                    <a:rPr lang="en-US" altLang="zh-CN" sz="2200">
                      <a:solidFill>
                        <a:prstClr val="black"/>
                      </a:solidFill>
                      <a:latin typeface="Times New Roman" panose="02020603050405020304" pitchFamily="18" charset="0"/>
                      <a:ea typeface="宋体" panose="02010600030101010101" pitchFamily="2" charset="-122"/>
                      <a:cs typeface="Times New Roman" panose="02020603050405020304" pitchFamily="18" charset="0"/>
                    </a:rPr>
                    <a:t>3DMM</a:t>
                  </a:r>
                  <a:r>
                    <a:rPr lang="zh-CN" altLang="en-US" sz="2200">
                      <a:solidFill>
                        <a:prstClr val="black"/>
                      </a:solidFill>
                      <a:latin typeface="Times New Roman" panose="02020603050405020304" pitchFamily="18" charset="0"/>
                      <a:ea typeface="宋体" panose="02010600030101010101" pitchFamily="2" charset="-122"/>
                      <a:cs typeface="Times New Roman" panose="02020603050405020304" pitchFamily="18" charset="0"/>
                    </a:rPr>
                    <a:t>模型公式可以构建与音频信息对应的面部形状</a:t>
                  </a:r>
                  <a14:m>
                    <m:oMath xmlns:m="http://schemas.openxmlformats.org/officeDocument/2006/math">
                      <m:sSubSup>
                        <m:sSubSupPr>
                          <m:ctrlPr>
                            <a:rPr lang="en-US" altLang="zh-CN" sz="2200"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22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𝑆</m:t>
                          </m:r>
                        </m:e>
                        <m:sub>
                          <m:r>
                            <a:rPr lang="en-US" altLang="zh-CN" sz="2200"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𝑡</m:t>
                          </m:r>
                        </m:sub>
                        <m:sup>
                          <m:r>
                            <a:rPr lang="en-US" altLang="zh-CN" sz="2200"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𝑎𝑢𝑑𝑖𝑜</m:t>
                          </m:r>
                        </m:sup>
                      </m:sSubSup>
                    </m:oMath>
                  </a14:m>
                  <a:r>
                    <a:rPr lang="zh-CN" altLang="en-US" sz="220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0" name="文本框 9">
                  <a:extLst>
                    <a:ext uri="{FF2B5EF4-FFF2-40B4-BE49-F238E27FC236}">
                      <a16:creationId xmlns:a16="http://schemas.microsoft.com/office/drawing/2014/main" id="{731AD02B-9AEE-23F8-41B9-D1C561E6114D}"/>
                    </a:ext>
                  </a:extLst>
                </p:cNvPr>
                <p:cNvSpPr txBox="1">
                  <a:spLocks noRot="1" noChangeAspect="1" noMove="1" noResize="1" noEditPoints="1" noAdjustHandles="1" noChangeArrowheads="1" noChangeShapeType="1" noTextEdit="1"/>
                </p:cNvSpPr>
                <p:nvPr/>
              </p:nvSpPr>
              <p:spPr>
                <a:xfrm>
                  <a:off x="355059" y="3194136"/>
                  <a:ext cx="11018370" cy="801758"/>
                </a:xfrm>
                <a:prstGeom prst="rect">
                  <a:avLst/>
                </a:prstGeom>
                <a:blipFill>
                  <a:blip r:embed="rId7"/>
                  <a:stretch>
                    <a:fillRect l="-608" t="-5303" b="-15152"/>
                  </a:stretch>
                </a:blipFill>
              </p:spPr>
              <p:txBody>
                <a:bodyPr/>
                <a:lstStyle/>
                <a:p>
                  <a:r>
                    <a:rPr lang="zh-CN" altLang="en-US">
                      <a:noFill/>
                    </a:rPr>
                    <a:t> </a:t>
                  </a:r>
                </a:p>
              </p:txBody>
            </p:sp>
          </mc:Fallback>
        </mc:AlternateContent>
        <p:pic>
          <p:nvPicPr>
            <p:cNvPr id="18" name="图片 17">
              <a:extLst>
                <a:ext uri="{FF2B5EF4-FFF2-40B4-BE49-F238E27FC236}">
                  <a16:creationId xmlns:a16="http://schemas.microsoft.com/office/drawing/2014/main" id="{23C7D450-B050-D3F6-04FF-CC1936D34CF1}"/>
                </a:ext>
              </a:extLst>
            </p:cNvPr>
            <p:cNvPicPr>
              <a:picLocks noChangeAspect="1"/>
            </p:cNvPicPr>
            <p:nvPr/>
          </p:nvPicPr>
          <p:blipFill>
            <a:blip r:embed="rId8"/>
            <a:stretch>
              <a:fillRect/>
            </a:stretch>
          </p:blipFill>
          <p:spPr>
            <a:xfrm>
              <a:off x="3285471" y="4146997"/>
              <a:ext cx="6021010" cy="801792"/>
            </a:xfrm>
            <a:prstGeom prst="rect">
              <a:avLst/>
            </a:prstGeom>
          </p:spPr>
        </p:pic>
      </p:grpSp>
    </p:spTree>
    <p:extLst>
      <p:ext uri="{BB962C8B-B14F-4D97-AF65-F5344CB8AC3E}">
        <p14:creationId xmlns:p14="http://schemas.microsoft.com/office/powerpoint/2010/main" val="3675052856"/>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研究内容</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8" name="文本框 7">
            <a:extLst>
              <a:ext uri="{FF2B5EF4-FFF2-40B4-BE49-F238E27FC236}">
                <a16:creationId xmlns:a16="http://schemas.microsoft.com/office/drawing/2014/main" id="{EBBB2EEB-4E70-5CA2-99FB-10C696DB1469}"/>
              </a:ext>
            </a:extLst>
          </p:cNvPr>
          <p:cNvSpPr txBox="1"/>
          <p:nvPr/>
        </p:nvSpPr>
        <p:spPr>
          <a:xfrm>
            <a:off x="355059" y="1622306"/>
            <a:ext cx="10966554" cy="493148"/>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Ø"/>
              <a:defRPr/>
            </a:pPr>
            <a:r>
              <a:rPr lang="zh-CN" altLang="en-US" sz="24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空间对齐和投影</a:t>
            </a:r>
            <a:endParaRPr kumimoji="0" lang="en-US" altLang="zh-CN" sz="2400" i="0" u="none" strike="noStrike" kern="120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233ABF2A-ADA7-DA99-3D57-AA3AB81891FD}"/>
              </a:ext>
            </a:extLst>
          </p:cNvPr>
          <p:cNvSpPr txBox="1"/>
          <p:nvPr/>
        </p:nvSpPr>
        <p:spPr>
          <a:xfrm>
            <a:off x="11530847" y="185511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 name="文本框 2">
            <a:extLst>
              <a:ext uri="{FF2B5EF4-FFF2-40B4-BE49-F238E27FC236}">
                <a16:creationId xmlns:a16="http://schemas.microsoft.com/office/drawing/2014/main" id="{A3820020-BC13-6795-7DCA-6D061C862D1B}"/>
              </a:ext>
            </a:extLst>
          </p:cNvPr>
          <p:cNvSpPr txBox="1"/>
          <p:nvPr>
            <p:custDataLst>
              <p:tags r:id="rId2"/>
            </p:custDataLst>
          </p:nvPr>
        </p:nvSpPr>
        <p:spPr>
          <a:xfrm>
            <a:off x="102869" y="966805"/>
            <a:ext cx="10805278"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Spatial Synchronization via Ray Deformation</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9" name="文本框 8">
            <a:extLst>
              <a:ext uri="{FF2B5EF4-FFF2-40B4-BE49-F238E27FC236}">
                <a16:creationId xmlns:a16="http://schemas.microsoft.com/office/drawing/2014/main" id="{46178337-4067-9806-6527-C1B46E81C052}"/>
              </a:ext>
            </a:extLst>
          </p:cNvPr>
          <p:cNvSpPr txBox="1"/>
          <p:nvPr/>
        </p:nvSpPr>
        <p:spPr>
          <a:xfrm>
            <a:off x="11541986" y="302407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2" name="文本框 11">
            <a:extLst>
              <a:ext uri="{FF2B5EF4-FFF2-40B4-BE49-F238E27FC236}">
                <a16:creationId xmlns:a16="http://schemas.microsoft.com/office/drawing/2014/main" id="{94E21263-41FE-A015-8C6B-AB4977DAD44C}"/>
              </a:ext>
            </a:extLst>
          </p:cNvPr>
          <p:cNvSpPr txBox="1"/>
          <p:nvPr/>
        </p:nvSpPr>
        <p:spPr>
          <a:xfrm>
            <a:off x="11536286" y="405929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3" name="文本框 12">
            <a:extLst>
              <a:ext uri="{FF2B5EF4-FFF2-40B4-BE49-F238E27FC236}">
                <a16:creationId xmlns:a16="http://schemas.microsoft.com/office/drawing/2014/main" id="{4A8399E8-E6F2-938E-D50C-94E55E47CB83}"/>
              </a:ext>
            </a:extLst>
          </p:cNvPr>
          <p:cNvSpPr txBox="1"/>
          <p:nvPr/>
        </p:nvSpPr>
        <p:spPr>
          <a:xfrm>
            <a:off x="11541986" y="538946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6" name="文本框 15">
            <a:extLst>
              <a:ext uri="{FF2B5EF4-FFF2-40B4-BE49-F238E27FC236}">
                <a16:creationId xmlns:a16="http://schemas.microsoft.com/office/drawing/2014/main" id="{E4886425-2A51-0D03-2F99-127276845446}"/>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 Kim G, Seo K, Cha S, et al. NeRFFaceSpeech: One-shot Audio-diven 3D Talking Head Synthesis via Generative Prior[J]. arXiv preprint arXiv:2405.05749,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5" name="图片 4">
            <a:extLst>
              <a:ext uri="{FF2B5EF4-FFF2-40B4-BE49-F238E27FC236}">
                <a16:creationId xmlns:a16="http://schemas.microsoft.com/office/drawing/2014/main" id="{38E425EE-73CE-3C94-384C-168C83610E8E}"/>
              </a:ext>
            </a:extLst>
          </p:cNvPr>
          <p:cNvPicPr>
            <a:picLocks noChangeAspect="1"/>
          </p:cNvPicPr>
          <p:nvPr/>
        </p:nvPicPr>
        <p:blipFill>
          <a:blip r:embed="rId5"/>
          <a:stretch>
            <a:fillRect/>
          </a:stretch>
        </p:blipFill>
        <p:spPr>
          <a:xfrm>
            <a:off x="2944879" y="3477046"/>
            <a:ext cx="6439799" cy="581106"/>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83A3F84F-2CAC-14CA-3E65-DCBC836BDFD1}"/>
                  </a:ext>
                </a:extLst>
              </p:cNvPr>
              <p:cNvSpPr txBox="1"/>
              <p:nvPr/>
            </p:nvSpPr>
            <p:spPr>
              <a:xfrm>
                <a:off x="672389" y="2134578"/>
                <a:ext cx="10524090" cy="1272271"/>
              </a:xfrm>
              <a:prstGeom prst="rect">
                <a:avLst/>
              </a:prstGeom>
              <a:noFill/>
            </p:spPr>
            <p:txBody>
              <a:bodyPr wrap="square" rtlCol="0">
                <a:spAutoFit/>
              </a:bodyPr>
              <a:lstStyle/>
              <a:p>
                <a:pPr marL="342900" lvl="0" indent="-342900">
                  <a:lnSpc>
                    <a:spcPct val="120000"/>
                  </a:lnSpc>
                  <a:buFont typeface="Wingdings" panose="05000000000000000000" pitchFamily="2" charset="2"/>
                  <a:buChar char="u"/>
                  <a:defRPr/>
                </a:pPr>
                <a:r>
                  <a:rPr lang="zh-CN" altLang="en-US" sz="22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顶点对齐：</a:t>
                </a:r>
                <a:r>
                  <a:rPr lang="zh-CN" altLang="en-US" sz="2200">
                    <a:solidFill>
                      <a:prstClr val="black"/>
                    </a:solidFill>
                    <a:latin typeface="Times New Roman" panose="02020603050405020304" pitchFamily="18" charset="0"/>
                    <a:ea typeface="宋体" panose="02010600030101010101" pitchFamily="2" charset="-122"/>
                    <a:cs typeface="Times New Roman" panose="02020603050405020304" pitchFamily="18" charset="0"/>
                  </a:rPr>
                  <a:t>首先提取</a:t>
                </a:r>
                <a14:m>
                  <m:oMath xmlns:m="http://schemas.openxmlformats.org/officeDocument/2006/math">
                    <m:sSub>
                      <m:sSubPr>
                        <m:ctrlPr>
                          <a:rPr lang="en-US" altLang="zh-CN" sz="220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2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𝑆</m:t>
                        </m:r>
                      </m:e>
                      <m:sub>
                        <m:r>
                          <a:rPr lang="en-US" altLang="zh-CN" sz="2200"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𝑖𝑛𝑖𝑡</m:t>
                        </m:r>
                      </m:sub>
                    </m:sSub>
                  </m:oMath>
                </a14:m>
                <a:r>
                  <a:rPr lang="zh-CN" altLang="en-US" sz="2200">
                    <a:solidFill>
                      <a:prstClr val="black"/>
                    </a:solidFill>
                    <a:latin typeface="Times New Roman" panose="02020603050405020304" pitchFamily="18" charset="0"/>
                    <a:ea typeface="宋体" panose="02010600030101010101" pitchFamily="2" charset="-122"/>
                    <a:cs typeface="Times New Roman" panose="02020603050405020304" pitchFamily="18" charset="0"/>
                  </a:rPr>
                  <a:t>的顶点</a:t>
                </a:r>
                <a14:m>
                  <m:oMath xmlns:m="http://schemas.openxmlformats.org/officeDocument/2006/math">
                    <m:sSub>
                      <m:sSubPr>
                        <m:ctrlPr>
                          <a:rPr lang="en-US" altLang="zh-CN" sz="2200"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2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𝑉</m:t>
                        </m:r>
                      </m:e>
                      <m:sub>
                        <m:r>
                          <a:rPr lang="en-US" altLang="zh-CN" sz="2200"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𝑖𝑛𝑖𝑡</m:t>
                        </m:r>
                      </m:sub>
                    </m:sSub>
                  </m:oMath>
                </a14:m>
                <a:r>
                  <a:rPr lang="zh-CN" altLang="en-US" sz="2200">
                    <a:solidFill>
                      <a:prstClr val="black"/>
                    </a:solidFill>
                    <a:latin typeface="Times New Roman" panose="02020603050405020304" pitchFamily="18" charset="0"/>
                    <a:ea typeface="宋体" panose="02010600030101010101" pitchFamily="2" charset="-122"/>
                    <a:cs typeface="Times New Roman" panose="02020603050405020304" pitchFamily="18" charset="0"/>
                  </a:rPr>
                  <a:t>，然后使用最近邻匹配方法将这些顶点</a:t>
                </a:r>
                <a14:m>
                  <m:oMath xmlns:m="http://schemas.openxmlformats.org/officeDocument/2006/math">
                    <m:sSub>
                      <m:sSubPr>
                        <m:ctrlPr>
                          <a:rPr lang="en-US" altLang="zh-CN" sz="2200"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200"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𝑉</m:t>
                        </m:r>
                      </m:e>
                      <m:sub>
                        <m:r>
                          <a:rPr lang="en-US" altLang="zh-CN" sz="2200"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𝑖𝑛𝑖𝑡</m:t>
                        </m:r>
                      </m:sub>
                    </m:sSub>
                  </m:oMath>
                </a14:m>
                <a:r>
                  <a:rPr lang="zh-CN" altLang="en-US" sz="220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与特征空间中的点对齐。对齐过程在对应于正面视角的</a:t>
                </a:r>
                <a:r>
                  <a:rPr lang="en-US" altLang="zh-CN" sz="2200">
                    <a:solidFill>
                      <a:prstClr val="black"/>
                    </a:solidFill>
                    <a:latin typeface="Times New Roman" panose="02020603050405020304" pitchFamily="18" charset="0"/>
                    <a:ea typeface="宋体" panose="02010600030101010101" pitchFamily="2" charset="-122"/>
                    <a:cs typeface="Times New Roman" panose="02020603050405020304" pitchFamily="18" charset="0"/>
                  </a:rPr>
                  <a:t>XY</a:t>
                </a:r>
                <a:r>
                  <a:rPr lang="zh-CN" altLang="en-US" sz="22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平面上进行，以确保没有顶点重叠或重复映射。最近邻计算公式如下：</a:t>
                </a:r>
                <a:endPar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83A3F84F-2CAC-14CA-3E65-DCBC836BDFD1}"/>
                  </a:ext>
                </a:extLst>
              </p:cNvPr>
              <p:cNvSpPr txBox="1">
                <a:spLocks noRot="1" noChangeAspect="1" noMove="1" noResize="1" noEditPoints="1" noAdjustHandles="1" noChangeArrowheads="1" noChangeShapeType="1" noTextEdit="1"/>
              </p:cNvSpPr>
              <p:nvPr/>
            </p:nvSpPr>
            <p:spPr>
              <a:xfrm>
                <a:off x="672389" y="2134578"/>
                <a:ext cx="10524090" cy="1272271"/>
              </a:xfrm>
              <a:prstGeom prst="rect">
                <a:avLst/>
              </a:prstGeom>
              <a:blipFill>
                <a:blip r:embed="rId6"/>
                <a:stretch>
                  <a:fillRect l="-637" t="-2392" r="-347" b="-76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D1F33F1-6D7B-C6B0-EB57-6BD2FECFEB8A}"/>
                  </a:ext>
                </a:extLst>
              </p:cNvPr>
              <p:cNvSpPr txBox="1"/>
              <p:nvPr/>
            </p:nvSpPr>
            <p:spPr>
              <a:xfrm>
                <a:off x="1080543" y="4123566"/>
                <a:ext cx="10115936" cy="1718356"/>
              </a:xfrm>
              <a:prstGeom prst="rect">
                <a:avLst/>
              </a:prstGeom>
              <a:noFill/>
            </p:spPr>
            <p:txBody>
              <a:bodyPr wrap="square" rtlCol="0">
                <a:spAutoFit/>
              </a:bodyPr>
              <a:lstStyle/>
              <a:p>
                <a:pPr lvl="0">
                  <a:lnSpc>
                    <a:spcPct val="120000"/>
                  </a:lnSpc>
                  <a:defRPr/>
                </a:pPr>
                <a:r>
                  <a:rPr lang="zh-CN" altLang="en-US" sz="2200">
                    <a:solidFill>
                      <a:prstClr val="black"/>
                    </a:solidFill>
                    <a:latin typeface="Times New Roman" panose="02020603050405020304" pitchFamily="18" charset="0"/>
                    <a:ea typeface="宋体" panose="02010600030101010101" pitchFamily="2" charset="-122"/>
                    <a:cs typeface="Times New Roman" panose="02020603050405020304" pitchFamily="18" charset="0"/>
                  </a:rPr>
                  <a:t>该公式表示</a:t>
                </a:r>
                <a:r>
                  <a:rPr kumimoji="0" lang="zh-CN" altLang="en-US" sz="220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将每个顶点</a:t>
                </a:r>
                <a14:m>
                  <m:oMath xmlns:m="http://schemas.openxmlformats.org/officeDocument/2006/math">
                    <m:d>
                      <m:dPr>
                        <m:ctrlPr>
                          <a:rPr kumimoji="0" lang="en-US" altLang="zh-CN" sz="2200" i="1" u="none" strike="noStrike" kern="1200" cap="none" spc="0" normalizeH="0" baseline="0" noProof="0" smtClean="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dPr>
                      <m:e>
                        <m:sSub>
                          <m:sSubPr>
                            <m:ctrlPr>
                              <a:rPr kumimoji="0" lang="en-US" altLang="zh-CN" sz="2200" i="1" u="none" strike="noStrike" kern="1200" cap="none" spc="0" normalizeH="0" baseline="0" noProof="0" smtClean="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sSubPr>
                          <m:e>
                            <m:r>
                              <a:rPr kumimoji="0" lang="en-US" altLang="zh-CN" sz="2200" b="0" i="1" u="none" strike="noStrike" kern="1200" cap="none" spc="0" normalizeH="0" baseline="0" noProof="0" smtClean="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𝑥</m:t>
                            </m:r>
                          </m:e>
                          <m:sub>
                            <m:r>
                              <a:rPr kumimoji="0" lang="en-US" altLang="zh-CN" sz="2200" b="0" i="1" u="none" strike="noStrike" kern="1200" cap="none" spc="0" normalizeH="0" baseline="0" noProof="0" smtClean="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𝑖</m:t>
                            </m:r>
                          </m:sub>
                        </m:sSub>
                        <m:r>
                          <a:rPr kumimoji="0" lang="en-US" altLang="zh-CN" sz="2200" b="0" i="1" u="none" strike="noStrike" kern="1200" cap="none" spc="0" normalizeH="0" baseline="0" noProof="0" smtClean="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m:t>
                        </m:r>
                        <m:sSub>
                          <m:sSubPr>
                            <m:ctrlPr>
                              <a:rPr kumimoji="0" lang="en-US" altLang="zh-CN" sz="2200" b="0" i="1" u="none" strike="noStrike" kern="1200" cap="none" spc="0" normalizeH="0" baseline="0" noProof="0" smtClean="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sSubPr>
                          <m:e>
                            <m:r>
                              <a:rPr kumimoji="0" lang="en-US" altLang="zh-CN" sz="2200" b="0" i="1" u="none" strike="noStrike" kern="1200" cap="none" spc="0" normalizeH="0" baseline="0" noProof="0" smtClean="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𝑦</m:t>
                            </m:r>
                          </m:e>
                          <m:sub>
                            <m:r>
                              <a:rPr kumimoji="0" lang="en-US" altLang="zh-CN" sz="2200" b="0" i="1" u="none" strike="noStrike" kern="1200" cap="none" spc="0" normalizeH="0" baseline="0" noProof="0" smtClean="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𝑖</m:t>
                            </m:r>
                          </m:sub>
                        </m:sSub>
                      </m:e>
                    </m:d>
                    <m:r>
                      <a:rPr kumimoji="0" lang="en-US" altLang="zh-CN" sz="220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200"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200"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𝑉</m:t>
                        </m:r>
                      </m:e>
                      <m:sub>
                        <m:r>
                          <a:rPr lang="en-US" altLang="zh-CN" sz="2200"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𝑖𝑛𝑖𝑡</m:t>
                        </m:r>
                      </m:sub>
                    </m:sSub>
                  </m:oMath>
                </a14:m>
                <a:r>
                  <a:rPr kumimoji="0" lang="zh-CN" altLang="en-US" sz="220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与从</a:t>
                </a:r>
                <a14:m>
                  <m:oMath xmlns:m="http://schemas.openxmlformats.org/officeDocument/2006/math">
                    <m:sSub>
                      <m:sSubPr>
                        <m:ctrlPr>
                          <a:rPr kumimoji="0" lang="en-US" altLang="zh-CN" sz="2200" i="1" u="none" strike="noStrike" kern="1200" cap="none" spc="0" normalizeH="0" baseline="0" noProof="0" smtClean="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kumimoji="0" lang="el-GR" altLang="zh-CN" sz="220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Φ</m:t>
                        </m:r>
                      </m:e>
                      <m:sub>
                        <m:sSub>
                          <m:sSubPr>
                            <m:ctrlPr>
                              <a:rPr kumimoji="0" lang="en-US" altLang="zh-CN" sz="2200" i="1" u="none" strike="noStrike" kern="1200" cap="none" spc="0" normalizeH="0" baseline="0" noProof="0" smtClean="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sSubPr>
                          <m:e>
                            <m:r>
                              <a:rPr kumimoji="0" lang="en-US" altLang="zh-CN" sz="2200" b="0" i="1" u="none" strike="noStrike" kern="1200" cap="none" spc="0" normalizeH="0" baseline="0" noProof="0" smtClean="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𝑤</m:t>
                            </m:r>
                          </m:e>
                          <m:sub>
                            <m:r>
                              <a:rPr kumimoji="0" lang="en-US" altLang="zh-CN" sz="2200" b="0" i="1" u="none" strike="noStrike" kern="1200" cap="none" spc="0" normalizeH="0" baseline="0" noProof="0" smtClean="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𝑖𝑛𝑣</m:t>
                            </m:r>
                          </m:sub>
                        </m:sSub>
                      </m:sub>
                    </m:sSub>
                  </m:oMath>
                </a14:m>
                <a:r>
                  <a:rPr kumimoji="0" lang="zh-CN" altLang="en-US" sz="220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中采样的最近对等点进行匹配，其中，</a:t>
                </a:r>
                <a:r>
                  <a:rPr lang="en-US" altLang="zh-CN" sz="2200">
                    <a:solidFill>
                      <a:prstClr val="black"/>
                    </a:solidFill>
                    <a:ea typeface="宋体" panose="02010600030101010101" pitchFamily="2" charset="-122"/>
                    <a:cs typeface="Times New Roman" panose="02020603050405020304" pitchFamily="18" charset="0"/>
                  </a:rPr>
                  <a:t> </a:t>
                </a:r>
                <a14:m>
                  <m:oMath xmlns:m="http://schemas.openxmlformats.org/officeDocument/2006/math">
                    <m:d>
                      <m:dPr>
                        <m:ctrlPr>
                          <a:rPr lang="en-US" altLang="zh-CN" sz="2200"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dPr>
                      <m:e>
                        <m:sSubSup>
                          <m:sSubSupPr>
                            <m:ctrlPr>
                              <a:rPr lang="en-US" altLang="zh-CN" sz="220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22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2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sz="22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sz="2200" i="1">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altLang="zh-CN" sz="2200"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22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200"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sz="2200" i="1">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sup>
                        </m:sSubSup>
                      </m:e>
                    </m:d>
                  </m:oMath>
                </a14:m>
                <a:r>
                  <a:rPr lang="zh-CN" altLang="en-US" sz="2200">
                    <a:solidFill>
                      <a:prstClr val="black"/>
                    </a:solidFill>
                    <a:latin typeface="Times New Roman" panose="02020603050405020304" pitchFamily="18" charset="0"/>
                    <a:ea typeface="宋体" panose="02010600030101010101" pitchFamily="2" charset="-122"/>
                    <a:cs typeface="Times New Roman" panose="02020603050405020304" pitchFamily="18" charset="0"/>
                  </a:rPr>
                  <a:t>表示转换后的顶点坐标，与神经辐射坐标系统的尺度对齐。</a:t>
                </a:r>
                <a:endParaRPr lang="en-US" altLang="zh-CN" sz="220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lvl="0">
                  <a:lnSpc>
                    <a:spcPct val="120000"/>
                  </a:lnSpc>
                  <a:defRPr/>
                </a:pPr>
                <a:r>
                  <a:rPr lang="zh-CN" altLang="en-US" sz="2200">
                    <a:solidFill>
                      <a:prstClr val="black"/>
                    </a:solidFill>
                    <a:latin typeface="Times New Roman" panose="02020603050405020304" pitchFamily="18" charset="0"/>
                    <a:ea typeface="宋体" panose="02010600030101010101" pitchFamily="2" charset="-122"/>
                    <a:cs typeface="Times New Roman" panose="02020603050405020304" pitchFamily="18" charset="0"/>
                  </a:rPr>
                  <a:t>通过上述方法，确保了</a:t>
                </a:r>
                <a:r>
                  <a:rPr lang="en-US" altLang="zh-CN" sz="2200">
                    <a:solidFill>
                      <a:prstClr val="black"/>
                    </a:solidFill>
                    <a:latin typeface="Times New Roman" panose="02020603050405020304" pitchFamily="18" charset="0"/>
                    <a:ea typeface="宋体" panose="02010600030101010101" pitchFamily="2" charset="-122"/>
                    <a:cs typeface="Times New Roman" panose="02020603050405020304" pitchFamily="18" charset="0"/>
                  </a:rPr>
                  <a:t>3DMM</a:t>
                </a:r>
                <a:r>
                  <a:rPr lang="zh-CN" altLang="en-US" sz="2200">
                    <a:solidFill>
                      <a:prstClr val="black"/>
                    </a:solidFill>
                    <a:latin typeface="Times New Roman" panose="02020603050405020304" pitchFamily="18" charset="0"/>
                    <a:ea typeface="宋体" panose="02010600030101010101" pitchFamily="2" charset="-122"/>
                    <a:cs typeface="Times New Roman" panose="02020603050405020304" pitchFamily="18" charset="0"/>
                  </a:rPr>
                  <a:t>的空间关系在特征空间中得以保留并准确转换，从而在两个特征之间建立了相互反映的连接。</a:t>
                </a:r>
                <a:endParaRPr kumimoji="0" lang="en-US" altLang="zh-CN" sz="22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BD1F33F1-6D7B-C6B0-EB57-6BD2FECFEB8A}"/>
                  </a:ext>
                </a:extLst>
              </p:cNvPr>
              <p:cNvSpPr txBox="1">
                <a:spLocks noRot="1" noChangeAspect="1" noMove="1" noResize="1" noEditPoints="1" noAdjustHandles="1" noChangeArrowheads="1" noChangeShapeType="1" noTextEdit="1"/>
              </p:cNvSpPr>
              <p:nvPr/>
            </p:nvSpPr>
            <p:spPr>
              <a:xfrm>
                <a:off x="1080543" y="4123566"/>
                <a:ext cx="10115936" cy="1718356"/>
              </a:xfrm>
              <a:prstGeom prst="rect">
                <a:avLst/>
              </a:prstGeom>
              <a:blipFill>
                <a:blip r:embed="rId7"/>
                <a:stretch>
                  <a:fillRect l="-783" r="-482" b="-53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97725130"/>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研究内容</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8" name="文本框 7">
            <a:extLst>
              <a:ext uri="{FF2B5EF4-FFF2-40B4-BE49-F238E27FC236}">
                <a16:creationId xmlns:a16="http://schemas.microsoft.com/office/drawing/2014/main" id="{EBBB2EEB-4E70-5CA2-99FB-10C696DB1469}"/>
              </a:ext>
            </a:extLst>
          </p:cNvPr>
          <p:cNvSpPr txBox="1"/>
          <p:nvPr/>
        </p:nvSpPr>
        <p:spPr>
          <a:xfrm>
            <a:off x="356338" y="1442758"/>
            <a:ext cx="10966554" cy="426335"/>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Ø"/>
              <a:defRPr/>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通过射线变形实现动态动画</a:t>
            </a:r>
            <a:endParaRPr kumimoji="0" lang="en-US" altLang="zh-CN" sz="2000" i="0" u="none" strike="noStrike" kern="120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233ABF2A-ADA7-DA99-3D57-AA3AB81891FD}"/>
              </a:ext>
            </a:extLst>
          </p:cNvPr>
          <p:cNvSpPr txBox="1"/>
          <p:nvPr/>
        </p:nvSpPr>
        <p:spPr>
          <a:xfrm>
            <a:off x="11530847" y="215283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 name="文本框 2">
            <a:extLst>
              <a:ext uri="{FF2B5EF4-FFF2-40B4-BE49-F238E27FC236}">
                <a16:creationId xmlns:a16="http://schemas.microsoft.com/office/drawing/2014/main" id="{A3820020-BC13-6795-7DCA-6D061C862D1B}"/>
              </a:ext>
            </a:extLst>
          </p:cNvPr>
          <p:cNvSpPr txBox="1"/>
          <p:nvPr>
            <p:custDataLst>
              <p:tags r:id="rId2"/>
            </p:custDataLst>
          </p:nvPr>
        </p:nvSpPr>
        <p:spPr>
          <a:xfrm>
            <a:off x="102869" y="966805"/>
            <a:ext cx="10805278"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Spatial Synchronization via Ray Deformation</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9" name="文本框 8">
            <a:extLst>
              <a:ext uri="{FF2B5EF4-FFF2-40B4-BE49-F238E27FC236}">
                <a16:creationId xmlns:a16="http://schemas.microsoft.com/office/drawing/2014/main" id="{46178337-4067-9806-6527-C1B46E81C052}"/>
              </a:ext>
            </a:extLst>
          </p:cNvPr>
          <p:cNvSpPr txBox="1"/>
          <p:nvPr/>
        </p:nvSpPr>
        <p:spPr>
          <a:xfrm>
            <a:off x="11541986" y="382151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2" name="文本框 11">
            <a:extLst>
              <a:ext uri="{FF2B5EF4-FFF2-40B4-BE49-F238E27FC236}">
                <a16:creationId xmlns:a16="http://schemas.microsoft.com/office/drawing/2014/main" id="{94E21263-41FE-A015-8C6B-AB4977DAD44C}"/>
              </a:ext>
            </a:extLst>
          </p:cNvPr>
          <p:cNvSpPr txBox="1"/>
          <p:nvPr/>
        </p:nvSpPr>
        <p:spPr>
          <a:xfrm>
            <a:off x="11536286" y="473977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3" name="文本框 12">
            <a:extLst>
              <a:ext uri="{FF2B5EF4-FFF2-40B4-BE49-F238E27FC236}">
                <a16:creationId xmlns:a16="http://schemas.microsoft.com/office/drawing/2014/main" id="{4A8399E8-E6F2-938E-D50C-94E55E47CB83}"/>
              </a:ext>
            </a:extLst>
          </p:cNvPr>
          <p:cNvSpPr txBox="1"/>
          <p:nvPr/>
        </p:nvSpPr>
        <p:spPr>
          <a:xfrm>
            <a:off x="11541986" y="578252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6" name="文本框 15">
            <a:extLst>
              <a:ext uri="{FF2B5EF4-FFF2-40B4-BE49-F238E27FC236}">
                <a16:creationId xmlns:a16="http://schemas.microsoft.com/office/drawing/2014/main" id="{E4886425-2A51-0D03-2F99-127276845446}"/>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 Kim G, Seo K, Cha S, et al. NeRFFaceSpeech: One-shot Audio-diven 3D Talking Head Synthesis via Generative Prior[J]. arXiv preprint arXiv:2405.05749,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grpSp>
        <p:nvGrpSpPr>
          <p:cNvPr id="27" name="组合 26">
            <a:extLst>
              <a:ext uri="{FF2B5EF4-FFF2-40B4-BE49-F238E27FC236}">
                <a16:creationId xmlns:a16="http://schemas.microsoft.com/office/drawing/2014/main" id="{4AF1C2CF-A2C2-2ED4-F9A4-563CDBD175E7}"/>
              </a:ext>
            </a:extLst>
          </p:cNvPr>
          <p:cNvGrpSpPr/>
          <p:nvPr/>
        </p:nvGrpSpPr>
        <p:grpSpPr>
          <a:xfrm>
            <a:off x="672389" y="1843597"/>
            <a:ext cx="10524090" cy="813350"/>
            <a:chOff x="672389" y="1932559"/>
            <a:chExt cx="10524090" cy="813350"/>
          </a:xfrm>
        </p:grpSpPr>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83A3F84F-2CAC-14CA-3E65-DCBC836BDFD1}"/>
                    </a:ext>
                  </a:extLst>
                </p:cNvPr>
                <p:cNvSpPr txBox="1"/>
                <p:nvPr/>
              </p:nvSpPr>
              <p:spPr>
                <a:xfrm>
                  <a:off x="672389" y="1932559"/>
                  <a:ext cx="10524090" cy="442237"/>
                </a:xfrm>
                <a:prstGeom prst="rect">
                  <a:avLst/>
                </a:prstGeom>
                <a:noFill/>
              </p:spPr>
              <p:txBody>
                <a:bodyPr wrap="square" rtlCol="0">
                  <a:spAutoFit/>
                </a:bodyPr>
                <a:lstStyle/>
                <a:p>
                  <a:pPr marL="342900" lvl="0" indent="-342900">
                    <a:lnSpc>
                      <a:spcPct val="120000"/>
                    </a:lnSpc>
                    <a:buFont typeface="Wingdings" panose="05000000000000000000" pitchFamily="2" charset="2"/>
                    <a:buChar char="u"/>
                    <a:defRPr/>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计算顶点位移：</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计算音频信息驱动的</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3DMM</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顶点</a:t>
                  </a:r>
                  <a14:m>
                    <m:oMath xmlns:m="http://schemas.openxmlformats.org/officeDocument/2006/math">
                      <m:sSubSup>
                        <m:sSubSupPr>
                          <m:ctrlPr>
                            <a:rPr lang="en-US" altLang="zh-CN" sz="2000"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𝑉</m:t>
                          </m:r>
                        </m:e>
                        <m:sub>
                          <m:r>
                            <a:rPr lang="en-US" altLang="zh-CN" sz="2000"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𝑡</m:t>
                          </m:r>
                        </m:sub>
                        <m:sup>
                          <m:r>
                            <a:rPr lang="en-US" altLang="zh-CN" sz="2000"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𝑎𝑢𝑑𝑖𝑜</m:t>
                          </m:r>
                        </m:sup>
                      </m:sSubSup>
                    </m:oMath>
                  </a14:m>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与初始顶点</a:t>
                  </a:r>
                  <a14:m>
                    <m:oMath xmlns:m="http://schemas.openxmlformats.org/officeDocument/2006/math">
                      <m:sSup>
                        <m:sSupPr>
                          <m:ctrlPr>
                            <a:rPr lang="en-US" altLang="zh-CN" sz="200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𝑉</m:t>
                          </m:r>
                        </m:e>
                        <m:sup>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𝑖𝑛𝑖𝑡</m:t>
                          </m:r>
                        </m:sup>
                      </m:sSup>
                    </m:oMath>
                  </a14:m>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之间的位移：</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83A3F84F-2CAC-14CA-3E65-DCBC836BDFD1}"/>
                    </a:ext>
                  </a:extLst>
                </p:cNvPr>
                <p:cNvSpPr txBox="1">
                  <a:spLocks noRot="1" noChangeAspect="1" noMove="1" noResize="1" noEditPoints="1" noAdjustHandles="1" noChangeArrowheads="1" noChangeShapeType="1" noTextEdit="1"/>
                </p:cNvSpPr>
                <p:nvPr/>
              </p:nvSpPr>
              <p:spPr>
                <a:xfrm>
                  <a:off x="672389" y="1932559"/>
                  <a:ext cx="10524090" cy="442237"/>
                </a:xfrm>
                <a:prstGeom prst="rect">
                  <a:avLst/>
                </a:prstGeom>
                <a:blipFill>
                  <a:blip r:embed="rId5"/>
                  <a:stretch>
                    <a:fillRect l="-521" t="-1370" b="-23288"/>
                  </a:stretch>
                </a:blipFill>
              </p:spPr>
              <p:txBody>
                <a:bodyPr/>
                <a:lstStyle/>
                <a:p>
                  <a:r>
                    <a:rPr lang="zh-CN" altLang="en-US">
                      <a:noFill/>
                    </a:rPr>
                    <a:t> </a:t>
                  </a:r>
                </a:p>
              </p:txBody>
            </p:sp>
          </mc:Fallback>
        </mc:AlternateContent>
        <p:pic>
          <p:nvPicPr>
            <p:cNvPr id="18" name="图片 17">
              <a:extLst>
                <a:ext uri="{FF2B5EF4-FFF2-40B4-BE49-F238E27FC236}">
                  <a16:creationId xmlns:a16="http://schemas.microsoft.com/office/drawing/2014/main" id="{98D5ED9E-A1C2-2A9E-6E0C-561DB531BFA2}"/>
                </a:ext>
              </a:extLst>
            </p:cNvPr>
            <p:cNvPicPr>
              <a:picLocks noChangeAspect="1"/>
            </p:cNvPicPr>
            <p:nvPr/>
          </p:nvPicPr>
          <p:blipFill>
            <a:blip r:embed="rId6"/>
            <a:stretch>
              <a:fillRect/>
            </a:stretch>
          </p:blipFill>
          <p:spPr>
            <a:xfrm>
              <a:off x="4873395" y="2424380"/>
              <a:ext cx="2151179" cy="321529"/>
            </a:xfrm>
            <a:prstGeom prst="rect">
              <a:avLst/>
            </a:prstGeom>
          </p:spPr>
        </p:pic>
      </p:grpSp>
      <p:grpSp>
        <p:nvGrpSpPr>
          <p:cNvPr id="26" name="组合 25">
            <a:extLst>
              <a:ext uri="{FF2B5EF4-FFF2-40B4-BE49-F238E27FC236}">
                <a16:creationId xmlns:a16="http://schemas.microsoft.com/office/drawing/2014/main" id="{3B41B7CF-6639-557E-AA61-5A4FCB0EFB50}"/>
              </a:ext>
            </a:extLst>
          </p:cNvPr>
          <p:cNvGrpSpPr/>
          <p:nvPr/>
        </p:nvGrpSpPr>
        <p:grpSpPr>
          <a:xfrm>
            <a:off x="672389" y="2631451"/>
            <a:ext cx="10524090" cy="890936"/>
            <a:chOff x="672389" y="2819585"/>
            <a:chExt cx="10524090" cy="890936"/>
          </a:xfrm>
        </p:grpSpPr>
        <p:pic>
          <p:nvPicPr>
            <p:cNvPr id="21" name="图片 20">
              <a:extLst>
                <a:ext uri="{FF2B5EF4-FFF2-40B4-BE49-F238E27FC236}">
                  <a16:creationId xmlns:a16="http://schemas.microsoft.com/office/drawing/2014/main" id="{8EC78112-503A-2735-5D35-449868111650}"/>
                </a:ext>
              </a:extLst>
            </p:cNvPr>
            <p:cNvPicPr>
              <a:picLocks noChangeAspect="1"/>
            </p:cNvPicPr>
            <p:nvPr/>
          </p:nvPicPr>
          <p:blipFill>
            <a:blip r:embed="rId7"/>
            <a:stretch>
              <a:fillRect/>
            </a:stretch>
          </p:blipFill>
          <p:spPr>
            <a:xfrm>
              <a:off x="4833704" y="3250532"/>
              <a:ext cx="3304845" cy="459989"/>
            </a:xfrm>
            <a:prstGeom prst="rect">
              <a:avLst/>
            </a:prstGeom>
          </p:spPr>
        </p:pic>
        <p:sp>
          <p:nvSpPr>
            <p:cNvPr id="19" name="文本框 18">
              <a:extLst>
                <a:ext uri="{FF2B5EF4-FFF2-40B4-BE49-F238E27FC236}">
                  <a16:creationId xmlns:a16="http://schemas.microsoft.com/office/drawing/2014/main" id="{82C0C1EC-DC7C-E079-B1BE-0A8FE9ACA8BF}"/>
                </a:ext>
              </a:extLst>
            </p:cNvPr>
            <p:cNvSpPr txBox="1"/>
            <p:nvPr/>
          </p:nvSpPr>
          <p:spPr>
            <a:xfrm>
              <a:off x="672389" y="2819585"/>
              <a:ext cx="10524090" cy="795667"/>
            </a:xfrm>
            <a:prstGeom prst="rect">
              <a:avLst/>
            </a:prstGeom>
            <a:noFill/>
          </p:spPr>
          <p:txBody>
            <a:bodyPr wrap="square" rtlCol="0">
              <a:spAutoFit/>
            </a:bodyPr>
            <a:lstStyle/>
            <a:p>
              <a:pPr marL="342900" lvl="0" indent="-342900">
                <a:lnSpc>
                  <a:spcPct val="120000"/>
                </a:lnSpc>
                <a:buFont typeface="Wingdings" panose="05000000000000000000" pitchFamily="2" charset="2"/>
                <a:buChar char="u"/>
                <a:defRPr/>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计算射线变形：</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类似于面部肌肉通过运动产生表情，通过在静态特征空间中响应音频的运动可以生成动画。公式表示如下：</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5" name="图片 24">
              <a:extLst>
                <a:ext uri="{FF2B5EF4-FFF2-40B4-BE49-F238E27FC236}">
                  <a16:creationId xmlns:a16="http://schemas.microsoft.com/office/drawing/2014/main" id="{AF83165C-F1D5-5997-B29A-F1FFF6CDE6E5}"/>
                </a:ext>
              </a:extLst>
            </p:cNvPr>
            <p:cNvPicPr>
              <a:picLocks noChangeAspect="1"/>
            </p:cNvPicPr>
            <p:nvPr/>
          </p:nvPicPr>
          <p:blipFill>
            <a:blip r:embed="rId8"/>
            <a:stretch>
              <a:fillRect/>
            </a:stretch>
          </p:blipFill>
          <p:spPr>
            <a:xfrm>
              <a:off x="7970080" y="3258810"/>
              <a:ext cx="2330184" cy="366283"/>
            </a:xfrm>
            <a:prstGeom prst="rect">
              <a:avLst/>
            </a:prstGeom>
          </p:spPr>
        </p:pic>
      </p:grpSp>
      <p:grpSp>
        <p:nvGrpSpPr>
          <p:cNvPr id="28" name="组合 27">
            <a:extLst>
              <a:ext uri="{FF2B5EF4-FFF2-40B4-BE49-F238E27FC236}">
                <a16:creationId xmlns:a16="http://schemas.microsoft.com/office/drawing/2014/main" id="{3D885454-0E73-61CC-B991-1B23151ADA35}"/>
              </a:ext>
            </a:extLst>
          </p:cNvPr>
          <p:cNvGrpSpPr/>
          <p:nvPr/>
        </p:nvGrpSpPr>
        <p:grpSpPr>
          <a:xfrm>
            <a:off x="672389" y="3496891"/>
            <a:ext cx="10524090" cy="906294"/>
            <a:chOff x="672389" y="2819585"/>
            <a:chExt cx="10524090" cy="906294"/>
          </a:xfrm>
        </p:grpSpPr>
        <p:pic>
          <p:nvPicPr>
            <p:cNvPr id="31" name="图片 30">
              <a:extLst>
                <a:ext uri="{FF2B5EF4-FFF2-40B4-BE49-F238E27FC236}">
                  <a16:creationId xmlns:a16="http://schemas.microsoft.com/office/drawing/2014/main" id="{1787F4E7-FDC4-B4CB-175A-6A6FC3A84D07}"/>
                </a:ext>
              </a:extLst>
            </p:cNvPr>
            <p:cNvPicPr>
              <a:picLocks noChangeAspect="1"/>
            </p:cNvPicPr>
            <p:nvPr/>
          </p:nvPicPr>
          <p:blipFill>
            <a:blip r:embed="rId8"/>
            <a:stretch>
              <a:fillRect/>
            </a:stretch>
          </p:blipFill>
          <p:spPr>
            <a:xfrm>
              <a:off x="6513440" y="3241972"/>
              <a:ext cx="2621732" cy="412111"/>
            </a:xfrm>
            <a:prstGeom prst="rect">
              <a:avLst/>
            </a:prstGeom>
          </p:spPr>
        </p:pic>
        <p:pic>
          <p:nvPicPr>
            <p:cNvPr id="29" name="图片 28">
              <a:extLst>
                <a:ext uri="{FF2B5EF4-FFF2-40B4-BE49-F238E27FC236}">
                  <a16:creationId xmlns:a16="http://schemas.microsoft.com/office/drawing/2014/main" id="{4544AD32-A072-7AFE-323B-6D2A5F794830}"/>
                </a:ext>
              </a:extLst>
            </p:cNvPr>
            <p:cNvPicPr>
              <a:picLocks noChangeAspect="1"/>
            </p:cNvPicPr>
            <p:nvPr/>
          </p:nvPicPr>
          <p:blipFill>
            <a:blip r:embed="rId7"/>
            <a:stretch>
              <a:fillRect/>
            </a:stretch>
          </p:blipFill>
          <p:spPr>
            <a:xfrm>
              <a:off x="2865126" y="3208337"/>
              <a:ext cx="3718340" cy="517542"/>
            </a:xfrm>
            <a:prstGeom prst="rect">
              <a:avLst/>
            </a:prstGeom>
          </p:spPr>
        </p:pic>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F8A8D941-678B-2EA1-A317-45D7582D9C1A}"/>
                    </a:ext>
                  </a:extLst>
                </p:cNvPr>
                <p:cNvSpPr txBox="1"/>
                <p:nvPr/>
              </p:nvSpPr>
              <p:spPr>
                <a:xfrm>
                  <a:off x="672389" y="2819585"/>
                  <a:ext cx="10524090" cy="426335"/>
                </a:xfrm>
                <a:prstGeom prst="rect">
                  <a:avLst/>
                </a:prstGeom>
                <a:noFill/>
              </p:spPr>
              <p:txBody>
                <a:bodyPr wrap="square" rtlCol="0">
                  <a:spAutoFit/>
                </a:bodyPr>
                <a:lstStyle/>
                <a:p>
                  <a:pPr marL="342900" lvl="0" indent="-342900">
                    <a:lnSpc>
                      <a:spcPct val="120000"/>
                    </a:lnSpc>
                    <a:buFont typeface="Wingdings" panose="05000000000000000000" pitchFamily="2" charset="2"/>
                    <a:buChar char="u"/>
                    <a:defRPr/>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修改体渲染公式：</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每条射线</a:t>
                  </a:r>
                  <a14:m>
                    <m:oMath xmlns:m="http://schemas.openxmlformats.org/officeDocument/2006/math">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𝑟</m:t>
                      </m:r>
                      <m:d>
                        <m:dPr>
                          <m:ctrlP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𝑡</m:t>
                          </m:r>
                        </m:e>
                      </m:d>
                    </m:oMath>
                  </a14:m>
                  <a:r>
                    <a:rPr lang="zh-CN" altLang="en-US"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因</a:t>
                  </a:r>
                  <a14:m>
                    <m:oMath xmlns:m="http://schemas.openxmlformats.org/officeDocument/2006/math">
                      <m:r>
                        <a:rPr lang="zh-CN" altLang="en-US" sz="2000" i="1" dirty="0"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dirty="0"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𝑃</m:t>
                      </m:r>
                    </m:oMath>
                  </a14:m>
                  <a:r>
                    <a:rPr kumimoji="0" lang="zh-CN" altLang="en-US"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的偏移转变为</a:t>
                  </a:r>
                  <a14:m>
                    <m:oMath xmlns:m="http://schemas.openxmlformats.org/officeDocument/2006/math">
                      <m:sSup>
                        <m:sSupPr>
                          <m:ctrlP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sSupPr>
                        <m:e>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𝑟</m:t>
                          </m:r>
                        </m:e>
                        <m:sup>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m:t>
                          </m:r>
                        </m:sup>
                      </m:sSup>
                      <m:d>
                        <m:dPr>
                          <m:ctrlP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dPr>
                        <m:e>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𝑡</m:t>
                          </m:r>
                        </m:e>
                      </m:d>
                    </m:oMath>
                  </a14:m>
                  <a:r>
                    <a:rPr lang="zh-CN" altLang="en-US"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，导致体积渲染</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的修改：</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0" name="文本框 29">
                  <a:extLst>
                    <a:ext uri="{FF2B5EF4-FFF2-40B4-BE49-F238E27FC236}">
                      <a16:creationId xmlns:a16="http://schemas.microsoft.com/office/drawing/2014/main" id="{F8A8D941-678B-2EA1-A317-45D7582D9C1A}"/>
                    </a:ext>
                  </a:extLst>
                </p:cNvPr>
                <p:cNvSpPr txBox="1">
                  <a:spLocks noRot="1" noChangeAspect="1" noMove="1" noResize="1" noEditPoints="1" noAdjustHandles="1" noChangeArrowheads="1" noChangeShapeType="1" noTextEdit="1"/>
                </p:cNvSpPr>
                <p:nvPr/>
              </p:nvSpPr>
              <p:spPr>
                <a:xfrm>
                  <a:off x="672389" y="2819585"/>
                  <a:ext cx="10524090" cy="426335"/>
                </a:xfrm>
                <a:prstGeom prst="rect">
                  <a:avLst/>
                </a:prstGeom>
                <a:blipFill>
                  <a:blip r:embed="rId9"/>
                  <a:stretch>
                    <a:fillRect l="-521" t="-5714" b="-21429"/>
                  </a:stretch>
                </a:blipFill>
              </p:spPr>
              <p:txBody>
                <a:bodyPr/>
                <a:lstStyle/>
                <a:p>
                  <a:r>
                    <a:rPr lang="zh-CN" altLang="en-US">
                      <a:noFill/>
                    </a:rPr>
                    <a:t> </a:t>
                  </a:r>
                </a:p>
              </p:txBody>
            </p:sp>
          </mc:Fallback>
        </mc:AlternateContent>
      </p:grpSp>
      <p:grpSp>
        <p:nvGrpSpPr>
          <p:cNvPr id="46" name="组合 45">
            <a:extLst>
              <a:ext uri="{FF2B5EF4-FFF2-40B4-BE49-F238E27FC236}">
                <a16:creationId xmlns:a16="http://schemas.microsoft.com/office/drawing/2014/main" id="{FAFAB1DE-2981-A307-9EE4-41D66E1B643A}"/>
              </a:ext>
            </a:extLst>
          </p:cNvPr>
          <p:cNvGrpSpPr/>
          <p:nvPr/>
        </p:nvGrpSpPr>
        <p:grpSpPr>
          <a:xfrm>
            <a:off x="672389" y="4377689"/>
            <a:ext cx="10524090" cy="846347"/>
            <a:chOff x="672389" y="4173069"/>
            <a:chExt cx="10524090" cy="846347"/>
          </a:xfrm>
        </p:grpSpPr>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6071DA39-1180-082A-1F97-C8EB8B8C0535}"/>
                    </a:ext>
                  </a:extLst>
                </p:cNvPr>
                <p:cNvSpPr txBox="1"/>
                <p:nvPr/>
              </p:nvSpPr>
              <p:spPr>
                <a:xfrm>
                  <a:off x="672389" y="4173069"/>
                  <a:ext cx="10524090" cy="795667"/>
                </a:xfrm>
                <a:prstGeom prst="rect">
                  <a:avLst/>
                </a:prstGeom>
                <a:noFill/>
              </p:spPr>
              <p:txBody>
                <a:bodyPr wrap="square" rtlCol="0">
                  <a:spAutoFit/>
                </a:bodyPr>
                <a:lstStyle/>
                <a:p>
                  <a:pPr marL="342900" lvl="0" indent="-342900">
                    <a:lnSpc>
                      <a:spcPct val="120000"/>
                    </a:lnSpc>
                    <a:buFont typeface="Wingdings" panose="05000000000000000000" pitchFamily="2" charset="2"/>
                    <a:buChar char="u"/>
                    <a:defRPr/>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引入动量：</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为了促进更自然的运动，而不是简单地反映时间步𝑡的位移，加入了常数 </a:t>
                  </a:r>
                  <a14:m>
                    <m:oMath xmlns:m="http://schemas.openxmlformats.org/officeDocument/2006/math">
                      <m:sSub>
                        <m:sSubPr>
                          <m:ctrlPr>
                            <a:rPr lang="en-US" altLang="zh-CN" sz="200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𝑚</m:t>
                          </m:r>
                        </m:sub>
                      </m:sSub>
                    </m:oMath>
                  </a14:m>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，并使输入的 𝛽受来自上一步的动量影响：</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5" name="文本框 34">
                  <a:extLst>
                    <a:ext uri="{FF2B5EF4-FFF2-40B4-BE49-F238E27FC236}">
                      <a16:creationId xmlns:a16="http://schemas.microsoft.com/office/drawing/2014/main" id="{6071DA39-1180-082A-1F97-C8EB8B8C0535}"/>
                    </a:ext>
                  </a:extLst>
                </p:cNvPr>
                <p:cNvSpPr txBox="1">
                  <a:spLocks noRot="1" noChangeAspect="1" noMove="1" noResize="1" noEditPoints="1" noAdjustHandles="1" noChangeArrowheads="1" noChangeShapeType="1" noTextEdit="1"/>
                </p:cNvSpPr>
                <p:nvPr/>
              </p:nvSpPr>
              <p:spPr>
                <a:xfrm>
                  <a:off x="672389" y="4173069"/>
                  <a:ext cx="10524090" cy="795667"/>
                </a:xfrm>
                <a:prstGeom prst="rect">
                  <a:avLst/>
                </a:prstGeom>
                <a:blipFill>
                  <a:blip r:embed="rId10"/>
                  <a:stretch>
                    <a:fillRect l="-521" t="-2290" b="-12214"/>
                  </a:stretch>
                </a:blipFill>
              </p:spPr>
              <p:txBody>
                <a:bodyPr/>
                <a:lstStyle/>
                <a:p>
                  <a:r>
                    <a:rPr lang="zh-CN" altLang="en-US">
                      <a:noFill/>
                    </a:rPr>
                    <a:t> </a:t>
                  </a:r>
                </a:p>
              </p:txBody>
            </p:sp>
          </mc:Fallback>
        </mc:AlternateContent>
        <p:pic>
          <p:nvPicPr>
            <p:cNvPr id="45" name="图片 44">
              <a:extLst>
                <a:ext uri="{FF2B5EF4-FFF2-40B4-BE49-F238E27FC236}">
                  <a16:creationId xmlns:a16="http://schemas.microsoft.com/office/drawing/2014/main" id="{A3DCC2BB-68F8-DC2E-76F0-404D2A3AD720}"/>
                </a:ext>
              </a:extLst>
            </p:cNvPr>
            <p:cNvPicPr>
              <a:picLocks noChangeAspect="1"/>
            </p:cNvPicPr>
            <p:nvPr/>
          </p:nvPicPr>
          <p:blipFill>
            <a:blip r:embed="rId11"/>
            <a:stretch>
              <a:fillRect/>
            </a:stretch>
          </p:blipFill>
          <p:spPr>
            <a:xfrm>
              <a:off x="5590295" y="4566773"/>
              <a:ext cx="4005579" cy="452643"/>
            </a:xfrm>
            <a:prstGeom prst="rect">
              <a:avLst/>
            </a:prstGeom>
          </p:spPr>
        </p:pic>
      </p:grpSp>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20826CDD-6F06-0F34-ACB7-595A24E56B30}"/>
                  </a:ext>
                </a:extLst>
              </p:cNvPr>
              <p:cNvSpPr txBox="1"/>
              <p:nvPr/>
            </p:nvSpPr>
            <p:spPr>
              <a:xfrm>
                <a:off x="686939" y="5198540"/>
                <a:ext cx="10966554" cy="473271"/>
              </a:xfrm>
              <a:prstGeom prst="rect">
                <a:avLst/>
              </a:prstGeom>
              <a:noFill/>
            </p:spPr>
            <p:txBody>
              <a:bodyPr wrap="square" rtlCol="0">
                <a:spAutoFit/>
              </a:bodyPr>
              <a:lstStyle/>
              <a:p>
                <a:pPr marL="342900" lvl="0" indent="-342900">
                  <a:lnSpc>
                    <a:spcPct val="120000"/>
                  </a:lnSpc>
                  <a:buFont typeface="Wingdings" panose="05000000000000000000" pitchFamily="2" charset="2"/>
                  <a:buChar char="u"/>
                  <a:defRPr/>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调整面部运动尺度：</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通过调整常数</a:t>
                </a:r>
                <a14:m>
                  <m:oMath xmlns:m="http://schemas.openxmlformats.org/officeDocument/2006/math">
                    <m:sSub>
                      <m:sSubPr>
                        <m:ctrlPr>
                          <a:rPr lang="en-US" altLang="zh-CN" sz="200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𝜆</m:t>
                        </m:r>
                      </m:e>
                      <m:sub>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𝑒𝑥𝑝</m:t>
                        </m:r>
                      </m:sub>
                    </m:sSub>
                  </m:oMath>
                </a14:m>
                <a:r>
                  <a:rPr lang="zh-CN" altLang="en-US"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来调节面部运动</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的尺度，通过将</a:t>
                </a:r>
                <a14:m>
                  <m:oMath xmlns:m="http://schemas.openxmlformats.org/officeDocument/2006/math">
                    <m:sSub>
                      <m:sSubPr>
                        <m:ctrlPr>
                          <a:rPr lang="en-US" altLang="zh-CN" sz="2000"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i="1">
                            <a:solidFill>
                              <a:prstClr val="black"/>
                            </a:solidFill>
                            <a:latin typeface="Cambria Math" panose="02040503050406030204" pitchFamily="18" charset="0"/>
                            <a:ea typeface="宋体" panose="02010600030101010101" pitchFamily="2" charset="-122"/>
                            <a:cs typeface="Times New Roman" panose="02020603050405020304" pitchFamily="18" charset="0"/>
                          </a:rPr>
                          <m:t>𝜆</m:t>
                        </m:r>
                      </m:e>
                      <m:sub>
                        <m:r>
                          <a:rPr lang="en-US" altLang="zh-CN" sz="2000"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𝑒𝑥𝑝</m:t>
                        </m:r>
                      </m:sub>
                    </m:sSub>
                  </m:oMath>
                </a14:m>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与</a:t>
                </a:r>
                <a14:m>
                  <m:oMath xmlns:m="http://schemas.openxmlformats.org/officeDocument/2006/math">
                    <m:sSubSup>
                      <m:sSubSupPr>
                        <m:ctrlPr>
                          <a:rPr lang="en-US" altLang="zh-CN" sz="2000"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SupPr>
                      <m:e>
                        <m:r>
                          <a:rPr lang="zh-CN" altLang="en-US" sz="2000" i="1">
                            <a:solidFill>
                              <a:prstClr val="black"/>
                            </a:solidFill>
                            <a:latin typeface="Cambria Math" panose="02040503050406030204" pitchFamily="18" charset="0"/>
                            <a:ea typeface="宋体" panose="02010600030101010101" pitchFamily="2" charset="-122"/>
                            <a:cs typeface="Times New Roman" panose="02020603050405020304" pitchFamily="18" charset="0"/>
                          </a:rPr>
                          <m:t>𝛽</m:t>
                        </m:r>
                      </m:e>
                      <m:sub>
                        <m:r>
                          <a:rPr lang="en-US" altLang="zh-CN" sz="2000"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𝑡</m:t>
                        </m:r>
                      </m:sub>
                      <m:sup>
                        <m:r>
                          <a:rPr lang="en-US" altLang="zh-CN" sz="2000"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𝑎𝑢𝑑𝑖𝑜</m:t>
                        </m:r>
                      </m:sup>
                    </m:sSubSup>
                  </m:oMath>
                </a14:m>
                <a:r>
                  <a:rPr kumimoji="0" lang="zh-CN" altLang="en-US"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相乘实现。</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49" name="文本框 48">
                <a:extLst>
                  <a:ext uri="{FF2B5EF4-FFF2-40B4-BE49-F238E27FC236}">
                    <a16:creationId xmlns:a16="http://schemas.microsoft.com/office/drawing/2014/main" id="{20826CDD-6F06-0F34-ACB7-595A24E56B30}"/>
                  </a:ext>
                </a:extLst>
              </p:cNvPr>
              <p:cNvSpPr txBox="1">
                <a:spLocks noRot="1" noChangeAspect="1" noMove="1" noResize="1" noEditPoints="1" noAdjustHandles="1" noChangeArrowheads="1" noChangeShapeType="1" noTextEdit="1"/>
              </p:cNvSpPr>
              <p:nvPr/>
            </p:nvSpPr>
            <p:spPr>
              <a:xfrm>
                <a:off x="686939" y="5198540"/>
                <a:ext cx="10966554" cy="473271"/>
              </a:xfrm>
              <a:prstGeom prst="rect">
                <a:avLst/>
              </a:prstGeom>
              <a:blipFill>
                <a:blip r:embed="rId12"/>
                <a:stretch>
                  <a:fillRect l="-500" t="-1299" r="-2835" b="-1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A60982BA-7B33-A690-64C3-4251C48D1E71}"/>
                  </a:ext>
                </a:extLst>
              </p:cNvPr>
              <p:cNvSpPr txBox="1"/>
              <p:nvPr/>
            </p:nvSpPr>
            <p:spPr>
              <a:xfrm>
                <a:off x="686939" y="5752642"/>
                <a:ext cx="10966554" cy="429092"/>
              </a:xfrm>
              <a:prstGeom prst="rect">
                <a:avLst/>
              </a:prstGeom>
              <a:noFill/>
            </p:spPr>
            <p:txBody>
              <a:bodyPr wrap="square" rtlCol="0">
                <a:spAutoFit/>
              </a:bodyPr>
              <a:lstStyle/>
              <a:p>
                <a:pPr marL="342900" lvl="0" indent="-342900">
                  <a:lnSpc>
                    <a:spcPct val="120000"/>
                  </a:lnSpc>
                  <a:buFont typeface="Wingdings" panose="05000000000000000000" pitchFamily="2" charset="2"/>
                  <a:buChar char="u"/>
                  <a:defRPr/>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计算最终位移：</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经过上述调整后，计算最终的位移</a:t>
                </a:r>
                <a14:m>
                  <m:oMath xmlns:m="http://schemas.openxmlformats.org/officeDocument/2006/math">
                    <m:r>
                      <a:rPr lang="zh-CN" altLang="en-US" sz="2000" i="1" dirty="0"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dirty="0"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𝑉</m:t>
                    </m:r>
                  </m:oMath>
                </a14:m>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，得到由输入音频塑造的变形特征</a:t>
                </a:r>
                <a14:m>
                  <m:oMath xmlns:m="http://schemas.openxmlformats.org/officeDocument/2006/math">
                    <m:sSubSup>
                      <m:sSubSupPr>
                        <m:ctrlPr>
                          <a:rPr lang="en-US" altLang="zh-CN" sz="2000" i="1">
                            <a:latin typeface="Cambria Math" panose="02040503050406030204" pitchFamily="18" charset="0"/>
                          </a:rPr>
                        </m:ctrlPr>
                      </m:sSubSupPr>
                      <m:e>
                        <m:r>
                          <a:rPr lang="zh-CN" altLang="en-US" sz="2000" i="1" smtClean="0">
                            <a:latin typeface="Cambria Math" panose="02040503050406030204" pitchFamily="18" charset="0"/>
                          </a:rPr>
                          <m:t>𝜙</m:t>
                        </m:r>
                      </m:e>
                      <m:sub>
                        <m:r>
                          <a:rPr lang="en-US" altLang="zh-CN" sz="2000" b="0" i="1" smtClean="0">
                            <a:latin typeface="Cambria Math" panose="02040503050406030204" pitchFamily="18" charset="0"/>
                          </a:rPr>
                          <m:t>𝑑</m:t>
                        </m:r>
                      </m:sub>
                      <m:sup>
                        <m:r>
                          <a:rPr lang="en-US" altLang="zh-CN" sz="2000" b="0" i="1" smtClean="0">
                            <a:latin typeface="Cambria Math" panose="02040503050406030204" pitchFamily="18" charset="0"/>
                          </a:rPr>
                          <m:t>∗</m:t>
                        </m:r>
                      </m:sup>
                    </m:sSubSup>
                  </m:oMath>
                </a14:m>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51" name="文本框 50">
                <a:extLst>
                  <a:ext uri="{FF2B5EF4-FFF2-40B4-BE49-F238E27FC236}">
                    <a16:creationId xmlns:a16="http://schemas.microsoft.com/office/drawing/2014/main" id="{A60982BA-7B33-A690-64C3-4251C48D1E71}"/>
                  </a:ext>
                </a:extLst>
              </p:cNvPr>
              <p:cNvSpPr txBox="1">
                <a:spLocks noRot="1" noChangeAspect="1" noMove="1" noResize="1" noEditPoints="1" noAdjustHandles="1" noChangeArrowheads="1" noChangeShapeType="1" noTextEdit="1"/>
              </p:cNvSpPr>
              <p:nvPr/>
            </p:nvSpPr>
            <p:spPr>
              <a:xfrm>
                <a:off x="686939" y="5752642"/>
                <a:ext cx="10966554" cy="429092"/>
              </a:xfrm>
              <a:prstGeom prst="rect">
                <a:avLst/>
              </a:prstGeom>
              <a:blipFill>
                <a:blip r:embed="rId13"/>
                <a:stretch>
                  <a:fillRect l="-500" t="-5714" b="-21429"/>
                </a:stretch>
              </a:blipFill>
            </p:spPr>
            <p:txBody>
              <a:bodyPr/>
              <a:lstStyle/>
              <a:p>
                <a:r>
                  <a:rPr lang="zh-CN" altLang="en-US">
                    <a:noFill/>
                  </a:rPr>
                  <a:t> </a:t>
                </a:r>
              </a:p>
            </p:txBody>
          </p:sp>
        </mc:Fallback>
      </mc:AlternateContent>
      <p:sp>
        <p:nvSpPr>
          <p:cNvPr id="53" name="文本框 52">
            <a:extLst>
              <a:ext uri="{FF2B5EF4-FFF2-40B4-BE49-F238E27FC236}">
                <a16:creationId xmlns:a16="http://schemas.microsoft.com/office/drawing/2014/main" id="{6D6FF439-D1CA-D1F9-5307-E0FA1F101117}"/>
              </a:ext>
            </a:extLst>
          </p:cNvPr>
          <p:cNvSpPr txBox="1"/>
          <p:nvPr/>
        </p:nvSpPr>
        <p:spPr>
          <a:xfrm>
            <a:off x="11536286" y="306239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15780003"/>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研究内容</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233ABF2A-ADA7-DA99-3D57-AA3AB81891FD}"/>
              </a:ext>
            </a:extLst>
          </p:cNvPr>
          <p:cNvSpPr txBox="1"/>
          <p:nvPr/>
        </p:nvSpPr>
        <p:spPr>
          <a:xfrm>
            <a:off x="11530847" y="147234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 name="文本框 2">
            <a:extLst>
              <a:ext uri="{FF2B5EF4-FFF2-40B4-BE49-F238E27FC236}">
                <a16:creationId xmlns:a16="http://schemas.microsoft.com/office/drawing/2014/main" id="{A3820020-BC13-6795-7DCA-6D061C862D1B}"/>
              </a:ext>
            </a:extLst>
          </p:cNvPr>
          <p:cNvSpPr txBox="1"/>
          <p:nvPr>
            <p:custDataLst>
              <p:tags r:id="rId2"/>
            </p:custDataLst>
          </p:nvPr>
        </p:nvSpPr>
        <p:spPr>
          <a:xfrm>
            <a:off x="102869" y="966805"/>
            <a:ext cx="10805278"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LipaintNet</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9" name="文本框 8">
            <a:extLst>
              <a:ext uri="{FF2B5EF4-FFF2-40B4-BE49-F238E27FC236}">
                <a16:creationId xmlns:a16="http://schemas.microsoft.com/office/drawing/2014/main" id="{46178337-4067-9806-6527-C1B46E81C052}"/>
              </a:ext>
            </a:extLst>
          </p:cNvPr>
          <p:cNvSpPr txBox="1"/>
          <p:nvPr/>
        </p:nvSpPr>
        <p:spPr>
          <a:xfrm>
            <a:off x="11541986" y="382151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2" name="文本框 11">
            <a:extLst>
              <a:ext uri="{FF2B5EF4-FFF2-40B4-BE49-F238E27FC236}">
                <a16:creationId xmlns:a16="http://schemas.microsoft.com/office/drawing/2014/main" id="{94E21263-41FE-A015-8C6B-AB4977DAD44C}"/>
              </a:ext>
            </a:extLst>
          </p:cNvPr>
          <p:cNvSpPr txBox="1"/>
          <p:nvPr/>
        </p:nvSpPr>
        <p:spPr>
          <a:xfrm>
            <a:off x="11536286" y="512254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3" name="文本框 12">
            <a:extLst>
              <a:ext uri="{FF2B5EF4-FFF2-40B4-BE49-F238E27FC236}">
                <a16:creationId xmlns:a16="http://schemas.microsoft.com/office/drawing/2014/main" id="{4A8399E8-E6F2-938E-D50C-94E55E47CB83}"/>
              </a:ext>
            </a:extLst>
          </p:cNvPr>
          <p:cNvSpPr txBox="1"/>
          <p:nvPr/>
        </p:nvSpPr>
        <p:spPr>
          <a:xfrm>
            <a:off x="11541986" y="578252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6" name="文本框 15">
            <a:extLst>
              <a:ext uri="{FF2B5EF4-FFF2-40B4-BE49-F238E27FC236}">
                <a16:creationId xmlns:a16="http://schemas.microsoft.com/office/drawing/2014/main" id="{E4886425-2A51-0D03-2F99-127276845446}"/>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 Kim G, Seo K, Cha S, et al. NeRFFaceSpeech: One-shot Audio-diven 3D Talking Head Synthesis via Generative Prior[J]. arXiv preprint arXiv:2405.05749,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11" name="文本框 10">
            <a:extLst>
              <a:ext uri="{FF2B5EF4-FFF2-40B4-BE49-F238E27FC236}">
                <a16:creationId xmlns:a16="http://schemas.microsoft.com/office/drawing/2014/main" id="{83A3F84F-2CAC-14CA-3E65-DCBC836BDFD1}"/>
              </a:ext>
            </a:extLst>
          </p:cNvPr>
          <p:cNvSpPr txBox="1"/>
          <p:nvPr/>
        </p:nvSpPr>
        <p:spPr>
          <a:xfrm>
            <a:off x="342775" y="1450188"/>
            <a:ext cx="10981104" cy="442237"/>
          </a:xfrm>
          <a:prstGeom prst="rect">
            <a:avLst/>
          </a:prstGeom>
          <a:noFill/>
        </p:spPr>
        <p:txBody>
          <a:bodyPr wrap="square" rtlCol="0">
            <a:spAutoFit/>
          </a:bodyPr>
          <a:lstStyle/>
          <a:p>
            <a:pPr marL="342900" lvl="0" indent="-342900">
              <a:lnSpc>
                <a:spcPct val="120000"/>
              </a:lnSpc>
              <a:buFont typeface="Wingdings" panose="05000000000000000000" pitchFamily="2" charset="2"/>
              <a:buChar char="u"/>
              <a:defRPr/>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设计目标：</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补充因射线变形而无法捕捉的口腔内部信息。</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0" name="文本框 29">
            <a:extLst>
              <a:ext uri="{FF2B5EF4-FFF2-40B4-BE49-F238E27FC236}">
                <a16:creationId xmlns:a16="http://schemas.microsoft.com/office/drawing/2014/main" id="{F8A8D941-678B-2EA1-A317-45D7582D9C1A}"/>
              </a:ext>
            </a:extLst>
          </p:cNvPr>
          <p:cNvSpPr txBox="1"/>
          <p:nvPr/>
        </p:nvSpPr>
        <p:spPr>
          <a:xfrm>
            <a:off x="342775" y="2646740"/>
            <a:ext cx="10981104" cy="795667"/>
          </a:xfrm>
          <a:prstGeom prst="rect">
            <a:avLst/>
          </a:prstGeom>
          <a:noFill/>
        </p:spPr>
        <p:txBody>
          <a:bodyPr wrap="square" rtlCol="0">
            <a:spAutoFit/>
          </a:bodyPr>
          <a:lstStyle/>
          <a:p>
            <a:pPr marL="342900" lvl="0" indent="-342900">
              <a:lnSpc>
                <a:spcPct val="120000"/>
              </a:lnSpc>
              <a:buFont typeface="Wingdings" panose="05000000000000000000" pitchFamily="2" charset="2"/>
              <a:buChar char="u"/>
              <a:defRPr/>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自监督训练：</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在自监督的情况下训练</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LipaintNet</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，利用生成模型的生成能力而不需要额外的数据。具体步骤如下：</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3" name="文本框 52">
            <a:extLst>
              <a:ext uri="{FF2B5EF4-FFF2-40B4-BE49-F238E27FC236}">
                <a16:creationId xmlns:a16="http://schemas.microsoft.com/office/drawing/2014/main" id="{6D6FF439-D1CA-D1F9-5307-E0FA1F101117}"/>
              </a:ext>
            </a:extLst>
          </p:cNvPr>
          <p:cNvSpPr txBox="1"/>
          <p:nvPr/>
        </p:nvSpPr>
        <p:spPr>
          <a:xfrm>
            <a:off x="11536286" y="221179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grpSp>
        <p:nvGrpSpPr>
          <p:cNvPr id="6" name="组合 5">
            <a:extLst>
              <a:ext uri="{FF2B5EF4-FFF2-40B4-BE49-F238E27FC236}">
                <a16:creationId xmlns:a16="http://schemas.microsoft.com/office/drawing/2014/main" id="{7A37F400-F677-CA02-68C9-CC4F6B9D39EC}"/>
              </a:ext>
            </a:extLst>
          </p:cNvPr>
          <p:cNvGrpSpPr/>
          <p:nvPr/>
        </p:nvGrpSpPr>
        <p:grpSpPr>
          <a:xfrm>
            <a:off x="356338" y="1856777"/>
            <a:ext cx="10981104" cy="825611"/>
            <a:chOff x="356338" y="1854827"/>
            <a:chExt cx="10981104" cy="825611"/>
          </a:xfrm>
        </p:grpSpPr>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82C0C1EC-DC7C-E079-B1BE-0A8FE9ACA8BF}"/>
                    </a:ext>
                  </a:extLst>
                </p:cNvPr>
                <p:cNvSpPr txBox="1"/>
                <p:nvPr/>
              </p:nvSpPr>
              <p:spPr>
                <a:xfrm>
                  <a:off x="356338" y="1854827"/>
                  <a:ext cx="10981104" cy="825611"/>
                </a:xfrm>
                <a:prstGeom prst="rect">
                  <a:avLst/>
                </a:prstGeom>
                <a:noFill/>
              </p:spPr>
              <p:txBody>
                <a:bodyPr wrap="square" rtlCol="0">
                  <a:spAutoFit/>
                </a:bodyPr>
                <a:lstStyle/>
                <a:p>
                  <a:pPr marL="342900" lvl="0" indent="-342900">
                    <a:lnSpc>
                      <a:spcPct val="120000"/>
                    </a:lnSpc>
                    <a:buFont typeface="Wingdings" panose="05000000000000000000" pitchFamily="2" charset="2"/>
                    <a:buChar char="u"/>
                    <a:defRPr/>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实现方法：</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将输入的身份潜在变量</a:t>
                  </a:r>
                  <a14:m>
                    <m:oMath xmlns:m="http://schemas.openxmlformats.org/officeDocument/2006/math">
                      <m:sSub>
                        <m:sSubPr>
                          <m:ctrlPr>
                            <a:rPr lang="en-US" altLang="zh-CN" sz="200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𝑖𝑑</m:t>
                          </m:r>
                        </m:sub>
                      </m:sSub>
                    </m:oMath>
                  </a14:m>
                  <a:r>
                    <a:rPr lang="zh-CN" altLang="en-US"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转换为与目标</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表情参数</a:t>
                  </a:r>
                  <a14:m>
                    <m:oMath xmlns:m="http://schemas.openxmlformats.org/officeDocument/2006/math">
                      <m:sSub>
                        <m:sSubPr>
                          <m:ctrlPr>
                            <a:rPr lang="en-US" altLang="zh-CN" sz="200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𝛽</m:t>
                          </m:r>
                        </m:e>
                        <m:sub>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𝑡𝑎𝑟𝑔𝑒𝑡</m:t>
                          </m:r>
                        </m:sub>
                      </m:sSub>
                    </m:oMath>
                  </a14:m>
                  <a:r>
                    <a:rPr lang="zh-CN" altLang="en-US"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相兼容的潜在变量</a:t>
                  </a:r>
                  <a14:m>
                    <m:oMath xmlns:m="http://schemas.openxmlformats.org/officeDocument/2006/math">
                      <m:sSub>
                        <m:sSubPr>
                          <m:ctrlPr>
                            <a:rPr lang="en-US" altLang="zh-CN" sz="2000"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𝑒𝑥𝑝</m:t>
                          </m:r>
                        </m:sub>
                      </m:sSub>
                    </m:oMath>
                  </a14:m>
                  <a:r>
                    <a:rPr lang="zh-CN" altLang="en-US"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，这个转换过程可以表示为： </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9" name="文本框 18">
                  <a:extLst>
                    <a:ext uri="{FF2B5EF4-FFF2-40B4-BE49-F238E27FC236}">
                      <a16:creationId xmlns:a16="http://schemas.microsoft.com/office/drawing/2014/main" id="{82C0C1EC-DC7C-E079-B1BE-0A8FE9ACA8BF}"/>
                    </a:ext>
                  </a:extLst>
                </p:cNvPr>
                <p:cNvSpPr txBox="1">
                  <a:spLocks noRot="1" noChangeAspect="1" noMove="1" noResize="1" noEditPoints="1" noAdjustHandles="1" noChangeArrowheads="1" noChangeShapeType="1" noTextEdit="1"/>
                </p:cNvSpPr>
                <p:nvPr/>
              </p:nvSpPr>
              <p:spPr>
                <a:xfrm>
                  <a:off x="356338" y="1854827"/>
                  <a:ext cx="10981104" cy="825611"/>
                </a:xfrm>
                <a:prstGeom prst="rect">
                  <a:avLst/>
                </a:prstGeom>
                <a:blipFill>
                  <a:blip r:embed="rId5"/>
                  <a:stretch>
                    <a:fillRect l="-499" b="-1111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E0FF6C65-E219-070E-7C5E-776F7DA42B7E}"/>
                </a:ext>
              </a:extLst>
            </p:cNvPr>
            <p:cNvPicPr>
              <a:picLocks noChangeAspect="1"/>
            </p:cNvPicPr>
            <p:nvPr/>
          </p:nvPicPr>
          <p:blipFill>
            <a:blip r:embed="rId6"/>
            <a:stretch>
              <a:fillRect/>
            </a:stretch>
          </p:blipFill>
          <p:spPr>
            <a:xfrm>
              <a:off x="3718834" y="2289793"/>
              <a:ext cx="3591426" cy="362001"/>
            </a:xfrm>
            <a:prstGeom prst="rect">
              <a:avLst/>
            </a:prstGeom>
          </p:spPr>
        </p:pic>
      </p:gr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97F43F2-4BB7-E1AC-E59B-3B0CE00A43CF}"/>
                  </a:ext>
                </a:extLst>
              </p:cNvPr>
              <p:cNvSpPr txBox="1"/>
              <p:nvPr/>
            </p:nvSpPr>
            <p:spPr>
              <a:xfrm>
                <a:off x="651849" y="3406759"/>
                <a:ext cx="10878997" cy="844334"/>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l"/>
                  <a:defRPr/>
                </a:pP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提取面部系数和特征点</a:t>
                </a:r>
                <a:r>
                  <a:rPr kumimoji="0" lang="zh-CN" altLang="en-US"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。使用</a:t>
                </a:r>
                <a:r>
                  <a:rPr kumimoji="0" lang="en-US" altLang="zh-CN"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3DMM</a:t>
                </a:r>
                <a:r>
                  <a:rPr kumimoji="0" lang="zh-CN" altLang="en-US"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估计器从随机采样的图像中提取面部系数和特征点并应用随机增强得到伪造的目标系数</a:t>
                </a:r>
                <a14:m>
                  <m:oMath xmlns:m="http://schemas.openxmlformats.org/officeDocument/2006/math">
                    <m:sSub>
                      <m:sSubPr>
                        <m:ctrlPr>
                          <a:rPr lang="en-US" altLang="zh-CN" sz="200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𝑡𝑎𝑟𝑔𝑒𝑡</m:t>
                        </m:r>
                      </m:sub>
                    </m:sSub>
                    <m:r>
                      <a:rPr lang="en-US" altLang="zh-CN" sz="2000" b="0" i="0"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 </m:t>
                    </m:r>
                    <m:sSub>
                      <m:sSubPr>
                        <m:ctrlPr>
                          <a:rPr lang="en-US" altLang="zh-CN" sz="2000"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i="1">
                            <a:solidFill>
                              <a:prstClr val="black"/>
                            </a:solidFill>
                            <a:latin typeface="Cambria Math" panose="02040503050406030204" pitchFamily="18" charset="0"/>
                            <a:ea typeface="宋体" panose="02010600030101010101" pitchFamily="2" charset="-122"/>
                            <a:cs typeface="Times New Roman" panose="02020603050405020304" pitchFamily="18" charset="0"/>
                          </a:rPr>
                          <m:t>𝛽</m:t>
                        </m:r>
                      </m:e>
                      <m:sub>
                        <m:r>
                          <a:rPr lang="en-US" altLang="zh-CN" sz="2000"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𝑡𝑎𝑟𝑔𝑒𝑡</m:t>
                        </m:r>
                      </m:sub>
                    </m:sSub>
                    <m:r>
                      <a:rPr lang="en-US" altLang="zh-CN" sz="20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000"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𝑆</m:t>
                        </m:r>
                      </m:e>
                      <m:sub>
                        <m:r>
                          <a:rPr lang="en-US" altLang="zh-CN" sz="2000"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𝑡𝑎𝑟𝑔𝑒𝑡</m:t>
                        </m:r>
                      </m:sub>
                    </m:sSub>
                  </m:oMath>
                </a14:m>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和</a:t>
                </a:r>
                <a:r>
                  <a:rPr lang="zh-CN" altLang="en-US"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目标</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Landmark</a:t>
                </a:r>
                <a14:m>
                  <m:oMath xmlns:m="http://schemas.openxmlformats.org/officeDocument/2006/math">
                    <m:sSub>
                      <m:sSubPr>
                        <m:ctrlPr>
                          <a:rPr lang="en-US" altLang="zh-CN" sz="2000"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𝑙𝑑𝑚</m:t>
                        </m:r>
                      </m:e>
                      <m:sub>
                        <m:r>
                          <a:rPr lang="en-US" altLang="zh-CN" sz="2000"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𝑡𝑎𝑟𝑔𝑒𝑡</m:t>
                        </m:r>
                      </m:sub>
                    </m:sSub>
                  </m:oMath>
                </a14:m>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0" name="文本框 9">
                <a:extLst>
                  <a:ext uri="{FF2B5EF4-FFF2-40B4-BE49-F238E27FC236}">
                    <a16:creationId xmlns:a16="http://schemas.microsoft.com/office/drawing/2014/main" id="{797F43F2-4BB7-E1AC-E59B-3B0CE00A43CF}"/>
                  </a:ext>
                </a:extLst>
              </p:cNvPr>
              <p:cNvSpPr txBox="1">
                <a:spLocks noRot="1" noChangeAspect="1" noMove="1" noResize="1" noEditPoints="1" noAdjustHandles="1" noChangeArrowheads="1" noChangeShapeType="1" noTextEdit="1"/>
              </p:cNvSpPr>
              <p:nvPr/>
            </p:nvSpPr>
            <p:spPr>
              <a:xfrm>
                <a:off x="651849" y="3406759"/>
                <a:ext cx="10878997" cy="844334"/>
              </a:xfrm>
              <a:prstGeom prst="rect">
                <a:avLst/>
              </a:prstGeom>
              <a:blipFill>
                <a:blip r:embed="rId7"/>
                <a:stretch>
                  <a:fillRect l="-504" t="-2899" b="-101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623174FC-92C6-02DE-BAD3-D65236244191}"/>
                  </a:ext>
                </a:extLst>
              </p:cNvPr>
              <p:cNvSpPr txBox="1"/>
              <p:nvPr/>
            </p:nvSpPr>
            <p:spPr>
              <a:xfrm>
                <a:off x="672389" y="4215445"/>
                <a:ext cx="10878997" cy="861390"/>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l"/>
                  <a:defRPr/>
                </a:pPr>
                <a:r>
                  <a:rPr lang="en-US" altLang="zh-CN"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LipaintNet</a:t>
                </a: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的输入和输出</a:t>
                </a:r>
                <a:r>
                  <a:rPr kumimoji="0" lang="zh-CN" altLang="en-US"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LipaintNet</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接受</a:t>
                </a:r>
                <a14:m>
                  <m:oMath xmlns:m="http://schemas.openxmlformats.org/officeDocument/2006/math">
                    <m:sSub>
                      <m:sSubPr>
                        <m:ctrlPr>
                          <a:rPr lang="en-US" altLang="zh-CN" sz="200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i="1">
                            <a:solidFill>
                              <a:prstClr val="black"/>
                            </a:solidFill>
                            <a:latin typeface="Cambria Math" panose="02040503050406030204" pitchFamily="18" charset="0"/>
                            <a:ea typeface="宋体" panose="02010600030101010101" pitchFamily="2" charset="-122"/>
                            <a:cs typeface="Times New Roman" panose="02020603050405020304" pitchFamily="18" charset="0"/>
                          </a:rPr>
                          <m:t>𝛽</m:t>
                        </m:r>
                      </m:e>
                      <m:sub>
                        <m:r>
                          <a:rPr lang="en-US" altLang="zh-CN" sz="2000"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𝑡𝑎𝑟𝑔𝑒𝑡</m:t>
                        </m:r>
                      </m:sub>
                    </m:sSub>
                  </m:oMath>
                </a14:m>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和采样的</a:t>
                </a:r>
                <a14:m>
                  <m:oMath xmlns:m="http://schemas.openxmlformats.org/officeDocument/2006/math">
                    <m:sSub>
                      <m:sSubPr>
                        <m:ctrlPr>
                          <a:rPr lang="en-US" altLang="zh-CN" sz="2000"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000"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𝑖𝑑</m:t>
                        </m:r>
                      </m:sub>
                    </m:sSub>
                  </m:oMath>
                </a14:m>
                <a:r>
                  <a:rPr lang="zh-CN" altLang="en-US"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作为输入，确保最终生成图像的</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面部系数</a:t>
                </a:r>
                <a14:m>
                  <m:oMath xmlns:m="http://schemas.openxmlformats.org/officeDocument/2006/math">
                    <m:sSub>
                      <m:sSubPr>
                        <m:ctrlPr>
                          <a:rPr lang="en-US" altLang="zh-CN" sz="200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altLang="zh-CN" sz="200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𝑆</m:t>
                            </m:r>
                          </m:e>
                        </m:acc>
                      </m:e>
                      <m:sub>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𝑜𝑢𝑡</m:t>
                        </m:r>
                      </m:sub>
                    </m:sSub>
                  </m:oMath>
                </a14:m>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和特征</a:t>
                </a:r>
                <a14:m>
                  <m:oMath xmlns:m="http://schemas.openxmlformats.org/officeDocument/2006/math">
                    <m:sSub>
                      <m:sSubPr>
                        <m:ctrlPr>
                          <a:rPr lang="en-US" altLang="zh-CN" sz="2000"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altLang="zh-CN" sz="200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𝑙𝑑𝑚</m:t>
                            </m:r>
                          </m:e>
                        </m:acc>
                      </m:e>
                      <m:sub>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𝑜𝑢𝑡</m:t>
                        </m:r>
                      </m:sub>
                    </m:sSub>
                  </m:oMath>
                </a14:m>
                <a:r>
                  <a:rPr lang="zh-CN" altLang="en-US"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与伪造的</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目标值对齐。</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7" name="文本框 16">
                <a:extLst>
                  <a:ext uri="{FF2B5EF4-FFF2-40B4-BE49-F238E27FC236}">
                    <a16:creationId xmlns:a16="http://schemas.microsoft.com/office/drawing/2014/main" id="{623174FC-92C6-02DE-BAD3-D65236244191}"/>
                  </a:ext>
                </a:extLst>
              </p:cNvPr>
              <p:cNvSpPr txBox="1">
                <a:spLocks noRot="1" noChangeAspect="1" noMove="1" noResize="1" noEditPoints="1" noAdjustHandles="1" noChangeArrowheads="1" noChangeShapeType="1" noTextEdit="1"/>
              </p:cNvSpPr>
              <p:nvPr/>
            </p:nvSpPr>
            <p:spPr>
              <a:xfrm>
                <a:off x="672389" y="4215445"/>
                <a:ext cx="10878997" cy="861390"/>
              </a:xfrm>
              <a:prstGeom prst="rect">
                <a:avLst/>
              </a:prstGeom>
              <a:blipFill>
                <a:blip r:embed="rId8"/>
                <a:stretch>
                  <a:fillRect l="-504" r="-56" b="-7801"/>
                </a:stretch>
              </a:blipFill>
            </p:spPr>
            <p:txBody>
              <a:bodyPr/>
              <a:lstStyle/>
              <a:p>
                <a:r>
                  <a:rPr lang="zh-CN" altLang="en-US">
                    <a:noFill/>
                  </a:rPr>
                  <a:t> </a:t>
                </a:r>
              </a:p>
            </p:txBody>
          </p:sp>
        </mc:Fallback>
      </mc:AlternateContent>
      <p:pic>
        <p:nvPicPr>
          <p:cNvPr id="33" name="图片 32">
            <a:extLst>
              <a:ext uri="{FF2B5EF4-FFF2-40B4-BE49-F238E27FC236}">
                <a16:creationId xmlns:a16="http://schemas.microsoft.com/office/drawing/2014/main" id="{1C02D339-230D-8330-79BC-77DBD8AFB4D5}"/>
              </a:ext>
            </a:extLst>
          </p:cNvPr>
          <p:cNvPicPr>
            <a:picLocks noChangeAspect="1"/>
          </p:cNvPicPr>
          <p:nvPr/>
        </p:nvPicPr>
        <p:blipFill>
          <a:blip r:embed="rId9"/>
          <a:stretch>
            <a:fillRect/>
          </a:stretch>
        </p:blipFill>
        <p:spPr>
          <a:xfrm>
            <a:off x="7668292" y="5561949"/>
            <a:ext cx="3029373" cy="495369"/>
          </a:xfrm>
          <a:prstGeom prst="rect">
            <a:avLst/>
          </a:prstGeom>
        </p:spPr>
      </p:pic>
      <p:pic>
        <p:nvPicPr>
          <p:cNvPr id="36" name="图片 35">
            <a:extLst>
              <a:ext uri="{FF2B5EF4-FFF2-40B4-BE49-F238E27FC236}">
                <a16:creationId xmlns:a16="http://schemas.microsoft.com/office/drawing/2014/main" id="{CE839A31-16EC-8189-F137-C0F650D1124A}"/>
              </a:ext>
            </a:extLst>
          </p:cNvPr>
          <p:cNvPicPr>
            <a:picLocks noChangeAspect="1"/>
          </p:cNvPicPr>
          <p:nvPr/>
        </p:nvPicPr>
        <p:blipFill>
          <a:blip r:embed="rId10"/>
          <a:stretch>
            <a:fillRect/>
          </a:stretch>
        </p:blipFill>
        <p:spPr>
          <a:xfrm>
            <a:off x="1131493" y="5494983"/>
            <a:ext cx="3543795" cy="543001"/>
          </a:xfrm>
          <a:prstGeom prst="rect">
            <a:avLst/>
          </a:prstGeom>
        </p:spPr>
      </p:pic>
      <p:pic>
        <p:nvPicPr>
          <p:cNvPr id="38" name="图片 37">
            <a:extLst>
              <a:ext uri="{FF2B5EF4-FFF2-40B4-BE49-F238E27FC236}">
                <a16:creationId xmlns:a16="http://schemas.microsoft.com/office/drawing/2014/main" id="{3DF07856-ABED-346F-5F45-86363FDBBFC8}"/>
              </a:ext>
            </a:extLst>
          </p:cNvPr>
          <p:cNvPicPr>
            <a:picLocks noChangeAspect="1"/>
          </p:cNvPicPr>
          <p:nvPr/>
        </p:nvPicPr>
        <p:blipFill>
          <a:blip r:embed="rId11"/>
          <a:stretch>
            <a:fillRect/>
          </a:stretch>
        </p:blipFill>
        <p:spPr>
          <a:xfrm>
            <a:off x="4511223" y="5593643"/>
            <a:ext cx="3229426" cy="476316"/>
          </a:xfrm>
          <a:prstGeom prst="rect">
            <a:avLst/>
          </a:prstGeom>
        </p:spPr>
      </p:pic>
      <p:grpSp>
        <p:nvGrpSpPr>
          <p:cNvPr id="47" name="组合 46">
            <a:extLst>
              <a:ext uri="{FF2B5EF4-FFF2-40B4-BE49-F238E27FC236}">
                <a16:creationId xmlns:a16="http://schemas.microsoft.com/office/drawing/2014/main" id="{0215BDB7-1ACF-53FA-825B-3E5BFB71245B}"/>
              </a:ext>
            </a:extLst>
          </p:cNvPr>
          <p:cNvGrpSpPr/>
          <p:nvPr/>
        </p:nvGrpSpPr>
        <p:grpSpPr>
          <a:xfrm>
            <a:off x="672389" y="5041186"/>
            <a:ext cx="10878997" cy="495369"/>
            <a:chOff x="672389" y="5041186"/>
            <a:chExt cx="10878997" cy="495369"/>
          </a:xfrm>
        </p:grpSpPr>
        <p:sp>
          <p:nvSpPr>
            <p:cNvPr id="20" name="文本框 19">
              <a:extLst>
                <a:ext uri="{FF2B5EF4-FFF2-40B4-BE49-F238E27FC236}">
                  <a16:creationId xmlns:a16="http://schemas.microsoft.com/office/drawing/2014/main" id="{9DBA7734-2419-EEC8-8349-07CFFEFCA402}"/>
                </a:ext>
              </a:extLst>
            </p:cNvPr>
            <p:cNvSpPr txBox="1"/>
            <p:nvPr/>
          </p:nvSpPr>
          <p:spPr>
            <a:xfrm>
              <a:off x="672389" y="5069143"/>
              <a:ext cx="10878997" cy="426335"/>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l"/>
                <a:defRPr/>
              </a:pP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损失函数</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4" name="图片 23">
              <a:extLst>
                <a:ext uri="{FF2B5EF4-FFF2-40B4-BE49-F238E27FC236}">
                  <a16:creationId xmlns:a16="http://schemas.microsoft.com/office/drawing/2014/main" id="{23CE41F7-3218-6839-B677-349E4ACB1E63}"/>
                </a:ext>
              </a:extLst>
            </p:cNvPr>
            <p:cNvPicPr>
              <a:picLocks noChangeAspect="1"/>
            </p:cNvPicPr>
            <p:nvPr/>
          </p:nvPicPr>
          <p:blipFill>
            <a:blip r:embed="rId12"/>
            <a:stretch>
              <a:fillRect/>
            </a:stretch>
          </p:blipFill>
          <p:spPr>
            <a:xfrm>
              <a:off x="2304254" y="5041186"/>
              <a:ext cx="7487695" cy="495369"/>
            </a:xfrm>
            <a:prstGeom prst="rect">
              <a:avLst/>
            </a:prstGeom>
          </p:spPr>
        </p:pic>
      </p:grpSp>
    </p:spTree>
    <p:extLst>
      <p:ext uri="{BB962C8B-B14F-4D97-AF65-F5344CB8AC3E}">
        <p14:creationId xmlns:p14="http://schemas.microsoft.com/office/powerpoint/2010/main" val="3963520490"/>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研究内容</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233ABF2A-ADA7-DA99-3D57-AA3AB81891FD}"/>
              </a:ext>
            </a:extLst>
          </p:cNvPr>
          <p:cNvSpPr txBox="1"/>
          <p:nvPr/>
        </p:nvSpPr>
        <p:spPr>
          <a:xfrm>
            <a:off x="11530847" y="147234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 name="文本框 2">
            <a:extLst>
              <a:ext uri="{FF2B5EF4-FFF2-40B4-BE49-F238E27FC236}">
                <a16:creationId xmlns:a16="http://schemas.microsoft.com/office/drawing/2014/main" id="{A3820020-BC13-6795-7DCA-6D061C862D1B}"/>
              </a:ext>
            </a:extLst>
          </p:cNvPr>
          <p:cNvSpPr txBox="1"/>
          <p:nvPr>
            <p:custDataLst>
              <p:tags r:id="rId2"/>
            </p:custDataLst>
          </p:nvPr>
        </p:nvSpPr>
        <p:spPr>
          <a:xfrm>
            <a:off x="102869" y="966805"/>
            <a:ext cx="10805278"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Feature Blending</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9" name="文本框 8">
            <a:extLst>
              <a:ext uri="{FF2B5EF4-FFF2-40B4-BE49-F238E27FC236}">
                <a16:creationId xmlns:a16="http://schemas.microsoft.com/office/drawing/2014/main" id="{46178337-4067-9806-6527-C1B46E81C052}"/>
              </a:ext>
            </a:extLst>
          </p:cNvPr>
          <p:cNvSpPr txBox="1"/>
          <p:nvPr/>
        </p:nvSpPr>
        <p:spPr>
          <a:xfrm>
            <a:off x="11541986" y="351317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2" name="文本框 11">
            <a:extLst>
              <a:ext uri="{FF2B5EF4-FFF2-40B4-BE49-F238E27FC236}">
                <a16:creationId xmlns:a16="http://schemas.microsoft.com/office/drawing/2014/main" id="{94E21263-41FE-A015-8C6B-AB4977DAD44C}"/>
              </a:ext>
            </a:extLst>
          </p:cNvPr>
          <p:cNvSpPr txBox="1"/>
          <p:nvPr/>
        </p:nvSpPr>
        <p:spPr>
          <a:xfrm>
            <a:off x="11536286" y="444206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3" name="文本框 12">
            <a:extLst>
              <a:ext uri="{FF2B5EF4-FFF2-40B4-BE49-F238E27FC236}">
                <a16:creationId xmlns:a16="http://schemas.microsoft.com/office/drawing/2014/main" id="{4A8399E8-E6F2-938E-D50C-94E55E47CB83}"/>
              </a:ext>
            </a:extLst>
          </p:cNvPr>
          <p:cNvSpPr txBox="1"/>
          <p:nvPr/>
        </p:nvSpPr>
        <p:spPr>
          <a:xfrm>
            <a:off x="11541986" y="556986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6" name="文本框 15">
            <a:extLst>
              <a:ext uri="{FF2B5EF4-FFF2-40B4-BE49-F238E27FC236}">
                <a16:creationId xmlns:a16="http://schemas.microsoft.com/office/drawing/2014/main" id="{E4886425-2A51-0D03-2F99-127276845446}"/>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 Kim G, Seo K, Cha S, et al. NeRFFaceSpeech: One-shot Audio-diven 3D Talking Head Synthesis via Generative Prior[J]. arXiv preprint arXiv:2405.05749,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83A3F84F-2CAC-14CA-3E65-DCBC836BDFD1}"/>
                  </a:ext>
                </a:extLst>
              </p:cNvPr>
              <p:cNvSpPr txBox="1"/>
              <p:nvPr/>
            </p:nvSpPr>
            <p:spPr>
              <a:xfrm>
                <a:off x="342775" y="1450188"/>
                <a:ext cx="10981104" cy="508537"/>
              </a:xfrm>
              <a:prstGeom prst="rect">
                <a:avLst/>
              </a:prstGeom>
              <a:noFill/>
            </p:spPr>
            <p:txBody>
              <a:bodyPr wrap="square" rtlCol="0">
                <a:spAutoFit/>
              </a:bodyPr>
              <a:lstStyle/>
              <a:p>
                <a:pPr marL="342900" lvl="0" indent="-342900">
                  <a:lnSpc>
                    <a:spcPct val="120000"/>
                  </a:lnSpc>
                  <a:buFont typeface="Wingdings" panose="05000000000000000000" pitchFamily="2" charset="2"/>
                  <a:buChar char="u"/>
                  <a:defRPr/>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目标：</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将代表面部运动的变形特征</a:t>
                </a:r>
                <a14:m>
                  <m:oMath xmlns:m="http://schemas.openxmlformats.org/officeDocument/2006/math">
                    <m:sSubSup>
                      <m:sSubSupPr>
                        <m:ctrlPr>
                          <a:rPr lang="en-US" altLang="zh-CN" sz="2000" i="1" smtClean="0">
                            <a:latin typeface="Cambria Math" panose="02040503050406030204" pitchFamily="18" charset="0"/>
                          </a:rPr>
                        </m:ctrlPr>
                      </m:sSubSupPr>
                      <m:e>
                        <m:r>
                          <a:rPr lang="zh-CN" altLang="en-US" sz="2000" i="1" smtClean="0">
                            <a:latin typeface="Cambria Math" panose="02040503050406030204" pitchFamily="18" charset="0"/>
                          </a:rPr>
                          <m:t>𝜙</m:t>
                        </m:r>
                      </m:e>
                      <m:sub>
                        <m:r>
                          <a:rPr lang="en-US" altLang="zh-CN" sz="2000" b="0" i="1" smtClean="0">
                            <a:latin typeface="Cambria Math" panose="02040503050406030204" pitchFamily="18" charset="0"/>
                          </a:rPr>
                          <m:t>𝐷</m:t>
                        </m:r>
                      </m:sub>
                      <m:sup>
                        <m:r>
                          <a:rPr lang="en-US" altLang="zh-CN" sz="2000" b="0" i="1" smtClean="0">
                            <a:latin typeface="Cambria Math" panose="02040503050406030204" pitchFamily="18" charset="0"/>
                          </a:rPr>
                          <m:t>∗</m:t>
                        </m:r>
                      </m:sup>
                    </m:sSubSup>
                  </m:oMath>
                </a14:m>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与从</a:t>
                </a:r>
                <a14:m>
                  <m:oMath xmlns:m="http://schemas.openxmlformats.org/officeDocument/2006/math">
                    <m:sSubSup>
                      <m:sSubSupPr>
                        <m:ctrlPr>
                          <a:rPr lang="en-US" altLang="zh-CN" sz="2000" i="1">
                            <a:latin typeface="Cambria Math" panose="02040503050406030204" pitchFamily="18" charset="0"/>
                          </a:rPr>
                        </m:ctrlPr>
                      </m:sSubSupPr>
                      <m:e>
                        <m:r>
                          <a:rPr lang="zh-CN" altLang="en-US" sz="2000" i="1">
                            <a:latin typeface="Cambria Math" panose="02040503050406030204" pitchFamily="18" charset="0"/>
                          </a:rPr>
                          <m:t>𝜙</m:t>
                        </m:r>
                      </m:e>
                      <m:sub>
                        <m:r>
                          <a:rPr lang="en-US" altLang="zh-CN" sz="2000" b="0" i="1" smtClean="0">
                            <a:latin typeface="Cambria Math" panose="02040503050406030204" pitchFamily="18" charset="0"/>
                          </a:rPr>
                          <m:t>𝑒𝑥𝑝</m:t>
                        </m:r>
                      </m:sub>
                      <m:sup>
                        <m:r>
                          <a:rPr lang="en-US" altLang="zh-CN" sz="2000" b="0" i="1" smtClean="0">
                            <a:latin typeface="Cambria Math" panose="02040503050406030204" pitchFamily="18" charset="0"/>
                          </a:rPr>
                          <m:t>𝑎𝑢𝑑𝑖𝑜</m:t>
                        </m:r>
                      </m:sup>
                    </m:sSubSup>
                  </m:oMath>
                </a14:m>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得到的特征</a:t>
                </a:r>
                <a14:m>
                  <m:oMath xmlns:m="http://schemas.openxmlformats.org/officeDocument/2006/math">
                    <m:sSubSup>
                      <m:sSubSupPr>
                        <m:ctrlPr>
                          <a:rPr lang="en-US" altLang="zh-CN" sz="2000" i="1">
                            <a:latin typeface="Cambria Math" panose="02040503050406030204" pitchFamily="18" charset="0"/>
                          </a:rPr>
                        </m:ctrlPr>
                      </m:sSubSupPr>
                      <m:e>
                        <m:r>
                          <a:rPr lang="zh-CN" altLang="en-US" sz="2000" i="1">
                            <a:latin typeface="Cambria Math" panose="02040503050406030204" pitchFamily="18" charset="0"/>
                          </a:rPr>
                          <m:t>𝜙</m:t>
                        </m:r>
                      </m:e>
                      <m:sub>
                        <m:r>
                          <a:rPr lang="en-US" altLang="zh-CN" sz="2000" b="0" i="1" smtClean="0">
                            <a:latin typeface="Cambria Math" panose="02040503050406030204" pitchFamily="18" charset="0"/>
                          </a:rPr>
                          <m:t>𝑒𝑥𝑝</m:t>
                        </m:r>
                      </m:sub>
                      <m:sup>
                        <m:r>
                          <a:rPr lang="en-US" altLang="zh-CN" sz="2000" b="0" i="1" smtClean="0">
                            <a:latin typeface="Cambria Math" panose="02040503050406030204" pitchFamily="18" charset="0"/>
                          </a:rPr>
                          <m:t>𝑎𝑢𝑑𝑖𝑜</m:t>
                        </m:r>
                      </m:sup>
                    </m:sSubSup>
                  </m:oMath>
                </a14:m>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进行融合。</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83A3F84F-2CAC-14CA-3E65-DCBC836BDFD1}"/>
                  </a:ext>
                </a:extLst>
              </p:cNvPr>
              <p:cNvSpPr txBox="1">
                <a:spLocks noRot="1" noChangeAspect="1" noMove="1" noResize="1" noEditPoints="1" noAdjustHandles="1" noChangeArrowheads="1" noChangeShapeType="1" noTextEdit="1"/>
              </p:cNvSpPr>
              <p:nvPr/>
            </p:nvSpPr>
            <p:spPr>
              <a:xfrm>
                <a:off x="342775" y="1450188"/>
                <a:ext cx="10981104" cy="508537"/>
              </a:xfrm>
              <a:prstGeom prst="rect">
                <a:avLst/>
              </a:prstGeom>
              <a:blipFill>
                <a:blip r:embed="rId5"/>
                <a:stretch>
                  <a:fillRect l="-499" b="-9639"/>
                </a:stretch>
              </a:blipFill>
            </p:spPr>
            <p:txBody>
              <a:bodyPr/>
              <a:lstStyle/>
              <a:p>
                <a:r>
                  <a:rPr lang="zh-CN" altLang="en-US">
                    <a:noFill/>
                  </a:rPr>
                  <a:t> </a:t>
                </a:r>
              </a:p>
            </p:txBody>
          </p:sp>
        </mc:Fallback>
      </mc:AlternateContent>
      <p:sp>
        <p:nvSpPr>
          <p:cNvPr id="53" name="文本框 52">
            <a:extLst>
              <a:ext uri="{FF2B5EF4-FFF2-40B4-BE49-F238E27FC236}">
                <a16:creationId xmlns:a16="http://schemas.microsoft.com/office/drawing/2014/main" id="{6D6FF439-D1CA-D1F9-5307-E0FA1F101117}"/>
              </a:ext>
            </a:extLst>
          </p:cNvPr>
          <p:cNvSpPr txBox="1"/>
          <p:nvPr/>
        </p:nvSpPr>
        <p:spPr>
          <a:xfrm>
            <a:off x="11536286" y="221179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9" name="文本框 18">
            <a:extLst>
              <a:ext uri="{FF2B5EF4-FFF2-40B4-BE49-F238E27FC236}">
                <a16:creationId xmlns:a16="http://schemas.microsoft.com/office/drawing/2014/main" id="{82C0C1EC-DC7C-E079-B1BE-0A8FE9ACA8BF}"/>
              </a:ext>
            </a:extLst>
          </p:cNvPr>
          <p:cNvSpPr txBox="1"/>
          <p:nvPr/>
        </p:nvSpPr>
        <p:spPr>
          <a:xfrm>
            <a:off x="356338" y="1856777"/>
            <a:ext cx="10981104" cy="426335"/>
          </a:xfrm>
          <a:prstGeom prst="rect">
            <a:avLst/>
          </a:prstGeom>
          <a:noFill/>
        </p:spPr>
        <p:txBody>
          <a:bodyPr wrap="square" rtlCol="0">
            <a:spAutoFit/>
          </a:bodyPr>
          <a:lstStyle/>
          <a:p>
            <a:pPr marL="342900" lvl="0" indent="-342900">
              <a:lnSpc>
                <a:spcPct val="120000"/>
              </a:lnSpc>
              <a:buFont typeface="Wingdings" panose="05000000000000000000" pitchFamily="2" charset="2"/>
              <a:buChar char="u"/>
              <a:defRPr/>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实现方法：</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97F43F2-4BB7-E1AC-E59B-3B0CE00A43CF}"/>
                  </a:ext>
                </a:extLst>
              </p:cNvPr>
              <p:cNvSpPr txBox="1"/>
              <p:nvPr/>
            </p:nvSpPr>
            <p:spPr>
              <a:xfrm>
                <a:off x="651849" y="2205274"/>
                <a:ext cx="10878997" cy="844590"/>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l"/>
                  <a:defRPr/>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将特征转换为</a:t>
                </a:r>
                <a:r>
                  <a:rPr lang="en-US" altLang="zh-CN"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2D</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：使用摄像机参数 𝜓</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，将变形特征</a:t>
                </a:r>
                <a14:m>
                  <m:oMath xmlns:m="http://schemas.openxmlformats.org/officeDocument/2006/math">
                    <m:sSubSup>
                      <m:sSubSupPr>
                        <m:ctrlPr>
                          <a:rPr lang="en-US" altLang="zh-CN" sz="2000" i="1" smtClean="0">
                            <a:latin typeface="Cambria Math" panose="02040503050406030204" pitchFamily="18" charset="0"/>
                          </a:rPr>
                        </m:ctrlPr>
                      </m:sSubSupPr>
                      <m:e>
                        <m:r>
                          <a:rPr lang="zh-CN" altLang="en-US" sz="2000" i="1" smtClean="0">
                            <a:latin typeface="Cambria Math" panose="02040503050406030204" pitchFamily="18" charset="0"/>
                          </a:rPr>
                          <m:t>𝜙</m:t>
                        </m:r>
                      </m:e>
                      <m:sub>
                        <m:r>
                          <a:rPr lang="en-US" altLang="zh-CN" sz="2000" b="0" i="1" smtClean="0">
                            <a:latin typeface="Cambria Math" panose="02040503050406030204" pitchFamily="18" charset="0"/>
                          </a:rPr>
                          <m:t>𝐷</m:t>
                        </m:r>
                      </m:sub>
                      <m:sup>
                        <m:r>
                          <a:rPr lang="en-US" altLang="zh-CN" sz="2000" b="0" i="1" smtClean="0">
                            <a:latin typeface="Cambria Math" panose="02040503050406030204" pitchFamily="18" charset="0"/>
                          </a:rPr>
                          <m:t>∗</m:t>
                        </m:r>
                      </m:sup>
                    </m:sSubSup>
                  </m:oMath>
                </a14:m>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和音频驱动的特征</a:t>
                </a:r>
                <a14:m>
                  <m:oMath xmlns:m="http://schemas.openxmlformats.org/officeDocument/2006/math">
                    <m:sSubSup>
                      <m:sSubSupPr>
                        <m:ctrlPr>
                          <a:rPr lang="en-US" altLang="zh-CN" sz="2000" i="1">
                            <a:latin typeface="Cambria Math" panose="02040503050406030204" pitchFamily="18" charset="0"/>
                          </a:rPr>
                        </m:ctrlPr>
                      </m:sSubSupPr>
                      <m:e>
                        <m:r>
                          <a:rPr lang="zh-CN" altLang="en-US" sz="2000" i="1">
                            <a:latin typeface="Cambria Math" panose="02040503050406030204" pitchFamily="18" charset="0"/>
                          </a:rPr>
                          <m:t>𝜙</m:t>
                        </m:r>
                      </m:e>
                      <m:sub>
                        <m:r>
                          <a:rPr lang="en-US" altLang="zh-CN" sz="2000" i="1">
                            <a:latin typeface="Cambria Math" panose="02040503050406030204" pitchFamily="18" charset="0"/>
                          </a:rPr>
                          <m:t>𝑒𝑥𝑝</m:t>
                        </m:r>
                      </m:sub>
                      <m:sup>
                        <m:r>
                          <a:rPr lang="en-US" altLang="zh-CN" sz="2000" i="1">
                            <a:latin typeface="Cambria Math" panose="02040503050406030204" pitchFamily="18" charset="0"/>
                          </a:rPr>
                          <m:t>𝑎𝑢𝑑𝑖𝑜</m:t>
                        </m:r>
                      </m:sup>
                    </m:sSubSup>
                  </m:oMath>
                </a14:m>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转换为</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2D</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特征。（使用体渲染公式）</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0" name="文本框 9">
                <a:extLst>
                  <a:ext uri="{FF2B5EF4-FFF2-40B4-BE49-F238E27FC236}">
                    <a16:creationId xmlns:a16="http://schemas.microsoft.com/office/drawing/2014/main" id="{797F43F2-4BB7-E1AC-E59B-3B0CE00A43CF}"/>
                  </a:ext>
                </a:extLst>
              </p:cNvPr>
              <p:cNvSpPr txBox="1">
                <a:spLocks noRot="1" noChangeAspect="1" noMove="1" noResize="1" noEditPoints="1" noAdjustHandles="1" noChangeArrowheads="1" noChangeShapeType="1" noTextEdit="1"/>
              </p:cNvSpPr>
              <p:nvPr/>
            </p:nvSpPr>
            <p:spPr>
              <a:xfrm>
                <a:off x="651849" y="2205274"/>
                <a:ext cx="10878997" cy="844590"/>
              </a:xfrm>
              <a:prstGeom prst="rect">
                <a:avLst/>
              </a:prstGeom>
              <a:blipFill>
                <a:blip r:embed="rId6"/>
                <a:stretch>
                  <a:fillRect l="-504" b="-10870"/>
                </a:stretch>
              </a:blipFill>
            </p:spPr>
            <p:txBody>
              <a:bodyPr/>
              <a:lstStyle/>
              <a:p>
                <a:r>
                  <a:rPr lang="zh-CN" altLang="en-US">
                    <a:noFill/>
                  </a:rPr>
                  <a:t> </a:t>
                </a:r>
              </a:p>
            </p:txBody>
          </p:sp>
        </mc:Fallback>
      </mc:AlternateContent>
      <p:grpSp>
        <p:nvGrpSpPr>
          <p:cNvPr id="35" name="组合 34">
            <a:extLst>
              <a:ext uri="{FF2B5EF4-FFF2-40B4-BE49-F238E27FC236}">
                <a16:creationId xmlns:a16="http://schemas.microsoft.com/office/drawing/2014/main" id="{AB9AC082-BCAB-E968-7B6F-B3AC98E79174}"/>
              </a:ext>
            </a:extLst>
          </p:cNvPr>
          <p:cNvGrpSpPr/>
          <p:nvPr/>
        </p:nvGrpSpPr>
        <p:grpSpPr>
          <a:xfrm>
            <a:off x="672389" y="3056492"/>
            <a:ext cx="10878997" cy="963913"/>
            <a:chOff x="672389" y="3013960"/>
            <a:chExt cx="10878997" cy="963913"/>
          </a:xfrm>
        </p:grpSpPr>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623174FC-92C6-02DE-BAD3-D65236244191}"/>
                    </a:ext>
                  </a:extLst>
                </p:cNvPr>
                <p:cNvSpPr txBox="1"/>
                <p:nvPr/>
              </p:nvSpPr>
              <p:spPr>
                <a:xfrm>
                  <a:off x="672389" y="3013960"/>
                  <a:ext cx="10878997" cy="441724"/>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l"/>
                    <a:defRPr/>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遮罩计算</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：使用表示口腔区域的遮罩 𝑀计算融合特征</a:t>
                  </a:r>
                  <a14:m>
                    <m:oMath xmlns:m="http://schemas.openxmlformats.org/officeDocument/2006/math">
                      <m:sSubSup>
                        <m:sSubSupPr>
                          <m:ctrlPr>
                            <a:rPr lang="en-US" altLang="zh-CN" sz="2000" i="1" smtClean="0">
                              <a:latin typeface="Cambria Math" panose="02040503050406030204" pitchFamily="18" charset="0"/>
                            </a:rPr>
                          </m:ctrlPr>
                        </m:sSubSupPr>
                        <m:e>
                          <m:r>
                            <a:rPr lang="zh-CN" altLang="en-US" sz="2000" i="1" smtClean="0">
                              <a:latin typeface="Cambria Math" panose="02040503050406030204" pitchFamily="18" charset="0"/>
                            </a:rPr>
                            <m:t>𝜙</m:t>
                          </m:r>
                        </m:e>
                        <m:sub>
                          <m:r>
                            <a:rPr lang="en-US" altLang="zh-CN" sz="2000" b="0" i="1" smtClean="0">
                              <a:latin typeface="Cambria Math" panose="02040503050406030204" pitchFamily="18" charset="0"/>
                            </a:rPr>
                            <m:t>𝑏𝑙𝑑</m:t>
                          </m:r>
                        </m:sub>
                        <m:sup>
                          <m:r>
                            <a:rPr lang="en-US" altLang="zh-CN" sz="2000" b="0" i="1" smtClean="0">
                              <a:latin typeface="Cambria Math" panose="02040503050406030204" pitchFamily="18" charset="0"/>
                            </a:rPr>
                            <m:t>∗</m:t>
                          </m:r>
                        </m:sup>
                      </m:sSubSup>
                    </m:oMath>
                  </a14:m>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M</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由</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3DMM</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参数确定：</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7" name="文本框 16">
                  <a:extLst>
                    <a:ext uri="{FF2B5EF4-FFF2-40B4-BE49-F238E27FC236}">
                      <a16:creationId xmlns:a16="http://schemas.microsoft.com/office/drawing/2014/main" id="{623174FC-92C6-02DE-BAD3-D65236244191}"/>
                    </a:ext>
                  </a:extLst>
                </p:cNvPr>
                <p:cNvSpPr txBox="1">
                  <a:spLocks noRot="1" noChangeAspect="1" noMove="1" noResize="1" noEditPoints="1" noAdjustHandles="1" noChangeArrowheads="1" noChangeShapeType="1" noTextEdit="1"/>
                </p:cNvSpPr>
                <p:nvPr/>
              </p:nvSpPr>
              <p:spPr>
                <a:xfrm>
                  <a:off x="672389" y="3013960"/>
                  <a:ext cx="10878997" cy="441724"/>
                </a:xfrm>
                <a:prstGeom prst="rect">
                  <a:avLst/>
                </a:prstGeom>
                <a:blipFill>
                  <a:blip r:embed="rId7"/>
                  <a:stretch>
                    <a:fillRect l="-504" t="-4110" b="-20548"/>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8D771A37-3060-026F-F50D-D6715C0F1696}"/>
                </a:ext>
              </a:extLst>
            </p:cNvPr>
            <p:cNvPicPr>
              <a:picLocks noChangeAspect="1"/>
            </p:cNvPicPr>
            <p:nvPr/>
          </p:nvPicPr>
          <p:blipFill>
            <a:blip r:embed="rId8"/>
            <a:stretch>
              <a:fillRect/>
            </a:stretch>
          </p:blipFill>
          <p:spPr>
            <a:xfrm>
              <a:off x="3474922" y="3453925"/>
              <a:ext cx="5153744" cy="523948"/>
            </a:xfrm>
            <a:prstGeom prst="rect">
              <a:avLst/>
            </a:prstGeom>
          </p:spPr>
        </p:pic>
      </p:grpSp>
      <p:grpSp>
        <p:nvGrpSpPr>
          <p:cNvPr id="22" name="组合 21">
            <a:extLst>
              <a:ext uri="{FF2B5EF4-FFF2-40B4-BE49-F238E27FC236}">
                <a16:creationId xmlns:a16="http://schemas.microsoft.com/office/drawing/2014/main" id="{8051F7DA-B2F6-2CB3-D95B-C2E2F6322784}"/>
              </a:ext>
            </a:extLst>
          </p:cNvPr>
          <p:cNvGrpSpPr/>
          <p:nvPr/>
        </p:nvGrpSpPr>
        <p:grpSpPr>
          <a:xfrm>
            <a:off x="686437" y="3920608"/>
            <a:ext cx="10878997" cy="1106492"/>
            <a:chOff x="686437" y="3793015"/>
            <a:chExt cx="10878997" cy="1106492"/>
          </a:xfrm>
        </p:grpSpPr>
        <p:pic>
          <p:nvPicPr>
            <p:cNvPr id="21" name="图片 20">
              <a:extLst>
                <a:ext uri="{FF2B5EF4-FFF2-40B4-BE49-F238E27FC236}">
                  <a16:creationId xmlns:a16="http://schemas.microsoft.com/office/drawing/2014/main" id="{56420F9B-739E-226F-D3AD-6B713C200446}"/>
                </a:ext>
              </a:extLst>
            </p:cNvPr>
            <p:cNvPicPr>
              <a:picLocks noChangeAspect="1"/>
            </p:cNvPicPr>
            <p:nvPr/>
          </p:nvPicPr>
          <p:blipFill>
            <a:blip r:embed="rId9"/>
            <a:stretch>
              <a:fillRect/>
            </a:stretch>
          </p:blipFill>
          <p:spPr>
            <a:xfrm>
              <a:off x="4735436" y="4054825"/>
              <a:ext cx="2321635" cy="844682"/>
            </a:xfrm>
            <a:prstGeom prst="rect">
              <a:avLst/>
            </a:prstGeom>
          </p:spPr>
        </p:pic>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9DBA7734-2419-EEC8-8349-07CFFEFCA402}"/>
                    </a:ext>
                  </a:extLst>
                </p:cNvPr>
                <p:cNvSpPr txBox="1"/>
                <p:nvPr/>
              </p:nvSpPr>
              <p:spPr>
                <a:xfrm>
                  <a:off x="686437" y="3793015"/>
                  <a:ext cx="10878997" cy="795667"/>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l"/>
                    <a:defRPr/>
                  </a:pP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平滑过渡</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：为了缓解每个时间步生成的遮罩不平滑的问题，使用前 𝑛</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帧的平均遮罩</a:t>
                  </a:r>
                  <a14:m>
                    <m:oMath xmlns:m="http://schemas.openxmlformats.org/officeDocument/2006/math">
                      <m:sSub>
                        <m:sSubPr>
                          <m:ctrlPr>
                            <a:rPr lang="en-US" altLang="zh-CN" sz="200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𝑀</m:t>
                          </m:r>
                        </m:e>
                        <m:sub>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𝑡</m:t>
                          </m:r>
                        </m:sub>
                      </m:sSub>
                    </m:oMath>
                  </a14:m>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进行计算：</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20" name="文本框 19">
                  <a:extLst>
                    <a:ext uri="{FF2B5EF4-FFF2-40B4-BE49-F238E27FC236}">
                      <a16:creationId xmlns:a16="http://schemas.microsoft.com/office/drawing/2014/main" id="{9DBA7734-2419-EEC8-8349-07CFFEFCA402}"/>
                    </a:ext>
                  </a:extLst>
                </p:cNvPr>
                <p:cNvSpPr txBox="1">
                  <a:spLocks noRot="1" noChangeAspect="1" noMove="1" noResize="1" noEditPoints="1" noAdjustHandles="1" noChangeArrowheads="1" noChangeShapeType="1" noTextEdit="1"/>
                </p:cNvSpPr>
                <p:nvPr/>
              </p:nvSpPr>
              <p:spPr>
                <a:xfrm>
                  <a:off x="686437" y="3793015"/>
                  <a:ext cx="10878997" cy="795667"/>
                </a:xfrm>
                <a:prstGeom prst="rect">
                  <a:avLst/>
                </a:prstGeom>
                <a:blipFill>
                  <a:blip r:embed="rId10"/>
                  <a:stretch>
                    <a:fillRect l="-504" t="-2290" b="-10687"/>
                  </a:stretch>
                </a:blipFill>
              </p:spPr>
              <p:txBody>
                <a:bodyPr/>
                <a:lstStyle/>
                <a:p>
                  <a:r>
                    <a:rPr lang="zh-CN" altLang="en-US">
                      <a:noFill/>
                    </a:rPr>
                    <a:t> </a:t>
                  </a:r>
                </a:p>
              </p:txBody>
            </p:sp>
          </mc:Fallback>
        </mc:AlternateContent>
      </p:grpSp>
      <p:grpSp>
        <p:nvGrpSpPr>
          <p:cNvPr id="34" name="组合 33">
            <a:extLst>
              <a:ext uri="{FF2B5EF4-FFF2-40B4-BE49-F238E27FC236}">
                <a16:creationId xmlns:a16="http://schemas.microsoft.com/office/drawing/2014/main" id="{C58FF83B-B5BA-33E4-8731-69EBE60E2FE9}"/>
              </a:ext>
            </a:extLst>
          </p:cNvPr>
          <p:cNvGrpSpPr/>
          <p:nvPr/>
        </p:nvGrpSpPr>
        <p:grpSpPr>
          <a:xfrm>
            <a:off x="686437" y="4998952"/>
            <a:ext cx="10878997" cy="1167577"/>
            <a:chOff x="686437" y="4892624"/>
            <a:chExt cx="10878997" cy="1167577"/>
          </a:xfrm>
        </p:grpSpPr>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5BCF4DA9-1FC7-2317-04B3-A5E854CA7366}"/>
                    </a:ext>
                  </a:extLst>
                </p:cNvPr>
                <p:cNvSpPr txBox="1"/>
                <p:nvPr/>
              </p:nvSpPr>
              <p:spPr>
                <a:xfrm>
                  <a:off x="686437" y="4892624"/>
                  <a:ext cx="10878997" cy="795667"/>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l"/>
                    <a:defRPr/>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生成最终图像</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：通过上述过程得到融合特征</a:t>
                  </a:r>
                  <a14:m>
                    <m:oMath xmlns:m="http://schemas.openxmlformats.org/officeDocument/2006/math">
                      <m:sSubSup>
                        <m:sSubSupPr>
                          <m:ctrlPr>
                            <a:rPr lang="en-US" altLang="zh-CN" sz="2000" i="1" smtClean="0">
                              <a:latin typeface="Cambria Math" panose="02040503050406030204" pitchFamily="18" charset="0"/>
                            </a:rPr>
                          </m:ctrlPr>
                        </m:sSubSupPr>
                        <m:e>
                          <m:r>
                            <a:rPr lang="zh-CN" altLang="en-US" sz="2000" i="1" smtClean="0">
                              <a:latin typeface="Cambria Math" panose="02040503050406030204" pitchFamily="18" charset="0"/>
                            </a:rPr>
                            <m:t>𝜙</m:t>
                          </m:r>
                        </m:e>
                        <m:sub>
                          <m:r>
                            <a:rPr lang="en-US" altLang="zh-CN" sz="2000" b="0" i="1" smtClean="0">
                              <a:latin typeface="Cambria Math" panose="02040503050406030204" pitchFamily="18" charset="0"/>
                            </a:rPr>
                            <m:t>𝑏𝑙𝑑</m:t>
                          </m:r>
                        </m:sub>
                        <m:sup>
                          <m:r>
                            <a:rPr lang="en-US" altLang="zh-CN" sz="2000" b="0" i="1" smtClean="0">
                              <a:latin typeface="Cambria Math" panose="02040503050406030204" pitchFamily="18" charset="0"/>
                            </a:rPr>
                            <m:t>∗</m:t>
                          </m:r>
                        </m:sup>
                      </m:sSubSup>
                      <m:r>
                        <a:rPr lang="en-US" altLang="zh-CN" sz="2000" b="0" i="1" smtClean="0">
                          <a:latin typeface="Cambria Math" panose="02040503050406030204" pitchFamily="18" charset="0"/>
                        </a:rPr>
                        <m:t>|</m:t>
                      </m:r>
                      <m:r>
                        <m:rPr>
                          <m:nor/>
                        </m:rP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m:t>𝜓</m:t>
                      </m:r>
                    </m:oMath>
                  </a14:m>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后，利用主干模型中的上采样器生成最终的图像</a:t>
                  </a:r>
                  <a14:m>
                    <m:oMath xmlns:m="http://schemas.openxmlformats.org/officeDocument/2006/math">
                      <m:sSub>
                        <m:sSubPr>
                          <m:ctrlPr>
                            <a:rPr lang="en-US" altLang="zh-CN" sz="200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𝐹𝑖𝑛𝑎𝑙</m:t>
                          </m:r>
                        </m:sub>
                      </m:sSub>
                    </m:oMath>
                  </a14:m>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29" name="文本框 28">
                  <a:extLst>
                    <a:ext uri="{FF2B5EF4-FFF2-40B4-BE49-F238E27FC236}">
                      <a16:creationId xmlns:a16="http://schemas.microsoft.com/office/drawing/2014/main" id="{5BCF4DA9-1FC7-2317-04B3-A5E854CA7366}"/>
                    </a:ext>
                  </a:extLst>
                </p:cNvPr>
                <p:cNvSpPr txBox="1">
                  <a:spLocks noRot="1" noChangeAspect="1" noMove="1" noResize="1" noEditPoints="1" noAdjustHandles="1" noChangeArrowheads="1" noChangeShapeType="1" noTextEdit="1"/>
                </p:cNvSpPr>
                <p:nvPr/>
              </p:nvSpPr>
              <p:spPr>
                <a:xfrm>
                  <a:off x="686437" y="4892624"/>
                  <a:ext cx="10878997" cy="795667"/>
                </a:xfrm>
                <a:prstGeom prst="rect">
                  <a:avLst/>
                </a:prstGeom>
                <a:blipFill>
                  <a:blip r:embed="rId11"/>
                  <a:stretch>
                    <a:fillRect l="-504" t="-2290" b="-10687"/>
                  </a:stretch>
                </a:blipFill>
              </p:spPr>
              <p:txBody>
                <a:bodyPr/>
                <a:lstStyle/>
                <a:p>
                  <a:r>
                    <a:rPr lang="zh-CN" altLang="en-US">
                      <a:noFill/>
                    </a:rPr>
                    <a:t> </a:t>
                  </a:r>
                </a:p>
              </p:txBody>
            </p:sp>
          </mc:Fallback>
        </mc:AlternateContent>
        <p:pic>
          <p:nvPicPr>
            <p:cNvPr id="32" name="图片 31">
              <a:extLst>
                <a:ext uri="{FF2B5EF4-FFF2-40B4-BE49-F238E27FC236}">
                  <a16:creationId xmlns:a16="http://schemas.microsoft.com/office/drawing/2014/main" id="{26B7D3FA-4195-2AB9-6E11-1991DA586FED}"/>
                </a:ext>
              </a:extLst>
            </p:cNvPr>
            <p:cNvPicPr>
              <a:picLocks noChangeAspect="1"/>
            </p:cNvPicPr>
            <p:nvPr/>
          </p:nvPicPr>
          <p:blipFill>
            <a:blip r:embed="rId12"/>
            <a:stretch>
              <a:fillRect/>
            </a:stretch>
          </p:blipFill>
          <p:spPr>
            <a:xfrm>
              <a:off x="3784002" y="5412411"/>
              <a:ext cx="3943900" cy="647790"/>
            </a:xfrm>
            <a:prstGeom prst="rect">
              <a:avLst/>
            </a:prstGeom>
          </p:spPr>
        </p:pic>
      </p:grpSp>
    </p:spTree>
    <p:extLst>
      <p:ext uri="{BB962C8B-B14F-4D97-AF65-F5344CB8AC3E}">
        <p14:creationId xmlns:p14="http://schemas.microsoft.com/office/powerpoint/2010/main" val="1425263000"/>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7539833" y="2441506"/>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8024897" y="2774078"/>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616740" y="3075057"/>
            <a:ext cx="4513984"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实验结果及分析</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09791905"/>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982211"/>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Dataset &amp; Evaluation Metrics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666902" y="205521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DF84F514-E6BB-E9E3-C87B-132A5F967828}"/>
              </a:ext>
            </a:extLst>
          </p:cNvPr>
          <p:cNvSpPr txBox="1"/>
          <p:nvPr/>
        </p:nvSpPr>
        <p:spPr>
          <a:xfrm>
            <a:off x="9525" y="1420502"/>
            <a:ext cx="11657376" cy="2123658"/>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200" b="1">
                <a:latin typeface="Times New Roman" panose="02020603050405020304" pitchFamily="18" charset="0"/>
                <a:ea typeface="宋体" panose="02010600030101010101" pitchFamily="2" charset="-122"/>
                <a:cs typeface="Times New Roman" panose="02020603050405020304" pitchFamily="18" charset="0"/>
              </a:rPr>
              <a:t>Dataset</a:t>
            </a:r>
            <a:r>
              <a:rPr lang="zh-CN" altLang="en-US" sz="2200">
                <a:latin typeface="Times New Roman" panose="02020603050405020304" pitchFamily="18" charset="0"/>
                <a:ea typeface="宋体" panose="02010600030101010101" pitchFamily="2" charset="-122"/>
                <a:cs typeface="Times New Roman" panose="02020603050405020304" pitchFamily="18" charset="0"/>
              </a:rPr>
              <a:t>：在本文的实验中，使用</a:t>
            </a:r>
            <a:r>
              <a:rPr lang="en-US" altLang="zh-CN" sz="2200" b="1">
                <a:latin typeface="Times New Roman" panose="02020603050405020304" pitchFamily="18" charset="0"/>
                <a:ea typeface="宋体" panose="02010600030101010101" pitchFamily="2" charset="-122"/>
                <a:cs typeface="Times New Roman" panose="02020603050405020304" pitchFamily="18" charset="0"/>
              </a:rPr>
              <a:t>HDTF</a:t>
            </a:r>
            <a:r>
              <a:rPr lang="zh-CN" altLang="en-US" sz="2200" b="1">
                <a:latin typeface="Times New Roman" panose="02020603050405020304" pitchFamily="18" charset="0"/>
                <a:ea typeface="宋体" panose="02010600030101010101" pitchFamily="2" charset="-122"/>
                <a:cs typeface="Times New Roman" panose="02020603050405020304" pitchFamily="18" charset="0"/>
              </a:rPr>
              <a:t>数据集</a:t>
            </a:r>
            <a:r>
              <a:rPr lang="zh-CN" altLang="en-US" sz="2200">
                <a:latin typeface="Times New Roman" panose="02020603050405020304" pitchFamily="18" charset="0"/>
                <a:ea typeface="宋体" panose="02010600030101010101" pitchFamily="2" charset="-122"/>
                <a:cs typeface="Times New Roman" panose="02020603050405020304" pitchFamily="18" charset="0"/>
              </a:rPr>
              <a:t>来</a:t>
            </a:r>
            <a:r>
              <a:rPr lang="zh-CN" altLang="en-US" sz="2200" b="1">
                <a:latin typeface="Times New Roman" panose="02020603050405020304" pitchFamily="18" charset="0"/>
                <a:ea typeface="宋体" panose="02010600030101010101" pitchFamily="2" charset="-122"/>
                <a:cs typeface="Times New Roman" panose="02020603050405020304" pitchFamily="18" charset="0"/>
              </a:rPr>
              <a:t>处理图像和音频</a:t>
            </a:r>
            <a:r>
              <a:rPr lang="zh-CN" altLang="en-US" sz="220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1">
                <a:latin typeface="Times New Roman" panose="02020603050405020304" pitchFamily="18" charset="0"/>
                <a:ea typeface="宋体" panose="02010600030101010101" pitchFamily="2" charset="-122"/>
                <a:cs typeface="Times New Roman" panose="02020603050405020304" pitchFamily="18" charset="0"/>
              </a:rPr>
              <a:t>使用</a:t>
            </a:r>
            <a:r>
              <a:rPr lang="en-US" altLang="zh-CN" sz="2200" b="1">
                <a:latin typeface="Times New Roman" panose="02020603050405020304" pitchFamily="18" charset="0"/>
                <a:ea typeface="宋体" panose="02010600030101010101" pitchFamily="2" charset="-122"/>
                <a:cs typeface="Times New Roman" panose="02020603050405020304" pitchFamily="18" charset="0"/>
              </a:rPr>
              <a:t>Unplash</a:t>
            </a:r>
            <a:r>
              <a:rPr lang="zh-CN" altLang="en-US" sz="2200" b="1">
                <a:latin typeface="Times New Roman" panose="02020603050405020304" pitchFamily="18" charset="0"/>
                <a:ea typeface="宋体" panose="02010600030101010101" pitchFamily="2" charset="-122"/>
                <a:cs typeface="Times New Roman" panose="02020603050405020304" pitchFamily="18" charset="0"/>
              </a:rPr>
              <a:t>数据集来处理</a:t>
            </a:r>
            <a:r>
              <a:rPr lang="en-US" altLang="zh-CN" sz="2200" b="1">
                <a:latin typeface="Times New Roman" panose="02020603050405020304" pitchFamily="18" charset="0"/>
                <a:ea typeface="宋体" panose="02010600030101010101" pitchFamily="2" charset="-122"/>
                <a:cs typeface="Times New Roman" panose="02020603050405020304" pitchFamily="18" charset="0"/>
              </a:rPr>
              <a:t>120</a:t>
            </a:r>
            <a:r>
              <a:rPr lang="zh-CN" altLang="en-US" sz="2200" b="1">
                <a:latin typeface="Times New Roman" panose="02020603050405020304" pitchFamily="18" charset="0"/>
                <a:ea typeface="宋体" panose="02010600030101010101" pitchFamily="2" charset="-122"/>
                <a:cs typeface="Times New Roman" panose="02020603050405020304" pitchFamily="18" charset="0"/>
              </a:rPr>
              <a:t>张来自网络的高分辨率图像</a:t>
            </a:r>
            <a:r>
              <a:rPr lang="zh-CN" altLang="en-US" sz="2200">
                <a:latin typeface="Times New Roman" panose="02020603050405020304" pitchFamily="18" charset="0"/>
                <a:ea typeface="宋体" panose="02010600030101010101" pitchFamily="2" charset="-122"/>
                <a:cs typeface="Times New Roman" panose="02020603050405020304" pitchFamily="18" charset="0"/>
              </a:rPr>
              <a:t>。根据</a:t>
            </a:r>
            <a:r>
              <a:rPr lang="en-US" altLang="zh-CN" sz="2200">
                <a:latin typeface="Times New Roman" panose="02020603050405020304" pitchFamily="18" charset="0"/>
                <a:ea typeface="宋体" panose="02010600030101010101" pitchFamily="2" charset="-122"/>
                <a:cs typeface="Times New Roman" panose="02020603050405020304" pitchFamily="18" charset="0"/>
              </a:rPr>
              <a:t>Sadtalker</a:t>
            </a:r>
            <a:r>
              <a:rPr lang="zh-CN" altLang="en-US" sz="2200">
                <a:latin typeface="Times New Roman" panose="02020603050405020304" pitchFamily="18" charset="0"/>
                <a:ea typeface="宋体" panose="02010600030101010101" pitchFamily="2" charset="-122"/>
                <a:cs typeface="Times New Roman" panose="02020603050405020304" pitchFamily="18" charset="0"/>
              </a:rPr>
              <a:t>建立的设置，我们使用了来自</a:t>
            </a:r>
            <a:r>
              <a:rPr lang="en-US" altLang="zh-CN" sz="2200">
                <a:latin typeface="Times New Roman" panose="02020603050405020304" pitchFamily="18" charset="0"/>
                <a:ea typeface="宋体" panose="02010600030101010101" pitchFamily="2" charset="-122"/>
                <a:cs typeface="Times New Roman" panose="02020603050405020304" pitchFamily="18" charset="0"/>
              </a:rPr>
              <a:t>HDTF</a:t>
            </a:r>
            <a:r>
              <a:rPr lang="zh-CN" altLang="en-US" sz="2200">
                <a:latin typeface="Times New Roman" panose="02020603050405020304" pitchFamily="18" charset="0"/>
                <a:ea typeface="宋体" panose="02010600030101010101" pitchFamily="2" charset="-122"/>
                <a:cs typeface="Times New Roman" panose="02020603050405020304" pitchFamily="18" charset="0"/>
              </a:rPr>
              <a:t>数据集的</a:t>
            </a:r>
            <a:r>
              <a:rPr lang="en-US" altLang="zh-CN" sz="2200">
                <a:latin typeface="Times New Roman" panose="02020603050405020304" pitchFamily="18" charset="0"/>
                <a:ea typeface="宋体" panose="02010600030101010101" pitchFamily="2" charset="-122"/>
                <a:cs typeface="Times New Roman" panose="02020603050405020304" pitchFamily="18" charset="0"/>
              </a:rPr>
              <a:t>400</a:t>
            </a:r>
            <a:r>
              <a:rPr lang="zh-CN" altLang="en-US" sz="2200">
                <a:latin typeface="Times New Roman" panose="02020603050405020304" pitchFamily="18" charset="0"/>
                <a:ea typeface="宋体" panose="02010600030101010101" pitchFamily="2" charset="-122"/>
                <a:cs typeface="Times New Roman" panose="02020603050405020304" pitchFamily="18" charset="0"/>
              </a:rPr>
              <a:t>个视频，每个视频的持续时间为</a:t>
            </a:r>
            <a:r>
              <a:rPr lang="en-US" altLang="zh-CN" sz="2200">
                <a:latin typeface="Times New Roman" panose="02020603050405020304" pitchFamily="18" charset="0"/>
                <a:ea typeface="宋体" panose="02010600030101010101" pitchFamily="2" charset="-122"/>
                <a:cs typeface="Times New Roman" panose="02020603050405020304" pitchFamily="18" charset="0"/>
              </a:rPr>
              <a:t>8</a:t>
            </a:r>
            <a:r>
              <a:rPr lang="zh-CN" altLang="en-US" sz="2200">
                <a:latin typeface="Times New Roman" panose="02020603050405020304" pitchFamily="18" charset="0"/>
                <a:ea typeface="宋体" panose="02010600030101010101" pitchFamily="2" charset="-122"/>
                <a:cs typeface="Times New Roman" panose="02020603050405020304" pitchFamily="18" charset="0"/>
              </a:rPr>
              <a:t>秒。对于每个视频，初始帧与</a:t>
            </a:r>
            <a:r>
              <a:rPr lang="en-US" altLang="zh-CN" sz="2200">
                <a:latin typeface="Times New Roman" panose="02020603050405020304" pitchFamily="18" charset="0"/>
                <a:ea typeface="宋体" panose="02010600030101010101" pitchFamily="2" charset="-122"/>
                <a:cs typeface="Times New Roman" panose="02020603050405020304" pitchFamily="18" charset="0"/>
              </a:rPr>
              <a:t>8</a:t>
            </a:r>
            <a:r>
              <a:rPr lang="zh-CN" altLang="en-US" sz="2200">
                <a:latin typeface="Times New Roman" panose="02020603050405020304" pitchFamily="18" charset="0"/>
                <a:ea typeface="宋体" panose="02010600030101010101" pitchFamily="2" charset="-122"/>
                <a:cs typeface="Times New Roman" panose="02020603050405020304" pitchFamily="18" charset="0"/>
              </a:rPr>
              <a:t>秒音频片段一起作为输入。这些图像作为我们的视觉输入，而</a:t>
            </a:r>
            <a:r>
              <a:rPr lang="en-US" altLang="zh-CN" sz="2200">
                <a:latin typeface="Times New Roman" panose="02020603050405020304" pitchFamily="18" charset="0"/>
                <a:ea typeface="宋体" panose="02010600030101010101" pitchFamily="2" charset="-122"/>
                <a:cs typeface="Times New Roman" panose="02020603050405020304" pitchFamily="18" charset="0"/>
              </a:rPr>
              <a:t>HDTF</a:t>
            </a:r>
            <a:r>
              <a:rPr lang="zh-CN" altLang="en-US" sz="2200">
                <a:latin typeface="Times New Roman" panose="02020603050405020304" pitchFamily="18" charset="0"/>
                <a:ea typeface="宋体" panose="02010600030101010101" pitchFamily="2" charset="-122"/>
                <a:cs typeface="Times New Roman" panose="02020603050405020304" pitchFamily="18" charset="0"/>
              </a:rPr>
              <a:t>数据集提供伴随的音频输入。为了满足来自</a:t>
            </a:r>
            <a:r>
              <a:rPr lang="en-US" altLang="zh-CN" sz="2200">
                <a:latin typeface="Times New Roman" panose="02020603050405020304" pitchFamily="18" charset="0"/>
                <a:ea typeface="宋体" panose="02010600030101010101" pitchFamily="2" charset="-122"/>
                <a:cs typeface="Times New Roman" panose="02020603050405020304" pitchFamily="18" charset="0"/>
              </a:rPr>
              <a:t>wav2lip</a:t>
            </a:r>
            <a:r>
              <a:rPr lang="zh-CN" altLang="en-US" sz="2200">
                <a:latin typeface="Times New Roman" panose="02020603050405020304" pitchFamily="18" charset="0"/>
                <a:ea typeface="宋体" panose="02010600030101010101" pitchFamily="2" charset="-122"/>
                <a:cs typeface="Times New Roman" panose="02020603050405020304" pitchFamily="18" charset="0"/>
              </a:rPr>
              <a:t>的</a:t>
            </a:r>
            <a:r>
              <a:rPr lang="en-US" altLang="zh-CN" sz="2200">
                <a:latin typeface="Times New Roman" panose="02020603050405020304" pitchFamily="18" charset="0"/>
                <a:ea typeface="宋体" panose="02010600030101010101" pitchFamily="2" charset="-122"/>
                <a:cs typeface="Times New Roman" panose="02020603050405020304" pitchFamily="18" charset="0"/>
              </a:rPr>
              <a:t>Audio2Exp</a:t>
            </a:r>
            <a:r>
              <a:rPr lang="zh-CN" altLang="en-US" sz="2200">
                <a:latin typeface="Times New Roman" panose="02020603050405020304" pitchFamily="18" charset="0"/>
                <a:ea typeface="宋体" panose="02010600030101010101" pitchFamily="2" charset="-122"/>
                <a:cs typeface="Times New Roman" panose="02020603050405020304" pitchFamily="18" charset="0"/>
              </a:rPr>
              <a:t>模块的要求，我们将音频的采样率调整为</a:t>
            </a:r>
            <a:r>
              <a:rPr lang="en-US" altLang="zh-CN" sz="2200">
                <a:latin typeface="Times New Roman" panose="02020603050405020304" pitchFamily="18" charset="0"/>
                <a:ea typeface="宋体" panose="02010600030101010101" pitchFamily="2" charset="-122"/>
                <a:cs typeface="Times New Roman" panose="02020603050405020304" pitchFamily="18" charset="0"/>
              </a:rPr>
              <a:t>16kHz</a:t>
            </a:r>
            <a:r>
              <a:rPr lang="zh-CN" altLang="en-US" sz="2200">
                <a:latin typeface="Times New Roman" panose="02020603050405020304" pitchFamily="18" charset="0"/>
                <a:ea typeface="宋体" panose="02010600030101010101" pitchFamily="2" charset="-122"/>
                <a:cs typeface="Times New Roman" panose="02020603050405020304" pitchFamily="18" charset="0"/>
              </a:rPr>
              <a:t>，并将其转换为梅尔谱图。</a:t>
            </a:r>
            <a:endParaRPr lang="zh-CN" altLang="en-US" sz="22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D4493B88-EECE-6BC6-E716-AF55FD937FF9}"/>
              </a:ext>
            </a:extLst>
          </p:cNvPr>
          <p:cNvSpPr txBox="1"/>
          <p:nvPr/>
        </p:nvSpPr>
        <p:spPr>
          <a:xfrm>
            <a:off x="11725623" y="490469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F0B3F0F7-81D9-9303-3585-30E871EB1FB4}"/>
              </a:ext>
            </a:extLst>
          </p:cNvPr>
          <p:cNvSpPr txBox="1"/>
          <p:nvPr/>
        </p:nvSpPr>
        <p:spPr>
          <a:xfrm>
            <a:off x="9524" y="3519913"/>
            <a:ext cx="11657375" cy="2462213"/>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Evaluation </a:t>
            </a:r>
            <a:r>
              <a:rPr lang="en-US" altLang="zh-CN" sz="2200" b="1">
                <a:latin typeface="Times New Roman" panose="02020603050405020304" pitchFamily="18" charset="0"/>
                <a:ea typeface="宋体" panose="02010600030101010101" pitchFamily="2" charset="-122"/>
                <a:cs typeface="Times New Roman" panose="02020603050405020304" pitchFamily="18" charset="0"/>
              </a:rPr>
              <a:t>Metrics</a:t>
            </a:r>
            <a:r>
              <a:rPr lang="zh-CN" altLang="en-US" sz="2200">
                <a:latin typeface="Times New Roman" panose="02020603050405020304" pitchFamily="18" charset="0"/>
                <a:ea typeface="宋体" panose="02010600030101010101" pitchFamily="2" charset="-122"/>
                <a:cs typeface="Times New Roman" panose="02020603050405020304" pitchFamily="18" charset="0"/>
              </a:rPr>
              <a:t>：使用先前研究中采用的一组评估指标验证了实验结果的图像质量和视听多模态。为了评估帧的图像质量，我们使用了</a:t>
            </a:r>
            <a:r>
              <a:rPr lang="en-US" altLang="zh-CN" sz="2200" b="1">
                <a:latin typeface="Times New Roman" panose="02020603050405020304" pitchFamily="18" charset="0"/>
                <a:ea typeface="宋体" panose="02010600030101010101" pitchFamily="2" charset="-122"/>
                <a:cs typeface="Times New Roman" panose="02020603050405020304" pitchFamily="18" charset="0"/>
              </a:rPr>
              <a:t>Frcheet Inception Distance (FID)</a:t>
            </a:r>
            <a:r>
              <a:rPr lang="zh-CN" altLang="en-US" sz="2200">
                <a:latin typeface="Times New Roman" panose="02020603050405020304" pitchFamily="18" charset="0"/>
                <a:ea typeface="宋体" panose="02010600030101010101" pitchFamily="2" charset="-122"/>
                <a:cs typeface="Times New Roman" panose="02020603050405020304" pitchFamily="18" charset="0"/>
              </a:rPr>
              <a:t>来</a:t>
            </a:r>
            <a:r>
              <a:rPr lang="zh-CN" altLang="en-US" sz="2200" b="1">
                <a:latin typeface="Times New Roman" panose="02020603050405020304" pitchFamily="18" charset="0"/>
                <a:ea typeface="宋体" panose="02010600030101010101" pitchFamily="2" charset="-122"/>
                <a:cs typeface="Times New Roman" panose="02020603050405020304" pitchFamily="18" charset="0"/>
              </a:rPr>
              <a:t>比较我们生成的图像与原始帧的分布</a:t>
            </a:r>
            <a:r>
              <a:rPr lang="zh-CN" altLang="en-US" sz="2200">
                <a:latin typeface="Times New Roman" panose="02020603050405020304" pitchFamily="18" charset="0"/>
                <a:ea typeface="宋体" panose="02010600030101010101" pitchFamily="2" charset="-122"/>
                <a:cs typeface="Times New Roman" panose="02020603050405020304" pitchFamily="18" charset="0"/>
              </a:rPr>
              <a:t>，使用了</a:t>
            </a:r>
            <a:r>
              <a:rPr lang="zh-CN" altLang="en-US" sz="2200" b="1">
                <a:latin typeface="Times New Roman" panose="02020603050405020304" pitchFamily="18" charset="0"/>
                <a:ea typeface="宋体" panose="02010600030101010101" pitchFamily="2" charset="-122"/>
                <a:cs typeface="Times New Roman" panose="02020603050405020304" pitchFamily="18" charset="0"/>
              </a:rPr>
              <a:t>累积概率模糊检测</a:t>
            </a:r>
            <a:r>
              <a:rPr lang="en-US" altLang="zh-CN" sz="2200" b="1">
                <a:latin typeface="Times New Roman" panose="02020603050405020304" pitchFamily="18" charset="0"/>
                <a:ea typeface="宋体" panose="02010600030101010101" pitchFamily="2" charset="-122"/>
                <a:cs typeface="Times New Roman" panose="02020603050405020304" pitchFamily="18" charset="0"/>
              </a:rPr>
              <a:t>(CPBD)</a:t>
            </a:r>
            <a:r>
              <a:rPr lang="zh-CN" altLang="en-US" sz="2200" b="1">
                <a:latin typeface="Times New Roman" panose="02020603050405020304" pitchFamily="18" charset="0"/>
                <a:ea typeface="宋体" panose="02010600030101010101" pitchFamily="2" charset="-122"/>
                <a:cs typeface="Times New Roman" panose="02020603050405020304" pitchFamily="18" charset="0"/>
              </a:rPr>
              <a:t>来衡量图像的清晰度</a:t>
            </a:r>
            <a:r>
              <a:rPr lang="zh-CN" altLang="en-US" sz="220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1">
                <a:latin typeface="Times New Roman" panose="02020603050405020304" pitchFamily="18" charset="0"/>
                <a:ea typeface="宋体" panose="02010600030101010101" pitchFamily="2" charset="-122"/>
                <a:cs typeface="Times New Roman" panose="02020603050405020304" pitchFamily="18" charset="0"/>
              </a:rPr>
              <a:t>余弦相似度度量</a:t>
            </a:r>
            <a:r>
              <a:rPr lang="en-US" altLang="zh-CN" sz="2200" b="1">
                <a:latin typeface="Times New Roman" panose="02020603050405020304" pitchFamily="18" charset="0"/>
                <a:ea typeface="宋体" panose="02010600030101010101" pitchFamily="2" charset="-122"/>
                <a:cs typeface="Times New Roman" panose="02020603050405020304" pitchFamily="18" charset="0"/>
              </a:rPr>
              <a:t>(CSIM)</a:t>
            </a:r>
            <a:r>
              <a:rPr lang="zh-CN" altLang="en-US" sz="2200" b="1">
                <a:latin typeface="Times New Roman" panose="02020603050405020304" pitchFamily="18" charset="0"/>
                <a:ea typeface="宋体" panose="02010600030101010101" pitchFamily="2" charset="-122"/>
                <a:cs typeface="Times New Roman" panose="02020603050405020304" pitchFamily="18" charset="0"/>
              </a:rPr>
              <a:t>来衡量源图像和生成视频之间的一致性</a:t>
            </a:r>
            <a:r>
              <a:rPr lang="zh-CN" altLang="en-US" sz="2200">
                <a:latin typeface="Times New Roman" panose="02020603050405020304" pitchFamily="18" charset="0"/>
                <a:ea typeface="宋体" panose="02010600030101010101" pitchFamily="2" charset="-122"/>
                <a:cs typeface="Times New Roman" panose="02020603050405020304" pitchFamily="18" charset="0"/>
              </a:rPr>
              <a:t>。此外，为了评估与音频输入相对应的</a:t>
            </a:r>
            <a:r>
              <a:rPr lang="zh-CN" altLang="en-US" sz="2200" b="1">
                <a:latin typeface="Times New Roman" panose="02020603050405020304" pitchFamily="18" charset="0"/>
                <a:ea typeface="宋体" panose="02010600030101010101" pitchFamily="2" charset="-122"/>
                <a:cs typeface="Times New Roman" panose="02020603050405020304" pitchFamily="18" charset="0"/>
              </a:rPr>
              <a:t>口型同步质量</a:t>
            </a:r>
            <a:r>
              <a:rPr lang="zh-CN" altLang="en-US" sz="2200">
                <a:latin typeface="Times New Roman" panose="02020603050405020304" pitchFamily="18" charset="0"/>
                <a:ea typeface="宋体" panose="02010600030101010101" pitchFamily="2" charset="-122"/>
                <a:cs typeface="Times New Roman" panose="02020603050405020304" pitchFamily="18" charset="0"/>
              </a:rPr>
              <a:t>，我们采用了来自</a:t>
            </a:r>
            <a:r>
              <a:rPr lang="en-US" altLang="zh-CN" sz="2200">
                <a:latin typeface="Times New Roman" panose="02020603050405020304" pitchFamily="18" charset="0"/>
                <a:ea typeface="宋体" panose="02010600030101010101" pitchFamily="2" charset="-122"/>
                <a:cs typeface="Times New Roman" panose="02020603050405020304" pitchFamily="18" charset="0"/>
              </a:rPr>
              <a:t>Wav2Lip</a:t>
            </a:r>
            <a:r>
              <a:rPr lang="zh-CN" altLang="en-US" sz="2200">
                <a:latin typeface="Times New Roman" panose="02020603050405020304" pitchFamily="18" charset="0"/>
                <a:ea typeface="宋体" panose="02010600030101010101" pitchFamily="2" charset="-122"/>
                <a:cs typeface="Times New Roman" panose="02020603050405020304" pitchFamily="18" charset="0"/>
              </a:rPr>
              <a:t>的</a:t>
            </a:r>
            <a:r>
              <a:rPr lang="zh-CN" altLang="en-US" sz="2200" b="1">
                <a:latin typeface="Times New Roman" panose="02020603050405020304" pitchFamily="18" charset="0"/>
                <a:ea typeface="宋体" panose="02010600030101010101" pitchFamily="2" charset="-122"/>
                <a:cs typeface="Times New Roman" panose="02020603050405020304" pitchFamily="18" charset="0"/>
              </a:rPr>
              <a:t>距离评分</a:t>
            </a:r>
            <a:r>
              <a:rPr lang="en-US" altLang="zh-CN" sz="2200" b="1">
                <a:latin typeface="Times New Roman" panose="02020603050405020304" pitchFamily="18" charset="0"/>
                <a:ea typeface="宋体" panose="02010600030101010101" pitchFamily="2" charset="-122"/>
                <a:cs typeface="Times New Roman" panose="02020603050405020304" pitchFamily="18" charset="0"/>
              </a:rPr>
              <a:t>(LSE-D)</a:t>
            </a:r>
            <a:r>
              <a:rPr lang="zh-CN" altLang="en-US" sz="2200" b="1">
                <a:latin typeface="Times New Roman" panose="02020603050405020304" pitchFamily="18" charset="0"/>
                <a:ea typeface="宋体" panose="02010600030101010101" pitchFamily="2" charset="-122"/>
                <a:cs typeface="Times New Roman" panose="02020603050405020304" pitchFamily="18" charset="0"/>
              </a:rPr>
              <a:t>和置信度评分</a:t>
            </a:r>
            <a:r>
              <a:rPr lang="en-US" altLang="zh-CN" sz="2200" b="1">
                <a:latin typeface="Times New Roman" panose="02020603050405020304" pitchFamily="18" charset="0"/>
                <a:ea typeface="宋体" panose="02010600030101010101" pitchFamily="2" charset="-122"/>
                <a:cs typeface="Times New Roman" panose="02020603050405020304" pitchFamily="18" charset="0"/>
              </a:rPr>
              <a:t>(LSE-C)</a:t>
            </a:r>
            <a:r>
              <a:rPr lang="zh-CN" altLang="en-US" sz="2200">
                <a:latin typeface="Times New Roman" panose="02020603050405020304" pitchFamily="18" charset="0"/>
                <a:ea typeface="宋体" panose="02010600030101010101" pitchFamily="2" charset="-122"/>
                <a:cs typeface="Times New Roman" panose="02020603050405020304" pitchFamily="18" charset="0"/>
              </a:rPr>
              <a:t>。我们</a:t>
            </a:r>
            <a:r>
              <a:rPr lang="zh-CN" altLang="en-US" sz="2200" b="1">
                <a:latin typeface="Times New Roman" panose="02020603050405020304" pitchFamily="18" charset="0"/>
                <a:ea typeface="宋体" panose="02010600030101010101" pitchFamily="2" charset="-122"/>
                <a:cs typeface="Times New Roman" panose="02020603050405020304" pitchFamily="18" charset="0"/>
              </a:rPr>
              <a:t>还引入了一种新的评估指标，称为内部差异</a:t>
            </a:r>
            <a:r>
              <a:rPr lang="en-US" altLang="zh-CN" sz="2200" b="1">
                <a:latin typeface="Times New Roman" panose="02020603050405020304" pitchFamily="18" charset="0"/>
                <a:ea typeface="宋体" panose="02010600030101010101" pitchFamily="2" charset="-122"/>
                <a:cs typeface="Times New Roman" panose="02020603050405020304" pitchFamily="18" charset="0"/>
              </a:rPr>
              <a:t>(ID)</a:t>
            </a:r>
            <a:r>
              <a:rPr lang="zh-CN" altLang="en-US" sz="2200" b="1">
                <a:latin typeface="Times New Roman" panose="02020603050405020304" pitchFamily="18" charset="0"/>
                <a:ea typeface="宋体" panose="02010600030101010101" pitchFamily="2" charset="-122"/>
                <a:cs typeface="Times New Roman" panose="02020603050405020304" pitchFamily="18" charset="0"/>
              </a:rPr>
              <a:t>，它测量输入图像的左右镜像姿态结果的差异。该指标表示模型在不同姿势条件下的一致性。</a:t>
            </a:r>
            <a:endParaRPr lang="zh-CN" altLang="en-US" sz="22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EFEDFFF3-5C58-76BE-E138-6C5D2DF9AE3B}"/>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 Kim G, Seo K, Cha S, et al. NeRFFaceSpeech: One-shot Audio-diven 3D Talking Head Synthesis via Generative Prior[J]. arXiv preprint arXiv:2405.05749,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242363221"/>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定性评估</a:t>
            </a:r>
          </a:p>
        </p:txBody>
      </p:sp>
      <p:sp>
        <p:nvSpPr>
          <p:cNvPr id="11" name="文本框 10">
            <a:extLst>
              <a:ext uri="{FF2B5EF4-FFF2-40B4-BE49-F238E27FC236}">
                <a16:creationId xmlns:a16="http://schemas.microsoft.com/office/drawing/2014/main" id="{700FA345-A502-6190-8C9B-4138EDA26693}"/>
              </a:ext>
            </a:extLst>
          </p:cNvPr>
          <p:cNvSpPr txBox="1"/>
          <p:nvPr/>
        </p:nvSpPr>
        <p:spPr>
          <a:xfrm>
            <a:off x="11551237" y="367047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A20BC5C0-256C-6216-636E-A1A457B45C26}"/>
              </a:ext>
            </a:extLst>
          </p:cNvPr>
          <p:cNvPicPr>
            <a:picLocks noChangeAspect="1"/>
          </p:cNvPicPr>
          <p:nvPr/>
        </p:nvPicPr>
        <p:blipFill>
          <a:blip r:embed="rId5"/>
          <a:stretch>
            <a:fillRect/>
          </a:stretch>
        </p:blipFill>
        <p:spPr>
          <a:xfrm>
            <a:off x="483244" y="1911433"/>
            <a:ext cx="11745964" cy="3810532"/>
          </a:xfrm>
          <a:prstGeom prst="rect">
            <a:avLst/>
          </a:prstGeom>
        </p:spPr>
      </p:pic>
      <p:sp>
        <p:nvSpPr>
          <p:cNvPr id="9" name="文本框 8">
            <a:extLst>
              <a:ext uri="{FF2B5EF4-FFF2-40B4-BE49-F238E27FC236}">
                <a16:creationId xmlns:a16="http://schemas.microsoft.com/office/drawing/2014/main" id="{E175464B-94FB-79E0-72A3-FAF7C4330452}"/>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 Kim G, Seo K, Cha S, et al. NeRFFaceSpeech: One-shot Audio-diven 3D Talking Head Synthesis via Generative Prior[J]. arXiv preprint arXiv:2405.05749,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422182914"/>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55379"/>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定性评估</a:t>
            </a:r>
          </a:p>
        </p:txBody>
      </p:sp>
      <p:sp>
        <p:nvSpPr>
          <p:cNvPr id="2" name="文本框 1">
            <a:extLst>
              <a:ext uri="{FF2B5EF4-FFF2-40B4-BE49-F238E27FC236}">
                <a16:creationId xmlns:a16="http://schemas.microsoft.com/office/drawing/2014/main" id="{B7E39EA7-FB54-24CD-8F0C-730807F89BE1}"/>
              </a:ext>
            </a:extLst>
          </p:cNvPr>
          <p:cNvSpPr txBox="1"/>
          <p:nvPr/>
        </p:nvSpPr>
        <p:spPr>
          <a:xfrm>
            <a:off x="356338" y="1643082"/>
            <a:ext cx="9907686" cy="43088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200" b="1">
                <a:latin typeface="Times New Roman" panose="02020603050405020304" pitchFamily="18" charset="0"/>
                <a:cs typeface="Times New Roman" panose="02020603050405020304" pitchFamily="18" charset="0"/>
              </a:rPr>
              <a:t>姿态条件下的内部差异</a:t>
            </a:r>
            <a:endParaRPr lang="zh-CN" altLang="en-US" sz="2200" b="1"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FF392567-C7E9-A734-0EA2-44BA6537B81C}"/>
              </a:ext>
            </a:extLst>
          </p:cNvPr>
          <p:cNvPicPr>
            <a:picLocks noChangeAspect="1"/>
          </p:cNvPicPr>
          <p:nvPr/>
        </p:nvPicPr>
        <p:blipFill>
          <a:blip r:embed="rId5"/>
          <a:stretch>
            <a:fillRect/>
          </a:stretch>
        </p:blipFill>
        <p:spPr>
          <a:xfrm>
            <a:off x="381815" y="2364029"/>
            <a:ext cx="11196514" cy="3350407"/>
          </a:xfrm>
          <a:prstGeom prst="rect">
            <a:avLst/>
          </a:prstGeom>
        </p:spPr>
      </p:pic>
      <p:sp>
        <p:nvSpPr>
          <p:cNvPr id="11" name="文本框 10">
            <a:extLst>
              <a:ext uri="{FF2B5EF4-FFF2-40B4-BE49-F238E27FC236}">
                <a16:creationId xmlns:a16="http://schemas.microsoft.com/office/drawing/2014/main" id="{700FA345-A502-6190-8C9B-4138EDA26693}"/>
              </a:ext>
            </a:extLst>
          </p:cNvPr>
          <p:cNvSpPr txBox="1"/>
          <p:nvPr/>
        </p:nvSpPr>
        <p:spPr>
          <a:xfrm>
            <a:off x="11457561" y="381269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9" name="文本框 8">
            <a:extLst>
              <a:ext uri="{FF2B5EF4-FFF2-40B4-BE49-F238E27FC236}">
                <a16:creationId xmlns:a16="http://schemas.microsoft.com/office/drawing/2014/main" id="{2DCDE09C-B1D4-8DED-9F26-3FE971508284}"/>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 Kim G, Seo K, Cha S, et al. NeRFFaceSpeech: One-shot Audio-diven 3D Talking Head Synthesis via Generative Prior[J]. arXiv preprint arXiv:2405.05749,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315300091"/>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
        <p:nvSpPr>
          <p:cNvPr id="2" name="文本框 1"/>
          <p:cNvSpPr txBox="1"/>
          <p:nvPr/>
        </p:nvSpPr>
        <p:spPr>
          <a:xfrm>
            <a:off x="2989080" y="2133295"/>
            <a:ext cx="1955165" cy="2123658"/>
          </a:xfrm>
          <a:prstGeom prst="rect">
            <a:avLst/>
          </a:prstGeom>
          <a:noFill/>
        </p:spPr>
        <p:txBody>
          <a:bodyPr wrap="square" rtlCol="0">
            <a:spAutoFit/>
          </a:bodyPr>
          <a:lstStyle/>
          <a:p>
            <a:r>
              <a:rPr lang="zh-CN" altLang="en-US" sz="6600" b="1" dirty="0">
                <a:latin typeface="微软雅黑" panose="020B0503020204020204" charset="-122"/>
                <a:ea typeface="微软雅黑" panose="020B0503020204020204" charset="-122"/>
              </a:rPr>
              <a:t>目</a:t>
            </a:r>
            <a:r>
              <a:rPr lang="en-US" altLang="zh-CN" sz="6600" b="1" dirty="0">
                <a:latin typeface="微软雅黑" panose="020B0503020204020204" charset="-122"/>
                <a:ea typeface="微软雅黑" panose="020B0503020204020204" charset="-122"/>
              </a:rPr>
              <a:t> </a:t>
            </a:r>
            <a:r>
              <a:rPr lang="zh-CN" altLang="en-US" sz="6600" b="1" dirty="0">
                <a:latin typeface="微软雅黑" panose="020B0503020204020204" charset="-122"/>
                <a:ea typeface="微软雅黑" panose="020B0503020204020204" charset="-122"/>
              </a:rPr>
              <a:t>录</a:t>
            </a:r>
          </a:p>
        </p:txBody>
      </p:sp>
      <p:sp>
        <p:nvSpPr>
          <p:cNvPr id="6" name="文本框 5"/>
          <p:cNvSpPr txBox="1"/>
          <p:nvPr/>
        </p:nvSpPr>
        <p:spPr>
          <a:xfrm>
            <a:off x="5188585" y="1088390"/>
            <a:ext cx="4121150" cy="4769485"/>
          </a:xfrm>
          <a:prstGeom prst="rect">
            <a:avLst/>
          </a:prstGeom>
          <a:noFill/>
        </p:spPr>
        <p:txBody>
          <a:bodyPr wrap="square" rtlCol="0">
            <a:spAutoFit/>
          </a:bodyPr>
          <a:lstStyle/>
          <a:p>
            <a:r>
              <a:rPr lang="zh-CN" altLang="en-US" sz="2800" b="1" dirty="0">
                <a:effectLst/>
                <a:latin typeface="微软雅黑" panose="020B0503020204020204" charset="-122"/>
                <a:ea typeface="微软雅黑" panose="020B0503020204020204" charset="-122"/>
              </a:rPr>
              <a:t>一、研究背景</a:t>
            </a:r>
            <a:endParaRPr lang="en-US" altLang="zh-CN" sz="2800" b="1" dirty="0">
              <a:latin typeface="微软雅黑" panose="020B0503020204020204" charset="-122"/>
              <a:ea typeface="微软雅黑" panose="020B0503020204020204" charset="-122"/>
            </a:endParaRPr>
          </a:p>
          <a:p>
            <a:endParaRPr lang="en-US" altLang="zh-CN"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rPr>
              <a:t>二</a:t>
            </a:r>
            <a:r>
              <a:rPr lang="zh-CN" altLang="en-US" sz="2800" b="1" dirty="0">
                <a:latin typeface="微软雅黑" panose="020B0503020204020204" charset="-122"/>
                <a:ea typeface="微软雅黑" panose="020B0503020204020204" charset="-122"/>
              </a:rPr>
              <a:t>、文章创新点</a:t>
            </a:r>
            <a:endParaRPr lang="en-US" altLang="zh-CN" sz="2800" b="1" dirty="0">
              <a:latin typeface="微软雅黑" panose="020B0503020204020204" charset="-122"/>
              <a:ea typeface="微软雅黑" panose="020B0503020204020204" charset="-122"/>
            </a:endParaRPr>
          </a:p>
          <a:p>
            <a:endParaRPr lang="zh-CN" altLang="en-US"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sym typeface="+mn-ea"/>
              </a:rPr>
              <a:t>三、研究内容</a:t>
            </a:r>
            <a:endParaRPr lang="en-US" altLang="zh-CN" sz="2800" b="1" dirty="0">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四、实验和结果分析</a:t>
            </a:r>
          </a:p>
          <a:p>
            <a:endParaRPr lang="zh-CN" altLang="en-US" sz="2800" b="1" dirty="0">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五、结论</a:t>
            </a:r>
            <a:endParaRPr lang="en-US" altLang="zh-CN" sz="2800" b="1" dirty="0">
              <a:effectLst/>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endParaRPr>
          </a:p>
          <a:p>
            <a:endParaRPr lang="zh-CN" altLang="en-US" sz="2400" b="1" dirty="0">
              <a:effectLst/>
              <a:latin typeface="微软雅黑" panose="020B0503020204020204" charset="-122"/>
              <a:ea typeface="微软雅黑" panose="020B0503020204020204" charset="-122"/>
            </a:endParaRPr>
          </a:p>
        </p:txBody>
      </p:sp>
      <p:sp>
        <p:nvSpPr>
          <p:cNvPr id="10" name="文本框 9"/>
          <p:cNvSpPr txBox="1"/>
          <p:nvPr/>
        </p:nvSpPr>
        <p:spPr>
          <a:xfrm rot="5400000">
            <a:off x="1347470" y="2953385"/>
            <a:ext cx="5718175" cy="768350"/>
          </a:xfrm>
          <a:prstGeom prst="rect">
            <a:avLst/>
          </a:prstGeom>
          <a:noFill/>
        </p:spPr>
        <p:txBody>
          <a:bodyPr wrap="square" rtlCol="0" anchor="t">
            <a:spAutoFit/>
          </a:bodyPr>
          <a:lstStyle/>
          <a:p>
            <a:pPr algn="ctr"/>
            <a:r>
              <a:rPr lang="en-US" altLang="zh-CN" sz="4400">
                <a:solidFill>
                  <a:schemeClr val="tx1"/>
                </a:solidFill>
                <a:latin typeface="黑体" panose="02010609060101010101" charset="-122"/>
                <a:ea typeface="黑体" panose="02010609060101010101" charset="-122"/>
                <a:sym typeface="+mn-ea"/>
              </a:rPr>
              <a:t>contents</a:t>
            </a:r>
          </a:p>
        </p:txBody>
      </p:sp>
      <p:grpSp>
        <p:nvGrpSpPr>
          <p:cNvPr id="7" name="组合 6">
            <a:extLst>
              <a:ext uri="{FF2B5EF4-FFF2-40B4-BE49-F238E27FC236}">
                <a16:creationId xmlns:a16="http://schemas.microsoft.com/office/drawing/2014/main" id="{8E5E0ACD-AD5F-F7BA-B3C9-151492733725}"/>
              </a:ext>
            </a:extLst>
          </p:cNvPr>
          <p:cNvGrpSpPr/>
          <p:nvPr/>
        </p:nvGrpSpPr>
        <p:grpSpPr>
          <a:xfrm>
            <a:off x="-161925" y="129540"/>
            <a:ext cx="2284730" cy="636270"/>
            <a:chOff x="1984" y="111"/>
            <a:chExt cx="3598" cy="1002"/>
          </a:xfrm>
        </p:grpSpPr>
        <p:sp>
          <p:nvSpPr>
            <p:cNvPr id="11" name="任意多边形 2">
              <a:extLst>
                <a:ext uri="{FF2B5EF4-FFF2-40B4-BE49-F238E27FC236}">
                  <a16:creationId xmlns:a16="http://schemas.microsoft.com/office/drawing/2014/main" id="{871B6213-5CFD-C660-6D81-CA64EA31EDFD}"/>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7F7C4E8-BAE6-26EC-430F-9489CE0F808F}"/>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4" name="矩形: 圆角 4">
            <a:extLst>
              <a:ext uri="{FF2B5EF4-FFF2-40B4-BE49-F238E27FC236}">
                <a16:creationId xmlns:a16="http://schemas.microsoft.com/office/drawing/2014/main" id="{F87A37DE-1E61-5B2D-DD15-1AFDA49DF754}"/>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336605928"/>
      </p:ext>
    </p:extLst>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55379"/>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定性评估</a:t>
            </a:r>
          </a:p>
        </p:txBody>
      </p:sp>
      <p:sp>
        <p:nvSpPr>
          <p:cNvPr id="2" name="文本框 1">
            <a:extLst>
              <a:ext uri="{FF2B5EF4-FFF2-40B4-BE49-F238E27FC236}">
                <a16:creationId xmlns:a16="http://schemas.microsoft.com/office/drawing/2014/main" id="{B7E39EA7-FB54-24CD-8F0C-730807F89BE1}"/>
              </a:ext>
            </a:extLst>
          </p:cNvPr>
          <p:cNvSpPr txBox="1"/>
          <p:nvPr/>
        </p:nvSpPr>
        <p:spPr>
          <a:xfrm>
            <a:off x="356338" y="1643082"/>
            <a:ext cx="9907686" cy="43088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200" b="1">
                <a:latin typeface="Times New Roman" panose="02020603050405020304" pitchFamily="18" charset="0"/>
                <a:cs typeface="Times New Roman" panose="02020603050405020304" pitchFamily="18" charset="0"/>
              </a:rPr>
              <a:t>User Study</a:t>
            </a:r>
            <a:endParaRPr lang="zh-CN" altLang="en-US" sz="2200" b="1"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700FA345-A502-6190-8C9B-4138EDA26693}"/>
              </a:ext>
            </a:extLst>
          </p:cNvPr>
          <p:cNvSpPr txBox="1"/>
          <p:nvPr/>
        </p:nvSpPr>
        <p:spPr>
          <a:xfrm>
            <a:off x="11457561" y="381269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6" name="图片 5">
            <a:extLst>
              <a:ext uri="{FF2B5EF4-FFF2-40B4-BE49-F238E27FC236}">
                <a16:creationId xmlns:a16="http://schemas.microsoft.com/office/drawing/2014/main" id="{F7C69C62-D6F9-CAA3-D361-8F173013800A}"/>
              </a:ext>
            </a:extLst>
          </p:cNvPr>
          <p:cNvPicPr>
            <a:picLocks noChangeAspect="1"/>
          </p:cNvPicPr>
          <p:nvPr/>
        </p:nvPicPr>
        <p:blipFill>
          <a:blip r:embed="rId5"/>
          <a:stretch>
            <a:fillRect/>
          </a:stretch>
        </p:blipFill>
        <p:spPr>
          <a:xfrm>
            <a:off x="2197319" y="2131956"/>
            <a:ext cx="8022787" cy="3987445"/>
          </a:xfrm>
          <a:prstGeom prst="rect">
            <a:avLst/>
          </a:prstGeom>
        </p:spPr>
      </p:pic>
      <p:sp>
        <p:nvSpPr>
          <p:cNvPr id="9" name="文本框 8">
            <a:extLst>
              <a:ext uri="{FF2B5EF4-FFF2-40B4-BE49-F238E27FC236}">
                <a16:creationId xmlns:a16="http://schemas.microsoft.com/office/drawing/2014/main" id="{8D0F8B99-1A9B-7780-04C6-D360ED6A5583}"/>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 Kim G, Seo K, Cha S, et al. NeRFFaceSpeech: One-shot Audio-diven 3D Talking Head Synthesis via Generative Prior[J]. arXiv preprint arXiv:2405.05749,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200045504"/>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质量评估</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CD7AECE0-2041-1ABB-35A0-65006A04B428}"/>
              </a:ext>
            </a:extLst>
          </p:cNvPr>
          <p:cNvPicPr>
            <a:picLocks noChangeAspect="1"/>
          </p:cNvPicPr>
          <p:nvPr/>
        </p:nvPicPr>
        <p:blipFill>
          <a:blip r:embed="rId5"/>
          <a:stretch>
            <a:fillRect/>
          </a:stretch>
        </p:blipFill>
        <p:spPr>
          <a:xfrm>
            <a:off x="3172271" y="1038327"/>
            <a:ext cx="5847457" cy="5168160"/>
          </a:xfrm>
          <a:prstGeom prst="rect">
            <a:avLst/>
          </a:prstGeom>
        </p:spPr>
      </p:pic>
      <p:sp>
        <p:nvSpPr>
          <p:cNvPr id="9" name="文本框 8">
            <a:extLst>
              <a:ext uri="{FF2B5EF4-FFF2-40B4-BE49-F238E27FC236}">
                <a16:creationId xmlns:a16="http://schemas.microsoft.com/office/drawing/2014/main" id="{1BF0C29E-ACA1-5E18-394F-568C7E392F90}"/>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 Kim G, Seo K, Cha S, et al. NeRFFaceSpeech: One-shot Audio-diven 3D Talking Head Synthesis via Generative Prior[J]. arXiv preprint arXiv:2405.05749,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4246203690"/>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评估</a:t>
            </a: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姿势鲁棒性</a:t>
            </a: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6" name="图片 5">
            <a:extLst>
              <a:ext uri="{FF2B5EF4-FFF2-40B4-BE49-F238E27FC236}">
                <a16:creationId xmlns:a16="http://schemas.microsoft.com/office/drawing/2014/main" id="{B5430A3D-2284-5DA6-5731-EE21A905EC89}"/>
              </a:ext>
            </a:extLst>
          </p:cNvPr>
          <p:cNvPicPr>
            <a:picLocks noChangeAspect="1"/>
          </p:cNvPicPr>
          <p:nvPr/>
        </p:nvPicPr>
        <p:blipFill>
          <a:blip r:embed="rId5"/>
          <a:stretch>
            <a:fillRect/>
          </a:stretch>
        </p:blipFill>
        <p:spPr>
          <a:xfrm>
            <a:off x="1010186" y="1683713"/>
            <a:ext cx="9498645" cy="4475632"/>
          </a:xfrm>
          <a:prstGeom prst="rect">
            <a:avLst/>
          </a:prstGeom>
        </p:spPr>
      </p:pic>
      <p:sp>
        <p:nvSpPr>
          <p:cNvPr id="8" name="文本框 7">
            <a:extLst>
              <a:ext uri="{FF2B5EF4-FFF2-40B4-BE49-F238E27FC236}">
                <a16:creationId xmlns:a16="http://schemas.microsoft.com/office/drawing/2014/main" id="{FF848048-9EA5-773D-70F1-BE1CB0680137}"/>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 Kim G, Seo K, Cha S, et al. NeRFFaceSpeech: One-shot Audio-diven 3D Talking Head Synthesis via Generative Prior[J]. arXiv preprint arXiv:2405.05749,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797935856"/>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81310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8" name="图片 7">
            <a:extLst>
              <a:ext uri="{FF2B5EF4-FFF2-40B4-BE49-F238E27FC236}">
                <a16:creationId xmlns:a16="http://schemas.microsoft.com/office/drawing/2014/main" id="{B41328ED-D02D-4680-E813-25E8C51F437E}"/>
              </a:ext>
            </a:extLst>
          </p:cNvPr>
          <p:cNvPicPr>
            <a:picLocks noChangeAspect="1"/>
          </p:cNvPicPr>
          <p:nvPr/>
        </p:nvPicPr>
        <p:blipFill>
          <a:blip r:embed="rId5"/>
          <a:stretch>
            <a:fillRect/>
          </a:stretch>
        </p:blipFill>
        <p:spPr>
          <a:xfrm>
            <a:off x="90457" y="2015241"/>
            <a:ext cx="5902640" cy="3237898"/>
          </a:xfrm>
          <a:prstGeom prst="rect">
            <a:avLst/>
          </a:prstGeom>
        </p:spPr>
      </p:pic>
      <p:pic>
        <p:nvPicPr>
          <p:cNvPr id="12" name="图片 11">
            <a:extLst>
              <a:ext uri="{FF2B5EF4-FFF2-40B4-BE49-F238E27FC236}">
                <a16:creationId xmlns:a16="http://schemas.microsoft.com/office/drawing/2014/main" id="{1C8B3249-A3F8-54C7-4D2A-154791E36081}"/>
              </a:ext>
            </a:extLst>
          </p:cNvPr>
          <p:cNvPicPr>
            <a:picLocks noChangeAspect="1"/>
          </p:cNvPicPr>
          <p:nvPr/>
        </p:nvPicPr>
        <p:blipFill>
          <a:blip r:embed="rId6"/>
          <a:stretch>
            <a:fillRect/>
          </a:stretch>
        </p:blipFill>
        <p:spPr>
          <a:xfrm>
            <a:off x="6206307" y="1189862"/>
            <a:ext cx="4462372" cy="5059250"/>
          </a:xfrm>
          <a:prstGeom prst="rect">
            <a:avLst/>
          </a:prstGeom>
        </p:spPr>
      </p:pic>
      <p:sp>
        <p:nvSpPr>
          <p:cNvPr id="15" name="文本框 14">
            <a:extLst>
              <a:ext uri="{FF2B5EF4-FFF2-40B4-BE49-F238E27FC236}">
                <a16:creationId xmlns:a16="http://schemas.microsoft.com/office/drawing/2014/main" id="{6280C872-55C4-84D5-22D8-BB02DF9E64BE}"/>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 Kim G, Seo K, Cha S, et al. NeRFFaceSpeech: One-shot Audio-diven 3D Talking Head Synthesis via Generative Prior[J]. arXiv preprint arXiv:2405.05749,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473451637"/>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6938115"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4448738" y="3043389"/>
            <a:ext cx="1767586"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结论</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79909693"/>
      </p:ext>
    </p:ext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1218079" cy="52322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结  论</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902679" y="1201431"/>
            <a:ext cx="10537047" cy="936347"/>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提出了</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NeRFFaceSpeech</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方法，该方法通过利用生成先验来构建和操纵</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特征，从单张图像生成</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感知的音频驱动说话人头动画。</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矩形: 圆角 4">
            <a:extLst>
              <a:ext uri="{FF2B5EF4-FFF2-40B4-BE49-F238E27FC236}">
                <a16:creationId xmlns:a16="http://schemas.microsoft.com/office/drawing/2014/main" id="{EFC65057-9660-CBFF-BFCC-6EAF73C2ABB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9" name="文本框 8">
            <a:extLst>
              <a:ext uri="{FF2B5EF4-FFF2-40B4-BE49-F238E27FC236}">
                <a16:creationId xmlns:a16="http://schemas.microsoft.com/office/drawing/2014/main" id="{0313E636-3459-FD4E-1494-FDCEFD699073}"/>
              </a:ext>
            </a:extLst>
          </p:cNvPr>
          <p:cNvSpPr txBox="1"/>
          <p:nvPr/>
        </p:nvSpPr>
        <p:spPr>
          <a:xfrm>
            <a:off x="902679" y="2335699"/>
            <a:ext cx="10537046" cy="93634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管道在面部参数模型和神经渲染之间架起了桥梁，通过射线变形直观地操纵特征空间。</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4D877613-C28A-E035-50AB-233E93259B8E}"/>
              </a:ext>
            </a:extLst>
          </p:cNvPr>
          <p:cNvSpPr txBox="1"/>
          <p:nvPr/>
        </p:nvSpPr>
        <p:spPr>
          <a:xfrm>
            <a:off x="902679" y="3453487"/>
            <a:ext cx="10537046" cy="93634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提出了</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LipaintNet</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，这是一种自监督学习框架，利用生成模型的能力合成口腔内部的隐藏区域，补充了变形场以产生可行的结果。</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7A1172BF-4209-7F64-C476-686ACB39092E}"/>
              </a:ext>
            </a:extLst>
          </p:cNvPr>
          <p:cNvSpPr txBox="1"/>
          <p:nvPr/>
        </p:nvSpPr>
        <p:spPr>
          <a:xfrm>
            <a:off x="902679" y="4571275"/>
            <a:ext cx="10537046" cy="1379545"/>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通过广泛的实验和用户研究，我们证明了我们的模型对姿态变化具有鲁棒性，并且可以生成优质的内部口腔信息，从而在与之前方法相比时表现出更好的结果。</a:t>
            </a:r>
            <a:endParaRPr lang="zh-CN" altLang="en-US"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21807538"/>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1218079" cy="52322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结  论</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902680" y="1289390"/>
            <a:ext cx="9987482" cy="919867"/>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提出了</a:t>
            </a:r>
            <a:r>
              <a:rPr lang="en-US" altLang="zh-CN" sz="2400" kern="100">
                <a:latin typeface="宋体" panose="02010600030101010101" pitchFamily="2" charset="-122"/>
                <a:ea typeface="宋体" panose="02010600030101010101" pitchFamily="2" charset="-122"/>
                <a:cs typeface="Times New Roman" panose="02020603050405020304" pitchFamily="18" charset="0"/>
              </a:rPr>
              <a:t>GaussianTalker</a:t>
            </a:r>
            <a:r>
              <a:rPr lang="zh-CN" altLang="en-US" sz="2400" kern="100">
                <a:latin typeface="宋体" panose="02010600030101010101" pitchFamily="2" charset="-122"/>
                <a:ea typeface="宋体" panose="02010600030101010101" pitchFamily="2" charset="-122"/>
                <a:cs typeface="Times New Roman" panose="02020603050405020304" pitchFamily="18" charset="0"/>
              </a:rPr>
              <a:t>，一个通过</a:t>
            </a:r>
            <a:r>
              <a:rPr lang="en-US" altLang="zh-CN" sz="2400" kern="100">
                <a:latin typeface="宋体" panose="02010600030101010101" pitchFamily="2" charset="-122"/>
                <a:ea typeface="宋体" panose="02010600030101010101" pitchFamily="2" charset="-122"/>
                <a:cs typeface="Times New Roman" panose="02020603050405020304" pitchFamily="18" charset="0"/>
              </a:rPr>
              <a:t>3D</a:t>
            </a:r>
            <a:r>
              <a:rPr lang="zh-CN" altLang="en-US" sz="2400" kern="100">
                <a:latin typeface="宋体" panose="02010600030101010101" pitchFamily="2" charset="-122"/>
                <a:ea typeface="宋体" panose="02010600030101010101" pitchFamily="2" charset="-122"/>
                <a:cs typeface="Times New Roman" panose="02020603050405020304" pitchFamily="18" charset="0"/>
              </a:rPr>
              <a:t>高斯飞溅与</a:t>
            </a:r>
            <a:r>
              <a:rPr lang="en-US" altLang="zh-CN" sz="2400" kern="100">
                <a:latin typeface="宋体" panose="02010600030101010101" pitchFamily="2" charset="-122"/>
                <a:ea typeface="宋体" panose="02010600030101010101" pitchFamily="2" charset="-122"/>
                <a:cs typeface="Times New Roman" panose="02020603050405020304" pitchFamily="18" charset="0"/>
              </a:rPr>
              <a:t>FLAME</a:t>
            </a:r>
            <a:r>
              <a:rPr lang="zh-CN" altLang="en-US" sz="2400" kern="100">
                <a:latin typeface="宋体" panose="02010600030101010101" pitchFamily="2" charset="-122"/>
                <a:ea typeface="宋体" panose="02010600030101010101" pitchFamily="2" charset="-122"/>
                <a:cs typeface="Times New Roman" panose="02020603050405020304" pitchFamily="18" charset="0"/>
              </a:rPr>
              <a:t>模型集成的音频驱动谈话头合成的新框架。</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圆角 4">
            <a:extLst>
              <a:ext uri="{FF2B5EF4-FFF2-40B4-BE49-F238E27FC236}">
                <a16:creationId xmlns:a16="http://schemas.microsoft.com/office/drawing/2014/main" id="{EFC65057-9660-CBFF-BFCC-6EAF73C2ABB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6" name="文本框 5">
            <a:extLst>
              <a:ext uri="{FF2B5EF4-FFF2-40B4-BE49-F238E27FC236}">
                <a16:creationId xmlns:a16="http://schemas.microsoft.com/office/drawing/2014/main" id="{C6A4B7E8-348F-8822-7FA2-7CEE168BF976}"/>
              </a:ext>
            </a:extLst>
          </p:cNvPr>
          <p:cNvSpPr txBox="1"/>
          <p:nvPr/>
        </p:nvSpPr>
        <p:spPr>
          <a:xfrm>
            <a:off x="902680" y="2320646"/>
            <a:ext cx="9987482" cy="93634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GaussianTalker</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将多模态数据与特定说话人相关联，减少了音频、</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网格和视频之间的潜在身份偏差。</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0313E636-3459-FD4E-1494-FDCEFD699073}"/>
              </a:ext>
            </a:extLst>
          </p:cNvPr>
          <p:cNvSpPr txBox="1"/>
          <p:nvPr/>
        </p:nvSpPr>
        <p:spPr>
          <a:xfrm>
            <a:off x="902680" y="3368382"/>
            <a:ext cx="9987482" cy="1363065"/>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说话人特定的</a:t>
            </a:r>
            <a:r>
              <a:rPr lang="en-US" altLang="zh-CN" sz="2400" kern="100">
                <a:latin typeface="宋体" panose="02010600030101010101" pitchFamily="2" charset="-122"/>
                <a:ea typeface="宋体" panose="02010600030101010101" pitchFamily="2" charset="-122"/>
                <a:cs typeface="Times New Roman" panose="02020603050405020304" pitchFamily="18" charset="0"/>
              </a:rPr>
              <a:t>FLAME</a:t>
            </a:r>
            <a:r>
              <a:rPr lang="zh-CN" altLang="en-US" sz="2400" kern="100">
                <a:latin typeface="宋体" panose="02010600030101010101" pitchFamily="2" charset="-122"/>
                <a:ea typeface="宋体" panose="02010600030101010101" pitchFamily="2" charset="-122"/>
                <a:cs typeface="Times New Roman" panose="02020603050405020304" pitchFamily="18" charset="0"/>
              </a:rPr>
              <a:t>翻译器通过身份解耦和个性化嵌入实现同步和自然的唇部动作，而动态高斯渲染器通过潜在姿态优化高斯点的属性，确保稳定和逼真的渲染效果。</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4D877613-C28A-E035-50AB-233E93259B8E}"/>
              </a:ext>
            </a:extLst>
          </p:cNvPr>
          <p:cNvSpPr txBox="1"/>
          <p:nvPr/>
        </p:nvSpPr>
        <p:spPr>
          <a:xfrm>
            <a:off x="902680" y="4842835"/>
            <a:ext cx="9987482" cy="93634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大量实验表明，</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GaussianTalker</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在动态头部合成方面优于现有最先进的方法，同时实现了超高的渲染速度，显著超过其他方法。</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284004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182F2E7B-C932-54A0-F0E3-D09821A0F930}"/>
              </a:ext>
            </a:extLst>
          </p:cNvPr>
          <p:cNvGrpSpPr/>
          <p:nvPr/>
        </p:nvGrpSpPr>
        <p:grpSpPr>
          <a:xfrm>
            <a:off x="-161925" y="129540"/>
            <a:ext cx="2284730" cy="636270"/>
            <a:chOff x="1984" y="111"/>
            <a:chExt cx="3598" cy="1002"/>
          </a:xfrm>
        </p:grpSpPr>
        <p:sp>
          <p:nvSpPr>
            <p:cNvPr id="14" name="任意多边形 2">
              <a:extLst>
                <a:ext uri="{FF2B5EF4-FFF2-40B4-BE49-F238E27FC236}">
                  <a16:creationId xmlns:a16="http://schemas.microsoft.com/office/drawing/2014/main" id="{D8BCBAD1-3E4A-D109-9C08-3DCB9B260616}"/>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BDB89A87-E246-0BB2-13D5-B9AA816D4AE2}"/>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7" name="矩形: 圆角 4">
            <a:extLst>
              <a:ext uri="{FF2B5EF4-FFF2-40B4-BE49-F238E27FC236}">
                <a16:creationId xmlns:a16="http://schemas.microsoft.com/office/drawing/2014/main" id="{E4710158-7AC8-34A1-41E7-6C4541394A71}"/>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4" name="标题 1">
            <a:extLst>
              <a:ext uri="{FF2B5EF4-FFF2-40B4-BE49-F238E27FC236}">
                <a16:creationId xmlns:a16="http://schemas.microsoft.com/office/drawing/2014/main" id="{B9051925-4692-3DA3-B764-54C2AC54258A}"/>
              </a:ext>
            </a:extLst>
          </p:cNvPr>
          <p:cNvSpPr txBox="1">
            <a:spLocks/>
          </p:cNvSpPr>
          <p:nvPr/>
        </p:nvSpPr>
        <p:spPr>
          <a:xfrm>
            <a:off x="1524000" y="1852562"/>
            <a:ext cx="9144000" cy="16493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spcBef>
                <a:spcPts val="800"/>
              </a:spcBef>
              <a:spcAft>
                <a:spcPts val="800"/>
              </a:spcAft>
            </a:pPr>
            <a:r>
              <a:rPr lang="zh-CN" altLang="en-US" sz="4400" dirty="0">
                <a:solidFill>
                  <a:prstClr val="black"/>
                </a:solidFill>
                <a:latin typeface="宋体" panose="02010600030101010101" pitchFamily="2" charset="-122"/>
                <a:ea typeface="宋体" panose="02010600030101010101" pitchFamily="2" charset="-122"/>
                <a:cs typeface="+mn-cs"/>
              </a:rPr>
              <a:t>感谢倾听</a:t>
            </a:r>
            <a:br>
              <a:rPr lang="en-US" altLang="zh-CN" sz="4400" dirty="0">
                <a:solidFill>
                  <a:prstClr val="black"/>
                </a:solidFill>
                <a:latin typeface="宋体" panose="02010600030101010101" pitchFamily="2" charset="-122"/>
                <a:ea typeface="宋体" panose="02010600030101010101" pitchFamily="2" charset="-122"/>
                <a:cs typeface="+mn-cs"/>
              </a:rPr>
            </a:br>
            <a:r>
              <a:rPr lang="zh-CN" altLang="en-US" sz="4400" dirty="0">
                <a:solidFill>
                  <a:prstClr val="black"/>
                </a:solidFill>
                <a:latin typeface="宋体" panose="02010600030101010101" pitchFamily="2" charset="-122"/>
                <a:ea typeface="宋体" panose="02010600030101010101" pitchFamily="2" charset="-122"/>
                <a:cs typeface="+mn-cs"/>
              </a:rPr>
              <a:t>请老师和同学们批评指正</a:t>
            </a:r>
            <a:endParaRPr lang="zh-CN" altLang="en-US"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6EFC10F-9648-5945-FD36-0BA39386A112}"/>
              </a:ext>
            </a:extLst>
          </p:cNvPr>
          <p:cNvSpPr txBox="1"/>
          <p:nvPr/>
        </p:nvSpPr>
        <p:spPr>
          <a:xfrm>
            <a:off x="4413115" y="3871769"/>
            <a:ext cx="3365770" cy="523220"/>
          </a:xfrm>
          <a:prstGeom prst="rect">
            <a:avLst/>
          </a:prstGeom>
          <a:noFill/>
        </p:spPr>
        <p:txBody>
          <a:bodyPr wrap="square" rtlCol="0">
            <a:spAutoFit/>
          </a:bodyPr>
          <a:lstStyle/>
          <a:p>
            <a:pPr algn="ctr"/>
            <a:r>
              <a:rPr lang="zh-CN" altLang="en-US" sz="2800" dirty="0">
                <a:solidFill>
                  <a:prstClr val="black"/>
                </a:solidFill>
                <a:latin typeface="宋体" panose="02010600030101010101" pitchFamily="2" charset="-122"/>
                <a:ea typeface="宋体" panose="02010600030101010101" pitchFamily="2" charset="-122"/>
              </a:rPr>
              <a:t>汇报人：主田横</a:t>
            </a:r>
          </a:p>
        </p:txBody>
      </p:sp>
      <p:sp>
        <p:nvSpPr>
          <p:cNvPr id="6" name="文本框 5">
            <a:extLst>
              <a:ext uri="{FF2B5EF4-FFF2-40B4-BE49-F238E27FC236}">
                <a16:creationId xmlns:a16="http://schemas.microsoft.com/office/drawing/2014/main" id="{E0FD9F4D-C5BD-DC6D-76E4-B3B9BAA676D0}"/>
              </a:ext>
            </a:extLst>
          </p:cNvPr>
          <p:cNvSpPr txBox="1"/>
          <p:nvPr/>
        </p:nvSpPr>
        <p:spPr>
          <a:xfrm>
            <a:off x="4413115" y="4699789"/>
            <a:ext cx="3365770" cy="461665"/>
          </a:xfrm>
          <a:prstGeom prst="rect">
            <a:avLst/>
          </a:prstGeom>
          <a:noFill/>
        </p:spPr>
        <p:txBody>
          <a:bodyPr wrap="square" rtlCol="0">
            <a:spAutoFit/>
          </a:bodyPr>
          <a:lstStyle/>
          <a:p>
            <a:pPr algn="ctr"/>
            <a:r>
              <a:rPr lang="en-US" altLang="zh-CN" sz="2400">
                <a:solidFill>
                  <a:prstClr val="black"/>
                </a:solidFill>
                <a:latin typeface="宋体" panose="02010600030101010101" pitchFamily="2" charset="-122"/>
                <a:ea typeface="宋体" panose="02010600030101010101" pitchFamily="2" charset="-122"/>
              </a:rPr>
              <a:t>2024.06.20</a:t>
            </a:r>
            <a:endParaRPr lang="zh-CN" altLang="en-US" sz="2400" dirty="0">
              <a:solidFill>
                <a:prstClr val="black"/>
              </a:solidFill>
              <a:latin typeface="宋体" panose="02010600030101010101" pitchFamily="2" charset="-122"/>
              <a:ea typeface="宋体" panose="02010600030101010101" pitchFamily="2" charset="-122"/>
            </a:endParaRPr>
          </a:p>
        </p:txBody>
      </p:sp>
      <p:grpSp>
        <p:nvGrpSpPr>
          <p:cNvPr id="7" name="组合 6">
            <a:extLst>
              <a:ext uri="{FF2B5EF4-FFF2-40B4-BE49-F238E27FC236}">
                <a16:creationId xmlns:a16="http://schemas.microsoft.com/office/drawing/2014/main" id="{898F8697-366A-54C3-D55C-9F1DB228D214}"/>
              </a:ext>
            </a:extLst>
          </p:cNvPr>
          <p:cNvGrpSpPr/>
          <p:nvPr/>
        </p:nvGrpSpPr>
        <p:grpSpPr>
          <a:xfrm rot="15433288">
            <a:off x="2951347" y="-245645"/>
            <a:ext cx="6361278" cy="7047820"/>
            <a:chOff x="4297364" y="903288"/>
            <a:chExt cx="2946834" cy="3067178"/>
          </a:xfrm>
          <a:solidFill>
            <a:schemeClr val="accent1">
              <a:alpha val="3000"/>
            </a:schemeClr>
          </a:solidFill>
        </p:grpSpPr>
        <p:sp>
          <p:nvSpPr>
            <p:cNvPr id="8" name="Freeform 5">
              <a:extLst>
                <a:ext uri="{FF2B5EF4-FFF2-40B4-BE49-F238E27FC236}">
                  <a16:creationId xmlns:a16="http://schemas.microsoft.com/office/drawing/2014/main" id="{6B9BDB4B-DE22-F0AC-E383-30469D4C9737}"/>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9" name="Freeform 7">
              <a:extLst>
                <a:ext uri="{FF2B5EF4-FFF2-40B4-BE49-F238E27FC236}">
                  <a16:creationId xmlns:a16="http://schemas.microsoft.com/office/drawing/2014/main" id="{8DE92577-4D70-1932-DC64-0273AAE82BA9}"/>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0" name="Freeform 9">
              <a:extLst>
                <a:ext uri="{FF2B5EF4-FFF2-40B4-BE49-F238E27FC236}">
                  <a16:creationId xmlns:a16="http://schemas.microsoft.com/office/drawing/2014/main" id="{69FB1030-0A7A-210B-8E14-A2C499EF493C}"/>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1" name="Freeform 10">
              <a:extLst>
                <a:ext uri="{FF2B5EF4-FFF2-40B4-BE49-F238E27FC236}">
                  <a16:creationId xmlns:a16="http://schemas.microsoft.com/office/drawing/2014/main" id="{7FF8C01C-7E4E-203D-5E86-C252AB2FB615}"/>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2" name="Freeform 11">
              <a:extLst>
                <a:ext uri="{FF2B5EF4-FFF2-40B4-BE49-F238E27FC236}">
                  <a16:creationId xmlns:a16="http://schemas.microsoft.com/office/drawing/2014/main" id="{503F2E4E-4C33-74BB-4033-511352FCE1F3}"/>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Tree>
    <p:extLst>
      <p:ext uri="{BB962C8B-B14F-4D97-AF65-F5344CB8AC3E}">
        <p14:creationId xmlns:p14="http://schemas.microsoft.com/office/powerpoint/2010/main" val="910053030"/>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algn="dist"/>
            <a:r>
              <a:rPr lang="zh-CN" altLang="en-US" sz="4000" b="1" dirty="0">
                <a:effectLst/>
                <a:latin typeface="微软雅黑" panose="020B0503020204020204" charset="-122"/>
                <a:ea typeface="微软雅黑" panose="020B0503020204020204" charset="-122"/>
                <a:sym typeface="+mn-ea"/>
              </a:rPr>
              <a:t>研究背景</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2726978389"/>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543560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研 究 背 景</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483244" y="703860"/>
            <a:ext cx="10801964" cy="584775"/>
          </a:xfrm>
          <a:prstGeom prst="rect">
            <a:avLst/>
          </a:prstGeom>
          <a:noFill/>
        </p:spPr>
        <p:txBody>
          <a:bodyPr wrap="square" rtlCol="0">
            <a:spAutoFit/>
          </a:bodyPr>
          <a:lstStyle/>
          <a:p>
            <a:pPr marL="285750" indent="-285750">
              <a:buFont typeface="Wingdings" panose="05000000000000000000" pitchFamily="2" charset="2"/>
              <a:buChar char="u"/>
            </a:pPr>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rPr>
              <a:t>过去的工作及其存在的问题：</a:t>
            </a:r>
            <a:endParaRPr lang="en-US" altLang="zh-CN" sz="3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27434488-41B7-4280-418B-AA1E4F513237}"/>
              </a:ext>
            </a:extLst>
          </p:cNvPr>
          <p:cNvSpPr txBox="1"/>
          <p:nvPr/>
        </p:nvSpPr>
        <p:spPr>
          <a:xfrm>
            <a:off x="898852" y="1403215"/>
            <a:ext cx="10572712" cy="4481933"/>
          </a:xfrm>
          <a:prstGeom prst="rect">
            <a:avLst/>
          </a:prstGeom>
          <a:noFill/>
        </p:spPr>
        <p:txBody>
          <a:bodyPr wrap="square">
            <a:spAutoFit/>
          </a:bodyPr>
          <a:lstStyle/>
          <a:p>
            <a:pPr indent="457200">
              <a:lnSpc>
                <a:spcPct val="120000"/>
              </a:lnSpc>
              <a:spcBef>
                <a:spcPts val="1000"/>
              </a:spcBef>
            </a:pP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随着虚拟现实（</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VR</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）和增强现实（</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AR</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）等新一代媒体平台的兴起，音频驱动的说话人头生成技术在数字人和视觉配音等领域得到了广泛关注。这些应用场景需要能够生成逼真的</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面部动画以增强用户体验。此外</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，目前的技术主要依赖于</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2D</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运动场和基于面部地标的方法，这些方法在质量上受到生成偏好姿势、模糊、身份修改和面部扭曲</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的限制。</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NeRF(Neural Radiance Field)</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因其高质量的</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内容生成能力而受到关注。现有的</a:t>
            </a:r>
            <a:r>
              <a:rPr lang="en-US" altLang="zh-CN" sz="2400" b="1" kern="100">
                <a:latin typeface="Times New Roman" panose="02020603050405020304" pitchFamily="18" charset="0"/>
                <a:ea typeface="宋体" panose="02010600030101010101" pitchFamily="2" charset="-122"/>
                <a:cs typeface="Times New Roman" panose="02020603050405020304" pitchFamily="18" charset="0"/>
              </a:rPr>
              <a:t>NeRF</a:t>
            </a:r>
            <a:r>
              <a:rPr lang="zh-CN" altLang="en-US" sz="2400" b="1" kern="100">
                <a:latin typeface="Times New Roman" panose="02020603050405020304" pitchFamily="18" charset="0"/>
                <a:ea typeface="宋体" panose="02010600030101010101" pitchFamily="2" charset="-122"/>
                <a:cs typeface="Times New Roman" panose="02020603050405020304" pitchFamily="18" charset="0"/>
              </a:rPr>
              <a:t>方法</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虽然在结合音频信息生成</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说话人头方面取得了一定进展，但</a:t>
            </a:r>
            <a:r>
              <a:rPr lang="zh-CN" altLang="en-US" sz="2400" b="1" kern="100">
                <a:latin typeface="Times New Roman" panose="02020603050405020304" pitchFamily="18" charset="0"/>
                <a:ea typeface="宋体" panose="02010600030101010101" pitchFamily="2" charset="-122"/>
                <a:cs typeface="Times New Roman" panose="02020603050405020304" pitchFamily="18" charset="0"/>
              </a:rPr>
              <a:t>通常需要大量的音视频配对数据，这限制了其可扩展性</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。尽管有一些方法尝试从</a:t>
            </a:r>
            <a:r>
              <a:rPr lang="zh-CN" altLang="en-US" sz="2400" b="1" kern="100">
                <a:latin typeface="Times New Roman" panose="02020603050405020304" pitchFamily="18" charset="0"/>
                <a:ea typeface="宋体" panose="02010600030101010101" pitchFamily="2" charset="-122"/>
                <a:cs typeface="Times New Roman" panose="02020603050405020304" pitchFamily="18" charset="0"/>
              </a:rPr>
              <a:t>单张图像生成音频驱动的</a:t>
            </a:r>
            <a:r>
              <a:rPr lang="en-US" altLang="zh-CN" sz="2400" b="1" kern="10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b="1" kern="100">
                <a:latin typeface="Times New Roman" panose="02020603050405020304" pitchFamily="18" charset="0"/>
                <a:ea typeface="宋体" panose="02010600030101010101" pitchFamily="2" charset="-122"/>
                <a:cs typeface="Times New Roman" panose="02020603050405020304" pitchFamily="18" charset="0"/>
              </a:rPr>
              <a:t>说话人头动画</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kern="100">
                <a:latin typeface="Times New Roman" panose="02020603050405020304" pitchFamily="18" charset="0"/>
                <a:ea typeface="宋体" panose="02010600030101010101" pitchFamily="2" charset="-122"/>
                <a:cs typeface="Times New Roman" panose="02020603050405020304" pitchFamily="18" charset="0"/>
              </a:rPr>
              <a:t>但由于单张图像无法提供足够的遮挡区域信息，生成结果常常不理想。尤其是在尝试生成多视角时，缺乏</a:t>
            </a:r>
            <a:r>
              <a:rPr lang="en-US" altLang="zh-CN" sz="2400" b="1" kern="10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b="1" kern="100">
                <a:latin typeface="Times New Roman" panose="02020603050405020304" pitchFamily="18" charset="0"/>
                <a:ea typeface="宋体" panose="02010600030101010101" pitchFamily="2" charset="-122"/>
                <a:cs typeface="Times New Roman" panose="02020603050405020304" pitchFamily="18" charset="0"/>
              </a:rPr>
              <a:t>一致性的问题尤为突出</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5069714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文章创新点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221950128"/>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文章</a:t>
            </a:r>
            <a:r>
              <a:rPr lang="zh-CN" altLang="en-US" sz="2800" b="1" dirty="0">
                <a:solidFill>
                  <a:srgbClr val="4472C4"/>
                </a:solidFill>
                <a:effectLst/>
                <a:latin typeface="微软雅黑" panose="020B0503020204020204" charset="-122"/>
                <a:ea typeface="微软雅黑" panose="020B0503020204020204" charset="-122"/>
                <a:sym typeface="+mn-ea"/>
              </a:rPr>
              <a:t>创新点</a:t>
            </a:r>
          </a:p>
        </p:txBody>
      </p:sp>
      <p:sp>
        <p:nvSpPr>
          <p:cNvPr id="9" name="文本框 8"/>
          <p:cNvSpPr txBox="1"/>
          <p:nvPr>
            <p:custDataLst>
              <p:tags r:id="rId1"/>
            </p:custDataLst>
          </p:nvPr>
        </p:nvSpPr>
        <p:spPr>
          <a:xfrm>
            <a:off x="321584" y="1032431"/>
            <a:ext cx="2231390" cy="584775"/>
          </a:xfrm>
          <a:prstGeom prst="rect">
            <a:avLst/>
          </a:prstGeom>
          <a:noFill/>
        </p:spPr>
        <p:txBody>
          <a:bodyPr wrap="square" rtlCol="0">
            <a:spAutoFit/>
          </a:bodyPr>
          <a:lstStyle/>
          <a:p>
            <a:pPr marL="457200" indent="-457200">
              <a:buFont typeface="微软雅黑" panose="020B0503020204020204" pitchFamily="34" charset="-122"/>
              <a:buChar char="★"/>
            </a:pPr>
            <a:r>
              <a:rPr lang="zh-CN" altLang="en-US" sz="3200" b="1" dirty="0">
                <a:latin typeface="微软雅黑" panose="020B0503020204020204" charset="-122"/>
                <a:ea typeface="微软雅黑" panose="020B0503020204020204" charset="-122"/>
              </a:rPr>
              <a:t>创新点：</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7FCF3FD4-98DD-F089-23EB-120F6AA5E18C}"/>
              </a:ext>
            </a:extLst>
          </p:cNvPr>
          <p:cNvSpPr txBox="1"/>
          <p:nvPr/>
        </p:nvSpPr>
        <p:spPr>
          <a:xfrm>
            <a:off x="672388" y="1672806"/>
            <a:ext cx="10975819" cy="1272271"/>
          </a:xfrm>
          <a:prstGeom prst="rect">
            <a:avLst/>
          </a:prstGeom>
          <a:noFill/>
        </p:spPr>
        <p:txBody>
          <a:bodyPr wrap="square">
            <a:spAutoFit/>
          </a:bodyPr>
          <a:lstStyle/>
          <a:p>
            <a:pPr marL="342900" indent="-342900">
              <a:lnSpc>
                <a:spcPct val="120000"/>
              </a:lnSpc>
              <a:spcBef>
                <a:spcPts val="800"/>
              </a:spcBef>
              <a:spcAft>
                <a:spcPts val="700"/>
              </a:spcAft>
              <a:buFont typeface="Wingdings" panose="05000000000000000000" pitchFamily="2" charset="2"/>
              <a:buChar char="Ø"/>
            </a:pPr>
            <a:r>
              <a:rPr lang="zh-CN" altLang="en-US" sz="2200">
                <a:latin typeface="Times New Roman" panose="02020603050405020304" pitchFamily="18" charset="0"/>
                <a:ea typeface="宋体" panose="02010600030101010101" pitchFamily="2" charset="-122"/>
                <a:cs typeface="Times New Roman" panose="02020603050405020304" pitchFamily="18" charset="0"/>
              </a:rPr>
              <a:t>提出了一种名为</a:t>
            </a:r>
            <a:r>
              <a:rPr lang="en-US" altLang="zh-CN" sz="2200">
                <a:latin typeface="Times New Roman" panose="02020603050405020304" pitchFamily="18" charset="0"/>
                <a:ea typeface="宋体" panose="02010600030101010101" pitchFamily="2" charset="-122"/>
                <a:cs typeface="Times New Roman" panose="02020603050405020304" pitchFamily="18" charset="0"/>
              </a:rPr>
              <a:t>NeRFFaceSpeech</a:t>
            </a:r>
            <a:r>
              <a:rPr lang="zh-CN" altLang="en-US" sz="2200">
                <a:latin typeface="Times New Roman" panose="02020603050405020304" pitchFamily="18" charset="0"/>
                <a:ea typeface="宋体" panose="02010600030101010101" pitchFamily="2" charset="-122"/>
                <a:cs typeface="Times New Roman" panose="02020603050405020304" pitchFamily="18" charset="0"/>
              </a:rPr>
              <a:t>的新方法，能够从单张图像和音频输入生成高质量的</a:t>
            </a:r>
            <a:r>
              <a:rPr lang="en-US" altLang="zh-CN" sz="2200">
                <a:latin typeface="Times New Roman" panose="02020603050405020304" pitchFamily="18" charset="0"/>
                <a:ea typeface="宋体" panose="02010600030101010101" pitchFamily="2" charset="-122"/>
                <a:cs typeface="Times New Roman" panose="02020603050405020304" pitchFamily="18" charset="0"/>
              </a:rPr>
              <a:t>3D</a:t>
            </a:r>
            <a:r>
              <a:rPr lang="zh-CN" altLang="en-US" sz="2200">
                <a:latin typeface="Times New Roman" panose="02020603050405020304" pitchFamily="18" charset="0"/>
                <a:ea typeface="宋体" panose="02010600030101010101" pitchFamily="2" charset="-122"/>
                <a:cs typeface="Times New Roman" panose="02020603050405020304" pitchFamily="18" charset="0"/>
              </a:rPr>
              <a:t>说话人头动画。该方法结合了生成模型的先验知识和</a:t>
            </a:r>
            <a:r>
              <a:rPr lang="en-US" altLang="zh-CN" sz="2200">
                <a:latin typeface="Times New Roman" panose="02020603050405020304" pitchFamily="18" charset="0"/>
                <a:ea typeface="宋体" panose="02010600030101010101" pitchFamily="2" charset="-122"/>
                <a:cs typeface="Times New Roman" panose="02020603050405020304" pitchFamily="18" charset="0"/>
              </a:rPr>
              <a:t>NeRF</a:t>
            </a:r>
            <a:r>
              <a:rPr lang="zh-CN" altLang="en-US" sz="2200">
                <a:latin typeface="Times New Roman" panose="02020603050405020304" pitchFamily="18" charset="0"/>
                <a:ea typeface="宋体" panose="02010600030101010101" pitchFamily="2" charset="-122"/>
                <a:cs typeface="Times New Roman" panose="02020603050405020304" pitchFamily="18" charset="0"/>
              </a:rPr>
              <a:t>技术，构建了一个</a:t>
            </a:r>
            <a:r>
              <a:rPr lang="en-US" altLang="zh-CN" sz="2200">
                <a:latin typeface="Times New Roman" panose="02020603050405020304" pitchFamily="18" charset="0"/>
                <a:ea typeface="宋体" panose="02010600030101010101" pitchFamily="2" charset="-122"/>
                <a:cs typeface="Times New Roman" panose="02020603050405020304" pitchFamily="18" charset="0"/>
              </a:rPr>
              <a:t>3D</a:t>
            </a:r>
            <a:r>
              <a:rPr lang="zh-CN" altLang="en-US" sz="2200">
                <a:latin typeface="Times New Roman" panose="02020603050405020304" pitchFamily="18" charset="0"/>
                <a:ea typeface="宋体" panose="02010600030101010101" pitchFamily="2" charset="-122"/>
                <a:cs typeface="Times New Roman" panose="02020603050405020304" pitchFamily="18" charset="0"/>
              </a:rPr>
              <a:t>一致的面部特征空间。</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51DC7B48-255B-8981-6279-E64FBD6DBD50}"/>
              </a:ext>
            </a:extLst>
          </p:cNvPr>
          <p:cNvSpPr txBox="1"/>
          <p:nvPr/>
        </p:nvSpPr>
        <p:spPr>
          <a:xfrm>
            <a:off x="672388" y="3006138"/>
            <a:ext cx="10975819" cy="866006"/>
          </a:xfrm>
          <a:prstGeom prst="rect">
            <a:avLst/>
          </a:prstGeom>
          <a:noFill/>
        </p:spPr>
        <p:txBody>
          <a:bodyPr wrap="square">
            <a:spAutoFit/>
          </a:bodyPr>
          <a:lstStyle/>
          <a:p>
            <a:pPr marL="342900" indent="-342900">
              <a:lnSpc>
                <a:spcPct val="120000"/>
              </a:lnSpc>
              <a:spcBef>
                <a:spcPts val="800"/>
              </a:spcBef>
              <a:spcAft>
                <a:spcPts val="700"/>
              </a:spcAft>
              <a:buFont typeface="Wingdings" panose="05000000000000000000" pitchFamily="2" charset="2"/>
              <a:buChar char="Ø"/>
            </a:pPr>
            <a:r>
              <a:rPr lang="zh-CN" altLang="en-US" sz="2200">
                <a:latin typeface="Times New Roman" panose="02020603050405020304" pitchFamily="18" charset="0"/>
                <a:ea typeface="宋体" panose="02010600030101010101" pitchFamily="2" charset="-122"/>
                <a:cs typeface="Times New Roman" panose="02020603050405020304" pitchFamily="18" charset="0"/>
              </a:rPr>
              <a:t>通过音频相关的顶点动态，该方法将静态图像特征转换为动态视觉效果，实现了面部动作的真实感。特别是，通过射线变形技术，保证了面部动作在不同视角下的一致性。</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CEDE94F6-A1DC-71CC-55D6-8FFAFF894BA6}"/>
              </a:ext>
            </a:extLst>
          </p:cNvPr>
          <p:cNvSpPr txBox="1"/>
          <p:nvPr/>
        </p:nvSpPr>
        <p:spPr>
          <a:xfrm>
            <a:off x="672388" y="3933205"/>
            <a:ext cx="10975819" cy="1257204"/>
          </a:xfrm>
          <a:prstGeom prst="rect">
            <a:avLst/>
          </a:prstGeom>
          <a:noFill/>
        </p:spPr>
        <p:txBody>
          <a:bodyPr wrap="square">
            <a:spAutoFit/>
          </a:bodyPr>
          <a:lstStyle/>
          <a:p>
            <a:pPr marL="342900" indent="-342900">
              <a:lnSpc>
                <a:spcPct val="120000"/>
              </a:lnSpc>
              <a:spcBef>
                <a:spcPts val="800"/>
              </a:spcBef>
              <a:spcAft>
                <a:spcPts val="700"/>
              </a:spcAft>
              <a:buFont typeface="Wingdings" panose="05000000000000000000" pitchFamily="2" charset="2"/>
              <a:buChar char="Ø"/>
            </a:pPr>
            <a:r>
              <a:rPr lang="zh-CN" altLang="en-US" sz="2200">
                <a:latin typeface="宋体" panose="02010600030101010101" pitchFamily="2" charset="-122"/>
                <a:ea typeface="宋体" panose="02010600030101010101" pitchFamily="2" charset="-122"/>
              </a:rPr>
              <a:t>引入了一个名为</a:t>
            </a:r>
            <a:r>
              <a:rPr lang="en-US" altLang="zh-CN" sz="2200">
                <a:latin typeface="宋体" panose="02010600030101010101" pitchFamily="2" charset="-122"/>
                <a:ea typeface="宋体" panose="02010600030101010101" pitchFamily="2" charset="-122"/>
              </a:rPr>
              <a:t>LipaintNet</a:t>
            </a:r>
            <a:r>
              <a:rPr lang="zh-CN" altLang="en-US" sz="2200">
                <a:latin typeface="宋体" panose="02010600030101010101" pitchFamily="2" charset="-122"/>
                <a:ea typeface="宋体" panose="02010600030101010101" pitchFamily="2" charset="-122"/>
              </a:rPr>
              <a:t>的自监督训练网络，用于填补单张图像无法提供的口腔内部信息。</a:t>
            </a:r>
            <a:r>
              <a:rPr lang="en-US" altLang="zh-CN" sz="2200">
                <a:latin typeface="宋体" panose="02010600030101010101" pitchFamily="2" charset="-122"/>
                <a:ea typeface="宋体" panose="02010600030101010101" pitchFamily="2" charset="-122"/>
              </a:rPr>
              <a:t>LipaintNet</a:t>
            </a:r>
            <a:r>
              <a:rPr lang="zh-CN" altLang="en-US" sz="2200">
                <a:latin typeface="宋体" panose="02010600030101010101" pitchFamily="2" charset="-122"/>
                <a:ea typeface="宋体" panose="02010600030101010101" pitchFamily="2" charset="-122"/>
              </a:rPr>
              <a:t>无需额外数据，通过生成模型的能力自我训练，避免了重新训练整个模型可能带来的性能下降。</a:t>
            </a:r>
            <a:endParaRPr lang="en-US" altLang="zh-CN" sz="2200" dirty="0">
              <a:latin typeface="宋体" panose="02010600030101010101" pitchFamily="2" charset="-122"/>
              <a:ea typeface="宋体" panose="02010600030101010101" pitchFamily="2" charset="-122"/>
            </a:endParaRPr>
          </a:p>
        </p:txBody>
      </p:sp>
      <p:sp>
        <p:nvSpPr>
          <p:cNvPr id="5" name="文本框 4">
            <a:extLst>
              <a:ext uri="{FF2B5EF4-FFF2-40B4-BE49-F238E27FC236}">
                <a16:creationId xmlns:a16="http://schemas.microsoft.com/office/drawing/2014/main" id="{7A1F5652-1782-7943-7BDA-56984E0C5F60}"/>
              </a:ext>
            </a:extLst>
          </p:cNvPr>
          <p:cNvSpPr txBox="1"/>
          <p:nvPr/>
        </p:nvSpPr>
        <p:spPr>
          <a:xfrm>
            <a:off x="672388" y="5251471"/>
            <a:ext cx="10975819" cy="866006"/>
          </a:xfrm>
          <a:prstGeom prst="rect">
            <a:avLst/>
          </a:prstGeom>
          <a:noFill/>
        </p:spPr>
        <p:txBody>
          <a:bodyPr wrap="square">
            <a:spAutoFit/>
          </a:bodyPr>
          <a:lstStyle/>
          <a:p>
            <a:pPr marL="342900" indent="-342900">
              <a:lnSpc>
                <a:spcPct val="120000"/>
              </a:lnSpc>
              <a:spcBef>
                <a:spcPts val="800"/>
              </a:spcBef>
              <a:spcAft>
                <a:spcPts val="700"/>
              </a:spcAft>
              <a:buFont typeface="Wingdings" panose="05000000000000000000" pitchFamily="2" charset="2"/>
              <a:buChar char="Ø"/>
            </a:pPr>
            <a:r>
              <a:rPr lang="zh-CN" altLang="en-US" sz="2200">
                <a:latin typeface="Times New Roman" panose="02020603050405020304" pitchFamily="18" charset="0"/>
                <a:ea typeface="宋体" panose="02010600030101010101" pitchFamily="2" charset="-122"/>
                <a:cs typeface="Times New Roman" panose="02020603050405020304" pitchFamily="18" charset="0"/>
              </a:rPr>
              <a:t>首次引入了一种定量评估模型对姿态变化鲁棒性的方法，通过比较输入图像左右翻转后的生成结果，定量测量模型在不同姿态下的表现差异。</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78554812"/>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研究内容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2298343023"/>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p:cNvSpPr txBox="1"/>
          <p:nvPr>
            <p:custDataLst>
              <p:tags r:id="rId1"/>
            </p:custDataLst>
          </p:nvPr>
        </p:nvSpPr>
        <p:spPr>
          <a:xfrm>
            <a:off x="267364" y="1064201"/>
            <a:ext cx="301399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整体框架：</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6" name="文本框 5">
            <a:extLst>
              <a:ext uri="{FF2B5EF4-FFF2-40B4-BE49-F238E27FC236}">
                <a16:creationId xmlns:a16="http://schemas.microsoft.com/office/drawing/2014/main" id="{9168234B-46B8-30E2-D208-C01114D049FE}"/>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 Kim G, Seo K, Cha S, et al. NeRFFaceSpeech: One-shot Audio-diven 3D Talking Head Synthesis via Generative Prior[J]. arXiv preprint arXiv:2405.05749,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5" name="图片 4">
            <a:extLst>
              <a:ext uri="{FF2B5EF4-FFF2-40B4-BE49-F238E27FC236}">
                <a16:creationId xmlns:a16="http://schemas.microsoft.com/office/drawing/2014/main" id="{FB1A7D16-B35A-7D06-3726-7DE6462E6985}"/>
              </a:ext>
            </a:extLst>
          </p:cNvPr>
          <p:cNvPicPr>
            <a:picLocks noChangeAspect="1"/>
          </p:cNvPicPr>
          <p:nvPr/>
        </p:nvPicPr>
        <p:blipFill>
          <a:blip r:embed="rId5"/>
          <a:stretch>
            <a:fillRect/>
          </a:stretch>
        </p:blipFill>
        <p:spPr>
          <a:xfrm>
            <a:off x="262482" y="1803063"/>
            <a:ext cx="11320645" cy="4133496"/>
          </a:xfrm>
          <a:prstGeom prst="rect">
            <a:avLst/>
          </a:prstGeom>
        </p:spPr>
      </p:pic>
      <p:sp>
        <p:nvSpPr>
          <p:cNvPr id="13" name="文本框 12">
            <a:extLst>
              <a:ext uri="{FF2B5EF4-FFF2-40B4-BE49-F238E27FC236}">
                <a16:creationId xmlns:a16="http://schemas.microsoft.com/office/drawing/2014/main" id="{4D4DD556-A812-AC48-9CFA-FBB070E83526}"/>
              </a:ext>
            </a:extLst>
          </p:cNvPr>
          <p:cNvSpPr txBox="1"/>
          <p:nvPr/>
        </p:nvSpPr>
        <p:spPr>
          <a:xfrm>
            <a:off x="11463141" y="395032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848775860"/>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研究内容</a:t>
            </a:r>
          </a:p>
        </p:txBody>
      </p:sp>
      <p:sp>
        <p:nvSpPr>
          <p:cNvPr id="9" name="文本框 8"/>
          <p:cNvSpPr txBox="1"/>
          <p:nvPr>
            <p:custDataLst>
              <p:tags r:id="rId1"/>
            </p:custDataLst>
          </p:nvPr>
        </p:nvSpPr>
        <p:spPr>
          <a:xfrm>
            <a:off x="102869" y="976536"/>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Preliminary of 3D Face Mode</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392311" y="395655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7AD8BFE6-47BE-250E-74F1-ABBB6343EBA3}"/>
              </a:ext>
            </a:extLst>
          </p:cNvPr>
          <p:cNvSpPr txBox="1"/>
          <p:nvPr/>
        </p:nvSpPr>
        <p:spPr>
          <a:xfrm>
            <a:off x="650479" y="1522867"/>
            <a:ext cx="10365944" cy="70788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中间表达选择</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：该技术使用预测的</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3DMM</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系数作为中间表示形式，允许从基本的</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3D</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面部形状通过线性组合各种身份和表情向量来复杂化特定人的面部特征。</a:t>
            </a:r>
          </a:p>
        </p:txBody>
      </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92C98922-3148-05E6-621C-EA41D176635D}"/>
                  </a:ext>
                </a:extLst>
              </p:cNvPr>
              <p:cNvSpPr txBox="1"/>
              <p:nvPr/>
            </p:nvSpPr>
            <p:spPr>
              <a:xfrm>
                <a:off x="650479" y="2266449"/>
                <a:ext cx="10499210" cy="412613"/>
              </a:xfrm>
              <a:prstGeom prst="rect">
                <a:avLst/>
              </a:prstGeom>
              <a:noFill/>
            </p:spPr>
            <p:txBody>
              <a:bodyPr wrap="square">
                <a:spAutoFit/>
              </a:bodyPr>
              <a:lstStyle/>
              <a:p>
                <a:pPr marL="342900" indent="-342900">
                  <a:buFont typeface="Wingdings" panose="05000000000000000000" pitchFamily="2" charset="2"/>
                  <a:buChar char="Ø"/>
                  <a:defRPr/>
                </a:pPr>
                <a:r>
                  <a:rPr lang="zh-CN" altLang="en-US" sz="2000"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在</a:t>
                </a:r>
                <a:r>
                  <a:rPr lang="en-US" altLang="zh-CN" sz="2000"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3DMM</a:t>
                </a:r>
                <a:r>
                  <a:rPr lang="zh-CN" altLang="en-US" sz="2000"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中，</a:t>
                </a:r>
                <a:r>
                  <a:rPr lang="en-US" altLang="zh-CN" sz="2000"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人脸形状</a:t>
                </a:r>
                <a14:m>
                  <m:oMath xmlns:m="http://schemas.openxmlformats.org/officeDocument/2006/math">
                    <m:r>
                      <a:rPr kumimoji="0" lang="en-US" altLang="zh-CN" sz="2000" b="1"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𝑺</m:t>
                    </m:r>
                  </m:oMath>
                </a14:m>
                <a:r>
                  <a:rPr lang="zh-CN" altLang="en-US" sz="2000"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可以解耦为</a:t>
                </a:r>
                <a:r>
                  <a:rPr lang="zh-CN" altLang="en-US"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p>
            </p:txBody>
          </p:sp>
        </mc:Choice>
        <mc:Fallback xmlns="">
          <p:sp>
            <p:nvSpPr>
              <p:cNvPr id="24" name="文本框 23">
                <a:extLst>
                  <a:ext uri="{FF2B5EF4-FFF2-40B4-BE49-F238E27FC236}">
                    <a16:creationId xmlns:a16="http://schemas.microsoft.com/office/drawing/2014/main" id="{92C98922-3148-05E6-621C-EA41D176635D}"/>
                  </a:ext>
                </a:extLst>
              </p:cNvPr>
              <p:cNvSpPr txBox="1">
                <a:spLocks noRot="1" noChangeAspect="1" noMove="1" noResize="1" noEditPoints="1" noAdjustHandles="1" noChangeArrowheads="1" noChangeShapeType="1" noTextEdit="1"/>
              </p:cNvSpPr>
              <p:nvPr/>
            </p:nvSpPr>
            <p:spPr>
              <a:xfrm>
                <a:off x="650479" y="2266449"/>
                <a:ext cx="10499210" cy="412613"/>
              </a:xfrm>
              <a:prstGeom prst="rect">
                <a:avLst/>
              </a:prstGeom>
              <a:blipFill>
                <a:blip r:embed="rId5"/>
                <a:stretch>
                  <a:fillRect l="-523" t="-11940" b="-253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BBB2EEB-4E70-5CA2-99FB-10C696DB1469}"/>
                  </a:ext>
                </a:extLst>
              </p:cNvPr>
              <p:cNvSpPr txBox="1"/>
              <p:nvPr/>
            </p:nvSpPr>
            <p:spPr>
              <a:xfrm>
                <a:off x="996854" y="2656508"/>
                <a:ext cx="10499210" cy="700705"/>
              </a:xfrm>
              <a:prstGeom prst="rect">
                <a:avLst/>
              </a:prstGeom>
              <a:noFill/>
            </p:spPr>
            <p:txBody>
              <a:bodyPr wrap="square">
                <a:spAutoFit/>
              </a:bodyPr>
              <a:lstStyle/>
              <a:p>
                <a:pPr marL="0" marR="0" lvl="0" indent="457200" algn="l" defTabSz="914400" rtl="0" eaLnBrk="1" fontAlgn="auto" latinLnBrk="0" hangingPunct="1">
                  <a:lnSpc>
                    <a:spcPct val="120000"/>
                  </a:lnSpc>
                  <a:spcBef>
                    <a:spcPts val="200"/>
                  </a:spcBef>
                  <a:spcAft>
                    <a:spcPts val="30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8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𝑆</m:t>
                      </m:r>
                      <m:r>
                        <a:rPr kumimoji="0" lang="en-US" altLang="zh-CN" sz="28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 = </m:t>
                      </m:r>
                      <m:acc>
                        <m:accPr>
                          <m:chr m:val="̅"/>
                          <m:ctrlPr>
                            <a:rPr kumimoji="0" lang="zh-CN" altLang="zh-CN"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ctrlPr>
                        </m:accPr>
                        <m:e>
                          <m:r>
                            <a:rPr kumimoji="0" lang="en-US" altLang="zh-CN" sz="28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𝑆</m:t>
                          </m:r>
                        </m:e>
                      </m:acc>
                      <m:r>
                        <a:rPr kumimoji="0" lang="en-US" altLang="zh-CN" sz="28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 </m:t>
                      </m:r>
                      <m:r>
                        <a:rPr kumimoji="0" lang="zh-CN" altLang="en-US" sz="28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𝛼</m:t>
                      </m:r>
                      <m:sSub>
                        <m:sSubPr>
                          <m:ctrlPr>
                            <a:rPr kumimoji="0" lang="zh-CN" altLang="zh-CN"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ctrlPr>
                        </m:sSubPr>
                        <m:e>
                          <m:r>
                            <a:rPr kumimoji="0" lang="en-US" altLang="zh-CN"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𝑆</m:t>
                          </m:r>
                        </m:e>
                        <m:sub>
                          <m:r>
                            <a:rPr kumimoji="0" lang="en-US" altLang="zh-CN" sz="28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𝑖𝑑</m:t>
                          </m:r>
                        </m:sub>
                      </m:sSub>
                      <m:r>
                        <a:rPr kumimoji="0" lang="en-US" altLang="zh-CN" sz="28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 +</m:t>
                      </m:r>
                      <m:r>
                        <a:rPr kumimoji="0" lang="zh-CN" altLang="en-US" sz="28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𝛽</m:t>
                      </m:r>
                      <m:sSub>
                        <m:sSubPr>
                          <m:ctrlPr>
                            <a:rPr kumimoji="0" lang="zh-CN" altLang="zh-CN"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ctrlPr>
                        </m:sSubPr>
                        <m:e>
                          <m:r>
                            <a:rPr kumimoji="0" lang="en-US" altLang="zh-CN"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𝑆</m:t>
                          </m:r>
                        </m:e>
                        <m:sub>
                          <m:r>
                            <a:rPr kumimoji="0" lang="en-US" altLang="zh-CN" sz="28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𝑒𝑥𝑝</m:t>
                          </m:r>
                        </m:sub>
                      </m:sSub>
                    </m:oMath>
                  </m:oMathPara>
                </a14:m>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EBBB2EEB-4E70-5CA2-99FB-10C696DB1469}"/>
                  </a:ext>
                </a:extLst>
              </p:cNvPr>
              <p:cNvSpPr txBox="1">
                <a:spLocks noRot="1" noChangeAspect="1" noMove="1" noResize="1" noEditPoints="1" noAdjustHandles="1" noChangeArrowheads="1" noChangeShapeType="1" noTextEdit="1"/>
              </p:cNvSpPr>
              <p:nvPr/>
            </p:nvSpPr>
            <p:spPr>
              <a:xfrm>
                <a:off x="996854" y="2656508"/>
                <a:ext cx="10499210" cy="70070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2485FAA9-67BB-CC08-DA79-FF6663F34AEE}"/>
                  </a:ext>
                </a:extLst>
              </p:cNvPr>
              <p:cNvSpPr txBox="1"/>
              <p:nvPr/>
            </p:nvSpPr>
            <p:spPr>
              <a:xfrm>
                <a:off x="1255784" y="3327226"/>
                <a:ext cx="10132808" cy="2429319"/>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l"/>
                  <a:defRPr/>
                </a:pPr>
                <a14:m>
                  <m:oMath xmlns:m="http://schemas.openxmlformats.org/officeDocument/2006/math">
                    <m:acc>
                      <m:accPr>
                        <m:chr m:val="̅"/>
                        <m:ctrlPr>
                          <a:rPr kumimoji="0" lang="zh-CN"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ctrlPr>
                      </m:accPr>
                      <m:e>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𝑆</m:t>
                        </m:r>
                      </m:e>
                    </m:acc>
                  </m:oMath>
                </a14:m>
                <a:r>
                  <a:rPr kumimoji="0" lang="zh-CN"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为</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面部的平均形状</a:t>
                </a:r>
                <a:r>
                  <a:rPr kumimoji="0" lang="zh-CN"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，代表典型的人脸形状；</a:t>
                </a: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nSpc>
                    <a:spcPct val="120000"/>
                  </a:lnSpc>
                  <a:spcBef>
                    <a:spcPts val="200"/>
                  </a:spcBef>
                  <a:spcAft>
                    <a:spcPts val="300"/>
                  </a:spcAft>
                  <a:buFont typeface="Wingdings" panose="05000000000000000000" pitchFamily="2" charset="2"/>
                  <a:buChar char="l"/>
                  <a:defRPr/>
                </a:pPr>
                <a14:m>
                  <m:oMath xmlns:m="http://schemas.openxmlformats.org/officeDocument/2006/math">
                    <m:sSub>
                      <m:sSubPr>
                        <m:ctrlPr>
                          <a:rPr kumimoji="0" lang="zh-CN" altLang="zh-CN" sz="24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ctrlPr>
                      </m:sSub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𝑆</m:t>
                        </m:r>
                      </m:e>
                      <m:sub>
                        <m:r>
                          <a:rPr kumimoji="0" lang="en-US" altLang="zh-CN" sz="2400" b="0" i="0"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𝑖𝑑</m:t>
                        </m:r>
                      </m:sub>
                    </m:sSub>
                  </m:oMath>
                </a14:m>
                <a:r>
                  <a:rPr kumimoji="0" lang="zh-CN"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sSub>
                      <m:sSubPr>
                        <m:ctrlPr>
                          <a:rPr kumimoji="0" lang="zh-CN" altLang="zh-CN" sz="24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ctrlPr>
                      </m:sSub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𝑆</m:t>
                        </m:r>
                      </m:e>
                      <m:sub>
                        <m:r>
                          <a:rPr kumimoji="0" lang="en-US" altLang="zh-CN" sz="2400" b="0" i="0"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𝑒𝑥𝑝</m:t>
                        </m:r>
                      </m:sub>
                    </m:sSub>
                  </m:oMath>
                </a14:m>
                <a:r>
                  <a:rPr lang="zh-CN" altLang="en-US"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是</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LSFM(Large Scale Facial Model)</a:t>
                </a:r>
                <a:r>
                  <a:rPr lang="zh-CN" altLang="en-US"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可变形模型的身份和表达的标准正交基</a:t>
                </a:r>
                <a:r>
                  <a:rPr kumimoji="0" lang="zh-CN"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342900" lvl="0" indent="-342900">
                  <a:lnSpc>
                    <a:spcPct val="120000"/>
                  </a:lnSpc>
                  <a:spcBef>
                    <a:spcPts val="200"/>
                  </a:spcBef>
                  <a:spcAft>
                    <a:spcPts val="300"/>
                  </a:spcAft>
                  <a:buFont typeface="Wingdings" panose="05000000000000000000" pitchFamily="2" charset="2"/>
                  <a:buChar char="l"/>
                  <a:defRPr/>
                </a:pPr>
                <a14:m>
                  <m:oMath xmlns:m="http://schemas.openxmlformats.org/officeDocument/2006/math">
                    <m:r>
                      <m:rPr>
                        <m:sty m:val="p"/>
                      </m:rPr>
                      <a:rPr kumimoji="0" lang="el-GR"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α</m:t>
                    </m:r>
                    <m:r>
                      <a:rPr kumimoji="0" lang="el-GR"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p>
                      <m:sSupPr>
                        <m:ctrlPr>
                          <a:rPr kumimoji="0" lang="el-GR"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p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𝑅</m:t>
                        </m:r>
                      </m:e>
                      <m:sup>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80</m:t>
                        </m:r>
                      </m:sup>
                    </m:sSup>
                  </m:oMath>
                </a14:m>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r>
                      <m:rPr>
                        <m:sty m:val="p"/>
                      </m:rPr>
                      <a:rPr lang="el-GR" altLang="zh-CN" sz="24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β</m:t>
                    </m:r>
                    <m:r>
                      <a:rPr lang="el-GR" altLang="zh-CN" sz="2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l-GR" altLang="zh-CN" sz="2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𝑅</m:t>
                        </m:r>
                      </m:e>
                      <m:sup>
                        <m:r>
                          <a:rPr lang="en-US" altLang="zh-CN" sz="2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64</m:t>
                        </m:r>
                      </m:sup>
                    </m:sSup>
                  </m:oMath>
                </a14:m>
                <a:r>
                  <a:rPr kumimoji="0" lang="zh-CN"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是</a:t>
                </a:r>
                <a:r>
                  <a:rPr lang="zh-CN" altLang="en-US"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分别对应于个人身份和表情的系数向量</a:t>
                </a:r>
                <a:r>
                  <a:rPr kumimoji="0" lang="zh-CN"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，通过调整这些系数，可以模拟不同的面部特征和表情。</a:t>
                </a:r>
              </a:p>
            </p:txBody>
          </p:sp>
        </mc:Choice>
        <mc:Fallback xmlns="">
          <p:sp>
            <p:nvSpPr>
              <p:cNvPr id="12" name="文本框 11">
                <a:extLst>
                  <a:ext uri="{FF2B5EF4-FFF2-40B4-BE49-F238E27FC236}">
                    <a16:creationId xmlns:a16="http://schemas.microsoft.com/office/drawing/2014/main" id="{2485FAA9-67BB-CC08-DA79-FF6663F34AEE}"/>
                  </a:ext>
                </a:extLst>
              </p:cNvPr>
              <p:cNvSpPr txBox="1">
                <a:spLocks noRot="1" noChangeAspect="1" noMove="1" noResize="1" noEditPoints="1" noAdjustHandles="1" noChangeArrowheads="1" noChangeShapeType="1" noTextEdit="1"/>
              </p:cNvSpPr>
              <p:nvPr/>
            </p:nvSpPr>
            <p:spPr>
              <a:xfrm>
                <a:off x="1255784" y="3327226"/>
                <a:ext cx="10132808" cy="2429319"/>
              </a:xfrm>
              <a:prstGeom prst="rect">
                <a:avLst/>
              </a:prstGeom>
              <a:blipFill>
                <a:blip r:embed="rId7"/>
                <a:stretch>
                  <a:fillRect l="-782" t="-1508" b="-4271"/>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233ABF2A-ADA7-DA99-3D57-AA3AB81891FD}"/>
              </a:ext>
            </a:extLst>
          </p:cNvPr>
          <p:cNvSpPr txBox="1"/>
          <p:nvPr/>
        </p:nvSpPr>
        <p:spPr>
          <a:xfrm>
            <a:off x="11388592" y="268678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3F94635F-065D-BE2D-2545-72E4255C9381}"/>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 Kim G, Seo K, Cha S, et al. NeRFFaceSpeech: One-shot Audio-diven 3D Talking Head Synthesis via Generative Prior[J]. arXiv preprint arXiv:2405.05749,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592382246"/>
      </p:ext>
    </p:extLst>
  </p:cSld>
  <p:clrMapOvr>
    <a:masterClrMapping/>
  </p:clrMapOvr>
  <p:transition>
    <p:wipe/>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mJkMTMwYjZmNjQzNTMwNjE2ZmYwY2NkZWU3MjgyZWQifQ=="/>
  <p:tag name="KSO_WPP_MARK_KEY" val="5444498b-26d2-49ff-b7f2-b5957cbeff76"/>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27547</TotalTime>
  <Words>3617</Words>
  <Application>Microsoft Office PowerPoint</Application>
  <PresentationFormat>宽屏</PresentationFormat>
  <Paragraphs>246</Paragraphs>
  <Slides>27</Slides>
  <Notes>27</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27</vt:i4>
      </vt:variant>
    </vt:vector>
  </HeadingPairs>
  <TitlesOfParts>
    <vt:vector size="43" baseType="lpstr">
      <vt:lpstr>-apple-system</vt:lpstr>
      <vt:lpstr>PingFangSC-Regular</vt:lpstr>
      <vt:lpstr>Söhne</vt:lpstr>
      <vt:lpstr>等线</vt:lpstr>
      <vt:lpstr>等线 Light</vt:lpstr>
      <vt:lpstr>黑体</vt:lpstr>
      <vt:lpstr>思源黑体 Normal</vt:lpstr>
      <vt:lpstr>宋体</vt:lpstr>
      <vt:lpstr>微软雅黑</vt:lpstr>
      <vt:lpstr>微软雅黑 Light</vt:lpstr>
      <vt:lpstr>Arial</vt:lpstr>
      <vt:lpstr>Cambria Math</vt:lpstr>
      <vt:lpstr>Segoe UI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Zhu, Lidong</cp:lastModifiedBy>
  <cp:revision>1099</cp:revision>
  <dcterms:created xsi:type="dcterms:W3CDTF">2021-06-12T07:20:00Z</dcterms:created>
  <dcterms:modified xsi:type="dcterms:W3CDTF">2024-06-20T08:41:56Z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6480CACBD99143468DF16E9377917C17</vt:lpwstr>
  </property>
  <property fmtid="{D5CDD505-2E9C-101B-9397-08002B2CF9AE}" pid="3" name="KSOProductBuildVer">
    <vt:lpwstr>2052-12.1.0.15374</vt:lpwstr>
  </property>
</Properties>
</file>