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291" r:id="rId9"/>
    <p:sldId id="289" r:id="rId10"/>
    <p:sldId id="304" r:id="rId11"/>
    <p:sldId id="263" r:id="rId12"/>
    <p:sldId id="308" r:id="rId13"/>
    <p:sldId id="306" r:id="rId14"/>
    <p:sldId id="262" r:id="rId15"/>
    <p:sldId id="280" r:id="rId16"/>
    <p:sldId id="275" r:id="rId17"/>
    <p:sldId id="309" r:id="rId18"/>
    <p:sldId id="273" r:id="rId19"/>
    <p:sldId id="267" r:id="rId20"/>
    <p:sldId id="276"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43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image" Target="../media/image21.png"/><Relationship Id="rId1" Type="http://schemas.openxmlformats.org/officeDocument/2006/relationships/tags" Target="../tags/tag400.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21.png"/><Relationship Id="rId1" Type="http://schemas.openxmlformats.org/officeDocument/2006/relationships/tags" Target="../tags/tag405.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image" Target="../media/image29.png"/><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21.png"/><Relationship Id="rId1" Type="http://schemas.openxmlformats.org/officeDocument/2006/relationships/tags" Target="../tags/tag410.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image" Target="../media/image21.png"/><Relationship Id="rId2" Type="http://schemas.openxmlformats.org/officeDocument/2006/relationships/tags" Target="../tags/tag415.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3.xml"/><Relationship Id="rId5" Type="http://schemas.openxmlformats.org/officeDocument/2006/relationships/image" Target="../media/image31.png"/><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21.png"/><Relationship Id="rId1" Type="http://schemas.openxmlformats.org/officeDocument/2006/relationships/tags" Target="../tags/tag420.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21.png"/><Relationship Id="rId1" Type="http://schemas.openxmlformats.org/officeDocument/2006/relationships/tags" Target="../tags/tag42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0.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21.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21.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3.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image" Target="../media/image21.png"/><Relationship Id="rId2" Type="http://schemas.openxmlformats.org/officeDocument/2006/relationships/tags" Target="../tags/tag379.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image" Target="../media/image21.png"/><Relationship Id="rId3" Type="http://schemas.openxmlformats.org/officeDocument/2006/relationships/tags" Target="../tags/tag384.xml"/><Relationship Id="rId2" Type="http://schemas.openxmlformats.org/officeDocument/2006/relationships/image" Target="../media/image25.png"/><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3.xml"/><Relationship Id="rId7" Type="http://schemas.openxmlformats.org/officeDocument/2006/relationships/image" Target="../media/image27.png"/><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image" Target="../media/image21.png"/><Relationship Id="rId2" Type="http://schemas.openxmlformats.org/officeDocument/2006/relationships/tags" Target="../tags/tag389.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image" Target="../media/image21.png"/><Relationship Id="rId3" Type="http://schemas.openxmlformats.org/officeDocument/2006/relationships/tags" Target="../tags/tag395.xml"/><Relationship Id="rId2" Type="http://schemas.openxmlformats.org/officeDocument/2006/relationships/image" Target="../media/image28.png"/><Relationship Id="rId1" Type="http://schemas.openxmlformats.org/officeDocument/2006/relationships/tags" Target="../tags/tag3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rmAutofit/>
          </a:bodyPr>
          <a:p>
            <a:pPr algn="ctr"/>
            <a:r>
              <a:rPr altLang="zh-CN" sz="3600">
                <a:latin typeface="等线" panose="02010600030101010101" charset="-122"/>
                <a:ea typeface="等线" panose="02010600030101010101" charset="-122"/>
              </a:rPr>
              <a:t>ProDiff: Progressive Fast Diffusion Model for High-Quality Text-to-Speech</a:t>
            </a:r>
            <a:endParaRPr altLang="zh-CN"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lang="zh-CN" altLang="en-US"/>
              <a:t>ProDiff：高质量文本到语音的渐进快速扩散模型</a:t>
            </a:r>
            <a:endParaRPr lang="zh-CN" altLang="en-US"/>
          </a:p>
          <a:p>
            <a:endParaRPr lang="zh-CN" altLang="en-US"/>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2023</a:t>
            </a:r>
            <a:r>
              <a:rPr lang="zh-CN" altLang="en-US"/>
              <a:t>年</a:t>
            </a:r>
            <a:r>
              <a:rPr lang="en-US" altLang="zh-CN"/>
              <a:t>11</a:t>
            </a:r>
            <a:r>
              <a:rPr lang="zh-CN" altLang="en-US"/>
              <a:t>月</a:t>
            </a:r>
            <a:r>
              <a:rPr lang="en-US" altLang="zh-CN"/>
              <a:t>10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outerShdw blurRad="38100" dist="19050" dir="2700000" algn="tl" rotWithShape="0">
                    <a:schemeClr val="dk1">
                      <a:alpha val="40000"/>
                    </a:schemeClr>
                  </a:outerShdw>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数据</a:t>
            </a:r>
            <a:endParaRPr lang="zh-CN" altLang="en-US" sz="2800">
              <a:solidFill>
                <a:schemeClr val="tx1"/>
              </a:solidFill>
              <a:effectLst>
                <a:outerShdw blurRad="38100" dist="19050" dir="2700000" algn="tl" rotWithShape="0">
                  <a:schemeClr val="dk1">
                    <a:alpha val="40000"/>
                  </a:schemeClr>
                </a:outerShdw>
              </a:effectLst>
            </a:endParaRPr>
          </a:p>
        </p:txBody>
      </p:sp>
      <p:sp>
        <p:nvSpPr>
          <p:cNvPr id="7" name="文本框 6"/>
          <p:cNvSpPr txBox="1"/>
          <p:nvPr>
            <p:custDataLst>
              <p:tags r:id="rId5"/>
            </p:custDataLst>
          </p:nvPr>
        </p:nvSpPr>
        <p:spPr>
          <a:xfrm>
            <a:off x="0" y="6334760"/>
            <a:ext cx="12192000" cy="306705"/>
          </a:xfrm>
          <a:prstGeom prst="rect">
            <a:avLst/>
          </a:prstGeom>
          <a:noFill/>
        </p:spPr>
        <p:txBody>
          <a:bodyPr wrap="square" rtlCol="0">
            <a:spAutoFit/>
          </a:bodyPr>
          <a:p>
            <a:r>
              <a:rPr lang="en-US" altLang="zh-CN" sz="1400">
                <a:latin typeface="等线" panose="02010600030101010101" charset="-122"/>
                <a:ea typeface="等线" panose="02010600030101010101" charset="-122"/>
              </a:rPr>
              <a:t>[1]K. Ito and L. Johnson, “The LJ speech dataset,” 2017. [Online]. Available: https://keithito.com/LJ-Speech-Dataset</a:t>
            </a:r>
            <a:endParaRPr lang="en-US" altLang="zh-CN" sz="1400">
              <a:latin typeface="等线" panose="02010600030101010101" charset="-122"/>
              <a:ea typeface="等线" panose="02010600030101010101" charset="-122"/>
            </a:endParaRPr>
          </a:p>
        </p:txBody>
      </p:sp>
      <p:sp>
        <p:nvSpPr>
          <p:cNvPr id="2" name="文本框 1"/>
          <p:cNvSpPr txBox="1"/>
          <p:nvPr/>
        </p:nvSpPr>
        <p:spPr>
          <a:xfrm>
            <a:off x="565150" y="1539875"/>
            <a:ext cx="11192510" cy="3322955"/>
          </a:xfrm>
          <a:prstGeom prst="rect">
            <a:avLst/>
          </a:prstGeom>
          <a:noFill/>
        </p:spPr>
        <p:txBody>
          <a:bodyPr wrap="square" rtlCol="0">
            <a:spAutoFit/>
          </a:bodyPr>
          <a:p>
            <a:pPr indent="457200" fontAlgn="auto">
              <a:lnSpc>
                <a:spcPct val="150000"/>
              </a:lnSpc>
            </a:pPr>
            <a:r>
              <a:rPr lang="zh-CN" altLang="en-US" sz="2000"/>
              <a:t>为了与其他竞争方法进行公平和可重复的比较，使用LJSpeech数据集</a:t>
            </a:r>
            <a:r>
              <a:rPr lang="zh-CN" altLang="en-US" sz="2000" baseline="30000"/>
              <a:t>[</a:t>
            </a:r>
            <a:r>
              <a:rPr lang="en-US" altLang="zh-CN" sz="2000" baseline="30000"/>
              <a:t>1</a:t>
            </a:r>
            <a:r>
              <a:rPr lang="zh-CN" altLang="en-US" sz="2000" baseline="30000"/>
              <a:t>]</a:t>
            </a:r>
            <a:r>
              <a:rPr lang="zh-CN" altLang="en-US" sz="2000"/>
              <a:t>。LJSpeech包含了来自一个女性说话者总计大约24小时的13,100段音频剪辑,采样率为22050 Hz。</a:t>
            </a:r>
            <a:endParaRPr lang="zh-CN" altLang="en-US" sz="2000"/>
          </a:p>
          <a:p>
            <a:pPr indent="457200" fontAlgn="auto">
              <a:lnSpc>
                <a:spcPct val="150000"/>
              </a:lnSpc>
            </a:pPr>
            <a:r>
              <a:rPr lang="zh-CN" altLang="en-US" sz="2000"/>
              <a:t>使用开源的字形-音素转换工具将文本序列转换为音素序列。按照通常的做法，对语音和文本数据进行预处理：</a:t>
            </a:r>
            <a:endParaRPr lang="zh-CN" altLang="en-US" sz="2000"/>
          </a:p>
          <a:p>
            <a:pPr indent="457200" fontAlgn="auto">
              <a:lnSpc>
                <a:spcPct val="150000"/>
              </a:lnSpc>
            </a:pPr>
            <a:r>
              <a:rPr lang="zh-CN" altLang="en-US" sz="2000"/>
              <a:t>1）提取FFT大小为1024，跳数为256，窗口大小为1024个样本的频谱图; </a:t>
            </a:r>
            <a:endParaRPr lang="zh-CN" altLang="en-US" sz="2000"/>
          </a:p>
          <a:p>
            <a:pPr indent="457200" fontAlgn="auto">
              <a:lnSpc>
                <a:spcPct val="150000"/>
              </a:lnSpc>
            </a:pPr>
            <a:r>
              <a:rPr lang="zh-CN" altLang="en-US" sz="2000"/>
              <a:t>2）将其转换为具有80个频率箱的mel频谱图; </a:t>
            </a:r>
            <a:endParaRPr lang="zh-CN" altLang="en-US" sz="2000"/>
          </a:p>
          <a:p>
            <a:pPr indent="457200" fontAlgn="auto">
              <a:lnSpc>
                <a:spcPct val="150000"/>
              </a:lnSpc>
            </a:pPr>
            <a:r>
              <a:rPr lang="zh-CN" altLang="en-US" sz="2000"/>
              <a:t>3）提取F0（基频）</a:t>
            </a:r>
            <a:endParaRPr lang="zh-CN" altLang="en-US" sz="20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84200" y="1529080"/>
            <a:ext cx="10671175" cy="3322955"/>
          </a:xfrm>
          <a:prstGeom prst="rect">
            <a:avLst/>
          </a:prstGeom>
          <a:noFill/>
        </p:spPr>
        <p:txBody>
          <a:bodyPr wrap="square" rtlCol="0">
            <a:spAutoFit/>
          </a:bodyPr>
          <a:p>
            <a:pPr indent="457200" fontAlgn="auto">
              <a:lnSpc>
                <a:spcPts val="2800"/>
              </a:lnSpc>
            </a:pPr>
            <a:r>
              <a:rPr lang="zh-CN" altLang="en-US" sz="2000">
                <a:solidFill>
                  <a:srgbClr val="FF0000"/>
                </a:solidFill>
              </a:rPr>
              <a:t>Tacotron 2</a:t>
            </a:r>
            <a:r>
              <a:rPr lang="zh-CN" altLang="en-US" sz="2000"/>
              <a:t>: 传统的自回归文本到语音模型，它按顺序生成语音，每次生成一个音频片段。</a:t>
            </a:r>
            <a:endParaRPr lang="zh-CN" altLang="en-US" sz="2000"/>
          </a:p>
          <a:p>
            <a:pPr indent="457200" fontAlgn="auto">
              <a:lnSpc>
                <a:spcPts val="2800"/>
              </a:lnSpc>
            </a:pPr>
            <a:r>
              <a:rPr lang="zh-CN" altLang="en-US" sz="2000">
                <a:solidFill>
                  <a:srgbClr val="FF0000"/>
                </a:solidFill>
              </a:rPr>
              <a:t>FastSpeech 2</a:t>
            </a:r>
            <a:r>
              <a:rPr lang="zh-CN" altLang="en-US" sz="2000"/>
              <a:t>: 一种流行的非自回归文本到语音模型，它可以并行生成语音，提高了合成速度。</a:t>
            </a:r>
            <a:endParaRPr lang="zh-CN" altLang="en-US" sz="2000"/>
          </a:p>
          <a:p>
            <a:pPr indent="457200" fontAlgn="auto">
              <a:lnSpc>
                <a:spcPts val="2800"/>
              </a:lnSpc>
            </a:pPr>
            <a:r>
              <a:rPr lang="zh-CN" altLang="en-US" sz="2000">
                <a:solidFill>
                  <a:srgbClr val="FF0000"/>
                </a:solidFill>
              </a:rPr>
              <a:t>GANSpeech</a:t>
            </a:r>
            <a:r>
              <a:rPr lang="zh-CN" altLang="en-US" sz="2000"/>
              <a:t>: 利用生成对抗网络（GAN）的文本到语音模型，它通过对抗过程提高生成语音的自然度。</a:t>
            </a:r>
            <a:endParaRPr lang="zh-CN" altLang="en-US" sz="2000"/>
          </a:p>
          <a:p>
            <a:pPr indent="457200" fontAlgn="auto">
              <a:lnSpc>
                <a:spcPts val="2800"/>
              </a:lnSpc>
            </a:pPr>
            <a:r>
              <a:rPr lang="zh-CN" altLang="en-US" sz="2000">
                <a:solidFill>
                  <a:srgbClr val="FF0000"/>
                </a:solidFill>
              </a:rPr>
              <a:t>Glow-TTS</a:t>
            </a:r>
            <a:r>
              <a:rPr lang="zh-CN" altLang="en-US" sz="2000"/>
              <a:t>: 一种使用正规化流和单调对齐搜索的文本到语音模型，它在生成语音时可以更好地控制语音的节奏和音调。</a:t>
            </a:r>
            <a:endParaRPr lang="zh-CN" altLang="en-US" sz="2000"/>
          </a:p>
          <a:p>
            <a:pPr indent="457200" fontAlgn="auto">
              <a:lnSpc>
                <a:spcPts val="2800"/>
              </a:lnSpc>
            </a:pPr>
            <a:r>
              <a:rPr lang="zh-CN" altLang="en-US" sz="2000">
                <a:solidFill>
                  <a:srgbClr val="FF0000"/>
                </a:solidFill>
              </a:rPr>
              <a:t>Grad-TTS</a:t>
            </a:r>
            <a:r>
              <a:rPr lang="zh-CN" altLang="en-US" sz="2000"/>
              <a:t>: 一种去噪扩散概率模型，它通过多个步骤逐渐从噪声生成清晰的语音。</a:t>
            </a:r>
            <a:endParaRPr lang="zh-CN" altLang="en-US" sz="2000"/>
          </a:p>
          <a:p>
            <a:pPr indent="457200" fontAlgn="auto">
              <a:lnSpc>
                <a:spcPts val="2800"/>
              </a:lnSpc>
            </a:pPr>
            <a:r>
              <a:rPr lang="zh-CN" altLang="en-US" sz="2000">
                <a:solidFill>
                  <a:srgbClr val="FF0000"/>
                </a:solidFill>
              </a:rPr>
              <a:t>DiffSpeech</a:t>
            </a:r>
            <a:r>
              <a:rPr lang="zh-CN" altLang="en-US" sz="2000"/>
              <a:t>: 文章提出的</a:t>
            </a:r>
            <a:r>
              <a:rPr lang="zh-CN" altLang="en-US" sz="2000"/>
              <a:t>方法</a:t>
            </a:r>
            <a:endParaRPr lang="zh-CN" altLang="en-US" sz="2000"/>
          </a:p>
        </p:txBody>
      </p:sp>
      <p:sp>
        <p:nvSpPr>
          <p:cNvPr id="6" name="文本框 5"/>
          <p:cNvSpPr txBox="1"/>
          <p:nvPr>
            <p:custDataLst>
              <p:tags r:id="rId5"/>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音频质量、采样速度和样本多样性比较"/>
          <p:cNvPicPr>
            <a:picLocks noChangeAspect="1"/>
          </p:cNvPicPr>
          <p:nvPr/>
        </p:nvPicPr>
        <p:blipFill>
          <a:blip r:embed="rId5"/>
          <a:stretch>
            <a:fillRect/>
          </a:stretch>
        </p:blipFill>
        <p:spPr>
          <a:xfrm>
            <a:off x="456565" y="1503680"/>
            <a:ext cx="10534650" cy="3657600"/>
          </a:xfrm>
          <a:prstGeom prst="rect">
            <a:avLst/>
          </a:prstGeom>
        </p:spPr>
      </p:pic>
      <p:sp>
        <p:nvSpPr>
          <p:cNvPr id="6" name="文本框 5"/>
          <p:cNvSpPr txBox="1"/>
          <p:nvPr>
            <p:custDataLst>
              <p:tags r:id="rId6"/>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Inference time."/>
          <p:cNvPicPr>
            <a:picLocks noChangeAspect="1"/>
          </p:cNvPicPr>
          <p:nvPr/>
        </p:nvPicPr>
        <p:blipFill>
          <a:blip r:embed="rId1"/>
          <a:stretch>
            <a:fillRect/>
          </a:stretch>
        </p:blipFill>
        <p:spPr>
          <a:xfrm>
            <a:off x="565150" y="1351915"/>
            <a:ext cx="10410825" cy="46863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6"/>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---Ablation实验</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消融研究结果"/>
          <p:cNvPicPr>
            <a:picLocks noChangeAspect="1"/>
          </p:cNvPicPr>
          <p:nvPr/>
        </p:nvPicPr>
        <p:blipFill>
          <a:blip r:embed="rId5"/>
          <a:stretch>
            <a:fillRect/>
          </a:stretch>
        </p:blipFill>
        <p:spPr>
          <a:xfrm>
            <a:off x="265430" y="1595755"/>
            <a:ext cx="5153025" cy="3190875"/>
          </a:xfrm>
          <a:prstGeom prst="rect">
            <a:avLst/>
          </a:prstGeom>
        </p:spPr>
      </p:pic>
      <p:sp>
        <p:nvSpPr>
          <p:cNvPr id="3" name="文本框 2"/>
          <p:cNvSpPr txBox="1"/>
          <p:nvPr/>
        </p:nvSpPr>
        <p:spPr>
          <a:xfrm>
            <a:off x="5990590" y="1672590"/>
            <a:ext cx="5767070" cy="4030980"/>
          </a:xfrm>
          <a:prstGeom prst="rect">
            <a:avLst/>
          </a:prstGeom>
          <a:noFill/>
        </p:spPr>
        <p:txBody>
          <a:bodyPr wrap="square" rtlCol="0">
            <a:spAutoFit/>
          </a:bodyPr>
          <a:p>
            <a:r>
              <a:rPr lang="zh-CN" altLang="en-US">
                <a:solidFill>
                  <a:srgbClr val="FF0000"/>
                </a:solidFill>
              </a:rPr>
              <a:t>GP </a:t>
            </a:r>
            <a:r>
              <a:rPr lang="zh-CN" altLang="en-US">
                <a:solidFill>
                  <a:schemeClr val="tx1"/>
                </a:solidFill>
              </a:rPr>
              <a:t>代表</a:t>
            </a:r>
            <a:r>
              <a:rPr lang="zh-CN" altLang="en-US">
                <a:solidFill>
                  <a:srgbClr val="FF0000"/>
                </a:solidFill>
              </a:rPr>
              <a:t>生成器参数化</a:t>
            </a:r>
            <a:endParaRPr lang="zh-CN" altLang="en-US">
              <a:solidFill>
                <a:srgbClr val="FF0000"/>
              </a:solidFill>
            </a:endParaRPr>
          </a:p>
          <a:p>
            <a:r>
              <a:rPr lang="zh-CN" altLang="en-US">
                <a:solidFill>
                  <a:srgbClr val="FF0000"/>
                </a:solidFill>
              </a:rPr>
              <a:t>KD </a:t>
            </a:r>
            <a:r>
              <a:rPr lang="zh-CN" altLang="en-US">
                <a:solidFill>
                  <a:schemeClr val="tx1"/>
                </a:solidFill>
              </a:rPr>
              <a:t>代表</a:t>
            </a:r>
            <a:r>
              <a:rPr lang="zh-CN" altLang="en-US">
                <a:solidFill>
                  <a:srgbClr val="FF0000"/>
                </a:solidFill>
              </a:rPr>
              <a:t>知识蒸馏</a:t>
            </a:r>
            <a:endParaRPr lang="zh-CN" altLang="en-US">
              <a:solidFill>
                <a:srgbClr val="FF0000"/>
              </a:solidFill>
            </a:endParaRPr>
          </a:p>
          <a:p>
            <a:pPr indent="457200"/>
            <a:endParaRPr lang="zh-CN" altLang="en-US" sz="2000"/>
          </a:p>
          <a:p>
            <a:pPr indent="457200"/>
            <a:endParaRPr lang="zh-CN" altLang="en-US" sz="2000"/>
          </a:p>
          <a:p>
            <a:pPr indent="457200"/>
            <a:r>
              <a:rPr lang="zh-CN" altLang="en-US" sz="2000"/>
              <a:t>在有限的扩散迭代中，如果不使用基于生成器的扩散参数化而改用基于梯度的参数化，会明显降低感知质量。ProDiff通过直接预测干净数据来避免在减少反向迭代时显著降低感知质量。</a:t>
            </a:r>
            <a:endParaRPr lang="zh-CN" altLang="en-US" sz="2000"/>
          </a:p>
          <a:p>
            <a:endParaRPr lang="zh-CN" altLang="en-US" sz="2000"/>
          </a:p>
          <a:p>
            <a:r>
              <a:rPr lang="zh-CN" altLang="en-US" sz="2000"/>
              <a:t>    如果去除知识蒸馏机制，直接使用干净数据作为训练目标，会导致模糊和过度平滑的预测，这证明了所提出的蒸馏在减少数据方差和促进模型收敛方面的有效性和效率。</a:t>
            </a:r>
            <a:endParaRPr lang="zh-CN" altLang="en-US" sz="20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79425" y="1459865"/>
            <a:ext cx="11515725" cy="4246245"/>
          </a:xfrm>
          <a:prstGeom prst="rect">
            <a:avLst/>
          </a:prstGeom>
          <a:noFill/>
        </p:spPr>
        <p:txBody>
          <a:bodyPr wrap="square" rtlCol="0">
            <a:spAutoFit/>
          </a:bodyPr>
          <a:p>
            <a:pPr indent="457200" fontAlgn="auto">
              <a:lnSpc>
                <a:spcPct val="150000"/>
              </a:lnSpc>
            </a:pPr>
            <a:r>
              <a:rPr lang="zh-CN" altLang="en-US" sz="2000"/>
              <a:t>对扩散模型参数化的初步研究发现，以往基于梯度的tts模型需要数百次迭代才能保证较高的样本质量，这对加速采样提出了挑战。</a:t>
            </a:r>
            <a:endParaRPr lang="zh-CN" altLang="en-US" sz="2000"/>
          </a:p>
          <a:p>
            <a:pPr indent="457200" fontAlgn="auto">
              <a:lnSpc>
                <a:spcPct val="150000"/>
              </a:lnSpc>
            </a:pPr>
            <a:r>
              <a:rPr lang="zh-CN" altLang="en-US" sz="2000"/>
              <a:t>ProDiff通过直接预测干净数据的方式对去噪模型进行参数化，以避免在减少反向迭代时感知质量显著下降。</a:t>
            </a:r>
            <a:endParaRPr lang="zh-CN" altLang="en-US" sz="2000"/>
          </a:p>
          <a:p>
            <a:pPr indent="457200" fontAlgn="auto">
              <a:lnSpc>
                <a:spcPct val="150000"/>
              </a:lnSpc>
            </a:pPr>
            <a:r>
              <a:rPr lang="zh-CN" altLang="en-US" sz="2000"/>
              <a:t>ProDiff采用教师合成的Mel-谱图作为目标，减少了数据的方差，并作了较强的预测，从而将ProDiff从N步教师的行为中</a:t>
            </a:r>
            <a:r>
              <a:rPr lang="zh-CN" altLang="en-US" sz="2000"/>
              <a:t>知识蒸馏出来，形成了一个新的</a:t>
            </a:r>
            <a:r>
              <a:rPr lang="en-US" altLang="zh-CN" sz="2000"/>
              <a:t>N/2</a:t>
            </a:r>
            <a:r>
              <a:rPr lang="zh-CN" altLang="en-US" sz="2000"/>
              <a:t>步模型，进一步大幅减少了采样</a:t>
            </a:r>
            <a:r>
              <a:rPr lang="zh-CN" altLang="en-US" sz="2000"/>
              <a:t>时间。</a:t>
            </a:r>
            <a:endParaRPr lang="zh-CN" altLang="en-US" sz="2000"/>
          </a:p>
          <a:p>
            <a:pPr indent="457200" fontAlgn="auto">
              <a:lnSpc>
                <a:spcPct val="150000"/>
              </a:lnSpc>
            </a:pPr>
            <a:r>
              <a:rPr lang="zh-CN" altLang="en-US" sz="2000"/>
              <a:t>实验结果表明，ProDiff只需2次迭代就可以合成高保真Me</a:t>
            </a:r>
            <a:r>
              <a:rPr lang="en-US" altLang="zh-CN" sz="2000"/>
              <a:t>l</a:t>
            </a:r>
            <a:r>
              <a:rPr lang="zh-CN" altLang="en-US" sz="2000"/>
              <a:t>-谱图，同时保持了与使用数百个步骤的最先进模型相比的样品质量和多样性。</a:t>
            </a:r>
            <a:r>
              <a:rPr sz="2000">
                <a:sym typeface="+mn-ea"/>
              </a:rPr>
              <a:t>ProDiff首次使得扩散模型对交互式、实时世界的文本到语音具有低计算成本的适用性。</a:t>
            </a:r>
            <a:endParaRPr sz="2000">
              <a:sym typeface="+mn-ea"/>
            </a:endParaRPr>
          </a:p>
        </p:txBody>
      </p:sp>
      <p:sp>
        <p:nvSpPr>
          <p:cNvPr id="6" name="文本框 5"/>
          <p:cNvSpPr txBox="1"/>
          <p:nvPr>
            <p:custDataLst>
              <p:tags r:id="rId5"/>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84785" y="1412875"/>
            <a:ext cx="11422380" cy="1938020"/>
          </a:xfrm>
          <a:prstGeom prst="rect">
            <a:avLst/>
          </a:prstGeom>
          <a:noFill/>
        </p:spPr>
        <p:txBody>
          <a:bodyPr wrap="square" rtlCol="0">
            <a:spAutoFit/>
          </a:bodyPr>
          <a:p>
            <a:pPr indent="457200"/>
            <a:r>
              <a:rPr lang="zh-CN" altLang="en-US" sz="2000"/>
              <a:t>文本到语音（TTS）旨在使用文本生成几乎与人类相似的音频，这在机器学习社区中引起了广泛的兴趣。</a:t>
            </a:r>
            <a:endParaRPr lang="zh-CN" altLang="en-US" sz="2000"/>
          </a:p>
          <a:p>
            <a:pPr indent="457200"/>
            <a:r>
              <a:rPr lang="zh-CN" altLang="en-US" sz="2000"/>
              <a:t>以前的神经TTS模型</a:t>
            </a:r>
            <a:r>
              <a:rPr lang="zh-CN" altLang="en-US" sz="2000" baseline="30000"/>
              <a:t>[</a:t>
            </a:r>
            <a:r>
              <a:rPr lang="en-US" altLang="zh-CN" sz="2000" baseline="30000"/>
              <a:t>1]</a:t>
            </a:r>
            <a:r>
              <a:rPr lang="zh-CN" altLang="en-US" sz="2000"/>
              <a:t>首先从文本中自回归生成梅尔频谱图，然后使用单独训练的声码器，从生成的梅尔频谱图合成语音。它们已经被证明可以产生高保真的音频样本，但却有昂贵的计算成本。</a:t>
            </a:r>
            <a:endParaRPr lang="zh-CN" altLang="en-US" sz="2000"/>
          </a:p>
          <a:p>
            <a:pPr indent="457200"/>
            <a:r>
              <a:rPr lang="zh-CN" altLang="en-US" sz="2000"/>
              <a:t>近年来，提出了非自回归方法</a:t>
            </a:r>
            <a:r>
              <a:rPr lang="zh-CN" altLang="en-US" sz="2000" baseline="30000"/>
              <a:t>[</a:t>
            </a:r>
            <a:r>
              <a:rPr lang="en-US" altLang="zh-CN" sz="2000" baseline="30000"/>
              <a:t>2]</a:t>
            </a:r>
            <a:r>
              <a:rPr lang="zh-CN" altLang="en-US" sz="2000"/>
              <a:t>来以令人满意的速度生成语音音频。然而，这些模型因其他问题而受到批评，例如，有限的样本质量或样本多样性。</a:t>
            </a:r>
            <a:endParaRPr lang="en-US" altLang="zh-CN" sz="2000"/>
          </a:p>
        </p:txBody>
      </p:sp>
      <p:sp>
        <p:nvSpPr>
          <p:cNvPr id="4" name="文本框 3"/>
          <p:cNvSpPr txBox="1"/>
          <p:nvPr>
            <p:custDataLst>
              <p:tags r:id="rId5"/>
            </p:custDataLst>
          </p:nvPr>
        </p:nvSpPr>
        <p:spPr>
          <a:xfrm>
            <a:off x="0" y="5770880"/>
            <a:ext cx="12192000" cy="9531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Naihan Li, Shujie Liu, Yanqing Liu, Sheng Zhao, and Ming Liu. 2019. Neural speech synthesis with transformer network. In Proceedings ofthe AAAIConference on Artificial Intelligence, Vol. 33. 6706–6713.</a:t>
            </a:r>
            <a:endParaRPr lang="zh-CN" altLang="en-US" sz="1400">
              <a:solidFill>
                <a:schemeClr val="tx1"/>
              </a:solidFill>
              <a:effectLst/>
              <a:sym typeface="+mn-ea"/>
            </a:endParaRPr>
          </a:p>
          <a:p>
            <a:r>
              <a:rPr lang="en-US" altLang="zh-CN" sz="1400">
                <a:solidFill>
                  <a:schemeClr val="tx1"/>
                </a:solidFill>
                <a:effectLst/>
                <a:sym typeface="+mn-ea"/>
              </a:rPr>
              <a:t>[2]Vadim Popov, Ivan Vovk, Vladimir Gogoryan, Tasnima Sadekova, and Mikhail Kudinov. 2021. Grad-tts: A diffusion probabilistic model for text-to-speech. In International Conference on Machine Learning. PMLR, 8599–8608.</a:t>
            </a:r>
            <a:endParaRPr lang="en-US" altLang="zh-CN" sz="1400">
              <a:solidFill>
                <a:schemeClr val="tx1"/>
              </a:solidFill>
              <a:effectLst/>
              <a:sym typeface="+mn-ea"/>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84785" y="1412875"/>
            <a:ext cx="11422380" cy="1938020"/>
          </a:xfrm>
          <a:prstGeom prst="rect">
            <a:avLst/>
          </a:prstGeom>
          <a:noFill/>
        </p:spPr>
        <p:txBody>
          <a:bodyPr wrap="square" rtlCol="0">
            <a:spAutoFit/>
          </a:bodyPr>
          <a:p>
            <a:pPr indent="457200"/>
            <a:r>
              <a:rPr lang="zh-CN" altLang="en-US" sz="2000"/>
              <a:t>文本到语音（TTS）旨在使用文本生成几乎与人类相似的音频，这在机器学习社区中引起了广泛的兴趣。</a:t>
            </a:r>
            <a:endParaRPr lang="zh-CN" altLang="en-US" sz="2000"/>
          </a:p>
          <a:p>
            <a:pPr indent="457200"/>
            <a:r>
              <a:rPr lang="zh-CN" altLang="en-US" sz="2000"/>
              <a:t>以前的神经TTS模型</a:t>
            </a:r>
            <a:r>
              <a:rPr lang="zh-CN" altLang="en-US" sz="2000" baseline="30000"/>
              <a:t>[</a:t>
            </a:r>
            <a:r>
              <a:rPr lang="en-US" altLang="zh-CN" sz="2000" baseline="30000"/>
              <a:t>1]</a:t>
            </a:r>
            <a:r>
              <a:rPr lang="zh-CN" altLang="en-US" sz="2000"/>
              <a:t>首先从文本中自回归生成梅尔频谱图，然后使用单独训练的声码器，从生成的梅尔频谱图合成语音。它们已经被证明可以产生高保真的音频样本，但却有昂贵的计算成本。</a:t>
            </a:r>
            <a:endParaRPr lang="zh-CN" altLang="en-US" sz="2000"/>
          </a:p>
          <a:p>
            <a:pPr indent="457200"/>
            <a:r>
              <a:rPr lang="zh-CN" altLang="en-US" sz="2000"/>
              <a:t>近年来，提出了非自回归方法</a:t>
            </a:r>
            <a:r>
              <a:rPr lang="zh-CN" altLang="en-US" sz="2000" baseline="30000"/>
              <a:t>[</a:t>
            </a:r>
            <a:r>
              <a:rPr lang="en-US" altLang="zh-CN" sz="2000" baseline="30000"/>
              <a:t>2]</a:t>
            </a:r>
            <a:r>
              <a:rPr lang="zh-CN" altLang="en-US" sz="2000"/>
              <a:t>来以令人满意的速度生成语音音频。然而，这些模型因其他问题而受到批评，例如，有限的样本质量或样本多样性。</a:t>
            </a:r>
            <a:endParaRPr lang="en-US" altLang="zh-CN" sz="2000"/>
          </a:p>
        </p:txBody>
      </p:sp>
      <p:sp>
        <p:nvSpPr>
          <p:cNvPr id="4" name="文本框 3"/>
          <p:cNvSpPr txBox="1"/>
          <p:nvPr>
            <p:custDataLst>
              <p:tags r:id="rId5"/>
            </p:custDataLst>
          </p:nvPr>
        </p:nvSpPr>
        <p:spPr>
          <a:xfrm>
            <a:off x="0" y="5770880"/>
            <a:ext cx="12192000" cy="9531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Naihan Li, Shujie Liu, Yanqing Liu, Sheng Zhao, and Ming Liu. 2019. Neural speech synthesis with transformer network. In Proceedings ofthe AAAIConference on Artificial Intelligence, Vol. 33. 6706–6713.</a:t>
            </a:r>
            <a:endParaRPr lang="zh-CN" altLang="en-US" sz="1400">
              <a:solidFill>
                <a:schemeClr val="tx1"/>
              </a:solidFill>
              <a:effectLst/>
              <a:sym typeface="+mn-ea"/>
            </a:endParaRPr>
          </a:p>
          <a:p>
            <a:r>
              <a:rPr lang="en-US" altLang="zh-CN" sz="1400">
                <a:solidFill>
                  <a:schemeClr val="tx1"/>
                </a:solidFill>
                <a:effectLst/>
                <a:sym typeface="+mn-ea"/>
              </a:rPr>
              <a:t>[2]Vadim Popov, Ivan Vovk, Vladimir Gogoryan, Tasnima Sadekova, and Mikhail Kudinov. 2021. Grad-tts: A diffusion probabilistic model for text-to-speech. In International Conference on Machine Learning. PMLR, 8599–8608.</a:t>
            </a:r>
            <a:endParaRPr lang="en-US" altLang="zh-CN" sz="1400">
              <a:solidFill>
                <a:schemeClr val="tx1"/>
              </a:solidFill>
              <a:effectLst/>
              <a:sym typeface="+mn-ea"/>
            </a:endParaRPr>
          </a:p>
        </p:txBody>
      </p:sp>
      <p:sp>
        <p:nvSpPr>
          <p:cNvPr id="6" name="文本框 5"/>
          <p:cNvSpPr txBox="1"/>
          <p:nvPr/>
        </p:nvSpPr>
        <p:spPr>
          <a:xfrm>
            <a:off x="118745" y="3525520"/>
            <a:ext cx="11306810" cy="2245360"/>
          </a:xfrm>
          <a:prstGeom prst="rect">
            <a:avLst/>
          </a:prstGeom>
          <a:noFill/>
        </p:spPr>
        <p:txBody>
          <a:bodyPr wrap="square" rtlCol="0">
            <a:spAutoFit/>
          </a:bodyPr>
          <a:p>
            <a:pPr indent="457200"/>
            <a:r>
              <a:rPr lang="zh-CN" altLang="en-US" sz="2000"/>
              <a:t>在文本到语音合成中，作者的目标主要有三个方面：</a:t>
            </a:r>
            <a:endParaRPr lang="zh-CN" altLang="en-US" sz="2000"/>
          </a:p>
          <a:p>
            <a:pPr indent="457200"/>
            <a:r>
              <a:rPr lang="zh-CN" altLang="en-US" sz="2000">
                <a:solidFill>
                  <a:srgbClr val="FF0000"/>
                </a:solidFill>
              </a:rPr>
              <a:t>高质量</a:t>
            </a:r>
            <a:r>
              <a:rPr lang="zh-CN" altLang="en-US" sz="2000"/>
              <a:t>：为了提高合成语音的自然度，模型应该捕捉自然语音中的细节（两个相邻谐波之间的</a:t>
            </a:r>
            <a:r>
              <a:rPr lang="en-US" altLang="zh-CN" sz="2000"/>
              <a:t>	</a:t>
            </a:r>
            <a:r>
              <a:rPr lang="zh-CN" altLang="en-US" sz="2000"/>
              <a:t>频率槽，清音帧和高频部分）。</a:t>
            </a:r>
            <a:endParaRPr lang="zh-CN" altLang="en-US" sz="2000"/>
          </a:p>
          <a:p>
            <a:pPr indent="457200"/>
            <a:r>
              <a:rPr lang="zh-CN" altLang="en-US" sz="2000">
                <a:solidFill>
                  <a:srgbClr val="FF0000"/>
                </a:solidFill>
              </a:rPr>
              <a:t>快速</a:t>
            </a:r>
            <a:r>
              <a:rPr lang="zh-CN" altLang="en-US" sz="2000"/>
              <a:t>：在考虑实时语音合成时，高生成速度至关重要。这对所有高质量的神经合成器提出了挑战。</a:t>
            </a:r>
            <a:endParaRPr lang="zh-CN" altLang="en-US" sz="2000"/>
          </a:p>
          <a:p>
            <a:pPr indent="457200"/>
            <a:r>
              <a:rPr lang="zh-CN" altLang="en-US" sz="2000">
                <a:solidFill>
                  <a:srgbClr val="FF0000"/>
                </a:solidFill>
              </a:rPr>
              <a:t>多样化</a:t>
            </a:r>
            <a:r>
              <a:rPr lang="zh-CN" altLang="en-US" sz="2000"/>
              <a:t>：为了防止合成语音在生成长语音时过于沉闷和乏味，模型应当能够减少模式崩溃并避免单峰预测。</a:t>
            </a:r>
            <a:endParaRPr lang="zh-CN" altLang="en-US" sz="20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318135" y="1464945"/>
            <a:ext cx="11041380" cy="4707890"/>
          </a:xfrm>
          <a:prstGeom prst="rect">
            <a:avLst/>
          </a:prstGeom>
          <a:noFill/>
        </p:spPr>
        <p:txBody>
          <a:bodyPr wrap="square" rtlCol="0">
            <a:spAutoFit/>
          </a:bodyPr>
          <a:p>
            <a:pPr indent="457200" fontAlgn="auto">
              <a:lnSpc>
                <a:spcPct val="150000"/>
              </a:lnSpc>
            </a:pPr>
            <a:r>
              <a:rPr lang="zh-CN" altLang="en-US" sz="2000">
                <a:solidFill>
                  <a:srgbClr val="FF0000"/>
                </a:solidFill>
              </a:rPr>
              <a:t>去噪扩散概率模型（DDPMs）</a:t>
            </a:r>
            <a:r>
              <a:rPr lang="en-US" altLang="zh-CN" sz="2000" baseline="30000">
                <a:solidFill>
                  <a:schemeClr val="tx1"/>
                </a:solidFill>
              </a:rPr>
              <a:t>[1]</a:t>
            </a:r>
            <a:r>
              <a:rPr lang="zh-CN" altLang="en-US" sz="2000"/>
              <a:t>是一类新兴的生成模型，它们在图像和音频合成方面展现出了卓越的性能。然而，目前语音合成中DDPM的发展受到两个主要挑战的阻碍：</a:t>
            </a:r>
            <a:endParaRPr lang="zh-CN" altLang="en-US" sz="2000"/>
          </a:p>
          <a:p>
            <a:pPr indent="457200" fontAlgn="auto">
              <a:lnSpc>
                <a:spcPct val="150000"/>
              </a:lnSpc>
            </a:pPr>
            <a:r>
              <a:rPr lang="en-US" altLang="zh-CN" sz="2000"/>
              <a:t>(1)</a:t>
            </a:r>
            <a:r>
              <a:rPr lang="zh-CN" altLang="en-US" sz="2000"/>
              <a:t>目前主流的扩散文本到语音合成模型需要通过打分匹配目标来估计数据密度的梯度，这通常需要数百次迭代才能保证高质量的合成。这一点限制了模型在现实世界中的部署。</a:t>
            </a:r>
            <a:endParaRPr lang="zh-CN" altLang="en-US" sz="2000"/>
          </a:p>
          <a:p>
            <a:pPr indent="457200" fontAlgn="auto">
              <a:lnSpc>
                <a:spcPct val="150000"/>
              </a:lnSpc>
            </a:pPr>
            <a:r>
              <a:rPr lang="en-US" altLang="zh-CN" sz="2000"/>
              <a:t>(2)</a:t>
            </a:r>
            <a:r>
              <a:rPr lang="zh-CN" altLang="en-US" sz="2000"/>
              <a:t>当减少细化迭代的次数时，由于复杂的数据分布，扩散模型在模型收敛方面会表现出明显的退化。因此，原始的去噪模型不能生成确定性的值，导致在梅尔频谱图中产生模糊和过度平滑的预测。</a:t>
            </a:r>
            <a:endParaRPr lang="zh-CN" altLang="en-US" sz="2000"/>
          </a:p>
          <a:p>
            <a:pPr indent="457200" fontAlgn="auto">
              <a:lnSpc>
                <a:spcPct val="150000"/>
              </a:lnSpc>
            </a:pPr>
            <a:endParaRPr lang="zh-CN" altLang="en-US" sz="2000"/>
          </a:p>
          <a:p>
            <a:pPr indent="457200" fontAlgn="auto">
              <a:lnSpc>
                <a:spcPct val="150000"/>
              </a:lnSpc>
            </a:pPr>
            <a:r>
              <a:rPr lang="zh-CN" altLang="en-US" sz="2000"/>
              <a:t>为了解决这些问题，文章</a:t>
            </a:r>
            <a:r>
              <a:rPr lang="zh-CN" altLang="en-US" sz="2000">
                <a:solidFill>
                  <a:srgbClr val="FF0000"/>
                </a:solidFill>
              </a:rPr>
              <a:t>提出了ProDiff模型</a:t>
            </a:r>
            <a:r>
              <a:rPr lang="zh-CN" altLang="en-US" sz="2000"/>
              <a:t>，并介绍了两项关键技术：利用基于生成器的参数化来加速采样</a:t>
            </a:r>
            <a:r>
              <a:rPr lang="zh-CN" altLang="en-US" sz="2000"/>
              <a:t>和通过知识蒸馏在目标侧减少数据方差。</a:t>
            </a:r>
            <a:endParaRPr lang="zh-CN" altLang="en-US" sz="2000"/>
          </a:p>
        </p:txBody>
      </p:sp>
      <p:sp>
        <p:nvSpPr>
          <p:cNvPr id="3" name="文本框 2"/>
          <p:cNvSpPr txBox="1"/>
          <p:nvPr>
            <p:custDataLst>
              <p:tags r:id="rId5"/>
            </p:custDataLst>
          </p:nvPr>
        </p:nvSpPr>
        <p:spPr>
          <a:xfrm>
            <a:off x="57150" y="6417310"/>
            <a:ext cx="12192000" cy="30670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Jonathan Ho, Ajay Jain, and Pieter Abbeel. 2020. Denoising diffusion probabilistic models. Proc. of</a:t>
            </a:r>
            <a:r>
              <a:rPr lang="en-US" altLang="zh-CN" sz="1400">
                <a:solidFill>
                  <a:schemeClr val="tx1"/>
                </a:solidFill>
                <a:effectLst/>
                <a:sym typeface="+mn-ea"/>
              </a:rPr>
              <a:t> </a:t>
            </a:r>
            <a:r>
              <a:rPr lang="zh-CN" altLang="en-US" sz="1400">
                <a:solidFill>
                  <a:schemeClr val="tx1"/>
                </a:solidFill>
                <a:effectLst/>
                <a:sym typeface="+mn-ea"/>
              </a:rPr>
              <a:t>NeurIPS.</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QQ截图20231109191316"/>
          <p:cNvPicPr>
            <a:picLocks noChangeAspect="1"/>
          </p:cNvPicPr>
          <p:nvPr/>
        </p:nvPicPr>
        <p:blipFill>
          <a:blip r:embed="rId1"/>
          <a:stretch>
            <a:fillRect/>
          </a:stretch>
        </p:blipFill>
        <p:spPr>
          <a:xfrm>
            <a:off x="0" y="1172210"/>
            <a:ext cx="12192000" cy="50825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6"/>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descr="基于2"/>
          <p:cNvPicPr>
            <a:picLocks noChangeAspect="1"/>
          </p:cNvPicPr>
          <p:nvPr/>
        </p:nvPicPr>
        <p:blipFill>
          <a:blip r:embed="rId1"/>
          <a:stretch>
            <a:fillRect/>
          </a:stretch>
        </p:blipFill>
        <p:spPr>
          <a:xfrm>
            <a:off x="928370" y="3892550"/>
            <a:ext cx="3790950" cy="609600"/>
          </a:xfrm>
          <a:prstGeom prst="rect">
            <a:avLst/>
          </a:prstGeom>
        </p:spPr>
      </p:pic>
      <p:pic>
        <p:nvPicPr>
          <p:cNvPr id="3" name="图片 2" descr="基于1"/>
          <p:cNvPicPr>
            <a:picLocks noChangeAspect="1"/>
          </p:cNvPicPr>
          <p:nvPr/>
        </p:nvPicPr>
        <p:blipFill>
          <a:blip r:embed="rId2"/>
          <a:stretch>
            <a:fillRect/>
          </a:stretch>
        </p:blipFill>
        <p:spPr>
          <a:xfrm>
            <a:off x="738505" y="2014220"/>
            <a:ext cx="3810000" cy="609600"/>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8" name="矩形 7"/>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6"/>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扩散模型</a:t>
            </a:r>
            <a:r>
              <a:rPr lang="zh-CN" altLang="en-US" sz="2800">
                <a:solidFill>
                  <a:schemeClr val="tx1"/>
                </a:solidFill>
                <a:effectLst>
                  <a:outerShdw blurRad="38100" dist="19050" dir="2700000" algn="tl" rotWithShape="0">
                    <a:schemeClr val="dk1">
                      <a:alpha val="40000"/>
                    </a:schemeClr>
                  </a:outerShdw>
                </a:effectLst>
              </a:rPr>
              <a:t>参数化</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5465" y="1564640"/>
            <a:ext cx="10083800" cy="4460875"/>
          </a:xfrm>
          <a:prstGeom prst="rect">
            <a:avLst/>
          </a:prstGeom>
          <a:noFill/>
        </p:spPr>
        <p:txBody>
          <a:bodyPr wrap="square" rtlCol="0">
            <a:noAutofit/>
          </a:bodyPr>
          <a:p>
            <a:pPr fontAlgn="auto">
              <a:lnSpc>
                <a:spcPct val="150000"/>
              </a:lnSpc>
            </a:pPr>
            <a:r>
              <a:rPr lang="en-US" altLang="zh-CN" sz="2000"/>
              <a:t>(1)</a:t>
            </a:r>
            <a:r>
              <a:rPr lang="en-US" altLang="zh-CN" sz="2000">
                <a:solidFill>
                  <a:srgbClr val="FF0000"/>
                </a:solidFill>
              </a:rPr>
              <a:t>基于梯度的方法</a:t>
            </a:r>
            <a:endParaRPr lang="en-US" altLang="zh-CN" sz="2000">
              <a:solidFill>
                <a:srgbClr val="FF0000"/>
              </a:solidFill>
            </a:endParaRPr>
          </a:p>
          <a:p>
            <a:pPr fontAlgn="auto">
              <a:lnSpc>
                <a:spcPct val="150000"/>
              </a:lnSpc>
            </a:pPr>
            <a:endParaRPr lang="en-US" altLang="zh-CN" sz="2000">
              <a:solidFill>
                <a:srgbClr val="FF0000"/>
              </a:solidFill>
            </a:endParaRPr>
          </a:p>
          <a:p>
            <a:pPr indent="457200" fontAlgn="auto">
              <a:lnSpc>
                <a:spcPct val="150000"/>
              </a:lnSpc>
            </a:pPr>
            <a:r>
              <a:rPr lang="en-US" altLang="zh-CN" sz="2000">
                <a:solidFill>
                  <a:schemeClr val="tx1"/>
                </a:solidFill>
              </a:rPr>
              <a:t>在基于梯度的扩散模型中，高样本质量的保证通常以数百到数千个去噪步骤为代价，因此巨大的计算成本阻碍了其在现实世界的文本到语音部署中的应用</a:t>
            </a:r>
            <a:r>
              <a:rPr lang="zh-CN" altLang="en-US" sz="2000">
                <a:solidFill>
                  <a:schemeClr val="tx1"/>
                </a:solidFill>
              </a:rPr>
              <a:t>。</a:t>
            </a:r>
            <a:endParaRPr lang="en-US" altLang="zh-CN" sz="2000">
              <a:solidFill>
                <a:schemeClr val="tx1"/>
              </a:solidFill>
            </a:endParaRPr>
          </a:p>
          <a:p>
            <a:pPr fontAlgn="auto">
              <a:lnSpc>
                <a:spcPct val="150000"/>
              </a:lnSpc>
            </a:pPr>
            <a:r>
              <a:rPr lang="en-US" altLang="zh-CN" sz="2000">
                <a:solidFill>
                  <a:schemeClr val="tx1"/>
                </a:solidFill>
              </a:rPr>
              <a:t>(2)</a:t>
            </a:r>
            <a:r>
              <a:rPr lang="zh-CN" altLang="en-US" sz="2000">
                <a:solidFill>
                  <a:srgbClr val="FF0000"/>
                </a:solidFill>
              </a:rPr>
              <a:t>基于</a:t>
            </a:r>
            <a:r>
              <a:rPr lang="en-US" altLang="zh-CN" sz="2000">
                <a:solidFill>
                  <a:srgbClr val="FF0000"/>
                </a:solidFill>
              </a:rPr>
              <a:t>生成器</a:t>
            </a:r>
            <a:r>
              <a:rPr lang="zh-CN" altLang="en-US" sz="2000">
                <a:solidFill>
                  <a:srgbClr val="FF0000"/>
                </a:solidFill>
              </a:rPr>
              <a:t>的</a:t>
            </a:r>
            <a:r>
              <a:rPr lang="en-US" altLang="zh-CN" sz="2000">
                <a:solidFill>
                  <a:srgbClr val="FF0000"/>
                </a:solidFill>
              </a:rPr>
              <a:t>方法</a:t>
            </a:r>
            <a:endParaRPr lang="en-US" altLang="zh-CN" sz="2000">
              <a:solidFill>
                <a:srgbClr val="FF0000"/>
              </a:solidFill>
            </a:endParaRPr>
          </a:p>
          <a:p>
            <a:pPr fontAlgn="auto">
              <a:lnSpc>
                <a:spcPct val="150000"/>
              </a:lnSpc>
            </a:pPr>
            <a:endParaRPr lang="en-US" altLang="zh-CN" sz="2000">
              <a:solidFill>
                <a:srgbClr val="FF0000"/>
              </a:solidFill>
            </a:endParaRPr>
          </a:p>
          <a:p>
            <a:pPr indent="457200" fontAlgn="auto">
              <a:lnSpc>
                <a:spcPct val="150000"/>
              </a:lnSpc>
            </a:pPr>
            <a:r>
              <a:rPr lang="en-US" altLang="zh-CN" sz="2000">
                <a:solidFill>
                  <a:schemeClr val="tx1"/>
                </a:solidFill>
              </a:rPr>
              <a:t>通过神经网络f</a:t>
            </a:r>
            <a:r>
              <a:rPr lang="en-US" altLang="zh-CN" sz="2000" baseline="-25000">
                <a:solidFill>
                  <a:schemeClr val="tx1"/>
                </a:solidFill>
              </a:rPr>
              <a:t>𝜃</a:t>
            </a:r>
            <a:r>
              <a:rPr lang="en-US" altLang="zh-CN" sz="2000">
                <a:solidFill>
                  <a:schemeClr val="tx1"/>
                </a:solidFill>
              </a:rPr>
              <a:t>直接预测x</a:t>
            </a:r>
            <a:r>
              <a:rPr lang="en-US" altLang="zh-CN" sz="2000" baseline="-25000">
                <a:solidFill>
                  <a:schemeClr val="tx1"/>
                </a:solidFill>
              </a:rPr>
              <a:t>0</a:t>
            </a:r>
            <a:r>
              <a:rPr lang="en-US" altLang="zh-CN" sz="2000">
                <a:solidFill>
                  <a:schemeClr val="tx1"/>
                </a:solidFill>
              </a:rPr>
              <a:t>来参数化去噪模型。这些基于生成器的方法在加速从复杂分布中进行采样方面具有优势</a:t>
            </a:r>
            <a:r>
              <a:rPr lang="zh-CN" altLang="en-US" sz="2000">
                <a:solidFill>
                  <a:schemeClr val="tx1"/>
                </a:solidFill>
              </a:rPr>
              <a:t>。</a:t>
            </a:r>
            <a:endParaRPr lang="en-US" altLang="zh-CN" sz="2000">
              <a:solidFill>
                <a:schemeClr val="tx1"/>
              </a:solidFill>
            </a:endParaRPr>
          </a:p>
          <a:p>
            <a:pPr fontAlgn="auto">
              <a:lnSpc>
                <a:spcPct val="150000"/>
              </a:lnSpc>
            </a:pPr>
            <a:endParaRPr lang="en-US" altLang="zh-CN" sz="2000">
              <a:solidFill>
                <a:schemeClr val="tx1"/>
              </a:solidFill>
            </a:endParaRPr>
          </a:p>
        </p:txBody>
      </p:sp>
      <p:sp>
        <p:nvSpPr>
          <p:cNvPr id="6" name="文本框 5"/>
          <p:cNvSpPr txBox="1"/>
          <p:nvPr>
            <p:custDataLst>
              <p:tags r:id="rId7"/>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2" name="图片 11" descr="具有不同扩散步骤的梯度扩散模型与生成元扩散模型的比较"/>
          <p:cNvPicPr>
            <a:picLocks noChangeAspect="1"/>
          </p:cNvPicPr>
          <p:nvPr/>
        </p:nvPicPr>
        <p:blipFill>
          <a:blip r:embed="rId1"/>
          <a:stretch>
            <a:fillRect/>
          </a:stretch>
        </p:blipFill>
        <p:spPr>
          <a:xfrm>
            <a:off x="6598285" y="2992120"/>
            <a:ext cx="5238115" cy="32689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知识</a:t>
            </a:r>
            <a:r>
              <a:rPr lang="zh-CN" altLang="en-US" sz="2800">
                <a:solidFill>
                  <a:schemeClr val="tx1"/>
                </a:solidFill>
                <a:effectLst>
                  <a:outerShdw blurRad="38100" dist="19050" dir="2700000" algn="tl" rotWithShape="0">
                    <a:schemeClr val="dk1">
                      <a:alpha val="40000"/>
                    </a:schemeClr>
                  </a:outerShdw>
                </a:effectLst>
              </a:rPr>
              <a:t>蒸馏</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6"/>
            </p:custDataLst>
          </p:nvPr>
        </p:nvSpPr>
        <p:spPr>
          <a:xfrm>
            <a:off x="461010" y="1564640"/>
            <a:ext cx="10083800" cy="1720215"/>
          </a:xfrm>
          <a:prstGeom prst="rect">
            <a:avLst/>
          </a:prstGeom>
          <a:noFill/>
        </p:spPr>
        <p:txBody>
          <a:bodyPr wrap="square" rtlCol="0">
            <a:noAutofit/>
          </a:bodyPr>
          <a:p>
            <a:pPr fontAlgn="auto">
              <a:lnSpc>
                <a:spcPct val="150000"/>
              </a:lnSpc>
            </a:pPr>
            <a:r>
              <a:rPr lang="zh-CN" sz="2000">
                <a:solidFill>
                  <a:srgbClr val="FF0000"/>
                </a:solidFill>
              </a:rPr>
              <a:t>Select a teacher</a:t>
            </a:r>
            <a:endParaRPr lang="zh-CN" sz="2000">
              <a:solidFill>
                <a:srgbClr val="FF0000"/>
              </a:solidFill>
            </a:endParaRPr>
          </a:p>
          <a:p>
            <a:pPr indent="457200" fontAlgn="auto">
              <a:lnSpc>
                <a:spcPct val="150000"/>
              </a:lnSpc>
            </a:pPr>
            <a:r>
              <a:rPr lang="zh-CN" sz="2000">
                <a:solidFill>
                  <a:schemeClr val="tx1"/>
                </a:solidFill>
              </a:rPr>
              <a:t>根据</a:t>
            </a:r>
            <a:r>
              <a:rPr lang="zh-CN" sz="2000">
                <a:solidFill>
                  <a:schemeClr val="tx1"/>
                </a:solidFill>
              </a:rPr>
              <a:t>研究发现，基于</a:t>
            </a:r>
            <a:r>
              <a:rPr lang="en-US" altLang="zh-CN" sz="2000">
                <a:solidFill>
                  <a:schemeClr val="tx1"/>
                </a:solidFill>
              </a:rPr>
              <a:t>4</a:t>
            </a:r>
            <a:r>
              <a:rPr lang="zh-CN" sz="2000">
                <a:solidFill>
                  <a:schemeClr val="tx1"/>
                </a:solidFill>
              </a:rPr>
              <a:t>步生成器的扩散模型在感知质量和采样速度之间取得了适当的平衡。因此，选择了一个基于生成器的扩散模型𝜃以4个扩散步骤作为教师。</a:t>
            </a:r>
            <a:endParaRPr lang="zh-CN" sz="2000">
              <a:solidFill>
                <a:schemeClr val="tx1"/>
              </a:solidFill>
            </a:endParaRPr>
          </a:p>
          <a:p>
            <a:pPr marL="0" lvl="0" indent="0" fontAlgn="auto">
              <a:lnSpc>
                <a:spcPct val="150000"/>
              </a:lnSpc>
              <a:buNone/>
            </a:pPr>
            <a:endParaRPr lang="zh-CN" sz="2000">
              <a:solidFill>
                <a:schemeClr val="tx1"/>
              </a:solidFill>
            </a:endParaRPr>
          </a:p>
          <a:p>
            <a:pPr marL="0" lvl="0" indent="0" fontAlgn="auto">
              <a:lnSpc>
                <a:spcPct val="150000"/>
              </a:lnSpc>
              <a:buNone/>
            </a:pPr>
            <a:endParaRPr lang="zh-CN" sz="2000">
              <a:solidFill>
                <a:schemeClr val="tx1"/>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461010" y="3395345"/>
                <a:ext cx="6212840" cy="2707005"/>
              </a:xfrm>
              <a:prstGeom prst="rect">
                <a:avLst/>
              </a:prstGeom>
              <a:noFill/>
            </p:spPr>
            <p:txBody>
              <a:bodyPr wrap="square" rtlCol="0">
                <a:spAutoFit/>
              </a:bodyPr>
              <a:p>
                <a:pPr marL="0" lvl="0" indent="0" fontAlgn="auto">
                  <a:lnSpc>
                    <a:spcPct val="150000"/>
                  </a:lnSpc>
                  <a:buNone/>
                </a:pPr>
                <a:r>
                  <a:rPr lang="zh-CN" sz="2000">
                    <a:solidFill>
                      <a:srgbClr val="FF0000"/>
                    </a:solidFill>
                    <a:sym typeface="+mn-ea"/>
                  </a:rPr>
                  <a:t>Distill from teacher</a:t>
                </a:r>
                <a:endParaRPr lang="zh-CN" sz="2000">
                  <a:solidFill>
                    <a:srgbClr val="FF0000"/>
                  </a:solidFill>
                </a:endParaRPr>
              </a:p>
              <a:p>
                <a:pPr marL="0" lvl="0" indent="457200" algn="l" fontAlgn="auto">
                  <a:lnSpc>
                    <a:spcPct val="150000"/>
                  </a:lnSpc>
                  <a:buNone/>
                </a:pPr>
                <a:r>
                  <a:rPr lang="zh-CN" sz="2000">
                    <a:sym typeface="+mn-ea"/>
                  </a:rPr>
                  <a:t>通过使用教师模型而不是原始数据</a:t>
                </a:r>
                <a:r>
                  <a:rPr lang="en-US" altLang="zh-CN" sz="2000">
                    <a:sym typeface="+mn-ea"/>
                  </a:rPr>
                  <a:t>x</a:t>
                </a:r>
                <a:r>
                  <a:rPr lang="en-US" altLang="zh-CN" sz="2000" baseline="-25000">
                    <a:sym typeface="+mn-ea"/>
                  </a:rPr>
                  <a:t>0</a:t>
                </a:r>
                <a:r>
                  <a:rPr lang="zh-CN" sz="2000">
                    <a:sym typeface="+mn-ea"/>
                  </a:rPr>
                  <a:t>来运行2个DDIM</a:t>
                </a:r>
                <a:r>
                  <a:rPr lang="en-US" altLang="zh-CN" sz="2000">
                    <a:sym typeface="+mn-ea"/>
                  </a:rPr>
                  <a:t>(</a:t>
                </a:r>
                <a:r>
                  <a:rPr lang="zh-CN" altLang="en-US" sz="2000">
                    <a:sym typeface="+mn-ea"/>
                  </a:rPr>
                  <a:t>去噪扩散隐式模型</a:t>
                </a:r>
                <a:r>
                  <a:rPr lang="en-US" altLang="zh-CN" sz="2000">
                    <a:sym typeface="+mn-ea"/>
                  </a:rPr>
                  <a:t>)</a:t>
                </a:r>
                <a:r>
                  <a:rPr lang="zh-CN" sz="2000">
                    <a:sym typeface="+mn-ea"/>
                  </a:rPr>
                  <a:t>采样步骤来获取去噪模型的目标值 </a:t>
                </a:r>
                <a14:m>
                  <m:oMath xmlns:m="http://schemas.openxmlformats.org/officeDocument/2006/math">
                    <m:r>
                      <a:rPr lang="zh-CN" sz="2000">
                        <a:solidFill>
                          <a:schemeClr val="tx1"/>
                        </a:solidFill>
                        <a:latin typeface="Cambria Math" panose="02040503050406030204" charset="0"/>
                      </a:rPr>
                      <m:t>ˆ</m:t>
                    </m:r>
                    <m:r>
                      <a:rPr lang="zh-CN" sz="2000">
                        <a:solidFill>
                          <a:schemeClr val="tx1"/>
                        </a:solidFill>
                        <a:latin typeface="Cambria Math" panose="02040503050406030204" charset="0"/>
                      </a:rPr>
                      <m:t>𝒙</m:t>
                    </m:r>
                  </m:oMath>
                </a14:m>
                <a:r>
                  <a:rPr lang="zh-CN" sz="2000">
                    <a:sym typeface="+mn-ea"/>
                  </a:rPr>
                  <a:t>0。此外，通过使学生的单个DDIM步骤与教师的2个DDIM步骤相匹配，从而减半所需的步骤。</a:t>
                </a:r>
                <a:endParaRPr lang="zh-CN" sz="2000">
                  <a:solidFill>
                    <a:schemeClr val="tx1"/>
                  </a:solidFill>
                </a:endParaRPr>
              </a:p>
              <a:p>
                <a:endParaRPr lang="zh-CN" altLang="en-US" sz="2000">
                  <a:solidFill>
                    <a:schemeClr val="tx1"/>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461010" y="3395345"/>
                <a:ext cx="6212840" cy="2707005"/>
              </a:xfrm>
              <a:prstGeom prst="rect">
                <a:avLst/>
              </a:prstGeom>
              <a:blipFill rotWithShape="1">
                <a:blip r:embed="rId7"/>
                <a:stretch>
                  <a:fillRect/>
                </a:stretch>
              </a:blipFill>
            </p:spPr>
            <p:txBody>
              <a:bodyPr/>
              <a:lstStyle/>
              <a:p>
                <a:r>
                  <a:rPr lang="zh-CN" altLang="en-US">
                    <a:noFill/>
                  </a:rPr>
                  <a:t> </a:t>
                </a:r>
              </a:p>
            </p:txBody>
          </p:sp>
        </mc:Fallback>
      </mc:AlternateContent>
      <p:sp>
        <p:nvSpPr>
          <p:cNvPr id="13" name="矩形 12"/>
          <p:cNvSpPr/>
          <p:nvPr/>
        </p:nvSpPr>
        <p:spPr>
          <a:xfrm>
            <a:off x="9671050" y="5149850"/>
            <a:ext cx="2001520" cy="189865"/>
          </a:xfrm>
          <a:prstGeom prst="rect">
            <a:avLst/>
          </a:prstGeom>
          <a:ln>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ProDiff的整体架构。"/>
          <p:cNvPicPr>
            <a:picLocks noChangeAspect="1"/>
          </p:cNvPicPr>
          <p:nvPr>
            <p:custDataLst>
              <p:tags r:id="rId1"/>
            </p:custDataLst>
          </p:nvPr>
        </p:nvPicPr>
        <p:blipFill>
          <a:blip r:embed="rId2"/>
          <a:stretch>
            <a:fillRect/>
          </a:stretch>
        </p:blipFill>
        <p:spPr>
          <a:xfrm>
            <a:off x="187960" y="1564640"/>
            <a:ext cx="11815445" cy="4443730"/>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8" name="矩形 7"/>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6"/>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---ProDiff</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5465" y="1564640"/>
            <a:ext cx="10083800" cy="1983105"/>
          </a:xfrm>
          <a:prstGeom prst="rect">
            <a:avLst/>
          </a:prstGeom>
          <a:noFill/>
        </p:spPr>
        <p:txBody>
          <a:bodyPr wrap="square" rtlCol="0">
            <a:noAutofit/>
          </a:bodyPr>
          <a:p>
            <a:pPr fontAlgn="auto">
              <a:lnSpc>
                <a:spcPct val="150000"/>
              </a:lnSpc>
            </a:pPr>
            <a:endParaRPr lang="zh-CN" altLang="en-US" sz="2000"/>
          </a:p>
        </p:txBody>
      </p:sp>
      <p:sp>
        <p:nvSpPr>
          <p:cNvPr id="3" name="文本框 2"/>
          <p:cNvSpPr txBox="1"/>
          <p:nvPr>
            <p:custDataLst>
              <p:tags r:id="rId7"/>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wm#"/>
  <p:tag name="KSO_WM_TEMPLATE_CATEGORY" val="custom"/>
  <p:tag name="KSO_WM_TEMPLATE_INDEX" val="20204613"/>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wm#"/>
  <p:tag name="KSO_WM_TEMPLATE_CATEGORY" val="custom"/>
  <p:tag name="KSO_WM_TEMPLATE_INDEX" val="20204613"/>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wm#"/>
  <p:tag name="KSO_WM_TEMPLATE_CATEGORY" val="custom"/>
  <p:tag name="KSO_WM_TEMPLATE_INDEX" val="2020461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2.xml><?xml version="1.0" encoding="utf-8"?>
<p:tagLst xmlns:p="http://schemas.openxmlformats.org/presentationml/2006/main">
  <p:tag name="commondata" val="eyJoZGlkIjoiOTc2M2ZiZDA5YThjZTYwZWIxODdjODFlYzIyZTg2MGM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5131</Words>
  <Application>WPS 演示</Application>
  <PresentationFormat>宽屏</PresentationFormat>
  <Paragraphs>135</Paragraphs>
  <Slides>16</Slides>
  <Notes>4</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16</vt:i4>
      </vt:variant>
    </vt:vector>
  </HeadingPairs>
  <TitlesOfParts>
    <vt:vector size="32"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BatangChe</vt:lpstr>
      <vt:lpstr>Segoe Print</vt:lpstr>
      <vt:lpstr>WPS</vt:lpstr>
      <vt:lpstr>1_Office 主题​​</vt:lpstr>
      <vt:lpstr>2_Office 主题​​</vt:lpstr>
      <vt:lpstr>ProDiff: Progressive Fast Diffusion Model for High-Quality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170</cp:revision>
  <dcterms:created xsi:type="dcterms:W3CDTF">2019-06-19T02:08:00Z</dcterms:created>
  <dcterms:modified xsi:type="dcterms:W3CDTF">2023-11-10T09:58:03Z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4AA2258498ED45E482C699EF12D4EE73_13</vt:lpwstr>
  </property>
</Properties>
</file>