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86" r:id="rId4"/>
    <p:sldId id="345" r:id="rId5"/>
    <p:sldId id="448" r:id="rId6"/>
    <p:sldId id="365" r:id="rId7"/>
    <p:sldId id="285" r:id="rId8"/>
    <p:sldId id="425" r:id="rId10"/>
    <p:sldId id="385" r:id="rId11"/>
    <p:sldId id="426" r:id="rId12"/>
    <p:sldId id="389" r:id="rId13"/>
    <p:sldId id="335" r:id="rId14"/>
    <p:sldId id="428" r:id="rId15"/>
    <p:sldId id="337" r:id="rId16"/>
    <p:sldId id="367" r:id="rId17"/>
    <p:sldId id="404" r:id="rId18"/>
    <p:sldId id="430" r:id="rId19"/>
    <p:sldId id="390" r:id="rId20"/>
    <p:sldId id="431" r:id="rId21"/>
    <p:sldId id="474" r:id="rId22"/>
    <p:sldId id="393" r:id="rId23"/>
    <p:sldId id="394" r:id="rId24"/>
    <p:sldId id="433" r:id="rId25"/>
    <p:sldId id="432" r:id="rId26"/>
    <p:sldId id="395" r:id="rId27"/>
    <p:sldId id="397" r:id="rId28"/>
    <p:sldId id="399" r:id="rId29"/>
    <p:sldId id="400" r:id="rId30"/>
    <p:sldId id="401" r:id="rId31"/>
    <p:sldId id="281" r:id="rId32"/>
  </p:sldIdLst>
  <p:sldSz cx="9144000" cy="5143500" type="screen16x9"/>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5" userDrawn="1">
          <p15:clr>
            <a:srgbClr val="A4A3A4"/>
          </p15:clr>
        </p15:guide>
        <p15:guide id="2" pos="27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625"/>
        <p:guide pos="276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746358"/>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281680" y="2860040"/>
            <a:ext cx="2806700" cy="375920"/>
          </a:xfrm>
          <a:prstGeom prst="rect">
            <a:avLst/>
          </a:prstGeom>
        </p:spPr>
        <p:txBody>
          <a:bodyPr wrap="square" lIns="68580" tIns="34290" rIns="68580" bIns="3429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研究方向：数字</a:t>
            </a:r>
            <a:r>
              <a:rPr lang="zh-CN" altLang="en-US" sz="2000" dirty="0">
                <a:solidFill>
                  <a:schemeClr val="bg1"/>
                </a:solidFill>
                <a:latin typeface="微软雅黑" panose="020B0503020204020204" pitchFamily="34" charset="-122"/>
                <a:ea typeface="微软雅黑" panose="020B0503020204020204" pitchFamily="34" charset="-122"/>
              </a:rPr>
              <a:t>模拟人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：李亚慧</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EAT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zh-CN" altLang="en-US" b="1"/>
              <a:t>损失函数：</a:t>
            </a:r>
            <a:endParaRPr lang="zh-CN" altLang="en-US" b="1"/>
          </a:p>
          <a:p>
            <a:r>
              <a:rPr lang="en-US" altLang="zh-CN"/>
              <a:t>1. </a:t>
            </a:r>
            <a:r>
              <a:rPr lang="zh-CN" altLang="en-US"/>
              <a:t>潜在</a:t>
            </a:r>
            <a:r>
              <a:rPr lang="zh-CN" altLang="en-US"/>
              <a:t>关键点损失：</a:t>
            </a:r>
            <a:endParaRPr lang="zh-CN" altLang="en-US"/>
          </a:p>
          <a:p>
            <a:endParaRPr lang="en-US" altLang="zh-CN"/>
          </a:p>
          <a:p>
            <a:r>
              <a:rPr lang="en-US" altLang="zh-CN"/>
              <a:t>2. </a:t>
            </a:r>
            <a:r>
              <a:rPr lang="zh-CN" altLang="en-US"/>
              <a:t>同步损失：视频和音频之间</a:t>
            </a:r>
            <a:r>
              <a:rPr lang="zh-CN" altLang="en-US"/>
              <a:t>是否视听同步，</a:t>
            </a:r>
            <a:endParaRPr lang="zh-CN" altLang="en-US"/>
          </a:p>
          <a:p>
            <a:endParaRPr lang="zh-CN" altLang="en-US"/>
          </a:p>
          <a:p>
            <a:endParaRPr lang="en-US" altLang="zh-CN"/>
          </a:p>
          <a:p>
            <a:r>
              <a:rPr lang="en-US" altLang="zh-CN"/>
              <a:t>3. </a:t>
            </a:r>
            <a:r>
              <a:rPr lang="zh-CN" altLang="en-US"/>
              <a:t>重建损失：</a:t>
            </a:r>
            <a:r>
              <a:rPr lang="zh-CN" altLang="en-US"/>
              <a:t>在面部区域，使用L1重构损失</a:t>
            </a:r>
            <a:r>
              <a:rPr lang="zh-CN" altLang="en-US"/>
              <a:t>和预训练的VGG19模型对整个帧应用感知损失；</a:t>
            </a:r>
            <a:endParaRPr lang="zh-CN" altLang="en-US"/>
          </a:p>
          <a:p>
            <a:endParaRPr lang="zh-CN" altLang="en-US"/>
          </a:p>
          <a:p>
            <a:r>
              <a:rPr lang="en-US" altLang="zh-CN"/>
              <a:t>4. CLIP</a:t>
            </a:r>
            <a:r>
              <a:rPr lang="zh-CN" altLang="en-US"/>
              <a:t>损失：预训练的CLIP模型计算生成的人脸与文本描述之间的相似度，通过取图像和文本的归一化嵌入之间的余弦相似度来计算的。</a:t>
            </a:r>
            <a:endParaRPr lang="zh-CN" altLang="en-US"/>
          </a:p>
        </p:txBody>
      </p:sp>
      <p:pic>
        <p:nvPicPr>
          <p:cNvPr id="5" name="图片 4"/>
          <p:cNvPicPr>
            <a:picLocks noChangeAspect="1"/>
          </p:cNvPicPr>
          <p:nvPr/>
        </p:nvPicPr>
        <p:blipFill>
          <a:blip r:embed="rId3"/>
          <a:stretch>
            <a:fillRect/>
          </a:stretch>
        </p:blipFill>
        <p:spPr>
          <a:xfrm>
            <a:off x="3007360" y="1203325"/>
            <a:ext cx="2351405" cy="368300"/>
          </a:xfrm>
          <a:prstGeom prst="rect">
            <a:avLst/>
          </a:prstGeom>
        </p:spPr>
      </p:pic>
      <p:pic>
        <p:nvPicPr>
          <p:cNvPr id="6" name="图片 5"/>
          <p:cNvPicPr>
            <a:picLocks noChangeAspect="1"/>
          </p:cNvPicPr>
          <p:nvPr/>
        </p:nvPicPr>
        <p:blipFill>
          <a:blip r:embed="rId4"/>
          <a:stretch>
            <a:fillRect/>
          </a:stretch>
        </p:blipFill>
        <p:spPr>
          <a:xfrm>
            <a:off x="3111500" y="2172335"/>
            <a:ext cx="2051050" cy="3384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EAT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87425"/>
            <a:ext cx="7211695" cy="3138170"/>
          </a:xfrm>
          <a:prstGeom prst="rect">
            <a:avLst/>
          </a:prstGeom>
          <a:noFill/>
        </p:spPr>
        <p:txBody>
          <a:bodyPr wrap="square" rtlCol="0">
            <a:spAutoFit/>
          </a:bodyPr>
          <a:p>
            <a:r>
              <a:rPr lang="zh-CN" altLang="en-US" b="1"/>
              <a:t>实验</a:t>
            </a:r>
            <a:r>
              <a:rPr lang="zh-CN" altLang="en-US" b="1"/>
              <a:t>设置：</a:t>
            </a:r>
            <a:endParaRPr lang="zh-CN" altLang="en-US" b="1"/>
          </a:p>
          <a:p>
            <a:r>
              <a:rPr lang="en-US" altLang="zh-CN"/>
              <a:t>1. </a:t>
            </a:r>
            <a:r>
              <a:t>视频采样率25fps，音频采样率16KHz</a:t>
            </a:r>
            <a:r>
              <a:rPr lang="zh-CN"/>
              <a:t>，</a:t>
            </a:r>
            <a:r>
              <a:t>视频被裁剪为256×256</a:t>
            </a:r>
            <a:r>
              <a:rPr lang="zh-CN"/>
              <a:t>；</a:t>
            </a:r>
            <a:endParaRPr lang="zh-CN"/>
          </a:p>
          <a:p>
            <a:r>
              <a:rPr lang="en-US"/>
              <a:t>2. </a:t>
            </a:r>
            <a:r>
              <a:t>为同步音频特征和视频，</a:t>
            </a:r>
            <a:r>
              <a:rPr>
                <a:sym typeface="+mn-ea"/>
              </a:rPr>
              <a:t>梅尔谱图</a:t>
            </a:r>
            <a:r>
              <a:rPr lang="zh-CN">
                <a:sym typeface="+mn-ea"/>
              </a:rPr>
              <a:t>的</a:t>
            </a:r>
            <a:r>
              <a:t>窗口长度和跳长</a:t>
            </a:r>
            <a:r>
              <a:rPr lang="zh-CN"/>
              <a:t>设</a:t>
            </a:r>
            <a:r>
              <a:t>置为640来提取</a:t>
            </a:r>
            <a:r>
              <a:rPr lang="zh-CN"/>
              <a:t>；</a:t>
            </a:r>
            <a:endParaRPr lang="zh-CN"/>
          </a:p>
          <a:p>
            <a:r>
              <a:rPr lang="en-US"/>
              <a:t>3. </a:t>
            </a:r>
            <a:r>
              <a:t>使用的关键点的个数</a:t>
            </a:r>
            <a:r>
              <a:rPr lang="en-US"/>
              <a:t>k</a:t>
            </a:r>
            <a:r>
              <a:t>是15</a:t>
            </a:r>
            <a:r>
              <a:rPr lang="zh-CN"/>
              <a:t>；</a:t>
            </a:r>
            <a:endParaRPr lang="zh-CN"/>
          </a:p>
          <a:p>
            <a:r>
              <a:rPr lang="en-US" altLang="zh-CN"/>
              <a:t>4. </a:t>
            </a:r>
            <a:r>
              <a:t>每种情绪提示的映射网络</a:t>
            </a:r>
            <a:r>
              <a:rPr lang="zh-CN"/>
              <a:t>（情绪提示通过</a:t>
            </a:r>
            <a:r>
              <a:rPr lang="zh-CN"/>
              <a:t>映射网络被映射为</a:t>
            </a:r>
            <a:r>
              <a:rPr lang="zh-CN"/>
              <a:t>潜码）</a:t>
            </a:r>
            <a:r>
              <a:t>由共享的4个MLP层和非共享的4个MLP层组成</a:t>
            </a:r>
            <a:r>
              <a:rPr lang="zh-CN"/>
              <a:t>；</a:t>
            </a:r>
            <a:endParaRPr lang="zh-CN"/>
          </a:p>
          <a:p>
            <a:r>
              <a:rPr lang="en-US"/>
              <a:t>5. </a:t>
            </a:r>
            <a:r>
              <a:rPr lang="zh-CN" altLang="en-US"/>
              <a:t>本实验</a:t>
            </a:r>
            <a:r>
              <a:t>增强了48小时的3D潜在关键点，并用增强的潜在关键点对A2ET进行了48小时的预训练</a:t>
            </a:r>
            <a:r>
              <a:rPr lang="zh-CN"/>
              <a:t>；</a:t>
            </a:r>
            <a:endParaRPr lang="zh-CN"/>
          </a:p>
          <a:p>
            <a:r>
              <a:rPr lang="en-US"/>
              <a:t>6. </a:t>
            </a:r>
            <a:r>
              <a:rPr lang="zh-CN" altLang="en-US"/>
              <a:t>使用</a:t>
            </a:r>
            <a:r>
              <a:t>4个NVIDIA 3090 </a:t>
            </a:r>
            <a:r>
              <a:rPr lang="en-US"/>
              <a:t>GPU</a:t>
            </a:r>
            <a:r>
              <a:t>。</a:t>
            </a:r>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EAT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dataset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87425"/>
            <a:ext cx="7211695" cy="3415030"/>
          </a:xfrm>
          <a:prstGeom prst="rect">
            <a:avLst/>
          </a:prstGeom>
          <a:noFill/>
        </p:spPr>
        <p:txBody>
          <a:bodyPr wrap="square" rtlCol="0">
            <a:spAutoFit/>
          </a:bodyPr>
          <a:p>
            <a:r>
              <a:rPr lang="zh-CN" altLang="en-US" b="1"/>
              <a:t>数据集：</a:t>
            </a:r>
            <a:endParaRPr lang="zh-CN" altLang="en-US" b="1"/>
          </a:p>
          <a:p>
            <a:r>
              <a:rPr lang="en-US" altLang="zh-CN"/>
              <a:t>1. VoxCeleb2</a:t>
            </a:r>
            <a:r>
              <a:rPr lang="zh-CN" altLang="en-US"/>
              <a:t>，目前公开的最大的视听数据集，</a:t>
            </a:r>
            <a:r>
              <a:rPr lang="zh-CN" altLang="en-US"/>
              <a:t>约300G+；</a:t>
            </a:r>
            <a:endParaRPr lang="zh-CN" altLang="en-US"/>
          </a:p>
          <a:p>
            <a:r>
              <a:rPr lang="en-US" altLang="zh-CN"/>
              <a:t>2. MEAD</a:t>
            </a:r>
            <a:r>
              <a:rPr lang="zh-CN" altLang="en-US"/>
              <a:t>，一个情感视听多视角数据集，包含60个男演员和女演员，用8种不同的感情以3种强度说话，以7个不同的视角捕捉视听片段。</a:t>
            </a:r>
            <a:endParaRPr lang="zh-CN" altLang="en-US"/>
          </a:p>
          <a:p>
            <a:endParaRPr lang="zh-CN" altLang="en-US"/>
          </a:p>
          <a:p>
            <a:r>
              <a:rPr lang="zh-CN" altLang="en-US" b="1">
                <a:sym typeface="+mn-ea"/>
              </a:rPr>
              <a:t>评价指标：</a:t>
            </a:r>
            <a:endParaRPr lang="zh-CN" altLang="en-US" b="1"/>
          </a:p>
          <a:p>
            <a:r>
              <a:rPr lang="zh-CN" altLang="en-US">
                <a:sym typeface="+mn-ea"/>
              </a:rPr>
              <a:t>图像质量：峰值信噪比PSNR</a:t>
            </a:r>
            <a:r>
              <a:rPr lang="zh-CN" altLang="en-US">
                <a:sym typeface="+mn-ea"/>
              </a:rPr>
              <a:t>↑</a:t>
            </a:r>
            <a:r>
              <a:rPr lang="zh-CN" altLang="en-US">
                <a:sym typeface="+mn-ea"/>
              </a:rPr>
              <a:t>、SSIM</a:t>
            </a:r>
            <a:r>
              <a:rPr lang="zh-CN" altLang="en-US">
                <a:sym typeface="+mn-ea"/>
              </a:rPr>
              <a:t>↑</a:t>
            </a:r>
            <a:r>
              <a:rPr lang="zh-CN" altLang="en-US">
                <a:sym typeface="+mn-ea"/>
              </a:rPr>
              <a:t>、FID</a:t>
            </a:r>
            <a:r>
              <a:rPr lang="en-US" altLang="zh-CN">
                <a:sym typeface="+mn-ea"/>
              </a:rPr>
              <a:t>↓</a:t>
            </a:r>
            <a:r>
              <a:rPr lang="zh-CN" altLang="en-US">
                <a:sym typeface="+mn-ea"/>
              </a:rPr>
              <a:t>；</a:t>
            </a:r>
            <a:endParaRPr lang="zh-CN" altLang="en-US"/>
          </a:p>
          <a:p>
            <a:r>
              <a:rPr lang="zh-CN" altLang="en-US">
                <a:sym typeface="+mn-ea"/>
              </a:rPr>
              <a:t>视听同步：SyncNet置信度</a:t>
            </a:r>
            <a:r>
              <a:rPr lang="zh-CN" altLang="en-US">
                <a:sym typeface="+mn-ea"/>
              </a:rPr>
              <a:t>↑</a:t>
            </a:r>
            <a:r>
              <a:rPr lang="zh-CN" altLang="en-US">
                <a:sym typeface="+mn-ea"/>
              </a:rPr>
              <a:t>、</a:t>
            </a:r>
            <a:r>
              <a:rPr lang="en-US" altLang="zh-CN">
                <a:sym typeface="+mn-ea"/>
              </a:rPr>
              <a:t>M-LMD</a:t>
            </a:r>
            <a:r>
              <a:rPr lang="zh-CN" altLang="en-US">
                <a:sym typeface="+mn-ea"/>
              </a:rPr>
              <a:t>嘴部关键点间的距离</a:t>
            </a:r>
            <a:r>
              <a:rPr lang="en-US" altLang="zh-CN">
                <a:sym typeface="+mn-ea"/>
              </a:rPr>
              <a:t>↓</a:t>
            </a:r>
            <a:r>
              <a:rPr lang="zh-CN" altLang="en-US">
                <a:sym typeface="+mn-ea"/>
              </a:rPr>
              <a:t>、</a:t>
            </a:r>
            <a:r>
              <a:rPr lang="en-US" altLang="zh-CN">
                <a:sym typeface="+mn-ea"/>
              </a:rPr>
              <a:t>F-LMD</a:t>
            </a:r>
            <a:r>
              <a:rPr lang="zh-CN" altLang="en-US">
                <a:sym typeface="+mn-ea"/>
              </a:rPr>
              <a:t>面部关键点间的距离</a:t>
            </a:r>
            <a:r>
              <a:rPr lang="en-US" altLang="zh-CN">
                <a:sym typeface="+mn-ea"/>
              </a:rPr>
              <a:t>↓</a:t>
            </a:r>
            <a:r>
              <a:rPr lang="zh-CN" altLang="en-US">
                <a:sym typeface="+mn-ea"/>
              </a:rPr>
              <a:t>；</a:t>
            </a:r>
            <a:endParaRPr lang="zh-CN" altLang="en-US"/>
          </a:p>
          <a:p>
            <a:r>
              <a:rPr lang="zh-CN" altLang="en-US">
                <a:sym typeface="+mn-ea"/>
              </a:rPr>
              <a:t>情感准确率：</a:t>
            </a:r>
            <a:r>
              <a:rPr lang="en-US" altLang="zh-CN">
                <a:sym typeface="+mn-ea"/>
              </a:rPr>
              <a:t>ACC</a:t>
            </a:r>
            <a:r>
              <a:rPr lang="en-US" altLang="zh-CN" baseline="-25000">
                <a:sym typeface="+mn-ea"/>
              </a:rPr>
              <a:t>emo</a:t>
            </a:r>
            <a:r>
              <a:rPr lang="zh-CN" altLang="en-US">
                <a:sym typeface="+mn-ea"/>
              </a:rPr>
              <a:t>评估情感上的准确性</a:t>
            </a:r>
            <a:r>
              <a:rPr lang="zh-CN" altLang="en-US">
                <a:sym typeface="+mn-ea"/>
              </a:rPr>
              <a:t>↑</a:t>
            </a:r>
            <a:r>
              <a:rPr lang="zh-CN" altLang="en-US">
                <a:sym typeface="+mn-ea"/>
              </a:rPr>
              <a:t>。</a:t>
            </a:r>
            <a:endParaRPr lang="zh-CN" altLang="en-US"/>
          </a:p>
          <a:p>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EAT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quantitative experiment</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1259205" y="1203325"/>
            <a:ext cx="6392545" cy="1979295"/>
          </a:xfrm>
          <a:prstGeom prst="rect">
            <a:avLst/>
          </a:prstGeom>
        </p:spPr>
      </p:pic>
      <p:sp>
        <p:nvSpPr>
          <p:cNvPr id="7" name="文本框 6"/>
          <p:cNvSpPr txBox="1"/>
          <p:nvPr/>
        </p:nvSpPr>
        <p:spPr>
          <a:xfrm>
            <a:off x="2195195" y="3272155"/>
            <a:ext cx="4519295" cy="645160"/>
          </a:xfrm>
          <a:prstGeom prst="rect">
            <a:avLst/>
          </a:prstGeom>
          <a:noFill/>
        </p:spPr>
        <p:txBody>
          <a:bodyPr wrap="square" rtlCol="0">
            <a:spAutoFit/>
          </a:bodyPr>
          <a:p>
            <a:r>
              <a:rPr lang="zh-CN" altLang="en-US"/>
              <a:t>在</a:t>
            </a:r>
            <a:r>
              <a:rPr lang="en-US" altLang="zh-CN"/>
              <a:t>LRW</a:t>
            </a:r>
            <a:r>
              <a:rPr lang="zh-CN" altLang="en-US"/>
              <a:t>数据集</a:t>
            </a:r>
            <a:r>
              <a:rPr lang="zh-CN" altLang="en-US"/>
              <a:t>进行情绪不可知说话头生成</a:t>
            </a:r>
            <a:endParaRPr lang="zh-CN" altLang="en-US"/>
          </a:p>
          <a:p>
            <a:r>
              <a:rPr lang="zh-CN" altLang="en-US">
                <a:sym typeface="+mn-ea"/>
              </a:rPr>
              <a:t>在</a:t>
            </a:r>
            <a:r>
              <a:rPr lang="en-US" altLang="zh-CN">
                <a:sym typeface="+mn-ea"/>
              </a:rPr>
              <a:t>MEAD</a:t>
            </a:r>
            <a:r>
              <a:rPr lang="zh-CN" altLang="en-US">
                <a:sym typeface="+mn-ea"/>
              </a:rPr>
              <a:t>数据集进行情绪可知说话头生成</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EAT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qualitative experiment</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755650" y="843280"/>
            <a:ext cx="7455535" cy="2813050"/>
          </a:xfrm>
          <a:prstGeom prst="rect">
            <a:avLst/>
          </a:prstGeom>
        </p:spPr>
      </p:pic>
      <p:sp>
        <p:nvSpPr>
          <p:cNvPr id="6" name="文本框 5"/>
          <p:cNvSpPr txBox="1"/>
          <p:nvPr/>
        </p:nvSpPr>
        <p:spPr>
          <a:xfrm>
            <a:off x="3275330" y="3723640"/>
            <a:ext cx="2569845" cy="368300"/>
          </a:xfrm>
          <a:prstGeom prst="rect">
            <a:avLst/>
          </a:prstGeom>
          <a:noFill/>
        </p:spPr>
        <p:txBody>
          <a:bodyPr wrap="square" rtlCol="0" anchor="t">
            <a:spAutoFit/>
          </a:bodyPr>
          <a:p>
            <a:r>
              <a:rPr lang="zh-CN" altLang="en-US">
                <a:sym typeface="+mn-ea"/>
              </a:rPr>
              <a:t>情绪可知</a:t>
            </a:r>
            <a:r>
              <a:rPr lang="zh-CN" altLang="en-US">
                <a:sym typeface="+mn-ea"/>
              </a:rPr>
              <a:t>的说话头生成</a:t>
            </a:r>
            <a:endParaRPr lang="zh-CN" altLang="en-U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EAT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ablation </a:t>
                </a:r>
                <a:r>
                  <a:rPr lang="en-US" altLang="zh-CN" sz="900" dirty="0">
                    <a:solidFill>
                      <a:srgbClr val="961E19"/>
                    </a:solidFill>
                    <a:latin typeface="微软雅黑" panose="020B0503020204020204" pitchFamily="34" charset="-122"/>
                    <a:ea typeface="微软雅黑" panose="020B0503020204020204" pitchFamily="34" charset="-122"/>
                    <a:sym typeface="+mn-ea"/>
                  </a:rPr>
                  <a:t>study </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1403350" y="3302000"/>
            <a:ext cx="2233295" cy="306705"/>
          </a:xfrm>
          <a:prstGeom prst="rect">
            <a:avLst/>
          </a:prstGeom>
          <a:noFill/>
        </p:spPr>
        <p:txBody>
          <a:bodyPr wrap="square" rtlCol="0">
            <a:spAutoFit/>
          </a:bodyPr>
          <a:p>
            <a:r>
              <a:rPr lang="zh-CN" altLang="en-US" sz="1400"/>
              <a:t>对提出的三个模块</a:t>
            </a:r>
            <a:r>
              <a:rPr lang="zh-CN" altLang="en-US" sz="1400"/>
              <a:t>的消融</a:t>
            </a:r>
            <a:endParaRPr lang="zh-CN" altLang="en-US" sz="1400"/>
          </a:p>
        </p:txBody>
      </p:sp>
      <p:sp>
        <p:nvSpPr>
          <p:cNvPr id="11" name="文本框 10"/>
          <p:cNvSpPr txBox="1"/>
          <p:nvPr/>
        </p:nvSpPr>
        <p:spPr>
          <a:xfrm>
            <a:off x="5723890" y="2995295"/>
            <a:ext cx="1647825" cy="306705"/>
          </a:xfrm>
          <a:prstGeom prst="rect">
            <a:avLst/>
          </a:prstGeom>
          <a:noFill/>
        </p:spPr>
        <p:txBody>
          <a:bodyPr wrap="square" rtlCol="0">
            <a:spAutoFit/>
          </a:bodyPr>
          <a:p>
            <a:r>
              <a:rPr lang="zh-CN" altLang="en-US" sz="1400"/>
              <a:t>对</a:t>
            </a:r>
            <a:r>
              <a:rPr lang="zh-CN" altLang="en-US" sz="1400"/>
              <a:t>损失函数的消融</a:t>
            </a:r>
            <a:endParaRPr lang="zh-CN" altLang="en-US" sz="1400"/>
          </a:p>
        </p:txBody>
      </p:sp>
      <p:pic>
        <p:nvPicPr>
          <p:cNvPr id="12" name="图片 11"/>
          <p:cNvPicPr>
            <a:picLocks noChangeAspect="1"/>
          </p:cNvPicPr>
          <p:nvPr/>
        </p:nvPicPr>
        <p:blipFill>
          <a:blip r:embed="rId3"/>
          <a:stretch>
            <a:fillRect/>
          </a:stretch>
        </p:blipFill>
        <p:spPr>
          <a:xfrm>
            <a:off x="539115" y="1419225"/>
            <a:ext cx="4085590" cy="1882775"/>
          </a:xfrm>
          <a:prstGeom prst="rect">
            <a:avLst/>
          </a:prstGeom>
        </p:spPr>
      </p:pic>
      <p:pic>
        <p:nvPicPr>
          <p:cNvPr id="13" name="图片 12"/>
          <p:cNvPicPr>
            <a:picLocks noChangeAspect="1"/>
          </p:cNvPicPr>
          <p:nvPr/>
        </p:nvPicPr>
        <p:blipFill>
          <a:blip r:embed="rId4"/>
          <a:stretch>
            <a:fillRect/>
          </a:stretch>
        </p:blipFill>
        <p:spPr>
          <a:xfrm>
            <a:off x="5087620" y="1806575"/>
            <a:ext cx="2512060" cy="1196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EAT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ablation </a:t>
                </a:r>
                <a:r>
                  <a:rPr lang="en-US" altLang="zh-CN" sz="900" dirty="0">
                    <a:solidFill>
                      <a:srgbClr val="961E19"/>
                    </a:solidFill>
                    <a:latin typeface="微软雅黑" panose="020B0503020204020204" pitchFamily="34" charset="-122"/>
                    <a:ea typeface="微软雅黑" panose="020B0503020204020204" pitchFamily="34" charset="-122"/>
                    <a:sym typeface="+mn-ea"/>
                  </a:rPr>
                  <a:t>study </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683260" y="1635760"/>
            <a:ext cx="3330575" cy="776605"/>
          </a:xfrm>
          <a:prstGeom prst="rect">
            <a:avLst/>
          </a:prstGeom>
        </p:spPr>
      </p:pic>
      <p:sp>
        <p:nvSpPr>
          <p:cNvPr id="7" name="文本框 6"/>
          <p:cNvSpPr txBox="1"/>
          <p:nvPr/>
        </p:nvSpPr>
        <p:spPr>
          <a:xfrm>
            <a:off x="1231900" y="2427605"/>
            <a:ext cx="2233295" cy="306705"/>
          </a:xfrm>
          <a:prstGeom prst="rect">
            <a:avLst/>
          </a:prstGeom>
          <a:noFill/>
        </p:spPr>
        <p:txBody>
          <a:bodyPr wrap="square" rtlCol="0">
            <a:spAutoFit/>
          </a:bodyPr>
          <a:p>
            <a:r>
              <a:rPr lang="zh-CN" altLang="en-US" sz="1400"/>
              <a:t>对增强的潜在表示的消融</a:t>
            </a:r>
            <a:endParaRPr lang="zh-CN" altLang="en-US" sz="1400"/>
          </a:p>
        </p:txBody>
      </p:sp>
      <p:pic>
        <p:nvPicPr>
          <p:cNvPr id="10" name="图片 9"/>
          <p:cNvPicPr>
            <a:picLocks noChangeAspect="1"/>
          </p:cNvPicPr>
          <p:nvPr/>
        </p:nvPicPr>
        <p:blipFill>
          <a:blip r:embed="rId4"/>
          <a:stretch>
            <a:fillRect/>
          </a:stretch>
        </p:blipFill>
        <p:spPr>
          <a:xfrm>
            <a:off x="4572000" y="1518920"/>
            <a:ext cx="3811270" cy="1010285"/>
          </a:xfrm>
          <a:prstGeom prst="rect">
            <a:avLst/>
          </a:prstGeom>
        </p:spPr>
      </p:pic>
      <p:sp>
        <p:nvSpPr>
          <p:cNvPr id="11" name="文本框 10"/>
          <p:cNvSpPr txBox="1"/>
          <p:nvPr/>
        </p:nvSpPr>
        <p:spPr>
          <a:xfrm>
            <a:off x="5652135" y="2529205"/>
            <a:ext cx="1875790" cy="306705"/>
          </a:xfrm>
          <a:prstGeom prst="rect">
            <a:avLst/>
          </a:prstGeom>
          <a:noFill/>
        </p:spPr>
        <p:txBody>
          <a:bodyPr wrap="square" rtlCol="0">
            <a:spAutoFit/>
          </a:bodyPr>
          <a:p>
            <a:r>
              <a:rPr lang="zh-CN" altLang="en-US" sz="1400"/>
              <a:t>对</a:t>
            </a:r>
            <a:r>
              <a:rPr lang="zh-CN" altLang="en-US" sz="1400"/>
              <a:t>情感提示的消融</a:t>
            </a:r>
            <a:endParaRPr lang="zh-CN"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DREAM-T</a:t>
                </a:r>
                <a:r>
                  <a:rPr lang="en-US" altLang="zh-CN" sz="1200" dirty="0">
                    <a:solidFill>
                      <a:srgbClr val="961E19"/>
                    </a:solidFill>
                    <a:latin typeface="微软雅黑" panose="020B0503020204020204" pitchFamily="34" charset="-122"/>
                    <a:ea typeface="微软雅黑" panose="020B0503020204020204" pitchFamily="34" charset="-122"/>
                  </a:rPr>
                  <a:t>alk</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48272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F</a:t>
                </a:r>
                <a:r>
                  <a:rPr lang="en-US" altLang="zh-CN" sz="900" dirty="0">
                    <a:solidFill>
                      <a:srgbClr val="961E19"/>
                    </a:solidFill>
                    <a:latin typeface="微软雅黑" panose="020B0503020204020204" pitchFamily="34" charset="-122"/>
                    <a:ea typeface="微软雅黑" panose="020B0503020204020204" pitchFamily="34" charset="-122"/>
                  </a:rPr>
                  <a:t>rom B</a:t>
                </a:r>
                <a:r>
                  <a:rPr lang="en-US" altLang="zh-CN" sz="900" dirty="0">
                    <a:solidFill>
                      <a:srgbClr val="961E19"/>
                    </a:solidFill>
                    <a:latin typeface="微软雅黑" panose="020B0503020204020204" pitchFamily="34" charset="-122"/>
                    <a:ea typeface="微软雅黑" panose="020B0503020204020204" pitchFamily="34" charset="-122"/>
                  </a:rPr>
                  <a:t>yteDance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1107440" y="3366770"/>
            <a:ext cx="7075805" cy="370205"/>
          </a:xfrm>
          <a:prstGeom prst="rect">
            <a:avLst/>
          </a:prstGeom>
          <a:noFill/>
        </p:spPr>
        <p:txBody>
          <a:bodyPr wrap="square" rtlCol="0">
            <a:noAutofit/>
          </a:bodyPr>
          <a:p>
            <a:r>
              <a:t>DREAM-Talk</a:t>
            </a:r>
            <a:r>
              <a:rPr lang="zh-CN"/>
              <a:t>：</a:t>
            </a:r>
            <a:r>
              <a:t>基于扩散</a:t>
            </a:r>
            <a:r>
              <a:rPr lang="zh-CN"/>
              <a:t>模型</a:t>
            </a:r>
            <a:r>
              <a:t>的逼真情感音频驱动的单图像说话脸生成</a:t>
            </a:r>
          </a:p>
        </p:txBody>
      </p:sp>
      <p:pic>
        <p:nvPicPr>
          <p:cNvPr id="5" name="图片 4"/>
          <p:cNvPicPr>
            <a:picLocks noChangeAspect="1"/>
          </p:cNvPicPr>
          <p:nvPr/>
        </p:nvPicPr>
        <p:blipFill>
          <a:blip r:embed="rId3"/>
          <a:stretch>
            <a:fillRect/>
          </a:stretch>
        </p:blipFill>
        <p:spPr>
          <a:xfrm>
            <a:off x="683895" y="1347470"/>
            <a:ext cx="7864475" cy="18751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DREAM-Talk</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From ByteDance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现存问题：</a:t>
            </a:r>
            <a:endParaRPr lang="zh-CN" altLang="en-US"/>
          </a:p>
          <a:p>
            <a:r>
              <a:rPr lang="en-US" altLang="zh-CN"/>
              <a:t>1. </a:t>
            </a:r>
            <a:r>
              <a:rPr lang="zh-CN" altLang="en-US"/>
              <a:t>从单个图像生成情绪化的说话脸仍然存在</a:t>
            </a:r>
            <a:r>
              <a:rPr lang="zh-CN" altLang="en-US"/>
              <a:t>问题；</a:t>
            </a:r>
            <a:endParaRPr lang="zh-CN" altLang="en-US"/>
          </a:p>
          <a:p>
            <a:endParaRPr lang="zh-CN" altLang="en-US"/>
          </a:p>
          <a:p>
            <a:r>
              <a:rPr lang="en-US" altLang="zh-CN"/>
              <a:t>2. </a:t>
            </a:r>
            <a:r>
              <a:rPr lang="zh-CN" altLang="en-US"/>
              <a:t>实现表达情感的谈话和准确的口型仍然困难，先前</a:t>
            </a:r>
            <a:r>
              <a:rPr lang="zh-CN" altLang="en-US"/>
              <a:t>的LSTM网络无法捕捉到情感表达的微妙和变化。</a:t>
            </a:r>
            <a:r>
              <a:rPr lang="en-US" altLang="zh-CN">
                <a:sym typeface="+mn-ea"/>
              </a:rPr>
              <a:t> </a:t>
            </a:r>
            <a:endParaRPr lang="en-US" altLang="zh-CN"/>
          </a:p>
          <a:p>
            <a:endParaRPr lang="zh-CN" altLang="en-US"/>
          </a:p>
          <a:p>
            <a:endParaRPr lang="zh-CN" altLang="en-US"/>
          </a:p>
          <a:p>
            <a:endParaRPr lang="zh-CN" altLang="en-US"/>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DREAM-Talk</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From ByteDance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贡献：</a:t>
            </a:r>
            <a:endParaRPr lang="zh-CN" altLang="en-US"/>
          </a:p>
          <a:p>
            <a:r>
              <a:rPr lang="en-US" altLang="zh-CN"/>
              <a:t>1. </a:t>
            </a:r>
            <a:r>
              <a:rPr lang="zh-CN" altLang="en-US"/>
              <a:t>提出一个生成式框架DREAM-Talk，</a:t>
            </a:r>
            <a:r>
              <a:rPr lang="zh-CN" altLang="en-US"/>
              <a:t>能够生成具有精确嘴唇同步的情感表达说话面孔；</a:t>
            </a:r>
            <a:endParaRPr lang="zh-CN" altLang="en-US"/>
          </a:p>
          <a:p>
            <a:endParaRPr lang="zh-CN" altLang="en-US"/>
          </a:p>
          <a:p>
            <a:r>
              <a:rPr lang="en-US" altLang="zh-CN"/>
              <a:t>2. </a:t>
            </a:r>
            <a:r>
              <a:rPr lang="zh-CN" altLang="en-US"/>
              <a:t>提出扩散模块EmoDiff，根据音频和参考情感风格生成动态的情感表情和头部姿势；</a:t>
            </a:r>
            <a:endParaRPr lang="zh-CN" altLang="en-US"/>
          </a:p>
          <a:p>
            <a:endParaRPr lang="zh-CN" altLang="en-US"/>
          </a:p>
          <a:p>
            <a:r>
              <a:rPr lang="en-US" altLang="zh-CN"/>
              <a:t>3. </a:t>
            </a:r>
            <a:r>
              <a:rPr lang="zh-CN" altLang="en-US"/>
              <a:t>一个情感ARKit数据集，将嘴部参数与其他面部属性解耦，针对性</a:t>
            </a:r>
            <a:r>
              <a:rPr lang="zh-CN" altLang="en-US"/>
              <a:t>优化嘴唇运动。</a:t>
            </a:r>
            <a:r>
              <a:rPr lang="en-US" altLang="zh-CN">
                <a:sym typeface="+mn-ea"/>
              </a:rPr>
              <a:t> </a:t>
            </a:r>
            <a:endParaRPr lang="en-US" altLang="zh-CN"/>
          </a:p>
          <a:p>
            <a:endParaRPr lang="zh-CN" altLang="en-US"/>
          </a:p>
          <a:p>
            <a:endParaRPr lang="zh-CN" altLang="en-US"/>
          </a:p>
          <a:p>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EAT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2483485" y="3003550"/>
            <a:ext cx="4114800" cy="370205"/>
          </a:xfrm>
          <a:prstGeom prst="rect">
            <a:avLst/>
          </a:prstGeom>
          <a:noFill/>
        </p:spPr>
        <p:txBody>
          <a:bodyPr wrap="square" rtlCol="0">
            <a:noAutofit/>
          </a:bodyPr>
          <a:p>
            <a:r>
              <a:rPr lang="zh-CN" altLang="en-US"/>
              <a:t>音频驱动的说话头</a:t>
            </a:r>
            <a:r>
              <a:rPr lang="zh-CN" altLang="en-US"/>
              <a:t>合成的有效情感适应</a:t>
            </a:r>
            <a:endParaRPr lang="zh-CN" altLang="en-US"/>
          </a:p>
        </p:txBody>
      </p:sp>
      <p:pic>
        <p:nvPicPr>
          <p:cNvPr id="5" name="图片 4"/>
          <p:cNvPicPr>
            <a:picLocks noChangeAspect="1"/>
          </p:cNvPicPr>
          <p:nvPr/>
        </p:nvPicPr>
        <p:blipFill>
          <a:blip r:embed="rId3"/>
          <a:stretch>
            <a:fillRect/>
          </a:stretch>
        </p:blipFill>
        <p:spPr>
          <a:xfrm>
            <a:off x="1043305" y="1419225"/>
            <a:ext cx="6899275" cy="13430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DREAM-Talk</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25806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overview of DREAM-T</a:t>
                </a:r>
                <a:r>
                  <a:rPr lang="en-US" altLang="zh-CN" sz="900" dirty="0">
                    <a:solidFill>
                      <a:srgbClr val="961E19"/>
                    </a:solidFill>
                    <a:latin typeface="微软雅黑" panose="020B0503020204020204" pitchFamily="34" charset="-122"/>
                    <a:ea typeface="微软雅黑" panose="020B0503020204020204" pitchFamily="34" charset="-122"/>
                  </a:rPr>
                  <a:t>alk framework</a:t>
                </a:r>
                <a:endParaRPr lang="zh-CN" altLang="en-US"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755650" y="915670"/>
            <a:ext cx="7414895" cy="3007995"/>
          </a:xfrm>
          <a:prstGeom prst="rect">
            <a:avLst/>
          </a:prstGeom>
        </p:spPr>
      </p:pic>
      <p:sp>
        <p:nvSpPr>
          <p:cNvPr id="5" name="文本框 4"/>
          <p:cNvSpPr txBox="1"/>
          <p:nvPr/>
        </p:nvSpPr>
        <p:spPr>
          <a:xfrm>
            <a:off x="1547495" y="3896995"/>
            <a:ext cx="5734050" cy="521970"/>
          </a:xfrm>
          <a:prstGeom prst="rect">
            <a:avLst/>
          </a:prstGeom>
          <a:noFill/>
        </p:spPr>
        <p:txBody>
          <a:bodyPr wrap="square" rtlCol="0">
            <a:spAutoFit/>
          </a:bodyPr>
          <a:p>
            <a:r>
              <a:rPr lang="zh-CN" altLang="en-US" sz="1400"/>
              <a:t>初始表情对应于第一帧中的表情，情感风格随机选择，但独立于音频。</a:t>
            </a:r>
            <a:endParaRPr lang="zh-CN" altLang="en-US" sz="1400"/>
          </a:p>
          <a:p>
            <a:r>
              <a:rPr lang="zh-CN" altLang="en-US" sz="1400"/>
              <a:t>要生成无限长序列，使用</a:t>
            </a:r>
            <a:r>
              <a:rPr lang="zh-CN" altLang="en-US" sz="1400"/>
              <a:t>自回归模型。</a:t>
            </a:r>
            <a:endParaRPr lang="zh-CN" altLang="en-US" sz="1400"/>
          </a:p>
        </p:txBody>
      </p:sp>
      <p:sp>
        <p:nvSpPr>
          <p:cNvPr id="7" name="文本框 6"/>
          <p:cNvSpPr txBox="1"/>
          <p:nvPr/>
        </p:nvSpPr>
        <p:spPr>
          <a:xfrm>
            <a:off x="2699385" y="1491615"/>
            <a:ext cx="826770" cy="337185"/>
          </a:xfrm>
          <a:prstGeom prst="rect">
            <a:avLst/>
          </a:prstGeom>
          <a:noFill/>
        </p:spPr>
        <p:txBody>
          <a:bodyPr wrap="square" rtlCol="0">
            <a:spAutoFit/>
          </a:bodyPr>
          <a:p>
            <a:r>
              <a:rPr lang="zh-CN" altLang="en-US" sz="800"/>
              <a:t>时间感知的位置嵌入</a:t>
            </a:r>
            <a:endParaRPr lang="zh-CN" altLang="en-US" sz="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DREAM-Talk</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From ByteDance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sym typeface="+mn-ea"/>
              </a:rPr>
              <a:t>EmoDiff</a:t>
            </a:r>
            <a:r>
              <a:rPr lang="zh-CN" altLang="en-US" b="1">
                <a:sym typeface="+mn-ea"/>
              </a:rPr>
              <a:t>：</a:t>
            </a:r>
            <a:endParaRPr lang="zh-CN" altLang="en-US" b="1">
              <a:sym typeface="+mn-ea"/>
            </a:endParaRPr>
          </a:p>
          <a:p>
            <a:r>
              <a:rPr lang="zh-CN" altLang="en-US">
                <a:sym typeface="+mn-ea"/>
              </a:rPr>
              <a:t>目标是从音频中提取</a:t>
            </a:r>
            <a:r>
              <a:rPr lang="en-US" altLang="zh-CN">
                <a:sym typeface="+mn-ea"/>
              </a:rPr>
              <a:t>3D</a:t>
            </a:r>
            <a:r>
              <a:rPr lang="zh-CN" altLang="en-US">
                <a:sym typeface="+mn-ea"/>
              </a:rPr>
              <a:t>情感表示，利用扩散概率模型</a:t>
            </a:r>
            <a:r>
              <a:rPr lang="en-US" altLang="zh-CN">
                <a:sym typeface="+mn-ea"/>
              </a:rPr>
              <a:t>DPM</a:t>
            </a:r>
            <a:r>
              <a:rPr lang="zh-CN" altLang="en-US">
                <a:sym typeface="+mn-ea"/>
              </a:rPr>
              <a:t>，</a:t>
            </a:r>
            <a:endParaRPr lang="zh-CN" altLang="en-US">
              <a:sym typeface="+mn-ea"/>
            </a:endParaRPr>
          </a:p>
          <a:p>
            <a:r>
              <a:rPr lang="zh-CN" altLang="en-US">
                <a:sym typeface="+mn-ea"/>
              </a:rPr>
              <a:t>前向扩散：在每个时间步添加高斯噪声的过程，结果得到一个完全</a:t>
            </a:r>
            <a:r>
              <a:rPr lang="zh-CN" altLang="en-US">
                <a:sym typeface="+mn-ea"/>
              </a:rPr>
              <a:t>噪声，</a:t>
            </a:r>
            <a:endParaRPr lang="zh-CN" altLang="en-US">
              <a:sym typeface="+mn-ea"/>
            </a:endParaRPr>
          </a:p>
          <a:p>
            <a:endParaRPr lang="zh-CN" altLang="en-US">
              <a:sym typeface="+mn-ea"/>
            </a:endParaRPr>
          </a:p>
          <a:p>
            <a:r>
              <a:rPr lang="zh-CN" altLang="en-US">
                <a:sym typeface="+mn-ea"/>
              </a:rPr>
              <a:t>反向生成：从生成的噪声中去噪，本文在要预测的参数化网络µ</a:t>
            </a:r>
            <a:r>
              <a:rPr lang="zh-CN" altLang="en-US" baseline="-25000">
                <a:sym typeface="+mn-ea"/>
              </a:rPr>
              <a:t>θ</a:t>
            </a:r>
            <a:r>
              <a:rPr lang="zh-CN" altLang="en-US">
                <a:sym typeface="+mn-ea"/>
              </a:rPr>
              <a:t>中添加条件</a:t>
            </a:r>
            <a:r>
              <a:rPr lang="en-US" altLang="zh-CN">
                <a:sym typeface="+mn-ea"/>
              </a:rPr>
              <a:t>c</a:t>
            </a:r>
            <a:r>
              <a:rPr lang="zh-CN" altLang="en-US">
                <a:sym typeface="+mn-ea"/>
              </a:rPr>
              <a:t>（包括音频、初始状态和情感</a:t>
            </a:r>
            <a:r>
              <a:rPr lang="zh-CN" altLang="en-US">
                <a:sym typeface="+mn-ea"/>
              </a:rPr>
              <a:t>风格），</a:t>
            </a:r>
            <a:endParaRPr lang="zh-CN" altLang="en-US">
              <a:sym typeface="+mn-ea"/>
            </a:endParaRPr>
          </a:p>
          <a:p>
            <a:endParaRPr lang="zh-CN" altLang="en-US">
              <a:sym typeface="+mn-ea"/>
            </a:endParaRPr>
          </a:p>
          <a:p>
            <a:endParaRPr lang="zh-CN" altLang="en-US">
              <a:sym typeface="+mn-ea"/>
            </a:endParaRPr>
          </a:p>
          <a:p>
            <a:r>
              <a:rPr lang="zh-CN" altLang="en-US">
                <a:sym typeface="+mn-ea"/>
              </a:rPr>
              <a:t>在</a:t>
            </a:r>
            <a:r>
              <a:rPr lang="en-US" altLang="zh-CN">
                <a:sym typeface="+mn-ea"/>
              </a:rPr>
              <a:t>t</a:t>
            </a:r>
            <a:r>
              <a:rPr lang="zh-CN" altLang="en-US">
                <a:sym typeface="+mn-ea"/>
              </a:rPr>
              <a:t>时刻，预测高斯噪声</a:t>
            </a:r>
            <a:r>
              <a:rPr lang="zh-CN" altLang="en-US">
                <a:sym typeface="+mn-ea"/>
              </a:rPr>
              <a:t>ϵ</a:t>
            </a:r>
            <a:r>
              <a:rPr lang="zh-CN" altLang="en-US">
                <a:sym typeface="+mn-ea"/>
              </a:rPr>
              <a:t>而不是µ</a:t>
            </a:r>
            <a:r>
              <a:rPr lang="zh-CN" altLang="en-US" baseline="-25000">
                <a:sym typeface="+mn-ea"/>
              </a:rPr>
              <a:t>θ</a:t>
            </a:r>
            <a:r>
              <a:rPr lang="zh-CN" altLang="en-US">
                <a:sym typeface="+mn-ea"/>
              </a:rPr>
              <a:t>，推导损失函数过程中，可以推导出µ</a:t>
            </a:r>
            <a:r>
              <a:rPr lang="zh-CN" altLang="en-US" baseline="-25000">
                <a:sym typeface="+mn-ea"/>
              </a:rPr>
              <a:t>θ</a:t>
            </a:r>
            <a:r>
              <a:rPr lang="zh-CN" altLang="en-US">
                <a:sym typeface="+mn-ea"/>
              </a:rPr>
              <a:t>的表达式，</a:t>
            </a:r>
            <a:r>
              <a:rPr lang="zh-CN" altLang="en-US">
                <a:sym typeface="+mn-ea"/>
              </a:rPr>
              <a:t>θ</a:t>
            </a:r>
            <a:r>
              <a:rPr lang="zh-CN" altLang="en-US">
                <a:sym typeface="+mn-ea"/>
              </a:rPr>
              <a:t>是</a:t>
            </a:r>
            <a:r>
              <a:rPr lang="zh-CN" altLang="en-US">
                <a:sym typeface="+mn-ea"/>
              </a:rPr>
              <a:t>神经网络参数</a:t>
            </a:r>
            <a:endParaRPr lang="zh-CN" altLang="en-US">
              <a:sym typeface="+mn-ea"/>
            </a:endParaRPr>
          </a:p>
        </p:txBody>
      </p:sp>
      <p:pic>
        <p:nvPicPr>
          <p:cNvPr id="8" name="图片 7"/>
          <p:cNvPicPr>
            <a:picLocks noChangeAspect="1"/>
          </p:cNvPicPr>
          <p:nvPr/>
        </p:nvPicPr>
        <p:blipFill>
          <a:blip r:embed="rId3"/>
          <a:stretch>
            <a:fillRect/>
          </a:stretch>
        </p:blipFill>
        <p:spPr>
          <a:xfrm>
            <a:off x="3210560" y="1923415"/>
            <a:ext cx="2353310" cy="287655"/>
          </a:xfrm>
          <a:prstGeom prst="rect">
            <a:avLst/>
          </a:prstGeom>
        </p:spPr>
      </p:pic>
      <p:pic>
        <p:nvPicPr>
          <p:cNvPr id="9" name="图片 8"/>
          <p:cNvPicPr>
            <a:picLocks noChangeAspect="1"/>
          </p:cNvPicPr>
          <p:nvPr/>
        </p:nvPicPr>
        <p:blipFill>
          <a:blip r:embed="rId4"/>
          <a:stretch>
            <a:fillRect/>
          </a:stretch>
        </p:blipFill>
        <p:spPr>
          <a:xfrm>
            <a:off x="2957195" y="3003550"/>
            <a:ext cx="2860040" cy="259715"/>
          </a:xfrm>
          <a:prstGeom prst="rect">
            <a:avLst/>
          </a:prstGeom>
        </p:spPr>
      </p:pic>
      <p:pic>
        <p:nvPicPr>
          <p:cNvPr id="10" name="图片 9"/>
          <p:cNvPicPr>
            <a:picLocks noChangeAspect="1"/>
          </p:cNvPicPr>
          <p:nvPr/>
        </p:nvPicPr>
        <p:blipFill>
          <a:blip r:embed="rId5"/>
          <a:stretch>
            <a:fillRect/>
          </a:stretch>
        </p:blipFill>
        <p:spPr>
          <a:xfrm>
            <a:off x="3131820" y="4055745"/>
            <a:ext cx="2720975" cy="4203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DREAM-Talk</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From ByteDance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670"/>
            <a:ext cx="7195185" cy="3375660"/>
          </a:xfrm>
          <a:prstGeom prst="rect">
            <a:avLst/>
          </a:prstGeom>
          <a:noFill/>
        </p:spPr>
        <p:txBody>
          <a:bodyPr wrap="square" rtlCol="0">
            <a:noAutofit/>
          </a:bodyPr>
          <a:p>
            <a:r>
              <a:rPr lang="en-US" altLang="zh-CN" b="1">
                <a:sym typeface="+mn-ea"/>
              </a:rPr>
              <a:t>EmoDiff</a:t>
            </a:r>
            <a:r>
              <a:rPr lang="zh-CN" altLang="en-US" b="1">
                <a:sym typeface="+mn-ea"/>
              </a:rPr>
              <a:t>：</a:t>
            </a:r>
            <a:endParaRPr lang="zh-CN" altLang="en-US" b="1">
              <a:sym typeface="+mn-ea"/>
            </a:endParaRPr>
          </a:p>
          <a:p>
            <a:r>
              <a:rPr lang="zh-CN" altLang="en-US">
                <a:sym typeface="+mn-ea"/>
              </a:rPr>
              <a:t>连续性考虑：生成连续性面部</a:t>
            </a:r>
            <a:r>
              <a:rPr lang="zh-CN" altLang="en-US">
                <a:sym typeface="+mn-ea"/>
              </a:rPr>
              <a:t>表情，使用生成序列的第一帧作为输入特征条件，并将其添加到网络中，约束生成序列的初始状态；</a:t>
            </a:r>
            <a:endParaRPr lang="zh-CN" altLang="en-US">
              <a:sym typeface="+mn-ea"/>
            </a:endParaRPr>
          </a:p>
          <a:p>
            <a:endParaRPr lang="zh-CN" altLang="en-US">
              <a:sym typeface="+mn-ea"/>
            </a:endParaRPr>
          </a:p>
        </p:txBody>
      </p:sp>
      <p:pic>
        <p:nvPicPr>
          <p:cNvPr id="5" name="图片 4"/>
          <p:cNvPicPr>
            <a:picLocks noChangeAspect="1"/>
          </p:cNvPicPr>
          <p:nvPr/>
        </p:nvPicPr>
        <p:blipFill>
          <a:blip r:embed="rId3"/>
          <a:stretch>
            <a:fillRect/>
          </a:stretch>
        </p:blipFill>
        <p:spPr>
          <a:xfrm>
            <a:off x="971550" y="1932940"/>
            <a:ext cx="3039110" cy="1670050"/>
          </a:xfrm>
          <a:prstGeom prst="rect">
            <a:avLst/>
          </a:prstGeom>
        </p:spPr>
      </p:pic>
      <p:sp>
        <p:nvSpPr>
          <p:cNvPr id="6" name="文本框 5"/>
          <p:cNvSpPr txBox="1"/>
          <p:nvPr/>
        </p:nvSpPr>
        <p:spPr>
          <a:xfrm>
            <a:off x="3995420" y="2067560"/>
            <a:ext cx="4037330" cy="1870075"/>
          </a:xfrm>
          <a:prstGeom prst="rect">
            <a:avLst/>
          </a:prstGeom>
          <a:noFill/>
        </p:spPr>
        <p:txBody>
          <a:bodyPr wrap="square" rtlCol="0">
            <a:noAutofit/>
          </a:bodyPr>
          <a:p>
            <a:r>
              <a:rPr lang="zh-CN" altLang="en-US">
                <a:sym typeface="+mn-ea"/>
              </a:rPr>
              <a:t>提出时间位置感知嵌入。创建一个与音频帧长度相同的矩阵，矩阵的第一列设置为初始状态值，选择中间三个位置，设置为样式值（情绪风格</a:t>
            </a:r>
            <a:r>
              <a:rPr lang="zh-CN" altLang="en-US">
                <a:sym typeface="+mn-ea"/>
              </a:rPr>
              <a:t>引导），训练过程中，将矩阵与音频特征逐帧结合。</a:t>
            </a:r>
            <a:endParaRPr lang="zh-CN" altLang="en-US">
              <a:sym typeface="+mn-ea"/>
            </a:endParaRPr>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DREAM-Talk</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From ByteDance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sym typeface="+mn-ea"/>
              </a:rPr>
              <a:t>Lip Ref</a:t>
            </a:r>
            <a:r>
              <a:rPr lang="en-US" altLang="zh-CN" b="1">
                <a:sym typeface="+mn-ea"/>
              </a:rPr>
              <a:t>inement</a:t>
            </a:r>
            <a:r>
              <a:rPr lang="zh-CN" altLang="en-US" b="1">
                <a:sym typeface="+mn-ea"/>
              </a:rPr>
              <a:t>：</a:t>
            </a:r>
            <a:endParaRPr lang="zh-CN" altLang="en-US" b="1">
              <a:sym typeface="+mn-ea"/>
            </a:endParaRPr>
          </a:p>
          <a:p>
            <a:endParaRPr lang="zh-CN" altLang="en-US">
              <a:sym typeface="+mn-ea"/>
            </a:endParaRPr>
          </a:p>
        </p:txBody>
      </p:sp>
      <p:pic>
        <p:nvPicPr>
          <p:cNvPr id="5" name="图片 4"/>
          <p:cNvPicPr>
            <a:picLocks noChangeAspect="1"/>
          </p:cNvPicPr>
          <p:nvPr/>
        </p:nvPicPr>
        <p:blipFill>
          <a:blip r:embed="rId3"/>
          <a:stretch>
            <a:fillRect/>
          </a:stretch>
        </p:blipFill>
        <p:spPr>
          <a:xfrm>
            <a:off x="1043305" y="1346835"/>
            <a:ext cx="1996440" cy="2592705"/>
          </a:xfrm>
          <a:prstGeom prst="rect">
            <a:avLst/>
          </a:prstGeom>
        </p:spPr>
      </p:pic>
      <p:sp>
        <p:nvSpPr>
          <p:cNvPr id="6" name="文本框 5"/>
          <p:cNvSpPr txBox="1"/>
          <p:nvPr/>
        </p:nvSpPr>
        <p:spPr>
          <a:xfrm>
            <a:off x="3210560" y="1346835"/>
            <a:ext cx="4912360" cy="2355215"/>
          </a:xfrm>
          <a:prstGeom prst="rect">
            <a:avLst/>
          </a:prstGeom>
          <a:noFill/>
        </p:spPr>
        <p:txBody>
          <a:bodyPr wrap="square" rtlCol="0">
            <a:noAutofit/>
          </a:bodyPr>
          <a:p>
            <a:r>
              <a:rPr>
                <a:sym typeface="+mn-ea"/>
              </a:rPr>
              <a:t>扩散网络导致音频和嘴型之间出现明显的不对齐</a:t>
            </a:r>
            <a:r>
              <a:rPr lang="zh-CN">
                <a:sym typeface="+mn-ea"/>
              </a:rPr>
              <a:t>，作者将其</a:t>
            </a:r>
            <a:r>
              <a:rPr>
                <a:sym typeface="+mn-ea"/>
              </a:rPr>
              <a:t>归因于扩散网络固有的倾向于生成逼真的</a:t>
            </a:r>
            <a:r>
              <a:rPr lang="zh-CN">
                <a:sym typeface="+mn-ea"/>
              </a:rPr>
              <a:t>图像</a:t>
            </a:r>
            <a:r>
              <a:rPr>
                <a:sym typeface="+mn-ea"/>
              </a:rPr>
              <a:t>序列，</a:t>
            </a:r>
            <a:r>
              <a:rPr lang="zh-CN">
                <a:sym typeface="+mn-ea"/>
              </a:rPr>
              <a:t>忽略</a:t>
            </a:r>
            <a:r>
              <a:rPr>
                <a:sym typeface="+mn-ea"/>
              </a:rPr>
              <a:t>了音频的影响</a:t>
            </a:r>
            <a:r>
              <a:rPr lang="zh-CN">
                <a:sym typeface="+mn-ea"/>
              </a:rPr>
              <a:t>。</a:t>
            </a:r>
            <a:endParaRPr lang="zh-CN">
              <a:sym typeface="+mn-ea"/>
            </a:endParaRPr>
          </a:p>
          <a:p>
            <a:r>
              <a:rPr lang="zh-CN">
                <a:sym typeface="+mn-ea"/>
              </a:rPr>
              <a:t>因此，</a:t>
            </a:r>
            <a:r>
              <a:rPr lang="en-US">
                <a:sym typeface="+mn-ea"/>
              </a:rPr>
              <a:t>引入</a:t>
            </a:r>
            <a:r>
              <a:rPr lang="zh-CN" altLang="en-US">
                <a:sym typeface="+mn-ea"/>
              </a:rPr>
              <a:t>嘴型</a:t>
            </a:r>
            <a:r>
              <a:rPr lang="en-US">
                <a:sym typeface="+mn-ea"/>
              </a:rPr>
              <a:t>优化网络，该网络利用相同的音频和</a:t>
            </a:r>
            <a:r>
              <a:rPr lang="zh-CN" altLang="en-US">
                <a:sym typeface="+mn-ea"/>
              </a:rPr>
              <a:t>情感数据</a:t>
            </a:r>
            <a:r>
              <a:rPr lang="en-US">
                <a:sym typeface="+mn-ea"/>
              </a:rPr>
              <a:t>重新校准</a:t>
            </a:r>
            <a:r>
              <a:rPr lang="zh-CN" altLang="en-US">
                <a:sym typeface="+mn-ea"/>
              </a:rPr>
              <a:t>并</a:t>
            </a:r>
            <a:r>
              <a:rPr lang="en-US">
                <a:sym typeface="+mn-ea"/>
              </a:rPr>
              <a:t>生成精细的嘴巴参数</a:t>
            </a:r>
            <a:r>
              <a:rPr lang="zh-CN" altLang="en-US">
                <a:sym typeface="+mn-ea"/>
              </a:rPr>
              <a:t>，采用LSTM结构作为音频编码器，CNN结构作为情感编码器。</a:t>
            </a:r>
            <a:endParaRPr lang="zh-CN" altLang="en-US">
              <a:sym typeface="+mn-ea"/>
            </a:endParaRPr>
          </a:p>
          <a:p>
            <a:endParaRPr lang="zh-CN" altLang="en-US"/>
          </a:p>
        </p:txBody>
      </p:sp>
      <p:sp>
        <p:nvSpPr>
          <p:cNvPr id="9" name="文本框 8"/>
          <p:cNvSpPr txBox="1"/>
          <p:nvPr/>
        </p:nvSpPr>
        <p:spPr>
          <a:xfrm>
            <a:off x="117475" y="2760980"/>
            <a:ext cx="925830" cy="229870"/>
          </a:xfrm>
          <a:prstGeom prst="rect">
            <a:avLst/>
          </a:prstGeom>
          <a:noFill/>
        </p:spPr>
        <p:txBody>
          <a:bodyPr wrap="square" rtlCol="0">
            <a:spAutoFit/>
          </a:bodyPr>
          <a:p>
            <a:r>
              <a:rPr lang="zh-CN" altLang="en-US" sz="900"/>
              <a:t>动态情感表示</a:t>
            </a:r>
            <a:endParaRPr lang="zh-CN" altLang="en-US" sz="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DREAM-Talk</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From ByteDance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zh-CN" altLang="en-US" b="1"/>
              <a:t>损失函数：</a:t>
            </a:r>
            <a:endParaRPr lang="zh-CN" altLang="en-US"/>
          </a:p>
          <a:p>
            <a:r>
              <a:rPr lang="zh-CN" altLang="en-US"/>
              <a:t>反向去噪：得到</a:t>
            </a:r>
            <a:r>
              <a:rPr lang="zh-CN" altLang="en-US">
                <a:sym typeface="+mn-ea"/>
              </a:rPr>
              <a:t>µ</a:t>
            </a:r>
            <a:r>
              <a:rPr lang="zh-CN" altLang="en-US" baseline="-25000">
                <a:sym typeface="+mn-ea"/>
              </a:rPr>
              <a:t>θ</a:t>
            </a:r>
            <a:r>
              <a:rPr lang="zh-CN" altLang="en-US">
                <a:sym typeface="+mn-ea"/>
              </a:rPr>
              <a:t>的表达式后，损失函数</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zh-CN" altLang="en-US">
                <a:sym typeface="+mn-ea"/>
              </a:rPr>
              <a:t>其中，ϵ是从</a:t>
            </a:r>
            <a:r>
              <a:rPr lang="zh-CN" altLang="en-US">
                <a:sym typeface="+mn-ea"/>
              </a:rPr>
              <a:t>标准高斯分布中采样的随机噪声，ϵ</a:t>
            </a:r>
            <a:r>
              <a:rPr lang="zh-CN" altLang="en-US" baseline="-25000">
                <a:sym typeface="+mn-ea"/>
              </a:rPr>
              <a:t>θ</a:t>
            </a:r>
            <a:r>
              <a:rPr lang="zh-CN" altLang="en-US">
                <a:sym typeface="+mn-ea"/>
              </a:rPr>
              <a:t>网络用来预测噪声</a:t>
            </a:r>
            <a:r>
              <a:rPr lang="zh-CN" altLang="en-US">
                <a:sym typeface="+mn-ea"/>
              </a:rPr>
              <a:t>；</a:t>
            </a:r>
            <a:endParaRPr lang="zh-CN" altLang="en-US" b="1">
              <a:sym typeface="+mn-ea"/>
            </a:endParaRPr>
          </a:p>
          <a:p>
            <a:endParaRPr lang="zh-CN" altLang="en-US" b="1">
              <a:sym typeface="+mn-ea"/>
            </a:endParaRPr>
          </a:p>
          <a:p>
            <a:r>
              <a:rPr lang="zh-CN" altLang="en-US" b="1">
                <a:sym typeface="+mn-ea"/>
              </a:rPr>
              <a:t>无分类器指导的生成过程：</a:t>
            </a:r>
            <a:endParaRPr lang="zh-CN" altLang="en-US" b="1">
              <a:sym typeface="+mn-ea"/>
            </a:endParaRPr>
          </a:p>
          <a:p>
            <a:r>
              <a:rPr lang="zh-CN" altLang="en-US">
                <a:sym typeface="+mn-ea"/>
              </a:rPr>
              <a:t>从</a:t>
            </a:r>
            <a:r>
              <a:rPr lang="en-US" altLang="zh-CN">
                <a:sym typeface="+mn-ea"/>
              </a:rPr>
              <a:t>T</a:t>
            </a:r>
            <a:r>
              <a:rPr lang="zh-CN" altLang="en-US">
                <a:sym typeface="+mn-ea"/>
              </a:rPr>
              <a:t>时刻开始，采样一个高斯噪声</a:t>
            </a:r>
            <a:r>
              <a:rPr lang="zh-CN" altLang="en-US">
                <a:sym typeface="+mn-ea"/>
              </a:rPr>
              <a:t>ϵ</a:t>
            </a:r>
            <a:r>
              <a:rPr lang="zh-CN" altLang="en-US">
                <a:sym typeface="+mn-ea"/>
              </a:rPr>
              <a:t>，用神经网络预测的噪声</a:t>
            </a:r>
            <a:r>
              <a:rPr lang="zh-CN" altLang="en-US">
                <a:sym typeface="+mn-ea"/>
              </a:rPr>
              <a:t>ϵ</a:t>
            </a:r>
            <a:r>
              <a:rPr lang="zh-CN" altLang="en-US" baseline="-25000">
                <a:sym typeface="+mn-ea"/>
              </a:rPr>
              <a:t>θ</a:t>
            </a:r>
            <a:r>
              <a:rPr lang="zh-CN" altLang="en-US">
                <a:sym typeface="+mn-ea"/>
              </a:rPr>
              <a:t>对ϵ进行</a:t>
            </a:r>
            <a:r>
              <a:rPr lang="zh-CN" altLang="en-US">
                <a:sym typeface="+mn-ea"/>
              </a:rPr>
              <a:t>去噪，</a:t>
            </a:r>
            <a:endParaRPr lang="zh-CN" altLang="en-US">
              <a:sym typeface="+mn-ea"/>
            </a:endParaRPr>
          </a:p>
          <a:p>
            <a:endParaRPr lang="zh-CN" altLang="en-US">
              <a:sym typeface="+mn-ea"/>
            </a:endParaRPr>
          </a:p>
          <a:p>
            <a:r>
              <a:rPr lang="zh-CN" altLang="en-US">
                <a:sym typeface="+mn-ea"/>
              </a:rPr>
              <a:t>其中，</a:t>
            </a:r>
            <a:r>
              <a:rPr lang="en-US" altLang="zh-CN">
                <a:sym typeface="+mn-ea"/>
              </a:rPr>
              <a:t>w</a:t>
            </a:r>
            <a:r>
              <a:rPr lang="zh-CN" altLang="en-US">
                <a:sym typeface="+mn-ea"/>
              </a:rPr>
              <a:t>是权衡无条件和有条件生成样本的尺度参数。</a:t>
            </a:r>
            <a:endParaRPr lang="zh-CN" altLang="en-US">
              <a:sym typeface="+mn-ea"/>
            </a:endParaRPr>
          </a:p>
        </p:txBody>
      </p:sp>
      <p:pic>
        <p:nvPicPr>
          <p:cNvPr id="10" name="图片 9"/>
          <p:cNvPicPr>
            <a:picLocks noChangeAspect="1"/>
          </p:cNvPicPr>
          <p:nvPr/>
        </p:nvPicPr>
        <p:blipFill>
          <a:blip r:embed="rId3"/>
          <a:stretch>
            <a:fillRect/>
          </a:stretch>
        </p:blipFill>
        <p:spPr>
          <a:xfrm>
            <a:off x="2771775" y="1635760"/>
            <a:ext cx="3770630" cy="517525"/>
          </a:xfrm>
          <a:prstGeom prst="rect">
            <a:avLst/>
          </a:prstGeom>
        </p:spPr>
      </p:pic>
      <p:pic>
        <p:nvPicPr>
          <p:cNvPr id="5" name="图片 4"/>
          <p:cNvPicPr>
            <a:picLocks noChangeAspect="1"/>
          </p:cNvPicPr>
          <p:nvPr/>
        </p:nvPicPr>
        <p:blipFill>
          <a:blip r:embed="rId4"/>
          <a:stretch>
            <a:fillRect/>
          </a:stretch>
        </p:blipFill>
        <p:spPr>
          <a:xfrm>
            <a:off x="3131820" y="3579495"/>
            <a:ext cx="2737485" cy="2565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DREAM-Talk</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87425"/>
            <a:ext cx="7211695" cy="3138170"/>
          </a:xfrm>
          <a:prstGeom prst="rect">
            <a:avLst/>
          </a:prstGeom>
          <a:noFill/>
        </p:spPr>
        <p:txBody>
          <a:bodyPr wrap="square" rtlCol="0">
            <a:spAutoFit/>
          </a:bodyPr>
          <a:p>
            <a:r>
              <a:rPr lang="zh-CN" altLang="en-US" b="1"/>
              <a:t>实验设置：</a:t>
            </a:r>
            <a:endParaRPr lang="zh-CN" altLang="en-US"/>
          </a:p>
          <a:p>
            <a:r>
              <a:rPr lang="en-US" altLang="zh-CN"/>
              <a:t>1. </a:t>
            </a:r>
            <a:r>
              <a:rPr lang="zh-CN" altLang="en-US"/>
              <a:t>帧率为</a:t>
            </a:r>
            <a:r>
              <a:rPr lang="en-US" altLang="zh-CN"/>
              <a:t>25fps</a:t>
            </a:r>
            <a:r>
              <a:rPr lang="zh-CN" altLang="en-US"/>
              <a:t>，</a:t>
            </a:r>
            <a:r>
              <a:rPr lang="en-US" altLang="zh-CN"/>
              <a:t>Adam</a:t>
            </a:r>
            <a:r>
              <a:rPr lang="zh-CN" altLang="en-US"/>
              <a:t>优化器在单个</a:t>
            </a:r>
            <a:r>
              <a:rPr lang="en-US" altLang="zh-CN"/>
              <a:t>V100 GPU</a:t>
            </a:r>
            <a:r>
              <a:rPr lang="zh-CN" altLang="en-US"/>
              <a:t>上进行，每个视频序列长度固定为</a:t>
            </a:r>
            <a:r>
              <a:rPr lang="en-US" altLang="zh-CN"/>
              <a:t>32</a:t>
            </a:r>
            <a:r>
              <a:rPr lang="zh-CN" altLang="en-US"/>
              <a:t>帧，</a:t>
            </a:r>
            <a:r>
              <a:rPr lang="en-US" altLang="zh-CN"/>
              <a:t>1000</a:t>
            </a:r>
            <a:r>
              <a:rPr lang="zh-CN" altLang="en-US"/>
              <a:t>个</a:t>
            </a:r>
            <a:r>
              <a:rPr lang="en-US" altLang="zh-CN"/>
              <a:t>epoch</a:t>
            </a:r>
            <a:r>
              <a:rPr lang="zh-CN" altLang="en-US"/>
              <a:t>，</a:t>
            </a:r>
            <a:r>
              <a:rPr lang="en-US" altLang="zh-CN"/>
              <a:t>batch_size</a:t>
            </a:r>
            <a:r>
              <a:rPr lang="zh-CN" altLang="en-US"/>
              <a:t>为</a:t>
            </a:r>
            <a:r>
              <a:rPr lang="en-US" altLang="zh-CN"/>
              <a:t>64</a:t>
            </a:r>
            <a:r>
              <a:rPr lang="zh-CN" altLang="en-US"/>
              <a:t>，</a:t>
            </a:r>
            <a:r>
              <a:rPr lang="en-US" altLang="zh-CN"/>
              <a:t>lr</a:t>
            </a:r>
            <a:r>
              <a:rPr lang="zh-CN" altLang="en-US"/>
              <a:t>为</a:t>
            </a:r>
            <a:r>
              <a:rPr lang="en-US" altLang="zh-CN"/>
              <a:t>0.0004</a:t>
            </a:r>
            <a:r>
              <a:rPr lang="zh-CN" altLang="en-US"/>
              <a:t>；</a:t>
            </a:r>
            <a:endParaRPr lang="zh-CN" altLang="en-US"/>
          </a:p>
          <a:p>
            <a:r>
              <a:rPr lang="en-US" altLang="zh-CN"/>
              <a:t>2. Lip Refinement</a:t>
            </a:r>
            <a:r>
              <a:rPr lang="zh-CN" altLang="en-US"/>
              <a:t>使用</a:t>
            </a:r>
            <a:r>
              <a:rPr lang="en-US" altLang="zh-CN"/>
              <a:t>T=8</a:t>
            </a:r>
            <a:r>
              <a:rPr lang="zh-CN" altLang="en-US"/>
              <a:t>的滑动窗口提取音频特征，50个epoch，batch</a:t>
            </a:r>
            <a:r>
              <a:rPr lang="en-US" altLang="zh-CN"/>
              <a:t>_size</a:t>
            </a:r>
            <a:r>
              <a:rPr lang="zh-CN" altLang="en-US"/>
              <a:t>为32，</a:t>
            </a:r>
            <a:r>
              <a:rPr lang="en-US" altLang="zh-CN"/>
              <a:t>lr</a:t>
            </a:r>
            <a:r>
              <a:rPr lang="zh-CN" altLang="en-US"/>
              <a:t>为0.0001；</a:t>
            </a:r>
            <a:r>
              <a:rPr lang="en-US" altLang="zh-CN"/>
              <a:t> </a:t>
            </a:r>
            <a:endParaRPr lang="en-US" altLang="zh-CN"/>
          </a:p>
          <a:p>
            <a:endParaRPr lang="en-US" altLang="zh-CN"/>
          </a:p>
          <a:p>
            <a:r>
              <a:rPr lang="zh-CN" altLang="en-US" b="1"/>
              <a:t>数据集：</a:t>
            </a:r>
            <a:endParaRPr lang="zh-CN" altLang="en-US" b="1"/>
          </a:p>
          <a:p>
            <a:r>
              <a:rPr lang="en-US" altLang="zh-CN">
                <a:solidFill>
                  <a:schemeClr val="tx1"/>
                </a:solidFill>
              </a:rPr>
              <a:t>HDTF</a:t>
            </a:r>
            <a:r>
              <a:rPr lang="zh-CN" altLang="en-US"/>
              <a:t>高清晰说话人脸数据集（</a:t>
            </a:r>
            <a:r>
              <a:rPr lang="en-US" altLang="zh-CN"/>
              <a:t>362</a:t>
            </a:r>
            <a:r>
              <a:rPr lang="zh-CN" altLang="en-US"/>
              <a:t>个视频组成，时长</a:t>
            </a:r>
            <a:r>
              <a:rPr lang="en-US" altLang="zh-CN"/>
              <a:t>15.8h</a:t>
            </a:r>
            <a:r>
              <a:rPr lang="zh-CN" altLang="en-US"/>
              <a:t>）；</a:t>
            </a:r>
            <a:endParaRPr lang="zh-CN" altLang="en-US"/>
          </a:p>
          <a:p>
            <a:r>
              <a:rPr lang="zh-CN" altLang="en-US">
                <a:solidFill>
                  <a:schemeClr val="tx1"/>
                </a:solidFill>
              </a:rPr>
              <a:t>MEAD</a:t>
            </a:r>
            <a:r>
              <a:rPr lang="zh-CN" altLang="en-US"/>
              <a:t>（情感驱动的</a:t>
            </a:r>
            <a:r>
              <a:rPr lang="zh-CN" altLang="en-US"/>
              <a:t>视频数据集，30多个演员和八个情感类别）。</a:t>
            </a:r>
            <a:endParaRPr lang="zh-CN" altLang="en-US"/>
          </a:p>
          <a:p>
            <a:endParaRPr lang="zh-CN" altLang="en-US"/>
          </a:p>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DREAM-Talk</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a:t>
                </a:r>
                <a:r>
                  <a:rPr lang="en-US" altLang="zh-CN" sz="900" dirty="0">
                    <a:solidFill>
                      <a:srgbClr val="961E19"/>
                    </a:solidFill>
                    <a:latin typeface="微软雅黑" panose="020B0503020204020204" pitchFamily="34" charset="-122"/>
                    <a:ea typeface="微软雅黑" panose="020B0503020204020204" pitchFamily="34" charset="-122"/>
                  </a:rPr>
                  <a:t>details </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539115" y="1779270"/>
            <a:ext cx="3115310" cy="1386840"/>
          </a:xfrm>
          <a:prstGeom prst="rect">
            <a:avLst/>
          </a:prstGeom>
        </p:spPr>
      </p:pic>
      <p:pic>
        <p:nvPicPr>
          <p:cNvPr id="7" name="图片 6"/>
          <p:cNvPicPr>
            <a:picLocks noChangeAspect="1"/>
          </p:cNvPicPr>
          <p:nvPr/>
        </p:nvPicPr>
        <p:blipFill>
          <a:blip r:embed="rId4"/>
          <a:stretch>
            <a:fillRect/>
          </a:stretch>
        </p:blipFill>
        <p:spPr>
          <a:xfrm>
            <a:off x="3702685" y="940435"/>
            <a:ext cx="5188585" cy="3152775"/>
          </a:xfrm>
          <a:prstGeom prst="rect">
            <a:avLst/>
          </a:prstGeom>
        </p:spPr>
      </p:pic>
      <p:sp>
        <p:nvSpPr>
          <p:cNvPr id="8" name="文本框 7"/>
          <p:cNvSpPr txBox="1"/>
          <p:nvPr/>
        </p:nvSpPr>
        <p:spPr>
          <a:xfrm>
            <a:off x="1691640" y="3219450"/>
            <a:ext cx="858520" cy="275590"/>
          </a:xfrm>
          <a:prstGeom prst="rect">
            <a:avLst/>
          </a:prstGeom>
          <a:noFill/>
        </p:spPr>
        <p:txBody>
          <a:bodyPr wrap="square" rtlCol="0">
            <a:spAutoFit/>
          </a:bodyPr>
          <a:p>
            <a:r>
              <a:rPr lang="zh-CN" altLang="en-US" sz="1200"/>
              <a:t>对比试验</a:t>
            </a:r>
            <a:endParaRPr lang="zh-CN"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DREAM-Talk</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quantitative</a:t>
                </a:r>
                <a:r>
                  <a:rPr lang="en-US" altLang="zh-CN" sz="900" dirty="0">
                    <a:solidFill>
                      <a:srgbClr val="961E19"/>
                    </a:solidFill>
                    <a:latin typeface="微软雅黑" panose="020B0503020204020204" pitchFamily="34" charset="-122"/>
                    <a:ea typeface="微软雅黑" panose="020B0503020204020204" pitchFamily="34" charset="-122"/>
                  </a:rPr>
                  <a:t> experiment </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755650" y="1059180"/>
            <a:ext cx="7327265" cy="1683385"/>
          </a:xfrm>
          <a:prstGeom prst="rect">
            <a:avLst/>
          </a:prstGeom>
        </p:spPr>
      </p:pic>
      <p:sp>
        <p:nvSpPr>
          <p:cNvPr id="8" name="文本框 7"/>
          <p:cNvSpPr txBox="1"/>
          <p:nvPr/>
        </p:nvSpPr>
        <p:spPr>
          <a:xfrm>
            <a:off x="1043305" y="2787650"/>
            <a:ext cx="6696710" cy="1476375"/>
          </a:xfrm>
          <a:prstGeom prst="rect">
            <a:avLst/>
          </a:prstGeom>
          <a:noFill/>
        </p:spPr>
        <p:txBody>
          <a:bodyPr wrap="square" rtlCol="0">
            <a:spAutoFit/>
          </a:bodyPr>
          <a:p>
            <a:r>
              <a:rPr lang="zh-CN" altLang="en-US" b="1">
                <a:sym typeface="+mn-ea"/>
              </a:rPr>
              <a:t>评价指标：</a:t>
            </a:r>
            <a:endParaRPr lang="zh-CN" altLang="en-US" b="1"/>
          </a:p>
          <a:p>
            <a:r>
              <a:rPr lang="zh-CN" altLang="en-US">
                <a:sym typeface="+mn-ea"/>
              </a:rPr>
              <a:t>口型精度：距离分数</a:t>
            </a:r>
            <a:r>
              <a:rPr lang="en-US" altLang="zh-CN">
                <a:sym typeface="+mn-ea"/>
              </a:rPr>
              <a:t>LSE-D</a:t>
            </a:r>
            <a:r>
              <a:rPr lang="en-US" altLang="zh-CN">
                <a:sym typeface="+mn-ea"/>
              </a:rPr>
              <a:t>↓</a:t>
            </a:r>
            <a:r>
              <a:rPr lang="zh-CN" altLang="en-US">
                <a:sym typeface="+mn-ea"/>
              </a:rPr>
              <a:t>、置信度分数</a:t>
            </a:r>
            <a:r>
              <a:rPr lang="en-US" altLang="zh-CN">
                <a:sym typeface="+mn-ea"/>
              </a:rPr>
              <a:t>LSE-C</a:t>
            </a:r>
            <a:r>
              <a:rPr lang="zh-CN" altLang="en-US">
                <a:sym typeface="+mn-ea"/>
              </a:rPr>
              <a:t>↑</a:t>
            </a:r>
            <a:r>
              <a:rPr lang="zh-CN" altLang="en-US">
                <a:sym typeface="+mn-ea"/>
              </a:rPr>
              <a:t>；</a:t>
            </a:r>
            <a:endParaRPr lang="zh-CN" altLang="en-US">
              <a:sym typeface="+mn-ea"/>
            </a:endParaRPr>
          </a:p>
          <a:p>
            <a:r>
              <a:rPr lang="zh-CN" altLang="en-US">
                <a:sym typeface="+mn-ea"/>
              </a:rPr>
              <a:t>面部表情准确性：地标距离</a:t>
            </a:r>
            <a:r>
              <a:rPr lang="en-US" altLang="zh-CN">
                <a:sym typeface="+mn-ea"/>
              </a:rPr>
              <a:t>F-LMD</a:t>
            </a:r>
            <a:r>
              <a:rPr lang="en-US" altLang="zh-CN">
                <a:sym typeface="+mn-ea"/>
              </a:rPr>
              <a:t>↓</a:t>
            </a:r>
            <a:r>
              <a:rPr lang="zh-CN" altLang="en-US">
                <a:sym typeface="+mn-ea"/>
              </a:rPr>
              <a:t>；</a:t>
            </a:r>
            <a:endParaRPr lang="zh-CN" altLang="en-US">
              <a:sym typeface="+mn-ea"/>
            </a:endParaRPr>
          </a:p>
          <a:p>
            <a:r>
              <a:rPr lang="zh-CN" altLang="en-US">
                <a:sym typeface="+mn-ea"/>
              </a:rPr>
              <a:t>图像质量：</a:t>
            </a:r>
            <a:r>
              <a:rPr lang="en-US" altLang="zh-CN">
                <a:sym typeface="+mn-ea"/>
              </a:rPr>
              <a:t>LPIPS</a:t>
            </a:r>
            <a:r>
              <a:rPr lang="en-US" altLang="zh-CN">
                <a:sym typeface="+mn-ea"/>
              </a:rPr>
              <a:t>↓</a:t>
            </a:r>
            <a:r>
              <a:rPr lang="zh-CN" altLang="en-US">
                <a:sym typeface="+mn-ea"/>
              </a:rPr>
              <a:t>、累计概率模糊检测</a:t>
            </a:r>
            <a:r>
              <a:rPr lang="en-US" altLang="zh-CN">
                <a:sym typeface="+mn-ea"/>
              </a:rPr>
              <a:t>CPBD</a:t>
            </a:r>
            <a:r>
              <a:rPr lang="zh-CN" altLang="en-US">
                <a:sym typeface="+mn-ea"/>
              </a:rPr>
              <a:t>↑</a:t>
            </a:r>
            <a:r>
              <a:rPr lang="zh-CN" altLang="en-US">
                <a:sym typeface="+mn-ea"/>
              </a:rPr>
              <a:t>。</a:t>
            </a:r>
            <a:endParaRPr lang="zh-CN" altLang="en-US"/>
          </a:p>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DREAM-Talk</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ab</a:t>
                </a:r>
                <a:r>
                  <a:rPr lang="en-US" altLang="zh-CN" sz="900" dirty="0">
                    <a:solidFill>
                      <a:srgbClr val="961E19"/>
                    </a:solidFill>
                    <a:latin typeface="微软雅黑" panose="020B0503020204020204" pitchFamily="34" charset="-122"/>
                    <a:ea typeface="微软雅黑" panose="020B0503020204020204" pitchFamily="34" charset="-122"/>
                  </a:rPr>
                  <a:t>lation study</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10" name="文本框 9"/>
          <p:cNvSpPr txBox="1"/>
          <p:nvPr/>
        </p:nvSpPr>
        <p:spPr>
          <a:xfrm>
            <a:off x="1331595" y="1635760"/>
            <a:ext cx="2376805" cy="275590"/>
          </a:xfrm>
          <a:prstGeom prst="rect">
            <a:avLst/>
          </a:prstGeom>
          <a:noFill/>
        </p:spPr>
        <p:txBody>
          <a:bodyPr wrap="square" rtlCol="0">
            <a:spAutoFit/>
          </a:bodyPr>
          <a:p>
            <a:r>
              <a:rPr lang="zh-CN" altLang="en-US" sz="1200"/>
              <a:t>对是否使用自回归模型</a:t>
            </a:r>
            <a:r>
              <a:rPr lang="zh-CN" altLang="en-US" sz="1200"/>
              <a:t>进行消融</a:t>
            </a:r>
            <a:endParaRPr lang="zh-CN" altLang="en-US" sz="1200"/>
          </a:p>
        </p:txBody>
      </p:sp>
      <p:sp>
        <p:nvSpPr>
          <p:cNvPr id="11" name="文本框 10"/>
          <p:cNvSpPr txBox="1"/>
          <p:nvPr/>
        </p:nvSpPr>
        <p:spPr>
          <a:xfrm>
            <a:off x="5507990" y="1851660"/>
            <a:ext cx="2094230" cy="275590"/>
          </a:xfrm>
          <a:prstGeom prst="rect">
            <a:avLst/>
          </a:prstGeom>
          <a:noFill/>
        </p:spPr>
        <p:txBody>
          <a:bodyPr wrap="square" rtlCol="0">
            <a:spAutoFit/>
          </a:bodyPr>
          <a:p>
            <a:r>
              <a:rPr lang="zh-CN" altLang="en-US" sz="1200"/>
              <a:t>对是否进行唇部优化的</a:t>
            </a:r>
            <a:r>
              <a:rPr lang="zh-CN" altLang="en-US" sz="1200"/>
              <a:t>消融</a:t>
            </a:r>
            <a:endParaRPr lang="zh-CN" altLang="en-US" sz="1200"/>
          </a:p>
        </p:txBody>
      </p:sp>
      <p:pic>
        <p:nvPicPr>
          <p:cNvPr id="7" name="图片 6"/>
          <p:cNvPicPr>
            <a:picLocks noChangeAspect="1"/>
          </p:cNvPicPr>
          <p:nvPr/>
        </p:nvPicPr>
        <p:blipFill>
          <a:blip r:embed="rId3"/>
          <a:stretch>
            <a:fillRect/>
          </a:stretch>
        </p:blipFill>
        <p:spPr>
          <a:xfrm>
            <a:off x="1043305" y="1948815"/>
            <a:ext cx="3185795" cy="1739265"/>
          </a:xfrm>
          <a:prstGeom prst="rect">
            <a:avLst/>
          </a:prstGeom>
        </p:spPr>
      </p:pic>
      <p:pic>
        <p:nvPicPr>
          <p:cNvPr id="9" name="图片 8"/>
          <p:cNvPicPr>
            <a:picLocks noChangeAspect="1"/>
          </p:cNvPicPr>
          <p:nvPr/>
        </p:nvPicPr>
        <p:blipFill>
          <a:blip r:embed="rId4"/>
          <a:stretch>
            <a:fillRect/>
          </a:stretch>
        </p:blipFill>
        <p:spPr>
          <a:xfrm>
            <a:off x="4848860" y="2139315"/>
            <a:ext cx="3620770" cy="9467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EAT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现存问题：</a:t>
            </a:r>
            <a:endParaRPr lang="zh-CN" altLang="en-US"/>
          </a:p>
          <a:p>
            <a:r>
              <a:rPr lang="en-US" altLang="zh-CN"/>
              <a:t>1. </a:t>
            </a:r>
            <a:r>
              <a:rPr lang="zh-CN" altLang="en-US"/>
              <a:t>大部分的说话头视频</a:t>
            </a:r>
            <a:r>
              <a:rPr lang="zh-CN" altLang="en-US"/>
              <a:t>合成是情绪</a:t>
            </a:r>
            <a:r>
              <a:rPr lang="zh-CN" altLang="en-US"/>
              <a:t>不可知的；</a:t>
            </a:r>
            <a:endParaRPr lang="zh-CN" altLang="en-US"/>
          </a:p>
          <a:p>
            <a:endParaRPr lang="zh-CN" altLang="en-US"/>
          </a:p>
          <a:p>
            <a:r>
              <a:rPr lang="en-US" altLang="zh-CN"/>
              <a:t>2. </a:t>
            </a:r>
            <a:r>
              <a:rPr lang="zh-CN" altLang="en-US"/>
              <a:t>有多个子任务时，训练或微调一个 talking head</a:t>
            </a:r>
            <a:r>
              <a:rPr lang="en-US" altLang="zh-CN"/>
              <a:t> generation</a:t>
            </a:r>
            <a:r>
              <a:rPr lang="zh-CN" altLang="en-US"/>
              <a:t>代价大，</a:t>
            </a:r>
            <a:r>
              <a:rPr lang="zh-CN" altLang="en-US"/>
              <a:t>效率低；</a:t>
            </a:r>
            <a:endParaRPr lang="zh-CN" altLang="en-US"/>
          </a:p>
          <a:p>
            <a:endParaRPr lang="zh-CN" altLang="en-US"/>
          </a:p>
          <a:p>
            <a:r>
              <a:rPr lang="en-US" altLang="zh-CN"/>
              <a:t>3. </a:t>
            </a:r>
            <a:r>
              <a:rPr lang="zh-CN" altLang="en-US"/>
              <a:t>直接将情感从驱动视频转移到目标视频是昂贵的。</a:t>
            </a:r>
            <a:endParaRPr lang="zh-CN" altLang="en-US"/>
          </a:p>
          <a:p>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EAT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2628900" y="670560"/>
            <a:ext cx="3869690" cy="3011805"/>
          </a:xfrm>
          <a:prstGeom prst="rect">
            <a:avLst/>
          </a:prstGeom>
        </p:spPr>
      </p:pic>
      <p:sp>
        <p:nvSpPr>
          <p:cNvPr id="6" name="文本框 5"/>
          <p:cNvSpPr txBox="1"/>
          <p:nvPr/>
        </p:nvSpPr>
        <p:spPr>
          <a:xfrm>
            <a:off x="1693545" y="3794760"/>
            <a:ext cx="5757545" cy="737235"/>
          </a:xfrm>
          <a:prstGeom prst="rect">
            <a:avLst/>
          </a:prstGeom>
          <a:noFill/>
        </p:spPr>
        <p:txBody>
          <a:bodyPr wrap="square" rtlCol="0">
            <a:spAutoFit/>
          </a:bodyPr>
          <a:p>
            <a:r>
              <a:rPr lang="zh-CN" altLang="en-US" sz="1400"/>
              <a:t>以前的工作使用增强的情感引导</a:t>
            </a:r>
            <a:r>
              <a:rPr lang="zh-CN" altLang="en-US" sz="1400">
                <a:solidFill>
                  <a:schemeClr val="tx1"/>
                </a:solidFill>
              </a:rPr>
              <a:t>视频</a:t>
            </a:r>
            <a:r>
              <a:rPr lang="zh-CN" altLang="en-US" sz="1400"/>
              <a:t>训练整个网络，EAT通过情感提示或文本引导的CLIP监督，通过轻量级的适应将情感无关的说话头部模型转化为可控情感的模型。</a:t>
            </a:r>
            <a:endParaRPr lang="zh-CN"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EAT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贡献：</a:t>
            </a:r>
            <a:endParaRPr lang="zh-CN" altLang="en-US" b="1"/>
          </a:p>
          <a:p>
            <a:r>
              <a:rPr lang="en-US" altLang="zh-CN"/>
              <a:t>1. </a:t>
            </a:r>
            <a:r>
              <a:rPr lang="zh-CN" altLang="en-US"/>
              <a:t>提出情感适应说话头合成方法</a:t>
            </a:r>
            <a:r>
              <a:rPr lang="zh-CN" altLang="en-US">
                <a:solidFill>
                  <a:schemeClr val="tx1"/>
                </a:solidFill>
              </a:rPr>
              <a:t>EAT</a:t>
            </a:r>
            <a:r>
              <a:rPr lang="zh-CN" altLang="en-US"/>
              <a:t>，将无情感的说话头模型迁移到情感模型</a:t>
            </a:r>
            <a:r>
              <a:rPr lang="zh-CN" altLang="en-US"/>
              <a:t>中；</a:t>
            </a:r>
            <a:endParaRPr lang="zh-CN" altLang="en-US"/>
          </a:p>
          <a:p>
            <a:endParaRPr lang="zh-CN" altLang="en-US"/>
          </a:p>
          <a:p>
            <a:r>
              <a:rPr lang="en-US" altLang="zh-CN"/>
              <a:t>2. </a:t>
            </a:r>
            <a:r>
              <a:rPr lang="zh-CN" altLang="en-US"/>
              <a:t>提出深层情感提示、情感变形网络</a:t>
            </a:r>
            <a:r>
              <a:rPr lang="en-US" altLang="zh-CN"/>
              <a:t>EDN</a:t>
            </a:r>
            <a:r>
              <a:rPr lang="zh-CN" altLang="en-US"/>
              <a:t>和情感适应模块</a:t>
            </a:r>
            <a:r>
              <a:rPr lang="en-US" altLang="zh-CN"/>
              <a:t>EAM</a:t>
            </a:r>
            <a:r>
              <a:rPr lang="zh-CN" altLang="en-US"/>
              <a:t>，实现了从无情感表达的说话头到有情感表达的说话头的高效转换；</a:t>
            </a:r>
            <a:endParaRPr lang="zh-CN" altLang="en-US"/>
          </a:p>
          <a:p>
            <a:endParaRPr lang="zh-CN" altLang="en-US"/>
          </a:p>
          <a:p>
            <a:r>
              <a:rPr lang="en-US" altLang="zh-CN"/>
              <a:t>3. </a:t>
            </a:r>
            <a:r>
              <a:rPr lang="zh-CN" altLang="en-US"/>
              <a:t>利用图像-文本模型（</a:t>
            </a:r>
            <a:r>
              <a:rPr lang="en-US" altLang="zh-CN"/>
              <a:t>CLIP</a:t>
            </a:r>
            <a:r>
              <a:rPr lang="zh-CN" altLang="en-US"/>
              <a:t>），实现了</a:t>
            </a:r>
            <a:r>
              <a:rPr lang="zh-CN" altLang="en-US"/>
              <a:t>说话头视频的零镜头表情编辑。</a:t>
            </a:r>
            <a:endParaRPr lang="zh-CN" altLang="en-US"/>
          </a:p>
          <a:p>
            <a:endParaRPr lang="en-US" altLang="zh-CN"/>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EAT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12661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overview of </a:t>
                </a:r>
                <a:r>
                  <a:rPr lang="en-US" altLang="zh-CN" sz="900" dirty="0">
                    <a:solidFill>
                      <a:srgbClr val="961E19"/>
                    </a:solidFill>
                    <a:latin typeface="微软雅黑" panose="020B0503020204020204" pitchFamily="34" charset="-122"/>
                    <a:ea typeface="微软雅黑" panose="020B0503020204020204" pitchFamily="34" charset="-122"/>
                    <a:sym typeface="+mn-ea"/>
                  </a:rPr>
                  <a:t>EAT</a:t>
                </a:r>
                <a:r>
                  <a:rPr lang="en-US" altLang="zh-CN" sz="900" dirty="0">
                    <a:solidFill>
                      <a:srgbClr val="961E19"/>
                    </a:solidFill>
                    <a:latin typeface="微软雅黑" panose="020B0503020204020204" pitchFamily="34" charset="-122"/>
                    <a:ea typeface="微软雅黑" panose="020B0503020204020204" pitchFamily="34" charset="-122"/>
                  </a:rPr>
                  <a:t> framework</a:t>
                </a:r>
                <a:endParaRPr lang="zh-CN" altLang="en-US"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1331595" y="771525"/>
            <a:ext cx="6119495" cy="35217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EAT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t>A2ET</a:t>
            </a:r>
            <a:r>
              <a:rPr lang="zh-CN" altLang="en-US" b="1"/>
              <a:t>：</a:t>
            </a:r>
            <a:endParaRPr lang="zh-CN" altLang="en-US" b="1"/>
          </a:p>
          <a:p>
            <a:endParaRPr lang="en-US" altLang="zh-CN"/>
          </a:p>
          <a:p>
            <a:endParaRPr lang="zh-CN" altLang="en-US"/>
          </a:p>
        </p:txBody>
      </p:sp>
      <p:sp>
        <p:nvSpPr>
          <p:cNvPr id="6" name="文本框 5"/>
          <p:cNvSpPr txBox="1"/>
          <p:nvPr/>
        </p:nvSpPr>
        <p:spPr>
          <a:xfrm>
            <a:off x="3923665" y="1131570"/>
            <a:ext cx="4457065" cy="2799715"/>
          </a:xfrm>
          <a:prstGeom prst="rect">
            <a:avLst/>
          </a:prstGeom>
          <a:noFill/>
        </p:spPr>
        <p:txBody>
          <a:bodyPr wrap="square" rtlCol="0">
            <a:spAutoFit/>
          </a:bodyPr>
          <a:p>
            <a:r>
              <a:rPr lang="zh-CN" altLang="en-US" sz="1600"/>
              <a:t>利用face-vid2vid得到无监督的3D关键点，本文会对</a:t>
            </a:r>
            <a:r>
              <a:rPr lang="zh-CN" altLang="en-US" sz="1600"/>
              <a:t>关键点进行进一步增强，得到修正后的关键点，让A2ET来学习。</a:t>
            </a:r>
            <a:endParaRPr lang="zh-CN" altLang="en-US" sz="1600"/>
          </a:p>
          <a:p>
            <a:r>
              <a:rPr lang="en-US" altLang="zh-CN" sz="1600"/>
              <a:t>A2ET</a:t>
            </a:r>
            <a:r>
              <a:rPr lang="en-US" altLang="zh-CN" sz="1600">
                <a:sym typeface="+mn-ea"/>
              </a:rPr>
              <a:t>学习将音频信号映射</a:t>
            </a:r>
            <a:r>
              <a:rPr lang="zh-CN" altLang="en-US" sz="1600">
                <a:sym typeface="+mn-ea"/>
              </a:rPr>
              <a:t>为</a:t>
            </a:r>
            <a:r>
              <a:rPr lang="en-US" altLang="zh-CN" sz="1600">
                <a:sym typeface="+mn-ea"/>
              </a:rPr>
              <a:t>增强的3D潜在关键点</a:t>
            </a:r>
            <a:r>
              <a:rPr lang="zh-CN" altLang="en-US" sz="1600">
                <a:sym typeface="+mn-ea"/>
              </a:rPr>
              <a:t>。具体来说，</a:t>
            </a:r>
            <a:r>
              <a:rPr lang="en-US" altLang="zh-CN" sz="1600"/>
              <a:t>训练</a:t>
            </a:r>
            <a:r>
              <a:rPr lang="zh-CN" altLang="en-US" sz="1600"/>
              <a:t>一个</a:t>
            </a:r>
            <a:r>
              <a:rPr lang="en-US" altLang="zh-CN" sz="1600"/>
              <a:t>声音到表情的 transformer（表情指的是 3D latent 的表情形变，也就是当前表情相对标准无表情时候的关键点的形变）</a:t>
            </a:r>
            <a:endParaRPr lang="en-US" altLang="zh-CN" sz="1600"/>
          </a:p>
          <a:p>
            <a:r>
              <a:rPr lang="en-US" altLang="zh-CN" sz="1600"/>
              <a:t>                     </a:t>
            </a:r>
            <a:endParaRPr lang="en-US" altLang="zh-CN" sz="1600"/>
          </a:p>
          <a:p>
            <a:r>
              <a:rPr lang="zh-CN" altLang="en-US" sz="1600"/>
              <a:t>其中，</a:t>
            </a:r>
            <a:r>
              <a:rPr lang="en-US" altLang="zh-CN" sz="1600"/>
              <a:t>∆Ei</a:t>
            </a:r>
            <a:r>
              <a:rPr lang="zh-CN" altLang="en-US" sz="1600"/>
              <a:t>由</a:t>
            </a:r>
            <a:r>
              <a:rPr lang="en-US" altLang="zh-CN" sz="1600"/>
              <a:t>EDN</a:t>
            </a:r>
            <a:r>
              <a:rPr lang="zh-CN" altLang="en-US" sz="1600"/>
              <a:t>网络预测。</a:t>
            </a:r>
            <a:endParaRPr lang="en-US" altLang="zh-CN" sz="1600"/>
          </a:p>
          <a:p>
            <a:endParaRPr lang="en-US" altLang="zh-CN" sz="1600"/>
          </a:p>
        </p:txBody>
      </p:sp>
      <p:pic>
        <p:nvPicPr>
          <p:cNvPr id="8" name="图片 7"/>
          <p:cNvPicPr>
            <a:picLocks noChangeAspect="1"/>
          </p:cNvPicPr>
          <p:nvPr/>
        </p:nvPicPr>
        <p:blipFill>
          <a:blip r:embed="rId3"/>
          <a:stretch>
            <a:fillRect/>
          </a:stretch>
        </p:blipFill>
        <p:spPr>
          <a:xfrm>
            <a:off x="605790" y="1293495"/>
            <a:ext cx="3101975" cy="2948940"/>
          </a:xfrm>
          <a:prstGeom prst="rect">
            <a:avLst/>
          </a:prstGeom>
        </p:spPr>
      </p:pic>
      <p:pic>
        <p:nvPicPr>
          <p:cNvPr id="9" name="图片 8"/>
          <p:cNvPicPr>
            <a:picLocks noChangeAspect="1"/>
          </p:cNvPicPr>
          <p:nvPr/>
        </p:nvPicPr>
        <p:blipFill>
          <a:blip r:embed="rId4"/>
          <a:stretch>
            <a:fillRect/>
          </a:stretch>
        </p:blipFill>
        <p:spPr>
          <a:xfrm>
            <a:off x="5436235" y="3003550"/>
            <a:ext cx="1216660" cy="289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EAT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t>EAM</a:t>
            </a:r>
            <a:r>
              <a:rPr lang="zh-CN" altLang="en-US" b="1"/>
              <a:t>：</a:t>
            </a:r>
            <a:endParaRPr lang="zh-CN" altLang="en-US" b="1"/>
          </a:p>
          <a:p>
            <a:endParaRPr lang="en-US" altLang="zh-CN"/>
          </a:p>
          <a:p>
            <a:endParaRPr lang="zh-CN" altLang="en-US"/>
          </a:p>
        </p:txBody>
      </p:sp>
      <p:sp>
        <p:nvSpPr>
          <p:cNvPr id="12" name="文本框 11"/>
          <p:cNvSpPr txBox="1"/>
          <p:nvPr/>
        </p:nvSpPr>
        <p:spPr>
          <a:xfrm>
            <a:off x="3923665" y="1131570"/>
            <a:ext cx="4457065" cy="2799715"/>
          </a:xfrm>
          <a:prstGeom prst="rect">
            <a:avLst/>
          </a:prstGeom>
          <a:noFill/>
        </p:spPr>
        <p:txBody>
          <a:bodyPr wrap="square" rtlCol="0">
            <a:spAutoFit/>
          </a:bodyPr>
          <a:p>
            <a:r>
              <a:rPr lang="zh-CN" altLang="en-US" sz="1600"/>
              <a:t>为提高视觉质量，设计了一个即插即用模块</a:t>
            </a:r>
            <a:r>
              <a:rPr lang="en-US" altLang="zh-CN" sz="1600"/>
              <a:t>EAM</a:t>
            </a:r>
            <a:r>
              <a:rPr lang="zh-CN" altLang="en-US" sz="1600"/>
              <a:t>，</a:t>
            </a:r>
            <a:endParaRPr lang="zh-CN" altLang="en-US" sz="1600"/>
          </a:p>
          <a:p>
            <a:r>
              <a:rPr lang="zh-CN" altLang="en-US" sz="1600"/>
              <a:t>用以产生情绪条件特征，可以应用到下游</a:t>
            </a:r>
            <a:r>
              <a:rPr lang="en-US" altLang="zh-CN" sz="1600"/>
              <a:t>zero-shot</a:t>
            </a:r>
            <a:r>
              <a:rPr lang="zh-CN" altLang="en-US" sz="1600"/>
              <a:t>情感编辑任务中。</a:t>
            </a:r>
            <a:endParaRPr lang="zh-CN" altLang="en-US" sz="1600"/>
          </a:p>
          <a:p>
            <a:r>
              <a:rPr lang="en-US" altLang="zh-CN" sz="1600"/>
              <a:t>e</a:t>
            </a:r>
            <a:r>
              <a:rPr lang="zh-CN" altLang="en-US" sz="1600"/>
              <a:t>通过</a:t>
            </a:r>
            <a:r>
              <a:rPr lang="zh-CN" altLang="en-US" sz="1600"/>
              <a:t>两个全连接层，</a:t>
            </a:r>
            <a:r>
              <a:rPr lang="en-US" altLang="zh-CN" sz="1600"/>
              <a:t>                                  </a:t>
            </a:r>
            <a:endParaRPr lang="en-US" altLang="zh-CN" sz="1600"/>
          </a:p>
          <a:p>
            <a:r>
              <a:rPr lang="zh-CN" altLang="en-US" sz="1600">
                <a:sym typeface="+mn-ea"/>
              </a:rPr>
              <a:t>输入特征</a:t>
            </a:r>
            <a:r>
              <a:rPr lang="en-US" altLang="zh-CN" sz="1600">
                <a:sym typeface="+mn-ea"/>
              </a:rPr>
              <a:t>x</a:t>
            </a:r>
            <a:r>
              <a:rPr lang="zh-CN" altLang="en-US" sz="1600"/>
              <a:t>，以得到</a:t>
            </a:r>
            <a:r>
              <a:rPr lang="zh-CN" altLang="en-US" sz="1600"/>
              <a:t>情绪特征，</a:t>
            </a:r>
            <a:endParaRPr lang="zh-CN" altLang="en-US" sz="1600"/>
          </a:p>
          <a:p>
            <a:r>
              <a:rPr lang="zh-CN" altLang="en-US" sz="1600"/>
              <a:t>其中，</a:t>
            </a:r>
            <a:r>
              <a:rPr lang="en-US" altLang="zh-CN" sz="1600"/>
              <a:t>Fs</a:t>
            </a:r>
            <a:r>
              <a:rPr lang="zh-CN" altLang="en-US" sz="1600"/>
              <a:t>表示通道级</a:t>
            </a:r>
            <a:r>
              <a:rPr lang="zh-CN" altLang="en-US" sz="1600"/>
              <a:t>乘法。</a:t>
            </a:r>
            <a:endParaRPr lang="zh-CN" altLang="en-US" sz="1600"/>
          </a:p>
          <a:p>
            <a:endParaRPr lang="zh-CN" altLang="en-US" sz="1600"/>
          </a:p>
          <a:p>
            <a:r>
              <a:rPr lang="en-US" altLang="zh-CN" sz="1600"/>
              <a:t>zero-shot</a:t>
            </a:r>
            <a:r>
              <a:rPr lang="zh-CN" altLang="en-US" sz="1600"/>
              <a:t>基于文本</a:t>
            </a:r>
            <a:r>
              <a:rPr lang="zh-CN" altLang="en-US" sz="1600"/>
              <a:t>的情感编辑：</a:t>
            </a:r>
            <a:endParaRPr lang="zh-CN" altLang="en-US" sz="1600"/>
          </a:p>
          <a:p>
            <a:r>
              <a:rPr lang="zh-CN" altLang="en-US" sz="1600"/>
              <a:t>给定一个中性视频，第一帧作为源图像，通过文本描述编辑情感。EAT学习了带有额外CLIP损失的情绪引导和EAM，文本描述决定情感</a:t>
            </a:r>
            <a:r>
              <a:rPr lang="zh-CN" altLang="en-US" sz="1600"/>
              <a:t>风格。</a:t>
            </a:r>
            <a:endParaRPr lang="zh-CN" altLang="en-US" sz="1600"/>
          </a:p>
        </p:txBody>
      </p:sp>
      <p:pic>
        <p:nvPicPr>
          <p:cNvPr id="15" name="图片 14"/>
          <p:cNvPicPr>
            <a:picLocks noChangeAspect="1"/>
          </p:cNvPicPr>
          <p:nvPr/>
        </p:nvPicPr>
        <p:blipFill>
          <a:blip r:embed="rId3"/>
          <a:stretch>
            <a:fillRect/>
          </a:stretch>
        </p:blipFill>
        <p:spPr>
          <a:xfrm>
            <a:off x="5939790" y="1923415"/>
            <a:ext cx="1640840" cy="160655"/>
          </a:xfrm>
          <a:prstGeom prst="rect">
            <a:avLst/>
          </a:prstGeom>
        </p:spPr>
      </p:pic>
      <p:pic>
        <p:nvPicPr>
          <p:cNvPr id="21" name="图片 20"/>
          <p:cNvPicPr>
            <a:picLocks noChangeAspect="1"/>
          </p:cNvPicPr>
          <p:nvPr/>
        </p:nvPicPr>
        <p:blipFill>
          <a:blip r:embed="rId4"/>
          <a:stretch>
            <a:fillRect/>
          </a:stretch>
        </p:blipFill>
        <p:spPr>
          <a:xfrm>
            <a:off x="6658610" y="2211705"/>
            <a:ext cx="1722120" cy="196850"/>
          </a:xfrm>
          <a:prstGeom prst="rect">
            <a:avLst/>
          </a:prstGeom>
        </p:spPr>
      </p:pic>
      <p:pic>
        <p:nvPicPr>
          <p:cNvPr id="28" name="图片 27"/>
          <p:cNvPicPr>
            <a:picLocks noChangeAspect="1"/>
          </p:cNvPicPr>
          <p:nvPr/>
        </p:nvPicPr>
        <p:blipFill>
          <a:blip r:embed="rId5"/>
          <a:stretch>
            <a:fillRect/>
          </a:stretch>
        </p:blipFill>
        <p:spPr>
          <a:xfrm>
            <a:off x="827405" y="1347470"/>
            <a:ext cx="3031490" cy="1073150"/>
          </a:xfrm>
          <a:prstGeom prst="rect">
            <a:avLst/>
          </a:prstGeom>
        </p:spPr>
      </p:pic>
      <p:sp>
        <p:nvSpPr>
          <p:cNvPr id="13" name="文本框 12"/>
          <p:cNvSpPr txBox="1"/>
          <p:nvPr/>
        </p:nvSpPr>
        <p:spPr>
          <a:xfrm>
            <a:off x="827405" y="1347470"/>
            <a:ext cx="711835" cy="219075"/>
          </a:xfrm>
          <a:prstGeom prst="rect">
            <a:avLst/>
          </a:prstGeom>
          <a:noFill/>
        </p:spPr>
        <p:txBody>
          <a:bodyPr wrap="square" rtlCol="0">
            <a:noAutofit/>
          </a:bodyPr>
          <a:p>
            <a:r>
              <a:rPr lang="zh-CN" altLang="en-US" sz="900"/>
              <a:t>情感引导</a:t>
            </a:r>
            <a:r>
              <a:rPr lang="en-US" altLang="zh-CN" sz="900"/>
              <a:t>e</a:t>
            </a:r>
            <a:endParaRPr lang="en-US" altLang="zh-CN" sz="900"/>
          </a:p>
        </p:txBody>
      </p:sp>
      <p:pic>
        <p:nvPicPr>
          <p:cNvPr id="29" name="图片 28"/>
          <p:cNvPicPr>
            <a:picLocks noChangeAspect="1"/>
          </p:cNvPicPr>
          <p:nvPr/>
        </p:nvPicPr>
        <p:blipFill>
          <a:blip r:embed="rId6"/>
          <a:stretch>
            <a:fillRect/>
          </a:stretch>
        </p:blipFill>
        <p:spPr>
          <a:xfrm>
            <a:off x="827405" y="2580005"/>
            <a:ext cx="2955290" cy="1685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EAT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t>RePos Net</a:t>
            </a:r>
            <a:r>
              <a:rPr lang="zh-CN" altLang="en-US" b="1"/>
              <a:t>：</a:t>
            </a:r>
            <a:endParaRPr lang="zh-CN" altLang="en-US" b="1"/>
          </a:p>
          <a:p>
            <a:endParaRPr lang="en-US" altLang="zh-CN"/>
          </a:p>
          <a:p>
            <a:endParaRPr lang="zh-CN" altLang="en-US"/>
          </a:p>
        </p:txBody>
      </p:sp>
      <p:sp>
        <p:nvSpPr>
          <p:cNvPr id="12" name="文本框 11"/>
          <p:cNvSpPr txBox="1"/>
          <p:nvPr/>
        </p:nvSpPr>
        <p:spPr>
          <a:xfrm>
            <a:off x="3924300" y="1131570"/>
            <a:ext cx="3972560" cy="2384425"/>
          </a:xfrm>
          <a:prstGeom prst="rect">
            <a:avLst/>
          </a:prstGeom>
          <a:noFill/>
        </p:spPr>
        <p:txBody>
          <a:bodyPr wrap="square" rtlCol="0">
            <a:noAutofit/>
          </a:bodyPr>
          <a:p>
            <a:r>
              <a:rPr lang="zh-CN" altLang="en-US" sz="1600"/>
              <a:t>增强潜在表示将面部表情进行</a:t>
            </a:r>
            <a:r>
              <a:rPr lang="zh-CN" altLang="en-US" sz="1600"/>
              <a:t>转移。</a:t>
            </a:r>
            <a:endParaRPr lang="zh-CN" altLang="en-US" sz="1600"/>
          </a:p>
          <a:p>
            <a:r>
              <a:rPr lang="zh-CN" altLang="en-US" sz="1600"/>
              <a:t>RePos-Net基于3D潜在关键点，从源图像中提取3D外观特征</a:t>
            </a:r>
            <a:r>
              <a:rPr lang="en-US" altLang="zh-CN" sz="1600"/>
              <a:t>f</a:t>
            </a:r>
            <a:r>
              <a:rPr lang="en-US" altLang="zh-CN" sz="1600" baseline="-25000"/>
              <a:t>s</a:t>
            </a:r>
            <a:r>
              <a:rPr lang="zh-CN" altLang="en-US" sz="1600"/>
              <a:t>，对给定的三维源关键点和驱动关键点，RePos-Net预测三维流动翘曲矩阵w来变换三维特征f</a:t>
            </a:r>
            <a:r>
              <a:rPr lang="zh-CN" altLang="en-US" sz="1600" baseline="-25000"/>
              <a:t>s</a:t>
            </a:r>
            <a:r>
              <a:rPr lang="zh-CN" altLang="en-US" sz="1600"/>
              <a:t>并生成输出帧，EAM使用学习到的γ和β将情感引导传递给情感条件下的特征。</a:t>
            </a:r>
            <a:endParaRPr lang="zh-CN" altLang="en-US" sz="1600"/>
          </a:p>
        </p:txBody>
      </p:sp>
      <p:pic>
        <p:nvPicPr>
          <p:cNvPr id="9" name="图片 8"/>
          <p:cNvPicPr>
            <a:picLocks noChangeAspect="1"/>
          </p:cNvPicPr>
          <p:nvPr/>
        </p:nvPicPr>
        <p:blipFill>
          <a:blip r:embed="rId3"/>
          <a:stretch>
            <a:fillRect/>
          </a:stretch>
        </p:blipFill>
        <p:spPr>
          <a:xfrm>
            <a:off x="539115" y="1491615"/>
            <a:ext cx="3087370" cy="1582420"/>
          </a:xfrm>
          <a:prstGeom prst="rect">
            <a:avLst/>
          </a:prstGeom>
        </p:spPr>
      </p:pic>
    </p:spTree>
  </p:cSld>
  <p:clrMapOvr>
    <a:masterClrMapping/>
  </p:clrMapOvr>
</p:sld>
</file>

<file path=ppt/tags/tag1.xml><?xml version="1.0" encoding="utf-8"?>
<p:tagLst xmlns:p="http://schemas.openxmlformats.org/presentationml/2006/main">
  <p:tag name="commondata" val="eyJoZGlkIjoiNjZiZjBjN2YyM2Q3YWZkOGVjZTIzYzdkYTU5OGViN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3497</Words>
  <Application>WPS 演示</Application>
  <PresentationFormat>全屏显示(16:9)</PresentationFormat>
  <Paragraphs>301</Paragraphs>
  <Slides>29</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just like fire</cp:lastModifiedBy>
  <cp:revision>137</cp:revision>
  <dcterms:created xsi:type="dcterms:W3CDTF">2019-03-04T02:28:00Z</dcterms:created>
  <dcterms:modified xsi:type="dcterms:W3CDTF">2024-06-27T08:40:21Z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472652ABCA8243399631952E9ED76C51_13</vt:lpwstr>
  </property>
</Properties>
</file>