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heme/theme4.xml" ContentType="application/vnd.openxmlformats-officedocument.theme+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notesSlides/notesSlide1.xml" ContentType="application/vnd.openxmlformats-officedocument.presentationml.notesSlide+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notesSlides/notesSlide2.xml" ContentType="application/vnd.openxmlformats-officedocument.presentationml.notesSlide+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notesSlides/notesSlide3.xml" ContentType="application/vnd.openxmlformats-officedocument.presentationml.notesSlide+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notesSlides/notesSlide4.xml" ContentType="application/vnd.openxmlformats-officedocument.presentationml.notesSlide+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notesSlides/notesSlide5.xml" ContentType="application/vnd.openxmlformats-officedocument.presentationml.notesSlide+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notesSlides/notesSlide6.xml" ContentType="application/vnd.openxmlformats-officedocument.presentationml.notesSlide+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notesSlides/notesSlide7.xml" ContentType="application/vnd.openxmlformats-officedocument.presentationml.notesSlide+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9" r:id="rId3"/>
  </p:sldMasterIdLst>
  <p:notesMasterIdLst>
    <p:notesMasterId r:id="rId34"/>
  </p:notesMasterIdLst>
  <p:sldIdLst>
    <p:sldId id="256" r:id="rId4"/>
    <p:sldId id="290" r:id="rId5"/>
    <p:sldId id="469" r:id="rId6"/>
    <p:sldId id="445" r:id="rId7"/>
    <p:sldId id="493" r:id="rId8"/>
    <p:sldId id="592" r:id="rId9"/>
    <p:sldId id="442" r:id="rId10"/>
    <p:sldId id="443" r:id="rId11"/>
    <p:sldId id="516" r:id="rId12"/>
    <p:sldId id="617" r:id="rId13"/>
    <p:sldId id="618" r:id="rId14"/>
    <p:sldId id="462" r:id="rId15"/>
    <p:sldId id="619" r:id="rId16"/>
    <p:sldId id="572" r:id="rId17"/>
    <p:sldId id="591" r:id="rId18"/>
    <p:sldId id="573" r:id="rId19"/>
    <p:sldId id="574" r:id="rId20"/>
    <p:sldId id="267" r:id="rId21"/>
    <p:sldId id="426" r:id="rId22"/>
    <p:sldId id="427" r:id="rId23"/>
    <p:sldId id="364" r:id="rId24"/>
    <p:sldId id="474" r:id="rId25"/>
    <p:sldId id="475" r:id="rId26"/>
    <p:sldId id="415" r:id="rId27"/>
    <p:sldId id="471" r:id="rId28"/>
    <p:sldId id="262" r:id="rId29"/>
    <p:sldId id="477" r:id="rId30"/>
    <p:sldId id="561" r:id="rId31"/>
    <p:sldId id="430" r:id="rId32"/>
    <p:sldId id="276"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9" userDrawn="1">
          <p15:clr>
            <a:srgbClr val="A4A3A4"/>
          </p15:clr>
        </p15:guide>
        <p15:guide id="2" pos="383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229"/>
        <p:guide pos="3839"/>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gs" Target="tags/tag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0D0D0D"/>
                </a:solidFill>
                <a:effectLst/>
                <a:highlight>
                  <a:srgbClr val="FFFFFF"/>
                </a:highlight>
                <a:latin typeface="Söhne"/>
              </a:rPr>
              <a:t>缩减因子</a:t>
            </a:r>
            <a:r>
              <a:rPr lang="en-US" altLang="zh-CN" b="0" i="0" dirty="0">
                <a:solidFill>
                  <a:srgbClr val="0D0D0D"/>
                </a:solidFill>
                <a:effectLst/>
                <a:highlight>
                  <a:srgbClr val="FFFFFF"/>
                </a:highlight>
                <a:latin typeface="Söhne"/>
              </a:rPr>
              <a:t>R</a:t>
            </a:r>
            <a:r>
              <a:rPr lang="zh-CN" altLang="en-US" b="0" i="0" dirty="0">
                <a:solidFill>
                  <a:srgbClr val="0D0D0D"/>
                </a:solidFill>
                <a:effectLst/>
                <a:highlight>
                  <a:srgbClr val="FFFFFF"/>
                </a:highlight>
                <a:latin typeface="Söhne"/>
              </a:rPr>
              <a:t>是指在每个解码步骤中预测的帧数，通过增加</a:t>
            </a:r>
            <a:r>
              <a:rPr lang="en-US" altLang="zh-CN" b="0" i="0" dirty="0">
                <a:solidFill>
                  <a:srgbClr val="0D0D0D"/>
                </a:solidFill>
                <a:effectLst/>
                <a:highlight>
                  <a:srgbClr val="FFFFFF"/>
                </a:highlight>
                <a:latin typeface="Söhne"/>
              </a:rPr>
              <a:t>R</a:t>
            </a:r>
            <a:r>
              <a:rPr lang="zh-CN" altLang="en-US" b="0" i="0" dirty="0">
                <a:solidFill>
                  <a:srgbClr val="0D0D0D"/>
                </a:solidFill>
                <a:effectLst/>
                <a:highlight>
                  <a:srgbClr val="FFFFFF"/>
                </a:highlight>
                <a:latin typeface="Söhne"/>
              </a:rPr>
              <a:t>的值，可以减少总的解码步骤数，从而减少模型的计算负担，加快推理速度，并可能减小模型尺寸。然而，这种方法有一个权衡：</a:t>
            </a:r>
          </a:p>
          <a:p>
            <a:pPr algn="l">
              <a:buFont typeface="Arial" panose="020B0604020202020204" pitchFamily="34" charset="0"/>
              <a:buChar char="•"/>
            </a:pPr>
            <a:r>
              <a:rPr lang="zh-CN" altLang="en-US" b="1" i="0" dirty="0">
                <a:solidFill>
                  <a:srgbClr val="0D0D0D"/>
                </a:solidFill>
                <a:effectLst/>
                <a:highlight>
                  <a:srgbClr val="FFFFFF"/>
                </a:highlight>
                <a:latin typeface="Söhne"/>
              </a:rPr>
              <a:t>模型大小和推理时间的减少</a:t>
            </a:r>
            <a:r>
              <a:rPr lang="zh-CN" altLang="en-US" b="0" i="0" dirty="0">
                <a:solidFill>
                  <a:srgbClr val="0D0D0D"/>
                </a:solidFill>
                <a:effectLst/>
                <a:highlight>
                  <a:srgbClr val="FFFFFF"/>
                </a:highlight>
                <a:latin typeface="Söhne"/>
              </a:rPr>
              <a:t>：通过增加每个解码步骤生成的帧数（即增大</a:t>
            </a:r>
            <a:r>
              <a:rPr lang="en-US" altLang="zh-CN" b="0" i="0" dirty="0">
                <a:solidFill>
                  <a:srgbClr val="0D0D0D"/>
                </a:solidFill>
                <a:effectLst/>
                <a:highlight>
                  <a:srgbClr val="FFFFFF"/>
                </a:highlight>
                <a:latin typeface="Söhne"/>
              </a:rPr>
              <a:t>R</a:t>
            </a:r>
            <a:r>
              <a:rPr lang="zh-CN" altLang="en-US" b="0" i="0" dirty="0">
                <a:solidFill>
                  <a:srgbClr val="0D0D0D"/>
                </a:solidFill>
                <a:effectLst/>
                <a:highlight>
                  <a:srgbClr val="FFFFFF"/>
                </a:highlight>
                <a:latin typeface="Söhne"/>
              </a:rPr>
              <a:t>值），可以减少需要的总解码步骤数，因此减少了模型运行的时间以及模型在运行时需处理的数据量，这直接影响到模型大小和运行效率。</a:t>
            </a:r>
          </a:p>
          <a:p>
            <a:pPr algn="l">
              <a:buFont typeface="Arial" panose="020B0604020202020204" pitchFamily="34" charset="0"/>
              <a:buChar char="•"/>
            </a:pPr>
            <a:r>
              <a:rPr lang="zh-CN" altLang="en-US" b="1" i="0" dirty="0">
                <a:solidFill>
                  <a:srgbClr val="0D0D0D"/>
                </a:solidFill>
                <a:effectLst/>
                <a:highlight>
                  <a:srgbClr val="FFFFFF"/>
                </a:highlight>
                <a:latin typeface="Söhne"/>
              </a:rPr>
              <a:t>性能下降</a:t>
            </a:r>
            <a:r>
              <a:rPr lang="zh-CN" altLang="en-US" b="0" i="0" dirty="0">
                <a:solidFill>
                  <a:srgbClr val="0D0D0D"/>
                </a:solidFill>
                <a:effectLst/>
                <a:highlight>
                  <a:srgbClr val="FFFFFF"/>
                </a:highlight>
                <a:latin typeface="Söhne"/>
              </a:rPr>
              <a:t>：虽然增加</a:t>
            </a:r>
            <a:r>
              <a:rPr lang="en-US" altLang="zh-CN" b="0" i="0" dirty="0">
                <a:solidFill>
                  <a:srgbClr val="0D0D0D"/>
                </a:solidFill>
                <a:effectLst/>
                <a:highlight>
                  <a:srgbClr val="FFFFFF"/>
                </a:highlight>
                <a:latin typeface="Söhne"/>
              </a:rPr>
              <a:t>R</a:t>
            </a:r>
            <a:r>
              <a:rPr lang="zh-CN" altLang="en-US" b="0" i="0" dirty="0">
                <a:solidFill>
                  <a:srgbClr val="0D0D0D"/>
                </a:solidFill>
                <a:effectLst/>
                <a:highlight>
                  <a:srgbClr val="FFFFFF"/>
                </a:highlight>
                <a:latin typeface="Söhne"/>
              </a:rPr>
              <a:t>可以提高效率，但过大的</a:t>
            </a:r>
            <a:r>
              <a:rPr lang="en-US" altLang="zh-CN" b="0" i="0" dirty="0">
                <a:solidFill>
                  <a:srgbClr val="0D0D0D"/>
                </a:solidFill>
                <a:effectLst/>
                <a:highlight>
                  <a:srgbClr val="FFFFFF"/>
                </a:highlight>
                <a:latin typeface="Söhne"/>
              </a:rPr>
              <a:t>R</a:t>
            </a:r>
            <a:r>
              <a:rPr lang="zh-CN" altLang="en-US" b="0" i="0" dirty="0">
                <a:solidFill>
                  <a:srgbClr val="0D0D0D"/>
                </a:solidFill>
                <a:effectLst/>
                <a:highlight>
                  <a:srgbClr val="FFFFFF"/>
                </a:highlight>
                <a:latin typeface="Söhne"/>
              </a:rPr>
              <a:t>值可能导致信息损失，因为每个解码步骤需要生成更多的帧，可能会因为信息压缩过多而导致输出质量下降，特别是在声音的连贯性和自然性方面。</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0D0D0D"/>
                </a:solidFill>
                <a:effectLst/>
                <a:highlight>
                  <a:srgbClr val="FFFFFF"/>
                </a:highlight>
                <a:latin typeface="Söhne"/>
              </a:rPr>
              <a:t>缩减因子</a:t>
            </a:r>
            <a:r>
              <a:rPr lang="en-US" altLang="zh-CN" b="0" i="0" dirty="0">
                <a:solidFill>
                  <a:srgbClr val="0D0D0D"/>
                </a:solidFill>
                <a:effectLst/>
                <a:highlight>
                  <a:srgbClr val="FFFFFF"/>
                </a:highlight>
                <a:latin typeface="Söhne"/>
              </a:rPr>
              <a:t>R</a:t>
            </a:r>
            <a:r>
              <a:rPr lang="zh-CN" altLang="en-US" b="0" i="0" dirty="0">
                <a:solidFill>
                  <a:srgbClr val="0D0D0D"/>
                </a:solidFill>
                <a:effectLst/>
                <a:highlight>
                  <a:srgbClr val="FFFFFF"/>
                </a:highlight>
                <a:latin typeface="Söhne"/>
              </a:rPr>
              <a:t>是指在每个解码步骤中预测的帧数，通过增加</a:t>
            </a:r>
            <a:r>
              <a:rPr lang="en-US" altLang="zh-CN" b="0" i="0" dirty="0">
                <a:solidFill>
                  <a:srgbClr val="0D0D0D"/>
                </a:solidFill>
                <a:effectLst/>
                <a:highlight>
                  <a:srgbClr val="FFFFFF"/>
                </a:highlight>
                <a:latin typeface="Söhne"/>
              </a:rPr>
              <a:t>R</a:t>
            </a:r>
            <a:r>
              <a:rPr lang="zh-CN" altLang="en-US" b="0" i="0" dirty="0">
                <a:solidFill>
                  <a:srgbClr val="0D0D0D"/>
                </a:solidFill>
                <a:effectLst/>
                <a:highlight>
                  <a:srgbClr val="FFFFFF"/>
                </a:highlight>
                <a:latin typeface="Söhne"/>
              </a:rPr>
              <a:t>的值，可以减少总的解码步骤数，从而减少模型的计算负担，加快推理速度，并可能减小模型尺寸。然而，这种方法有一个权衡：</a:t>
            </a:r>
          </a:p>
          <a:p>
            <a:pPr algn="l">
              <a:buFont typeface="Arial" panose="020B0604020202020204" pitchFamily="34" charset="0"/>
              <a:buChar char="•"/>
            </a:pPr>
            <a:r>
              <a:rPr lang="zh-CN" altLang="en-US" b="1" i="0" dirty="0">
                <a:solidFill>
                  <a:srgbClr val="0D0D0D"/>
                </a:solidFill>
                <a:effectLst/>
                <a:highlight>
                  <a:srgbClr val="FFFFFF"/>
                </a:highlight>
                <a:latin typeface="Söhne"/>
              </a:rPr>
              <a:t>模型大小和推理时间的减少</a:t>
            </a:r>
            <a:r>
              <a:rPr lang="zh-CN" altLang="en-US" b="0" i="0" dirty="0">
                <a:solidFill>
                  <a:srgbClr val="0D0D0D"/>
                </a:solidFill>
                <a:effectLst/>
                <a:highlight>
                  <a:srgbClr val="FFFFFF"/>
                </a:highlight>
                <a:latin typeface="Söhne"/>
              </a:rPr>
              <a:t>：通过增加每个解码步骤生成的帧数（即增大</a:t>
            </a:r>
            <a:r>
              <a:rPr lang="en-US" altLang="zh-CN" b="0" i="0" dirty="0">
                <a:solidFill>
                  <a:srgbClr val="0D0D0D"/>
                </a:solidFill>
                <a:effectLst/>
                <a:highlight>
                  <a:srgbClr val="FFFFFF"/>
                </a:highlight>
                <a:latin typeface="Söhne"/>
              </a:rPr>
              <a:t>R</a:t>
            </a:r>
            <a:r>
              <a:rPr lang="zh-CN" altLang="en-US" b="0" i="0" dirty="0">
                <a:solidFill>
                  <a:srgbClr val="0D0D0D"/>
                </a:solidFill>
                <a:effectLst/>
                <a:highlight>
                  <a:srgbClr val="FFFFFF"/>
                </a:highlight>
                <a:latin typeface="Söhne"/>
              </a:rPr>
              <a:t>值），可以减少需要的总解码步骤数，因此减少了模型运行的时间以及模型在运行时需处理的数据量，这直接影响到模型大小和运行效率。</a:t>
            </a:r>
          </a:p>
          <a:p>
            <a:pPr algn="l">
              <a:buFont typeface="Arial" panose="020B0604020202020204" pitchFamily="34" charset="0"/>
              <a:buChar char="•"/>
            </a:pPr>
            <a:r>
              <a:rPr lang="zh-CN" altLang="en-US" b="1" i="0" dirty="0">
                <a:solidFill>
                  <a:srgbClr val="0D0D0D"/>
                </a:solidFill>
                <a:effectLst/>
                <a:highlight>
                  <a:srgbClr val="FFFFFF"/>
                </a:highlight>
                <a:latin typeface="Söhne"/>
              </a:rPr>
              <a:t>性能下降</a:t>
            </a:r>
            <a:r>
              <a:rPr lang="zh-CN" altLang="en-US" b="0" i="0" dirty="0">
                <a:solidFill>
                  <a:srgbClr val="0D0D0D"/>
                </a:solidFill>
                <a:effectLst/>
                <a:highlight>
                  <a:srgbClr val="FFFFFF"/>
                </a:highlight>
                <a:latin typeface="Söhne"/>
              </a:rPr>
              <a:t>：虽然增加</a:t>
            </a:r>
            <a:r>
              <a:rPr lang="en-US" altLang="zh-CN" b="0" i="0" dirty="0">
                <a:solidFill>
                  <a:srgbClr val="0D0D0D"/>
                </a:solidFill>
                <a:effectLst/>
                <a:highlight>
                  <a:srgbClr val="FFFFFF"/>
                </a:highlight>
                <a:latin typeface="Söhne"/>
              </a:rPr>
              <a:t>R</a:t>
            </a:r>
            <a:r>
              <a:rPr lang="zh-CN" altLang="en-US" b="0" i="0" dirty="0">
                <a:solidFill>
                  <a:srgbClr val="0D0D0D"/>
                </a:solidFill>
                <a:effectLst/>
                <a:highlight>
                  <a:srgbClr val="FFFFFF"/>
                </a:highlight>
                <a:latin typeface="Söhne"/>
              </a:rPr>
              <a:t>可以提高效率，但过大的</a:t>
            </a:r>
            <a:r>
              <a:rPr lang="en-US" altLang="zh-CN" b="0" i="0" dirty="0">
                <a:solidFill>
                  <a:srgbClr val="0D0D0D"/>
                </a:solidFill>
                <a:effectLst/>
                <a:highlight>
                  <a:srgbClr val="FFFFFF"/>
                </a:highlight>
                <a:latin typeface="Söhne"/>
              </a:rPr>
              <a:t>R</a:t>
            </a:r>
            <a:r>
              <a:rPr lang="zh-CN" altLang="en-US" b="0" i="0" dirty="0">
                <a:solidFill>
                  <a:srgbClr val="0D0D0D"/>
                </a:solidFill>
                <a:effectLst/>
                <a:highlight>
                  <a:srgbClr val="FFFFFF"/>
                </a:highlight>
                <a:latin typeface="Söhne"/>
              </a:rPr>
              <a:t>值可能导致信息损失，因为每个解码步骤需要生成更多的帧，可能会因为信息压缩过多而导致输出质量下降，特别是在声音的连贯性和自然性方面。</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为了实现减少时间复杂度的目标，有两种修改方式。一方面，可以通过增加一次解码步骤生成的帧数 R。另一方面，可以通过剪枝解码器网络来减少C。</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870391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highlight>
                  <a:srgbClr val="FFFFFF"/>
                </a:highlight>
                <a:latin typeface="-apple-system"/>
              </a:rPr>
              <a:t>我们的分析使用了 </a:t>
            </a:r>
            <a:r>
              <a:rPr lang="en-US" altLang="zh-CN" b="0" i="0" dirty="0">
                <a:effectLst/>
                <a:highlight>
                  <a:srgbClr val="FFFFFF"/>
                </a:highlight>
                <a:latin typeface="-apple-system"/>
              </a:rPr>
              <a:t>TTS </a:t>
            </a:r>
            <a:r>
              <a:rPr lang="zh-CN" altLang="en-US" b="0" i="0" dirty="0">
                <a:effectLst/>
                <a:highlight>
                  <a:srgbClr val="FFFFFF"/>
                </a:highlight>
                <a:latin typeface="-apple-system"/>
              </a:rPr>
              <a:t>系统。 </a:t>
            </a:r>
            <a:r>
              <a:rPr lang="en-US" altLang="zh-CN" b="0" i="0" dirty="0">
                <a:effectLst/>
                <a:highlight>
                  <a:srgbClr val="FFFFFF"/>
                </a:highlight>
                <a:latin typeface="-apple-system"/>
              </a:rPr>
              <a:t>Taco2 </a:t>
            </a:r>
            <a:r>
              <a:rPr lang="zh-CN" altLang="en-US" b="0" i="0" dirty="0">
                <a:effectLst/>
                <a:highlight>
                  <a:srgbClr val="FFFFFF"/>
                </a:highlight>
                <a:latin typeface="-apple-system"/>
              </a:rPr>
              <a:t>是基线模型。 </a:t>
            </a:r>
            <a:r>
              <a:rPr lang="en-US" altLang="zh-CN" b="0" i="0" dirty="0">
                <a:effectLst/>
                <a:highlight>
                  <a:srgbClr val="FFFFFF"/>
                </a:highlight>
                <a:latin typeface="-apple-system"/>
              </a:rPr>
              <a:t>V-Taco2 </a:t>
            </a:r>
            <a:r>
              <a:rPr lang="zh-CN" altLang="en-US" b="0" i="0" dirty="0">
                <a:effectLst/>
                <a:highlight>
                  <a:srgbClr val="FFFFFF"/>
                </a:highlight>
                <a:latin typeface="-apple-system"/>
              </a:rPr>
              <a:t>和 </a:t>
            </a:r>
            <a:r>
              <a:rPr lang="en-US" altLang="zh-CN" b="0" i="0" dirty="0">
                <a:effectLst/>
                <a:highlight>
                  <a:srgbClr val="FFFFFF"/>
                </a:highlight>
                <a:latin typeface="-apple-system"/>
              </a:rPr>
              <a:t>VF-Taco2 </a:t>
            </a:r>
            <a:r>
              <a:rPr lang="zh-CN" altLang="en-US" b="0" i="0" dirty="0">
                <a:effectLst/>
                <a:highlight>
                  <a:srgbClr val="FFFFFF"/>
                </a:highlight>
                <a:latin typeface="-apple-system"/>
              </a:rPr>
              <a:t>分别代表所提出的不带特征蒸馏或带特征蒸馏的方法。 </a:t>
            </a:r>
            <a:r>
              <a:rPr lang="en-US" altLang="zh-CN" b="0" i="0" dirty="0">
                <a:effectLst/>
                <a:highlight>
                  <a:srgbClr val="FFFFFF"/>
                </a:highlight>
                <a:latin typeface="-apple-system"/>
              </a:rPr>
              <a:t>R </a:t>
            </a:r>
            <a:r>
              <a:rPr lang="zh-CN" altLang="en-US" b="0" i="0" dirty="0">
                <a:effectLst/>
                <a:highlight>
                  <a:srgbClr val="FFFFFF"/>
                </a:highlight>
                <a:latin typeface="-apple-system"/>
              </a:rPr>
              <a:t>表示每个解码器步骤的输出帧。 </a:t>
            </a:r>
            <a:r>
              <a:rPr lang="en-US" altLang="zh-CN" b="0" i="0" dirty="0">
                <a:effectLst/>
                <a:highlight>
                  <a:srgbClr val="FFFFFF"/>
                </a:highlight>
                <a:latin typeface="-apple-system"/>
              </a:rPr>
              <a:t>S</a:t>
            </a:r>
            <a:r>
              <a:rPr lang="zh-CN" altLang="en-US" b="0" i="0" dirty="0">
                <a:effectLst/>
                <a:highlight>
                  <a:srgbClr val="FFFFFF"/>
                </a:highlight>
                <a:latin typeface="-apple-system"/>
              </a:rPr>
              <a:t>表示解码器中的</a:t>
            </a:r>
            <a:r>
              <a:rPr lang="en-US" altLang="zh-CN" b="0" i="0" dirty="0">
                <a:effectLst/>
                <a:highlight>
                  <a:srgbClr val="FFFFFF"/>
                </a:highlight>
                <a:latin typeface="-apple-system"/>
              </a:rPr>
              <a:t>2</a:t>
            </a:r>
            <a:r>
              <a:rPr lang="zh-CN" altLang="en-US" b="0" i="0" dirty="0">
                <a:effectLst/>
                <a:highlight>
                  <a:srgbClr val="FFFFFF"/>
                </a:highlight>
                <a:latin typeface="-apple-system"/>
              </a:rPr>
              <a:t>层</a:t>
            </a:r>
            <a:r>
              <a:rPr lang="en-US" altLang="zh-CN" b="0" i="0" dirty="0">
                <a:effectLst/>
                <a:highlight>
                  <a:srgbClr val="FFFFFF"/>
                </a:highlight>
                <a:latin typeface="-apple-system"/>
              </a:rPr>
              <a:t>LSTM</a:t>
            </a:r>
            <a:r>
              <a:rPr lang="zh-CN" altLang="en-US" b="0" i="0" dirty="0">
                <a:effectLst/>
                <a:highlight>
                  <a:srgbClr val="FFFFFF"/>
                </a:highlight>
                <a:latin typeface="-apple-system"/>
              </a:rPr>
              <a:t>单元。 </a:t>
            </a:r>
            <a:r>
              <a:rPr lang="en-US" altLang="zh-CN" b="0" i="0" dirty="0">
                <a:effectLst/>
                <a:highlight>
                  <a:srgbClr val="FFFFFF"/>
                </a:highlight>
                <a:latin typeface="-apple-system"/>
              </a:rPr>
              <a:t>PN</a:t>
            </a:r>
            <a:r>
              <a:rPr lang="zh-CN" altLang="en-US" b="0" i="0" dirty="0">
                <a:effectLst/>
                <a:highlight>
                  <a:srgbClr val="FFFFFF"/>
                </a:highlight>
                <a:latin typeface="-apple-system"/>
              </a:rPr>
              <a:t>表示</a:t>
            </a:r>
            <a:r>
              <a:rPr lang="en-US" altLang="zh-CN" b="0" i="0" dirty="0">
                <a:effectLst/>
                <a:highlight>
                  <a:srgbClr val="FFFFFF"/>
                </a:highlight>
                <a:latin typeface="-apple-system"/>
              </a:rPr>
              <a:t>post-net</a:t>
            </a:r>
            <a:r>
              <a:rPr lang="zh-CN" altLang="en-US" b="0" i="0" dirty="0">
                <a:effectLst/>
                <a:highlight>
                  <a:srgbClr val="FFFFFF"/>
                </a:highlight>
                <a:latin typeface="-apple-system"/>
              </a:rPr>
              <a:t>中的卷积层数。</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25741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t>20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EmoMix</a:t>
            </a:r>
            <a:r>
              <a:rPr lang="zh-CN" altLang="en-US" dirty="0"/>
              <a:t>通过在推断过程中的采样步骤</a:t>
            </a:r>
            <a:r>
              <a:rPr lang="en-US" altLang="zh-CN" dirty="0" err="1"/>
              <a:t>Kmax</a:t>
            </a:r>
            <a:r>
              <a:rPr lang="zh-CN" altLang="en-US" dirty="0"/>
              <a:t>之后替换条件向量，实现了两种不同情绪的混合，其目的是用混合进来的情绪覆盖基础情绪的细节。我们对一组具有相同主要情绪的音频样本进行情感嵌入的平均处理，以避免单个参考音频的不稳定性。首先，我们通过在基础情绪条件</a:t>
            </a:r>
            <a:r>
              <a:rPr lang="en-US" altLang="zh-CN" dirty="0"/>
              <a:t>e1</a:t>
            </a:r>
            <a:r>
              <a:rPr lang="zh-CN" altLang="en-US" dirty="0"/>
              <a:t>（例如，快乐）下从高斯噪声中进行去噪，合成粗略的基础情绪韵律到中间步骤</a:t>
            </a:r>
            <a:r>
              <a:rPr lang="en-US" altLang="zh-CN" dirty="0" err="1"/>
              <a:t>Kmax</a:t>
            </a:r>
            <a:r>
              <a:rPr lang="zh-CN" altLang="en-US" dirty="0"/>
              <a:t>，然后在混入的情绪条件</a:t>
            </a:r>
            <a:r>
              <a:rPr lang="en-US" altLang="zh-CN" dirty="0"/>
              <a:t>e2</a:t>
            </a:r>
            <a:r>
              <a:rPr lang="zh-CN" altLang="en-US" dirty="0"/>
              <a:t>（例如，惊讶）下从</a:t>
            </a:r>
            <a:r>
              <a:rPr lang="en-US" altLang="zh-CN" dirty="0" err="1"/>
              <a:t>Kmin</a:t>
            </a:r>
            <a:r>
              <a:rPr lang="zh-CN" altLang="en-US" dirty="0"/>
              <a:t>开始去噪，以获得情绪混合物（例如，兴奋）。从时间步长</a:t>
            </a:r>
            <a:r>
              <a:rPr lang="en-US" altLang="zh-CN" dirty="0" err="1"/>
              <a:t>Kmax</a:t>
            </a:r>
            <a:r>
              <a:rPr lang="zh-CN" altLang="en-US" dirty="0"/>
              <a:t>到</a:t>
            </a:r>
            <a:r>
              <a:rPr lang="en-US" altLang="zh-CN" dirty="0" err="1"/>
              <a:t>Kmin</a:t>
            </a:r>
            <a:r>
              <a:rPr lang="zh-CN" altLang="en-US" dirty="0"/>
              <a:t>，我们采用噪声结合方法，以更好地保留给定基础情绪的元素，并防止其被混入的情绪过于轻易地覆盖。</a:t>
            </a:r>
            <a:endParaRPr lang="en-US" altLang="zh-CN" dirty="0"/>
          </a:p>
          <a:p>
            <a:r>
              <a:rPr lang="zh-CN" altLang="en-US" b="0" i="0" dirty="0">
                <a:effectLst/>
                <a:highlight>
                  <a:srgbClr val="FFFFFF"/>
                </a:highlight>
                <a:latin typeface="-apple-system"/>
              </a:rPr>
              <a:t>我们还在 </a:t>
            </a:r>
            <a:r>
              <a:rPr lang="en-US" altLang="zh-CN" b="0" i="0" dirty="0" err="1">
                <a:effectLst/>
                <a:highlight>
                  <a:srgbClr val="FFFFFF"/>
                </a:highlight>
                <a:latin typeface="-apple-system"/>
              </a:rPr>
              <a:t>GradTTS</a:t>
            </a:r>
            <a:r>
              <a:rPr lang="en-US" altLang="zh-CN" b="0" i="0" dirty="0">
                <a:effectLst/>
                <a:highlight>
                  <a:srgbClr val="FFFFFF"/>
                </a:highlight>
                <a:latin typeface="-apple-system"/>
              </a:rPr>
              <a:t> </a:t>
            </a:r>
            <a:r>
              <a:rPr lang="zh-CN" altLang="en-US" b="0" i="0" dirty="0">
                <a:effectLst/>
                <a:highlight>
                  <a:srgbClr val="FFFFFF"/>
                </a:highlight>
                <a:latin typeface="-apple-system"/>
              </a:rPr>
              <a:t>中采用先验损失 </a:t>
            </a:r>
            <a:r>
              <a:rPr lang="en-US" altLang="zh-CN" b="0" i="0" dirty="0" err="1">
                <a:effectLst/>
                <a:highlight>
                  <a:srgbClr val="FFFFFF"/>
                </a:highlight>
                <a:latin typeface="-apple-system"/>
              </a:rPr>
              <a:t>Lprior</a:t>
            </a:r>
            <a:r>
              <a:rPr lang="en-US" altLang="zh-CN" b="0" i="0" dirty="0">
                <a:effectLst/>
                <a:highlight>
                  <a:srgbClr val="FFFFFF"/>
                </a:highlight>
                <a:latin typeface="-apple-system"/>
              </a:rPr>
              <a:t> </a:t>
            </a:r>
            <a:r>
              <a:rPr lang="zh-CN" altLang="en-US" b="0" i="0" dirty="0">
                <a:effectLst/>
                <a:highlight>
                  <a:srgbClr val="FFFFFF"/>
                </a:highlight>
                <a:latin typeface="-apple-system"/>
              </a:rPr>
              <a:t>来鼓励收敛。</a:t>
            </a:r>
            <a:endParaRPr lang="en-US" altLang="zh-CN" dirty="0"/>
          </a:p>
          <a:p>
            <a:r>
              <a:rPr lang="zh-CN" altLang="en-US" dirty="0"/>
              <a:t>这张图详细展示了</a:t>
            </a:r>
            <a:r>
              <a:rPr lang="en-US" altLang="zh-CN" dirty="0" err="1"/>
              <a:t>EmoMix</a:t>
            </a:r>
            <a:r>
              <a:rPr lang="zh-CN" altLang="en-US" dirty="0"/>
              <a:t>模型的架构，说明了如何在运行时合成具有混合情绪的语音。这个过程可以分解为几个关键步骤：</a:t>
            </a:r>
          </a:p>
          <a:p>
            <a:endParaRPr lang="zh-CN" altLang="en-US" dirty="0"/>
          </a:p>
          <a:p>
            <a:r>
              <a:rPr lang="en-US" altLang="zh-CN" dirty="0"/>
              <a:t>1. **</a:t>
            </a:r>
            <a:r>
              <a:rPr lang="zh-CN" altLang="en-US" dirty="0"/>
              <a:t>参考音频的情感嵌入（</a:t>
            </a:r>
            <a:r>
              <a:rPr lang="en-US" altLang="zh-CN" dirty="0"/>
              <a:t>SER</a:t>
            </a:r>
            <a:r>
              <a:rPr lang="zh-CN" altLang="en-US" dirty="0"/>
              <a:t>）**：参考音频首先被输入到语音情感识别（</a:t>
            </a:r>
            <a:r>
              <a:rPr lang="en-US" altLang="zh-CN" dirty="0"/>
              <a:t>SER</a:t>
            </a:r>
            <a:r>
              <a:rPr lang="zh-CN" altLang="en-US" dirty="0"/>
              <a:t>）模块，该模块提取出表达目标情绪的情感嵌入（</a:t>
            </a:r>
            <a:r>
              <a:rPr lang="en-US" altLang="zh-CN" dirty="0"/>
              <a:t>e</a:t>
            </a:r>
            <a:r>
              <a:rPr lang="zh-CN" altLang="en-US" dirty="0"/>
              <a:t>）。</a:t>
            </a:r>
          </a:p>
          <a:p>
            <a:endParaRPr lang="zh-CN" altLang="en-US" dirty="0"/>
          </a:p>
          <a:p>
            <a:r>
              <a:rPr lang="en-US" altLang="zh-CN" dirty="0"/>
              <a:t>2. **</a:t>
            </a:r>
            <a:r>
              <a:rPr lang="zh-CN" altLang="en-US" dirty="0"/>
              <a:t>文本编码和持续时间预测**：文本经过文本编码器编码后，持续时间预测器会结合情感嵌入（</a:t>
            </a:r>
            <a:r>
              <a:rPr lang="en-US" altLang="zh-CN" dirty="0"/>
              <a:t>e</a:t>
            </a:r>
            <a:r>
              <a:rPr lang="zh-CN" altLang="en-US" dirty="0"/>
              <a:t>）和说话者状态（</a:t>
            </a:r>
            <a:r>
              <a:rPr lang="en-US" altLang="zh-CN" dirty="0"/>
              <a:t>s</a:t>
            </a:r>
            <a:r>
              <a:rPr lang="zh-CN" altLang="en-US" dirty="0"/>
              <a:t>）来预测音频的持续时间信息（</a:t>
            </a:r>
            <a:r>
              <a:rPr lang="en-US" altLang="zh-CN" dirty="0"/>
              <a:t>μ</a:t>
            </a:r>
            <a:r>
              <a:rPr lang="zh-CN" altLang="en-US" dirty="0"/>
              <a:t>）。</a:t>
            </a:r>
          </a:p>
          <a:p>
            <a:endParaRPr lang="zh-CN" altLang="en-US" dirty="0"/>
          </a:p>
          <a:p>
            <a:r>
              <a:rPr lang="en-US" altLang="zh-CN" dirty="0"/>
              <a:t>3. **</a:t>
            </a:r>
            <a:r>
              <a:rPr lang="zh-CN" altLang="en-US" dirty="0"/>
              <a:t>频谱去噪器**：该模块利用上述预测的持续时间信息（</a:t>
            </a:r>
            <a:r>
              <a:rPr lang="en-US" altLang="zh-CN" dirty="0"/>
              <a:t>μ</a:t>
            </a:r>
            <a:r>
              <a:rPr lang="zh-CN" altLang="en-US" dirty="0"/>
              <a:t>）、情感嵌入（</a:t>
            </a:r>
            <a:r>
              <a:rPr lang="en-US" altLang="zh-CN" dirty="0"/>
              <a:t>e</a:t>
            </a:r>
            <a:r>
              <a:rPr lang="zh-CN" altLang="en-US" dirty="0"/>
              <a:t>）和扰动信号（</a:t>
            </a:r>
            <a:r>
              <a:rPr lang="en-US" altLang="zh-CN" dirty="0" err="1"/>
              <a:t>Xt</a:t>
            </a:r>
            <a:r>
              <a:rPr lang="zh-CN" altLang="en-US" dirty="0"/>
              <a:t>）来生成具有目标情感的</a:t>
            </a:r>
            <a:r>
              <a:rPr lang="en-US" altLang="zh-CN" dirty="0" err="1"/>
              <a:t>mel</a:t>
            </a:r>
            <a:r>
              <a:rPr lang="zh-CN" altLang="en-US" dirty="0"/>
              <a:t>频谱。</a:t>
            </a:r>
          </a:p>
          <a:p>
            <a:endParaRPr lang="zh-CN" altLang="en-US" dirty="0"/>
          </a:p>
          <a:p>
            <a:r>
              <a:rPr lang="en-US" altLang="zh-CN" dirty="0"/>
              <a:t>4. **</a:t>
            </a:r>
            <a:r>
              <a:rPr lang="zh-CN" altLang="en-US" dirty="0"/>
              <a:t>风格重建损失（</a:t>
            </a:r>
            <a:r>
              <a:rPr lang="en-US" altLang="zh-CN" dirty="0" err="1"/>
              <a:t>Lstyle</a:t>
            </a:r>
            <a:r>
              <a:rPr lang="zh-CN" altLang="en-US" dirty="0"/>
              <a:t>）**：为了保证合成语音保持参考音频的情感风格，使用一个风格重建损失（由</a:t>
            </a:r>
            <a:r>
              <a:rPr lang="en-US" altLang="zh-CN" dirty="0"/>
              <a:t>SER</a:t>
            </a:r>
            <a:r>
              <a:rPr lang="zh-CN" altLang="en-US" dirty="0"/>
              <a:t>模块计算）。这确保合成语音在情感风格上与参考音频相似。</a:t>
            </a:r>
          </a:p>
          <a:p>
            <a:endParaRPr lang="zh-CN" altLang="en-US" dirty="0"/>
          </a:p>
          <a:p>
            <a:r>
              <a:rPr lang="en-US" altLang="zh-CN" dirty="0"/>
              <a:t>5. **</a:t>
            </a:r>
            <a:r>
              <a:rPr lang="zh-CN" altLang="en-US" dirty="0"/>
              <a:t>运行时情绪混合过程**：在绿色区域中，模型采用了一种扩展的采样过程，在这个过程中，通过在特定的采样步骤（</a:t>
            </a:r>
            <a:r>
              <a:rPr lang="en-US" altLang="zh-CN" dirty="0" err="1"/>
              <a:t>Kmax</a:t>
            </a:r>
            <a:r>
              <a:rPr lang="zh-CN" altLang="en-US" dirty="0"/>
              <a:t>）后替换条件向量，两种不同的情绪（</a:t>
            </a:r>
            <a:r>
              <a:rPr lang="en-US" altLang="zh-CN" dirty="0"/>
              <a:t>e1</a:t>
            </a:r>
            <a:r>
              <a:rPr lang="zh-CN" altLang="en-US" dirty="0"/>
              <a:t>和</a:t>
            </a:r>
            <a:r>
              <a:rPr lang="en-US" altLang="zh-CN" dirty="0"/>
              <a:t>e2</a:t>
            </a:r>
            <a:r>
              <a:rPr lang="zh-CN" altLang="en-US" dirty="0"/>
              <a:t>）被混合，以创建一个新的混合情绪输出。这个过程从在基础情绪（</a:t>
            </a:r>
            <a:r>
              <a:rPr lang="en-US" altLang="zh-CN" dirty="0"/>
              <a:t>e1</a:t>
            </a:r>
            <a:r>
              <a:rPr lang="zh-CN" altLang="en-US" dirty="0"/>
              <a:t>，如</a:t>
            </a:r>
            <a:r>
              <a:rPr lang="en-US" altLang="zh-CN" dirty="0"/>
              <a:t>Happy</a:t>
            </a:r>
            <a:r>
              <a:rPr lang="zh-CN" altLang="en-US" dirty="0"/>
              <a:t>）的条件下对噪声进行去噪开始，一直到中间步骤</a:t>
            </a:r>
            <a:r>
              <a:rPr lang="en-US" altLang="zh-CN" dirty="0" err="1"/>
              <a:t>Kmax</a:t>
            </a:r>
            <a:r>
              <a:rPr lang="zh-CN" altLang="en-US" dirty="0"/>
              <a:t>。接着，从</a:t>
            </a:r>
            <a:r>
              <a:rPr lang="en-US" altLang="zh-CN" dirty="0" err="1"/>
              <a:t>Kmin</a:t>
            </a:r>
            <a:r>
              <a:rPr lang="zh-CN" altLang="en-US" dirty="0"/>
              <a:t>开始，条件转变为混入情绪（</a:t>
            </a:r>
            <a:r>
              <a:rPr lang="en-US" altLang="zh-CN" dirty="0"/>
              <a:t>e2</a:t>
            </a:r>
            <a:r>
              <a:rPr lang="zh-CN" altLang="en-US" dirty="0"/>
              <a:t>，如</a:t>
            </a:r>
            <a:r>
              <a:rPr lang="en-US" altLang="zh-CN" dirty="0"/>
              <a:t>Surprise</a:t>
            </a:r>
            <a:r>
              <a:rPr lang="zh-CN" altLang="en-US" dirty="0"/>
              <a:t>），继续去噪，最终合成一个情绪混合体（如</a:t>
            </a:r>
            <a:r>
              <a:rPr lang="en-US" altLang="zh-CN" dirty="0"/>
              <a:t>Excitement</a:t>
            </a:r>
            <a:r>
              <a:rPr lang="zh-CN" altLang="en-US" dirty="0"/>
              <a:t>）。</a:t>
            </a:r>
          </a:p>
          <a:p>
            <a:endParaRPr lang="zh-CN" altLang="en-US" dirty="0"/>
          </a:p>
          <a:p>
            <a:r>
              <a:rPr lang="en-US" altLang="zh-CN" dirty="0"/>
              <a:t>6. **</a:t>
            </a:r>
            <a:r>
              <a:rPr lang="zh-CN" altLang="en-US" dirty="0"/>
              <a:t>整合不同情绪的噪声**：在时间步长</a:t>
            </a:r>
            <a:r>
              <a:rPr lang="en-US" altLang="zh-CN" dirty="0" err="1"/>
              <a:t>Kmax</a:t>
            </a:r>
            <a:r>
              <a:rPr lang="zh-CN" altLang="en-US" dirty="0"/>
              <a:t>和</a:t>
            </a:r>
            <a:r>
              <a:rPr lang="en-US" altLang="zh-CN" dirty="0" err="1"/>
              <a:t>Kmin</a:t>
            </a:r>
            <a:r>
              <a:rPr lang="zh-CN" altLang="en-US" dirty="0"/>
              <a:t>之间，通过结合不同情绪条件下预测的噪声（如方程中的</a:t>
            </a:r>
            <a:r>
              <a:rPr lang="en-US" altLang="zh-CN" dirty="0" err="1"/>
              <a:t>γiϵθ</a:t>
            </a:r>
            <a:r>
              <a:rPr lang="en-US" altLang="zh-CN" dirty="0"/>
              <a:t>(</a:t>
            </a:r>
            <a:r>
              <a:rPr lang="en-US" altLang="zh-CN" dirty="0" err="1"/>
              <a:t>xt</a:t>
            </a:r>
            <a:r>
              <a:rPr lang="en-US" altLang="zh-CN" dirty="0"/>
              <a:t>, t, </a:t>
            </a:r>
            <a:r>
              <a:rPr lang="en-US" altLang="zh-CN" dirty="0" err="1"/>
              <a:t>ei</a:t>
            </a:r>
            <a:r>
              <a:rPr lang="en-US" altLang="zh-CN" dirty="0"/>
              <a:t>)</a:t>
            </a:r>
            <a:r>
              <a:rPr lang="zh-CN" altLang="en-US" dirty="0"/>
              <a:t>求和表示），实现了在单次采样过程中合成多种情绪风格，其中</a:t>
            </a:r>
            <a:r>
              <a:rPr lang="en-US" altLang="zh-CN" dirty="0" err="1"/>
              <a:t>γi</a:t>
            </a:r>
            <a:r>
              <a:rPr lang="zh-CN" altLang="en-US" dirty="0"/>
              <a:t>是控制每种情绪的权重。</a:t>
            </a:r>
          </a:p>
          <a:p>
            <a:r>
              <a:rPr lang="zh-CN" altLang="en-US" b="0" i="0" dirty="0">
                <a:effectLst/>
                <a:highlight>
                  <a:srgbClr val="FFFFFF"/>
                </a:highlight>
                <a:latin typeface="-apple-system"/>
              </a:rPr>
              <a:t>其中 </a:t>
            </a:r>
            <a:r>
              <a:rPr lang="en-US" altLang="zh-CN" b="0" i="0" dirty="0">
                <a:effectLst/>
                <a:highlight>
                  <a:srgbClr val="FFFFFF"/>
                </a:highlight>
                <a:latin typeface="-apple-system"/>
              </a:rPr>
              <a:t>µ </a:t>
            </a:r>
            <a:r>
              <a:rPr lang="zh-CN" altLang="en-US" b="0" i="0" dirty="0">
                <a:effectLst/>
                <a:highlight>
                  <a:srgbClr val="FFFFFF"/>
                </a:highlight>
                <a:latin typeface="-apple-system"/>
              </a:rPr>
              <a:t>是音素相关的高斯均值，以说话者 </a:t>
            </a:r>
            <a:r>
              <a:rPr lang="en-US" altLang="zh-CN" b="0" i="0" dirty="0">
                <a:effectLst/>
                <a:highlight>
                  <a:srgbClr val="FFFFFF"/>
                </a:highlight>
                <a:latin typeface="-apple-system"/>
              </a:rPr>
              <a:t>s </a:t>
            </a:r>
            <a:r>
              <a:rPr lang="zh-CN" altLang="en-US" b="0" i="0" dirty="0">
                <a:effectLst/>
                <a:highlight>
                  <a:srgbClr val="FFFFFF"/>
                </a:highlight>
                <a:latin typeface="-apple-system"/>
              </a:rPr>
              <a:t>和情绪 </a:t>
            </a:r>
            <a:r>
              <a:rPr lang="en-US" altLang="zh-CN" b="0" i="0" dirty="0">
                <a:effectLst/>
                <a:highlight>
                  <a:srgbClr val="FFFFFF"/>
                </a:highlight>
                <a:latin typeface="-apple-system"/>
              </a:rPr>
              <a:t>e </a:t>
            </a:r>
            <a:r>
              <a:rPr lang="zh-CN" altLang="en-US" b="0" i="0" dirty="0">
                <a:effectLst/>
                <a:highlight>
                  <a:srgbClr val="FFFFFF"/>
                </a:highlight>
                <a:latin typeface="-apple-system"/>
              </a:rPr>
              <a:t>为条件。 我们总是需要文本和说话者作为条件，并且我们在整篇论文中都关注情感。 因此，</a:t>
            </a:r>
            <a:r>
              <a:rPr lang="en-US" altLang="zh-CN" b="0" i="0" dirty="0">
                <a:effectLst/>
                <a:highlight>
                  <a:srgbClr val="FFFFFF"/>
                </a:highlight>
                <a:latin typeface="-apple-system"/>
              </a:rPr>
              <a:t>ϵθ(</a:t>
            </a:r>
            <a:r>
              <a:rPr lang="en-US" altLang="zh-CN" b="0" i="0" dirty="0" err="1">
                <a:effectLst/>
                <a:highlight>
                  <a:srgbClr val="FFFFFF"/>
                </a:highlight>
                <a:latin typeface="-apple-system"/>
              </a:rPr>
              <a:t>Xt</a:t>
            </a:r>
            <a:r>
              <a:rPr lang="en-US" altLang="zh-CN" b="0" i="0" dirty="0">
                <a:effectLst/>
                <a:highlight>
                  <a:srgbClr val="FFFFFF"/>
                </a:highlight>
                <a:latin typeface="-apple-system"/>
              </a:rPr>
              <a:t>, t, µ, s, e) </a:t>
            </a:r>
            <a:r>
              <a:rPr lang="zh-CN" altLang="en-US" b="0" i="0" dirty="0">
                <a:effectLst/>
                <a:highlight>
                  <a:srgbClr val="FFFFFF"/>
                </a:highlight>
                <a:latin typeface="-apple-system"/>
              </a:rPr>
              <a:t>中的 </a:t>
            </a:r>
            <a:r>
              <a:rPr lang="en-US" altLang="zh-CN" b="0" i="0" dirty="0">
                <a:effectLst/>
                <a:highlight>
                  <a:srgbClr val="FFFFFF"/>
                </a:highlight>
                <a:latin typeface="-apple-system"/>
              </a:rPr>
              <a:t>µ </a:t>
            </a:r>
            <a:r>
              <a:rPr lang="zh-CN" altLang="en-US" b="0" i="0" dirty="0">
                <a:effectLst/>
                <a:highlight>
                  <a:srgbClr val="FFFFFF"/>
                </a:highlight>
                <a:latin typeface="-apple-system"/>
              </a:rPr>
              <a:t>和 </a:t>
            </a:r>
            <a:r>
              <a:rPr lang="en-US" altLang="zh-CN" b="0" i="0" dirty="0">
                <a:effectLst/>
                <a:highlight>
                  <a:srgbClr val="FFFFFF"/>
                </a:highlight>
                <a:latin typeface="-apple-system"/>
              </a:rPr>
              <a:t>s </a:t>
            </a:r>
            <a:r>
              <a:rPr lang="zh-CN" altLang="en-US" b="0" i="0" dirty="0">
                <a:effectLst/>
                <a:highlight>
                  <a:srgbClr val="FFFFFF"/>
                </a:highlight>
                <a:latin typeface="-apple-system"/>
              </a:rPr>
              <a:t>被省略，网络被表示为简化符号 </a:t>
            </a:r>
            <a:r>
              <a:rPr lang="en-US" altLang="zh-CN" b="0" i="0" dirty="0">
                <a:effectLst/>
                <a:highlight>
                  <a:srgbClr val="FFFFFF"/>
                </a:highlight>
                <a:latin typeface="-apple-system"/>
              </a:rPr>
              <a:t>ϵθ(</a:t>
            </a:r>
            <a:r>
              <a:rPr lang="en-US" altLang="zh-CN" b="0" i="0" dirty="0" err="1">
                <a:effectLst/>
                <a:highlight>
                  <a:srgbClr val="FFFFFF"/>
                </a:highlight>
                <a:latin typeface="-apple-system"/>
              </a:rPr>
              <a:t>Xt</a:t>
            </a:r>
            <a:r>
              <a:rPr lang="en-US" altLang="zh-CN" b="0" i="0" dirty="0">
                <a:effectLst/>
                <a:highlight>
                  <a:srgbClr val="FFFFFF"/>
                </a:highlight>
                <a:latin typeface="-apple-system"/>
              </a:rPr>
              <a:t>, t, e)</a:t>
            </a:r>
            <a:r>
              <a:rPr lang="zh-CN" altLang="en-US" b="0" i="0" dirty="0">
                <a:effectLst/>
                <a:highlight>
                  <a:srgbClr val="FFFFFF"/>
                </a:highlight>
                <a:latin typeface="-apple-system"/>
              </a:rPr>
              <a:t>。 使用以下损失：</a:t>
            </a:r>
            <a:endParaRPr lang="zh-CN" altLang="en-US" dirty="0"/>
          </a:p>
          <a:p>
            <a:r>
              <a:rPr lang="zh-CN" altLang="en-US" dirty="0"/>
              <a:t>通过这个复杂的过程，</a:t>
            </a:r>
            <a:r>
              <a:rPr lang="en-US" altLang="zh-CN" dirty="0" err="1"/>
              <a:t>EmoMix</a:t>
            </a:r>
            <a:r>
              <a:rPr lang="zh-CN" altLang="en-US" dirty="0"/>
              <a:t>能够在不降低语音质量的情况下，灵活地控制和生成具有混合情绪的语音。这一过程可以由端到端训练并且可以在实际应用中使用。</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990821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30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72.xml"/><Relationship Id="rId7" Type="http://schemas.openxmlformats.org/officeDocument/2006/relationships/slideMaster" Target="../slideMasters/slideMaster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9" Type="http://schemas.openxmlformats.org/officeDocument/2006/relationships/image" Target="file:///C:\Users\1V994W2\PycharmProjects\PPT_Background_Generation/pic_temp/pic_sup.png"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image" Target="../media/image3.png"/><Relationship Id="rId5" Type="http://schemas.openxmlformats.org/officeDocument/2006/relationships/tags" Target="../tags/tag80.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79.xml"/><Relationship Id="rId9"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image" Target="file:///C:\Users\1V994W2\PycharmProjects\PPT_Background_Generation/pic_temp/pic_half_right.png" TargetMode="External"/><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image" Target="../media/image5.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image" Target="file:///C:\Users\1V994W2\PycharmProjects\PPT_Background_Generation/pic_temp/pic_half_left.png" TargetMode="External"/><Relationship Id="rId5" Type="http://schemas.openxmlformats.org/officeDocument/2006/relationships/tags" Target="../tags/tag87.xml"/><Relationship Id="rId10" Type="http://schemas.openxmlformats.org/officeDocument/2006/relationships/image" Target="../media/image4.png"/><Relationship Id="rId4" Type="http://schemas.openxmlformats.org/officeDocument/2006/relationships/tags" Target="../tags/tag86.xml"/><Relationship Id="rId9"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image" Target="../media/image3.png"/><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95.xml"/><Relationship Id="rId10" Type="http://schemas.openxmlformats.org/officeDocument/2006/relationships/image" Target="../media/image2.png"/><Relationship Id="rId4" Type="http://schemas.openxmlformats.org/officeDocument/2006/relationships/tags" Target="../tags/tag94.xml"/><Relationship Id="rId9"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image" Target="file:///C:\Users\1V994W2\PycharmProjects\PPT_Background_Generation/pic_temp/0_pic_quater_left_up.png" TargetMode="Externa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image" Target="../media/image2.png"/><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slideMaster" Target="../slideMasters/slideMaster2.xml"/><Relationship Id="rId5" Type="http://schemas.openxmlformats.org/officeDocument/2006/relationships/tags" Target="../tags/tag103.xml"/><Relationship Id="rId15" Type="http://schemas.openxmlformats.org/officeDocument/2006/relationships/image" Target="file:///C:\Users\1V994W2\PycharmProjects\PPT_Background_Generation/pic_temp/1_pic_quater_right_up.png" TargetMode="Externa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 Id="rId1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11.xml"/><Relationship Id="rId7" Type="http://schemas.openxmlformats.org/officeDocument/2006/relationships/slideMaster" Target="../slideMasters/slideMaster2.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13.xml"/><Relationship Id="rId10" Type="http://schemas.openxmlformats.org/officeDocument/2006/relationships/image" Target="../media/image2.png"/><Relationship Id="rId4" Type="http://schemas.openxmlformats.org/officeDocument/2006/relationships/tags" Target="../tags/tag112.xml"/><Relationship Id="rId9" Type="http://schemas.openxmlformats.org/officeDocument/2006/relationships/image" Target="file:///C:\Users\1V994W2\Documents\Tencent%20Files\574576071\FileRecv\&#25340;&#35013;&#32032;&#26448;\forright\\07\subject_holdright_31,150,215_0_staid_full_0.png" TargetMode="Externa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image" Target="../media/image3.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22.xml"/><Relationship Id="rId10" Type="http://schemas.openxmlformats.org/officeDocument/2006/relationships/image" Target="../media/image2.png"/><Relationship Id="rId4" Type="http://schemas.openxmlformats.org/officeDocument/2006/relationships/tags" Target="../tags/tag121.xml"/><Relationship Id="rId9"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28.xml"/><Relationship Id="rId7" Type="http://schemas.openxmlformats.org/officeDocument/2006/relationships/tags" Target="../tags/tag132.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image" Target="../media/image3.png"/><Relationship Id="rId5" Type="http://schemas.openxmlformats.org/officeDocument/2006/relationships/tags" Target="../tags/tag130.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129.xml"/><Relationship Id="rId9"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35.xml"/><Relationship Id="rId7" Type="http://schemas.openxmlformats.org/officeDocument/2006/relationships/slideMaster" Target="../slideMasters/slideMaster2.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137.xml"/><Relationship Id="rId10" Type="http://schemas.openxmlformats.org/officeDocument/2006/relationships/image" Target="../media/image3.png"/><Relationship Id="rId4" Type="http://schemas.openxmlformats.org/officeDocument/2006/relationships/tags" Target="../tags/tag136.xml"/><Relationship Id="rId9" Type="http://schemas.openxmlformats.org/officeDocument/2006/relationships/image" Target="file:///C:\Users\1V994W2\PycharmProjects\PPT_Background_Generation/pic_temp/0_pic_quater_left_up.png" TargetMode="External"/></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41.xml"/><Relationship Id="rId7" Type="http://schemas.openxmlformats.org/officeDocument/2006/relationships/tags" Target="../tags/tag145.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5" Type="http://schemas.openxmlformats.org/officeDocument/2006/relationships/tags" Target="../tags/tag143.xml"/><Relationship Id="rId10" Type="http://schemas.openxmlformats.org/officeDocument/2006/relationships/image" Target="file:///C:\Users\1V994W2\PycharmProjects\PPT_Background_Generation/pic_temp/pic_sup.png" TargetMode="External"/><Relationship Id="rId4" Type="http://schemas.openxmlformats.org/officeDocument/2006/relationships/tags" Target="../tags/tag142.xml"/><Relationship Id="rId9"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48.xml"/><Relationship Id="rId7" Type="http://schemas.openxmlformats.org/officeDocument/2006/relationships/slideMaster" Target="../slideMasters/slideMaster2.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150.xml"/><Relationship Id="rId10" Type="http://schemas.openxmlformats.org/officeDocument/2006/relationships/image" Target="../media/image3.png"/><Relationship Id="rId4" Type="http://schemas.openxmlformats.org/officeDocument/2006/relationships/tags" Target="../tags/tag149.xml"/><Relationship Id="rId9" Type="http://schemas.openxmlformats.org/officeDocument/2006/relationships/image" Target="file:///C:\Users\1V994W2\PycharmProjects\PPT_Background_Generation/pic_temp/0_pic_quater_left_up.png" TargetMode="Externa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59.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154.xml"/><Relationship Id="rId7" Type="http://schemas.openxmlformats.org/officeDocument/2006/relationships/tags" Target="../tags/tag158.xml"/><Relationship Id="rId12" Type="http://schemas.openxmlformats.org/officeDocument/2006/relationships/image" Target="../media/image3.png"/><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56.xml"/><Relationship Id="rId10" Type="http://schemas.openxmlformats.org/officeDocument/2006/relationships/image" Target="../media/image2.png"/><Relationship Id="rId4" Type="http://schemas.openxmlformats.org/officeDocument/2006/relationships/tags" Target="../tags/tag155.xml"/><Relationship Id="rId9"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67.xml"/><Relationship Id="rId3" Type="http://schemas.openxmlformats.org/officeDocument/2006/relationships/tags" Target="../tags/tag162.xml"/><Relationship Id="rId7" Type="http://schemas.openxmlformats.org/officeDocument/2006/relationships/tags" Target="../tags/tag166.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64.xml"/><Relationship Id="rId10" Type="http://schemas.openxmlformats.org/officeDocument/2006/relationships/image" Target="../media/image2.png"/><Relationship Id="rId4" Type="http://schemas.openxmlformats.org/officeDocument/2006/relationships/tags" Target="../tags/tag163.xml"/><Relationship Id="rId9"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75.xml"/><Relationship Id="rId13" Type="http://schemas.openxmlformats.org/officeDocument/2006/relationships/image" Target="../media/image3.png"/><Relationship Id="rId3" Type="http://schemas.openxmlformats.org/officeDocument/2006/relationships/tags" Target="../tags/tag170.xml"/><Relationship Id="rId7" Type="http://schemas.openxmlformats.org/officeDocument/2006/relationships/tags" Target="../tags/tag174.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image" Target="../media/image2.png"/><Relationship Id="rId5" Type="http://schemas.openxmlformats.org/officeDocument/2006/relationships/tags" Target="../tags/tag172.xml"/><Relationship Id="rId10" Type="http://schemas.openxmlformats.org/officeDocument/2006/relationships/slideMaster" Target="../slideMasters/slideMaster2.xml"/><Relationship Id="rId4" Type="http://schemas.openxmlformats.org/officeDocument/2006/relationships/tags" Target="../tags/tag171.xml"/><Relationship Id="rId9" Type="http://schemas.openxmlformats.org/officeDocument/2006/relationships/tags" Target="../tags/tag176.xml"/><Relationship Id="rId14" Type="http://schemas.openxmlformats.org/officeDocument/2006/relationships/image" Target="file:///C:\Users\1V994W2\PycharmProjects\PPT_Background_Generation/pic_temp/1_pic_quater_right_up.png" TargetMode="Externa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84.xml"/><Relationship Id="rId13" Type="http://schemas.openxmlformats.org/officeDocument/2006/relationships/image" Target="../media/image3.png"/><Relationship Id="rId3" Type="http://schemas.openxmlformats.org/officeDocument/2006/relationships/tags" Target="../tags/tag179.xml"/><Relationship Id="rId7" Type="http://schemas.openxmlformats.org/officeDocument/2006/relationships/tags" Target="../tags/tag183.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tags" Target="../tags/tag182.xml"/><Relationship Id="rId11" Type="http://schemas.openxmlformats.org/officeDocument/2006/relationships/image" Target="../media/image2.png"/><Relationship Id="rId5" Type="http://schemas.openxmlformats.org/officeDocument/2006/relationships/tags" Target="../tags/tag181.xml"/><Relationship Id="rId10" Type="http://schemas.openxmlformats.org/officeDocument/2006/relationships/slideMaster" Target="../slideMasters/slideMaster2.xml"/><Relationship Id="rId4" Type="http://schemas.openxmlformats.org/officeDocument/2006/relationships/tags" Target="../tags/tag180.xml"/><Relationship Id="rId9" Type="http://schemas.openxmlformats.org/officeDocument/2006/relationships/tags" Target="../tags/tag185.xml"/><Relationship Id="rId14" Type="http://schemas.openxmlformats.org/officeDocument/2006/relationships/image" Target="file:///C:\Users\1V994W2\PycharmProjects\PPT_Background_Generation/pic_temp/1_pic_quater_right_up.png" TargetMode="Externa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93.xml"/><Relationship Id="rId13" Type="http://schemas.openxmlformats.org/officeDocument/2006/relationships/image" Target="../media/image2.png"/><Relationship Id="rId3" Type="http://schemas.openxmlformats.org/officeDocument/2006/relationships/tags" Target="../tags/tag188.xml"/><Relationship Id="rId7" Type="http://schemas.openxmlformats.org/officeDocument/2006/relationships/tags" Target="../tags/tag192.xml"/><Relationship Id="rId12" Type="http://schemas.openxmlformats.org/officeDocument/2006/relationships/slideMaster" Target="../slideMasters/slideMaster2.xml"/><Relationship Id="rId2" Type="http://schemas.openxmlformats.org/officeDocument/2006/relationships/tags" Target="../tags/tag187.xml"/><Relationship Id="rId16" Type="http://schemas.openxmlformats.org/officeDocument/2006/relationships/image" Target="file:///C:\Users\1V994W2\PycharmProjects\PPT_Background_Generation/pic_temp/1_pic_quater_right_up.png" TargetMode="External"/><Relationship Id="rId1" Type="http://schemas.openxmlformats.org/officeDocument/2006/relationships/tags" Target="../tags/tag186.xml"/><Relationship Id="rId6" Type="http://schemas.openxmlformats.org/officeDocument/2006/relationships/tags" Target="../tags/tag191.xml"/><Relationship Id="rId11" Type="http://schemas.openxmlformats.org/officeDocument/2006/relationships/tags" Target="../tags/tag196.xml"/><Relationship Id="rId5" Type="http://schemas.openxmlformats.org/officeDocument/2006/relationships/tags" Target="../tags/tag190.xml"/><Relationship Id="rId15" Type="http://schemas.openxmlformats.org/officeDocument/2006/relationships/image" Target="../media/image3.png"/><Relationship Id="rId10" Type="http://schemas.openxmlformats.org/officeDocument/2006/relationships/tags" Target="../tags/tag195.xml"/><Relationship Id="rId4" Type="http://schemas.openxmlformats.org/officeDocument/2006/relationships/tags" Target="../tags/tag189.xml"/><Relationship Id="rId9" Type="http://schemas.openxmlformats.org/officeDocument/2006/relationships/tags" Target="../tags/tag194.xml"/><Relationship Id="rId14" Type="http://schemas.openxmlformats.org/officeDocument/2006/relationships/image" Target="file:///C:\Users\1V994W2\PycharmProjects\PPT_Background_Generation/pic_temp/0_pic_quater_left_up.png" TargetMode="Externa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04.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199.xml"/><Relationship Id="rId7" Type="http://schemas.openxmlformats.org/officeDocument/2006/relationships/tags" Target="../tags/tag203.xml"/><Relationship Id="rId12" Type="http://schemas.openxmlformats.org/officeDocument/2006/relationships/image" Target="../media/image8.png"/><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tags" Target="../tags/tag202.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201.xml"/><Relationship Id="rId10" Type="http://schemas.openxmlformats.org/officeDocument/2006/relationships/image" Target="../media/image7.png"/><Relationship Id="rId4" Type="http://schemas.openxmlformats.org/officeDocument/2006/relationships/tags" Target="../tags/tag200.xml"/><Relationship Id="rId9"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218.xml"/><Relationship Id="rId13" Type="http://schemas.openxmlformats.org/officeDocument/2006/relationships/image" Target="file:///C:\Users\1V994W2\PycharmProjects\PPT_Background_Generation/pic_temp/pic_sup.png" TargetMode="External"/><Relationship Id="rId3" Type="http://schemas.openxmlformats.org/officeDocument/2006/relationships/tags" Target="../tags/tag213.xml"/><Relationship Id="rId7" Type="http://schemas.openxmlformats.org/officeDocument/2006/relationships/tags" Target="../tags/tag217.xml"/><Relationship Id="rId12" Type="http://schemas.openxmlformats.org/officeDocument/2006/relationships/image" Target="../media/image9.png"/><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tags" Target="../tags/tag216.xml"/><Relationship Id="rId11" Type="http://schemas.openxmlformats.org/officeDocument/2006/relationships/slideMaster" Target="../slideMasters/slideMaster3.xml"/><Relationship Id="rId5" Type="http://schemas.openxmlformats.org/officeDocument/2006/relationships/tags" Target="../tags/tag215.xml"/><Relationship Id="rId10" Type="http://schemas.openxmlformats.org/officeDocument/2006/relationships/tags" Target="../tags/tag220.xml"/><Relationship Id="rId4" Type="http://schemas.openxmlformats.org/officeDocument/2006/relationships/tags" Target="../tags/tag214.xml"/><Relationship Id="rId9" Type="http://schemas.openxmlformats.org/officeDocument/2006/relationships/tags" Target="../tags/tag219.xml"/></Relationships>
</file>

<file path=ppt/slideLayouts/_rels/slideLayout31.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223.xml"/><Relationship Id="rId7" Type="http://schemas.openxmlformats.org/officeDocument/2006/relationships/tags" Target="../tags/tag227.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11" Type="http://schemas.openxmlformats.org/officeDocument/2006/relationships/image" Target="../media/image11.png"/><Relationship Id="rId5" Type="http://schemas.openxmlformats.org/officeDocument/2006/relationships/tags" Target="../tags/tag225.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224.xml"/><Relationship Id="rId9" Type="http://schemas.openxmlformats.org/officeDocument/2006/relationships/image" Target="../media/image10.png"/></Relationships>
</file>

<file path=ppt/slideLayouts/_rels/slideLayout32.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230.xml"/><Relationship Id="rId7" Type="http://schemas.openxmlformats.org/officeDocument/2006/relationships/tags" Target="../tags/tag234.xml"/><Relationship Id="rId12" Type="http://schemas.openxmlformats.org/officeDocument/2006/relationships/image" Target="file:///C:\Users\1V994W2\PycharmProjects\PPT_Background_Generation/pic_temp/pic_half_down.png" TargetMode="External"/><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tags" Target="../tags/tag233.xml"/><Relationship Id="rId11" Type="http://schemas.openxmlformats.org/officeDocument/2006/relationships/image" Target="../media/image13.png"/><Relationship Id="rId5" Type="http://schemas.openxmlformats.org/officeDocument/2006/relationships/tags" Target="../tags/tag232.xml"/><Relationship Id="rId10" Type="http://schemas.openxmlformats.org/officeDocument/2006/relationships/image" Target="file:///C:\Users\1V994W2\PycharmProjects\PPT_Background_Generation/pic_temp/pic_half_top.png" TargetMode="External"/><Relationship Id="rId4" Type="http://schemas.openxmlformats.org/officeDocument/2006/relationships/tags" Target="../tags/tag231.xml"/><Relationship Id="rId9" Type="http://schemas.openxmlformats.org/officeDocument/2006/relationships/image" Target="../media/image12.png"/></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242.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237.xml"/><Relationship Id="rId7" Type="http://schemas.openxmlformats.org/officeDocument/2006/relationships/tags" Target="../tags/tag241.xml"/><Relationship Id="rId12" Type="http://schemas.openxmlformats.org/officeDocument/2006/relationships/image" Target="../media/image11.png"/><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tags" Target="../tags/tag240.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239.xml"/><Relationship Id="rId10" Type="http://schemas.openxmlformats.org/officeDocument/2006/relationships/image" Target="../media/image10.png"/><Relationship Id="rId4" Type="http://schemas.openxmlformats.org/officeDocument/2006/relationships/tags" Target="../tags/tag238.xml"/><Relationship Id="rId9"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250.xml"/><Relationship Id="rId13" Type="http://schemas.openxmlformats.org/officeDocument/2006/relationships/image" Target="file:///C:\Users\1V994W2\PycharmProjects\PPT_Background_Generation/pic_temp/0_pic_quater_left_up.png" TargetMode="External"/><Relationship Id="rId3" Type="http://schemas.openxmlformats.org/officeDocument/2006/relationships/tags" Target="../tags/tag245.xml"/><Relationship Id="rId7" Type="http://schemas.openxmlformats.org/officeDocument/2006/relationships/tags" Target="../tags/tag249.xml"/><Relationship Id="rId12" Type="http://schemas.openxmlformats.org/officeDocument/2006/relationships/image" Target="../media/image10.png"/><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tags" Target="../tags/tag248.xml"/><Relationship Id="rId11" Type="http://schemas.openxmlformats.org/officeDocument/2006/relationships/slideMaster" Target="../slideMasters/slideMaster3.xml"/><Relationship Id="rId5" Type="http://schemas.openxmlformats.org/officeDocument/2006/relationships/tags" Target="../tags/tag247.xml"/><Relationship Id="rId15" Type="http://schemas.openxmlformats.org/officeDocument/2006/relationships/image" Target="file:///C:\Users\1V994W2\PycharmProjects\PPT_Background_Generation/pic_temp/1_pic_quater_right_up.png" TargetMode="External"/><Relationship Id="rId10" Type="http://schemas.openxmlformats.org/officeDocument/2006/relationships/tags" Target="../tags/tag252.xml"/><Relationship Id="rId4" Type="http://schemas.openxmlformats.org/officeDocument/2006/relationships/tags" Target="../tags/tag246.xml"/><Relationship Id="rId9" Type="http://schemas.openxmlformats.org/officeDocument/2006/relationships/tags" Target="../tags/tag251.xml"/><Relationship Id="rId14" Type="http://schemas.openxmlformats.org/officeDocument/2006/relationships/image" Target="../media/image11.png"/></Relationships>
</file>

<file path=ppt/slideLayouts/_rels/slideLayout35.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255.xml"/><Relationship Id="rId7" Type="http://schemas.openxmlformats.org/officeDocument/2006/relationships/tags" Target="../tags/tag259.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254.xml"/><Relationship Id="rId1" Type="http://schemas.openxmlformats.org/officeDocument/2006/relationships/tags" Target="../tags/tag253.xml"/><Relationship Id="rId6" Type="http://schemas.openxmlformats.org/officeDocument/2006/relationships/tags" Target="../tags/tag258.xml"/><Relationship Id="rId11" Type="http://schemas.openxmlformats.org/officeDocument/2006/relationships/image" Target="../media/image10.png"/><Relationship Id="rId5" Type="http://schemas.openxmlformats.org/officeDocument/2006/relationships/tags" Target="../tags/tag257.xml"/><Relationship Id="rId10" Type="http://schemas.openxmlformats.org/officeDocument/2006/relationships/image" Target="file:///C:\Users\1V994W2\Documents\Tencent%20Files\574576071\FileRecv\&#25340;&#35013;&#32032;&#26448;\forright\\34\subject_holdleft_102,205,226_0_staid_full_0.png" TargetMode="External"/><Relationship Id="rId4" Type="http://schemas.openxmlformats.org/officeDocument/2006/relationships/tags" Target="../tags/tag256.xml"/><Relationship Id="rId9" Type="http://schemas.openxmlformats.org/officeDocument/2006/relationships/image" Target="../media/image14.png"/></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 Id="rId4"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8" Type="http://schemas.openxmlformats.org/officeDocument/2006/relationships/tags" Target="../tags/tag270.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265.xml"/><Relationship Id="rId7" Type="http://schemas.openxmlformats.org/officeDocument/2006/relationships/tags" Target="../tags/tag269.xml"/><Relationship Id="rId12" Type="http://schemas.openxmlformats.org/officeDocument/2006/relationships/image" Target="../media/image11.png"/><Relationship Id="rId2" Type="http://schemas.openxmlformats.org/officeDocument/2006/relationships/tags" Target="../tags/tag264.xml"/><Relationship Id="rId1" Type="http://schemas.openxmlformats.org/officeDocument/2006/relationships/tags" Target="../tags/tag263.xml"/><Relationship Id="rId6" Type="http://schemas.openxmlformats.org/officeDocument/2006/relationships/tags" Target="../tags/tag268.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267.xml"/><Relationship Id="rId10" Type="http://schemas.openxmlformats.org/officeDocument/2006/relationships/image" Target="../media/image10.png"/><Relationship Id="rId4" Type="http://schemas.openxmlformats.org/officeDocument/2006/relationships/tags" Target="../tags/tag266.xml"/><Relationship Id="rId9"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273.xml"/><Relationship Id="rId7" Type="http://schemas.openxmlformats.org/officeDocument/2006/relationships/tags" Target="../tags/tag277.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tags" Target="../tags/tag276.xml"/><Relationship Id="rId11" Type="http://schemas.openxmlformats.org/officeDocument/2006/relationships/image" Target="../media/image11.png"/><Relationship Id="rId5" Type="http://schemas.openxmlformats.org/officeDocument/2006/relationships/tags" Target="../tags/tag275.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274.xml"/><Relationship Id="rId9" Type="http://schemas.openxmlformats.org/officeDocument/2006/relationships/image" Target="../media/image10.png"/></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280.xml"/><Relationship Id="rId7" Type="http://schemas.openxmlformats.org/officeDocument/2006/relationships/slideMaster" Target="../slideMasters/slideMaster3.xml"/><Relationship Id="rId2" Type="http://schemas.openxmlformats.org/officeDocument/2006/relationships/tags" Target="../tags/tag279.xml"/><Relationship Id="rId1" Type="http://schemas.openxmlformats.org/officeDocument/2006/relationships/tags" Target="../tags/tag278.xml"/><Relationship Id="rId6" Type="http://schemas.openxmlformats.org/officeDocument/2006/relationships/tags" Target="../tags/tag283.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282.xml"/><Relationship Id="rId10" Type="http://schemas.openxmlformats.org/officeDocument/2006/relationships/image" Target="../media/image11.png"/><Relationship Id="rId4" Type="http://schemas.openxmlformats.org/officeDocument/2006/relationships/tags" Target="../tags/tag281.xml"/><Relationship Id="rId9" Type="http://schemas.openxmlformats.org/officeDocument/2006/relationships/image" Target="file:///C:\Users\1V994W2\PycharmProjects\PPT_Background_Generation/pic_temp/0_pic_quater_left_up.png"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86.xml"/><Relationship Id="rId7" Type="http://schemas.openxmlformats.org/officeDocument/2006/relationships/slideMaster" Target="../slideMasters/slideMaster3.xml"/><Relationship Id="rId2" Type="http://schemas.openxmlformats.org/officeDocument/2006/relationships/tags" Target="../tags/tag285.xml"/><Relationship Id="rId1" Type="http://schemas.openxmlformats.org/officeDocument/2006/relationships/tags" Target="../tags/tag284.xml"/><Relationship Id="rId6" Type="http://schemas.openxmlformats.org/officeDocument/2006/relationships/tags" Target="../tags/tag289.xml"/><Relationship Id="rId5" Type="http://schemas.openxmlformats.org/officeDocument/2006/relationships/tags" Target="../tags/tag288.xml"/><Relationship Id="rId4" Type="http://schemas.openxmlformats.org/officeDocument/2006/relationships/tags" Target="../tags/tag287.xml"/><Relationship Id="rId9" Type="http://schemas.openxmlformats.org/officeDocument/2006/relationships/image" Target="file:///C:\Users\1V994W2\PycharmProjects\PPT_Background_Generation/pic_temp/pic_sup.png" TargetMode="Externa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292.xml"/><Relationship Id="rId7" Type="http://schemas.openxmlformats.org/officeDocument/2006/relationships/slideMaster" Target="../slideMasters/slideMaster3.xml"/><Relationship Id="rId2" Type="http://schemas.openxmlformats.org/officeDocument/2006/relationships/tags" Target="../tags/tag291.xml"/><Relationship Id="rId1" Type="http://schemas.openxmlformats.org/officeDocument/2006/relationships/tags" Target="../tags/tag290.xml"/><Relationship Id="rId6" Type="http://schemas.openxmlformats.org/officeDocument/2006/relationships/tags" Target="../tags/tag295.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294.xml"/><Relationship Id="rId10" Type="http://schemas.openxmlformats.org/officeDocument/2006/relationships/image" Target="../media/image11.png"/><Relationship Id="rId4" Type="http://schemas.openxmlformats.org/officeDocument/2006/relationships/tags" Target="../tags/tag293.xml"/><Relationship Id="rId9" Type="http://schemas.openxmlformats.org/officeDocument/2006/relationships/image" Target="file:///C:\Users\1V994W2\PycharmProjects\PPT_Background_Generation/pic_temp/0_pic_quater_left_up.png" TargetMode="External"/></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303.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298.xml"/><Relationship Id="rId7" Type="http://schemas.openxmlformats.org/officeDocument/2006/relationships/tags" Target="../tags/tag302.xml"/><Relationship Id="rId12" Type="http://schemas.openxmlformats.org/officeDocument/2006/relationships/image" Target="../media/image11.png"/><Relationship Id="rId2" Type="http://schemas.openxmlformats.org/officeDocument/2006/relationships/tags" Target="../tags/tag297.xml"/><Relationship Id="rId1" Type="http://schemas.openxmlformats.org/officeDocument/2006/relationships/tags" Target="../tags/tag296.xml"/><Relationship Id="rId6" Type="http://schemas.openxmlformats.org/officeDocument/2006/relationships/tags" Target="../tags/tag301.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300.xml"/><Relationship Id="rId10" Type="http://schemas.openxmlformats.org/officeDocument/2006/relationships/image" Target="../media/image10.png"/><Relationship Id="rId4" Type="http://schemas.openxmlformats.org/officeDocument/2006/relationships/tags" Target="../tags/tag299.xml"/><Relationship Id="rId9"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311.xml"/><Relationship Id="rId3" Type="http://schemas.openxmlformats.org/officeDocument/2006/relationships/tags" Target="../tags/tag306.xml"/><Relationship Id="rId7" Type="http://schemas.openxmlformats.org/officeDocument/2006/relationships/tags" Target="../tags/tag310.xml"/><Relationship Id="rId2" Type="http://schemas.openxmlformats.org/officeDocument/2006/relationships/tags" Target="../tags/tag305.xml"/><Relationship Id="rId1" Type="http://schemas.openxmlformats.org/officeDocument/2006/relationships/tags" Target="../tags/tag304.xml"/><Relationship Id="rId6" Type="http://schemas.openxmlformats.org/officeDocument/2006/relationships/tags" Target="../tags/tag309.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308.xml"/><Relationship Id="rId10" Type="http://schemas.openxmlformats.org/officeDocument/2006/relationships/image" Target="../media/image10.png"/><Relationship Id="rId4" Type="http://schemas.openxmlformats.org/officeDocument/2006/relationships/tags" Target="../tags/tag307.xml"/><Relationship Id="rId9"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319.xml"/><Relationship Id="rId13" Type="http://schemas.openxmlformats.org/officeDocument/2006/relationships/image" Target="../media/image11.png"/><Relationship Id="rId3" Type="http://schemas.openxmlformats.org/officeDocument/2006/relationships/tags" Target="../tags/tag314.xml"/><Relationship Id="rId7" Type="http://schemas.openxmlformats.org/officeDocument/2006/relationships/tags" Target="../tags/tag318.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313.xml"/><Relationship Id="rId1" Type="http://schemas.openxmlformats.org/officeDocument/2006/relationships/tags" Target="../tags/tag312.xml"/><Relationship Id="rId6" Type="http://schemas.openxmlformats.org/officeDocument/2006/relationships/tags" Target="../tags/tag317.xml"/><Relationship Id="rId11" Type="http://schemas.openxmlformats.org/officeDocument/2006/relationships/image" Target="../media/image10.png"/><Relationship Id="rId5" Type="http://schemas.openxmlformats.org/officeDocument/2006/relationships/tags" Target="../tags/tag316.xml"/><Relationship Id="rId10" Type="http://schemas.openxmlformats.org/officeDocument/2006/relationships/slideMaster" Target="../slideMasters/slideMaster3.xml"/><Relationship Id="rId4" Type="http://schemas.openxmlformats.org/officeDocument/2006/relationships/tags" Target="../tags/tag315.xml"/><Relationship Id="rId9" Type="http://schemas.openxmlformats.org/officeDocument/2006/relationships/tags" Target="../tags/tag320.xml"/><Relationship Id="rId14" Type="http://schemas.openxmlformats.org/officeDocument/2006/relationships/image" Target="file:///C:\Users\1V994W2\PycharmProjects\PPT_Background_Generation/pic_temp/1_pic_quater_right_up.png" TargetMode="Externa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328.xml"/><Relationship Id="rId13" Type="http://schemas.openxmlformats.org/officeDocument/2006/relationships/image" Target="../media/image11.png"/><Relationship Id="rId3" Type="http://schemas.openxmlformats.org/officeDocument/2006/relationships/tags" Target="../tags/tag323.xml"/><Relationship Id="rId7" Type="http://schemas.openxmlformats.org/officeDocument/2006/relationships/tags" Target="../tags/tag327.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322.xml"/><Relationship Id="rId1" Type="http://schemas.openxmlformats.org/officeDocument/2006/relationships/tags" Target="../tags/tag321.xml"/><Relationship Id="rId6" Type="http://schemas.openxmlformats.org/officeDocument/2006/relationships/tags" Target="../tags/tag326.xml"/><Relationship Id="rId11" Type="http://schemas.openxmlformats.org/officeDocument/2006/relationships/image" Target="../media/image10.png"/><Relationship Id="rId5" Type="http://schemas.openxmlformats.org/officeDocument/2006/relationships/tags" Target="../tags/tag325.xml"/><Relationship Id="rId10" Type="http://schemas.openxmlformats.org/officeDocument/2006/relationships/slideMaster" Target="../slideMasters/slideMaster3.xml"/><Relationship Id="rId4" Type="http://schemas.openxmlformats.org/officeDocument/2006/relationships/tags" Target="../tags/tag324.xml"/><Relationship Id="rId9" Type="http://schemas.openxmlformats.org/officeDocument/2006/relationships/tags" Target="../tags/tag329.xml"/><Relationship Id="rId14" Type="http://schemas.openxmlformats.org/officeDocument/2006/relationships/image" Target="file:///C:\Users\1V994W2\PycharmProjects\PPT_Background_Generation/pic_temp/1_pic_quater_right_up.png" TargetMode="External"/></Relationships>
</file>

<file path=ppt/slideLayouts/_rels/slideLayout46.xml.rels><?xml version="1.0" encoding="UTF-8" standalone="yes"?>
<Relationships xmlns="http://schemas.openxmlformats.org/package/2006/relationships"><Relationship Id="rId8" Type="http://schemas.openxmlformats.org/officeDocument/2006/relationships/tags" Target="../tags/tag337.xml"/><Relationship Id="rId13" Type="http://schemas.openxmlformats.org/officeDocument/2006/relationships/image" Target="../media/image10.png"/><Relationship Id="rId3" Type="http://schemas.openxmlformats.org/officeDocument/2006/relationships/tags" Target="../tags/tag332.xml"/><Relationship Id="rId7" Type="http://schemas.openxmlformats.org/officeDocument/2006/relationships/tags" Target="../tags/tag336.xml"/><Relationship Id="rId12" Type="http://schemas.openxmlformats.org/officeDocument/2006/relationships/slideMaster" Target="../slideMasters/slideMaster3.xml"/><Relationship Id="rId2" Type="http://schemas.openxmlformats.org/officeDocument/2006/relationships/tags" Target="../tags/tag331.xml"/><Relationship Id="rId16" Type="http://schemas.openxmlformats.org/officeDocument/2006/relationships/image" Target="file:///C:\Users\1V994W2\PycharmProjects\PPT_Background_Generation/pic_temp/1_pic_quater_right_up.png" TargetMode="External"/><Relationship Id="rId1" Type="http://schemas.openxmlformats.org/officeDocument/2006/relationships/tags" Target="../tags/tag330.xml"/><Relationship Id="rId6" Type="http://schemas.openxmlformats.org/officeDocument/2006/relationships/tags" Target="../tags/tag335.xml"/><Relationship Id="rId11" Type="http://schemas.openxmlformats.org/officeDocument/2006/relationships/tags" Target="../tags/tag340.xml"/><Relationship Id="rId5" Type="http://schemas.openxmlformats.org/officeDocument/2006/relationships/tags" Target="../tags/tag334.xml"/><Relationship Id="rId15" Type="http://schemas.openxmlformats.org/officeDocument/2006/relationships/image" Target="../media/image11.png"/><Relationship Id="rId10" Type="http://schemas.openxmlformats.org/officeDocument/2006/relationships/tags" Target="../tags/tag339.xml"/><Relationship Id="rId4" Type="http://schemas.openxmlformats.org/officeDocument/2006/relationships/tags" Target="../tags/tag333.xml"/><Relationship Id="rId9" Type="http://schemas.openxmlformats.org/officeDocument/2006/relationships/tags" Target="../tags/tag338.xml"/><Relationship Id="rId14" Type="http://schemas.openxmlformats.org/officeDocument/2006/relationships/image" Target="file:///C:\Users\1V994W2\PycharmProjects\PPT_Background_Generation/pic_temp/0_pic_quater_left_up.png" TargetMode="External"/></Relationships>
</file>

<file path=ppt/slideLayouts/_rels/slideLayout47.xml.rels><?xml version="1.0" encoding="UTF-8" standalone="yes"?>
<Relationships xmlns="http://schemas.openxmlformats.org/package/2006/relationships"><Relationship Id="rId8" Type="http://schemas.openxmlformats.org/officeDocument/2006/relationships/tags" Target="../tags/tag348.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343.xml"/><Relationship Id="rId7" Type="http://schemas.openxmlformats.org/officeDocument/2006/relationships/tags" Target="../tags/tag347.xml"/><Relationship Id="rId12" Type="http://schemas.openxmlformats.org/officeDocument/2006/relationships/image" Target="../media/image16.png"/><Relationship Id="rId2" Type="http://schemas.openxmlformats.org/officeDocument/2006/relationships/tags" Target="../tags/tag342.xml"/><Relationship Id="rId1" Type="http://schemas.openxmlformats.org/officeDocument/2006/relationships/tags" Target="../tags/tag341.xml"/><Relationship Id="rId6" Type="http://schemas.openxmlformats.org/officeDocument/2006/relationships/tags" Target="../tags/tag346.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345.xml"/><Relationship Id="rId10" Type="http://schemas.openxmlformats.org/officeDocument/2006/relationships/image" Target="../media/image15.png"/><Relationship Id="rId4" Type="http://schemas.openxmlformats.org/officeDocument/2006/relationships/tags" Target="../tags/tag344.xml"/><Relationship Id="rId9"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2024/4/22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1"/>
            </p:custDataLst>
          </p:nvPr>
        </p:nvPicPr>
        <p:blipFill>
          <a:blip r:embed="rId8" r:link="rId9"/>
          <a:stretch>
            <a:fillRect/>
          </a:stretch>
        </p:blipFill>
        <p:spPr>
          <a:xfrm>
            <a:off x="0" y="0"/>
            <a:ext cx="12192000" cy="6858000"/>
          </a:xfrm>
          <a:prstGeom prst="rect">
            <a:avLst/>
          </a:prstGeom>
        </p:spPr>
      </p:pic>
      <p:sp>
        <p:nvSpPr>
          <p:cNvPr id="16" name="日期占位符 15"/>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17" name="页脚占位符 16"/>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3" name="标题 2"/>
          <p:cNvSpPr>
            <a:spLocks noGrp="1"/>
          </p:cNvSpPr>
          <p:nvPr>
            <p:ph type="ctrTitle" idx="14" hasCustomPrompt="1"/>
            <p:custDataLst>
              <p:tags r:id="rId5"/>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p>
        </p:txBody>
      </p:sp>
      <p:sp>
        <p:nvSpPr>
          <p:cNvPr id="2" name="副标题 1"/>
          <p:cNvSpPr>
            <a:spLocks noGrp="1"/>
          </p:cNvSpPr>
          <p:nvPr>
            <p:ph type="subTitle" idx="13" hasCustomPrompt="1"/>
            <p:custDataLst>
              <p:tags r:id="rId6"/>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email"/>
          <a:stretch>
            <a:fillRect/>
          </a:stretch>
        </p:blipFill>
        <p:spPr>
          <a:xfrm>
            <a:off x="0" y="0"/>
            <a:ext cx="720090" cy="682332"/>
          </a:xfrm>
          <a:prstGeom prst="rect">
            <a:avLst/>
          </a:prstGeom>
        </p:spPr>
      </p:pic>
      <p:pic>
        <p:nvPicPr>
          <p:cNvPr id="7" name="图片 6"/>
          <p:cNvPicPr/>
          <p:nvPr userDrawn="1">
            <p:custDataLst>
              <p:tags r:id="rId2"/>
            </p:custDataLst>
          </p:nvPr>
        </p:nvPicPr>
        <p:blipFill>
          <a:blip r:embed="rId11" r:link="rId12" cstate="email"/>
          <a:stretch>
            <a:fillRect/>
          </a:stretch>
        </p:blipFill>
        <p:spPr>
          <a:xfrm>
            <a:off x="11471910" y="0"/>
            <a:ext cx="720090" cy="611299"/>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4"/>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cstate="email"/>
          <a:stretch>
            <a:fillRect/>
          </a:stretch>
        </p:blipFill>
        <p:spPr>
          <a:xfrm>
            <a:off x="0" y="1397000"/>
            <a:ext cx="3612445" cy="4064000"/>
          </a:xfrm>
          <a:prstGeom prst="rect">
            <a:avLst/>
          </a:prstGeom>
        </p:spPr>
      </p:pic>
      <p:pic>
        <p:nvPicPr>
          <p:cNvPr id="8" name="图片 7"/>
          <p:cNvPicPr/>
          <p:nvPr userDrawn="1">
            <p:custDataLst>
              <p:tags r:id="rId2"/>
            </p:custDataLst>
          </p:nvPr>
        </p:nvPicPr>
        <p:blipFill>
          <a:blip r:embed="rId12" r:link="rId13" cstate="email"/>
          <a:stretch>
            <a:fillRect/>
          </a:stretch>
        </p:blipFill>
        <p:spPr>
          <a:xfrm>
            <a:off x="8579555" y="1397000"/>
            <a:ext cx="3612445" cy="4064000"/>
          </a:xfrm>
          <a:prstGeom prst="rect">
            <a:avLst/>
          </a:prstGeom>
        </p:spPr>
      </p:pic>
      <p:sp>
        <p:nvSpPr>
          <p:cNvPr id="7" name="矩形 6"/>
          <p:cNvSpPr/>
          <p:nvPr userDrawn="1">
            <p:custDataLst>
              <p:tags r:id="rId3"/>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5" name="页脚占位符 4"/>
          <p:cNvSpPr>
            <a:spLocks noGrp="1"/>
          </p:cNvSpPr>
          <p:nvPr>
            <p:ph type="ftr" sz="quarter" idx="11"/>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3" name="标题 2"/>
          <p:cNvSpPr>
            <a:spLocks noGrp="1"/>
          </p:cNvSpPr>
          <p:nvPr>
            <p:ph type="ctrTitle" idx="14" hasCustomPrompt="1"/>
            <p:custDataLst>
              <p:tags r:id="rId7"/>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p>
        </p:txBody>
      </p:sp>
      <p:sp>
        <p:nvSpPr>
          <p:cNvPr id="2" name="副标题 1"/>
          <p:cNvSpPr>
            <a:spLocks noGrp="1"/>
          </p:cNvSpPr>
          <p:nvPr>
            <p:ph type="subTitle" idx="13" hasCustomPrompt="1"/>
            <p:custDataLst>
              <p:tags r:id="rId8"/>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cstate="email"/>
          <a:stretch>
            <a:fillRect/>
          </a:stretch>
        </p:blipFill>
        <p:spPr>
          <a:xfrm>
            <a:off x="0" y="0"/>
            <a:ext cx="720090" cy="682332"/>
          </a:xfrm>
          <a:prstGeom prst="rect">
            <a:avLst/>
          </a:prstGeom>
        </p:spPr>
      </p:pic>
      <p:pic>
        <p:nvPicPr>
          <p:cNvPr id="8" name="图片 7"/>
          <p:cNvPicPr/>
          <p:nvPr userDrawn="1">
            <p:custDataLst>
              <p:tags r:id="rId2"/>
            </p:custDataLst>
          </p:nvPr>
        </p:nvPicPr>
        <p:blipFill>
          <a:blip r:embed="rId12" r:link="rId13" cstate="email"/>
          <a:stretch>
            <a:fillRect/>
          </a:stretch>
        </p:blipFill>
        <p:spPr>
          <a:xfrm>
            <a:off x="11471910" y="0"/>
            <a:ext cx="720090" cy="611299"/>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4"/>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5"/>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6" name="页脚占位符 5"/>
          <p:cNvSpPr>
            <a:spLocks noGrp="1"/>
          </p:cNvSpPr>
          <p:nvPr>
            <p:ph type="ftr" sz="quarter" idx="11"/>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2" r:link="rId13" cstate="email"/>
          <a:stretch>
            <a:fillRect/>
          </a:stretch>
        </p:blipFill>
        <p:spPr>
          <a:xfrm>
            <a:off x="0" y="0"/>
            <a:ext cx="720090" cy="682332"/>
          </a:xfrm>
          <a:prstGeom prst="rect">
            <a:avLst/>
          </a:prstGeom>
        </p:spPr>
      </p:pic>
      <p:pic>
        <p:nvPicPr>
          <p:cNvPr id="10" name="图片 9"/>
          <p:cNvPicPr/>
          <p:nvPr userDrawn="1">
            <p:custDataLst>
              <p:tags r:id="rId2"/>
            </p:custDataLst>
          </p:nvPr>
        </p:nvPicPr>
        <p:blipFill>
          <a:blip r:embed="rId14" r:link="rId15" cstate="email"/>
          <a:stretch>
            <a:fillRect/>
          </a:stretch>
        </p:blipFill>
        <p:spPr>
          <a:xfrm>
            <a:off x="11471910" y="0"/>
            <a:ext cx="720090" cy="611299"/>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4"/>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5"/>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7"/>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email"/>
          <a:stretch>
            <a:fillRect/>
          </a:stretch>
        </p:blipFill>
        <p:spPr>
          <a:xfrm>
            <a:off x="304800" y="2194560"/>
            <a:ext cx="4389120" cy="2468880"/>
          </a:xfrm>
          <a:prstGeom prst="rect">
            <a:avLst/>
          </a:prstGeom>
        </p:spPr>
      </p:pic>
      <p:pic>
        <p:nvPicPr>
          <p:cNvPr id="6" name="图片 5"/>
          <p:cNvPicPr/>
          <p:nvPr userDrawn="1">
            <p:custDataLst>
              <p:tags r:id="rId2"/>
            </p:custDataLst>
          </p:nvPr>
        </p:nvPicPr>
        <p:blipFill>
          <a:blip r:embed="rId10" r:link="rId11" cstate="email"/>
          <a:stretch>
            <a:fillRect/>
          </a:stretch>
        </p:blipFill>
        <p:spPr>
          <a:xfrm>
            <a:off x="11471910" y="6175668"/>
            <a:ext cx="720090" cy="682332"/>
          </a:xfrm>
          <a:prstGeom prst="rect">
            <a:avLst/>
          </a:prstGeom>
        </p:spPr>
      </p:pic>
      <p:sp>
        <p:nvSpPr>
          <p:cNvPr id="2" name="标题 1"/>
          <p:cNvSpPr>
            <a:spLocks noGrp="1"/>
          </p:cNvSpPr>
          <p:nvPr>
            <p:ph type="title"/>
            <p:custDataLst>
              <p:tags r:id="rId3"/>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3" name="页脚占位符 2"/>
          <p:cNvSpPr>
            <a:spLocks noGrp="1"/>
          </p:cNvSpPr>
          <p:nvPr>
            <p:ph type="ftr" sz="quarter" idx="11"/>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cstate="email"/>
          <a:stretch>
            <a:fillRect/>
          </a:stretch>
        </p:blipFill>
        <p:spPr>
          <a:xfrm>
            <a:off x="0" y="0"/>
            <a:ext cx="720090" cy="682332"/>
          </a:xfrm>
          <a:prstGeom prst="rect">
            <a:avLst/>
          </a:prstGeom>
        </p:spPr>
      </p:pic>
      <p:pic>
        <p:nvPicPr>
          <p:cNvPr id="8" name="图片 7"/>
          <p:cNvPicPr/>
          <p:nvPr userDrawn="1">
            <p:custDataLst>
              <p:tags r:id="rId2"/>
            </p:custDataLst>
          </p:nvPr>
        </p:nvPicPr>
        <p:blipFill>
          <a:blip r:embed="rId12" r:link="rId13" cstate="email"/>
          <a:stretch>
            <a:fillRect/>
          </a:stretch>
        </p:blipFill>
        <p:spPr>
          <a:xfrm>
            <a:off x="11471910" y="0"/>
            <a:ext cx="720090" cy="611299"/>
          </a:xfrm>
          <a:prstGeom prst="rect">
            <a:avLst/>
          </a:prstGeom>
        </p:spPr>
      </p:pic>
      <p:sp>
        <p:nvSpPr>
          <p:cNvPr id="2" name="标题 1"/>
          <p:cNvSpPr>
            <a:spLocks noGrp="1"/>
          </p:cNvSpPr>
          <p:nvPr>
            <p:ph type="title"/>
            <p:custDataLst>
              <p:tags r:id="rId3"/>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4"/>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t>2024/4/22</a:t>
            </a:fld>
            <a:endParaRPr lang="zh-CN" altLang="en-US" dirty="0"/>
          </a:p>
        </p:txBody>
      </p:sp>
      <p:sp>
        <p:nvSpPr>
          <p:cNvPr id="6" name="页脚占位符 5"/>
          <p:cNvSpPr>
            <a:spLocks noGrp="1"/>
          </p:cNvSpPr>
          <p:nvPr>
            <p:ph type="ftr" sz="quarter" idx="11"/>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2024/4/22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email"/>
          <a:stretch>
            <a:fillRect/>
          </a:stretch>
        </p:blipFill>
        <p:spPr>
          <a:xfrm>
            <a:off x="0" y="0"/>
            <a:ext cx="720090" cy="682332"/>
          </a:xfrm>
          <a:prstGeom prst="rect">
            <a:avLst/>
          </a:prstGeom>
        </p:spPr>
      </p:pic>
      <p:pic>
        <p:nvPicPr>
          <p:cNvPr id="7" name="图片 6"/>
          <p:cNvPicPr/>
          <p:nvPr userDrawn="1">
            <p:custDataLst>
              <p:tags r:id="rId2"/>
            </p:custDataLst>
          </p:nvPr>
        </p:nvPicPr>
        <p:blipFill>
          <a:blip r:embed="rId11" r:link="rId12"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3"/>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4"/>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8" r:link="rId9" cstate="email"/>
          <a:stretch>
            <a:fillRect/>
          </a:stretch>
        </p:blipFill>
        <p:spPr>
          <a:xfrm>
            <a:off x="0" y="0"/>
            <a:ext cx="720090" cy="682332"/>
          </a:xfrm>
          <a:prstGeom prst="rect">
            <a:avLst/>
          </a:prstGeom>
        </p:spPr>
      </p:pic>
      <p:pic>
        <p:nvPicPr>
          <p:cNvPr id="6" name="图片 5"/>
          <p:cNvPicPr/>
          <p:nvPr userDrawn="1">
            <p:custDataLst>
              <p:tags r:id="rId2"/>
            </p:custDataLst>
          </p:nvPr>
        </p:nvPicPr>
        <p:blipFill>
          <a:blip r:embed="rId10" r:link="rId11"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6"/>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9" r:link="rId10"/>
          <a:stretch>
            <a:fillRect/>
          </a:stretch>
        </p:blipFill>
        <p:spPr>
          <a:xfrm>
            <a:off x="0" y="0"/>
            <a:ext cx="12192000" cy="6858000"/>
          </a:xfrm>
          <a:prstGeom prst="rect">
            <a:avLst/>
          </a:prstGeom>
        </p:spPr>
      </p:pic>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8" name="任意多边形 1"/>
          <p:cNvSpPr/>
          <p:nvPr userDrawn="1">
            <p:custDataLst>
              <p:tags r:id="rId5"/>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6"/>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p>
        </p:txBody>
      </p:sp>
      <p:sp>
        <p:nvSpPr>
          <p:cNvPr id="2" name="标题 1"/>
          <p:cNvSpPr>
            <a:spLocks noGrp="1"/>
          </p:cNvSpPr>
          <p:nvPr>
            <p:ph type="title" idx="13" hasCustomPrompt="1"/>
            <p:custDataLst>
              <p:tags r:id="rId7"/>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email"/>
          <a:stretch>
            <a:fillRect/>
          </a:stretch>
        </p:blipFill>
        <p:spPr>
          <a:xfrm>
            <a:off x="0" y="0"/>
            <a:ext cx="720090" cy="682625"/>
          </a:xfrm>
          <a:prstGeom prst="rect">
            <a:avLst/>
          </a:prstGeom>
        </p:spPr>
      </p:pic>
      <p:pic>
        <p:nvPicPr>
          <p:cNvPr id="6" name="图片 5"/>
          <p:cNvPicPr/>
          <p:nvPr userDrawn="1">
            <p:custDataLst>
              <p:tags r:id="rId2"/>
            </p:custDataLst>
          </p:nvPr>
        </p:nvPicPr>
        <p:blipFill>
          <a:blip r:embed="rId10" r:link="rId11" cstate="email"/>
          <a:stretch>
            <a:fillRect/>
          </a:stretch>
        </p:blipFill>
        <p:spPr>
          <a:xfrm>
            <a:off x="11471910" y="0"/>
            <a:ext cx="720090" cy="611505"/>
          </a:xfrm>
          <a:prstGeom prst="rect">
            <a:avLst/>
          </a:prstGeom>
        </p:spPr>
      </p:pic>
      <p:sp>
        <p:nvSpPr>
          <p:cNvPr id="2" name="标题 1"/>
          <p:cNvSpPr>
            <a:spLocks noGrp="1"/>
          </p:cNvSpPr>
          <p:nvPr>
            <p:ph type="title"/>
            <p:custDataLst>
              <p:tags r:id="rId3"/>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2"/>
            </p:custDataLst>
          </p:nvPr>
        </p:nvPicPr>
        <p:blipFill>
          <a:blip r:embed="rId10" r:link="rId11" cstate="email"/>
          <a:stretch>
            <a:fillRect/>
          </a:stretch>
        </p:blipFill>
        <p:spPr>
          <a:xfrm>
            <a:off x="0" y="0"/>
            <a:ext cx="720090" cy="682625"/>
          </a:xfrm>
          <a:prstGeom prst="rect">
            <a:avLst/>
          </a:prstGeom>
        </p:spPr>
      </p:pic>
      <p:pic>
        <p:nvPicPr>
          <p:cNvPr id="8" name="图片 7"/>
          <p:cNvPicPr/>
          <p:nvPr userDrawn="1">
            <p:custDataLst>
              <p:tags r:id="rId3"/>
            </p:custDataLst>
          </p:nvPr>
        </p:nvPicPr>
        <p:blipFill>
          <a:blip r:embed="rId12" r:link="rId13"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2"/>
            </p:custDataLst>
          </p:nvPr>
        </p:nvPicPr>
        <p:blipFill>
          <a:blip r:embed="rId10" r:link="rId11"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2"/>
            </p:custDataLst>
          </p:nvPr>
        </p:nvPicPr>
        <p:blipFill>
          <a:blip r:embed="rId11" r:link="rId12" cstate="email"/>
          <a:stretch>
            <a:fillRect/>
          </a:stretch>
        </p:blipFill>
        <p:spPr>
          <a:xfrm>
            <a:off x="0" y="0"/>
            <a:ext cx="720090" cy="682625"/>
          </a:xfrm>
          <a:prstGeom prst="rect">
            <a:avLst/>
          </a:prstGeom>
        </p:spPr>
      </p:pic>
      <p:pic>
        <p:nvPicPr>
          <p:cNvPr id="8" name="图片 7"/>
          <p:cNvPicPr/>
          <p:nvPr userDrawn="1">
            <p:custDataLst>
              <p:tags r:id="rId3"/>
            </p:custDataLst>
          </p:nvPr>
        </p:nvPicPr>
        <p:blipFill>
          <a:blip r:embed="rId13" r:link="rId14" cstate="email"/>
          <a:stretch>
            <a:fillRect/>
          </a:stretch>
        </p:blipFill>
        <p:spPr>
          <a:xfrm>
            <a:off x="11471910" y="0"/>
            <a:ext cx="720090" cy="611505"/>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2"/>
            </p:custDataLst>
          </p:nvPr>
        </p:nvPicPr>
        <p:blipFill>
          <a:blip r:embed="rId11" r:link="rId12" cstate="email"/>
          <a:stretch>
            <a:fillRect/>
          </a:stretch>
        </p:blipFill>
        <p:spPr>
          <a:xfrm>
            <a:off x="0" y="0"/>
            <a:ext cx="720090" cy="682625"/>
          </a:xfrm>
          <a:prstGeom prst="rect">
            <a:avLst/>
          </a:prstGeom>
        </p:spPr>
      </p:pic>
      <p:pic>
        <p:nvPicPr>
          <p:cNvPr id="8" name="图片 7"/>
          <p:cNvPicPr/>
          <p:nvPr userDrawn="1">
            <p:custDataLst>
              <p:tags r:id="rId3"/>
            </p:custDataLst>
          </p:nvPr>
        </p:nvPicPr>
        <p:blipFill>
          <a:blip r:embed="rId13" r:link="rId14" cstate="email"/>
          <a:stretch>
            <a:fillRect/>
          </a:stretch>
        </p:blipFill>
        <p:spPr>
          <a:xfrm>
            <a:off x="11471910" y="0"/>
            <a:ext cx="720090" cy="611505"/>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2"/>
            </p:custDataLst>
          </p:nvPr>
        </p:nvPicPr>
        <p:blipFill>
          <a:blip r:embed="rId13" r:link="rId14" cstate="email"/>
          <a:stretch>
            <a:fillRect/>
          </a:stretch>
        </p:blipFill>
        <p:spPr>
          <a:xfrm>
            <a:off x="11471910" y="6175375"/>
            <a:ext cx="720090" cy="682625"/>
          </a:xfrm>
          <a:prstGeom prst="rect">
            <a:avLst/>
          </a:prstGeom>
        </p:spPr>
      </p:pic>
      <p:pic>
        <p:nvPicPr>
          <p:cNvPr id="10" name="图片 9"/>
          <p:cNvPicPr/>
          <p:nvPr userDrawn="1">
            <p:custDataLst>
              <p:tags r:id="rId3"/>
            </p:custDataLst>
          </p:nvPr>
        </p:nvPicPr>
        <p:blipFill>
          <a:blip r:embed="rId15" r:link="rId16" cstate="email"/>
          <a:stretch>
            <a:fillRect/>
          </a:stretch>
        </p:blipFill>
        <p:spPr>
          <a:xfrm>
            <a:off x="0" y="6246495"/>
            <a:ext cx="720090" cy="611505"/>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2"/>
            </p:custDataLst>
          </p:nvPr>
        </p:nvPicPr>
        <p:blipFill>
          <a:blip r:embed="rId10" r:link="rId11" cstate="email"/>
          <a:stretch>
            <a:fillRect/>
          </a:stretch>
        </p:blipFill>
        <p:spPr>
          <a:xfrm>
            <a:off x="10571480" y="5322570"/>
            <a:ext cx="1619885" cy="1535430"/>
          </a:xfrm>
          <a:prstGeom prst="rect">
            <a:avLst/>
          </a:prstGeom>
        </p:spPr>
      </p:pic>
      <p:pic>
        <p:nvPicPr>
          <p:cNvPr id="8" name="图片 7"/>
          <p:cNvPicPr/>
          <p:nvPr userDrawn="1">
            <p:custDataLst>
              <p:tags r:id="rId3"/>
            </p:custDataLst>
          </p:nvPr>
        </p:nvPicPr>
        <p:blipFill>
          <a:blip r:embed="rId12" r:link="rId13"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2024/4/22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2"/>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3"/>
            </p:custDataLst>
          </p:nvPr>
        </p:nvPicPr>
        <p:blipFill>
          <a:blip r:embed="rId12" r:link="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17" name="页脚占位符 16"/>
          <p:cNvSpPr>
            <a:spLocks noGrp="1"/>
          </p:cNvSpPr>
          <p:nvPr>
            <p:ph type="ftr" sz="quarter" idx="11"/>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6" name="文本占位符 5"/>
          <p:cNvSpPr>
            <a:spLocks noGrp="1"/>
          </p:cNvSpPr>
          <p:nvPr>
            <p:ph type="body" sz="quarter" idx="16" hasCustomPrompt="1"/>
            <p:custDataLst>
              <p:tags r:id="rId7"/>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p>
        </p:txBody>
      </p:sp>
      <p:sp>
        <p:nvSpPr>
          <p:cNvPr id="4" name="文本占位符 3"/>
          <p:cNvSpPr>
            <a:spLocks noGrp="1"/>
          </p:cNvSpPr>
          <p:nvPr>
            <p:ph type="body" sz="quarter" idx="15" hasCustomPrompt="1"/>
            <p:custDataLst>
              <p:tags r:id="rId8"/>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p>
        </p:txBody>
      </p:sp>
      <p:sp>
        <p:nvSpPr>
          <p:cNvPr id="3" name="标题 2"/>
          <p:cNvSpPr>
            <a:spLocks noGrp="1"/>
          </p:cNvSpPr>
          <p:nvPr>
            <p:ph type="ctrTitle" idx="14" hasCustomPrompt="1"/>
            <p:custDataLst>
              <p:tags r:id="rId9"/>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p>
        </p:txBody>
      </p:sp>
      <p:sp>
        <p:nvSpPr>
          <p:cNvPr id="2" name="副标题 1"/>
          <p:cNvSpPr>
            <a:spLocks noGrp="1"/>
          </p:cNvSpPr>
          <p:nvPr>
            <p:ph type="subTitle" idx="13" hasCustomPrompt="1"/>
            <p:custDataLst>
              <p:tags r:id="rId10"/>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4"/>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5" name="页脚占位符 4"/>
          <p:cNvSpPr>
            <a:spLocks noGrp="1"/>
          </p:cNvSpPr>
          <p:nvPr>
            <p:ph type="ftr" sz="quarter" idx="11"/>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3" name="标题 2"/>
          <p:cNvSpPr>
            <a:spLocks noGrp="1"/>
          </p:cNvSpPr>
          <p:nvPr>
            <p:ph type="ctrTitle" idx="14" hasCustomPrompt="1"/>
            <p:custDataLst>
              <p:tags r:id="rId6"/>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p>
        </p:txBody>
      </p:sp>
      <p:sp>
        <p:nvSpPr>
          <p:cNvPr id="2" name="副标题 1"/>
          <p:cNvSpPr>
            <a:spLocks noGrp="1"/>
          </p:cNvSpPr>
          <p:nvPr>
            <p:ph type="subTitle" idx="13" hasCustomPrompt="1"/>
            <p:custDataLst>
              <p:tags r:id="rId7"/>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2"/>
            </p:custDataLst>
          </p:nvPr>
        </p:nvPicPr>
        <p:blipFill>
          <a:blip r:embed="rId12" r:link="rId13"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4"/>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5"/>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6" name="页脚占位符 5"/>
          <p:cNvSpPr>
            <a:spLocks noGrp="1"/>
          </p:cNvSpPr>
          <p:nvPr>
            <p:ph type="ftr" sz="quarter" idx="11"/>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2" r:link="rId13"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2"/>
            </p:custDataLst>
          </p:nvPr>
        </p:nvPicPr>
        <p:blipFill>
          <a:blip r:embed="rId14" r:link="rId15"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4"/>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5"/>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7"/>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2"/>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3"/>
            </p:custDataLst>
          </p:nvPr>
        </p:nvPicPr>
        <p:blipFill>
          <a:blip r:embed="rId11" r:link="rId12"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4"/>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3" name="页脚占位符 2"/>
          <p:cNvSpPr>
            <a:spLocks noGrp="1"/>
          </p:cNvSpPr>
          <p:nvPr>
            <p:ph type="ftr" sz="quarter" idx="11"/>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2"/>
            </p:custDataLst>
          </p:nvPr>
        </p:nvPicPr>
        <p:blipFill>
          <a:blip r:embed="rId12" r:link="rId13"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3"/>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4"/>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t>2024/4/22</a:t>
            </a:fld>
            <a:endParaRPr lang="zh-CN" altLang="en-US" dirty="0"/>
          </a:p>
        </p:txBody>
      </p:sp>
      <p:sp>
        <p:nvSpPr>
          <p:cNvPr id="6" name="页脚占位符 5"/>
          <p:cNvSpPr>
            <a:spLocks noGrp="1"/>
          </p:cNvSpPr>
          <p:nvPr>
            <p:ph type="ftr" sz="quarter" idx="11"/>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3"/>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4"/>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6"/>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2024/4/22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4" hasCustomPrompt="1"/>
            <p:custDataLst>
              <p:tags r:id="rId5"/>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p>
        </p:txBody>
      </p:sp>
      <p:sp>
        <p:nvSpPr>
          <p:cNvPr id="2" name="标题 1"/>
          <p:cNvSpPr>
            <a:spLocks noGrp="1"/>
          </p:cNvSpPr>
          <p:nvPr>
            <p:ph type="title" idx="13" hasCustomPrompt="1"/>
            <p:custDataLst>
              <p:tags r:id="rId6"/>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3"/>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3"/>
            </p:custDataLst>
          </p:nvPr>
        </p:nvPicPr>
        <p:blipFill>
          <a:blip r:embed="rId12" r:link="rId13"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3"/>
            </p:custDataLst>
          </p:nvPr>
        </p:nvPicPr>
        <p:blipFill>
          <a:blip r:embed="rId13" r:link="rId14"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3"/>
            </p:custDataLst>
          </p:nvPr>
        </p:nvPicPr>
        <p:blipFill>
          <a:blip r:embed="rId13" r:link="rId14"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2"/>
            </p:custDataLst>
          </p:nvPr>
        </p:nvPicPr>
        <p:blipFill>
          <a:blip r:embed="rId13" r:link="rId14"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3"/>
            </p:custDataLst>
          </p:nvPr>
        </p:nvPicPr>
        <p:blipFill>
          <a:blip r:embed="rId15" r:link="rId16"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3"/>
            </p:custDataLst>
          </p:nvPr>
        </p:nvPicPr>
        <p:blipFill>
          <a:blip r:embed="rId12" r:link="rId13"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2024/4/22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2024/4/22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2024/4/22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6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69.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64.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8.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67.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6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ags" Target="../tags/tag206.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tags" Target="../tags/tag210.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tags" Target="../tags/tag20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tags" Target="../tags/tag209.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tags" Target="../tags/tag208.xml"/><Relationship Id="rId10" Type="http://schemas.openxmlformats.org/officeDocument/2006/relationships/slideLayout" Target="../slideLayouts/slideLayout39.xml"/><Relationship Id="rId19" Type="http://schemas.openxmlformats.org/officeDocument/2006/relationships/theme" Target="../theme/theme3.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ags" Target="../tags/tag20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2024/4/22</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2024/4/22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13" Type="http://schemas.openxmlformats.org/officeDocument/2006/relationships/image" Target="../media/image21.png"/><Relationship Id="rId3" Type="http://schemas.openxmlformats.org/officeDocument/2006/relationships/tags" Target="../tags/tag351.xml"/><Relationship Id="rId7" Type="http://schemas.openxmlformats.org/officeDocument/2006/relationships/tags" Target="../tags/tag355.xml"/><Relationship Id="rId12" Type="http://schemas.openxmlformats.org/officeDocument/2006/relationships/image" Target="../media/image20.svg"/><Relationship Id="rId2" Type="http://schemas.openxmlformats.org/officeDocument/2006/relationships/tags" Target="../tags/tag350.xml"/><Relationship Id="rId1" Type="http://schemas.openxmlformats.org/officeDocument/2006/relationships/tags" Target="../tags/tag349.xml"/><Relationship Id="rId6" Type="http://schemas.openxmlformats.org/officeDocument/2006/relationships/tags" Target="../tags/tag354.xml"/><Relationship Id="rId11" Type="http://schemas.openxmlformats.org/officeDocument/2006/relationships/image" Target="../media/image19.png"/><Relationship Id="rId5" Type="http://schemas.openxmlformats.org/officeDocument/2006/relationships/tags" Target="../tags/tag353.xml"/><Relationship Id="rId10" Type="http://schemas.openxmlformats.org/officeDocument/2006/relationships/image" Target="../media/image18.svg"/><Relationship Id="rId4" Type="http://schemas.openxmlformats.org/officeDocument/2006/relationships/tags" Target="../tags/tag352.xml"/><Relationship Id="rId9" Type="http://schemas.openxmlformats.org/officeDocument/2006/relationships/image" Target="../media/image17.png"/></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403.xml"/><Relationship Id="rId7" Type="http://schemas.openxmlformats.org/officeDocument/2006/relationships/image" Target="../media/image21.png"/><Relationship Id="rId2" Type="http://schemas.openxmlformats.org/officeDocument/2006/relationships/tags" Target="../tags/tag402.xml"/><Relationship Id="rId1" Type="http://schemas.openxmlformats.org/officeDocument/2006/relationships/tags" Target="../tags/tag401.xml"/><Relationship Id="rId6" Type="http://schemas.openxmlformats.org/officeDocument/2006/relationships/image" Target="../media/image23.png"/><Relationship Id="rId5" Type="http://schemas.openxmlformats.org/officeDocument/2006/relationships/slideLayout" Target="../slideLayouts/slideLayout19.xml"/><Relationship Id="rId4" Type="http://schemas.openxmlformats.org/officeDocument/2006/relationships/tags" Target="../tags/tag404.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407.xml"/><Relationship Id="rId7" Type="http://schemas.openxmlformats.org/officeDocument/2006/relationships/image" Target="../media/image23.png"/><Relationship Id="rId2" Type="http://schemas.openxmlformats.org/officeDocument/2006/relationships/tags" Target="../tags/tag406.xml"/><Relationship Id="rId1" Type="http://schemas.openxmlformats.org/officeDocument/2006/relationships/tags" Target="../tags/tag405.xml"/><Relationship Id="rId6" Type="http://schemas.openxmlformats.org/officeDocument/2006/relationships/image" Target="../media/image27.png"/><Relationship Id="rId5" Type="http://schemas.openxmlformats.org/officeDocument/2006/relationships/slideLayout" Target="../slideLayouts/slideLayout19.xml"/><Relationship Id="rId10" Type="http://schemas.openxmlformats.org/officeDocument/2006/relationships/image" Target="../media/image29.png"/><Relationship Id="rId4" Type="http://schemas.openxmlformats.org/officeDocument/2006/relationships/tags" Target="../tags/tag408.xml"/><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tags" Target="../tags/tag411.xml"/><Relationship Id="rId7" Type="http://schemas.openxmlformats.org/officeDocument/2006/relationships/image" Target="../media/image30.png"/><Relationship Id="rId2" Type="http://schemas.openxmlformats.org/officeDocument/2006/relationships/tags" Target="../tags/tag410.xml"/><Relationship Id="rId1" Type="http://schemas.openxmlformats.org/officeDocument/2006/relationships/tags" Target="../tags/tag409.xml"/><Relationship Id="rId6" Type="http://schemas.openxmlformats.org/officeDocument/2006/relationships/image" Target="../media/image21.png"/><Relationship Id="rId5" Type="http://schemas.openxmlformats.org/officeDocument/2006/relationships/slideLayout" Target="../slideLayouts/slideLayout19.xml"/><Relationship Id="rId4" Type="http://schemas.openxmlformats.org/officeDocument/2006/relationships/tags" Target="../tags/tag412.xml"/></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415.xml"/><Relationship Id="rId7" Type="http://schemas.openxmlformats.org/officeDocument/2006/relationships/image" Target="../media/image30.png"/><Relationship Id="rId2" Type="http://schemas.openxmlformats.org/officeDocument/2006/relationships/tags" Target="../tags/tag414.xml"/><Relationship Id="rId1" Type="http://schemas.openxmlformats.org/officeDocument/2006/relationships/tags" Target="../tags/tag413.xml"/><Relationship Id="rId6" Type="http://schemas.openxmlformats.org/officeDocument/2006/relationships/image" Target="../media/image21.png"/><Relationship Id="rId5" Type="http://schemas.openxmlformats.org/officeDocument/2006/relationships/slideLayout" Target="../slideLayouts/slideLayout19.xml"/><Relationship Id="rId4" Type="http://schemas.openxmlformats.org/officeDocument/2006/relationships/tags" Target="../tags/tag416.xml"/></Relationships>
</file>

<file path=ppt/slides/_rels/slide14.xml.rels><?xml version="1.0" encoding="UTF-8" standalone="yes"?>
<Relationships xmlns="http://schemas.openxmlformats.org/package/2006/relationships"><Relationship Id="rId3" Type="http://schemas.openxmlformats.org/officeDocument/2006/relationships/tags" Target="../tags/tag419.xml"/><Relationship Id="rId2" Type="http://schemas.openxmlformats.org/officeDocument/2006/relationships/tags" Target="../tags/tag418.xml"/><Relationship Id="rId1" Type="http://schemas.openxmlformats.org/officeDocument/2006/relationships/tags" Target="../tags/tag417.xml"/><Relationship Id="rId6" Type="http://schemas.openxmlformats.org/officeDocument/2006/relationships/image" Target="../media/image21.png"/><Relationship Id="rId5" Type="http://schemas.openxmlformats.org/officeDocument/2006/relationships/slideLayout" Target="../slideLayouts/slideLayout19.xml"/><Relationship Id="rId4" Type="http://schemas.openxmlformats.org/officeDocument/2006/relationships/tags" Target="../tags/tag420.xm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tags" Target="../tags/tag423.xml"/><Relationship Id="rId7" Type="http://schemas.openxmlformats.org/officeDocument/2006/relationships/image" Target="../media/image21.png"/><Relationship Id="rId2" Type="http://schemas.openxmlformats.org/officeDocument/2006/relationships/tags" Target="../tags/tag422.xml"/><Relationship Id="rId1" Type="http://schemas.openxmlformats.org/officeDocument/2006/relationships/tags" Target="../tags/tag421.xml"/><Relationship Id="rId6" Type="http://schemas.openxmlformats.org/officeDocument/2006/relationships/notesSlide" Target="../notesSlides/notesSlide5.xml"/><Relationship Id="rId5" Type="http://schemas.openxmlformats.org/officeDocument/2006/relationships/slideLayout" Target="../slideLayouts/slideLayout19.xml"/><Relationship Id="rId4" Type="http://schemas.openxmlformats.org/officeDocument/2006/relationships/tags" Target="../tags/tag424.xml"/></Relationships>
</file>

<file path=ppt/slides/_rels/slide16.xml.rels><?xml version="1.0" encoding="UTF-8" standalone="yes"?>
<Relationships xmlns="http://schemas.openxmlformats.org/package/2006/relationships"><Relationship Id="rId3" Type="http://schemas.openxmlformats.org/officeDocument/2006/relationships/tags" Target="../tags/tag427.xml"/><Relationship Id="rId7" Type="http://schemas.openxmlformats.org/officeDocument/2006/relationships/image" Target="../media/image33.png"/><Relationship Id="rId2" Type="http://schemas.openxmlformats.org/officeDocument/2006/relationships/tags" Target="../tags/tag426.xml"/><Relationship Id="rId1" Type="http://schemas.openxmlformats.org/officeDocument/2006/relationships/tags" Target="../tags/tag425.xml"/><Relationship Id="rId6" Type="http://schemas.openxmlformats.org/officeDocument/2006/relationships/image" Target="../media/image21.png"/><Relationship Id="rId5" Type="http://schemas.openxmlformats.org/officeDocument/2006/relationships/slideLayout" Target="../slideLayouts/slideLayout19.xml"/><Relationship Id="rId4" Type="http://schemas.openxmlformats.org/officeDocument/2006/relationships/tags" Target="../tags/tag428.xml"/></Relationships>
</file>

<file path=ppt/slides/_rels/slide17.xml.rels><?xml version="1.0" encoding="UTF-8" standalone="yes"?>
<Relationships xmlns="http://schemas.openxmlformats.org/package/2006/relationships"><Relationship Id="rId3" Type="http://schemas.openxmlformats.org/officeDocument/2006/relationships/tags" Target="../tags/tag431.xml"/><Relationship Id="rId7" Type="http://schemas.openxmlformats.org/officeDocument/2006/relationships/image" Target="../media/image34.png"/><Relationship Id="rId2" Type="http://schemas.openxmlformats.org/officeDocument/2006/relationships/tags" Target="../tags/tag430.xml"/><Relationship Id="rId1" Type="http://schemas.openxmlformats.org/officeDocument/2006/relationships/tags" Target="../tags/tag429.xml"/><Relationship Id="rId6" Type="http://schemas.openxmlformats.org/officeDocument/2006/relationships/image" Target="../media/image21.png"/><Relationship Id="rId5" Type="http://schemas.openxmlformats.org/officeDocument/2006/relationships/slideLayout" Target="../slideLayouts/slideLayout19.xml"/><Relationship Id="rId4" Type="http://schemas.openxmlformats.org/officeDocument/2006/relationships/tags" Target="../tags/tag432.xml"/></Relationships>
</file>

<file path=ppt/slides/_rels/slide18.xml.rels><?xml version="1.0" encoding="UTF-8" standalone="yes"?>
<Relationships xmlns="http://schemas.openxmlformats.org/package/2006/relationships"><Relationship Id="rId3" Type="http://schemas.openxmlformats.org/officeDocument/2006/relationships/tags" Target="../tags/tag435.xml"/><Relationship Id="rId7" Type="http://schemas.openxmlformats.org/officeDocument/2006/relationships/image" Target="../media/image21.png"/><Relationship Id="rId2" Type="http://schemas.openxmlformats.org/officeDocument/2006/relationships/tags" Target="../tags/tag434.xml"/><Relationship Id="rId1" Type="http://schemas.openxmlformats.org/officeDocument/2006/relationships/tags" Target="../tags/tag433.xml"/><Relationship Id="rId6" Type="http://schemas.openxmlformats.org/officeDocument/2006/relationships/slideLayout" Target="../slideLayouts/slideLayout19.xml"/><Relationship Id="rId5" Type="http://schemas.openxmlformats.org/officeDocument/2006/relationships/tags" Target="../tags/tag437.xml"/><Relationship Id="rId4" Type="http://schemas.openxmlformats.org/officeDocument/2006/relationships/tags" Target="../tags/tag436.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40.xml"/><Relationship Id="rId7" Type="http://schemas.openxmlformats.org/officeDocument/2006/relationships/tags" Target="../tags/tag444.xml"/><Relationship Id="rId2" Type="http://schemas.openxmlformats.org/officeDocument/2006/relationships/tags" Target="../tags/tag439.xml"/><Relationship Id="rId1" Type="http://schemas.openxmlformats.org/officeDocument/2006/relationships/tags" Target="../tags/tag438.xml"/><Relationship Id="rId6" Type="http://schemas.openxmlformats.org/officeDocument/2006/relationships/tags" Target="../tags/tag443.xml"/><Relationship Id="rId11" Type="http://schemas.openxmlformats.org/officeDocument/2006/relationships/image" Target="../media/image21.png"/><Relationship Id="rId5" Type="http://schemas.openxmlformats.org/officeDocument/2006/relationships/tags" Target="../tags/tag442.xml"/><Relationship Id="rId10" Type="http://schemas.openxmlformats.org/officeDocument/2006/relationships/image" Target="../media/image36.png"/><Relationship Id="rId4" Type="http://schemas.openxmlformats.org/officeDocument/2006/relationships/tags" Target="../tags/tag441.xml"/><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8" Type="http://schemas.openxmlformats.org/officeDocument/2006/relationships/tags" Target="../tags/tag363.xml"/><Relationship Id="rId3" Type="http://schemas.openxmlformats.org/officeDocument/2006/relationships/tags" Target="../tags/tag358.xml"/><Relationship Id="rId7" Type="http://schemas.openxmlformats.org/officeDocument/2006/relationships/tags" Target="../tags/tag362.xml"/><Relationship Id="rId12" Type="http://schemas.openxmlformats.org/officeDocument/2006/relationships/image" Target="../media/image22.png"/><Relationship Id="rId2" Type="http://schemas.openxmlformats.org/officeDocument/2006/relationships/tags" Target="../tags/tag357.xml"/><Relationship Id="rId1" Type="http://schemas.openxmlformats.org/officeDocument/2006/relationships/tags" Target="../tags/tag356.xml"/><Relationship Id="rId6" Type="http://schemas.openxmlformats.org/officeDocument/2006/relationships/tags" Target="../tags/tag361.xml"/><Relationship Id="rId11" Type="http://schemas.openxmlformats.org/officeDocument/2006/relationships/notesSlide" Target="../notesSlides/notesSlide1.xml"/><Relationship Id="rId5" Type="http://schemas.openxmlformats.org/officeDocument/2006/relationships/tags" Target="../tags/tag360.xml"/><Relationship Id="rId10" Type="http://schemas.openxmlformats.org/officeDocument/2006/relationships/slideLayout" Target="../slideLayouts/slideLayout17.xml"/><Relationship Id="rId4" Type="http://schemas.openxmlformats.org/officeDocument/2006/relationships/tags" Target="../tags/tag359.xml"/><Relationship Id="rId9" Type="http://schemas.openxmlformats.org/officeDocument/2006/relationships/tags" Target="../tags/tag364.xml"/></Relationships>
</file>

<file path=ppt/slides/_rels/slide20.xml.rels><?xml version="1.0" encoding="UTF-8" standalone="yes"?>
<Relationships xmlns="http://schemas.openxmlformats.org/package/2006/relationships"><Relationship Id="rId8" Type="http://schemas.openxmlformats.org/officeDocument/2006/relationships/tags" Target="../tags/tag452.xml"/><Relationship Id="rId3" Type="http://schemas.openxmlformats.org/officeDocument/2006/relationships/tags" Target="../tags/tag447.xml"/><Relationship Id="rId7" Type="http://schemas.openxmlformats.org/officeDocument/2006/relationships/tags" Target="../tags/tag451.xml"/><Relationship Id="rId12" Type="http://schemas.openxmlformats.org/officeDocument/2006/relationships/image" Target="../media/image22.png"/><Relationship Id="rId2" Type="http://schemas.openxmlformats.org/officeDocument/2006/relationships/tags" Target="../tags/tag446.xml"/><Relationship Id="rId1" Type="http://schemas.openxmlformats.org/officeDocument/2006/relationships/tags" Target="../tags/tag445.xml"/><Relationship Id="rId6" Type="http://schemas.openxmlformats.org/officeDocument/2006/relationships/tags" Target="../tags/tag450.xml"/><Relationship Id="rId11" Type="http://schemas.openxmlformats.org/officeDocument/2006/relationships/notesSlide" Target="../notesSlides/notesSlide6.xml"/><Relationship Id="rId5" Type="http://schemas.openxmlformats.org/officeDocument/2006/relationships/tags" Target="../tags/tag449.xml"/><Relationship Id="rId10" Type="http://schemas.openxmlformats.org/officeDocument/2006/relationships/slideLayout" Target="../slideLayouts/slideLayout17.xml"/><Relationship Id="rId4" Type="http://schemas.openxmlformats.org/officeDocument/2006/relationships/tags" Target="../tags/tag448.xml"/><Relationship Id="rId9" Type="http://schemas.openxmlformats.org/officeDocument/2006/relationships/tags" Target="../tags/tag453.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456.xml"/><Relationship Id="rId7" Type="http://schemas.openxmlformats.org/officeDocument/2006/relationships/slideLayout" Target="../slideLayouts/slideLayout19.xml"/><Relationship Id="rId2" Type="http://schemas.openxmlformats.org/officeDocument/2006/relationships/tags" Target="../tags/tag455.xml"/><Relationship Id="rId1" Type="http://schemas.openxmlformats.org/officeDocument/2006/relationships/tags" Target="../tags/tag454.xml"/><Relationship Id="rId6" Type="http://schemas.openxmlformats.org/officeDocument/2006/relationships/tags" Target="../tags/tag459.xml"/><Relationship Id="rId5" Type="http://schemas.openxmlformats.org/officeDocument/2006/relationships/tags" Target="../tags/tag458.xml"/><Relationship Id="rId4" Type="http://schemas.openxmlformats.org/officeDocument/2006/relationships/tags" Target="../tags/tag457.xml"/></Relationships>
</file>

<file path=ppt/slides/_rels/slide2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462.xml"/><Relationship Id="rId7" Type="http://schemas.openxmlformats.org/officeDocument/2006/relationships/slideLayout" Target="../slideLayouts/slideLayout19.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468.xml"/><Relationship Id="rId7" Type="http://schemas.openxmlformats.org/officeDocument/2006/relationships/slideLayout" Target="../slideLayouts/slideLayout19.xml"/><Relationship Id="rId2" Type="http://schemas.openxmlformats.org/officeDocument/2006/relationships/tags" Target="../tags/tag467.xml"/><Relationship Id="rId1" Type="http://schemas.openxmlformats.org/officeDocument/2006/relationships/tags" Target="../tags/tag466.xml"/><Relationship Id="rId6" Type="http://schemas.openxmlformats.org/officeDocument/2006/relationships/tags" Target="../tags/tag471.xml"/><Relationship Id="rId5" Type="http://schemas.openxmlformats.org/officeDocument/2006/relationships/tags" Target="../tags/tag470.xml"/><Relationship Id="rId4" Type="http://schemas.openxmlformats.org/officeDocument/2006/relationships/tags" Target="../tags/tag469.xml"/></Relationships>
</file>

<file path=ppt/slides/_rels/slide2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474.xml"/><Relationship Id="rId7" Type="http://schemas.openxmlformats.org/officeDocument/2006/relationships/image" Target="../media/image21.png"/><Relationship Id="rId2" Type="http://schemas.openxmlformats.org/officeDocument/2006/relationships/tags" Target="../tags/tag473.xml"/><Relationship Id="rId1" Type="http://schemas.openxmlformats.org/officeDocument/2006/relationships/tags" Target="../tags/tag472.xml"/><Relationship Id="rId6" Type="http://schemas.openxmlformats.org/officeDocument/2006/relationships/notesSlide" Target="../notesSlides/notesSlide7.xml"/><Relationship Id="rId5" Type="http://schemas.openxmlformats.org/officeDocument/2006/relationships/slideLayout" Target="../slideLayouts/slideLayout19.xml"/><Relationship Id="rId10" Type="http://schemas.openxmlformats.org/officeDocument/2006/relationships/image" Target="../media/image39.png"/><Relationship Id="rId4" Type="http://schemas.openxmlformats.org/officeDocument/2006/relationships/tags" Target="../tags/tag475.xml"/><Relationship Id="rId9"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tags" Target="../tags/tag478.xml"/><Relationship Id="rId7" Type="http://schemas.openxmlformats.org/officeDocument/2006/relationships/image" Target="../media/image40.png"/><Relationship Id="rId2" Type="http://schemas.openxmlformats.org/officeDocument/2006/relationships/tags" Target="../tags/tag477.xml"/><Relationship Id="rId1" Type="http://schemas.openxmlformats.org/officeDocument/2006/relationships/tags" Target="../tags/tag476.xml"/><Relationship Id="rId6" Type="http://schemas.openxmlformats.org/officeDocument/2006/relationships/image" Target="../media/image21.png"/><Relationship Id="rId5" Type="http://schemas.openxmlformats.org/officeDocument/2006/relationships/slideLayout" Target="../slideLayouts/slideLayout19.xml"/><Relationship Id="rId4" Type="http://schemas.openxmlformats.org/officeDocument/2006/relationships/tags" Target="../tags/tag479.xml"/></Relationships>
</file>

<file path=ppt/slides/_rels/slide26.xml.rels><?xml version="1.0" encoding="UTF-8" standalone="yes"?>
<Relationships xmlns="http://schemas.openxmlformats.org/package/2006/relationships"><Relationship Id="rId3" Type="http://schemas.openxmlformats.org/officeDocument/2006/relationships/tags" Target="../tags/tag482.xml"/><Relationship Id="rId7" Type="http://schemas.openxmlformats.org/officeDocument/2006/relationships/image" Target="../media/image21.png"/><Relationship Id="rId2" Type="http://schemas.openxmlformats.org/officeDocument/2006/relationships/tags" Target="../tags/tag481.xml"/><Relationship Id="rId1" Type="http://schemas.openxmlformats.org/officeDocument/2006/relationships/tags" Target="../tags/tag480.xml"/><Relationship Id="rId6" Type="http://schemas.openxmlformats.org/officeDocument/2006/relationships/slideLayout" Target="../slideLayouts/slideLayout19.xml"/><Relationship Id="rId5" Type="http://schemas.openxmlformats.org/officeDocument/2006/relationships/tags" Target="../tags/tag484.xml"/><Relationship Id="rId4" Type="http://schemas.openxmlformats.org/officeDocument/2006/relationships/tags" Target="../tags/tag483.xml"/></Relationships>
</file>

<file path=ppt/slides/_rels/slide27.xml.rels><?xml version="1.0" encoding="UTF-8" standalone="yes"?>
<Relationships xmlns="http://schemas.openxmlformats.org/package/2006/relationships"><Relationship Id="rId3" Type="http://schemas.openxmlformats.org/officeDocument/2006/relationships/tags" Target="../tags/tag487.xml"/><Relationship Id="rId7" Type="http://schemas.openxmlformats.org/officeDocument/2006/relationships/image" Target="../media/image41.png"/><Relationship Id="rId2" Type="http://schemas.openxmlformats.org/officeDocument/2006/relationships/tags" Target="../tags/tag486.xml"/><Relationship Id="rId1" Type="http://schemas.openxmlformats.org/officeDocument/2006/relationships/tags" Target="../tags/tag485.xml"/><Relationship Id="rId6" Type="http://schemas.openxmlformats.org/officeDocument/2006/relationships/image" Target="../media/image21.png"/><Relationship Id="rId5" Type="http://schemas.openxmlformats.org/officeDocument/2006/relationships/slideLayout" Target="../slideLayouts/slideLayout19.xml"/><Relationship Id="rId4" Type="http://schemas.openxmlformats.org/officeDocument/2006/relationships/tags" Target="../tags/tag488.xml"/></Relationships>
</file>

<file path=ppt/slides/_rels/slide28.xml.rels><?xml version="1.0" encoding="UTF-8" standalone="yes"?>
<Relationships xmlns="http://schemas.openxmlformats.org/package/2006/relationships"><Relationship Id="rId3" Type="http://schemas.openxmlformats.org/officeDocument/2006/relationships/tags" Target="../tags/tag491.xml"/><Relationship Id="rId7" Type="http://schemas.openxmlformats.org/officeDocument/2006/relationships/image" Target="../media/image42.png"/><Relationship Id="rId2" Type="http://schemas.openxmlformats.org/officeDocument/2006/relationships/tags" Target="../tags/tag490.xml"/><Relationship Id="rId1" Type="http://schemas.openxmlformats.org/officeDocument/2006/relationships/tags" Target="../tags/tag489.xml"/><Relationship Id="rId6" Type="http://schemas.openxmlformats.org/officeDocument/2006/relationships/image" Target="../media/image21.png"/><Relationship Id="rId5" Type="http://schemas.openxmlformats.org/officeDocument/2006/relationships/slideLayout" Target="../slideLayouts/slideLayout19.xml"/><Relationship Id="rId4" Type="http://schemas.openxmlformats.org/officeDocument/2006/relationships/tags" Target="../tags/tag492.xml"/></Relationships>
</file>

<file path=ppt/slides/_rels/slide29.xml.rels><?xml version="1.0" encoding="UTF-8" standalone="yes"?>
<Relationships xmlns="http://schemas.openxmlformats.org/package/2006/relationships"><Relationship Id="rId3" Type="http://schemas.openxmlformats.org/officeDocument/2006/relationships/tags" Target="../tags/tag495.xml"/><Relationship Id="rId2" Type="http://schemas.openxmlformats.org/officeDocument/2006/relationships/tags" Target="../tags/tag494.xml"/><Relationship Id="rId1" Type="http://schemas.openxmlformats.org/officeDocument/2006/relationships/tags" Target="../tags/tag493.xml"/><Relationship Id="rId6" Type="http://schemas.openxmlformats.org/officeDocument/2006/relationships/image" Target="../media/image21.png"/><Relationship Id="rId5" Type="http://schemas.openxmlformats.org/officeDocument/2006/relationships/slideLayout" Target="../slideLayouts/slideLayout19.xml"/><Relationship Id="rId4" Type="http://schemas.openxmlformats.org/officeDocument/2006/relationships/tags" Target="../tags/tag496.xml"/></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367.xml"/><Relationship Id="rId7" Type="http://schemas.openxmlformats.org/officeDocument/2006/relationships/slideLayout" Target="../slideLayouts/slideLayout19.xml"/><Relationship Id="rId2" Type="http://schemas.openxmlformats.org/officeDocument/2006/relationships/tags" Target="../tags/tag366.xml"/><Relationship Id="rId1" Type="http://schemas.openxmlformats.org/officeDocument/2006/relationships/tags" Target="../tags/tag365.xml"/><Relationship Id="rId6" Type="http://schemas.openxmlformats.org/officeDocument/2006/relationships/tags" Target="../tags/tag370.xml"/><Relationship Id="rId5" Type="http://schemas.openxmlformats.org/officeDocument/2006/relationships/tags" Target="../tags/tag369.xml"/><Relationship Id="rId4" Type="http://schemas.openxmlformats.org/officeDocument/2006/relationships/tags" Target="../tags/tag368.xml"/></Relationships>
</file>

<file path=ppt/slides/_rels/slide30.xml.rels><?xml version="1.0" encoding="UTF-8" standalone="yes"?>
<Relationships xmlns="http://schemas.openxmlformats.org/package/2006/relationships"><Relationship Id="rId3" Type="http://schemas.openxmlformats.org/officeDocument/2006/relationships/tags" Target="../tags/tag499.xml"/><Relationship Id="rId2" Type="http://schemas.openxmlformats.org/officeDocument/2006/relationships/tags" Target="../tags/tag498.xml"/><Relationship Id="rId1" Type="http://schemas.openxmlformats.org/officeDocument/2006/relationships/tags" Target="../tags/tag497.xml"/><Relationship Id="rId5" Type="http://schemas.openxmlformats.org/officeDocument/2006/relationships/notesSlide" Target="../notesSlides/notesSlide8.xml"/><Relationship Id="rId4"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373.xml"/><Relationship Id="rId7" Type="http://schemas.openxmlformats.org/officeDocument/2006/relationships/slideLayout" Target="../slideLayouts/slideLayout19.xml"/><Relationship Id="rId2" Type="http://schemas.openxmlformats.org/officeDocument/2006/relationships/tags" Target="../tags/tag372.xml"/><Relationship Id="rId1" Type="http://schemas.openxmlformats.org/officeDocument/2006/relationships/tags" Target="../tags/tag371.xml"/><Relationship Id="rId6" Type="http://schemas.openxmlformats.org/officeDocument/2006/relationships/tags" Target="../tags/tag376.xml"/><Relationship Id="rId5" Type="http://schemas.openxmlformats.org/officeDocument/2006/relationships/tags" Target="../tags/tag375.xml"/><Relationship Id="rId4" Type="http://schemas.openxmlformats.org/officeDocument/2006/relationships/tags" Target="../tags/tag374.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379.xml"/><Relationship Id="rId7" Type="http://schemas.openxmlformats.org/officeDocument/2006/relationships/slideLayout" Target="../slideLayouts/slideLayout19.xml"/><Relationship Id="rId2" Type="http://schemas.openxmlformats.org/officeDocument/2006/relationships/tags" Target="../tags/tag378.xml"/><Relationship Id="rId1" Type="http://schemas.openxmlformats.org/officeDocument/2006/relationships/tags" Target="../tags/tag377.xml"/><Relationship Id="rId6" Type="http://schemas.openxmlformats.org/officeDocument/2006/relationships/tags" Target="../tags/tag382.xml"/><Relationship Id="rId5" Type="http://schemas.openxmlformats.org/officeDocument/2006/relationships/tags" Target="../tags/tag381.xml"/><Relationship Id="rId4" Type="http://schemas.openxmlformats.org/officeDocument/2006/relationships/tags" Target="../tags/tag380.xml"/><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385.xml"/><Relationship Id="rId7" Type="http://schemas.openxmlformats.org/officeDocument/2006/relationships/slideLayout" Target="../slideLayouts/slideLayout19.xml"/><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tags" Target="../tags/tag388.xml"/><Relationship Id="rId5" Type="http://schemas.openxmlformats.org/officeDocument/2006/relationships/tags" Target="../tags/tag387.xml"/><Relationship Id="rId4" Type="http://schemas.openxmlformats.org/officeDocument/2006/relationships/tags" Target="../tags/tag386.xml"/><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tags" Target="../tags/tag391.xml"/><Relationship Id="rId7" Type="http://schemas.openxmlformats.org/officeDocument/2006/relationships/image" Target="../media/image23.png"/><Relationship Id="rId2" Type="http://schemas.openxmlformats.org/officeDocument/2006/relationships/tags" Target="../tags/tag390.xml"/><Relationship Id="rId1" Type="http://schemas.openxmlformats.org/officeDocument/2006/relationships/tags" Target="../tags/tag389.xml"/><Relationship Id="rId6" Type="http://schemas.openxmlformats.org/officeDocument/2006/relationships/image" Target="../media/image21.png"/><Relationship Id="rId5" Type="http://schemas.openxmlformats.org/officeDocument/2006/relationships/slideLayout" Target="../slideLayouts/slideLayout19.xml"/><Relationship Id="rId4" Type="http://schemas.openxmlformats.org/officeDocument/2006/relationships/tags" Target="../tags/tag392.xml"/></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395.xml"/><Relationship Id="rId7" Type="http://schemas.openxmlformats.org/officeDocument/2006/relationships/image" Target="../media/image21.png"/><Relationship Id="rId2" Type="http://schemas.openxmlformats.org/officeDocument/2006/relationships/tags" Target="../tags/tag394.xml"/><Relationship Id="rId1" Type="http://schemas.openxmlformats.org/officeDocument/2006/relationships/tags" Target="../tags/tag393.xml"/><Relationship Id="rId6" Type="http://schemas.openxmlformats.org/officeDocument/2006/relationships/notesSlide" Target="../notesSlides/notesSlide4.xml"/><Relationship Id="rId5" Type="http://schemas.openxmlformats.org/officeDocument/2006/relationships/slideLayout" Target="../slideLayouts/slideLayout19.xml"/><Relationship Id="rId4" Type="http://schemas.openxmlformats.org/officeDocument/2006/relationships/tags" Target="../tags/tag396.xml"/><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399.xml"/><Relationship Id="rId7" Type="http://schemas.openxmlformats.org/officeDocument/2006/relationships/image" Target="../media/image21.png"/><Relationship Id="rId2" Type="http://schemas.openxmlformats.org/officeDocument/2006/relationships/tags" Target="../tags/tag398.xml"/><Relationship Id="rId1" Type="http://schemas.openxmlformats.org/officeDocument/2006/relationships/tags" Target="../tags/tag397.xml"/><Relationship Id="rId6" Type="http://schemas.openxmlformats.org/officeDocument/2006/relationships/image" Target="../media/image23.png"/><Relationship Id="rId5" Type="http://schemas.openxmlformats.org/officeDocument/2006/relationships/slideLayout" Target="../slideLayouts/slideLayout19.xml"/><Relationship Id="rId4" Type="http://schemas.openxmlformats.org/officeDocument/2006/relationships/tags" Target="../tags/tag4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80" y="1122045"/>
            <a:ext cx="9799320" cy="2362835"/>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VF-Taco2: Towards Fast and Lightweight Synthesis for Autoregressive Models with Variation Autoencoder and Feature Distillation</a:t>
            </a:r>
          </a:p>
        </p:txBody>
      </p:sp>
      <p:sp>
        <p:nvSpPr>
          <p:cNvPr id="3" name="副标题 2"/>
          <p:cNvSpPr>
            <a:spLocks noGrp="1"/>
          </p:cNvSpPr>
          <p:nvPr>
            <p:ph type="subTitle" idx="1"/>
            <p:custDataLst>
              <p:tags r:id="rId3"/>
            </p:custDataLst>
          </p:nvPr>
        </p:nvSpPr>
        <p:spPr>
          <a:xfrm>
            <a:off x="1198880" y="3674110"/>
            <a:ext cx="9799320" cy="838200"/>
          </a:xfrm>
        </p:spPr>
        <p:txBody>
          <a:bodyPr>
            <a:normAutofit lnSpcReduction="10000"/>
          </a:bodyPr>
          <a:lstStyle/>
          <a:p>
            <a:r>
              <a:rPr dirty="0"/>
              <a:t>VF-TACO2: </a:t>
            </a:r>
            <a:r>
              <a:rPr dirty="0" err="1"/>
              <a:t>基于变分自编码器和特征</a:t>
            </a:r>
            <a:r>
              <a:rPr lang="zh-CN" altLang="en-US" dirty="0"/>
              <a:t>蒸馏</a:t>
            </a:r>
            <a:r>
              <a:rPr dirty="0" err="1"/>
              <a:t>的快速轻量化自回归模型</a:t>
            </a:r>
            <a:endParaRPr dirty="0"/>
          </a:p>
        </p:txBody>
      </p:sp>
      <p:pic>
        <p:nvPicPr>
          <p:cNvPr id="7" name="图片 6" descr="3b333633333731363bd4b2bdc7bed8d0ce"/>
          <p:cNvPicPr>
            <a:picLocks noChangeAspect="1"/>
          </p:cNvPicPr>
          <p:nvPr>
            <p:custDataLst>
              <p:tags r:id="rId4"/>
            </p:custDataLst>
          </p:nvPr>
        </p:nvPicPr>
        <p:blipFill>
          <a:blip r:embed="rId9">
            <a:extLst>
              <a:ext uri="{96DAC541-7B7A-43D3-8B79-37D633B846F1}">
                <asvg:svgBlip xmlns:asvg="http://schemas.microsoft.com/office/drawing/2016/SVG/main" r:embed="rId10"/>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5"/>
            </p:custDataLst>
          </p:nvPr>
        </p:nvPicPr>
        <p:blipFill>
          <a:blip r:embed="rId11">
            <a:extLst>
              <a:ext uri="{96DAC541-7B7A-43D3-8B79-37D633B846F1}">
                <asvg:svgBlip xmlns:asvg="http://schemas.microsoft.com/office/drawing/2016/SVG/main" r:embed="rId12"/>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dirty="0"/>
              <a:t>4</a:t>
            </a:r>
            <a:r>
              <a:rPr lang="zh-CN" altLang="en-US"/>
              <a:t>月</a:t>
            </a:r>
            <a:r>
              <a:rPr lang="en-US" altLang="zh-CN" dirty="0"/>
              <a:t>22</a:t>
            </a:r>
            <a:r>
              <a:rPr lang="zh-CN" altLang="en-US"/>
              <a:t>日</a:t>
            </a:r>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p>
        </p:txBody>
      </p:sp>
      <p:pic>
        <p:nvPicPr>
          <p:cNvPr id="11" name="图片 10" descr="新疆大学校徽"/>
          <p:cNvPicPr>
            <a:picLocks noChangeAspect="1"/>
          </p:cNvPicPr>
          <p:nvPr/>
        </p:nvPicPr>
        <p:blipFill>
          <a:blip r:embed="rId13"/>
          <a:stretch>
            <a:fillRect/>
          </a:stretch>
        </p:blipFill>
        <p:spPr>
          <a:xfrm>
            <a:off x="0" y="0"/>
            <a:ext cx="2933700" cy="868680"/>
          </a:xfrm>
          <a:prstGeom prst="rect">
            <a:avLst/>
          </a:prstGeom>
        </p:spPr>
      </p:pic>
      <p:sp>
        <p:nvSpPr>
          <p:cNvPr id="5" name="文本框 4"/>
          <p:cNvSpPr txBox="1"/>
          <p:nvPr>
            <p:custDataLst>
              <p:tags r:id="rId6"/>
            </p:custDataLst>
          </p:nvPr>
        </p:nvSpPr>
        <p:spPr>
          <a:xfrm>
            <a:off x="0" y="5894070"/>
            <a:ext cx="12192000" cy="82994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Liu Y, Gong C, Wang L, et al. VF-Taco2: Towards Fast and Lightweight Synthesis for Autoregressive Models with Variation Autoencoder and Feature Distillation[C]//ICASSP 2023-2023 IEEE International Conference on Acoustics, Speech and Signal Processing (ICASSP). IEEE, 2023: 1-5.</a:t>
            </a:r>
          </a:p>
        </p:txBody>
      </p:sp>
      <p:sp>
        <p:nvSpPr>
          <p:cNvPr id="4" name="矩形 3"/>
          <p:cNvSpPr/>
          <p:nvPr>
            <p:custDataLst>
              <p:tags r:id="rId7"/>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6">
            <a:extLst>
              <a:ext uri="{28A0092B-C50C-407E-A947-70E740481C1C}">
                <a14:useLocalDpi xmlns:a14="http://schemas.microsoft.com/office/drawing/2010/main" val="0"/>
              </a:ext>
            </a:extLst>
          </a:blip>
          <a:srcRect l="44326" r="29916" b="-203"/>
          <a:stretch>
            <a:fillRect/>
          </a:stretch>
        </p:blipFill>
        <p:spPr>
          <a:xfrm>
            <a:off x="0" y="1394460"/>
            <a:ext cx="2670810" cy="4069715"/>
          </a:xfrm>
          <a:prstGeom prst="rect">
            <a:avLst/>
          </a:prstGeom>
        </p:spPr>
      </p:pic>
      <p:pic>
        <p:nvPicPr>
          <p:cNvPr id="5" name="图片 4" descr="新疆大学校徽"/>
          <p:cNvPicPr>
            <a:picLocks noChangeAspect="1"/>
          </p:cNvPicPr>
          <p:nvPr>
            <p:custDataLst>
              <p:tags r:id="rId2"/>
            </p:custDataLst>
          </p:nvPr>
        </p:nvPicPr>
        <p:blipFill>
          <a:blip r:embed="rId7"/>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基于</a:t>
            </a:r>
            <a:r>
              <a:rPr lang="en-US" altLang="zh-CN" sz="2800" dirty="0">
                <a:solidFill>
                  <a:schemeClr val="tx1"/>
                </a:solidFill>
                <a:effectLst>
                  <a:outerShdw blurRad="38100" dist="19050" dir="2700000" algn="tl" rotWithShape="0">
                    <a:schemeClr val="dk1">
                      <a:alpha val="40000"/>
                    </a:schemeClr>
                  </a:outerShdw>
                </a:effectLst>
              </a:rPr>
              <a:t>VAE</a:t>
            </a:r>
            <a:r>
              <a:rPr lang="zh-CN" altLang="en-US" sz="2800" dirty="0">
                <a:solidFill>
                  <a:schemeClr val="tx1"/>
                </a:solidFill>
                <a:effectLst>
                  <a:outerShdw blurRad="38100" dist="19050" dir="2700000" algn="tl" rotWithShape="0">
                    <a:schemeClr val="dk1">
                      <a:alpha val="40000"/>
                    </a:schemeClr>
                  </a:outerShdw>
                </a:effectLst>
              </a:rPr>
              <a:t>的多帧预测</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p:cNvSpPr txBox="1"/>
              <p:nvPr/>
            </p:nvSpPr>
            <p:spPr>
              <a:xfrm>
                <a:off x="2825115" y="1537970"/>
                <a:ext cx="9057005" cy="2876550"/>
              </a:xfrm>
              <a:prstGeom prst="rect">
                <a:avLst/>
              </a:prstGeom>
              <a:noFill/>
            </p:spPr>
            <p:txBody>
              <a:bodyPr wrap="square" rtlCol="0">
                <a:spAutoFit/>
              </a:bodyPr>
              <a:lstStyle/>
              <a:p>
                <a:pPr marL="342900" indent="-342900" fontAlgn="auto">
                  <a:lnSpc>
                    <a:spcPct val="150000"/>
                  </a:lnSpc>
                  <a:buFont typeface="Wingdings" panose="05000000000000000000" charset="0"/>
                  <a:buChar char="l"/>
                </a:pPr>
                <a:r>
                  <a:rPr lang="zh-CN" altLang="en-US" sz="2000"/>
                  <a:t>多帧变分表示</a:t>
                </a:r>
              </a:p>
              <a:p>
                <a:pPr indent="508000" fontAlgn="auto">
                  <a:lnSpc>
                    <a:spcPct val="150000"/>
                  </a:lnSpc>
                  <a:buFont typeface="Wingdings" panose="05000000000000000000" charset="0"/>
                  <a:buNone/>
                  <a:extLst>
                    <a:ext uri="{35155182-B16C-46BC-9424-99874614C6A1}">
                      <wpsdc:indentchars xmlns="" xmlns:wpsdc="http://www.wps.cn/officeDocument/2017/drawingmlCustomData" val="200" checksum="282533468"/>
                    </a:ext>
                  </a:extLst>
                </a:pPr>
                <a:r>
                  <a:rPr lang="zh-CN" altLang="en-US" sz="2000"/>
                  <a:t>这里，与传统的 VAE 一样，编码器和解码器被参数化为简单的 FC 层。 更重要的是，VAE 编码器的输出然后通过两个具有线性激活函数的独立 FC 层，生成潜在变量 Z 的均值和标准差。先验和近似后验都是高斯分布。 然后通过重新参数化技巧导出 Z。所提出模型的总 VAE 损失如下式所示：</a:t>
                </a:r>
              </a:p>
              <a:p>
                <a:pPr indent="508000" fontAlgn="auto">
                  <a:lnSpc>
                    <a:spcPct val="150000"/>
                  </a:lnSpc>
                  <a:buFont typeface="Wingdings" panose="05000000000000000000" charset="0"/>
                  <a:buNone/>
                  <a:extLst>
                    <a:ext uri="{35155182-B16C-46BC-9424-99874614C6A1}">
                      <wpsdc:indentchars xmlns="" xmlns:wpsdc="http://www.wps.cn/officeDocument/2017/drawingmlCustomData" val="200" checksum="282533468"/>
                    </a:ext>
                  </a:extLst>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𝐿</m:t>
                          </m:r>
                        </m:e>
                        <m:sub>
                          <m:r>
                            <a:rPr lang="en-US" altLang="zh-CN" sz="2000" i="1">
                              <a:latin typeface="Cambria Math" panose="02040503050406030204" charset="0"/>
                              <a:cs typeface="Cambria Math" panose="02040503050406030204" charset="0"/>
                            </a:rPr>
                            <m:t>𝑣</m:t>
                          </m:r>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𝐿</m:t>
                          </m:r>
                        </m:e>
                        <m:sub>
                          <m:r>
                            <a:rPr lang="en-US" altLang="zh-CN" sz="2000" i="1">
                              <a:latin typeface="Cambria Math" panose="02040503050406030204" charset="0"/>
                              <a:cs typeface="Cambria Math" panose="02040503050406030204" charset="0"/>
                            </a:rPr>
                            <m:t>𝑚</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𝐸</m:t>
                      </m:r>
                      <m:r>
                        <a:rPr lang="en-US" altLang="zh-CN" sz="2000" i="1">
                          <a:latin typeface="Cambria Math" panose="02040503050406030204" charset="0"/>
                          <a:cs typeface="Cambria Math" panose="02040503050406030204" charset="0"/>
                        </a:rPr>
                        <m:t>,</m:t>
                      </m:r>
                      <m:acc>
                        <m:accPr>
                          <m:chr m:val="̂"/>
                          <m:ctrlPr>
                            <a:rPr lang="en-US" altLang="zh-CN" sz="2000" i="1">
                              <a:latin typeface="Cambria Math" panose="02040503050406030204" pitchFamily="18" charset="0"/>
                              <a:cs typeface="Cambria Math" panose="02040503050406030204" charset="0"/>
                            </a:rPr>
                          </m:ctrlPr>
                        </m:accPr>
                        <m:e>
                          <m:r>
                            <a:rPr lang="en-US" altLang="zh-CN" sz="2000" i="1">
                              <a:latin typeface="Cambria Math" panose="02040503050406030204" charset="0"/>
                              <a:cs typeface="Cambria Math" panose="02040503050406030204" charset="0"/>
                            </a:rPr>
                            <m:t>𝐸</m:t>
                          </m:r>
                        </m:e>
                      </m:acc>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𝐷</m:t>
                          </m:r>
                        </m:e>
                        <m:sub>
                          <m:r>
                            <a:rPr lang="en-US" altLang="zh-CN" sz="2000" i="1">
                              <a:latin typeface="Cambria Math" panose="02040503050406030204" charset="0"/>
                              <a:cs typeface="Cambria Math" panose="02040503050406030204" charset="0"/>
                            </a:rPr>
                            <m:t>𝐾𝐿</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𝑞</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𝑍</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𝐸</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𝑃</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𝑍</m:t>
                      </m:r>
                      <m:r>
                        <a:rPr lang="en-US" altLang="zh-CN" sz="2000" i="1">
                          <a:latin typeface="Cambria Math" panose="02040503050406030204" charset="0"/>
                          <a:cs typeface="Cambria Math" panose="02040503050406030204" charset="0"/>
                        </a:rPr>
                        <m:t>))</m:t>
                      </m:r>
                    </m:oMath>
                  </m:oMathPara>
                </a14:m>
                <a:endParaRPr lang="zh-CN" altLang="en-US" sz="2000"/>
              </a:p>
            </p:txBody>
          </p:sp>
        </mc:Choice>
        <mc:Fallback xmlns="">
          <p:sp>
            <p:nvSpPr>
              <p:cNvPr id="2" name="文本框 1"/>
              <p:cNvSpPr txBox="1">
                <a:spLocks noRot="1" noChangeAspect="1" noMove="1" noResize="1" noEditPoints="1" noAdjustHandles="1" noChangeArrowheads="1" noChangeShapeType="1" noTextEdit="1"/>
              </p:cNvSpPr>
              <p:nvPr/>
            </p:nvSpPr>
            <p:spPr>
              <a:xfrm>
                <a:off x="2825115" y="1537970"/>
                <a:ext cx="9057005" cy="2876550"/>
              </a:xfrm>
              <a:prstGeom prst="rect">
                <a:avLst/>
              </a:prstGeom>
              <a:blipFill rotWithShape="1">
                <a:blip r:embed="rId8"/>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图片 5" descr="联想截图_20240420223243"/>
          <p:cNvPicPr>
            <a:picLocks noChangeAspect="1"/>
          </p:cNvPicPr>
          <p:nvPr/>
        </p:nvPicPr>
        <p:blipFill>
          <a:blip r:embed="rId6"/>
          <a:stretch>
            <a:fillRect/>
          </a:stretch>
        </p:blipFill>
        <p:spPr>
          <a:xfrm>
            <a:off x="4656455" y="4311015"/>
            <a:ext cx="2981325" cy="837565"/>
          </a:xfrm>
          <a:prstGeom prst="rect">
            <a:avLst/>
          </a:prstGeom>
        </p:spPr>
      </p:pic>
      <p:pic>
        <p:nvPicPr>
          <p:cNvPr id="3" name="图片 2"/>
          <p:cNvPicPr>
            <a:picLocks noChangeAspect="1"/>
          </p:cNvPicPr>
          <p:nvPr/>
        </p:nvPicPr>
        <p:blipFill>
          <a:blip r:embed="rId7">
            <a:extLst>
              <a:ext uri="{28A0092B-C50C-407E-A947-70E740481C1C}">
                <a14:useLocalDpi xmlns:a14="http://schemas.microsoft.com/office/drawing/2010/main" val="0"/>
              </a:ext>
            </a:extLst>
          </a:blip>
          <a:srcRect l="73373" t="1220" r="869" b="-1423"/>
          <a:stretch>
            <a:fillRect/>
          </a:stretch>
        </p:blipFill>
        <p:spPr>
          <a:xfrm>
            <a:off x="0" y="1394460"/>
            <a:ext cx="2670810" cy="4069715"/>
          </a:xfrm>
          <a:prstGeom prst="rect">
            <a:avLst/>
          </a:prstGeom>
        </p:spPr>
      </p:pic>
      <p:pic>
        <p:nvPicPr>
          <p:cNvPr id="5" name="图片 4" descr="新疆大学校徽"/>
          <p:cNvPicPr>
            <a:picLocks noChangeAspect="1"/>
          </p:cNvPicPr>
          <p:nvPr>
            <p:custDataLst>
              <p:tags r:id="rId2"/>
            </p:custDataLst>
          </p:nvPr>
        </p:nvPicPr>
        <p:blipFill>
          <a:blip r:embed="rId8"/>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基于</a:t>
            </a:r>
            <a:r>
              <a:rPr lang="en-US" altLang="zh-CN" sz="2800" dirty="0">
                <a:solidFill>
                  <a:schemeClr val="tx1"/>
                </a:solidFill>
                <a:effectLst>
                  <a:outerShdw blurRad="38100" dist="19050" dir="2700000" algn="tl" rotWithShape="0">
                    <a:schemeClr val="dk1">
                      <a:alpha val="40000"/>
                    </a:schemeClr>
                  </a:outerShdw>
                </a:effectLst>
              </a:rPr>
              <a:t>VAE</a:t>
            </a:r>
            <a:r>
              <a:rPr lang="zh-CN" altLang="en-US" sz="2800" dirty="0">
                <a:solidFill>
                  <a:schemeClr val="tx1"/>
                </a:solidFill>
                <a:effectLst>
                  <a:outerShdw blurRad="38100" dist="19050" dir="2700000" algn="tl" rotWithShape="0">
                    <a:schemeClr val="dk1">
                      <a:alpha val="40000"/>
                    </a:schemeClr>
                  </a:outerShdw>
                </a:effectLst>
              </a:rPr>
              <a:t>的多帧预测</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p:cNvSpPr txBox="1"/>
              <p:nvPr/>
            </p:nvSpPr>
            <p:spPr>
              <a:xfrm>
                <a:off x="2825115" y="1537970"/>
                <a:ext cx="9057005" cy="2861310"/>
              </a:xfrm>
              <a:prstGeom prst="rect">
                <a:avLst/>
              </a:prstGeom>
              <a:noFill/>
            </p:spPr>
            <p:txBody>
              <a:bodyPr wrap="square" rtlCol="0">
                <a:spAutoFit/>
              </a:bodyPr>
              <a:lstStyle/>
              <a:p>
                <a:pPr marL="342900" indent="-342900" fontAlgn="auto">
                  <a:lnSpc>
                    <a:spcPct val="150000"/>
                  </a:lnSpc>
                  <a:buFont typeface="Wingdings" panose="05000000000000000000" charset="0"/>
                  <a:buChar char="l"/>
                </a:pPr>
                <a:r>
                  <a:rPr lang="zh-CN" altLang="en-US" sz="2000"/>
                  <a:t>多帧局部信息约束</a:t>
                </a:r>
              </a:p>
              <a:p>
                <a:pPr indent="508000" fontAlgn="auto">
                  <a:lnSpc>
                    <a:spcPct val="150000"/>
                  </a:lnSpc>
                  <a:buFont typeface="Wingdings" panose="05000000000000000000" charset="0"/>
                  <a:buNone/>
                  <a:extLst>
                    <a:ext uri="{35155182-B16C-46BC-9424-99874614C6A1}">
                      <wpsdc:indentchars xmlns="" xmlns:wpsdc="http://www.wps.cn/officeDocument/2017/drawingmlCustomData" val="200" checksum="282533468"/>
                    </a:ext>
                  </a:extLst>
                </a:pPr>
                <a:r>
                  <a:rPr lang="zh-CN" altLang="en-US" sz="2000"/>
                  <a:t>在推理阶段，潜在变量 Z 是从先验 P(Z) 中采样得到的，随后用于预测 R 帧。为了确保 Z 包含足够的信息，对上述基础的 VAE 模型进行了如图 (c) 所示的改进。首先，使用 RNN 作为解码器来预测局部的 R 帧。解码过程是自回归的，开始的输入是 Z。在 R 个时间步的解码之后，可以得到预测的 R 帧 </a:t>
                </a:r>
                <a14:m>
                  <m:oMath xmlns:m="http://schemas.openxmlformats.org/officeDocument/2006/math">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𝑥</m:t>
                        </m:r>
                      </m:e>
                      <m:sub>
                        <m:r>
                          <a:rPr lang="en-US" altLang="zh-CN" sz="2000" i="1">
                            <a:latin typeface="Cambria Math" panose="02040503050406030204" charset="0"/>
                            <a:cs typeface="Cambria Math" panose="02040503050406030204" charset="0"/>
                          </a:rPr>
                          <m:t>1</m:t>
                        </m:r>
                      </m:sub>
                    </m:sSub>
                  </m:oMath>
                </a14:m>
                <a:r>
                  <a:rPr lang="zh-CN" altLang="en-US" sz="2000"/>
                  <a:t>, </a:t>
                </a:r>
                <a14:m>
                  <m:oMath xmlns:m="http://schemas.openxmlformats.org/officeDocument/2006/math">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𝑥</m:t>
                        </m:r>
                      </m:e>
                      <m:sub>
                        <m:r>
                          <a:rPr lang="en-US" altLang="zh-CN" sz="2000" i="1">
                            <a:latin typeface="Cambria Math" panose="02040503050406030204" charset="0"/>
                            <a:cs typeface="Cambria Math" panose="02040503050406030204" charset="0"/>
                          </a:rPr>
                          <m:t>2</m:t>
                        </m:r>
                      </m:sub>
                    </m:sSub>
                  </m:oMath>
                </a14:m>
                <a:r>
                  <a:rPr lang="zh-CN" altLang="en-US" sz="2000"/>
                  <a:t> ..., </a:t>
                </a:r>
                <a14:m>
                  <m:oMath xmlns:m="http://schemas.openxmlformats.org/officeDocument/2006/math">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𝑥</m:t>
                        </m:r>
                      </m:e>
                      <m:sub>
                        <m:r>
                          <a:rPr lang="en-US" altLang="zh-CN" sz="2000" i="1">
                            <a:latin typeface="Cambria Math" panose="02040503050406030204" charset="0"/>
                            <a:cs typeface="Cambria Math" panose="02040503050406030204" charset="0"/>
                          </a:rPr>
                          <m:t>𝑅</m:t>
                        </m:r>
                      </m:sub>
                    </m:sSub>
                  </m:oMath>
                </a14:m>
                <a:r>
                  <a:rPr lang="zh-CN" altLang="en-US" sz="2000"/>
                  <a:t>。因此，为 VAE 模型增加了多帧信息损失的约束 Lr，计算公式如下：</a:t>
                </a:r>
              </a:p>
            </p:txBody>
          </p:sp>
        </mc:Choice>
        <mc:Fallback xmlns="">
          <p:sp>
            <p:nvSpPr>
              <p:cNvPr id="2" name="文本框 1"/>
              <p:cNvSpPr txBox="1">
                <a:spLocks noRot="1" noChangeAspect="1" noMove="1" noResize="1" noEditPoints="1" noAdjustHandles="1" noChangeArrowheads="1" noChangeShapeType="1" noTextEdit="1"/>
              </p:cNvSpPr>
              <p:nvPr/>
            </p:nvSpPr>
            <p:spPr>
              <a:xfrm>
                <a:off x="2825115" y="1537970"/>
                <a:ext cx="9057005" cy="2861310"/>
              </a:xfrm>
              <a:prstGeom prst="rect">
                <a:avLst/>
              </a:prstGeom>
              <a:blipFill rotWithShape="1">
                <a:blip r:embed="rId9"/>
                <a:stretch>
                  <a:fillRect/>
                </a:stretch>
              </a:blipFill>
            </p:spPr>
            <p:txBody>
              <a:bodyPr/>
              <a:lstStyle/>
              <a:p>
                <a:r>
                  <a:rPr lang="zh-CN" altLang="en-US">
                    <a:noFill/>
                  </a:rPr>
                  <a:t> </a:t>
                </a:r>
              </a:p>
            </p:txBody>
          </p:sp>
        </mc:Fallback>
      </mc:AlternateContent>
      <p:pic>
        <p:nvPicPr>
          <p:cNvPr id="10" name="图片 9" descr="联想截图_20240420225115"/>
          <p:cNvPicPr>
            <a:picLocks noChangeAspect="1"/>
          </p:cNvPicPr>
          <p:nvPr/>
        </p:nvPicPr>
        <p:blipFill>
          <a:blip r:embed="rId10"/>
          <a:stretch>
            <a:fillRect/>
          </a:stretch>
        </p:blipFill>
        <p:spPr>
          <a:xfrm>
            <a:off x="2670810" y="5464175"/>
            <a:ext cx="7697470" cy="932180"/>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2"/>
            </p:custDataLst>
          </p:nvPr>
        </p:nvPicPr>
        <p:blipFill>
          <a:blip r:embed="rId6"/>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特征蒸馏</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descr="联想截图_20240420204151"/>
          <p:cNvPicPr>
            <a:picLocks noChangeAspect="1"/>
          </p:cNvPicPr>
          <p:nvPr/>
        </p:nvPicPr>
        <p:blipFill>
          <a:blip r:embed="rId7"/>
          <a:stretch>
            <a:fillRect/>
          </a:stretch>
        </p:blipFill>
        <p:spPr>
          <a:xfrm>
            <a:off x="71755" y="1453515"/>
            <a:ext cx="4851400" cy="3086100"/>
          </a:xfrm>
          <a:prstGeom prst="rect">
            <a:avLst/>
          </a:prstGeom>
        </p:spPr>
      </p:pic>
      <p:sp>
        <p:nvSpPr>
          <p:cNvPr id="6" name="文本框 5"/>
          <p:cNvSpPr txBox="1"/>
          <p:nvPr/>
        </p:nvSpPr>
        <p:spPr>
          <a:xfrm>
            <a:off x="4963795" y="993775"/>
            <a:ext cx="6918325" cy="5631180"/>
          </a:xfrm>
          <a:prstGeom prst="rect">
            <a:avLst/>
          </a:prstGeom>
          <a:noFill/>
        </p:spPr>
        <p:txBody>
          <a:bodyPr wrap="square" rtlCol="0">
            <a:spAutoFit/>
          </a:bodyPr>
          <a:lstStyle/>
          <a:p>
            <a:pPr indent="457200" fontAlgn="auto">
              <a:lnSpc>
                <a:spcPct val="150000"/>
              </a:lnSpc>
              <a:buFont typeface="Wingdings" panose="05000000000000000000" charset="0"/>
              <a:buNone/>
            </a:pPr>
            <a:r>
              <a:rPr lang="en-US" altLang="zh-CN" sz="2000" dirty="0" err="1"/>
              <a:t>Tacotron</a:t>
            </a:r>
            <a:r>
              <a:rPr lang="en-US" altLang="zh-CN" sz="2000" dirty="0"/>
              <a:t> 2 </a:t>
            </a:r>
            <a:r>
              <a:rPr lang="en-US" altLang="zh-CN" sz="2000" dirty="0" err="1"/>
              <a:t>解码器和后处理网络（post-net）中大参数的尺寸是延迟和内存大小的另一个瓶颈。同时，引入的</a:t>
            </a:r>
            <a:r>
              <a:rPr lang="en-US" altLang="zh-CN" sz="2000" dirty="0"/>
              <a:t> VAE </a:t>
            </a:r>
            <a:r>
              <a:rPr lang="en-US" altLang="zh-CN" sz="2000" dirty="0" err="1"/>
              <a:t>编码器也增加了</a:t>
            </a:r>
            <a:r>
              <a:rPr lang="en-US" altLang="zh-CN" sz="2000" dirty="0"/>
              <a:t> </a:t>
            </a:r>
            <a:r>
              <a:rPr lang="en-US" altLang="zh-CN" sz="2000" dirty="0" err="1"/>
              <a:t>Tacotron</a:t>
            </a:r>
            <a:r>
              <a:rPr lang="en-US" altLang="zh-CN" sz="2000" dirty="0"/>
              <a:t> 2 </a:t>
            </a:r>
            <a:r>
              <a:rPr lang="en-US" altLang="zh-CN" sz="2000" dirty="0" err="1"/>
              <a:t>模型的复杂度和参数数量。为了进一步减少延迟和模型大小，采用了一种蒸馏策略来修剪模型，如</a:t>
            </a:r>
            <a:r>
              <a:rPr lang="zh-CN" altLang="en-US" sz="2000" dirty="0"/>
              <a:t>左图</a:t>
            </a:r>
            <a:r>
              <a:rPr lang="en-US" altLang="zh-CN" sz="2000" dirty="0" err="1"/>
              <a:t>所示，其中采用大解码器和后处理网络的教师模型来指导小解码器和后处理网络的学生模型的训练</a:t>
            </a:r>
            <a:r>
              <a:rPr lang="en-US" altLang="zh-CN" sz="2000" dirty="0"/>
              <a:t>。</a:t>
            </a:r>
          </a:p>
          <a:p>
            <a:pPr indent="457200" fontAlgn="auto">
              <a:lnSpc>
                <a:spcPct val="150000"/>
              </a:lnSpc>
              <a:buFont typeface="Wingdings" panose="05000000000000000000" charset="0"/>
              <a:buNone/>
            </a:pPr>
            <a:r>
              <a:rPr lang="en-US" altLang="zh-CN" sz="2000" dirty="0" err="1"/>
              <a:t>蒸馏训练分为两个阶段。首先，预训练教师模型。然后以类似的方式训练学生模型，并增加了两个额外的蒸馏损失</a:t>
            </a:r>
            <a:r>
              <a:rPr lang="en-US" altLang="zh-CN" sz="2000" dirty="0"/>
              <a:t> </a:t>
            </a:r>
            <a:r>
              <a:rPr lang="en-US" altLang="zh-CN" sz="2000" dirty="0" err="1"/>
              <a:t>Ldd</a:t>
            </a:r>
            <a:r>
              <a:rPr lang="en-US" altLang="zh-CN" sz="2000" dirty="0"/>
              <a:t> 和 </a:t>
            </a:r>
            <a:r>
              <a:rPr lang="en-US" altLang="zh-CN" sz="2000" dirty="0" err="1"/>
              <a:t>Lpp。Lpp</a:t>
            </a:r>
            <a:r>
              <a:rPr lang="en-US" altLang="zh-CN" sz="2000" dirty="0"/>
              <a:t> </a:t>
            </a:r>
            <a:r>
              <a:rPr lang="en-US" altLang="zh-CN" sz="2000" dirty="0" err="1"/>
              <a:t>是传统的序列级别知识蒸馏（KD）损失，它迫使学生模型学习输出与教师模型生成的</a:t>
            </a:r>
            <a:r>
              <a:rPr lang="en-US" altLang="zh-CN" sz="2000" dirty="0"/>
              <a:t> Mel </a:t>
            </a:r>
            <a:r>
              <a:rPr lang="en-US" altLang="zh-CN" sz="2000" dirty="0" err="1"/>
              <a:t>频谱相似的输出。因此，Lpp</a:t>
            </a:r>
            <a:r>
              <a:rPr lang="en-US" altLang="zh-CN" sz="2000" dirty="0"/>
              <a:t> </a:t>
            </a:r>
            <a:r>
              <a:rPr lang="en-US" altLang="zh-CN" sz="2000" dirty="0" err="1"/>
              <a:t>是教师和学生预测的</a:t>
            </a:r>
            <a:r>
              <a:rPr lang="en-US" altLang="zh-CN" sz="2000" dirty="0"/>
              <a:t> Mel </a:t>
            </a:r>
            <a:r>
              <a:rPr lang="en-US" altLang="zh-CN" sz="2000" dirty="0" err="1"/>
              <a:t>频谱之间的差异（即</a:t>
            </a:r>
            <a:r>
              <a:rPr lang="en-US" altLang="zh-CN" sz="2000" dirty="0"/>
              <a:t> L1 和 L2 </a:t>
            </a:r>
            <a:r>
              <a:rPr lang="en-US" altLang="zh-CN" sz="2000" dirty="0" err="1"/>
              <a:t>范数</a:t>
            </a:r>
            <a:r>
              <a:rPr lang="en-US" altLang="zh-CN" sz="2000" dirty="0"/>
              <a:t>）。</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2"/>
            </p:custDataLst>
          </p:nvPr>
        </p:nvPicPr>
        <p:blipFill>
          <a:blip r:embed="rId6"/>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特征蒸馏</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descr="联想截图_20240420204151"/>
          <p:cNvPicPr>
            <a:picLocks noChangeAspect="1"/>
          </p:cNvPicPr>
          <p:nvPr/>
        </p:nvPicPr>
        <p:blipFill>
          <a:blip r:embed="rId7"/>
          <a:stretch>
            <a:fillRect/>
          </a:stretch>
        </p:blipFill>
        <p:spPr>
          <a:xfrm>
            <a:off x="71755" y="1453515"/>
            <a:ext cx="4851400" cy="3086100"/>
          </a:xfrm>
          <a:prstGeom prst="rect">
            <a:avLst/>
          </a:prstGeom>
        </p:spPr>
      </p:pic>
      <p:sp>
        <p:nvSpPr>
          <p:cNvPr id="6" name="文本框 5"/>
          <p:cNvSpPr txBox="1"/>
          <p:nvPr/>
        </p:nvSpPr>
        <p:spPr>
          <a:xfrm>
            <a:off x="4963795" y="993775"/>
            <a:ext cx="6918325" cy="3322955"/>
          </a:xfrm>
          <a:prstGeom prst="rect">
            <a:avLst/>
          </a:prstGeom>
          <a:noFill/>
        </p:spPr>
        <p:txBody>
          <a:bodyPr wrap="square" rtlCol="0">
            <a:spAutoFit/>
          </a:bodyPr>
          <a:lstStyle/>
          <a:p>
            <a:pPr indent="457200" fontAlgn="auto">
              <a:lnSpc>
                <a:spcPct val="150000"/>
              </a:lnSpc>
              <a:buFont typeface="Wingdings" panose="05000000000000000000" charset="0"/>
              <a:buNone/>
            </a:pPr>
            <a:r>
              <a:rPr lang="en-US" altLang="zh-CN" sz="2000"/>
              <a:t>为了使教师和学生模型的特征图可比较，在学生网络顶部应用了 1x1 卷积层 c，以允许教师和学生输出特征图的不同维度，这样该方法可以进一步泛化。还通过白化操作对教师网络的输出特征图进行归一化，该操作由一个非参数的层正则化算子 w 实现，不包括缩放和偏置。在特征蒸馏损失 Ldd 中，在学生和教师特征图之间使用平滑的 L1 损失，公式如下：</a:t>
            </a:r>
          </a:p>
        </p:txBody>
      </p:sp>
      <p:pic>
        <p:nvPicPr>
          <p:cNvPr id="2" name="图片 1" descr="联想截图_20240420225000"/>
          <p:cNvPicPr>
            <a:picLocks noChangeAspect="1"/>
          </p:cNvPicPr>
          <p:nvPr/>
        </p:nvPicPr>
        <p:blipFill>
          <a:blip r:embed="rId8"/>
          <a:stretch>
            <a:fillRect/>
          </a:stretch>
        </p:blipFill>
        <p:spPr>
          <a:xfrm>
            <a:off x="4963795" y="4316730"/>
            <a:ext cx="6976745" cy="760095"/>
          </a:xfrm>
          <a:prstGeom prst="rect">
            <a:avLst/>
          </a:prstGeom>
        </p:spPr>
      </p:pic>
      <p:sp>
        <p:nvSpPr>
          <p:cNvPr id="7" name="文本框 6"/>
          <p:cNvSpPr txBox="1"/>
          <p:nvPr/>
        </p:nvSpPr>
        <p:spPr>
          <a:xfrm>
            <a:off x="4923155" y="5309235"/>
            <a:ext cx="6862445" cy="1014730"/>
          </a:xfrm>
          <a:prstGeom prst="rect">
            <a:avLst/>
          </a:prstGeom>
          <a:noFill/>
        </p:spPr>
        <p:txBody>
          <a:bodyPr wrap="square" rtlCol="0">
            <a:spAutoFit/>
          </a:bodyPr>
          <a:lstStyle/>
          <a:p>
            <a:pPr indent="0" fontAlgn="auto">
              <a:lnSpc>
                <a:spcPct val="150000"/>
              </a:lnSpc>
            </a:pPr>
            <a:r>
              <a:rPr lang="en-US" altLang="zh-CN" sz="2000"/>
              <a:t>其中，β 默认设置为 2.0；s 和 t 分别是学生和教师网络的输出特征向量。</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2"/>
            </p:custDataLst>
          </p:nvPr>
        </p:nvPicPr>
        <p:blipFill>
          <a:blip r:embed="rId6"/>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p>
        </p:txBody>
      </p:sp>
      <p:sp>
        <p:nvSpPr>
          <p:cNvPr id="2" name="文本框 1"/>
          <p:cNvSpPr txBox="1"/>
          <p:nvPr/>
        </p:nvSpPr>
        <p:spPr>
          <a:xfrm>
            <a:off x="508000" y="1419860"/>
            <a:ext cx="10786110" cy="3850640"/>
          </a:xfrm>
          <a:prstGeom prst="rect">
            <a:avLst/>
          </a:prstGeom>
          <a:noFill/>
        </p:spPr>
        <p:txBody>
          <a:bodyPr wrap="square" rtlCol="0">
            <a:noAutofit/>
          </a:bodyPr>
          <a:lstStyle/>
          <a:p>
            <a:pPr marL="342900" indent="-342900" fontAlgn="auto">
              <a:lnSpc>
                <a:spcPct val="150000"/>
              </a:lnSpc>
              <a:buFont typeface="Wingdings" panose="05000000000000000000" pitchFamily="2" charset="2"/>
              <a:buChar char="l"/>
            </a:pPr>
            <a:r>
              <a:rPr lang="zh-CN" altLang="en-US" sz="2000" dirty="0"/>
              <a:t>数据集</a:t>
            </a:r>
            <a:endParaRPr lang="en-US" altLang="zh-CN" sz="2000" dirty="0"/>
          </a:p>
          <a:p>
            <a:pPr indent="457200" fontAlgn="auto">
              <a:lnSpc>
                <a:spcPct val="150000"/>
              </a:lnSpc>
            </a:pPr>
            <a:r>
              <a:rPr lang="zh-CN" altLang="en-US" sz="2000" dirty="0"/>
              <a:t>选择</a:t>
            </a:r>
            <a:r>
              <a:rPr lang="en-US" sz="2000" dirty="0"/>
              <a:t>LJSpeech数据集</a:t>
            </a:r>
            <a:r>
              <a:rPr lang="en-US" sz="2000" baseline="30000" dirty="0"/>
              <a:t>[1]</a:t>
            </a:r>
            <a:r>
              <a:rPr lang="zh-CN" altLang="en-US" sz="2000" dirty="0"/>
              <a:t>进行评估。</a:t>
            </a:r>
            <a:r>
              <a:rPr lang="en-US" sz="2000" dirty="0"/>
              <a:t>LJSpeech包含13100对文本和语音数据，具有大约24小时的语音音频。将数据集分为三部分：12900个样本作为训练集，100个样本作为验证集，100个样本作为测试集。训练了一个开源的WaveRNN</a:t>
            </a:r>
            <a:r>
              <a:rPr lang="en-US" sz="2000" baseline="30000" dirty="0"/>
              <a:t>[2]</a:t>
            </a:r>
            <a:r>
              <a:rPr lang="en-US" sz="2000" dirty="0"/>
              <a:t>声码器，使用相同的数据从MEL频谱重建波形。</a:t>
            </a: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0" y="5894070"/>
            <a:ext cx="12065000" cy="829945"/>
          </a:xfrm>
          <a:prstGeom prst="rect">
            <a:avLst/>
          </a:prstGeom>
          <a:noFill/>
        </p:spPr>
        <p:txBody>
          <a:bodyPr wrap="square" rtlCol="0">
            <a:spAutoFit/>
          </a:bodyPr>
          <a:lstStyle/>
          <a:p>
            <a:r>
              <a:rPr lang="en-US" altLang="zh-CN" sz="1600">
                <a:effectLst/>
              </a:rPr>
              <a:t>[</a:t>
            </a:r>
            <a:r>
              <a:rPr lang="zh-CN" altLang="en-US" sz="1600">
                <a:effectLst/>
              </a:rPr>
              <a:t>1]Ito, K. The LJ Speech Dataset, 2017. URL https:// keithito.com/LJ-Speech-Dataset/</a:t>
            </a:r>
            <a:r>
              <a:rPr lang="zh-CN" altLang="en-US" sz="1400">
                <a:effectLst/>
              </a:rPr>
              <a:t>.</a:t>
            </a:r>
          </a:p>
          <a:p>
            <a:r>
              <a:rPr lang="zh-CN" altLang="en-US" sz="1600">
                <a:effectLst/>
              </a:rPr>
              <a:t>[2]Peng-fei Wu, Zhen-hua Ling, Li-juan Liu, Yuan Jiang, Hongchuan Wu, and Li-rong Dai, “End-to-end emotional speech synthesis using style tokens and semi-supervised training,” in Asia-Pacific Signal and Information Processing Association (APSIPA), 2019.</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2"/>
            </p:custDataLst>
          </p:nvPr>
        </p:nvPicPr>
        <p:blipFill>
          <a:blip r:embed="rId7"/>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比较模型</a:t>
            </a: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rotWithShape="1">
          <a:blip r:embed="rId8">
            <a:extLst>
              <a:ext uri="{28A0092B-C50C-407E-A947-70E740481C1C}">
                <a14:useLocalDpi xmlns:a14="http://schemas.microsoft.com/office/drawing/2010/main" val="0"/>
              </a:ext>
            </a:extLst>
          </a:blip>
          <a:srcRect t="23382" r="628"/>
          <a:stretch>
            <a:fillRect/>
          </a:stretch>
        </p:blipFill>
        <p:spPr>
          <a:xfrm>
            <a:off x="121950" y="1713781"/>
            <a:ext cx="6172968" cy="4170959"/>
          </a:xfrm>
          <a:prstGeom prst="rect">
            <a:avLst/>
          </a:prstGeom>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2"/>
            </p:custDataLst>
          </p:nvPr>
        </p:nvPicPr>
        <p:blipFill>
          <a:blip r:embed="rId6"/>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rotWithShape="1">
          <a:blip r:embed="rId7">
            <a:extLst>
              <a:ext uri="{28A0092B-C50C-407E-A947-70E740481C1C}">
                <a14:useLocalDpi xmlns:a14="http://schemas.microsoft.com/office/drawing/2010/main" val="0"/>
              </a:ext>
            </a:extLst>
          </a:blip>
          <a:srcRect t="11266" r="1404"/>
          <a:stretch>
            <a:fillRect/>
          </a:stretch>
        </p:blipFill>
        <p:spPr>
          <a:xfrm>
            <a:off x="2506393" y="1503865"/>
            <a:ext cx="6121040" cy="4629511"/>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2"/>
            </p:custDataLst>
          </p:nvPr>
        </p:nvPicPr>
        <p:blipFill>
          <a:blip r:embed="rId6"/>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dirty="0">
                <a:solidFill>
                  <a:schemeClr val="tx1"/>
                </a:solidFill>
                <a:effectLst>
                  <a:outerShdw blurRad="38100" dist="19050" dir="2700000" algn="tl" rotWithShape="0">
                    <a:schemeClr val="dk1">
                      <a:alpha val="40000"/>
                    </a:schemeClr>
                  </a:outerShdw>
                </a:effectLst>
              </a:rPr>
              <a:t>实验和结果分析</a:t>
            </a: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4634" y="1700714"/>
            <a:ext cx="5977059" cy="4388116"/>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2"/>
            </p:custDataLst>
          </p:nvPr>
        </p:nvPicPr>
        <p:blipFill>
          <a:blip r:embed="rId7"/>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869315" y="1536700"/>
            <a:ext cx="10555605" cy="2350965"/>
          </a:xfrm>
          <a:prstGeom prst="rect">
            <a:avLst/>
          </a:prstGeom>
          <a:noFill/>
        </p:spPr>
        <p:txBody>
          <a:bodyPr wrap="square" rtlCol="0">
            <a:spAutoFit/>
          </a:bodyPr>
          <a:lstStyle/>
          <a:p>
            <a:pPr indent="508000" fontAlgn="auto">
              <a:lnSpc>
                <a:spcPct val="150000"/>
              </a:lnSpc>
              <a:extLst>
                <a:ext uri="{35155182-B16C-46BC-9424-99874614C6A1}">
                  <wpsdc:indentchars xmlns="" xmlns:wpsdc="http://www.wps.cn/officeDocument/2017/drawingmlCustomData" val="200" checksum="282533468"/>
                </a:ext>
              </a:extLst>
            </a:pPr>
            <a:r>
              <a:rPr lang="zh-CN" altLang="en-US" sz="2000" b="0" i="0" dirty="0">
                <a:effectLst/>
                <a:highlight>
                  <a:srgbClr val="FFFFFF"/>
                </a:highlight>
                <a:latin typeface="-apple-system"/>
              </a:rPr>
              <a:t>作者提出了 </a:t>
            </a:r>
            <a:r>
              <a:rPr lang="en-US" altLang="zh-CN" sz="2000" b="0" i="0" dirty="0">
                <a:effectLst/>
                <a:highlight>
                  <a:srgbClr val="FFFFFF"/>
                </a:highlight>
                <a:latin typeface="-apple-system"/>
              </a:rPr>
              <a:t>VF-Taco2</a:t>
            </a:r>
            <a:r>
              <a:rPr lang="zh-CN" altLang="en-US" sz="2000" b="0" i="0" dirty="0">
                <a:effectLst/>
                <a:highlight>
                  <a:srgbClr val="FFFFFF"/>
                </a:highlight>
                <a:latin typeface="-apple-system"/>
              </a:rPr>
              <a:t>，一种新颖的快速且轻量级的文本转语音架构，无需 </a:t>
            </a:r>
            <a:r>
              <a:rPr lang="en-US" altLang="zh-CN" sz="2000" b="0" i="0" dirty="0">
                <a:effectLst/>
                <a:highlight>
                  <a:srgbClr val="FFFFFF"/>
                </a:highlight>
                <a:latin typeface="-apple-system"/>
              </a:rPr>
              <a:t>GPU </a:t>
            </a:r>
            <a:r>
              <a:rPr lang="zh-CN" altLang="en-US" sz="2000" b="0" i="0" dirty="0">
                <a:effectLst/>
                <a:highlight>
                  <a:srgbClr val="FFFFFF"/>
                </a:highlight>
                <a:latin typeface="-apple-system"/>
              </a:rPr>
              <a:t>即可快速合成语音。</a:t>
            </a:r>
            <a:r>
              <a:rPr lang="zh-CN" altLang="en-US" sz="2000" b="0" i="0" dirty="0">
                <a:solidFill>
                  <a:srgbClr val="0D0D0D"/>
                </a:solidFill>
                <a:effectLst/>
                <a:highlight>
                  <a:srgbClr val="FFFFFF"/>
                </a:highlight>
                <a:latin typeface="Söhne"/>
              </a:rPr>
              <a:t>首先，介绍了一种使用变分自编码器的方法来解决多帧预测中的声音质量下降问题。接着，对于所提出的方法，设计了一种特征蒸馏技术，利用白化教师特征和平滑 </a:t>
            </a:r>
            <a:r>
              <a:rPr lang="en-US" altLang="zh-CN" sz="2000" b="0" i="0" dirty="0">
                <a:solidFill>
                  <a:srgbClr val="0D0D0D"/>
                </a:solidFill>
                <a:effectLst/>
                <a:highlight>
                  <a:srgbClr val="FFFFFF"/>
                </a:highlight>
                <a:latin typeface="Söhne"/>
              </a:rPr>
              <a:t>L1 </a:t>
            </a:r>
            <a:r>
              <a:rPr lang="zh-CN" altLang="en-US" sz="2000" b="0" i="0" dirty="0">
                <a:solidFill>
                  <a:srgbClr val="0D0D0D"/>
                </a:solidFill>
                <a:effectLst/>
                <a:highlight>
                  <a:srgbClr val="FFFFFF"/>
                </a:highlight>
                <a:latin typeface="Söhne"/>
              </a:rPr>
              <a:t>损失来压缩模型。与原始的 </a:t>
            </a:r>
            <a:r>
              <a:rPr lang="en-US" altLang="zh-CN" sz="2000" b="0" i="0" dirty="0">
                <a:solidFill>
                  <a:srgbClr val="0D0D0D"/>
                </a:solidFill>
                <a:effectLst/>
                <a:highlight>
                  <a:srgbClr val="FFFFFF"/>
                </a:highlight>
                <a:latin typeface="Söhne"/>
              </a:rPr>
              <a:t>Tacotron 2 </a:t>
            </a:r>
            <a:r>
              <a:rPr lang="zh-CN" altLang="en-US" sz="2000" b="0" i="0" dirty="0">
                <a:solidFill>
                  <a:srgbClr val="0D0D0D"/>
                </a:solidFill>
                <a:effectLst/>
                <a:highlight>
                  <a:srgbClr val="FFFFFF"/>
                </a:highlight>
                <a:latin typeface="Söhne"/>
              </a:rPr>
              <a:t>相比，</a:t>
            </a:r>
            <a:r>
              <a:rPr lang="en-US" altLang="zh-CN" sz="2000" b="0" i="0" dirty="0">
                <a:solidFill>
                  <a:srgbClr val="0D0D0D"/>
                </a:solidFill>
                <a:effectLst/>
                <a:highlight>
                  <a:srgbClr val="FFFFFF"/>
                </a:highlight>
                <a:latin typeface="Söhne"/>
              </a:rPr>
              <a:t>VF-Taco2 </a:t>
            </a:r>
            <a:r>
              <a:rPr lang="zh-CN" altLang="en-US" sz="2000" b="0" i="0" dirty="0">
                <a:solidFill>
                  <a:srgbClr val="0D0D0D"/>
                </a:solidFill>
                <a:effectLst/>
                <a:highlight>
                  <a:srgbClr val="FFFFFF"/>
                </a:highlight>
                <a:latin typeface="Söhne"/>
              </a:rPr>
              <a:t>在不同性能的 </a:t>
            </a:r>
            <a:r>
              <a:rPr lang="en-US" altLang="zh-CN" sz="2000" b="0" i="0" dirty="0">
                <a:solidFill>
                  <a:srgbClr val="0D0D0D"/>
                </a:solidFill>
                <a:effectLst/>
                <a:highlight>
                  <a:srgbClr val="FFFFFF"/>
                </a:highlight>
                <a:latin typeface="Söhne"/>
              </a:rPr>
              <a:t>CPU </a:t>
            </a:r>
            <a:r>
              <a:rPr lang="zh-CN" altLang="en-US" sz="2000" b="0" i="0" dirty="0">
                <a:solidFill>
                  <a:srgbClr val="0D0D0D"/>
                </a:solidFill>
                <a:effectLst/>
                <a:highlight>
                  <a:srgbClr val="FFFFFF"/>
                </a:highlight>
                <a:latin typeface="Söhne"/>
              </a:rPr>
              <a:t>上实现了 </a:t>
            </a:r>
            <a:r>
              <a:rPr lang="en-US" altLang="zh-CN" sz="2000" b="0" i="0" dirty="0">
                <a:solidFill>
                  <a:srgbClr val="0D0D0D"/>
                </a:solidFill>
                <a:effectLst/>
                <a:highlight>
                  <a:srgbClr val="FFFFFF"/>
                </a:highlight>
                <a:latin typeface="Söhne"/>
              </a:rPr>
              <a:t>3.6x-4.4x </a:t>
            </a:r>
            <a:r>
              <a:rPr lang="zh-CN" altLang="en-US" sz="2000" b="0" i="0" dirty="0">
                <a:solidFill>
                  <a:srgbClr val="0D0D0D"/>
                </a:solidFill>
                <a:effectLst/>
                <a:highlight>
                  <a:srgbClr val="FFFFFF"/>
                </a:highlight>
                <a:latin typeface="Söhne"/>
              </a:rPr>
              <a:t>的 </a:t>
            </a:r>
            <a:r>
              <a:rPr lang="en-US" altLang="zh-CN" sz="2000" b="0" i="0" dirty="0">
                <a:solidFill>
                  <a:srgbClr val="0D0D0D"/>
                </a:solidFill>
                <a:effectLst/>
                <a:highlight>
                  <a:srgbClr val="FFFFFF"/>
                </a:highlight>
                <a:latin typeface="Söhne"/>
              </a:rPr>
              <a:t>Mel </a:t>
            </a:r>
            <a:r>
              <a:rPr lang="zh-CN" altLang="en-US" sz="2000" b="0" i="0" dirty="0">
                <a:solidFill>
                  <a:srgbClr val="0D0D0D"/>
                </a:solidFill>
                <a:effectLst/>
                <a:highlight>
                  <a:srgbClr val="FFFFFF"/>
                </a:highlight>
                <a:latin typeface="Söhne"/>
              </a:rPr>
              <a:t>频谱生成加速，同时参数数量压缩了 </a:t>
            </a:r>
            <a:r>
              <a:rPr lang="en-US" altLang="zh-CN" sz="2000" b="0" i="0" dirty="0">
                <a:solidFill>
                  <a:srgbClr val="0D0D0D"/>
                </a:solidFill>
                <a:effectLst/>
                <a:highlight>
                  <a:srgbClr val="FFFFFF"/>
                </a:highlight>
                <a:latin typeface="Söhne"/>
              </a:rPr>
              <a:t>1.5 </a:t>
            </a:r>
            <a:r>
              <a:rPr lang="zh-CN" altLang="en-US" sz="2000" b="0" i="0" dirty="0">
                <a:solidFill>
                  <a:srgbClr val="0D0D0D"/>
                </a:solidFill>
                <a:effectLst/>
                <a:highlight>
                  <a:srgbClr val="FFFFFF"/>
                </a:highlight>
                <a:latin typeface="Söhne"/>
              </a:rPr>
              <a:t>倍，并保持了语音质量。</a:t>
            </a:r>
            <a:endParaRPr lang="en-US" sz="2000" dirty="0"/>
          </a:p>
        </p:txBody>
      </p:sp>
      <p:sp>
        <p:nvSpPr>
          <p:cNvPr id="7" name="文本框 6"/>
          <p:cNvSpPr txBox="1"/>
          <p:nvPr>
            <p:custDataLst>
              <p:tags r:id="rId5"/>
            </p:custDataLst>
          </p:nvPr>
        </p:nvSpPr>
        <p:spPr>
          <a:xfrm>
            <a:off x="0" y="5894070"/>
            <a:ext cx="12192000" cy="82994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Liu Y, Gong C, Wang L, et al. VF-Taco2: Towards Fast and Lightweight Synthesis for Autoregressive Models with Variation Autoencoder and Feature Distillation[C]//ICASSP 2023-2023 IEEE International Conference on Acoustics, Speech and Signal Processing (ICASSP). IEEE, 2023: 1-5.</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80" y="1122045"/>
            <a:ext cx="9799320" cy="2362835"/>
          </a:xfrm>
        </p:spPr>
        <p:txBody>
          <a:bodyPr>
            <a:noAutofit/>
          </a:bodyPr>
          <a:lstStyle/>
          <a:p>
            <a:pPr algn="ctr"/>
            <a:r>
              <a:rPr sz="3200" dirty="0">
                <a:latin typeface="等线" panose="02010600030101010101" charset="-122"/>
                <a:ea typeface="等线" panose="02010600030101010101" charset="-122"/>
              </a:rPr>
              <a:t>EmoMix: Emotion Mixing via Diffusion Models for Emotional Speech Synthesis</a:t>
            </a:r>
          </a:p>
        </p:txBody>
      </p:sp>
      <p:sp>
        <p:nvSpPr>
          <p:cNvPr id="3" name="副标题 2"/>
          <p:cNvSpPr>
            <a:spLocks noGrp="1"/>
          </p:cNvSpPr>
          <p:nvPr>
            <p:ph type="subTitle" idx="1"/>
            <p:custDataLst>
              <p:tags r:id="rId3"/>
            </p:custDataLst>
          </p:nvPr>
        </p:nvSpPr>
        <p:spPr>
          <a:xfrm>
            <a:off x="1198880" y="3674110"/>
            <a:ext cx="9799320" cy="838200"/>
          </a:xfrm>
        </p:spPr>
        <p:txBody>
          <a:bodyPr>
            <a:normAutofit/>
          </a:bodyPr>
          <a:lstStyle/>
          <a:p>
            <a:r>
              <a:rPr dirty="0" err="1"/>
              <a:t>EmoMix：通过扩散模型进行情感混合以进行情感语音合成</a:t>
            </a:r>
            <a:endParaRPr dirty="0"/>
          </a:p>
        </p:txBody>
      </p:sp>
      <p:pic>
        <p:nvPicPr>
          <p:cNvPr id="7" name="图片 6" descr="3b333633333731363bd4b2bdc7bed8d0ce"/>
          <p:cNvPicPr>
            <a:picLocks noChangeAspect="1"/>
          </p:cNvPicPr>
          <p:nvPr>
            <p:custDataLst>
              <p:tags r:id="rId4"/>
            </p:custDataLst>
          </p:nvPr>
        </p:nvPicPr>
        <p:blipFill>
          <a:blip r:embed="rId9"/>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5"/>
            </p:custDataLst>
          </p:nvPr>
        </p:nvPicPr>
        <p:blipFill>
          <a:blip r:embed="rId10"/>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dirty="0"/>
              <a:t>4</a:t>
            </a:r>
            <a:r>
              <a:rPr lang="zh-CN" altLang="en-US"/>
              <a:t>月</a:t>
            </a:r>
            <a:r>
              <a:rPr lang="en-US" altLang="zh-CN" dirty="0"/>
              <a:t>22</a:t>
            </a:r>
            <a:r>
              <a:rPr lang="zh-CN" altLang="en-US"/>
              <a:t>日</a:t>
            </a:r>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p>
        </p:txBody>
      </p:sp>
      <p:pic>
        <p:nvPicPr>
          <p:cNvPr id="11" name="图片 10" descr="新疆大学校徽"/>
          <p:cNvPicPr>
            <a:picLocks noChangeAspect="1"/>
          </p:cNvPicPr>
          <p:nvPr/>
        </p:nvPicPr>
        <p:blipFill>
          <a:blip r:embed="rId11"/>
          <a:stretch>
            <a:fillRect/>
          </a:stretch>
        </p:blipFill>
        <p:spPr>
          <a:xfrm>
            <a:off x="0" y="0"/>
            <a:ext cx="2933700" cy="868680"/>
          </a:xfrm>
          <a:prstGeom prst="rect">
            <a:avLst/>
          </a:prstGeom>
        </p:spPr>
      </p:pic>
      <p:sp>
        <p:nvSpPr>
          <p:cNvPr id="5" name="文本框 4"/>
          <p:cNvSpPr txBox="1"/>
          <p:nvPr>
            <p:custDataLst>
              <p:tags r:id="rId6"/>
            </p:custDataLst>
          </p:nvPr>
        </p:nvSpPr>
        <p:spPr>
          <a:xfrm>
            <a:off x="-635" y="6140450"/>
            <a:ext cx="12192000" cy="583565"/>
          </a:xfrm>
          <a:prstGeom prst="rect">
            <a:avLst/>
          </a:prstGeom>
          <a:noFill/>
        </p:spPr>
        <p:txBody>
          <a:bodyPr wrap="square" rtlCol="0">
            <a:spAutoFit/>
          </a:bodyPr>
          <a:lstStyle/>
          <a:p>
            <a:r>
              <a:rPr lang="en-US" altLang="zh-CN" sz="1600" dirty="0">
                <a:solidFill>
                  <a:schemeClr val="tx1"/>
                </a:solidFill>
                <a:effectLst>
                  <a:outerShdw blurRad="38100" dist="19050" dir="2700000" algn="tl" rotWithShape="0">
                    <a:schemeClr val="dk1">
                      <a:alpha val="40000"/>
                    </a:schemeClr>
                  </a:outerShdw>
                </a:effectLst>
                <a:sym typeface="+mn-ea"/>
              </a:rPr>
              <a:t> Tang, H., Zhang, X., Wang, J., Cheng, N., Xiao, J. (2023) EmoMix: Emotion Mixing via Diffusion Models for Emotional Speech Synthesis. Proc. INTERSPEECH 2023,12-16</a:t>
            </a:r>
          </a:p>
        </p:txBody>
      </p:sp>
      <p:sp>
        <p:nvSpPr>
          <p:cNvPr id="6" name="矩形 5"/>
          <p:cNvSpPr/>
          <p:nvPr>
            <p:custDataLst>
              <p:tags r:id="rId7"/>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2"/>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3"/>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p>
        </p:txBody>
      </p:sp>
      <p:pic>
        <p:nvPicPr>
          <p:cNvPr id="4" name="图片 3" descr="新疆大学校徽"/>
          <p:cNvPicPr>
            <a:picLocks noChangeAspect="1"/>
          </p:cNvPicPr>
          <p:nvPr>
            <p:custDataLst>
              <p:tags r:id="rId4"/>
            </p:custDataLst>
          </p:nvPr>
        </p:nvPicPr>
        <p:blipFill>
          <a:blip r:embed="rId12"/>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2"/>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3"/>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p>
        </p:txBody>
      </p:sp>
      <p:pic>
        <p:nvPicPr>
          <p:cNvPr id="4" name="图片 3" descr="新疆大学校徽"/>
          <p:cNvPicPr>
            <a:picLocks noChangeAspect="1"/>
          </p:cNvPicPr>
          <p:nvPr>
            <p:custDataLst>
              <p:tags r:id="rId4"/>
            </p:custDataLst>
          </p:nvPr>
        </p:nvPicPr>
        <p:blipFill>
          <a:blip r:embed="rId12"/>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2"/>
            </p:custDataLst>
          </p:nvPr>
        </p:nvPicPr>
        <p:blipFill>
          <a:blip r:embed="rId8"/>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p>
        </p:txBody>
      </p:sp>
      <p:sp>
        <p:nvSpPr>
          <p:cNvPr id="6" name="文本框 5"/>
          <p:cNvSpPr txBox="1"/>
          <p:nvPr>
            <p:custDataLst>
              <p:tags r:id="rId4"/>
            </p:custDataLst>
          </p:nvPr>
        </p:nvSpPr>
        <p:spPr>
          <a:xfrm>
            <a:off x="587375" y="1503680"/>
            <a:ext cx="10838180" cy="3884930"/>
          </a:xfrm>
          <a:prstGeom prst="rect">
            <a:avLst/>
          </a:prstGeom>
          <a:noFill/>
        </p:spPr>
        <p:txBody>
          <a:bodyPr wrap="square" rtlCol="0">
            <a:noAutofit/>
          </a:bodyPr>
          <a:lstStyle/>
          <a:p>
            <a:pPr indent="508000" fontAlgn="auto">
              <a:lnSpc>
                <a:spcPct val="150000"/>
              </a:lnSpc>
              <a:extLst>
                <a:ext uri="{35155182-B16C-46BC-9424-99874614C6A1}">
                  <wpsdc:indentchars xmlns="" xmlns:wpsdc="http://www.wps.cn/officeDocument/2017/drawingmlCustomData" val="200" checksum="282533468"/>
                </a:ext>
              </a:extLst>
            </a:pPr>
            <a:r>
              <a:rPr lang="zh-CN" altLang="en-US" sz="2000" dirty="0"/>
              <a:t>近年来，情感文本转语音（TTS）合成技术取得了重大进展。 然而，现有的方法主要集中于有限数量的情绪类型的合成，并且在强度控制方面取得了不令人满意的性能。</a:t>
            </a:r>
          </a:p>
          <a:p>
            <a:pPr indent="508000" fontAlgn="auto">
              <a:lnSpc>
                <a:spcPct val="150000"/>
              </a:lnSpc>
              <a:extLst>
                <a:ext uri="{35155182-B16C-46BC-9424-99874614C6A1}">
                  <wpsdc:indentchars xmlns="" xmlns:wpsdc="http://www.wps.cn/officeDocument/2017/drawingmlCustomData" val="200" checksum="282533468"/>
                </a:ext>
              </a:extLst>
            </a:pPr>
            <a:r>
              <a:rPr lang="zh-CN" altLang="en-US" sz="2000" dirty="0">
                <a:sym typeface="+mn-ea"/>
              </a:rPr>
              <a:t>以前的方法主要集中在合成有限数量的情感类型。很少有框架探讨不同情绪之间的相关性和相互作用。人类能够同时体验大约34000种不同的情绪，甚至多种情绪状态。</a:t>
            </a:r>
            <a:endParaRPr lang="zh-CN" altLang="en-US" sz="2000"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635" y="6140450"/>
            <a:ext cx="12192000" cy="583565"/>
          </a:xfrm>
          <a:prstGeom prst="rect">
            <a:avLst/>
          </a:prstGeom>
          <a:noFill/>
        </p:spPr>
        <p:txBody>
          <a:bodyPr wrap="square" rtlCol="0">
            <a:spAutoFit/>
          </a:bodyPr>
          <a:lstStyle/>
          <a:p>
            <a:r>
              <a:rPr lang="en-US" altLang="zh-CN" sz="1600" dirty="0">
                <a:solidFill>
                  <a:schemeClr val="tx1"/>
                </a:solidFill>
                <a:effectLst>
                  <a:outerShdw blurRad="38100" dist="19050" dir="2700000" algn="tl" rotWithShape="0">
                    <a:schemeClr val="dk1">
                      <a:alpha val="40000"/>
                    </a:schemeClr>
                  </a:outerShdw>
                </a:effectLst>
                <a:sym typeface="+mn-ea"/>
              </a:rPr>
              <a:t> Tang, H., Zhang, X., Wang, J., Cheng, N., Xiao, J. (2023) EmoMix: Emotion Mixing via Diffusion Models for Emotional Speech Synthesis. Proc. INTERSPEECH 2023,12-16</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2"/>
            </p:custDataLst>
          </p:nvPr>
        </p:nvPicPr>
        <p:blipFill>
          <a:blip r:embed="rId8"/>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p>
        </p:txBody>
      </p:sp>
      <p:sp>
        <p:nvSpPr>
          <p:cNvPr id="6" name="文本框 5"/>
          <p:cNvSpPr txBox="1"/>
          <p:nvPr>
            <p:custDataLst>
              <p:tags r:id="rId4"/>
            </p:custDataLst>
          </p:nvPr>
        </p:nvSpPr>
        <p:spPr>
          <a:xfrm>
            <a:off x="537845" y="1541145"/>
            <a:ext cx="10703560" cy="3784600"/>
          </a:xfrm>
          <a:prstGeom prst="rect">
            <a:avLst/>
          </a:prstGeom>
          <a:noFill/>
        </p:spPr>
        <p:txBody>
          <a:bodyPr wrap="square" rtlCol="0">
            <a:spAutoFit/>
          </a:bodyPr>
          <a:lstStyle/>
          <a:p>
            <a:pPr indent="457200" fontAlgn="auto">
              <a:lnSpc>
                <a:spcPct val="150000"/>
              </a:lnSpc>
              <a:buFont typeface="Wingdings" panose="05000000000000000000" charset="0"/>
              <a:buNone/>
            </a:pPr>
            <a:r>
              <a:rPr lang="zh-CN" altLang="en-US" sz="2000" dirty="0"/>
              <a:t>Plutchik</a:t>
            </a:r>
            <a:r>
              <a:rPr lang="zh-CN" altLang="en-US" sz="2000" baseline="30000" dirty="0"/>
              <a:t>[1]</a:t>
            </a:r>
            <a:r>
              <a:rPr lang="zh-CN" altLang="en-US" sz="2000" dirty="0"/>
              <a:t>提出了一套八种主要情绪，即悲伤、厌恶、喜悦、恐惧、愤怒、期待、惊讶和信任。所有其他情绪都可以被认为是衍生形式或这些主要情绪的混合。</a:t>
            </a:r>
          </a:p>
          <a:p>
            <a:pPr marL="800100" lvl="1" indent="-342900" fontAlgn="auto">
              <a:lnSpc>
                <a:spcPct val="150000"/>
              </a:lnSpc>
              <a:buFont typeface="Wingdings" panose="05000000000000000000" charset="0"/>
              <a:buChar char="Ø"/>
            </a:pPr>
            <a:r>
              <a:rPr lang="zh-CN" altLang="en-US" sz="2000" dirty="0"/>
              <a:t>MixedEmotion</a:t>
            </a:r>
            <a:r>
              <a:rPr lang="en-US" altLang="zh-CN" sz="2000" baseline="30000" dirty="0"/>
              <a:t>[2]</a:t>
            </a:r>
            <a:r>
              <a:rPr lang="zh-CN" altLang="en-US" sz="2000" dirty="0"/>
              <a:t>：首次研究了TTS中混合情绪的建模。MixedEmotion从相关属性排名中获取强度值来对情感嵌入进行加权。 通过手动定义情感属性向量来实现所需的多种情感的混合。 然而，这带来了质量的明显下降。</a:t>
            </a:r>
          </a:p>
          <a:p>
            <a:pPr marL="800100" lvl="1" indent="-342900" fontAlgn="auto">
              <a:lnSpc>
                <a:spcPct val="150000"/>
              </a:lnSpc>
              <a:buFont typeface="Wingdings" panose="05000000000000000000" charset="0"/>
              <a:buChar char="Ø"/>
            </a:pPr>
            <a:r>
              <a:rPr lang="zh-CN" altLang="en-US" sz="2000" dirty="0"/>
              <a:t>EmoDiff</a:t>
            </a:r>
            <a:r>
              <a:rPr lang="en-US" altLang="zh-CN" sz="2000" baseline="30000" dirty="0"/>
              <a:t>[3]</a:t>
            </a:r>
            <a:r>
              <a:rPr lang="zh-CN" altLang="en-US" sz="2000" dirty="0"/>
              <a:t>：在去噪扩散概率模型 (DDPM) 中使用基于分类器指导的软标签指导技术来合成可控和混合情感。但该分类器必须在噪声音频上进行训练，并且对于高维和不可见的初级情绪调节效率较低。</a:t>
            </a: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635" y="5459730"/>
            <a:ext cx="12192000" cy="1322070"/>
          </a:xfrm>
          <a:prstGeom prst="rect">
            <a:avLst/>
          </a:prstGeom>
          <a:noFill/>
        </p:spPr>
        <p:txBody>
          <a:bodyPr wrap="square" rtlCol="0">
            <a:spAutoFit/>
          </a:bodyPr>
          <a:lstStyle/>
          <a:p>
            <a:r>
              <a:rPr lang="en-US" altLang="zh-CN" sz="1600" dirty="0">
                <a:solidFill>
                  <a:schemeClr val="tx1"/>
                </a:solidFill>
                <a:effectLst>
                  <a:outerShdw blurRad="38100" dist="19050" dir="2700000" algn="tl" rotWithShape="0">
                    <a:schemeClr val="dk1">
                      <a:alpha val="40000"/>
                    </a:schemeClr>
                  </a:outerShdw>
                </a:effectLst>
                <a:sym typeface="+mn-ea"/>
              </a:rPr>
              <a:t>[1]R. Plutchik and H. Kellerman, Theories of emotion. Academic Press, 2013, vol. 1.</a:t>
            </a:r>
          </a:p>
          <a:p>
            <a:r>
              <a:rPr lang="en-US" altLang="zh-CN" sz="1600" dirty="0">
                <a:solidFill>
                  <a:schemeClr val="tx1"/>
                </a:solidFill>
                <a:effectLst>
                  <a:outerShdw blurRad="38100" dist="19050" dir="2700000" algn="tl" rotWithShape="0">
                    <a:schemeClr val="dk1">
                      <a:alpha val="40000"/>
                    </a:schemeClr>
                  </a:outerShdw>
                </a:effectLst>
                <a:sym typeface="+mn-ea"/>
              </a:rPr>
              <a:t>[2]K. Zhou, B. Sisman, R. Rana, B. W. Schuller, and H. Li, “Speech synthesis with mixed emotions,” IEEE Transactions on Affective Computing, 2022.</a:t>
            </a:r>
          </a:p>
          <a:p>
            <a:r>
              <a:rPr lang="en-US" altLang="zh-CN" sz="1600" dirty="0">
                <a:solidFill>
                  <a:schemeClr val="tx1"/>
                </a:solidFill>
                <a:effectLst>
                  <a:outerShdw blurRad="38100" dist="19050" dir="2700000" algn="tl" rotWithShape="0">
                    <a:schemeClr val="dk1">
                      <a:alpha val="40000"/>
                    </a:schemeClr>
                  </a:outerShdw>
                </a:effectLst>
                <a:sym typeface="+mn-ea"/>
              </a:rPr>
              <a:t>[3]Y. Guo, C. Du, X. Chen, and K. Yu, “Emodiff: Intensity controllable emotional text-to-speech with soft-label guidance,” in IEEE International Conference on Acoustics, Speech and Signal Processing (ICASSP), 2023, pp. 1–5.</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2"/>
            </p:custDataLst>
          </p:nvPr>
        </p:nvPicPr>
        <p:blipFill>
          <a:blip r:embed="rId8"/>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p>
        </p:txBody>
      </p:sp>
      <p:sp>
        <p:nvSpPr>
          <p:cNvPr id="6" name="文本框 5"/>
          <p:cNvSpPr txBox="1"/>
          <p:nvPr>
            <p:custDataLst>
              <p:tags r:id="rId4"/>
            </p:custDataLst>
          </p:nvPr>
        </p:nvSpPr>
        <p:spPr>
          <a:xfrm>
            <a:off x="587375" y="1503680"/>
            <a:ext cx="10703560" cy="1701165"/>
          </a:xfrm>
          <a:prstGeom prst="rect">
            <a:avLst/>
          </a:prstGeom>
          <a:noFill/>
        </p:spPr>
        <p:txBody>
          <a:bodyPr wrap="square" rtlCol="0">
            <a:noAutofit/>
          </a:bodyPr>
          <a:lstStyle/>
          <a:p>
            <a:pPr indent="508000" fontAlgn="auto">
              <a:lnSpc>
                <a:spcPct val="150000"/>
              </a:lnSpc>
              <a:extLst>
                <a:ext uri="{35155182-B16C-46BC-9424-99874614C6A1}">
                  <wpsdc:indentchars xmlns="" xmlns:wpsdc="http://www.wps.cn/officeDocument/2017/drawingmlCustomData" val="200" checksum="282533468"/>
                </a:ext>
              </a:extLst>
            </a:pPr>
            <a:r>
              <a:rPr lang="en-US" sz="2000" dirty="0"/>
              <a:t>本研究介绍了EmoMix，这是一种用于转移情感语音风格的框架，该框架采用扩散概率模型和预训练的语音情感识别 (SER) 模型。</a:t>
            </a:r>
            <a:r>
              <a:rPr lang="en-US" sz="2000" dirty="0">
                <a:sym typeface="+mn-ea"/>
              </a:rPr>
              <a:t>EmoMix</a:t>
            </a:r>
            <a:r>
              <a:rPr lang="en-US" sz="2000" dirty="0"/>
              <a:t>可以生成具有指定强度或混合情绪的情感语音</a:t>
            </a:r>
            <a:r>
              <a:rPr lang="zh-CN" altLang="en-US" sz="2000" dirty="0"/>
              <a:t>。</a:t>
            </a: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635" y="6140450"/>
            <a:ext cx="12192000" cy="583565"/>
          </a:xfrm>
          <a:prstGeom prst="rect">
            <a:avLst/>
          </a:prstGeom>
          <a:noFill/>
        </p:spPr>
        <p:txBody>
          <a:bodyPr wrap="square" rtlCol="0">
            <a:spAutoFit/>
          </a:bodyPr>
          <a:lstStyle/>
          <a:p>
            <a:r>
              <a:rPr lang="en-US" altLang="zh-CN" sz="1600" dirty="0">
                <a:solidFill>
                  <a:schemeClr val="tx1"/>
                </a:solidFill>
                <a:effectLst>
                  <a:outerShdw blurRad="38100" dist="19050" dir="2700000" algn="tl" rotWithShape="0">
                    <a:schemeClr val="dk1">
                      <a:alpha val="40000"/>
                    </a:schemeClr>
                  </a:outerShdw>
                </a:effectLst>
                <a:sym typeface="+mn-ea"/>
              </a:rPr>
              <a:t> Tang, H., Zhang, X., Wang, J., Cheng, N., Xiao, J. (2023) EmoMix: Emotion Mixing via Diffusion Models for Emotional Speech Synthesis. Proc. INTERSPEECH 2023,12-16</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2"/>
            </p:custDataLst>
          </p:nvPr>
        </p:nvPicPr>
        <p:blipFill>
          <a:blip r:embed="rId7"/>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总体框架</a:t>
            </a: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整体框架"/>
          <p:cNvPicPr>
            <a:picLocks noChangeAspect="1"/>
          </p:cNvPicPr>
          <p:nvPr/>
        </p:nvPicPr>
        <p:blipFill>
          <a:blip r:embed="rId8"/>
          <a:stretch>
            <a:fillRect/>
          </a:stretch>
        </p:blipFill>
        <p:spPr>
          <a:xfrm>
            <a:off x="1421765" y="1782445"/>
            <a:ext cx="9348470" cy="3664585"/>
          </a:xfrm>
          <a:prstGeom prst="rect">
            <a:avLst/>
          </a:prstGeom>
        </p:spPr>
      </p:pic>
      <p:pic>
        <p:nvPicPr>
          <p:cNvPr id="3" name="图片 2" descr="联想截图_20240421230042"/>
          <p:cNvPicPr>
            <a:picLocks noChangeAspect="1"/>
          </p:cNvPicPr>
          <p:nvPr/>
        </p:nvPicPr>
        <p:blipFill>
          <a:blip r:embed="rId9"/>
          <a:stretch>
            <a:fillRect/>
          </a:stretch>
        </p:blipFill>
        <p:spPr>
          <a:xfrm>
            <a:off x="2256155" y="5725795"/>
            <a:ext cx="6711315" cy="949325"/>
          </a:xfrm>
          <a:prstGeom prst="rect">
            <a:avLst/>
          </a:prstGeom>
        </p:spPr>
      </p:pic>
      <p:pic>
        <p:nvPicPr>
          <p:cNvPr id="7" name="图片 6">
            <a:extLst>
              <a:ext uri="{FF2B5EF4-FFF2-40B4-BE49-F238E27FC236}">
                <a16:creationId xmlns:a16="http://schemas.microsoft.com/office/drawing/2014/main" id="{EE8F06C0-C6B3-6EA3-9127-B3803425900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74169" y="3504233"/>
            <a:ext cx="2997354" cy="584230"/>
          </a:xfrm>
          <a:prstGeom prst="rect">
            <a:avLst/>
          </a:prstGeom>
        </p:spPr>
      </p:pic>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2"/>
            </p:custDataLst>
          </p:nvPr>
        </p:nvPicPr>
        <p:blipFill>
          <a:blip r:embed="rId6"/>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0" name="图片 9" descr="Grad-TTS 推理方案"/>
          <p:cNvPicPr>
            <a:picLocks noChangeAspect="1"/>
          </p:cNvPicPr>
          <p:nvPr/>
        </p:nvPicPr>
        <p:blipFill>
          <a:blip r:embed="rId7"/>
          <a:stretch>
            <a:fillRect/>
          </a:stretch>
        </p:blipFill>
        <p:spPr>
          <a:xfrm>
            <a:off x="719138" y="1309370"/>
            <a:ext cx="10753725" cy="4238625"/>
          </a:xfrm>
          <a:prstGeom prst="rect">
            <a:avLst/>
          </a:prstGeom>
        </p:spPr>
      </p:pic>
      <p:sp>
        <p:nvSpPr>
          <p:cNvPr id="11" name="文本框 10"/>
          <p:cNvSpPr txBox="1"/>
          <p:nvPr/>
        </p:nvSpPr>
        <p:spPr>
          <a:xfrm>
            <a:off x="4481830" y="5748020"/>
            <a:ext cx="1348740" cy="368300"/>
          </a:xfrm>
          <a:prstGeom prst="rect">
            <a:avLst/>
          </a:prstGeom>
          <a:noFill/>
        </p:spPr>
        <p:txBody>
          <a:bodyPr wrap="square" rtlCol="0">
            <a:spAutoFit/>
          </a:bodyPr>
          <a:lstStyle/>
          <a:p>
            <a:r>
              <a:rPr lang="en-US" altLang="zh-CN">
                <a:ln/>
                <a:solidFill>
                  <a:srgbClr val="FF0000"/>
                </a:solidFill>
                <a:effectLst>
                  <a:outerShdw blurRad="38100" dist="19050" dir="2700000" algn="tl" rotWithShape="0">
                    <a:schemeClr val="dk1">
                      <a:alpha val="40000"/>
                    </a:schemeClr>
                  </a:outerShdw>
                </a:effectLst>
              </a:rPr>
              <a:t>GradTTS</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2"/>
            </p:custDataLst>
          </p:nvPr>
        </p:nvPicPr>
        <p:blipFill>
          <a:blip r:embed="rId7"/>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p>
        </p:txBody>
      </p:sp>
      <p:sp>
        <p:nvSpPr>
          <p:cNvPr id="2" name="文本框 1"/>
          <p:cNvSpPr txBox="1"/>
          <p:nvPr/>
        </p:nvSpPr>
        <p:spPr>
          <a:xfrm>
            <a:off x="508000" y="1419860"/>
            <a:ext cx="10786110" cy="3244850"/>
          </a:xfrm>
          <a:prstGeom prst="rect">
            <a:avLst/>
          </a:prstGeom>
          <a:noFill/>
        </p:spPr>
        <p:txBody>
          <a:bodyPr wrap="square" rtlCol="0">
            <a:noAutofit/>
          </a:bodyPr>
          <a:lstStyle/>
          <a:p>
            <a:pPr indent="457200" fontAlgn="auto">
              <a:lnSpc>
                <a:spcPct val="150000"/>
              </a:lnSpc>
              <a:buFont typeface="Wingdings" panose="05000000000000000000" charset="0"/>
              <a:buNone/>
            </a:pPr>
            <a:r>
              <a:rPr lang="en-US" sz="2000" dirty="0"/>
              <a:t>SER模型在IEMOCAP</a:t>
            </a:r>
            <a:r>
              <a:rPr lang="en-US" sz="2000" baseline="30000" dirty="0"/>
              <a:t>[1]</a:t>
            </a:r>
            <a:r>
              <a:rPr lang="en-US" sz="2000" dirty="0"/>
              <a:t>上进行训练，总共包含10k个话语以获得情感特征e</a:t>
            </a:r>
            <a:r>
              <a:rPr lang="zh-CN" altLang="en-US" sz="2000" dirty="0"/>
              <a:t>。</a:t>
            </a:r>
            <a:r>
              <a:rPr lang="en-US" sz="2000" dirty="0"/>
              <a:t>IEMOCAP 的子集，具有五种情绪类型，即悲伤、惊讶、快乐、中性和愤怒。 使用 ESD 数据集</a:t>
            </a:r>
            <a:r>
              <a:rPr lang="en-US" sz="2000" baseline="30000" dirty="0"/>
              <a:t> [2] </a:t>
            </a:r>
            <a:r>
              <a:rPr lang="en-US" sz="2000" dirty="0"/>
              <a:t>的英语部分进行实验，该数据集包含 10 个具有与 IEMOCAP 中使用的相同五种情绪的说话者。 采用与 ESD 数据集相同的数据分区，并将愤怒作为实验中看不见的主要情绪。</a:t>
            </a: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5"/>
            </p:custDataLst>
          </p:nvPr>
        </p:nvSpPr>
        <p:spPr>
          <a:xfrm>
            <a:off x="-635" y="5459730"/>
            <a:ext cx="12192000" cy="1322070"/>
          </a:xfrm>
          <a:prstGeom prst="rect">
            <a:avLst/>
          </a:prstGeom>
          <a:noFill/>
        </p:spPr>
        <p:txBody>
          <a:bodyPr wrap="square" rtlCol="0">
            <a:spAutoFit/>
          </a:bodyPr>
          <a:lstStyle/>
          <a:p>
            <a:r>
              <a:rPr lang="en-US" altLang="zh-CN" sz="1600" dirty="0">
                <a:solidFill>
                  <a:schemeClr val="tx1"/>
                </a:solidFill>
                <a:effectLst>
                  <a:outerShdw blurRad="38100" dist="19050" dir="2700000" algn="tl" rotWithShape="0">
                    <a:schemeClr val="dk1">
                      <a:alpha val="40000"/>
                    </a:schemeClr>
                  </a:outerShdw>
                </a:effectLst>
                <a:sym typeface="+mn-ea"/>
              </a:rPr>
              <a:t>[1]C. Busso, M. Bulut, C. Lee, A. Kazemzadeh, E. Mower, S. Kim, J. N. Chang, S. Lee, and S. S. Narayanan, “IEMOCAP: interactive emotional dyadic motion capture database,” Lang. Resour. Evaluation, vol. 42, no. 4, pp. 335–359, 2008.</a:t>
            </a:r>
          </a:p>
          <a:p>
            <a:r>
              <a:rPr lang="en-US" altLang="zh-CN" sz="1600" dirty="0">
                <a:solidFill>
                  <a:schemeClr val="tx1"/>
                </a:solidFill>
                <a:effectLst>
                  <a:outerShdw blurRad="38100" dist="19050" dir="2700000" algn="tl" rotWithShape="0">
                    <a:schemeClr val="dk1">
                      <a:alpha val="40000"/>
                    </a:schemeClr>
                  </a:outerShdw>
                </a:effectLst>
                <a:sym typeface="+mn-ea"/>
              </a:rPr>
              <a:t>[2]K. Zhou, B. Sisman, R. Liu, and H. Li, “Seen and unseen emotional style transfer for voice conversion with a new emotional speech dataset,” in ICASSP 2021-2021 IEEE International Conference on Acoustics, Speech and Signal Processing (ICASSP). IEEE, 2021, pp. 920–924.</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2"/>
            </p:custDataLst>
          </p:nvPr>
        </p:nvPicPr>
        <p:blipFill>
          <a:blip r:embed="rId6"/>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mos"/>
          <p:cNvPicPr>
            <a:picLocks noChangeAspect="1"/>
          </p:cNvPicPr>
          <p:nvPr/>
        </p:nvPicPr>
        <p:blipFill>
          <a:blip r:embed="rId7"/>
          <a:stretch>
            <a:fillRect/>
          </a:stretch>
        </p:blipFill>
        <p:spPr>
          <a:xfrm>
            <a:off x="2023110" y="2578735"/>
            <a:ext cx="8145780" cy="2898140"/>
          </a:xfrm>
          <a:prstGeom prst="rect">
            <a:avLst/>
          </a:prstGeom>
        </p:spPr>
      </p:pic>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2"/>
            </p:custDataLst>
          </p:nvPr>
        </p:nvPicPr>
        <p:blipFill>
          <a:blip r:embed="rId6"/>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消融实验</a:t>
            </a: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消融"/>
          <p:cNvPicPr>
            <a:picLocks noChangeAspect="1"/>
          </p:cNvPicPr>
          <p:nvPr/>
        </p:nvPicPr>
        <p:blipFill>
          <a:blip r:embed="rId7"/>
          <a:stretch>
            <a:fillRect/>
          </a:stretch>
        </p:blipFill>
        <p:spPr>
          <a:xfrm>
            <a:off x="2192020" y="2244090"/>
            <a:ext cx="6918960" cy="2263140"/>
          </a:xfrm>
          <a:prstGeom prst="rect">
            <a:avLst/>
          </a:prstGeom>
        </p:spPr>
      </p:pic>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2"/>
            </p:custDataLst>
          </p:nvPr>
        </p:nvPicPr>
        <p:blipFill>
          <a:blip r:embed="rId6"/>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65150" y="1471930"/>
            <a:ext cx="10786110" cy="2546985"/>
          </a:xfrm>
          <a:prstGeom prst="rect">
            <a:avLst/>
          </a:prstGeom>
          <a:noFill/>
        </p:spPr>
        <p:txBody>
          <a:bodyPr wrap="square" rtlCol="0">
            <a:noAutofit/>
          </a:bodyPr>
          <a:lstStyle/>
          <a:p>
            <a:pPr indent="457200" fontAlgn="auto">
              <a:lnSpc>
                <a:spcPct val="150000"/>
              </a:lnSpc>
              <a:buFont typeface="Wingdings" panose="05000000000000000000" charset="0"/>
              <a:buNone/>
            </a:pPr>
            <a:r>
              <a:rPr lang="zh-CN" altLang="en-US" sz="2000" dirty="0"/>
              <a:t>本文</a:t>
            </a:r>
            <a:r>
              <a:rPr lang="en-US" sz="2000" dirty="0"/>
              <a:t>提出了一种可控情感 TTS 框架 EmoMix，以进一步探索混合情感合成和强度控制。 通过引入混合方法来避免显式地建模混合情绪。 通过在运行时手动组合噪音，EmoMix 可以产生不同的情绪混合物。 评估证明了生成具有各种混合情绪的语音的能力。</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2"/>
            </p:custDataLst>
          </p:nvPr>
        </p:nvPicPr>
        <p:blipFill>
          <a:blip r:embed="rId8"/>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p>
        </p:txBody>
      </p:sp>
      <p:sp>
        <p:nvSpPr>
          <p:cNvPr id="6" name="文本框 5"/>
          <p:cNvSpPr txBox="1"/>
          <p:nvPr>
            <p:custDataLst>
              <p:tags r:id="rId4"/>
            </p:custDataLst>
          </p:nvPr>
        </p:nvSpPr>
        <p:spPr>
          <a:xfrm>
            <a:off x="587375" y="1503680"/>
            <a:ext cx="10703560" cy="1938020"/>
          </a:xfrm>
          <a:prstGeom prst="rect">
            <a:avLst/>
          </a:prstGeom>
          <a:noFill/>
        </p:spPr>
        <p:txBody>
          <a:bodyPr wrap="square" rtlCol="0">
            <a:spAutoFit/>
          </a:bodyPr>
          <a:lstStyle/>
          <a:p>
            <a:pPr indent="508000" fontAlgn="auto">
              <a:lnSpc>
                <a:spcPct val="150000"/>
              </a:lnSpc>
              <a:extLst>
                <a:ext uri="{35155182-B16C-46BC-9424-99874614C6A1}">
                  <wpsdc:indentchars xmlns="" xmlns:wpsdc="http://www.wps.cn/officeDocument/2017/drawingmlCustomData" val="200" checksum="282533468"/>
                </a:ext>
              </a:extLst>
            </a:pPr>
            <a:r>
              <a:rPr lang="en-US" sz="2000" dirty="0"/>
              <a:t>现代 TTS 系统主要涉及两个步骤： </a:t>
            </a:r>
            <a:r>
              <a:rPr lang="zh-CN" altLang="en-US" sz="2000" dirty="0"/>
              <a:t>从</a:t>
            </a:r>
            <a:r>
              <a:rPr lang="en-US" sz="2000" dirty="0"/>
              <a:t>输入文本</a:t>
            </a:r>
            <a:r>
              <a:rPr lang="zh-CN" altLang="en-US" sz="2000" dirty="0"/>
              <a:t>中</a:t>
            </a:r>
            <a:r>
              <a:rPr lang="en-US" sz="2000" dirty="0">
                <a:sym typeface="+mn-ea"/>
              </a:rPr>
              <a:t>预测频谱图</a:t>
            </a:r>
            <a:r>
              <a:rPr lang="en-US" sz="2000" dirty="0"/>
              <a:t>和来自频谱图的波形重建。  Tacotron 2</a:t>
            </a:r>
            <a:r>
              <a:rPr lang="en-US" sz="2000" baseline="30000" dirty="0"/>
              <a:t> [1] </a:t>
            </a:r>
            <a:r>
              <a:rPr lang="en-US" sz="2000" dirty="0"/>
              <a:t>是研究界流行的神经 TTS 模型之一</a:t>
            </a:r>
            <a:r>
              <a:rPr lang="zh-CN" altLang="en-US" sz="2000" dirty="0"/>
              <a:t>。</a:t>
            </a:r>
            <a:r>
              <a:rPr lang="en-US" sz="2000" dirty="0"/>
              <a:t>它使用软注意机制结合了编码器-解码器模型，并预测给定字符的梅尔谱。 然而，由于在解码器和自回归生成过程中使用了循环神经网络（RNN），解码过程的时间复杂度随着频谱图的长度线性增长。</a:t>
            </a:r>
            <a:endParaRPr lang="zh-CN" altLang="en-US" sz="2000"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635" y="6140450"/>
            <a:ext cx="12192000" cy="583565"/>
          </a:xfrm>
          <a:prstGeom prst="rect">
            <a:avLst/>
          </a:prstGeom>
          <a:noFill/>
        </p:spPr>
        <p:txBody>
          <a:bodyPr wrap="square" rtlCol="0">
            <a:spAutoFit/>
          </a:bodyPr>
          <a:lstStyle/>
          <a:p>
            <a:r>
              <a:rPr lang="en-US" altLang="zh-CN" sz="1600" dirty="0">
                <a:solidFill>
                  <a:schemeClr val="tx1"/>
                </a:solidFill>
                <a:effectLst>
                  <a:outerShdw blurRad="38100" dist="19050" dir="2700000" algn="tl" rotWithShape="0">
                    <a:schemeClr val="dk1">
                      <a:alpha val="40000"/>
                    </a:schemeClr>
                  </a:outerShdw>
                </a:effectLst>
                <a:sym typeface="+mn-ea"/>
              </a:rPr>
              <a:t>[1]Shen J, Pang R, Weiss R J, et al. Natural tts synthesis by conditioning wavenet on mel spectrogram predictions[C]//2018 IEEE international conference on acoustics, speech and signal processing (ICASSP). IEEE, 2018: 4779-4783.</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2"/>
            </p:custDataLst>
          </p:nvPr>
        </p:nvSpPr>
        <p:spPr/>
        <p:txBody>
          <a:bodyPr/>
          <a:lstStyle/>
          <a:p>
            <a:r>
              <a:rPr lang="zh-CN" altLang="en-US" dirty="0"/>
              <a:t>谢谢聆听</a:t>
            </a:r>
          </a:p>
        </p:txBody>
      </p:sp>
      <p:sp>
        <p:nvSpPr>
          <p:cNvPr id="8" name="矩形 7"/>
          <p:cNvSpPr/>
          <p:nvPr>
            <p:custDataLst>
              <p:tags r:id="rId3"/>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2"/>
            </p:custDataLst>
          </p:nvPr>
        </p:nvPicPr>
        <p:blipFill>
          <a:blip r:embed="rId8"/>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p>
        </p:txBody>
      </p:sp>
      <p:sp>
        <p:nvSpPr>
          <p:cNvPr id="6" name="文本框 5"/>
          <p:cNvSpPr txBox="1"/>
          <p:nvPr>
            <p:custDataLst>
              <p:tags r:id="rId4"/>
            </p:custDataLst>
          </p:nvPr>
        </p:nvSpPr>
        <p:spPr>
          <a:xfrm>
            <a:off x="587375" y="1446530"/>
            <a:ext cx="10339705" cy="1938020"/>
          </a:xfrm>
          <a:prstGeom prst="rect">
            <a:avLst/>
          </a:prstGeom>
          <a:noFill/>
        </p:spPr>
        <p:txBody>
          <a:bodyPr wrap="square" rtlCol="0">
            <a:spAutoFit/>
          </a:bodyPr>
          <a:lstStyle/>
          <a:p>
            <a:pPr marL="800100" lvl="1" indent="-342900" fontAlgn="auto">
              <a:lnSpc>
                <a:spcPct val="150000"/>
              </a:lnSpc>
              <a:buFont typeface="Wingdings" panose="05000000000000000000" charset="0"/>
              <a:buChar char="l"/>
            </a:pPr>
            <a:r>
              <a:rPr lang="zh-CN" altLang="en-US" sz="2000">
                <a:sym typeface="+mn-ea"/>
              </a:rPr>
              <a:t>为了解决自回归低速生成的问题，研究者致力于非自回归模型研究。</a:t>
            </a:r>
          </a:p>
          <a:p>
            <a:pPr marL="800100" lvl="1" indent="-342900" fontAlgn="auto">
              <a:lnSpc>
                <a:spcPct val="150000"/>
              </a:lnSpc>
              <a:buFont typeface="Wingdings" panose="05000000000000000000" charset="0"/>
              <a:buChar char="l"/>
            </a:pPr>
            <a:r>
              <a:rPr lang="zh-CN" altLang="en-US" sz="2000">
                <a:sym typeface="+mn-ea"/>
              </a:rPr>
              <a:t>非自回归模型取得成功，但这些模型仍然具有相对较大的模型规模，并且无法在资源受限的环境下有效执行。</a:t>
            </a:r>
          </a:p>
          <a:p>
            <a:pPr marL="800100" lvl="1" indent="-342900" fontAlgn="auto">
              <a:lnSpc>
                <a:spcPct val="150000"/>
              </a:lnSpc>
              <a:buFont typeface="Wingdings" panose="05000000000000000000" charset="0"/>
              <a:buChar char="l"/>
            </a:pPr>
            <a:r>
              <a:rPr lang="zh-CN" altLang="en-US" sz="2000">
                <a:sym typeface="+mn-ea"/>
              </a:rPr>
              <a:t>虽然非自回归模型在推理时速度更快，但它们的性能通常不如自回归模型。</a:t>
            </a:r>
            <a:endParaRPr lang="en-US" altLang="zh-CN" sz="2000" dirty="0">
              <a:sym typeface="+mn-ea"/>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0" y="5894070"/>
            <a:ext cx="12192000" cy="82994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Liu Y, Gong C, Wang L, et al. VF-Taco2: Towards Fast and Lightweight Synthesis for Autoregressive Models with Variation Autoencoder and Feature Distillation[C]//ICASSP 2023-2023 IEEE International Conference on Acoustics, Speech and Signal Processing (ICASSP). IEEE, 2023: 1-5.</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2"/>
            </p:custDataLst>
          </p:nvPr>
        </p:nvPicPr>
        <p:blipFill>
          <a:blip r:embed="rId9"/>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p>
        </p:txBody>
      </p:sp>
      <p:sp>
        <p:nvSpPr>
          <p:cNvPr id="6" name="文本框 5"/>
          <p:cNvSpPr txBox="1"/>
          <p:nvPr>
            <p:custDataLst>
              <p:tags r:id="rId4"/>
            </p:custDataLst>
          </p:nvPr>
        </p:nvSpPr>
        <p:spPr>
          <a:xfrm>
            <a:off x="587375" y="1503680"/>
            <a:ext cx="10703560" cy="3322955"/>
          </a:xfrm>
          <a:prstGeom prst="rect">
            <a:avLst/>
          </a:prstGeom>
          <a:noFill/>
        </p:spPr>
        <p:txBody>
          <a:bodyPr wrap="square" rtlCol="0">
            <a:spAutoFit/>
          </a:bodyPr>
          <a:lstStyle/>
          <a:p>
            <a:pPr indent="457200" fontAlgn="auto">
              <a:lnSpc>
                <a:spcPct val="150000"/>
              </a:lnSpc>
            </a:pPr>
            <a:r>
              <a:rPr lang="en-US" sz="2000" dirty="0">
                <a:sym typeface="+mn-ea"/>
              </a:rPr>
              <a:t>为了利用 Tacotron 2 的自回归能力，同时避免上述提到的大模型尺寸和延迟问题，首先关注 Tacotron 2 的</a:t>
            </a:r>
            <a:r>
              <a:rPr lang="en-US" sz="2000" dirty="0">
                <a:solidFill>
                  <a:schemeClr val="accent1"/>
                </a:solidFill>
                <a:effectLst>
                  <a:outerShdw blurRad="38100" dist="25400" dir="5400000" algn="ctr" rotWithShape="0">
                    <a:srgbClr val="6E747A">
                      <a:alpha val="43000"/>
                    </a:srgbClr>
                  </a:outerShdw>
                </a:effectLst>
                <a:sym typeface="+mn-ea"/>
              </a:rPr>
              <a:t>“缩减因子”R</a:t>
            </a:r>
            <a:r>
              <a:rPr lang="en-US" sz="2000" dirty="0">
                <a:sym typeface="+mn-ea"/>
              </a:rPr>
              <a:t>来预测每个解码步骤中的多个输出帧，这些帧在非重叠窗口中生成。</a:t>
            </a:r>
            <a:r>
              <a:rPr lang="zh-CN" altLang="en-US" sz="2000" dirty="0">
                <a:sym typeface="+mn-ea"/>
              </a:rPr>
              <a:t>较大的</a:t>
            </a:r>
            <a:r>
              <a:rPr lang="en-US" sz="2000" dirty="0">
                <a:sym typeface="+mn-ea"/>
              </a:rPr>
              <a:t>R</a:t>
            </a:r>
            <a:r>
              <a:rPr lang="zh-CN" altLang="en-US" sz="2000" b="0" i="0" dirty="0">
                <a:effectLst/>
                <a:highlight>
                  <a:srgbClr val="FFFFFF"/>
                </a:highlight>
                <a:latin typeface="-apple-system"/>
              </a:rPr>
              <a:t>可以减少模型大小、训练和推理时间，但是会导致性能下降 。</a:t>
            </a:r>
            <a:endParaRPr lang="en-US" altLang="zh-CN" sz="2000" b="0" i="0" dirty="0">
              <a:effectLst/>
              <a:highlight>
                <a:srgbClr val="FFFFFF"/>
              </a:highlight>
              <a:latin typeface="-apple-system"/>
            </a:endParaRPr>
          </a:p>
          <a:p>
            <a:pPr indent="457200" fontAlgn="auto">
              <a:lnSpc>
                <a:spcPct val="150000"/>
              </a:lnSpc>
            </a:pPr>
            <a:r>
              <a:rPr lang="zh-CN" altLang="en-US" sz="2000" b="0" i="0" dirty="0">
                <a:solidFill>
                  <a:srgbClr val="0D0D0D"/>
                </a:solidFill>
                <a:effectLst/>
                <a:highlight>
                  <a:srgbClr val="FFFFFF"/>
                </a:highlight>
                <a:latin typeface="Söhne"/>
              </a:rPr>
              <a:t>为了解决上述问题，作者提议通过生成模型而不是简单的全连接层来进行多帧预测。深度生成模型，如变分自编码器（</a:t>
            </a:r>
            <a:r>
              <a:rPr lang="en-US" altLang="zh-CN" sz="2000" b="0" i="0" dirty="0">
                <a:solidFill>
                  <a:srgbClr val="0D0D0D"/>
                </a:solidFill>
                <a:effectLst/>
                <a:highlight>
                  <a:srgbClr val="FFFFFF"/>
                </a:highlight>
                <a:cs typeface="+mn-lt"/>
              </a:rPr>
              <a:t>VAE</a:t>
            </a:r>
            <a:r>
              <a:rPr lang="zh-CN" altLang="en-US" sz="2000" b="0" i="0" dirty="0">
                <a:solidFill>
                  <a:srgbClr val="0D0D0D"/>
                </a:solidFill>
                <a:effectLst/>
                <a:highlight>
                  <a:srgbClr val="FFFFFF"/>
                </a:highlight>
                <a:latin typeface="Söhne"/>
              </a:rPr>
              <a:t>），是可以在无监督方式下学习复杂分布的强大架构。直观上，自回归模型的多帧预测过程也是一个生成过程，它使用前一帧的信息来预测接下来的</a:t>
            </a:r>
            <a:r>
              <a:rPr lang="en-US" altLang="zh-CN" sz="2000" dirty="0">
                <a:solidFill>
                  <a:srgbClr val="0D0D0D"/>
                </a:solidFill>
                <a:highlight>
                  <a:srgbClr val="FFFFFF"/>
                </a:highlight>
                <a:latin typeface="Söhne"/>
              </a:rPr>
              <a:t>R</a:t>
            </a:r>
            <a:r>
              <a:rPr lang="zh-CN" altLang="en-US" sz="2000" b="0" i="0" dirty="0">
                <a:solidFill>
                  <a:srgbClr val="0D0D0D"/>
                </a:solidFill>
                <a:effectLst/>
                <a:highlight>
                  <a:srgbClr val="FFFFFF"/>
                </a:highlight>
                <a:latin typeface="Söhne"/>
              </a:rPr>
              <a:t>帧。</a:t>
            </a:r>
            <a:endParaRPr lang="en-US" altLang="zh-CN" sz="2000" b="0" i="0" dirty="0">
              <a:solidFill>
                <a:srgbClr val="0D0D0D"/>
              </a:solidFill>
              <a:effectLst/>
              <a:highlight>
                <a:srgbClr val="FFFFFF"/>
              </a:highlight>
              <a:latin typeface="Söhne"/>
            </a:endParaRPr>
          </a:p>
          <a:p>
            <a:pPr indent="457200">
              <a:lnSpc>
                <a:spcPct val="150000"/>
              </a:lnSpc>
            </a:pPr>
            <a:r>
              <a:rPr lang="zh-CN" altLang="en-US" sz="2000" b="0" i="0" dirty="0">
                <a:solidFill>
                  <a:srgbClr val="0D0D0D"/>
                </a:solidFill>
                <a:effectLst/>
                <a:highlight>
                  <a:srgbClr val="FFFFFF"/>
                </a:highlight>
                <a:latin typeface="Söhne"/>
              </a:rPr>
              <a:t>已经有许多技术用于设计轻量且高效的神经网络，如缩减、知识蒸馏、量化和剪枝。</a:t>
            </a:r>
            <a:endParaRPr lang="en-US" altLang="zh-CN" sz="2000" b="0" i="0" dirty="0">
              <a:solidFill>
                <a:srgbClr val="0D0D0D"/>
              </a:solidFill>
              <a:effectLst/>
              <a:highlight>
                <a:srgbClr val="FFFFFF"/>
              </a:highlight>
              <a:latin typeface="Söhne"/>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0" y="5894070"/>
            <a:ext cx="12192000" cy="82994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Liu Y, Gong C, Wang L, et al. VF-Taco2: Towards Fast and Lightweight Synthesis for Autoregressive Models with Variation Autoencoder and Feature Distillation[C]//ICASSP 2023-2023 IEEE International Conference on Acoustics, Speech and Signal Processing (ICASSP). IEEE, 2023: 1-5.</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2"/>
            </p:custDataLst>
          </p:nvPr>
        </p:nvPicPr>
        <p:blipFill>
          <a:blip r:embed="rId9"/>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p>
        </p:txBody>
      </p:sp>
      <p:sp>
        <p:nvSpPr>
          <p:cNvPr id="6" name="文本框 5"/>
          <p:cNvSpPr txBox="1"/>
          <p:nvPr>
            <p:custDataLst>
              <p:tags r:id="rId4"/>
            </p:custDataLst>
          </p:nvPr>
        </p:nvSpPr>
        <p:spPr>
          <a:xfrm>
            <a:off x="587375" y="1503680"/>
            <a:ext cx="10703560" cy="4246245"/>
          </a:xfrm>
          <a:prstGeom prst="rect">
            <a:avLst/>
          </a:prstGeom>
          <a:noFill/>
        </p:spPr>
        <p:txBody>
          <a:bodyPr wrap="square" rtlCol="0">
            <a:spAutoFit/>
          </a:bodyPr>
          <a:lstStyle/>
          <a:p>
            <a:pPr indent="457200" fontAlgn="auto">
              <a:lnSpc>
                <a:spcPct val="150000"/>
              </a:lnSpc>
            </a:pPr>
            <a:r>
              <a:rPr lang="zh-CN" altLang="en-US" sz="2000" b="0" i="0" dirty="0">
                <a:solidFill>
                  <a:srgbClr val="0D0D0D"/>
                </a:solidFill>
                <a:effectLst/>
                <a:highlight>
                  <a:srgbClr val="FFFFFF"/>
                </a:highlight>
                <a:latin typeface="Söhne"/>
              </a:rPr>
              <a:t>结合上述使用生成模型和特征蒸馏的理念，作者提出了 </a:t>
            </a:r>
            <a:r>
              <a:rPr lang="zh-CN" altLang="en-US" sz="2000" b="0" i="0" dirty="0">
                <a:solidFill>
                  <a:srgbClr val="0D0D0D"/>
                </a:solidFill>
                <a:effectLst/>
                <a:highlight>
                  <a:srgbClr val="FFFFFF"/>
                </a:highlight>
                <a:cs typeface="+mn-lt"/>
              </a:rPr>
              <a:t>VF-Taco2</a:t>
            </a:r>
            <a:r>
              <a:rPr lang="zh-CN" altLang="en-US" sz="2000" b="0" i="0" dirty="0">
                <a:solidFill>
                  <a:srgbClr val="0D0D0D"/>
                </a:solidFill>
                <a:effectLst/>
                <a:highlight>
                  <a:srgbClr val="FFFFFF"/>
                </a:highlight>
                <a:latin typeface="Söhne"/>
              </a:rPr>
              <a:t>，这是一个轻量级且快速的文本到语音（</a:t>
            </a:r>
            <a:r>
              <a:rPr lang="en-US" altLang="zh-CN" sz="2000" b="0" i="0" dirty="0">
                <a:solidFill>
                  <a:srgbClr val="0D0D0D"/>
                </a:solidFill>
                <a:effectLst/>
                <a:highlight>
                  <a:srgbClr val="FFFFFF"/>
                </a:highlight>
                <a:cs typeface="+mn-lt"/>
              </a:rPr>
              <a:t>TTS</a:t>
            </a:r>
            <a:r>
              <a:rPr lang="zh-CN" altLang="en-US" sz="2000" b="0" i="0" dirty="0">
                <a:solidFill>
                  <a:srgbClr val="0D0D0D"/>
                </a:solidFill>
                <a:effectLst/>
                <a:highlight>
                  <a:srgbClr val="FFFFFF"/>
                </a:highlight>
                <a:latin typeface="Söhne"/>
              </a:rPr>
              <a:t>）模型，具有更小的模型尺寸和在</a:t>
            </a:r>
            <a:r>
              <a:rPr lang="zh-CN" altLang="en-US" sz="2000" b="0" i="0" dirty="0">
                <a:solidFill>
                  <a:srgbClr val="0D0D0D"/>
                </a:solidFill>
                <a:effectLst/>
                <a:highlight>
                  <a:srgbClr val="FFFFFF"/>
                </a:highlight>
                <a:cs typeface="+mn-lt"/>
              </a:rPr>
              <a:t> </a:t>
            </a:r>
            <a:r>
              <a:rPr lang="en-US" altLang="zh-CN" sz="2000" b="0" i="0" dirty="0">
                <a:solidFill>
                  <a:srgbClr val="0D0D0D"/>
                </a:solidFill>
                <a:effectLst/>
                <a:highlight>
                  <a:srgbClr val="FFFFFF"/>
                </a:highlight>
                <a:cs typeface="+mn-lt"/>
              </a:rPr>
              <a:t>CPU </a:t>
            </a:r>
            <a:r>
              <a:rPr lang="zh-CN" altLang="en-US" sz="2000" b="0" i="0" dirty="0">
                <a:solidFill>
                  <a:srgbClr val="0D0D0D"/>
                </a:solidFill>
                <a:effectLst/>
                <a:highlight>
                  <a:srgbClr val="FFFFFF"/>
                </a:highlight>
                <a:latin typeface="Söhne"/>
              </a:rPr>
              <a:t>上更快的推理速度，以减小模型尺寸来进行多帧预测以实现快速推理。本文的贡献如下所示：</a:t>
            </a:r>
            <a:endParaRPr lang="en-US" altLang="zh-CN" sz="2000" dirty="0">
              <a:solidFill>
                <a:srgbClr val="0D0D0D"/>
              </a:solidFill>
              <a:highlight>
                <a:srgbClr val="FFFFFF"/>
              </a:highlight>
              <a:latin typeface="Söhne"/>
            </a:endParaRPr>
          </a:p>
          <a:p>
            <a:pPr marL="800100" lvl="1" indent="-342900">
              <a:lnSpc>
                <a:spcPct val="150000"/>
              </a:lnSpc>
              <a:buFont typeface="Wingdings" panose="05000000000000000000" pitchFamily="2" charset="2"/>
              <a:buChar char="Ø"/>
            </a:pPr>
            <a:r>
              <a:rPr lang="zh-CN" altLang="en-US" sz="2000" b="1" i="0" dirty="0">
                <a:solidFill>
                  <a:srgbClr val="0D0D0D"/>
                </a:solidFill>
                <a:effectLst/>
                <a:highlight>
                  <a:srgbClr val="FFFFFF"/>
                </a:highlight>
                <a:latin typeface="Söhne"/>
              </a:rPr>
              <a:t>快速</a:t>
            </a:r>
            <a:r>
              <a:rPr lang="zh-CN" altLang="en-US" sz="2000" b="0" i="0" dirty="0">
                <a:solidFill>
                  <a:srgbClr val="0D0D0D"/>
                </a:solidFill>
                <a:effectLst/>
                <a:highlight>
                  <a:srgbClr val="FFFFFF"/>
                </a:highlight>
                <a:latin typeface="Söhne"/>
              </a:rPr>
              <a:t>：通过变分自编码器实现的新型多帧预测方法，解决了并行梅尔频谱生成中的声音质量下降问题；</a:t>
            </a:r>
            <a:endParaRPr lang="en-US" altLang="zh-CN" sz="2000" b="0" i="0" dirty="0">
              <a:solidFill>
                <a:srgbClr val="0D0D0D"/>
              </a:solidFill>
              <a:effectLst/>
              <a:highlight>
                <a:srgbClr val="FFFFFF"/>
              </a:highlight>
              <a:latin typeface="Söhne"/>
            </a:endParaRPr>
          </a:p>
          <a:p>
            <a:pPr marL="800100" lvl="1" indent="-342900">
              <a:lnSpc>
                <a:spcPct val="150000"/>
              </a:lnSpc>
              <a:buFont typeface="Wingdings" panose="05000000000000000000" pitchFamily="2" charset="2"/>
              <a:buChar char="Ø"/>
            </a:pPr>
            <a:r>
              <a:rPr lang="zh-CN" altLang="en-US" sz="2000" b="1" i="0" dirty="0">
                <a:solidFill>
                  <a:srgbClr val="0D0D0D"/>
                </a:solidFill>
                <a:effectLst/>
                <a:highlight>
                  <a:srgbClr val="FFFFFF"/>
                </a:highlight>
                <a:latin typeface="Söhne"/>
              </a:rPr>
              <a:t>轻量级</a:t>
            </a:r>
            <a:r>
              <a:rPr lang="zh-CN" altLang="en-US" sz="2000" b="0" i="0" dirty="0">
                <a:solidFill>
                  <a:srgbClr val="0D0D0D"/>
                </a:solidFill>
                <a:effectLst/>
                <a:highlight>
                  <a:srgbClr val="FFFFFF"/>
                </a:highlight>
                <a:latin typeface="Söhne"/>
              </a:rPr>
              <a:t>：通过有效的特征蒸馏策略，大幅压缩相对较大的模型，同时保持高质量的语音生成；</a:t>
            </a:r>
            <a:endParaRPr lang="en-US" altLang="zh-CN" sz="2000" dirty="0">
              <a:solidFill>
                <a:srgbClr val="0D0D0D"/>
              </a:solidFill>
              <a:highlight>
                <a:srgbClr val="FFFFFF"/>
              </a:highlight>
              <a:latin typeface="Söhne"/>
            </a:endParaRPr>
          </a:p>
          <a:p>
            <a:pPr marL="800100" lvl="1" indent="-342900">
              <a:lnSpc>
                <a:spcPct val="150000"/>
              </a:lnSpc>
              <a:buFont typeface="Wingdings" panose="05000000000000000000" pitchFamily="2" charset="2"/>
              <a:buChar char="Ø"/>
            </a:pPr>
            <a:r>
              <a:rPr lang="zh-CN" altLang="en-US" sz="2000" dirty="0">
                <a:solidFill>
                  <a:srgbClr val="0D0D0D"/>
                </a:solidFill>
                <a:highlight>
                  <a:srgbClr val="FFFFFF"/>
                </a:highlight>
                <a:latin typeface="Söhne"/>
              </a:rPr>
              <a:t>客观与主观评估结果</a:t>
            </a:r>
            <a:r>
              <a:rPr lang="zh-CN" altLang="en-US" sz="2000" b="0" i="0" dirty="0">
                <a:solidFill>
                  <a:srgbClr val="0D0D0D"/>
                </a:solidFill>
                <a:effectLst/>
                <a:highlight>
                  <a:srgbClr val="FFFFFF"/>
                </a:highlight>
                <a:latin typeface="Söhne"/>
              </a:rPr>
              <a:t>显示，与基线模型相比，</a:t>
            </a:r>
            <a:r>
              <a:rPr lang="en-US" altLang="zh-CN" sz="2000" b="0" i="0" dirty="0">
                <a:solidFill>
                  <a:srgbClr val="0D0D0D"/>
                </a:solidFill>
                <a:effectLst/>
                <a:highlight>
                  <a:srgbClr val="FFFFFF"/>
                </a:highlight>
                <a:cs typeface="+mn-lt"/>
              </a:rPr>
              <a:t>VF-Taco2</a:t>
            </a:r>
            <a:r>
              <a:rPr lang="zh-CN" altLang="en-US" sz="2000" b="0" i="0" dirty="0">
                <a:solidFill>
                  <a:srgbClr val="0D0D0D"/>
                </a:solidFill>
                <a:effectLst/>
                <a:highlight>
                  <a:srgbClr val="FFFFFF"/>
                </a:highlight>
                <a:latin typeface="Söhne"/>
              </a:rPr>
              <a:t>在推理速度和模型大小方面表现出优越的性能。</a:t>
            </a:r>
            <a:endParaRPr lang="en-US" sz="2000" dirty="0">
              <a:sym typeface="+mn-ea"/>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0" y="5894070"/>
            <a:ext cx="12192000" cy="82994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Liu Y, Gong C, Wang L, et al. VF-Taco2: Towards Fast and Lightweight Synthesis for Autoregressive Models with Variation Autoencoder and Feature Distillation[C]//ICASSP 2023-2023 IEEE International Conference on Acoustics, Speech and Signal Processing (ICASSP). IEEE, 2023: 1-5.</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2"/>
            </p:custDataLst>
          </p:nvPr>
        </p:nvPicPr>
        <p:blipFill>
          <a:blip r:embed="rId6"/>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总体架构</a:t>
            </a: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1685" y="1597708"/>
            <a:ext cx="10368630" cy="4061221"/>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2"/>
            </p:custDataLst>
          </p:nvPr>
        </p:nvPicPr>
        <p:blipFill>
          <a:blip r:embed="rId7"/>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分析解码过程</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8">
            <a:extLst>
              <a:ext uri="{28A0092B-C50C-407E-A947-70E740481C1C}">
                <a14:useLocalDpi xmlns:a14="http://schemas.microsoft.com/office/drawing/2010/main" val="0"/>
              </a:ext>
            </a:extLst>
          </a:blip>
          <a:srcRect l="1696" r="57701" b="1313"/>
          <a:stretch>
            <a:fillRect/>
          </a:stretch>
        </p:blipFill>
        <p:spPr>
          <a:xfrm>
            <a:off x="43815" y="1462405"/>
            <a:ext cx="4210050" cy="4008120"/>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4352290" y="1462405"/>
                <a:ext cx="7529830" cy="3269100"/>
              </a:xfrm>
              <a:prstGeom prst="rect">
                <a:avLst/>
              </a:prstGeom>
              <a:noFill/>
            </p:spPr>
            <p:txBody>
              <a:bodyPr wrap="square" rtlCol="0">
                <a:spAutoFit/>
              </a:bodyPr>
              <a:lstStyle/>
              <a:p>
                <a:pPr indent="457200" fontAlgn="auto">
                  <a:lnSpc>
                    <a:spcPct val="150000"/>
                  </a:lnSpc>
                </a:pPr>
                <a:r>
                  <a:rPr lang="zh-CN" altLang="en-US" sz="2000" dirty="0"/>
                  <a:t>解码器是一个自回归循环神经网络，它在每个时间步预测从编码输入序列到R帧的Mel谱。通常，语音帧的数量远大于文本序列的长度。因此，Tacotron 2 中耗时最多的部分是解码过程</a:t>
                </a:r>
                <a:r>
                  <a:rPr lang="en-US" altLang="zh-CN" sz="2000" dirty="0"/>
                  <a:t>,</a:t>
                </a:r>
                <a:r>
                  <a:rPr lang="en-US" altLang="zh-CN" sz="2000" dirty="0" err="1"/>
                  <a:t>如下公式所示</a:t>
                </a:r>
                <a:r>
                  <a:rPr lang="en-US" altLang="zh-CN" sz="2000" dirty="0"/>
                  <a:t>：</a:t>
                </a:r>
                <a14:m>
                  <m:oMath xmlns:m="http://schemas.openxmlformats.org/officeDocument/2006/math">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𝑑𝑒𝑐𝑜𝑑𝑒𝑟</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𝐶</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𝑁</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𝑅</m:t>
                    </m:r>
                  </m:oMath>
                </a14:m>
                <a:endParaRPr lang="en-US" altLang="zh-CN" sz="2000" i="1" dirty="0">
                  <a:latin typeface="Cambria Math" panose="02040503050406030204" charset="0"/>
                  <a:cs typeface="Cambria Math" panose="02040503050406030204" charset="0"/>
                </a:endParaRPr>
              </a:p>
              <a:p>
                <a:pPr indent="457200" fontAlgn="auto">
                  <a:lnSpc>
                    <a:spcPct val="150000"/>
                  </a:lnSpc>
                </a:pPr>
                <a:r>
                  <a:rPr lang="zh-CN" altLang="en-US" sz="2000" dirty="0">
                    <a:latin typeface="Cambria Math" panose="02040503050406030204" charset="0"/>
                    <a:cs typeface="Cambria Math" panose="02040503050406030204" charset="0"/>
                  </a:rPr>
                  <a:t>其中</a:t>
                </a:r>
                <a14:m>
                  <m:oMath xmlns:m="http://schemas.openxmlformats.org/officeDocument/2006/math">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𝑑𝑒𝑐𝑜𝑑𝑒𝑟</m:t>
                        </m:r>
                      </m:sub>
                    </m:sSub>
                  </m:oMath>
                </a14:m>
                <a:r>
                  <a:rPr lang="zh-CN" altLang="en-US" sz="2000" dirty="0"/>
                  <a:t>是解码器消耗的时间，，C 是解码器每帧的执行时间，N 是频谱的长度，R 是一次性生成的帧数。每个解码步骤产生的时间复杂度</a:t>
                </a:r>
                <a14:m>
                  <m:oMath xmlns:m="http://schemas.openxmlformats.org/officeDocument/2006/math">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𝑇</m:t>
                        </m:r>
                      </m:e>
                      <m:sub>
                        <m:r>
                          <a:rPr lang="en-US" altLang="zh-CN" sz="2000" i="1">
                            <a:latin typeface="Cambria Math" panose="02040503050406030204" charset="0"/>
                            <a:cs typeface="Cambria Math" panose="02040503050406030204" charset="0"/>
                          </a:rPr>
                          <m:t>𝑑𝑒𝑐𝑜𝑑𝑒𝑟</m:t>
                        </m:r>
                      </m:sub>
                    </m:sSub>
                  </m:oMath>
                </a14:m>
                <a:r>
                  <a:rPr lang="zh-CN" altLang="en-US" sz="2000" dirty="0"/>
                  <a:t>与频谱的长度 N 成线性增长。</a:t>
                </a:r>
              </a:p>
            </p:txBody>
          </p:sp>
        </mc:Choice>
        <mc:Fallback>
          <p:sp>
            <p:nvSpPr>
              <p:cNvPr id="2" name="文本框 1"/>
              <p:cNvSpPr txBox="1">
                <a:spLocks noRot="1" noChangeAspect="1" noMove="1" noResize="1" noEditPoints="1" noAdjustHandles="1" noChangeArrowheads="1" noChangeShapeType="1" noTextEdit="1"/>
              </p:cNvSpPr>
              <p:nvPr/>
            </p:nvSpPr>
            <p:spPr>
              <a:xfrm>
                <a:off x="4352290" y="1462405"/>
                <a:ext cx="7529830" cy="3269100"/>
              </a:xfrm>
              <a:prstGeom prst="rect">
                <a:avLst/>
              </a:prstGeom>
              <a:blipFill>
                <a:blip r:embed="rId9"/>
                <a:stretch>
                  <a:fillRect l="-891" r="-648" b="-2425"/>
                </a:stretch>
              </a:blipFill>
            </p:spPr>
            <p:txBody>
              <a:bodyPr/>
              <a:lstStyle/>
              <a:p>
                <a:r>
                  <a:rPr lang="zh-CN" altLang="en-US">
                    <a:noFill/>
                  </a:rPr>
                  <a:t> </a:t>
                </a:r>
              </a:p>
            </p:txBody>
          </p:sp>
        </mc:Fallback>
      </mc:AlternateContent>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6">
            <a:extLst>
              <a:ext uri="{28A0092B-C50C-407E-A947-70E740481C1C}">
                <a14:useLocalDpi xmlns:a14="http://schemas.microsoft.com/office/drawing/2010/main" val="0"/>
              </a:ext>
            </a:extLst>
          </a:blip>
          <a:srcRect l="44326" r="29916" b="-203"/>
          <a:stretch>
            <a:fillRect/>
          </a:stretch>
        </p:blipFill>
        <p:spPr>
          <a:xfrm>
            <a:off x="0" y="1394460"/>
            <a:ext cx="2670810" cy="4069715"/>
          </a:xfrm>
          <a:prstGeom prst="rect">
            <a:avLst/>
          </a:prstGeom>
        </p:spPr>
      </p:pic>
      <p:pic>
        <p:nvPicPr>
          <p:cNvPr id="5" name="图片 4" descr="新疆大学校徽"/>
          <p:cNvPicPr>
            <a:picLocks noChangeAspect="1"/>
          </p:cNvPicPr>
          <p:nvPr>
            <p:custDataLst>
              <p:tags r:id="rId2"/>
            </p:custDataLst>
          </p:nvPr>
        </p:nvPicPr>
        <p:blipFill>
          <a:blip r:embed="rId7"/>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基于</a:t>
            </a:r>
            <a:r>
              <a:rPr lang="en-US" altLang="zh-CN" sz="2800" dirty="0">
                <a:solidFill>
                  <a:schemeClr val="tx1"/>
                </a:solidFill>
                <a:effectLst>
                  <a:outerShdw blurRad="38100" dist="19050" dir="2700000" algn="tl" rotWithShape="0">
                    <a:schemeClr val="dk1">
                      <a:alpha val="40000"/>
                    </a:schemeClr>
                  </a:outerShdw>
                </a:effectLst>
              </a:rPr>
              <a:t>VAE</a:t>
            </a:r>
            <a:r>
              <a:rPr lang="zh-CN" altLang="en-US" sz="2800" dirty="0">
                <a:solidFill>
                  <a:schemeClr val="tx1"/>
                </a:solidFill>
                <a:effectLst>
                  <a:outerShdw blurRad="38100" dist="19050" dir="2700000" algn="tl" rotWithShape="0">
                    <a:schemeClr val="dk1">
                      <a:alpha val="40000"/>
                    </a:schemeClr>
                  </a:outerShdw>
                </a:effectLst>
              </a:rPr>
              <a:t>的多帧预测</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2825115" y="1537970"/>
            <a:ext cx="9057005" cy="4246245"/>
          </a:xfrm>
          <a:prstGeom prst="rect">
            <a:avLst/>
          </a:prstGeom>
          <a:noFill/>
        </p:spPr>
        <p:txBody>
          <a:bodyPr wrap="square" rtlCol="0">
            <a:spAutoFit/>
          </a:bodyPr>
          <a:lstStyle/>
          <a:p>
            <a:pPr marL="342900" indent="-342900" fontAlgn="auto">
              <a:lnSpc>
                <a:spcPct val="150000"/>
              </a:lnSpc>
              <a:buFont typeface="Wingdings" panose="05000000000000000000" charset="0"/>
              <a:buChar char="l"/>
            </a:pPr>
            <a:r>
              <a:rPr lang="zh-CN" altLang="en-US" sz="2000"/>
              <a:t>多帧变分表示</a:t>
            </a:r>
          </a:p>
          <a:p>
            <a:pPr indent="508000" fontAlgn="auto">
              <a:lnSpc>
                <a:spcPct val="150000"/>
              </a:lnSpc>
              <a:buFont typeface="Wingdings" panose="05000000000000000000" charset="0"/>
              <a:buNone/>
              <a:extLst>
                <a:ext uri="{35155182-B16C-46BC-9424-99874614C6A1}">
                  <wpsdc:indentchars xmlns="" xmlns:wpsdc="http://www.wps.cn/officeDocument/2017/drawingmlCustomData" val="200" checksum="282533468"/>
                </a:ext>
              </a:extLst>
            </a:pPr>
            <a:r>
              <a:rPr lang="zh-CN" altLang="en-US" sz="2000"/>
              <a:t>多帧预测可以有效地减少延迟，音质的下降是不可避免的，特别是在“缩减因子”R很大的情况下。使用单个前一帧的潜在表示来预测下一个 R 帧在只有一个简单的 FC 层的情况下很容易受到攻击，因此作者将 VAE 引入多帧预测中。 </a:t>
            </a:r>
          </a:p>
          <a:p>
            <a:pPr indent="508000" fontAlgn="auto">
              <a:lnSpc>
                <a:spcPct val="150000"/>
              </a:lnSpc>
              <a:buFont typeface="Wingdings" panose="05000000000000000000" charset="0"/>
              <a:buNone/>
              <a:extLst>
                <a:ext uri="{35155182-B16C-46BC-9424-99874614C6A1}">
                  <wpsdc:indentchars xmlns="" xmlns:wpsdc="http://www.wps.cn/officeDocument/2017/drawingmlCustomData" val="200" checksum="282533468"/>
                </a:ext>
              </a:extLst>
            </a:pPr>
            <a:r>
              <a:rPr lang="zh-CN" altLang="en-US" sz="2000"/>
              <a:t>整个多帧预测网络由两个组件组成：</a:t>
            </a:r>
          </a:p>
          <a:p>
            <a:pPr marL="342900" indent="-342900" fontAlgn="auto">
              <a:lnSpc>
                <a:spcPct val="150000"/>
              </a:lnSpc>
              <a:buFont typeface="Wingdings" panose="05000000000000000000" charset="0"/>
              <a:buChar char="Ø"/>
            </a:pPr>
            <a:r>
              <a:rPr lang="zh-CN" altLang="en-US" sz="2000"/>
              <a:t> VAE 编码器模型将多个先前帧 E 编码为固定长度的潜在变量 Z，其中包含编码帧的信息</a:t>
            </a:r>
          </a:p>
          <a:p>
            <a:pPr marL="342900" indent="-342900" fontAlgn="auto">
              <a:lnSpc>
                <a:spcPct val="150000"/>
              </a:lnSpc>
              <a:buFont typeface="Wingdings" panose="05000000000000000000" charset="0"/>
              <a:buChar char="Ø"/>
            </a:pPr>
            <a:r>
              <a:rPr lang="zh-CN" altLang="en-US" sz="2000"/>
              <a:t> VAE解码器，将Z转换为原始E。解码器过程仅参与训练阶段的计算。</a:t>
            </a:r>
          </a:p>
        </p:txBody>
      </p:sp>
      <p:pic>
        <p:nvPicPr>
          <p:cNvPr id="6" name="图片 5" descr="联想截图_20240420222001"/>
          <p:cNvPicPr>
            <a:picLocks noChangeAspect="1"/>
          </p:cNvPicPr>
          <p:nvPr/>
        </p:nvPicPr>
        <p:blipFill>
          <a:blip r:embed="rId8"/>
          <a:stretch>
            <a:fillRect/>
          </a:stretch>
        </p:blipFill>
        <p:spPr>
          <a:xfrm>
            <a:off x="4180205" y="5818505"/>
            <a:ext cx="2830830" cy="833755"/>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mVkMjkyZWJhMzIxYTIyMjczMDE5M2M3ZWEyNGQyMDg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9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9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9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9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9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9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0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0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0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0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30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1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1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1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2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2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3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4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4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6.xml><?xml version="1.0" encoding="utf-8"?>
<p:tagLst xmlns:a="http://schemas.openxmlformats.org/drawingml/2006/main" xmlns:r="http://schemas.openxmlformats.org/officeDocument/2006/relationships"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8.xml><?xml version="1.0" encoding="utf-8"?>
<p:tagLst xmlns:a="http://schemas.openxmlformats.org/drawingml/2006/main" xmlns:r="http://schemas.openxmlformats.org/officeDocument/2006/relationships"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3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3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3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3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3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3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4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4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4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4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4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4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4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4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5.xml><?xml version="1.0" encoding="utf-8"?>
<p:tagLst xmlns:a="http://schemas.openxmlformats.org/drawingml/2006/main" xmlns:r="http://schemas.openxmlformats.org/officeDocument/2006/relationships"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447.xml><?xml version="1.0" encoding="utf-8"?>
<p:tagLst xmlns:a="http://schemas.openxmlformats.org/drawingml/2006/main" xmlns:r="http://schemas.openxmlformats.org/officeDocument/2006/relationships"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4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5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5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4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4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4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4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4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4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4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613"/>
</p:tagLst>
</file>

<file path=ppt/tags/tag4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7.xml><?xml version="1.0" encoding="utf-8"?>
<p:tagLst xmlns:a="http://schemas.openxmlformats.org/drawingml/2006/main" xmlns:r="http://schemas.openxmlformats.org/officeDocument/2006/relationships"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9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3629</Words>
  <Application>Microsoft Office PowerPoint</Application>
  <PresentationFormat>宽屏</PresentationFormat>
  <Paragraphs>132</Paragraphs>
  <Slides>30</Slides>
  <Notes>8</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30</vt:i4>
      </vt:variant>
    </vt:vector>
  </HeadingPairs>
  <TitlesOfParts>
    <vt:vector size="42" baseType="lpstr">
      <vt:lpstr>-apple-system</vt:lpstr>
      <vt:lpstr>Söhne</vt:lpstr>
      <vt:lpstr>等线</vt:lpstr>
      <vt:lpstr>汉仪旗黑-85S</vt:lpstr>
      <vt:lpstr>微软雅黑</vt:lpstr>
      <vt:lpstr>Arial</vt:lpstr>
      <vt:lpstr>Calibri</vt:lpstr>
      <vt:lpstr>Cambria Math</vt:lpstr>
      <vt:lpstr>Wingdings</vt:lpstr>
      <vt:lpstr>WPS</vt:lpstr>
      <vt:lpstr>1_Office 主题​​</vt:lpstr>
      <vt:lpstr>2_Office 主题​​</vt:lpstr>
      <vt:lpstr>VF-Taco2: Towards Fast and Lightweight Synthesis for Autoregressive Models with Variation Autoencoder and Feature Distillation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EmoMix: Emotion Mixing via Diffusion Models for Emotional Speech Synthesis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tao zhu</cp:lastModifiedBy>
  <cp:revision>275</cp:revision>
  <dcterms:created xsi:type="dcterms:W3CDTF">2019-06-19T02:08:00Z</dcterms:created>
  <dcterms:modified xsi:type="dcterms:W3CDTF">2024-04-22T03:45:26Z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CBE81B41FAFF4A9FBA1715076A389BEA_13</vt:lpwstr>
  </property>
</Properties>
</file>