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2" r:id="rId3"/>
    <p:sldId id="274" r:id="rId4"/>
    <p:sldId id="258" r:id="rId5"/>
    <p:sldId id="11089795" r:id="rId6"/>
    <p:sldId id="11090001" r:id="rId7"/>
    <p:sldId id="11090020" r:id="rId9"/>
    <p:sldId id="11090021" r:id="rId10"/>
    <p:sldId id="11090022" r:id="rId11"/>
    <p:sldId id="11090023" r:id="rId12"/>
    <p:sldId id="11090024" r:id="rId13"/>
    <p:sldId id="11090026" r:id="rId14"/>
    <p:sldId id="11089803" r:id="rId15"/>
    <p:sldId id="11089811" r:id="rId16"/>
    <p:sldId id="11089812" r:id="rId17"/>
    <p:sldId id="11090027" r:id="rId18"/>
    <p:sldId id="11090028" r:id="rId19"/>
    <p:sldId id="11089814" r:id="rId20"/>
    <p:sldId id="11089815" r:id="rId21"/>
    <p:sldId id="26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23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.xml"/><Relationship Id="rId5" Type="http://schemas.openxmlformats.org/officeDocument/2006/relationships/image" Target="../media/image21.png"/><Relationship Id="rId4" Type="http://schemas.openxmlformats.org/officeDocument/2006/relationships/tags" Target="../tags/tag32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17.xm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20.xm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27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6570" y="1577340"/>
            <a:ext cx="8661400" cy="69596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Learning to Separate Object Sounds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by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Watching Unlabeled Video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969" y="3878914"/>
            <a:ext cx="48006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Ruohan Gao, Rogerio Feris, Kristen Grauman</a:t>
            </a:r>
            <a:endParaRPr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2625" y="441071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5790" y="441071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2024-04-08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Object Sound Separation for a Novel Video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89865" y="967740"/>
                <a:ext cx="11534140" cy="9271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如图所示，给定一个新的测试视频 q，通过 STFT 获得其音频幅度谱图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/>
                  <a:t>，并使用与以前相同的 ImageNet 训练的 ResNet-152 网络检测对象。然后，为每个检测到的对象检索学习到的音频基向量，并使用它们来“引导”基于 NMF 的音频源分离。具体来说，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967740"/>
                <a:ext cx="11534140" cy="927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" y="3848100"/>
            <a:ext cx="8168640" cy="2310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3330" y="592201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455" y="1923415"/>
            <a:ext cx="2357755" cy="3765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485" y="1894840"/>
            <a:ext cx="4475480" cy="433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9865" y="2388870"/>
                <a:ext cx="11337925" cy="1403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其中 J 是检测到的对象的数量（J 个潜在声源），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/>
                  <a:t> 包含输入视频 q 中对象 j 对应的检索基。换句话说，作者将每个检测到的对象学习的基向量连接起来，以构建基字典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/>
                  <a:t>。接下来，在 NMF 算法中，保持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/>
                  <a:t> 固定，并且只用乘法更新规则估计激活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/>
                  <a:t>。然后通过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/>
                  <a:t> 获得与每个检测到的对象对应的频谱图。</a:t>
                </a:r>
                <a:r>
                  <a:rPr lang="zh-CN" altLang="en-US"/>
                  <a:t>最后通过软屏蔽混合谱图来重建单个音频源信号: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2388870"/>
                <a:ext cx="11337925" cy="1403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Object Sound Separation for a Novel Video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3848100"/>
            <a:ext cx="8168640" cy="2310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3330" y="592201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955" y="1350010"/>
            <a:ext cx="1507490" cy="624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8445" y="981710"/>
            <a:ext cx="11644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最后通过软屏蔽混合谱图来重建单个音频源信号: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7330" y="2029460"/>
                <a:ext cx="11743055" cy="923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𝕍</m:t>
                    </m:r>
                  </m:oMath>
                </a14:m>
                <a:r>
                  <a:rPr lang="zh-CN" altLang="en-US"/>
                  <a:t>同时包含幅值和相位。最后，对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执行</a:t>
                </a:r>
                <a:r>
                  <a:rPr lang="en-US" altLang="zh-CN"/>
                  <a:t> </a:t>
                </a:r>
                <a:r>
                  <a:rPr lang="zh-CN" altLang="en-US"/>
                  <a:t>ISTFT</a:t>
                </a:r>
                <a:r>
                  <a:rPr lang="en-US" altLang="zh-CN"/>
                  <a:t> </a:t>
                </a:r>
                <a:r>
                  <a:rPr lang="zh-CN" altLang="en-US"/>
                  <a:t>来重建每个检测对象的音频信号。如果检测到的对象没有发出声音，那么它的估计激活分数将很低。这个阶段可以被看作是</a:t>
                </a:r>
                <a:r>
                  <a:rPr lang="en-US" altLang="zh-CN"/>
                  <a:t> </a:t>
                </a:r>
                <a:r>
                  <a:rPr lang="zh-CN" altLang="en-US"/>
                  <a:t>NMF</a:t>
                </a:r>
                <a:r>
                  <a:rPr lang="en-US" altLang="zh-CN"/>
                  <a:t> </a:t>
                </a:r>
                <a:r>
                  <a:rPr lang="zh-CN" altLang="en-US"/>
                  <a:t>的一种自我监督形式，其中检测到的视觉对象揭示了哪些</a:t>
                </a:r>
                <a:r>
                  <a:rPr lang="zh-CN" altLang="en-US"/>
                  <a:t>基础(以前从未标记的视频中发现)与引导音频分离相关。</a:t>
                </a:r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2029460"/>
                <a:ext cx="11743055" cy="9239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526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/>
              <a:t>作者</a:t>
            </a:r>
            <a:r>
              <a:t>从每个视频中提取一个10秒的音频片段和10帧(每15秒)。音频片段在48 kHz重采样，并通过窗长0.1s和半窗重叠的STFT转换成大小为2401×202的幅度谱图。使用具有KLdivergence和乘法更新求解器的NMF实现。从每个音频中提取M = 25个基向量。所有视频帧都调整为256 × 256，并使用224 × 224中心作物进行视觉预测。我们使用所有相关的ImageNet</a:t>
            </a:r>
            <a:r>
              <a:rPr lang="en-US"/>
              <a:t> </a:t>
            </a:r>
            <a:r>
              <a:rPr lang="zh-CN" altLang="en-US"/>
              <a:t>类别</a:t>
            </a:r>
            <a:r>
              <a:t>，并通过合并相似类别的后验将它们分为23个类，以大致与AudioSet类别对齐;最后对视频级对象预测分数执行softmax，概率大于0.3的类被保留为弱标签用于MIML训练。deepMIML网络在PyTorch中实现，F = 2, 401, K = 4, L = 25, m = 25。报告使用这些设置的所有结果，而不尝试其他值。该网络使用Adam进行训练，权值衰减为10−5，批大小为256。起始学习率设置为0.001，每5个epoch下降6%，训练300个epoch。</a:t>
            </a:r>
          </a:p>
          <a:p>
            <a:pPr algn="l"/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数据集：AudioSet，AV-Bench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评估指标：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Signal-to-Distortion Ration (SDR)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274935" y="450278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2329815"/>
            <a:ext cx="9669145" cy="254317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274935" y="450278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70" y="2533650"/>
            <a:ext cx="10386060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820275" y="574040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85" y="1309370"/>
            <a:ext cx="8970645" cy="48425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000" y="15138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在每个示例中，展示了由 MIML 网络预测的视频帧、视觉预测和相应的基标签关系图。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4648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提出了一个从数千个未标记视频中学习物体声音的框架。深度多实例多标签网络自动将音频库链接到对象类别。利用解纠缠基来监督非负矩阵分解，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方法成功地分离了对象级声音。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证明了它在不同的数据和对象类别上的有效性。音源分离将继续有利于许多有吸引力的应用，例如，音频事件索引/混音，封闭字幕的音频去噪，或乐器均衡。在未来的工作中，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的目标是探索利用场景和环境声音的方法，以及整合局部目标检测和运动。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2024-04-08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研究背景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6380" y="1160780"/>
            <a:ext cx="11667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最充分地感知场景需要所有感官。然而，建模对象的外观和声音具有挑战性：大多数自然场景和事件包含多个对象，并且音频轨道将所有声源混合在一起。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建议从未标记的视频中学习视听对象模型，然后利用视觉上下文在新视频中进行特殊源分离。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方法依赖于深度多实例多标签学习框架，将映射到单个视觉对象的音频频率分量分开，即使没有单独观察这些对象。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展示了恢复的解纠缠基如何用于指导音频源分离，以获得更好的分离、对象级的声音。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sp>
        <p:nvSpPr>
          <p:cNvPr id="8" name="文本框 7"/>
          <p:cNvSpPr txBox="1"/>
          <p:nvPr/>
        </p:nvSpPr>
        <p:spPr>
          <a:xfrm>
            <a:off x="10181590" y="587629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30" y="3757295"/>
            <a:ext cx="8663940" cy="233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Audio Basis Extraction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10020" y="248412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8445" y="1034415"/>
                <a:ext cx="11592560" cy="13055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t>单通道音频源分离是从观察到的线性混合 x(t) 中获得每个 J 个源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 的估计值的问题：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t> 是时间离散信号。混合信号可以转化为由F频箱和N个短时傅里叶变换(STFT)帧组成的幅度谱图V，编码信号的频率和相位内容随时间的变化。</a:t>
                </a:r>
                <a:r>
                  <a:rPr lang="zh-CN"/>
                  <a:t>然后</a:t>
                </a:r>
                <a:r>
                  <a:t>对频域进行操作，并使用逆短时傅里叶变换(ISTFT)来重建源。</a:t>
                </a:r>
              </a:p>
              <a:p>
                <a:r>
                  <a:t>通常采用非负矩阵分解 (NMF) 将（非负实值）谱图矩阵 V 近似为两个矩阵 W 和 H 的乘积：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" y="1034415"/>
                <a:ext cx="11592560" cy="1305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610" y="2339975"/>
            <a:ext cx="1629410" cy="31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8445" y="2650490"/>
                <a:ext cx="11592560" cy="9385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zh-CN" altLang="en-US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/>
                  <a:t>。基数 M 是一个用户定义的参数。W 可以解释为非负音频频谱模式，H 可以看作是激活矩阵。具体来说，W</a:t>
                </a:r>
                <a:r>
                  <a:rPr lang="en-US" altLang="zh-CN"/>
                  <a:t> </a:t>
                </a:r>
                <a:r>
                  <a:rPr lang="zh-CN" altLang="en-US"/>
                  <a:t>的每一列称为基向量，H 中的每一行表示相应基向量的增益。分解通常是通过解决以下最小化问题来获得的</a:t>
                </a:r>
                <a:r>
                  <a:rPr lang="en-US" altLang="zh-CN"/>
                  <a:t>: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" y="2650490"/>
                <a:ext cx="11592560" cy="9385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180" y="3589020"/>
            <a:ext cx="4192270" cy="396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49870" y="370967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258445" y="4123055"/>
            <a:ext cx="11527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其中D是散度的度量，例如，</a:t>
            </a:r>
            <a:r>
              <a:rPr lang="zh-CN" altLang="en-US"/>
              <a:t>本文使用Kullback-Leibler (KL)散度。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对于每个未标记的训练视频，对其音频幅度谱图独立执行NMF以获得其频谱模式W，并丢弃激活矩阵</a:t>
            </a:r>
            <a:r>
              <a:rPr lang="en-US" altLang="zh-CN"/>
              <a:t>H</a:t>
            </a:r>
            <a:r>
              <a:rPr lang="zh-CN" altLang="en-US"/>
              <a:t>，因此从每个视频中提取M个音频基向量。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Weakly-Supervised Audio-Visual Object Learning Framework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445" y="1034415"/>
            <a:ext cx="115925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多个对象可以同时出现在未标记的视频中，并且类似地出现在相关的音频轨迹中。此时，提取的音频基(W的列)与视觉帧中的可见对象(s)是未知的。为了发现关联，</a:t>
            </a:r>
            <a:r>
              <a:rPr lang="zh-CN"/>
              <a:t>作者</a:t>
            </a:r>
            <a:r>
              <a:t>设计了一个多实例多标签学习(</a:t>
            </a:r>
            <a:r>
              <a:rPr lang="en-US"/>
              <a:t>M</a:t>
            </a:r>
            <a:r>
              <a:t>ulti-</a:t>
            </a:r>
            <a:r>
              <a:rPr lang="en-US"/>
              <a:t>I</a:t>
            </a:r>
            <a:r>
              <a:t>nstance </a:t>
            </a:r>
            <a:r>
              <a:rPr lang="en-US"/>
              <a:t>M</a:t>
            </a:r>
            <a:r>
              <a:t>ulti-</a:t>
            </a:r>
            <a:r>
              <a:rPr lang="en-US"/>
              <a:t>L</a:t>
            </a:r>
            <a:r>
              <a:t>abel</a:t>
            </a:r>
            <a:r>
              <a:rPr lang="en-US"/>
              <a:t> </a:t>
            </a:r>
            <a:r>
              <a:t>learning</a:t>
            </a:r>
            <a:r>
              <a:rPr lang="en-US"/>
              <a:t>,</a:t>
            </a:r>
            <a:r>
              <a:t>MIML)框架，该框架将音频基与检测到的对象进行匹配。</a:t>
            </a:r>
          </a:p>
          <a:p/>
          <a:p>
            <a:r>
              <a:t>如图所示，给定一个未标记的视频，提取其视觉帧和相应的音频轨迹。对每个音频轨道的幅度谱图</a:t>
            </a:r>
            <a:r>
              <a:rPr>
                <a:sym typeface="+mn-ea"/>
              </a:rPr>
              <a:t>独立执行 NMF </a:t>
            </a:r>
            <a:r>
              <a:t>，并从每个视频中获得 M 个基向量。对于视觉帧，使用 ImageNet 预训练的 ResNet-152 网络进行对象类别预测，</a:t>
            </a:r>
            <a:r>
              <a:rPr lang="zh-CN"/>
              <a:t>然后</a:t>
            </a:r>
            <a:r>
              <a:t>对所有帧进行最大池化预测以获得视频级预测。顶部标签（类概率大于阈值）用作未标记视频的弱“标签”。然后将提取的基向量和视觉预测输入到MIML 学习框架中，以发现关联。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58525" y="587629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" y="3968750"/>
            <a:ext cx="1047750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Deep Multi-Instance Multi-Label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8445" y="1034415"/>
                <a:ext cx="11592560" cy="20300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t>在单标签 MIL 中，有一个实例包，一个包标签仅表示</a:t>
                </a:r>
                <a:r>
                  <a:rPr lang="zh-CN"/>
                  <a:t>包</a:t>
                </a:r>
                <a:r>
                  <a:t>中的一些实例具有该标签。在 MIML 中，包可以有多个标签，并且存在关于哪个标签与包中的哪个实例有歧义。</a:t>
                </a:r>
              </a:p>
              <a:p/>
              <a:p>
                <a:r>
                  <a:rPr lang="zh-CN"/>
                  <a:t>在作者的</a:t>
                </a:r>
                <a:r>
                  <a:rPr lang="en-US" altLang="zh-CN"/>
                  <a:t> MIML </a:t>
                </a:r>
                <a:r>
                  <a:rPr lang="zh-CN"/>
                  <a:t>网络中</a:t>
                </a:r>
                <a:r>
                  <a:t>。一</a:t>
                </a:r>
                <a:r>
                  <a:rPr lang="zh-CN"/>
                  <a:t>个</a:t>
                </a:r>
                <a:r>
                  <a:t>基向量</a:t>
                </a:r>
                <a:r>
                  <a:rPr lang="zh-CN"/>
                  <a:t>包</a:t>
                </a:r>
                <a:r>
                  <a:t> {B} 是网络的输入，在每个包中，有一个从一个视频中提取的 M 个基向量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,</a:t>
                </a:r>
                <a:r>
                  <a:t> i ∈ [1, M]。“标签”仅在包级别可用，来自为 ImageNet 识别训练的 ResNet-152 网络的嘈杂视觉预测。每个实例的标签（基向量）是未知的。通过建模将 MIL 合并到深度网络中，其中必须至少有一个来自某个物体的音频基向量构成正</a:t>
                </a:r>
                <a:r>
                  <a:rPr lang="zh-CN"/>
                  <a:t>包</a:t>
                </a:r>
                <a:r>
                  <a:t>，以便网络可以输出与视觉预测一致的正确</a:t>
                </a:r>
                <a:r>
                  <a:rPr lang="zh-CN"/>
                  <a:t>包</a:t>
                </a:r>
                <a:r>
                  <a:t>级预测。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" y="1034415"/>
                <a:ext cx="11592560" cy="20300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Deep Multi-Instance Multi-Label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" y="4206240"/>
            <a:ext cx="8907780" cy="19913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41510" y="592201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252095" y="979805"/>
            <a:ext cx="115341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 个基向量通过具有共享权重的 M 个分支的连体网络馈送。Siamese 网络旨在降低音频频率基的维度，并通过全连接层 (FC) 和批量归一化 (BN)和整流线性单元 (ReLU) 学习音频光谱模式。所有分支的输出被堆叠以形成 1024 × M 维特征图。特征图的每个切片代表一个降维的基向量。每个标签被分解为K个子概念，以捕获潜在的语义。例如，对于鼓，潜在的子概念可以是不同类型的鼓，例如 bongo drum、Tabla 等。Siamese 网络的堆叠输出通过 1×1 卷积-BN-ReLU 模块转发，然后重塑为维度为 K × L × M 的特征立方体，其中 Kis 是子概念的数量，L 是对象类别的数量，M 是音频基向量的数量。张量的深度等于输入基向量的数量，每个 K × L 切片对应一个特定基。立方体中第 (k, l, m) 个节点的激活分数表示第 m 个基向量的第 l 个标签的第 k 个子概念的匹配分数。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88250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Deep Multi-Instance Multi-Label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Ruohan Gao, Rogerio Feris, Kristen Grauman. Learning to Separate Object Sounds byWatching Unlabeled Video. In Proceedings of the European Conference on Computer Vision (ECCV), 2018.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" y="4206240"/>
            <a:ext cx="8907780" cy="19913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41510" y="592201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252095" y="979805"/>
            <a:ext cx="11534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为了获得</a:t>
            </a:r>
            <a:r>
              <a:rPr lang="zh-CN" altLang="en-US"/>
              <a:t>包级预测，进行了两个最大池化操作。深度 MIL 中的最大池化通常用于识别聚合包中的正实例。第一个池化在子概念维度 (K) 上以生成音频基础对象关系图。第二个最大池化在基础维度 (M) 上运行以产生视频级预测。使用以下多标签铰链损失来训练网络：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380" y="1856105"/>
            <a:ext cx="3980815" cy="687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095" y="2543175"/>
            <a:ext cx="115335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 A ∈ RL 是 MIML 网络的输出，表示基于音频基础的对象预测； V 是视觉对象的集合，即 ImageNet 训练的模型预测的 |V| 对象的索引。损失函数鼓励正确类的预测分数大于不正确类的预测分数为 1。在 MIML 公式中找到这些池化步骤对于从模棱两可的“标记”包（即视频及其对象预测）中准确学习很有价值；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YTYwNTVhZmFhMDEzZTQwMzQ5NjVkODkyZDQ5Nzk2Yz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5900</Words>
  <Application>WPS 演示</Application>
  <PresentationFormat>宽屏</PresentationFormat>
  <Paragraphs>156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Cambria Math</vt:lpstr>
      <vt:lpstr>微软雅黑</vt:lpstr>
      <vt:lpstr>Arial Unicode MS</vt:lpstr>
      <vt:lpstr>等线</vt:lpstr>
      <vt:lpstr>OPPOSans R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
51PPT模板网 唯一访问网址：www.51pptmoban.com</dc:description>
  <cp:lastModifiedBy>旧城以西丶</cp:lastModifiedBy>
  <cp:revision>96</cp:revision>
  <dcterms:created xsi:type="dcterms:W3CDTF">2023-08-17T12:45:00Z</dcterms:created>
  <dcterms:modified xsi:type="dcterms:W3CDTF">2024-04-08T04:12:15Z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